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3"/>
  </p:notesMasterIdLst>
  <p:handoutMasterIdLst>
    <p:handoutMasterId r:id="rId164"/>
  </p:handoutMasterIdLst>
  <p:sldIdLst>
    <p:sldId id="848" r:id="rId2"/>
    <p:sldId id="832" r:id="rId3"/>
    <p:sldId id="938" r:id="rId4"/>
    <p:sldId id="939" r:id="rId5"/>
    <p:sldId id="952" r:id="rId6"/>
    <p:sldId id="953" r:id="rId7"/>
    <p:sldId id="1736" r:id="rId8"/>
    <p:sldId id="1850" r:id="rId9"/>
    <p:sldId id="1851" r:id="rId10"/>
    <p:sldId id="1852" r:id="rId11"/>
    <p:sldId id="1853" r:id="rId12"/>
    <p:sldId id="1854" r:id="rId13"/>
    <p:sldId id="1777" r:id="rId14"/>
    <p:sldId id="1822" r:id="rId15"/>
    <p:sldId id="1855" r:id="rId16"/>
    <p:sldId id="1823" r:id="rId17"/>
    <p:sldId id="1825" r:id="rId18"/>
    <p:sldId id="1826" r:id="rId19"/>
    <p:sldId id="1827" r:id="rId20"/>
    <p:sldId id="1824" r:id="rId21"/>
    <p:sldId id="1856" r:id="rId22"/>
    <p:sldId id="1857" r:id="rId23"/>
    <p:sldId id="1828" r:id="rId24"/>
    <p:sldId id="944" r:id="rId25"/>
    <p:sldId id="945" r:id="rId26"/>
    <p:sldId id="946" r:id="rId27"/>
    <p:sldId id="947" r:id="rId28"/>
    <p:sldId id="948" r:id="rId29"/>
    <p:sldId id="2750" r:id="rId30"/>
    <p:sldId id="954" r:id="rId31"/>
    <p:sldId id="955" r:id="rId32"/>
    <p:sldId id="956" r:id="rId33"/>
    <p:sldId id="957" r:id="rId34"/>
    <p:sldId id="958" r:id="rId35"/>
    <p:sldId id="959" r:id="rId36"/>
    <p:sldId id="960" r:id="rId37"/>
    <p:sldId id="1829" r:id="rId38"/>
    <p:sldId id="1830" r:id="rId39"/>
    <p:sldId id="1831" r:id="rId40"/>
    <p:sldId id="1832" r:id="rId41"/>
    <p:sldId id="1833" r:id="rId42"/>
    <p:sldId id="1834" r:id="rId43"/>
    <p:sldId id="1835" r:id="rId44"/>
    <p:sldId id="1836" r:id="rId45"/>
    <p:sldId id="1837" r:id="rId46"/>
    <p:sldId id="1839" r:id="rId47"/>
    <p:sldId id="1858" r:id="rId48"/>
    <p:sldId id="1838" r:id="rId49"/>
    <p:sldId id="2716" r:id="rId50"/>
    <p:sldId id="2389" r:id="rId51"/>
    <p:sldId id="936" r:id="rId52"/>
    <p:sldId id="2683" r:id="rId53"/>
    <p:sldId id="2682" r:id="rId54"/>
    <p:sldId id="2400" r:id="rId55"/>
    <p:sldId id="2401" r:id="rId56"/>
    <p:sldId id="2402" r:id="rId57"/>
    <p:sldId id="2403" r:id="rId58"/>
    <p:sldId id="2404" r:id="rId59"/>
    <p:sldId id="2405" r:id="rId60"/>
    <p:sldId id="2406" r:id="rId61"/>
    <p:sldId id="2407" r:id="rId62"/>
    <p:sldId id="2408" r:id="rId63"/>
    <p:sldId id="2409" r:id="rId64"/>
    <p:sldId id="2410" r:id="rId65"/>
    <p:sldId id="2411" r:id="rId66"/>
    <p:sldId id="2412" r:id="rId67"/>
    <p:sldId id="2413" r:id="rId68"/>
    <p:sldId id="2414" r:id="rId69"/>
    <p:sldId id="2415" r:id="rId70"/>
    <p:sldId id="2416" r:id="rId71"/>
    <p:sldId id="2417" r:id="rId72"/>
    <p:sldId id="2418" r:id="rId73"/>
    <p:sldId id="2419" r:id="rId74"/>
    <p:sldId id="2449" r:id="rId75"/>
    <p:sldId id="2450" r:id="rId76"/>
    <p:sldId id="2451" r:id="rId77"/>
    <p:sldId id="2486" r:id="rId78"/>
    <p:sldId id="2453" r:id="rId79"/>
    <p:sldId id="2487" r:id="rId80"/>
    <p:sldId id="2488" r:id="rId81"/>
    <p:sldId id="2489" r:id="rId82"/>
    <p:sldId id="2490" r:id="rId83"/>
    <p:sldId id="2491" r:id="rId84"/>
    <p:sldId id="2492" r:id="rId85"/>
    <p:sldId id="2493" r:id="rId86"/>
    <p:sldId id="2494" r:id="rId87"/>
    <p:sldId id="2495" r:id="rId88"/>
    <p:sldId id="2496" r:id="rId89"/>
    <p:sldId id="2497" r:id="rId90"/>
    <p:sldId id="2498" r:id="rId91"/>
    <p:sldId id="2499" r:id="rId92"/>
    <p:sldId id="2500" r:id="rId93"/>
    <p:sldId id="2501" r:id="rId94"/>
    <p:sldId id="2502" r:id="rId95"/>
    <p:sldId id="2503" r:id="rId96"/>
    <p:sldId id="2504" r:id="rId97"/>
    <p:sldId id="2505" r:id="rId98"/>
    <p:sldId id="2506" r:id="rId99"/>
    <p:sldId id="2507" r:id="rId100"/>
    <p:sldId id="2508" r:id="rId101"/>
    <p:sldId id="2510" r:id="rId102"/>
    <p:sldId id="2511" r:id="rId103"/>
    <p:sldId id="2514" r:id="rId104"/>
    <p:sldId id="2515" r:id="rId105"/>
    <p:sldId id="2516" r:id="rId106"/>
    <p:sldId id="2517" r:id="rId107"/>
    <p:sldId id="2518" r:id="rId108"/>
    <p:sldId id="2519" r:id="rId109"/>
    <p:sldId id="2698" r:id="rId110"/>
    <p:sldId id="2684" r:id="rId111"/>
    <p:sldId id="2512" r:id="rId112"/>
    <p:sldId id="2696" r:id="rId113"/>
    <p:sldId id="2697" r:id="rId114"/>
    <p:sldId id="2691" r:id="rId115"/>
    <p:sldId id="2687" r:id="rId116"/>
    <p:sldId id="2693" r:id="rId117"/>
    <p:sldId id="2688" r:id="rId118"/>
    <p:sldId id="2694" r:id="rId119"/>
    <p:sldId id="2689" r:id="rId120"/>
    <p:sldId id="2695" r:id="rId121"/>
    <p:sldId id="2690" r:id="rId122"/>
    <p:sldId id="2686" r:id="rId123"/>
    <p:sldId id="2685" r:id="rId124"/>
    <p:sldId id="2699" r:id="rId125"/>
    <p:sldId id="2370" r:id="rId126"/>
    <p:sldId id="2609" r:id="rId127"/>
    <p:sldId id="2611" r:id="rId128"/>
    <p:sldId id="2680" r:id="rId129"/>
    <p:sldId id="1782" r:id="rId130"/>
    <p:sldId id="1784" r:id="rId131"/>
    <p:sldId id="1783" r:id="rId132"/>
    <p:sldId id="2681" r:id="rId133"/>
    <p:sldId id="2636" r:id="rId134"/>
    <p:sldId id="2637" r:id="rId135"/>
    <p:sldId id="2639" r:id="rId136"/>
    <p:sldId id="2638" r:id="rId137"/>
    <p:sldId id="2640" r:id="rId138"/>
    <p:sldId id="2644" r:id="rId139"/>
    <p:sldId id="2645" r:id="rId140"/>
    <p:sldId id="2646" r:id="rId141"/>
    <p:sldId id="2647" r:id="rId142"/>
    <p:sldId id="2648" r:id="rId143"/>
    <p:sldId id="2724" r:id="rId144"/>
    <p:sldId id="2725" r:id="rId145"/>
    <p:sldId id="2726" r:id="rId146"/>
    <p:sldId id="2727" r:id="rId147"/>
    <p:sldId id="2728" r:id="rId148"/>
    <p:sldId id="2737" r:id="rId149"/>
    <p:sldId id="2738" r:id="rId150"/>
    <p:sldId id="2729" r:id="rId151"/>
    <p:sldId id="2739" r:id="rId152"/>
    <p:sldId id="2730" r:id="rId153"/>
    <p:sldId id="2740" r:id="rId154"/>
    <p:sldId id="2731" r:id="rId155"/>
    <p:sldId id="2732" r:id="rId156"/>
    <p:sldId id="2733" r:id="rId157"/>
    <p:sldId id="2734" r:id="rId158"/>
    <p:sldId id="2735" r:id="rId159"/>
    <p:sldId id="2736" r:id="rId160"/>
    <p:sldId id="1849" r:id="rId161"/>
    <p:sldId id="999" r:id="rId162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26"/>
    <p:restoredTop sz="93629"/>
  </p:normalViewPr>
  <p:slideViewPr>
    <p:cSldViewPr>
      <p:cViewPr varScale="1">
        <p:scale>
          <a:sx n="92" d="100"/>
          <a:sy n="92" d="100"/>
        </p:scale>
        <p:origin x="176" y="3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presProps" Target="pres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4.wmf"/><Relationship Id="rId7" Type="http://schemas.openxmlformats.org/officeDocument/2006/relationships/image" Target="../media/image20.wmf"/><Relationship Id="rId2" Type="http://schemas.openxmlformats.org/officeDocument/2006/relationships/image" Target="../media/image13.wmf"/><Relationship Id="rId1" Type="http://schemas.openxmlformats.org/officeDocument/2006/relationships/image" Target="../media/image18.wmf"/><Relationship Id="rId6" Type="http://schemas.openxmlformats.org/officeDocument/2006/relationships/image" Target="../media/image19.wmf"/><Relationship Id="rId5" Type="http://schemas.openxmlformats.org/officeDocument/2006/relationships/image" Target="../media/image16.wmf"/><Relationship Id="rId4" Type="http://schemas.openxmlformats.org/officeDocument/2006/relationships/image" Target="../media/image15.wmf"/><Relationship Id="rId9" Type="http://schemas.openxmlformats.org/officeDocument/2006/relationships/image" Target="../media/image22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16.wmf"/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2.wmf"/><Relationship Id="rId5" Type="http://schemas.openxmlformats.org/officeDocument/2006/relationships/image" Target="../media/image26.wmf"/><Relationship Id="rId4" Type="http://schemas.openxmlformats.org/officeDocument/2006/relationships/image" Target="../media/image1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6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64506884-B449-4A42-8360-913D542277A4}" type="datetimeFigureOut">
              <a:rPr lang="zh-TW" altLang="en-US"/>
              <a:pPr>
                <a:defRPr/>
              </a:pPr>
              <a:t>2018/10/21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748860-24BA-4345-B2A0-E99BA9C29715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026131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D08EEAF3-F626-B946-BE4F-401868C71B7D}" type="datetimeFigureOut">
              <a:rPr lang="zh-TW" altLang="en-US"/>
              <a:pPr>
                <a:defRPr/>
              </a:pPr>
              <a:t>2018/10/21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charset="0"/>
              </a:defRPr>
            </a:lvl1pPr>
          </a:lstStyle>
          <a:p>
            <a:fld id="{5545BF1C-37C4-064A-89BA-6BE682330AC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5223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KRqtEUd2Hg4dM2au9bfVQKrxWnWN3O9-" TargetMode="External"/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tutor.com/visualize.html" TargetMode="External"/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goo.gl/E6w5ph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12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</a:rPr>
              <a:t> = float(input("Enter your height in cm: "))</a:t>
            </a:r>
          </a:p>
          <a:p>
            <a:pPr eaLnBrk="1" hangingPunct="1"/>
            <a:r>
              <a:rPr lang="en-US" altLang="en-US" sz="12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1200" dirty="0">
                <a:solidFill>
                  <a:srgbClr val="4F81BD"/>
                </a:solidFill>
                <a:latin typeface="Courier" charset="0"/>
              </a:rPr>
              <a:t> = float(input("Enter your weight in kg: "))</a:t>
            </a:r>
          </a:p>
          <a:p>
            <a:pPr eaLnBrk="1" hangingPunct="1"/>
            <a:endParaRPr lang="en-US" altLang="en-US" sz="1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 = 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BMI = (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/(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**2))</a:t>
            </a:r>
          </a:p>
          <a:p>
            <a:pPr eaLnBrk="1" hangingPunct="1"/>
            <a:endParaRPr lang="en-US" altLang="en-US" sz="1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print("Your BMI is: " + </a:t>
            </a:r>
            <a:r>
              <a:rPr lang="en-US" altLang="en-US" sz="16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1600" dirty="0">
                <a:solidFill>
                  <a:srgbClr val="4F81BD"/>
                </a:solidFill>
                <a:latin typeface="Courier" charset="0"/>
              </a:rPr>
              <a:t>(round(BMI,1)))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7610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#Sets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 = {'cat', 'dog'}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print('cat' in animals)  # Check if an element is in a set; prints "True"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print('fish' in animals) # prints "False"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('fish')      # Add an element to a set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print('fish' in animals) # Prints "True"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Number of elements in a set; prints "3"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animals.add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('cat')       # Adding an element that is already in the set does nothing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Prints "3"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animals.remove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('cat')    # Remove an element from a set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len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(animals))      # Prints "2”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71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4067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'w')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('Hello World\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nThis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is Python File Input Output')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'a+')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('\n' + 'New line')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72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7382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'w')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('Hello World\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nThis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is Python File Input Output')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'a+')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file.write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('\n' + 'New line')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with open('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myfile.txt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', 'r') as file: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text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file.read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print(text)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73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08178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#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pip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 err="1"/>
              <a:t>sudo</a:t>
            </a:r>
            <a:r>
              <a:rPr lang="en-US" dirty="0"/>
              <a:t> pip3 install </a:t>
            </a:r>
            <a:r>
              <a:rPr lang="en-US" dirty="0" err="1"/>
              <a:t>numpy</a:t>
            </a: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endParaRPr lang="en-US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80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07107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as np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np.zeros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 # Create an array of all zeros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print(a)             # Prints "[[ 0.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0.]]"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np.ones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((1,2))   # Create an array of all ones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print(b)             # Prints "[[ 1.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c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np.full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((2,2), 7) # Create a constant array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print(c)              # Prints "[[ 7.  7.]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#          [ 7.  7.]]"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d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np.eye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(2)        # Create a 2x2 identity matrix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print(d)             # Prints "[[ 1.  0.]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#          [ 0.  1.]]"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e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np.random.random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((2,2)) # Create an array filled with random values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print(e)                    # Might print "[[ 0.91940167  0.08143941]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                     #               [ 0.68744134  0.87236687]]”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EA524-2FEE-DA4A-A806-95C0C566DC04}" type="slidenum">
              <a:rPr lang="zh-TW" altLang="en-US" smtClean="0"/>
              <a:pPr/>
              <a:t>83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90638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Tutorial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Source: 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  <a:hlinkClick r:id="rId3"/>
              </a:rPr>
              <a:t>https://docs.scipy.org/doc/numpy-dev/user/quickstart.html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[1]:</a:t>
            </a:r>
          </a:p>
          <a:p>
            <a:pPr latinLnBrk="1"/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import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np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np.arange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(15).reshape(3, 5)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array([[ 0,  1,  2,  3,  4],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[ 5,  6,  7,  8,  9],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       [10, 11, 12, 13, 14]])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[2]: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print(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a.shape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)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(3, 5)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[3]: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a.ndim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Out[3]: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2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[4]: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a.dtype.name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Out[4]: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'int64'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[5]: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a.itemsize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Out[5]: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[6]:</a:t>
            </a:r>
          </a:p>
          <a:p>
            <a:pPr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a.size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Out[6]: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15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[7]: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type(a)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Out[7]: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[8]: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 =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np.array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[9]: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b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Out[9]:</a:t>
            </a:r>
          </a:p>
          <a:p>
            <a:pPr fontAlgn="base"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array([1, 2, 3])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In [10]:</a:t>
            </a:r>
          </a:p>
          <a:p>
            <a:pPr latinLnBrk="1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type(b)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Out[10]:</a:t>
            </a:r>
          </a:p>
          <a:p>
            <a:pPr fontAlgn="base" latinLnBrk="1"/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numpy.ndarray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新細明體" charset="0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新細明體" charset="0"/>
              </a:rPr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90467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1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1200" dirty="0">
              <a:latin typeface="Courier" charset="0"/>
              <a:ea typeface="標楷體" charset="-12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407888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({"a": [4, 5, 6],</a:t>
            </a:r>
          </a:p>
          <a:p>
            <a:r>
              <a:rPr lang="en-US" dirty="0"/>
              <a:t>                   "b": [7, 8, 9],</a:t>
            </a:r>
          </a:p>
          <a:p>
            <a:r>
              <a:rPr lang="en-US" dirty="0"/>
              <a:t>                   "c": [10, 11, 12]},</a:t>
            </a:r>
          </a:p>
          <a:p>
            <a:r>
              <a:rPr lang="en-US" dirty="0"/>
              <a:t>                  index = [1, 2, 3])</a:t>
            </a:r>
          </a:p>
          <a:p>
            <a:r>
              <a:rPr lang="en-US" dirty="0" err="1"/>
              <a:t>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10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0" hangingPunct="0"/>
            <a:r>
              <a:rPr lang="en-US" sz="1200" b="0" dirty="0">
                <a:latin typeface="Courier" charset="0"/>
                <a:ea typeface="標楷體" charset="-120"/>
              </a:rPr>
              <a:t># ! pip install </a:t>
            </a:r>
            <a:r>
              <a:rPr lang="en-US" sz="1200" b="0" dirty="0" err="1">
                <a:latin typeface="Courier" charset="0"/>
                <a:ea typeface="標楷體" charset="-120"/>
              </a:rPr>
              <a:t>quandl</a:t>
            </a:r>
            <a:endParaRPr lang="en-US" sz="1200" b="0" dirty="0">
              <a:latin typeface="Courier" charset="0"/>
              <a:ea typeface="標楷體" charset="-120"/>
            </a:endParaRPr>
          </a:p>
          <a:p>
            <a:pPr eaLnBrk="0" hangingPunct="0"/>
            <a:r>
              <a:rPr lang="en-US" sz="18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18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</a:t>
            </a:r>
            <a:r>
              <a:rPr lang="en-US" sz="18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</a:t>
            </a:r>
          </a:p>
          <a:p>
            <a:pPr eaLnBrk="0" hangingPunct="0"/>
            <a:r>
              <a:rPr lang="en-US" sz="1200" b="0" dirty="0">
                <a:latin typeface="Courier" charset="0"/>
                <a:ea typeface="標楷體" charset="-120"/>
              </a:rPr>
              <a:t># </a:t>
            </a:r>
            <a:r>
              <a:rPr lang="en-US" sz="1200" b="0" dirty="0" err="1">
                <a:latin typeface="Courier" charset="0"/>
                <a:ea typeface="標楷體" charset="-120"/>
              </a:rPr>
              <a:t>quandl.ApiConfig.api_key</a:t>
            </a:r>
            <a:r>
              <a:rPr lang="en-US" sz="1200" b="0" dirty="0">
                <a:latin typeface="Courier" charset="0"/>
                <a:ea typeface="標楷體" charset="-120"/>
              </a:rPr>
              <a:t> = "YOURAPIKEY"</a:t>
            </a:r>
          </a:p>
          <a:p>
            <a:pPr eaLnBrk="0" hangingPunct="0"/>
            <a:r>
              <a:rPr lang="en-US" sz="14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</a:t>
            </a:r>
            <a:r>
              <a:rPr lang="en-US" sz="14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sz="1400" b="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quandl.get</a:t>
            </a:r>
            <a:r>
              <a:rPr lang="en-US" sz="14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("WIKI/AAPL"</a:t>
            </a:r>
            <a:r>
              <a:rPr lang="en-US" sz="1200" b="0" dirty="0">
                <a:solidFill>
                  <a:srgbClr val="FF0000"/>
                </a:solidFill>
                <a:latin typeface="Courier" charset="0"/>
                <a:ea typeface="標楷體" charset="-120"/>
              </a:rPr>
              <a:t>, </a:t>
            </a:r>
            <a:r>
              <a:rPr lang="en-US" sz="1200" b="0" dirty="0" err="1">
                <a:latin typeface="Courier" charset="0"/>
                <a:ea typeface="標楷體" charset="-120"/>
              </a:rPr>
              <a:t>start_date</a:t>
            </a:r>
            <a:r>
              <a:rPr lang="en-US" sz="1200" b="0" dirty="0">
                <a:latin typeface="Courier" charset="0"/>
                <a:ea typeface="標楷體" charset="-120"/>
              </a:rPr>
              <a:t>="2016-01-01", </a:t>
            </a:r>
            <a:r>
              <a:rPr lang="en-US" sz="1200" b="0" dirty="0" err="1">
                <a:latin typeface="Courier" charset="0"/>
                <a:ea typeface="標楷體" charset="-120"/>
              </a:rPr>
              <a:t>end_date</a:t>
            </a:r>
            <a:r>
              <a:rPr lang="en-US" sz="1200" b="0" dirty="0">
                <a:latin typeface="Courier" charset="0"/>
                <a:ea typeface="標楷體" charset="-120"/>
              </a:rPr>
              <a:t>="2017-12-31")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df.to_csv</a:t>
            </a:r>
            <a:r>
              <a:rPr lang="en-US" sz="1200" b="0" dirty="0">
                <a:latin typeface="Courier" charset="0"/>
                <a:ea typeface="標楷體" charset="-120"/>
              </a:rPr>
              <a:t>('</a:t>
            </a:r>
            <a:r>
              <a:rPr lang="en-US" sz="1200" b="0" dirty="0" err="1">
                <a:latin typeface="Courier" charset="0"/>
                <a:ea typeface="標楷體" charset="-120"/>
              </a:rPr>
              <a:t>AAPL.csv</a:t>
            </a:r>
            <a:r>
              <a:rPr lang="en-US" sz="1200" b="0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df.from_csv</a:t>
            </a:r>
            <a:r>
              <a:rPr lang="en-US" sz="1200" b="0" dirty="0">
                <a:latin typeface="Courier" charset="0"/>
                <a:ea typeface="標楷體" charset="-120"/>
              </a:rPr>
              <a:t>('</a:t>
            </a:r>
            <a:r>
              <a:rPr lang="en-US" sz="1200" b="0" dirty="0" err="1">
                <a:latin typeface="Courier" charset="0"/>
                <a:ea typeface="標楷體" charset="-120"/>
              </a:rPr>
              <a:t>AAPL.csv</a:t>
            </a:r>
            <a:r>
              <a:rPr lang="en-US" sz="1200" b="0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1200" b="0" dirty="0" err="1">
                <a:latin typeface="Courier" charset="0"/>
                <a:ea typeface="標楷體" charset="-120"/>
              </a:rPr>
              <a:t>df.tail</a:t>
            </a:r>
            <a:r>
              <a:rPr lang="en-US" sz="1200" b="0" dirty="0">
                <a:latin typeface="Courier" charset="0"/>
                <a:ea typeface="標楷體" charset="-120"/>
              </a:rPr>
              <a:t>()</a:t>
            </a:r>
          </a:p>
          <a:p>
            <a:pPr eaLnBrk="0" hangingPunc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49390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en-US" dirty="0"/>
              <a:t># coding: utf-8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machinelearningmastery.com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/machine-learning-in-python-step-by-step/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# </a:t>
            </a:r>
            <a:r>
              <a:rPr lang="en-US" dirty="0">
                <a:hlinkClick r:id="rId3"/>
              </a:rPr>
              <a:t>https://colab.research.google.com/drive/1KRqtEUd2Hg4dM2au9bfVQKrxWnWN3O9-</a:t>
            </a:r>
            <a:endParaRPr lang="en-US" dirty="0"/>
          </a:p>
          <a:p>
            <a:endParaRPr lang="en-US" dirty="0"/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pd</a:t>
            </a:r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plt</a:t>
            </a:r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sns</a:t>
            </a:r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sz="1200" b="1" dirty="0">
              <a:latin typeface="Courier" charset="0"/>
              <a:ea typeface="標楷體" charset="-120"/>
            </a:endParaRP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# Load dataset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= 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names = ['sepal-length', 'sepal-width', 'petal-length', 'petal-width', 'class']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, names=names)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(10))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(10))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2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('class').size())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["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(kind='box', subplots=True, layout=(2,2),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=False)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200" b="1" dirty="0">
              <a:latin typeface="Courier" charset="0"/>
              <a:ea typeface="標楷體" charset="-120"/>
            </a:endParaRPr>
          </a:p>
          <a:p>
            <a:r>
              <a:rPr lang="en-US" altLang="en-US" sz="1200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, hue="class", size=2)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2598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9560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dirty="0"/>
              <a:t># -*- coding: utf-8 -*-</a:t>
            </a:r>
          </a:p>
          <a:p>
            <a:r>
              <a:rPr lang="en-US" dirty="0"/>
              <a:t>"""</a:t>
            </a:r>
            <a:r>
              <a:rPr lang="en-US" dirty="0" err="1"/>
              <a:t>Classification_Prediction.ipynb</a:t>
            </a:r>
            <a:endParaRPr lang="en-US" dirty="0"/>
          </a:p>
          <a:p>
            <a:endParaRPr lang="en-US" dirty="0"/>
          </a:p>
          <a:p>
            <a:r>
              <a:rPr lang="en-US" dirty="0"/>
              <a:t>Automatically generated by </a:t>
            </a:r>
            <a:r>
              <a:rPr lang="en-US" dirty="0" err="1"/>
              <a:t>Colaboratory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Original file is located at</a:t>
            </a:r>
          </a:p>
          <a:p>
            <a:r>
              <a:rPr lang="en-US" dirty="0"/>
              <a:t>    https://</a:t>
            </a:r>
            <a:r>
              <a:rPr lang="en-US" dirty="0" err="1"/>
              <a:t>colab.research.google.com</a:t>
            </a:r>
            <a:r>
              <a:rPr lang="en-US" dirty="0"/>
              <a:t>/drive/1QE7fR2OxHiQ0_p6l1nnZDIFF354Nf_Lw</a:t>
            </a:r>
          </a:p>
          <a:p>
            <a:r>
              <a:rPr lang="en-US" dirty="0"/>
              <a:t>"""</a:t>
            </a:r>
          </a:p>
          <a:p>
            <a:endParaRPr lang="en-US" dirty="0"/>
          </a:p>
          <a:p>
            <a:r>
              <a:rPr lang="en-US" dirty="0"/>
              <a:t>print('Hello Google </a:t>
            </a:r>
            <a:r>
              <a:rPr lang="en-US" dirty="0" err="1"/>
              <a:t>Colab</a:t>
            </a:r>
            <a:r>
              <a:rPr lang="en-US" dirty="0"/>
              <a:t>')</a:t>
            </a:r>
          </a:p>
          <a:p>
            <a:endParaRPr lang="en-US" dirty="0"/>
          </a:p>
          <a:p>
            <a:r>
              <a:rPr lang="en-US" dirty="0"/>
              <a:t>import seaborn as </a:t>
            </a:r>
            <a:r>
              <a:rPr lang="en-US" dirty="0" err="1"/>
              <a:t>sns</a:t>
            </a:r>
            <a:endParaRPr lang="en-US" dirty="0"/>
          </a:p>
          <a:p>
            <a:r>
              <a:rPr lang="en-US" dirty="0" err="1"/>
              <a:t>sns.set</a:t>
            </a:r>
            <a:r>
              <a:rPr lang="en-US" dirty="0"/>
              <a:t>(style="ticks", </a:t>
            </a:r>
            <a:r>
              <a:rPr lang="en-US" dirty="0" err="1"/>
              <a:t>color_codes</a:t>
            </a:r>
            <a:r>
              <a:rPr lang="en-US" dirty="0"/>
              <a:t>=True)</a:t>
            </a:r>
          </a:p>
          <a:p>
            <a:r>
              <a:rPr lang="en-US" dirty="0"/>
              <a:t>iris = </a:t>
            </a:r>
            <a:r>
              <a:rPr lang="en-US" dirty="0" err="1"/>
              <a:t>sns.load_dataset</a:t>
            </a:r>
            <a:r>
              <a:rPr lang="en-US" dirty="0"/>
              <a:t>("iris")</a:t>
            </a:r>
          </a:p>
          <a:p>
            <a:r>
              <a:rPr lang="en-US" dirty="0"/>
              <a:t>g = </a:t>
            </a:r>
            <a:r>
              <a:rPr lang="en-US" dirty="0" err="1"/>
              <a:t>sns.pairplot</a:t>
            </a:r>
            <a:r>
              <a:rPr lang="en-US" dirty="0"/>
              <a:t>(iris, hue="species")</a:t>
            </a:r>
          </a:p>
          <a:p>
            <a:endParaRPr lang="en-US" dirty="0"/>
          </a:p>
          <a:p>
            <a:r>
              <a:rPr lang="en-US" dirty="0"/>
              <a:t>print('Iris Data')</a:t>
            </a:r>
          </a:p>
          <a:p>
            <a:r>
              <a:rPr lang="en-US" dirty="0"/>
              <a:t>print(</a:t>
            </a:r>
            <a:r>
              <a:rPr lang="en-US" dirty="0" err="1"/>
              <a:t>iris.head</a:t>
            </a:r>
            <a:r>
              <a:rPr lang="en-US" dirty="0"/>
              <a:t>(10))</a:t>
            </a:r>
          </a:p>
          <a:p>
            <a:r>
              <a:rPr lang="en-US" dirty="0"/>
              <a:t>print(</a:t>
            </a:r>
            <a:r>
              <a:rPr lang="en-US" dirty="0" err="1"/>
              <a:t>iris.tail</a:t>
            </a:r>
            <a:r>
              <a:rPr lang="en-US" dirty="0"/>
              <a:t>(10))</a:t>
            </a:r>
          </a:p>
          <a:p>
            <a:r>
              <a:rPr lang="en-US" dirty="0"/>
              <a:t>print('Iris Describe Summary')</a:t>
            </a:r>
          </a:p>
          <a:p>
            <a:r>
              <a:rPr lang="en-US" dirty="0"/>
              <a:t>print(</a:t>
            </a:r>
            <a:r>
              <a:rPr lang="en-US" dirty="0" err="1"/>
              <a:t>iris.describe</a:t>
            </a:r>
            <a:r>
              <a:rPr lang="en-US" dirty="0"/>
              <a:t>())</a:t>
            </a:r>
          </a:p>
          <a:p>
            <a:endParaRPr lang="en-US" dirty="0"/>
          </a:p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/>
              <a:t># %matplotlib inline</a:t>
            </a:r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r>
              <a:rPr lang="en-US" dirty="0"/>
              <a:t>import seaborn as </a:t>
            </a:r>
            <a:r>
              <a:rPr lang="en-US" dirty="0" err="1"/>
              <a:t>sns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pandas.plotting</a:t>
            </a:r>
            <a:r>
              <a:rPr lang="en-US" dirty="0"/>
              <a:t> import </a:t>
            </a:r>
            <a:r>
              <a:rPr lang="en-US" dirty="0" err="1"/>
              <a:t>scatter_matrix</a:t>
            </a:r>
            <a:endParaRPr lang="en-US" dirty="0"/>
          </a:p>
          <a:p>
            <a:endParaRPr lang="en-US" dirty="0"/>
          </a:p>
          <a:p>
            <a:r>
              <a:rPr lang="en-US" dirty="0"/>
              <a:t># Load dataset</a:t>
            </a:r>
          </a:p>
          <a:p>
            <a:r>
              <a:rPr lang="en-US" dirty="0" err="1"/>
              <a:t>url</a:t>
            </a:r>
            <a:r>
              <a:rPr lang="en-US" dirty="0"/>
              <a:t> = "https://</a:t>
            </a:r>
            <a:r>
              <a:rPr lang="en-US" dirty="0" err="1"/>
              <a:t>archive.ics.uci.edu</a:t>
            </a:r>
            <a:r>
              <a:rPr lang="en-US" dirty="0"/>
              <a:t>/ml/machine-learning-databases/iris/</a:t>
            </a:r>
            <a:r>
              <a:rPr lang="en-US" dirty="0" err="1"/>
              <a:t>iris.data</a:t>
            </a:r>
            <a:r>
              <a:rPr lang="en-US" dirty="0"/>
              <a:t>"</a:t>
            </a:r>
          </a:p>
          <a:p>
            <a:r>
              <a:rPr lang="en-US" dirty="0"/>
              <a:t>names = ['sepal-length', 'sepal-width', 'petal-length', 'petal-width', 'class']</a:t>
            </a:r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pd.read_csv</a:t>
            </a:r>
            <a:r>
              <a:rPr lang="en-US" dirty="0"/>
              <a:t>(</a:t>
            </a:r>
            <a:r>
              <a:rPr lang="en-US" dirty="0" err="1"/>
              <a:t>url</a:t>
            </a:r>
            <a:r>
              <a:rPr lang="en-US" dirty="0"/>
              <a:t>, names=names)</a:t>
            </a:r>
          </a:p>
          <a:p>
            <a:endParaRPr lang="en-US" dirty="0"/>
          </a:p>
          <a:p>
            <a:r>
              <a:rPr lang="en-US" dirty="0"/>
              <a:t>print(</a:t>
            </a:r>
            <a:r>
              <a:rPr lang="en-US" dirty="0" err="1"/>
              <a:t>df.head</a:t>
            </a:r>
            <a:r>
              <a:rPr lang="en-US" dirty="0"/>
              <a:t>(10))</a:t>
            </a:r>
          </a:p>
          <a:p>
            <a:r>
              <a:rPr lang="en-US" dirty="0"/>
              <a:t>print(</a:t>
            </a:r>
            <a:r>
              <a:rPr lang="en-US" dirty="0" err="1"/>
              <a:t>df.tail</a:t>
            </a:r>
            <a:r>
              <a:rPr lang="en-US" dirty="0"/>
              <a:t>(10))</a:t>
            </a:r>
          </a:p>
          <a:p>
            <a:r>
              <a:rPr lang="en-US" dirty="0"/>
              <a:t>print(</a:t>
            </a:r>
            <a:r>
              <a:rPr lang="en-US" dirty="0" err="1"/>
              <a:t>df.describe</a:t>
            </a:r>
            <a:r>
              <a:rPr lang="en-US" dirty="0"/>
              <a:t>())</a:t>
            </a:r>
          </a:p>
          <a:p>
            <a:r>
              <a:rPr lang="en-US" dirty="0"/>
              <a:t>print(</a:t>
            </a:r>
            <a:r>
              <a:rPr lang="en-US" dirty="0" err="1"/>
              <a:t>df.info</a:t>
            </a:r>
            <a:r>
              <a:rPr lang="en-US" dirty="0"/>
              <a:t>())</a:t>
            </a:r>
          </a:p>
          <a:p>
            <a:r>
              <a:rPr lang="en-US" dirty="0"/>
              <a:t>print(</a:t>
            </a:r>
            <a:r>
              <a:rPr lang="en-US" dirty="0" err="1"/>
              <a:t>df.shape</a:t>
            </a:r>
            <a:r>
              <a:rPr lang="en-US" dirty="0"/>
              <a:t>)</a:t>
            </a:r>
          </a:p>
          <a:p>
            <a:r>
              <a:rPr lang="en-US" dirty="0"/>
              <a:t>print(</a:t>
            </a:r>
            <a:r>
              <a:rPr lang="en-US" dirty="0" err="1"/>
              <a:t>df.groupby</a:t>
            </a:r>
            <a:r>
              <a:rPr lang="en-US" dirty="0"/>
              <a:t>('class').size())</a:t>
            </a:r>
          </a:p>
          <a:p>
            <a:endParaRPr lang="en-US" dirty="0"/>
          </a:p>
          <a:p>
            <a:r>
              <a:rPr lang="en-US" dirty="0" err="1"/>
              <a:t>plt.rcParams</a:t>
            </a:r>
            <a:r>
              <a:rPr lang="en-US" dirty="0"/>
              <a:t>["</a:t>
            </a:r>
            <a:r>
              <a:rPr lang="en-US" dirty="0" err="1"/>
              <a:t>figure.figsize</a:t>
            </a:r>
            <a:r>
              <a:rPr lang="en-US" dirty="0"/>
              <a:t>"] = (10,8)</a:t>
            </a:r>
          </a:p>
          <a:p>
            <a:r>
              <a:rPr lang="en-US" dirty="0" err="1"/>
              <a:t>df.plot</a:t>
            </a:r>
            <a:r>
              <a:rPr lang="en-US" dirty="0"/>
              <a:t>(kind='box', subplots=True, layout=(2,2), </a:t>
            </a:r>
            <a:r>
              <a:rPr lang="en-US" dirty="0" err="1"/>
              <a:t>sharex</a:t>
            </a:r>
            <a:r>
              <a:rPr lang="en-US" dirty="0"/>
              <a:t>=False, </a:t>
            </a:r>
            <a:r>
              <a:rPr lang="en-US" dirty="0" err="1"/>
              <a:t>sharey</a:t>
            </a:r>
            <a:r>
              <a:rPr lang="en-US" dirty="0"/>
              <a:t>=False)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df.hist</a:t>
            </a:r>
            <a:r>
              <a:rPr lang="en-US" dirty="0"/>
              <a:t>()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scatter_matrix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sns.pairplot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, hue="class", size=2)</a:t>
            </a:r>
          </a:p>
          <a:p>
            <a:endParaRPr lang="en-US" dirty="0"/>
          </a:p>
          <a:p>
            <a:r>
              <a:rPr lang="en-US" dirty="0"/>
              <a:t># Import Libraries</a:t>
            </a:r>
          </a:p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/>
              <a:t># %matplotlib inline</a:t>
            </a:r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r>
              <a:rPr lang="en-US" dirty="0"/>
              <a:t>import seaborn as </a:t>
            </a:r>
            <a:r>
              <a:rPr lang="en-US" dirty="0" err="1"/>
              <a:t>sns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pandas.plotting</a:t>
            </a:r>
            <a:r>
              <a:rPr lang="en-US" dirty="0"/>
              <a:t> import </a:t>
            </a:r>
            <a:r>
              <a:rPr lang="en-US" dirty="0" err="1"/>
              <a:t>scatter_matrix</a:t>
            </a:r>
            <a:endParaRPr lang="en-US" dirty="0"/>
          </a:p>
          <a:p>
            <a:r>
              <a:rPr lang="en-US" dirty="0"/>
              <a:t>print('imported')</a:t>
            </a:r>
          </a:p>
          <a:p>
            <a:endParaRPr lang="en-US" dirty="0"/>
          </a:p>
          <a:p>
            <a:r>
              <a:rPr lang="en-US" dirty="0"/>
              <a:t># Load dataset</a:t>
            </a:r>
          </a:p>
          <a:p>
            <a:r>
              <a:rPr lang="en-US" dirty="0" err="1"/>
              <a:t>url</a:t>
            </a:r>
            <a:r>
              <a:rPr lang="en-US" dirty="0"/>
              <a:t> = "https://</a:t>
            </a:r>
            <a:r>
              <a:rPr lang="en-US" dirty="0" err="1"/>
              <a:t>archive.ics.uci.edu</a:t>
            </a:r>
            <a:r>
              <a:rPr lang="en-US" dirty="0"/>
              <a:t>/ml/machine-learning-databases/iris/</a:t>
            </a:r>
            <a:r>
              <a:rPr lang="en-US" dirty="0" err="1"/>
              <a:t>iris.data</a:t>
            </a:r>
            <a:r>
              <a:rPr lang="en-US" dirty="0"/>
              <a:t>"</a:t>
            </a:r>
          </a:p>
          <a:p>
            <a:r>
              <a:rPr lang="en-US" dirty="0"/>
              <a:t>names = ['sepal-length', 'sepal-width', 'petal-length', 'petal-width', 'class']</a:t>
            </a:r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pd.read_csv</a:t>
            </a:r>
            <a:r>
              <a:rPr lang="en-US" dirty="0"/>
              <a:t>(</a:t>
            </a:r>
            <a:r>
              <a:rPr lang="en-US" dirty="0" err="1"/>
              <a:t>url</a:t>
            </a:r>
            <a:r>
              <a:rPr lang="en-US" dirty="0"/>
              <a:t>, names=names)</a:t>
            </a:r>
          </a:p>
          <a:p>
            <a:r>
              <a:rPr lang="en-US" dirty="0"/>
              <a:t>print(</a:t>
            </a:r>
            <a:r>
              <a:rPr lang="en-US" dirty="0" err="1"/>
              <a:t>df.head</a:t>
            </a:r>
            <a:r>
              <a:rPr lang="en-US" dirty="0"/>
              <a:t>(10))</a:t>
            </a:r>
          </a:p>
          <a:p>
            <a:endParaRPr lang="en-US" dirty="0"/>
          </a:p>
          <a:p>
            <a:r>
              <a:rPr lang="en-US" dirty="0"/>
              <a:t>print(</a:t>
            </a:r>
            <a:r>
              <a:rPr lang="en-US" dirty="0" err="1"/>
              <a:t>df.tail</a:t>
            </a:r>
            <a:r>
              <a:rPr lang="en-US" dirty="0"/>
              <a:t>(10))</a:t>
            </a:r>
          </a:p>
          <a:p>
            <a:endParaRPr lang="en-US" dirty="0"/>
          </a:p>
          <a:p>
            <a:r>
              <a:rPr lang="en-US" dirty="0"/>
              <a:t>print(</a:t>
            </a:r>
            <a:r>
              <a:rPr lang="en-US" dirty="0" err="1"/>
              <a:t>df.describe</a:t>
            </a:r>
            <a:r>
              <a:rPr lang="en-US" dirty="0"/>
              <a:t>())</a:t>
            </a:r>
          </a:p>
          <a:p>
            <a:endParaRPr lang="en-US" dirty="0"/>
          </a:p>
          <a:p>
            <a:r>
              <a:rPr lang="en-US" dirty="0"/>
              <a:t>print(</a:t>
            </a:r>
            <a:r>
              <a:rPr lang="en-US" dirty="0" err="1"/>
              <a:t>df.info</a:t>
            </a:r>
            <a:r>
              <a:rPr lang="en-US" dirty="0"/>
              <a:t>())</a:t>
            </a:r>
          </a:p>
          <a:p>
            <a:endParaRPr lang="en-US" dirty="0"/>
          </a:p>
          <a:p>
            <a:r>
              <a:rPr lang="en-US" dirty="0"/>
              <a:t>print(</a:t>
            </a:r>
            <a:r>
              <a:rPr lang="en-US" dirty="0" err="1"/>
              <a:t>df.shape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print(</a:t>
            </a:r>
            <a:r>
              <a:rPr lang="en-US" dirty="0" err="1"/>
              <a:t>df.groupby</a:t>
            </a:r>
            <a:r>
              <a:rPr lang="en-US" dirty="0"/>
              <a:t>('class').size())</a:t>
            </a:r>
          </a:p>
          <a:p>
            <a:endParaRPr lang="en-US" dirty="0"/>
          </a:p>
          <a:p>
            <a:r>
              <a:rPr lang="en-US" dirty="0" err="1"/>
              <a:t>plt.rcParams</a:t>
            </a:r>
            <a:r>
              <a:rPr lang="en-US" dirty="0"/>
              <a:t>["</a:t>
            </a:r>
            <a:r>
              <a:rPr lang="en-US" dirty="0" err="1"/>
              <a:t>figure.figsize</a:t>
            </a:r>
            <a:r>
              <a:rPr lang="en-US" dirty="0"/>
              <a:t>"] = (10,8)</a:t>
            </a:r>
          </a:p>
          <a:p>
            <a:r>
              <a:rPr lang="en-US" dirty="0" err="1"/>
              <a:t>df.plot</a:t>
            </a:r>
            <a:r>
              <a:rPr lang="en-US" dirty="0"/>
              <a:t>(kind='box', subplots=True, layout=(2,2), </a:t>
            </a:r>
            <a:r>
              <a:rPr lang="en-US" dirty="0" err="1"/>
              <a:t>sharex</a:t>
            </a:r>
            <a:r>
              <a:rPr lang="en-US" dirty="0"/>
              <a:t>=False, </a:t>
            </a:r>
            <a:r>
              <a:rPr lang="en-US" dirty="0" err="1"/>
              <a:t>sharey</a:t>
            </a:r>
            <a:r>
              <a:rPr lang="en-US" dirty="0"/>
              <a:t>=False)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df.hist</a:t>
            </a:r>
            <a:r>
              <a:rPr lang="en-US" dirty="0"/>
              <a:t>()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scatter_matrix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sns.pairplot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, hue="class", size=2)</a:t>
            </a:r>
          </a:p>
          <a:p>
            <a:endParaRPr lang="en-US" dirty="0"/>
          </a:p>
          <a:p>
            <a:r>
              <a:rPr lang="en-US" dirty="0"/>
              <a:t># Source: https://</a:t>
            </a:r>
            <a:r>
              <a:rPr lang="en-US" dirty="0" err="1"/>
              <a:t>machinelearningmastery.com</a:t>
            </a:r>
            <a:r>
              <a:rPr lang="en-US" dirty="0"/>
              <a:t>/machine-learning-in-python-step-by-step/</a:t>
            </a:r>
          </a:p>
          <a:p>
            <a:endParaRPr lang="en-US" dirty="0"/>
          </a:p>
          <a:p>
            <a:r>
              <a:rPr lang="en-US" dirty="0"/>
              <a:t>"""## Data Mining and Machine Learning in Google </a:t>
            </a:r>
            <a:r>
              <a:rPr lang="en-US" dirty="0" err="1"/>
              <a:t>Colab</a:t>
            </a:r>
            <a:r>
              <a:rPr lang="en-US" dirty="0"/>
              <a:t>"""</a:t>
            </a:r>
          </a:p>
          <a:p>
            <a:endParaRPr lang="en-US" dirty="0"/>
          </a:p>
          <a:p>
            <a:r>
              <a:rPr lang="en-US" dirty="0"/>
              <a:t># Import libraries</a:t>
            </a:r>
          </a:p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/>
              <a:t># %matplotlib inline</a:t>
            </a:r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r>
              <a:rPr lang="en-US" dirty="0"/>
              <a:t>import seaborn as </a:t>
            </a:r>
            <a:r>
              <a:rPr lang="en-US" dirty="0" err="1"/>
              <a:t>sns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pandas.plotting</a:t>
            </a:r>
            <a:r>
              <a:rPr lang="en-US" dirty="0"/>
              <a:t> import </a:t>
            </a:r>
            <a:r>
              <a:rPr lang="en-US" dirty="0" err="1"/>
              <a:t>scatter_matrix</a:t>
            </a:r>
            <a:endParaRPr lang="en-US" dirty="0"/>
          </a:p>
          <a:p>
            <a:endParaRPr lang="en-US" dirty="0"/>
          </a:p>
          <a:p>
            <a:r>
              <a:rPr lang="en-US" dirty="0"/>
              <a:t># Import </a:t>
            </a:r>
            <a:r>
              <a:rPr lang="en-US" dirty="0" err="1"/>
              <a:t>sklearn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</a:t>
            </a:r>
            <a:r>
              <a:rPr lang="en-US" dirty="0"/>
              <a:t> import </a:t>
            </a:r>
            <a:r>
              <a:rPr lang="en-US" dirty="0" err="1"/>
              <a:t>model_selection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sklearn.metrics</a:t>
            </a:r>
            <a:r>
              <a:rPr lang="en-US" dirty="0"/>
              <a:t> import </a:t>
            </a:r>
            <a:r>
              <a:rPr lang="en-US" dirty="0" err="1"/>
              <a:t>classification_report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sklearn.metrics</a:t>
            </a:r>
            <a:r>
              <a:rPr lang="en-US" dirty="0"/>
              <a:t> import </a:t>
            </a:r>
            <a:r>
              <a:rPr lang="en-US" dirty="0" err="1"/>
              <a:t>confusion_matrix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sklearn.metrics</a:t>
            </a:r>
            <a:r>
              <a:rPr lang="en-US" dirty="0"/>
              <a:t> import </a:t>
            </a:r>
            <a:r>
              <a:rPr lang="en-US" dirty="0" err="1"/>
              <a:t>accuracy_score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sklearn.linear_model</a:t>
            </a:r>
            <a:r>
              <a:rPr lang="en-US" dirty="0"/>
              <a:t> import </a:t>
            </a:r>
            <a:r>
              <a:rPr lang="en-US" dirty="0" err="1"/>
              <a:t>LogisticRegression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sklearn.tree</a:t>
            </a:r>
            <a:r>
              <a:rPr lang="en-US" dirty="0"/>
              <a:t> import </a:t>
            </a:r>
            <a:r>
              <a:rPr lang="en-US" dirty="0" err="1"/>
              <a:t>DecisionTreeClassifier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sklearn.neighbors</a:t>
            </a:r>
            <a:r>
              <a:rPr lang="en-US" dirty="0"/>
              <a:t> import </a:t>
            </a:r>
            <a:r>
              <a:rPr lang="en-US" dirty="0" err="1"/>
              <a:t>KNeighborsClassifier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sklearn.discriminant_analysis</a:t>
            </a:r>
            <a:r>
              <a:rPr lang="en-US" dirty="0"/>
              <a:t> import </a:t>
            </a:r>
            <a:r>
              <a:rPr lang="en-US" dirty="0" err="1"/>
              <a:t>LinearDiscriminantAnalysis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sklearn.naive_bayes</a:t>
            </a:r>
            <a:r>
              <a:rPr lang="en-US" dirty="0"/>
              <a:t> import </a:t>
            </a:r>
            <a:r>
              <a:rPr lang="en-US" dirty="0" err="1"/>
              <a:t>GaussianNB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sklearn.svm</a:t>
            </a:r>
            <a:r>
              <a:rPr lang="en-US" dirty="0"/>
              <a:t> import SVC</a:t>
            </a:r>
          </a:p>
          <a:p>
            <a:r>
              <a:rPr lang="en-US" dirty="0"/>
              <a:t>from </a:t>
            </a:r>
            <a:r>
              <a:rPr lang="en-US" dirty="0" err="1"/>
              <a:t>sklearn.neural_network</a:t>
            </a:r>
            <a:r>
              <a:rPr lang="en-US" dirty="0"/>
              <a:t> import </a:t>
            </a:r>
            <a:r>
              <a:rPr lang="en-US" dirty="0" err="1"/>
              <a:t>MLPClassifier</a:t>
            </a:r>
            <a:endParaRPr lang="en-US" dirty="0"/>
          </a:p>
          <a:p>
            <a:r>
              <a:rPr lang="en-US" dirty="0"/>
              <a:t>print("Imported")</a:t>
            </a:r>
          </a:p>
          <a:p>
            <a:endParaRPr lang="en-US" dirty="0"/>
          </a:p>
          <a:p>
            <a:r>
              <a:rPr lang="en-US" dirty="0"/>
              <a:t># Load dataset</a:t>
            </a:r>
          </a:p>
          <a:p>
            <a:r>
              <a:rPr lang="en-US" dirty="0" err="1"/>
              <a:t>url</a:t>
            </a:r>
            <a:r>
              <a:rPr lang="en-US" dirty="0"/>
              <a:t> = "https://</a:t>
            </a:r>
            <a:r>
              <a:rPr lang="en-US" dirty="0" err="1"/>
              <a:t>archive.ics.uci.edu</a:t>
            </a:r>
            <a:r>
              <a:rPr lang="en-US" dirty="0"/>
              <a:t>/ml/machine-learning-databases/iris/</a:t>
            </a:r>
            <a:r>
              <a:rPr lang="en-US" dirty="0" err="1"/>
              <a:t>iris.data</a:t>
            </a:r>
            <a:r>
              <a:rPr lang="en-US" dirty="0"/>
              <a:t>"</a:t>
            </a:r>
          </a:p>
          <a:p>
            <a:r>
              <a:rPr lang="en-US" dirty="0"/>
              <a:t>names = ['sepal-length', 'sepal-width', 'petal-length', 'petal-width', 'class']</a:t>
            </a:r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pd.read_csv</a:t>
            </a:r>
            <a:r>
              <a:rPr lang="en-US" dirty="0"/>
              <a:t>(</a:t>
            </a:r>
            <a:r>
              <a:rPr lang="en-US" dirty="0" err="1"/>
              <a:t>url</a:t>
            </a:r>
            <a:r>
              <a:rPr lang="en-US" dirty="0"/>
              <a:t>, names=names)</a:t>
            </a:r>
          </a:p>
          <a:p>
            <a:endParaRPr lang="en-US" dirty="0"/>
          </a:p>
          <a:p>
            <a:r>
              <a:rPr lang="en-US" dirty="0"/>
              <a:t>print(</a:t>
            </a:r>
            <a:r>
              <a:rPr lang="en-US" dirty="0" err="1"/>
              <a:t>df.head</a:t>
            </a:r>
            <a:r>
              <a:rPr lang="en-US" dirty="0"/>
              <a:t>(10))</a:t>
            </a:r>
          </a:p>
          <a:p>
            <a:r>
              <a:rPr lang="en-US" dirty="0"/>
              <a:t>print(</a:t>
            </a:r>
            <a:r>
              <a:rPr lang="en-US" dirty="0" err="1"/>
              <a:t>df.tail</a:t>
            </a:r>
            <a:r>
              <a:rPr lang="en-US" dirty="0"/>
              <a:t>(10))</a:t>
            </a:r>
          </a:p>
          <a:p>
            <a:r>
              <a:rPr lang="en-US" dirty="0"/>
              <a:t>print(</a:t>
            </a:r>
            <a:r>
              <a:rPr lang="en-US" dirty="0" err="1"/>
              <a:t>df.describe</a:t>
            </a:r>
            <a:r>
              <a:rPr lang="en-US" dirty="0"/>
              <a:t>())</a:t>
            </a:r>
          </a:p>
          <a:p>
            <a:r>
              <a:rPr lang="en-US" dirty="0"/>
              <a:t>print(</a:t>
            </a:r>
            <a:r>
              <a:rPr lang="en-US" dirty="0" err="1"/>
              <a:t>df.info</a:t>
            </a:r>
            <a:r>
              <a:rPr lang="en-US" dirty="0"/>
              <a:t>())</a:t>
            </a:r>
          </a:p>
          <a:p>
            <a:r>
              <a:rPr lang="en-US" dirty="0"/>
              <a:t>print(</a:t>
            </a:r>
            <a:r>
              <a:rPr lang="en-US" dirty="0" err="1"/>
              <a:t>df.shape</a:t>
            </a:r>
            <a:r>
              <a:rPr lang="en-US" dirty="0"/>
              <a:t>)</a:t>
            </a:r>
          </a:p>
          <a:p>
            <a:r>
              <a:rPr lang="en-US" dirty="0"/>
              <a:t>print(</a:t>
            </a:r>
            <a:r>
              <a:rPr lang="en-US" dirty="0" err="1"/>
              <a:t>df.groupby</a:t>
            </a:r>
            <a:r>
              <a:rPr lang="en-US" dirty="0"/>
              <a:t>('class').size())</a:t>
            </a:r>
          </a:p>
          <a:p>
            <a:endParaRPr lang="en-US" dirty="0"/>
          </a:p>
          <a:p>
            <a:r>
              <a:rPr lang="en-US" dirty="0" err="1"/>
              <a:t>plt.rcParams</a:t>
            </a:r>
            <a:r>
              <a:rPr lang="en-US" dirty="0"/>
              <a:t>["</a:t>
            </a:r>
            <a:r>
              <a:rPr lang="en-US" dirty="0" err="1"/>
              <a:t>figure.figsize</a:t>
            </a:r>
            <a:r>
              <a:rPr lang="en-US" dirty="0"/>
              <a:t>"] = (10,8)</a:t>
            </a:r>
          </a:p>
          <a:p>
            <a:r>
              <a:rPr lang="en-US" dirty="0" err="1"/>
              <a:t>df.plot</a:t>
            </a:r>
            <a:r>
              <a:rPr lang="en-US" dirty="0"/>
              <a:t>(kind='box', subplots=True, layout=(2,2), </a:t>
            </a:r>
            <a:r>
              <a:rPr lang="en-US" dirty="0" err="1"/>
              <a:t>sharex</a:t>
            </a:r>
            <a:r>
              <a:rPr lang="en-US" dirty="0"/>
              <a:t>=False, </a:t>
            </a:r>
            <a:r>
              <a:rPr lang="en-US" dirty="0" err="1"/>
              <a:t>sharey</a:t>
            </a:r>
            <a:r>
              <a:rPr lang="en-US" dirty="0"/>
              <a:t>=False)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df.hist</a:t>
            </a:r>
            <a:r>
              <a:rPr lang="en-US" dirty="0"/>
              <a:t>()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scatter_matrix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sns.pairplot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, hue="class", size=2)</a:t>
            </a:r>
          </a:p>
          <a:p>
            <a:endParaRPr lang="en-US" dirty="0"/>
          </a:p>
          <a:p>
            <a:r>
              <a:rPr lang="en-US" dirty="0"/>
              <a:t># Load dataset</a:t>
            </a:r>
          </a:p>
          <a:p>
            <a:r>
              <a:rPr lang="en-US" dirty="0" err="1"/>
              <a:t>url</a:t>
            </a:r>
            <a:r>
              <a:rPr lang="en-US" dirty="0"/>
              <a:t> = "https://</a:t>
            </a:r>
            <a:r>
              <a:rPr lang="en-US" dirty="0" err="1"/>
              <a:t>archive.ics.uci.edu</a:t>
            </a:r>
            <a:r>
              <a:rPr lang="en-US" dirty="0"/>
              <a:t>/ml/machine-learning-databases/iris/</a:t>
            </a:r>
            <a:r>
              <a:rPr lang="en-US" dirty="0" err="1"/>
              <a:t>iris.data</a:t>
            </a:r>
            <a:r>
              <a:rPr lang="en-US" dirty="0"/>
              <a:t>"</a:t>
            </a:r>
          </a:p>
          <a:p>
            <a:r>
              <a:rPr lang="en-US" dirty="0"/>
              <a:t>names = ['sepal-length', 'sepal-width', 'petal-length', 'petal-width', 'class']</a:t>
            </a:r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pd.read_csv</a:t>
            </a:r>
            <a:r>
              <a:rPr lang="en-US" dirty="0"/>
              <a:t>(</a:t>
            </a:r>
            <a:r>
              <a:rPr lang="en-US" dirty="0" err="1"/>
              <a:t>url</a:t>
            </a:r>
            <a:r>
              <a:rPr lang="en-US" dirty="0"/>
              <a:t>, names=names)</a:t>
            </a:r>
          </a:p>
          <a:p>
            <a:endParaRPr lang="en-US" dirty="0"/>
          </a:p>
          <a:p>
            <a:r>
              <a:rPr lang="en-US" dirty="0"/>
              <a:t>print(</a:t>
            </a:r>
            <a:r>
              <a:rPr lang="en-US" dirty="0" err="1"/>
              <a:t>df.head</a:t>
            </a:r>
            <a:r>
              <a:rPr lang="en-US" dirty="0"/>
              <a:t>(10))</a:t>
            </a:r>
          </a:p>
          <a:p>
            <a:r>
              <a:rPr lang="en-US" dirty="0"/>
              <a:t>print(</a:t>
            </a:r>
            <a:r>
              <a:rPr lang="en-US" dirty="0" err="1"/>
              <a:t>df.tail</a:t>
            </a:r>
            <a:r>
              <a:rPr lang="en-US" dirty="0"/>
              <a:t>(10))</a:t>
            </a:r>
          </a:p>
          <a:p>
            <a:r>
              <a:rPr lang="en-US" dirty="0"/>
              <a:t>print(</a:t>
            </a:r>
            <a:r>
              <a:rPr lang="en-US" dirty="0" err="1"/>
              <a:t>df.describe</a:t>
            </a:r>
            <a:r>
              <a:rPr lang="en-US" dirty="0"/>
              <a:t>())</a:t>
            </a:r>
          </a:p>
          <a:p>
            <a:r>
              <a:rPr lang="en-US" dirty="0"/>
              <a:t>print(</a:t>
            </a:r>
            <a:r>
              <a:rPr lang="en-US" dirty="0" err="1"/>
              <a:t>df.info</a:t>
            </a:r>
            <a:r>
              <a:rPr lang="en-US" dirty="0"/>
              <a:t>())</a:t>
            </a:r>
          </a:p>
          <a:p>
            <a:r>
              <a:rPr lang="en-US" dirty="0"/>
              <a:t>print(</a:t>
            </a:r>
            <a:r>
              <a:rPr lang="en-US" dirty="0" err="1"/>
              <a:t>df.shape</a:t>
            </a:r>
            <a:r>
              <a:rPr lang="en-US" dirty="0"/>
              <a:t>)</a:t>
            </a:r>
          </a:p>
          <a:p>
            <a:r>
              <a:rPr lang="en-US" dirty="0"/>
              <a:t>print(</a:t>
            </a:r>
            <a:r>
              <a:rPr lang="en-US" dirty="0" err="1"/>
              <a:t>df.groupby</a:t>
            </a:r>
            <a:r>
              <a:rPr lang="en-US" dirty="0"/>
              <a:t>('class').size())</a:t>
            </a:r>
          </a:p>
          <a:p>
            <a:endParaRPr lang="en-US" dirty="0"/>
          </a:p>
          <a:p>
            <a:r>
              <a:rPr lang="en-US" dirty="0" err="1"/>
              <a:t>plt.rcParams</a:t>
            </a:r>
            <a:r>
              <a:rPr lang="en-US" dirty="0"/>
              <a:t>["</a:t>
            </a:r>
            <a:r>
              <a:rPr lang="en-US" dirty="0" err="1"/>
              <a:t>figure.figsize</a:t>
            </a:r>
            <a:r>
              <a:rPr lang="en-US" dirty="0"/>
              <a:t>"] = (10,8)</a:t>
            </a:r>
          </a:p>
          <a:p>
            <a:r>
              <a:rPr lang="en-US" dirty="0" err="1"/>
              <a:t>df.plot</a:t>
            </a:r>
            <a:r>
              <a:rPr lang="en-US" dirty="0"/>
              <a:t>(kind='box', subplots=True, layout=(2,2), </a:t>
            </a:r>
            <a:r>
              <a:rPr lang="en-US" dirty="0" err="1"/>
              <a:t>sharex</a:t>
            </a:r>
            <a:r>
              <a:rPr lang="en-US" dirty="0"/>
              <a:t>=False, </a:t>
            </a:r>
            <a:r>
              <a:rPr lang="en-US" dirty="0" err="1"/>
              <a:t>sharey</a:t>
            </a:r>
            <a:r>
              <a:rPr lang="en-US" dirty="0"/>
              <a:t>=False)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df.hist</a:t>
            </a:r>
            <a:r>
              <a:rPr lang="en-US" dirty="0"/>
              <a:t>()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scatter_matrix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sns.pairplot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, hue="class", size=2)</a:t>
            </a:r>
          </a:p>
          <a:p>
            <a:endParaRPr lang="en-US" dirty="0"/>
          </a:p>
          <a:p>
            <a:r>
              <a:rPr lang="en-US" dirty="0" err="1"/>
              <a:t>df.corr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 Split-out validation dataset</a:t>
            </a:r>
          </a:p>
          <a:p>
            <a:r>
              <a:rPr lang="en-US" dirty="0"/>
              <a:t>array = </a:t>
            </a:r>
            <a:r>
              <a:rPr lang="en-US" dirty="0" err="1"/>
              <a:t>df.values</a:t>
            </a:r>
            <a:endParaRPr lang="en-US" dirty="0"/>
          </a:p>
          <a:p>
            <a:r>
              <a:rPr lang="en-US" dirty="0"/>
              <a:t>X = array[:,0:4]</a:t>
            </a:r>
          </a:p>
          <a:p>
            <a:r>
              <a:rPr lang="en-US" dirty="0"/>
              <a:t>Y = array[:,4]</a:t>
            </a:r>
          </a:p>
          <a:p>
            <a:r>
              <a:rPr lang="en-US" dirty="0" err="1"/>
              <a:t>validation_size</a:t>
            </a:r>
            <a:r>
              <a:rPr lang="en-US" dirty="0"/>
              <a:t> = 0.20</a:t>
            </a:r>
          </a:p>
          <a:p>
            <a:r>
              <a:rPr lang="en-US" dirty="0"/>
              <a:t>seed = 7</a:t>
            </a:r>
          </a:p>
          <a:p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X_validation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</a:t>
            </a:r>
            <a:r>
              <a:rPr lang="en-US" dirty="0" err="1"/>
              <a:t>Y_validation</a:t>
            </a:r>
            <a:r>
              <a:rPr lang="en-US" dirty="0"/>
              <a:t> = </a:t>
            </a:r>
            <a:r>
              <a:rPr lang="en-US" dirty="0" err="1"/>
              <a:t>model_selection.train_test_split</a:t>
            </a:r>
            <a:r>
              <a:rPr lang="en-US" dirty="0"/>
              <a:t>(X, Y, </a:t>
            </a:r>
            <a:r>
              <a:rPr lang="en-US" dirty="0" err="1"/>
              <a:t>test_size</a:t>
            </a:r>
            <a:r>
              <a:rPr lang="en-US" dirty="0"/>
              <a:t>=</a:t>
            </a:r>
            <a:r>
              <a:rPr lang="en-US" dirty="0" err="1"/>
              <a:t>validation_size</a:t>
            </a:r>
            <a:r>
              <a:rPr lang="en-US" dirty="0"/>
              <a:t>, </a:t>
            </a:r>
            <a:r>
              <a:rPr lang="en-US" dirty="0" err="1"/>
              <a:t>random_state</a:t>
            </a:r>
            <a:r>
              <a:rPr lang="en-US" dirty="0"/>
              <a:t>=seed)</a:t>
            </a:r>
          </a:p>
          <a:p>
            <a:r>
              <a:rPr lang="en-US" dirty="0"/>
              <a:t>scoring = 'accuracy'</a:t>
            </a:r>
          </a:p>
          <a:p>
            <a:endParaRPr lang="en-US" dirty="0"/>
          </a:p>
          <a:p>
            <a:r>
              <a:rPr lang="en-US" dirty="0" err="1"/>
              <a:t>len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# Test options and evaluation metric</a:t>
            </a:r>
          </a:p>
          <a:p>
            <a:r>
              <a:rPr lang="en-US" dirty="0"/>
              <a:t>seed = 7</a:t>
            </a:r>
          </a:p>
          <a:p>
            <a:r>
              <a:rPr lang="en-US" dirty="0"/>
              <a:t>scoring = 'accuracy'</a:t>
            </a:r>
          </a:p>
          <a:p>
            <a:endParaRPr lang="en-US" dirty="0"/>
          </a:p>
          <a:p>
            <a:r>
              <a:rPr lang="en-US" dirty="0"/>
              <a:t># Models</a:t>
            </a:r>
          </a:p>
          <a:p>
            <a:r>
              <a:rPr lang="en-US" dirty="0"/>
              <a:t>models = []</a:t>
            </a:r>
          </a:p>
          <a:p>
            <a:r>
              <a:rPr lang="en-US" dirty="0" err="1"/>
              <a:t>models.append</a:t>
            </a:r>
            <a:r>
              <a:rPr lang="en-US" dirty="0"/>
              <a:t>(('LR', </a:t>
            </a:r>
            <a:r>
              <a:rPr lang="en-US" dirty="0" err="1"/>
              <a:t>LogisticRegression</a:t>
            </a:r>
            <a:r>
              <a:rPr lang="en-US" dirty="0"/>
              <a:t>()))</a:t>
            </a:r>
          </a:p>
          <a:p>
            <a:r>
              <a:rPr lang="en-US" dirty="0" err="1"/>
              <a:t>models.append</a:t>
            </a:r>
            <a:r>
              <a:rPr lang="en-US" dirty="0"/>
              <a:t>(('LDA', </a:t>
            </a:r>
            <a:r>
              <a:rPr lang="en-US" dirty="0" err="1"/>
              <a:t>LinearDiscriminantAnalysis</a:t>
            </a:r>
            <a:r>
              <a:rPr lang="en-US" dirty="0"/>
              <a:t>()))</a:t>
            </a:r>
          </a:p>
          <a:p>
            <a:r>
              <a:rPr lang="en-US" dirty="0" err="1"/>
              <a:t>models.append</a:t>
            </a:r>
            <a:r>
              <a:rPr lang="en-US" dirty="0"/>
              <a:t>(('KNN', </a:t>
            </a:r>
            <a:r>
              <a:rPr lang="en-US" dirty="0" err="1"/>
              <a:t>KNeighborsClassifier</a:t>
            </a:r>
            <a:r>
              <a:rPr lang="en-US" dirty="0"/>
              <a:t>()))</a:t>
            </a:r>
          </a:p>
          <a:p>
            <a:r>
              <a:rPr lang="en-US" dirty="0" err="1"/>
              <a:t>models.append</a:t>
            </a:r>
            <a:r>
              <a:rPr lang="en-US" dirty="0"/>
              <a:t>(('DT', </a:t>
            </a:r>
            <a:r>
              <a:rPr lang="en-US" dirty="0" err="1"/>
              <a:t>DecisionTreeClassifier</a:t>
            </a:r>
            <a:r>
              <a:rPr lang="en-US" dirty="0"/>
              <a:t>()))</a:t>
            </a:r>
          </a:p>
          <a:p>
            <a:r>
              <a:rPr lang="en-US" dirty="0" err="1"/>
              <a:t>models.append</a:t>
            </a:r>
            <a:r>
              <a:rPr lang="en-US" dirty="0"/>
              <a:t>(('NB', </a:t>
            </a:r>
            <a:r>
              <a:rPr lang="en-US" dirty="0" err="1"/>
              <a:t>GaussianNB</a:t>
            </a:r>
            <a:r>
              <a:rPr lang="en-US" dirty="0"/>
              <a:t>()))</a:t>
            </a:r>
          </a:p>
          <a:p>
            <a:r>
              <a:rPr lang="en-US" dirty="0" err="1"/>
              <a:t>models.append</a:t>
            </a:r>
            <a:r>
              <a:rPr lang="en-US" dirty="0"/>
              <a:t>(('SVM', SVC()))</a:t>
            </a:r>
          </a:p>
          <a:p>
            <a:r>
              <a:rPr lang="en-US" dirty="0"/>
              <a:t># evaluate each model in turn</a:t>
            </a:r>
          </a:p>
          <a:p>
            <a:r>
              <a:rPr lang="en-US" dirty="0"/>
              <a:t>results = []</a:t>
            </a:r>
          </a:p>
          <a:p>
            <a:r>
              <a:rPr lang="en-US" dirty="0"/>
              <a:t>names = []</a:t>
            </a:r>
          </a:p>
          <a:p>
            <a:r>
              <a:rPr lang="en-US" dirty="0"/>
              <a:t>for name, model in models:</a:t>
            </a:r>
          </a:p>
          <a:p>
            <a:r>
              <a:rPr lang="en-US" dirty="0"/>
              <a:t>    </a:t>
            </a:r>
            <a:r>
              <a:rPr lang="en-US" dirty="0" err="1"/>
              <a:t>kfold</a:t>
            </a:r>
            <a:r>
              <a:rPr lang="en-US" dirty="0"/>
              <a:t> = </a:t>
            </a:r>
            <a:r>
              <a:rPr lang="en-US" dirty="0" err="1"/>
              <a:t>model_selection.KFold</a:t>
            </a:r>
            <a:r>
              <a:rPr lang="en-US" dirty="0"/>
              <a:t>(</a:t>
            </a:r>
            <a:r>
              <a:rPr lang="en-US" dirty="0" err="1"/>
              <a:t>n_splits</a:t>
            </a:r>
            <a:r>
              <a:rPr lang="en-US" dirty="0"/>
              <a:t>=10, </a:t>
            </a:r>
            <a:r>
              <a:rPr lang="en-US" dirty="0" err="1"/>
              <a:t>random_state</a:t>
            </a:r>
            <a:r>
              <a:rPr lang="en-US" dirty="0"/>
              <a:t>=seed)</a:t>
            </a:r>
          </a:p>
          <a:p>
            <a:r>
              <a:rPr lang="en-US" dirty="0"/>
              <a:t>    </a:t>
            </a:r>
            <a:r>
              <a:rPr lang="en-US" dirty="0" err="1"/>
              <a:t>cv_results</a:t>
            </a:r>
            <a:r>
              <a:rPr lang="en-US" dirty="0"/>
              <a:t> = </a:t>
            </a:r>
            <a:r>
              <a:rPr lang="en-US" dirty="0" err="1"/>
              <a:t>model_selection.cross_val_score</a:t>
            </a:r>
            <a:r>
              <a:rPr lang="en-US" dirty="0"/>
              <a:t>(model, 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cv=</a:t>
            </a:r>
            <a:r>
              <a:rPr lang="en-US" dirty="0" err="1"/>
              <a:t>kfold</a:t>
            </a:r>
            <a:r>
              <a:rPr lang="en-US" dirty="0"/>
              <a:t>, scoring=scoring)</a:t>
            </a:r>
          </a:p>
          <a:p>
            <a:r>
              <a:rPr lang="en-US" dirty="0"/>
              <a:t>    </a:t>
            </a:r>
            <a:r>
              <a:rPr lang="en-US" dirty="0" err="1"/>
              <a:t>results.append</a:t>
            </a:r>
            <a:r>
              <a:rPr lang="en-US" dirty="0"/>
              <a:t>(</a:t>
            </a:r>
            <a:r>
              <a:rPr lang="en-US" dirty="0" err="1"/>
              <a:t>cv_results</a:t>
            </a:r>
            <a:r>
              <a:rPr lang="en-US" dirty="0"/>
              <a:t>)</a:t>
            </a:r>
          </a:p>
          <a:p>
            <a:r>
              <a:rPr lang="en-US" dirty="0"/>
              <a:t>    </a:t>
            </a:r>
            <a:r>
              <a:rPr lang="en-US" dirty="0" err="1"/>
              <a:t>names.append</a:t>
            </a:r>
            <a:r>
              <a:rPr lang="en-US" dirty="0"/>
              <a:t>(name)</a:t>
            </a:r>
          </a:p>
          <a:p>
            <a:r>
              <a:rPr lang="en-US" dirty="0"/>
              <a:t>    </a:t>
            </a:r>
            <a:r>
              <a:rPr lang="en-US" dirty="0" err="1"/>
              <a:t>msg</a:t>
            </a:r>
            <a:r>
              <a:rPr lang="en-US" dirty="0"/>
              <a:t> = "%s: %.4f (%.4f)" % (name, </a:t>
            </a:r>
            <a:r>
              <a:rPr lang="en-US" dirty="0" err="1"/>
              <a:t>cv_results.mean</a:t>
            </a:r>
            <a:r>
              <a:rPr lang="en-US" dirty="0"/>
              <a:t>(), </a:t>
            </a:r>
            <a:r>
              <a:rPr lang="en-US" dirty="0" err="1"/>
              <a:t>cv_results.std</a:t>
            </a:r>
            <a:r>
              <a:rPr lang="en-US" dirty="0"/>
              <a:t>())</a:t>
            </a:r>
          </a:p>
          <a:p>
            <a:r>
              <a:rPr lang="en-US" dirty="0"/>
              <a:t>    print(</a:t>
            </a:r>
            <a:r>
              <a:rPr lang="en-US" dirty="0" err="1"/>
              <a:t>msg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# Make predictions on validation dataset</a:t>
            </a:r>
          </a:p>
          <a:p>
            <a:r>
              <a:rPr lang="en-US" dirty="0"/>
              <a:t>model = </a:t>
            </a:r>
            <a:r>
              <a:rPr lang="en-US" dirty="0" err="1"/>
              <a:t>KNeighborsClassifier</a:t>
            </a:r>
            <a:r>
              <a:rPr lang="en-US" dirty="0"/>
              <a:t>()</a:t>
            </a:r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predictions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print("%.4f" % </a:t>
            </a:r>
            <a:r>
              <a:rPr lang="en-US" dirty="0" err="1"/>
              <a:t>accuracy_score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confusion_matrix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classification_report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print(model)</a:t>
            </a:r>
          </a:p>
          <a:p>
            <a:endParaRPr lang="en-US" dirty="0"/>
          </a:p>
          <a:p>
            <a:r>
              <a:rPr lang="en-US" dirty="0"/>
              <a:t># Make predictions on validation dataset</a:t>
            </a:r>
          </a:p>
          <a:p>
            <a:r>
              <a:rPr lang="en-US" dirty="0"/>
              <a:t>model = SVC()</a:t>
            </a:r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predictions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print("%.4f" % </a:t>
            </a:r>
            <a:r>
              <a:rPr lang="en-US" dirty="0" err="1"/>
              <a:t>accuracy_score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confusion_matrix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classification_report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print(model)</a:t>
            </a:r>
          </a:p>
          <a:p>
            <a:endParaRPr lang="en-US" dirty="0"/>
          </a:p>
          <a:p>
            <a:r>
              <a:rPr lang="en-US" dirty="0"/>
              <a:t># Make predictions on validation dataset</a:t>
            </a:r>
          </a:p>
          <a:p>
            <a:r>
              <a:rPr lang="en-US" dirty="0"/>
              <a:t>model = </a:t>
            </a:r>
            <a:r>
              <a:rPr lang="en-US" dirty="0" err="1"/>
              <a:t>DecisionTreeClassifier</a:t>
            </a:r>
            <a:r>
              <a:rPr lang="en-US" dirty="0"/>
              <a:t>()</a:t>
            </a:r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predictions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print("%.4f" % </a:t>
            </a:r>
            <a:r>
              <a:rPr lang="en-US" dirty="0" err="1"/>
              <a:t>accuracy_score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confusion_matrix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classification_report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print(model)</a:t>
            </a:r>
          </a:p>
          <a:p>
            <a:endParaRPr lang="en-US" dirty="0"/>
          </a:p>
          <a:p>
            <a:r>
              <a:rPr lang="en-US" dirty="0"/>
              <a:t># Make predictions on validation dataset</a:t>
            </a:r>
          </a:p>
          <a:p>
            <a:r>
              <a:rPr lang="en-US" dirty="0"/>
              <a:t>model = </a:t>
            </a:r>
            <a:r>
              <a:rPr lang="en-US" dirty="0" err="1"/>
              <a:t>GaussianNB</a:t>
            </a:r>
            <a:r>
              <a:rPr lang="en-US" dirty="0"/>
              <a:t>()</a:t>
            </a:r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predictions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print("%.4f" % </a:t>
            </a:r>
            <a:r>
              <a:rPr lang="en-US" dirty="0" err="1"/>
              <a:t>accuracy_score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confusion_matrix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classification_report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print(model)</a:t>
            </a:r>
          </a:p>
          <a:p>
            <a:endParaRPr lang="en-US" dirty="0"/>
          </a:p>
          <a:p>
            <a:r>
              <a:rPr lang="en-US" dirty="0"/>
              <a:t># Make predictions on validation dataset</a:t>
            </a:r>
          </a:p>
          <a:p>
            <a:r>
              <a:rPr lang="en-US" dirty="0"/>
              <a:t>model = </a:t>
            </a:r>
            <a:r>
              <a:rPr lang="en-US" dirty="0" err="1"/>
              <a:t>LogisticRegression</a:t>
            </a:r>
            <a:r>
              <a:rPr lang="en-US" dirty="0"/>
              <a:t>()</a:t>
            </a:r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predictions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print("%.4f" % </a:t>
            </a:r>
            <a:r>
              <a:rPr lang="en-US" dirty="0" err="1"/>
              <a:t>accuracy_score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confusion_matrix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classification_report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print(model)</a:t>
            </a:r>
          </a:p>
          <a:p>
            <a:endParaRPr lang="en-US" dirty="0"/>
          </a:p>
          <a:p>
            <a:r>
              <a:rPr lang="en-US" dirty="0"/>
              <a:t># Make predictions on validation dataset</a:t>
            </a:r>
          </a:p>
          <a:p>
            <a:r>
              <a:rPr lang="en-US" dirty="0"/>
              <a:t>model = </a:t>
            </a:r>
            <a:r>
              <a:rPr lang="en-US" dirty="0" err="1"/>
              <a:t>LinearDiscriminantAnalysis</a:t>
            </a:r>
            <a:r>
              <a:rPr lang="en-US" dirty="0"/>
              <a:t>()</a:t>
            </a:r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predictions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print("%.4f" % </a:t>
            </a:r>
            <a:r>
              <a:rPr lang="en-US" dirty="0" err="1"/>
              <a:t>accuracy_score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confusion_matrix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classification_report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print(model)</a:t>
            </a:r>
          </a:p>
          <a:p>
            <a:endParaRPr lang="en-US" dirty="0"/>
          </a:p>
          <a:p>
            <a:r>
              <a:rPr lang="en-US" dirty="0"/>
              <a:t># Make predictions on validation dataset</a:t>
            </a:r>
          </a:p>
          <a:p>
            <a:r>
              <a:rPr lang="en-US" dirty="0"/>
              <a:t>model = </a:t>
            </a:r>
            <a:r>
              <a:rPr lang="en-US" dirty="0" err="1"/>
              <a:t>MLPClassifier</a:t>
            </a:r>
            <a:r>
              <a:rPr lang="en-US" dirty="0"/>
              <a:t>()</a:t>
            </a:r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predictions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print("%.4f" % </a:t>
            </a:r>
            <a:r>
              <a:rPr lang="en-US" dirty="0" err="1"/>
              <a:t>accuracy_score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confusion_matrix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classification_report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print(model)</a:t>
            </a:r>
          </a:p>
          <a:p>
            <a:endParaRPr lang="en-US" dirty="0"/>
          </a:p>
          <a:p>
            <a:r>
              <a:rPr lang="en-US" dirty="0"/>
              <a:t># Make predictions on validation dataset</a:t>
            </a:r>
          </a:p>
          <a:p>
            <a:r>
              <a:rPr lang="en-US" dirty="0"/>
              <a:t>model = SVC()</a:t>
            </a:r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predictions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print("%.4f" % </a:t>
            </a:r>
            <a:r>
              <a:rPr lang="en-US" dirty="0" err="1"/>
              <a:t>accuracy_score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confusion_matrix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</a:t>
            </a:r>
            <a:r>
              <a:rPr lang="en-US" dirty="0" err="1"/>
              <a:t>classification_report</a:t>
            </a:r>
            <a:r>
              <a:rPr lang="en-US" dirty="0"/>
              <a:t>(</a:t>
            </a:r>
            <a:r>
              <a:rPr lang="en-US" dirty="0" err="1"/>
              <a:t>Y_validation</a:t>
            </a:r>
            <a:r>
              <a:rPr lang="en-US" dirty="0"/>
              <a:t>, predictions))</a:t>
            </a:r>
          </a:p>
          <a:p>
            <a:r>
              <a:rPr lang="en-US" dirty="0"/>
              <a:t>print("</a:t>
            </a:r>
            <a:r>
              <a:rPr lang="en-US" dirty="0" err="1"/>
              <a:t>X_train</a:t>
            </a:r>
            <a:r>
              <a:rPr lang="en-US" dirty="0"/>
              <a:t>: ", </a:t>
            </a:r>
            <a:r>
              <a:rPr lang="en-US" dirty="0" err="1"/>
              <a:t>X_train</a:t>
            </a:r>
            <a:r>
              <a:rPr lang="en-US" dirty="0"/>
              <a:t>)</a:t>
            </a:r>
          </a:p>
          <a:p>
            <a:r>
              <a:rPr lang="en-US" dirty="0"/>
              <a:t>print("</a:t>
            </a:r>
            <a:r>
              <a:rPr lang="en-US" dirty="0" err="1"/>
              <a:t>Y_train</a:t>
            </a:r>
            <a:r>
              <a:rPr lang="en-US" dirty="0"/>
              <a:t>: ",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r>
              <a:rPr lang="en-US" dirty="0"/>
              <a:t>print("</a:t>
            </a:r>
            <a:r>
              <a:rPr lang="en-US" dirty="0" err="1"/>
              <a:t>X_validation</a:t>
            </a:r>
            <a:r>
              <a:rPr lang="en-US" dirty="0"/>
              <a:t>: ", </a:t>
            </a:r>
            <a:r>
              <a:rPr lang="en-US" dirty="0" err="1"/>
              <a:t>X_validation</a:t>
            </a:r>
            <a:r>
              <a:rPr lang="en-US" dirty="0"/>
              <a:t>)</a:t>
            </a:r>
          </a:p>
          <a:p>
            <a:r>
              <a:rPr lang="en-US" dirty="0"/>
              <a:t>print("</a:t>
            </a:r>
            <a:r>
              <a:rPr lang="en-US" dirty="0" err="1"/>
              <a:t>Y_validation</a:t>
            </a:r>
            <a:r>
              <a:rPr lang="en-US" dirty="0"/>
              <a:t>: ", </a:t>
            </a:r>
            <a:r>
              <a:rPr lang="en-US" dirty="0" err="1"/>
              <a:t>Y_validation</a:t>
            </a:r>
            <a:r>
              <a:rPr lang="en-US" dirty="0"/>
              <a:t>)</a:t>
            </a:r>
          </a:p>
          <a:p>
            <a:r>
              <a:rPr lang="en-US" dirty="0"/>
              <a:t>print("predictions: ", predictions)</a:t>
            </a:r>
          </a:p>
          <a:p>
            <a:r>
              <a:rPr lang="en-US" dirty="0"/>
              <a:t>print(model)</a:t>
            </a:r>
          </a:p>
          <a:p>
            <a:endParaRPr lang="en-US" dirty="0"/>
          </a:p>
          <a:p>
            <a:r>
              <a:rPr lang="en-US" dirty="0"/>
              <a:t>import pickle</a:t>
            </a:r>
          </a:p>
          <a:p>
            <a:r>
              <a:rPr lang="en-US" dirty="0" err="1"/>
              <a:t>model_pickle</a:t>
            </a:r>
            <a:r>
              <a:rPr lang="en-US" dirty="0"/>
              <a:t> = </a:t>
            </a:r>
            <a:r>
              <a:rPr lang="en-US" dirty="0" err="1"/>
              <a:t>pickle.dumps</a:t>
            </a:r>
            <a:r>
              <a:rPr lang="en-US" dirty="0"/>
              <a:t>(model)</a:t>
            </a:r>
          </a:p>
          <a:p>
            <a:r>
              <a:rPr lang="en-US" dirty="0"/>
              <a:t>print(</a:t>
            </a:r>
            <a:r>
              <a:rPr lang="en-US" dirty="0" err="1"/>
              <a:t>model_pickle</a:t>
            </a:r>
            <a:r>
              <a:rPr lang="en-US" dirty="0"/>
              <a:t>)</a:t>
            </a:r>
          </a:p>
          <a:p>
            <a:r>
              <a:rPr lang="en-US" dirty="0"/>
              <a:t>model2 = </a:t>
            </a:r>
            <a:r>
              <a:rPr lang="en-US" dirty="0" err="1"/>
              <a:t>pickle.loads</a:t>
            </a:r>
            <a:r>
              <a:rPr lang="en-US" dirty="0"/>
              <a:t>(</a:t>
            </a:r>
            <a:r>
              <a:rPr lang="en-US" dirty="0" err="1"/>
              <a:t>model_pickle</a:t>
            </a:r>
            <a:r>
              <a:rPr lang="en-US" dirty="0"/>
              <a:t>)</a:t>
            </a:r>
          </a:p>
          <a:p>
            <a:r>
              <a:rPr lang="en-US" dirty="0"/>
              <a:t>predictions2 = model2.predict(</a:t>
            </a:r>
            <a:r>
              <a:rPr lang="en-US" dirty="0" err="1"/>
              <a:t>X_validation</a:t>
            </a:r>
            <a:r>
              <a:rPr lang="en-US" dirty="0"/>
              <a:t>[0:1])</a:t>
            </a:r>
          </a:p>
          <a:p>
            <a:r>
              <a:rPr lang="en-US" dirty="0"/>
              <a:t>a2 = </a:t>
            </a:r>
            <a:r>
              <a:rPr lang="en-US" dirty="0" err="1"/>
              <a:t>X_validation</a:t>
            </a:r>
            <a:r>
              <a:rPr lang="en-US" dirty="0"/>
              <a:t>[0:1]</a:t>
            </a:r>
          </a:p>
          <a:p>
            <a:r>
              <a:rPr lang="en-US" dirty="0"/>
              <a:t>print("a2:", a2)</a:t>
            </a:r>
          </a:p>
          <a:p>
            <a:r>
              <a:rPr lang="en-US" dirty="0"/>
              <a:t>print("predictions2: ", predictions2)</a:t>
            </a:r>
          </a:p>
          <a:p>
            <a:r>
              <a:rPr lang="en-US" dirty="0"/>
              <a:t>a2</a:t>
            </a:r>
          </a:p>
          <a:p>
            <a:endParaRPr lang="en-US" dirty="0"/>
          </a:p>
          <a:p>
            <a:r>
              <a:rPr lang="en-US" dirty="0"/>
              <a:t># Plot different SVM classifiers in the iris dataset</a:t>
            </a:r>
          </a:p>
          <a:p>
            <a:r>
              <a:rPr lang="en-US" dirty="0"/>
              <a:t># Source: http://</a:t>
            </a:r>
            <a:r>
              <a:rPr lang="en-US" dirty="0" err="1"/>
              <a:t>scikit-learn.org</a:t>
            </a:r>
            <a:r>
              <a:rPr lang="en-US" dirty="0"/>
              <a:t>/stable/</a:t>
            </a:r>
            <a:r>
              <a:rPr lang="en-US" dirty="0" err="1"/>
              <a:t>auto_examples</a:t>
            </a:r>
            <a:r>
              <a:rPr lang="en-US" dirty="0"/>
              <a:t>/</a:t>
            </a:r>
            <a:r>
              <a:rPr lang="en-US" dirty="0" err="1"/>
              <a:t>svm</a:t>
            </a:r>
            <a:r>
              <a:rPr lang="en-US" dirty="0"/>
              <a:t>/</a:t>
            </a:r>
            <a:r>
              <a:rPr lang="en-US" dirty="0" err="1"/>
              <a:t>plot_iris.html</a:t>
            </a:r>
            <a:endParaRPr lang="en-US" dirty="0"/>
          </a:p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</a:t>
            </a:r>
            <a:r>
              <a:rPr lang="en-US" dirty="0"/>
              <a:t> import </a:t>
            </a:r>
            <a:r>
              <a:rPr lang="en-US" dirty="0" err="1"/>
              <a:t>svm</a:t>
            </a:r>
            <a:r>
              <a:rPr lang="en-US" dirty="0"/>
              <a:t>, datasets</a:t>
            </a:r>
          </a:p>
          <a:p>
            <a:r>
              <a:rPr lang="en-US" dirty="0"/>
              <a:t># %matplotlib inline</a:t>
            </a:r>
          </a:p>
          <a:p>
            <a:endParaRPr lang="en-US" dirty="0"/>
          </a:p>
          <a:p>
            <a:r>
              <a:rPr lang="en-US" dirty="0"/>
              <a:t>def </a:t>
            </a:r>
            <a:r>
              <a:rPr lang="en-US" dirty="0" err="1"/>
              <a:t>make_meshgrid</a:t>
            </a:r>
            <a:r>
              <a:rPr lang="en-US" dirty="0"/>
              <a:t>(x, y, h=.02):</a:t>
            </a:r>
          </a:p>
          <a:p>
            <a:r>
              <a:rPr lang="en-US" dirty="0"/>
              <a:t>    """Create a mesh of points to plot in</a:t>
            </a:r>
          </a:p>
          <a:p>
            <a:endParaRPr lang="en-US" dirty="0"/>
          </a:p>
          <a:p>
            <a:r>
              <a:rPr lang="en-US" dirty="0"/>
              <a:t>    Parameters</a:t>
            </a:r>
          </a:p>
          <a:p>
            <a:r>
              <a:rPr lang="en-US" dirty="0"/>
              <a:t>    ----------</a:t>
            </a:r>
          </a:p>
          <a:p>
            <a:r>
              <a:rPr lang="en-US" dirty="0"/>
              <a:t>    x: data to base x-axis </a:t>
            </a:r>
            <a:r>
              <a:rPr lang="en-US" dirty="0" err="1"/>
              <a:t>meshgrid</a:t>
            </a:r>
            <a:r>
              <a:rPr lang="en-US" dirty="0"/>
              <a:t> on</a:t>
            </a:r>
          </a:p>
          <a:p>
            <a:r>
              <a:rPr lang="en-US" dirty="0"/>
              <a:t>    y: data to base y-axis </a:t>
            </a:r>
            <a:r>
              <a:rPr lang="en-US" dirty="0" err="1"/>
              <a:t>meshgrid</a:t>
            </a:r>
            <a:r>
              <a:rPr lang="en-US" dirty="0"/>
              <a:t> on</a:t>
            </a:r>
          </a:p>
          <a:p>
            <a:r>
              <a:rPr lang="en-US" dirty="0"/>
              <a:t>    h: </a:t>
            </a:r>
            <a:r>
              <a:rPr lang="en-US" dirty="0" err="1"/>
              <a:t>stepsize</a:t>
            </a:r>
            <a:r>
              <a:rPr lang="en-US" dirty="0"/>
              <a:t> for </a:t>
            </a:r>
            <a:r>
              <a:rPr lang="en-US" dirty="0" err="1"/>
              <a:t>meshgrid</a:t>
            </a:r>
            <a:r>
              <a:rPr lang="en-US" dirty="0"/>
              <a:t>, optional</a:t>
            </a:r>
          </a:p>
          <a:p>
            <a:endParaRPr lang="en-US" dirty="0"/>
          </a:p>
          <a:p>
            <a:r>
              <a:rPr lang="en-US" dirty="0"/>
              <a:t>    Returns</a:t>
            </a:r>
          </a:p>
          <a:p>
            <a:r>
              <a:rPr lang="en-US" dirty="0"/>
              <a:t>    -------</a:t>
            </a:r>
          </a:p>
          <a:p>
            <a:r>
              <a:rPr lang="en-US" dirty="0"/>
              <a:t>    xx, </a:t>
            </a:r>
            <a:r>
              <a:rPr lang="en-US" dirty="0" err="1"/>
              <a:t>yy</a:t>
            </a:r>
            <a:r>
              <a:rPr lang="en-US" dirty="0"/>
              <a:t> : </a:t>
            </a:r>
            <a:r>
              <a:rPr lang="en-US" dirty="0" err="1"/>
              <a:t>ndarray</a:t>
            </a:r>
            <a:endParaRPr lang="en-US" dirty="0"/>
          </a:p>
          <a:p>
            <a:r>
              <a:rPr lang="en-US" dirty="0"/>
              <a:t>    """</a:t>
            </a:r>
          </a:p>
          <a:p>
            <a:r>
              <a:rPr lang="en-US" dirty="0"/>
              <a:t>    </a:t>
            </a:r>
            <a:r>
              <a:rPr lang="en-US" dirty="0" err="1"/>
              <a:t>x_min</a:t>
            </a:r>
            <a:r>
              <a:rPr lang="en-US" dirty="0"/>
              <a:t>, </a:t>
            </a:r>
            <a:r>
              <a:rPr lang="en-US" dirty="0" err="1"/>
              <a:t>x_max</a:t>
            </a:r>
            <a:r>
              <a:rPr lang="en-US" dirty="0"/>
              <a:t> = </a:t>
            </a:r>
            <a:r>
              <a:rPr lang="en-US" dirty="0" err="1"/>
              <a:t>x.min</a:t>
            </a:r>
            <a:r>
              <a:rPr lang="en-US" dirty="0"/>
              <a:t>() - 1, </a:t>
            </a:r>
            <a:r>
              <a:rPr lang="en-US" dirty="0" err="1"/>
              <a:t>x.max</a:t>
            </a:r>
            <a:r>
              <a:rPr lang="en-US" dirty="0"/>
              <a:t>() + 1</a:t>
            </a:r>
          </a:p>
          <a:p>
            <a:r>
              <a:rPr lang="en-US" dirty="0"/>
              <a:t>    </a:t>
            </a:r>
            <a:r>
              <a:rPr lang="en-US" dirty="0" err="1"/>
              <a:t>y_min</a:t>
            </a:r>
            <a:r>
              <a:rPr lang="en-US" dirty="0"/>
              <a:t>, </a:t>
            </a:r>
            <a:r>
              <a:rPr lang="en-US" dirty="0" err="1"/>
              <a:t>y_max</a:t>
            </a:r>
            <a:r>
              <a:rPr lang="en-US" dirty="0"/>
              <a:t> = </a:t>
            </a:r>
            <a:r>
              <a:rPr lang="en-US" dirty="0" err="1"/>
              <a:t>y.min</a:t>
            </a:r>
            <a:r>
              <a:rPr lang="en-US" dirty="0"/>
              <a:t>() - 1, </a:t>
            </a:r>
            <a:r>
              <a:rPr lang="en-US" dirty="0" err="1"/>
              <a:t>y.max</a:t>
            </a:r>
            <a:r>
              <a:rPr lang="en-US" dirty="0"/>
              <a:t>() + 1</a:t>
            </a:r>
          </a:p>
          <a:p>
            <a:r>
              <a:rPr lang="en-US" dirty="0"/>
              <a:t>    xx, </a:t>
            </a:r>
            <a:r>
              <a:rPr lang="en-US" dirty="0" err="1"/>
              <a:t>yy</a:t>
            </a:r>
            <a:r>
              <a:rPr lang="en-US" dirty="0"/>
              <a:t> = </a:t>
            </a:r>
            <a:r>
              <a:rPr lang="en-US" dirty="0" err="1"/>
              <a:t>np.meshgrid</a:t>
            </a:r>
            <a:r>
              <a:rPr lang="en-US" dirty="0"/>
              <a:t>(</a:t>
            </a:r>
            <a:r>
              <a:rPr lang="en-US" dirty="0" err="1"/>
              <a:t>np.arange</a:t>
            </a:r>
            <a:r>
              <a:rPr lang="en-US" dirty="0"/>
              <a:t>(</a:t>
            </a:r>
            <a:r>
              <a:rPr lang="en-US" dirty="0" err="1"/>
              <a:t>x_min</a:t>
            </a:r>
            <a:r>
              <a:rPr lang="en-US" dirty="0"/>
              <a:t>, </a:t>
            </a:r>
            <a:r>
              <a:rPr lang="en-US" dirty="0" err="1"/>
              <a:t>x_max</a:t>
            </a:r>
            <a:r>
              <a:rPr lang="en-US" dirty="0"/>
              <a:t>, h),</a:t>
            </a:r>
          </a:p>
          <a:p>
            <a:r>
              <a:rPr lang="en-US" dirty="0"/>
              <a:t>                         </a:t>
            </a:r>
            <a:r>
              <a:rPr lang="en-US" dirty="0" err="1"/>
              <a:t>np.arange</a:t>
            </a:r>
            <a:r>
              <a:rPr lang="en-US" dirty="0"/>
              <a:t>(</a:t>
            </a:r>
            <a:r>
              <a:rPr lang="en-US" dirty="0" err="1"/>
              <a:t>y_min</a:t>
            </a:r>
            <a:r>
              <a:rPr lang="en-US" dirty="0"/>
              <a:t>, </a:t>
            </a:r>
            <a:r>
              <a:rPr lang="en-US" dirty="0" err="1"/>
              <a:t>y_max</a:t>
            </a:r>
            <a:r>
              <a:rPr lang="en-US" dirty="0"/>
              <a:t>, h))</a:t>
            </a:r>
          </a:p>
          <a:p>
            <a:r>
              <a:rPr lang="en-US" dirty="0"/>
              <a:t>    return xx, </a:t>
            </a:r>
            <a:r>
              <a:rPr lang="en-US" dirty="0" err="1"/>
              <a:t>yy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def </a:t>
            </a:r>
            <a:r>
              <a:rPr lang="en-US" dirty="0" err="1"/>
              <a:t>plot_contours</a:t>
            </a:r>
            <a:r>
              <a:rPr lang="en-US" dirty="0"/>
              <a:t>(ax, </a:t>
            </a:r>
            <a:r>
              <a:rPr lang="en-US" dirty="0" err="1"/>
              <a:t>clf</a:t>
            </a:r>
            <a:r>
              <a:rPr lang="en-US" dirty="0"/>
              <a:t>, xx, </a:t>
            </a:r>
            <a:r>
              <a:rPr lang="en-US" dirty="0" err="1"/>
              <a:t>yy</a:t>
            </a:r>
            <a:r>
              <a:rPr lang="en-US" dirty="0"/>
              <a:t>, **</a:t>
            </a:r>
            <a:r>
              <a:rPr lang="en-US" dirty="0" err="1"/>
              <a:t>params</a:t>
            </a:r>
            <a:r>
              <a:rPr lang="en-US" dirty="0"/>
              <a:t>):</a:t>
            </a:r>
          </a:p>
          <a:p>
            <a:r>
              <a:rPr lang="en-US" dirty="0"/>
              <a:t>    """Plot the decision boundaries for a classifier.</a:t>
            </a:r>
          </a:p>
          <a:p>
            <a:endParaRPr lang="en-US" dirty="0"/>
          </a:p>
          <a:p>
            <a:r>
              <a:rPr lang="en-US" dirty="0"/>
              <a:t>    Parameters</a:t>
            </a:r>
          </a:p>
          <a:p>
            <a:r>
              <a:rPr lang="en-US" dirty="0"/>
              <a:t>    ----------</a:t>
            </a:r>
          </a:p>
          <a:p>
            <a:r>
              <a:rPr lang="en-US" dirty="0"/>
              <a:t>    ax: matplotlib axes object</a:t>
            </a:r>
          </a:p>
          <a:p>
            <a:r>
              <a:rPr lang="en-US" dirty="0"/>
              <a:t>    </a:t>
            </a:r>
            <a:r>
              <a:rPr lang="en-US" dirty="0" err="1"/>
              <a:t>clf</a:t>
            </a:r>
            <a:r>
              <a:rPr lang="en-US" dirty="0"/>
              <a:t>: a classifier</a:t>
            </a:r>
          </a:p>
          <a:p>
            <a:r>
              <a:rPr lang="en-US" dirty="0"/>
              <a:t>    xx: </a:t>
            </a:r>
            <a:r>
              <a:rPr lang="en-US" dirty="0" err="1"/>
              <a:t>meshgrid</a:t>
            </a:r>
            <a:r>
              <a:rPr lang="en-US" dirty="0"/>
              <a:t> </a:t>
            </a:r>
            <a:r>
              <a:rPr lang="en-US" dirty="0" err="1"/>
              <a:t>ndarray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yy</a:t>
            </a:r>
            <a:r>
              <a:rPr lang="en-US" dirty="0"/>
              <a:t>: </a:t>
            </a:r>
            <a:r>
              <a:rPr lang="en-US" dirty="0" err="1"/>
              <a:t>meshgrid</a:t>
            </a:r>
            <a:r>
              <a:rPr lang="en-US" dirty="0"/>
              <a:t> </a:t>
            </a:r>
            <a:r>
              <a:rPr lang="en-US" dirty="0" err="1"/>
              <a:t>ndarray</a:t>
            </a:r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params</a:t>
            </a:r>
            <a:r>
              <a:rPr lang="en-US" dirty="0"/>
              <a:t>: dictionary of </a:t>
            </a:r>
            <a:r>
              <a:rPr lang="en-US" dirty="0" err="1"/>
              <a:t>params</a:t>
            </a:r>
            <a:r>
              <a:rPr lang="en-US" dirty="0"/>
              <a:t> to pass to </a:t>
            </a:r>
            <a:r>
              <a:rPr lang="en-US" dirty="0" err="1"/>
              <a:t>contourf</a:t>
            </a:r>
            <a:r>
              <a:rPr lang="en-US" dirty="0"/>
              <a:t>, optional</a:t>
            </a:r>
          </a:p>
          <a:p>
            <a:r>
              <a:rPr lang="en-US" dirty="0"/>
              <a:t>    """</a:t>
            </a:r>
          </a:p>
          <a:p>
            <a:r>
              <a:rPr lang="en-US" dirty="0"/>
              <a:t>    Z = </a:t>
            </a:r>
            <a:r>
              <a:rPr lang="en-US" dirty="0" err="1"/>
              <a:t>clf.predict</a:t>
            </a:r>
            <a:r>
              <a:rPr lang="en-US" dirty="0"/>
              <a:t>(</a:t>
            </a:r>
            <a:r>
              <a:rPr lang="en-US" dirty="0" err="1"/>
              <a:t>np.c</a:t>
            </a:r>
            <a:r>
              <a:rPr lang="en-US" dirty="0"/>
              <a:t>_[</a:t>
            </a:r>
            <a:r>
              <a:rPr lang="en-US" dirty="0" err="1"/>
              <a:t>xx.ravel</a:t>
            </a:r>
            <a:r>
              <a:rPr lang="en-US" dirty="0"/>
              <a:t>(), </a:t>
            </a:r>
            <a:r>
              <a:rPr lang="en-US" dirty="0" err="1"/>
              <a:t>yy.ravel</a:t>
            </a:r>
            <a:r>
              <a:rPr lang="en-US" dirty="0"/>
              <a:t>()])</a:t>
            </a:r>
          </a:p>
          <a:p>
            <a:r>
              <a:rPr lang="en-US" dirty="0"/>
              <a:t>    Z = </a:t>
            </a:r>
            <a:r>
              <a:rPr lang="en-US" dirty="0" err="1"/>
              <a:t>Z.reshape</a:t>
            </a:r>
            <a:r>
              <a:rPr lang="en-US" dirty="0"/>
              <a:t>(</a:t>
            </a:r>
            <a:r>
              <a:rPr lang="en-US" dirty="0" err="1"/>
              <a:t>xx.shape</a:t>
            </a:r>
            <a:r>
              <a:rPr lang="en-US" dirty="0"/>
              <a:t>)</a:t>
            </a:r>
          </a:p>
          <a:p>
            <a:r>
              <a:rPr lang="en-US" dirty="0"/>
              <a:t>    out = </a:t>
            </a:r>
            <a:r>
              <a:rPr lang="en-US" dirty="0" err="1"/>
              <a:t>ax.contourf</a:t>
            </a:r>
            <a:r>
              <a:rPr lang="en-US" dirty="0"/>
              <a:t>(xx, </a:t>
            </a:r>
            <a:r>
              <a:rPr lang="en-US" dirty="0" err="1"/>
              <a:t>yy</a:t>
            </a:r>
            <a:r>
              <a:rPr lang="en-US" dirty="0"/>
              <a:t>, Z, **</a:t>
            </a:r>
            <a:r>
              <a:rPr lang="en-US" dirty="0" err="1"/>
              <a:t>params</a:t>
            </a:r>
            <a:r>
              <a:rPr lang="en-US" dirty="0"/>
              <a:t>)</a:t>
            </a:r>
          </a:p>
          <a:p>
            <a:r>
              <a:rPr lang="en-US" dirty="0"/>
              <a:t>    return out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# import some data to play with</a:t>
            </a:r>
          </a:p>
          <a:p>
            <a:r>
              <a:rPr lang="en-US" dirty="0"/>
              <a:t>iris = </a:t>
            </a:r>
            <a:r>
              <a:rPr lang="en-US" dirty="0" err="1"/>
              <a:t>datasets.load_iris</a:t>
            </a:r>
            <a:r>
              <a:rPr lang="en-US" dirty="0"/>
              <a:t>()</a:t>
            </a:r>
          </a:p>
          <a:p>
            <a:r>
              <a:rPr lang="en-US" dirty="0"/>
              <a:t># Take the first two features. We could avoid this by using a two-dim dataset</a:t>
            </a:r>
          </a:p>
          <a:p>
            <a:r>
              <a:rPr lang="en-US" dirty="0"/>
              <a:t>X = </a:t>
            </a:r>
            <a:r>
              <a:rPr lang="en-US" dirty="0" err="1"/>
              <a:t>iris.data</a:t>
            </a:r>
            <a:r>
              <a:rPr lang="en-US" dirty="0"/>
              <a:t>[:, :2]</a:t>
            </a:r>
          </a:p>
          <a:p>
            <a:r>
              <a:rPr lang="en-US" dirty="0"/>
              <a:t>y = </a:t>
            </a:r>
            <a:r>
              <a:rPr lang="en-US" dirty="0" err="1"/>
              <a:t>iris.target</a:t>
            </a:r>
            <a:endParaRPr lang="en-US" dirty="0"/>
          </a:p>
          <a:p>
            <a:endParaRPr lang="en-US" dirty="0"/>
          </a:p>
          <a:p>
            <a:r>
              <a:rPr lang="en-US" dirty="0"/>
              <a:t># we create an instance of SVM and fit out data. We do not scale our</a:t>
            </a:r>
          </a:p>
          <a:p>
            <a:r>
              <a:rPr lang="en-US" dirty="0"/>
              <a:t># data since we want to plot the support vectors</a:t>
            </a:r>
          </a:p>
          <a:p>
            <a:r>
              <a:rPr lang="en-US" dirty="0"/>
              <a:t>C = 1.0  # SVM regularization parameter</a:t>
            </a:r>
          </a:p>
          <a:p>
            <a:r>
              <a:rPr lang="en-US" dirty="0"/>
              <a:t>models = (</a:t>
            </a:r>
            <a:r>
              <a:rPr lang="en-US" dirty="0" err="1"/>
              <a:t>svm.SVC</a:t>
            </a:r>
            <a:r>
              <a:rPr lang="en-US" dirty="0"/>
              <a:t>(kernel='linear', C=C),</a:t>
            </a:r>
          </a:p>
          <a:p>
            <a:r>
              <a:rPr lang="en-US" dirty="0"/>
              <a:t>          </a:t>
            </a:r>
            <a:r>
              <a:rPr lang="en-US" dirty="0" err="1"/>
              <a:t>svm.LinearSVC</a:t>
            </a:r>
            <a:r>
              <a:rPr lang="en-US" dirty="0"/>
              <a:t>(C=C),</a:t>
            </a:r>
          </a:p>
          <a:p>
            <a:r>
              <a:rPr lang="en-US" dirty="0"/>
              <a:t>          </a:t>
            </a:r>
            <a:r>
              <a:rPr lang="en-US" dirty="0" err="1"/>
              <a:t>svm.SVC</a:t>
            </a:r>
            <a:r>
              <a:rPr lang="en-US" dirty="0"/>
              <a:t>(kernel='</a:t>
            </a:r>
            <a:r>
              <a:rPr lang="en-US" dirty="0" err="1"/>
              <a:t>rbf</a:t>
            </a:r>
            <a:r>
              <a:rPr lang="en-US" dirty="0"/>
              <a:t>', gamma=0.7, C=C),</a:t>
            </a:r>
          </a:p>
          <a:p>
            <a:r>
              <a:rPr lang="en-US" dirty="0"/>
              <a:t>          </a:t>
            </a:r>
            <a:r>
              <a:rPr lang="en-US" dirty="0" err="1"/>
              <a:t>svm.SVC</a:t>
            </a:r>
            <a:r>
              <a:rPr lang="en-US" dirty="0"/>
              <a:t>(kernel='poly', degree=3, C=C))</a:t>
            </a:r>
          </a:p>
          <a:p>
            <a:r>
              <a:rPr lang="en-US" dirty="0"/>
              <a:t>models = (</a:t>
            </a:r>
            <a:r>
              <a:rPr lang="en-US" dirty="0" err="1"/>
              <a:t>clf.fit</a:t>
            </a:r>
            <a:r>
              <a:rPr lang="en-US" dirty="0"/>
              <a:t>(X, y) for </a:t>
            </a:r>
            <a:r>
              <a:rPr lang="en-US" dirty="0" err="1"/>
              <a:t>clf</a:t>
            </a:r>
            <a:r>
              <a:rPr lang="en-US" dirty="0"/>
              <a:t> in models)</a:t>
            </a:r>
          </a:p>
          <a:p>
            <a:endParaRPr lang="en-US" dirty="0"/>
          </a:p>
          <a:p>
            <a:r>
              <a:rPr lang="en-US" dirty="0"/>
              <a:t># title for the plots</a:t>
            </a:r>
          </a:p>
          <a:p>
            <a:r>
              <a:rPr lang="en-US" dirty="0"/>
              <a:t>titles = ('SVC with linear kernel',</a:t>
            </a:r>
          </a:p>
          <a:p>
            <a:r>
              <a:rPr lang="en-US" dirty="0"/>
              <a:t>          '</a:t>
            </a:r>
            <a:r>
              <a:rPr lang="en-US" dirty="0" err="1"/>
              <a:t>LinearSVC</a:t>
            </a:r>
            <a:r>
              <a:rPr lang="en-US" dirty="0"/>
              <a:t> (linear kernel)',</a:t>
            </a:r>
          </a:p>
          <a:p>
            <a:r>
              <a:rPr lang="en-US" dirty="0"/>
              <a:t>          'SVC with RBF kernel',</a:t>
            </a:r>
          </a:p>
          <a:p>
            <a:r>
              <a:rPr lang="en-US" dirty="0"/>
              <a:t>          'SVC with polynomial (degree 3) kernel')</a:t>
            </a:r>
          </a:p>
          <a:p>
            <a:endParaRPr lang="en-US" dirty="0"/>
          </a:p>
          <a:p>
            <a:r>
              <a:rPr lang="en-US" dirty="0"/>
              <a:t># Set-up 2x2 grid for plotting.</a:t>
            </a:r>
          </a:p>
          <a:p>
            <a:r>
              <a:rPr lang="en-US" dirty="0" err="1"/>
              <a:t>plt.rcParams</a:t>
            </a:r>
            <a:r>
              <a:rPr lang="en-US" dirty="0"/>
              <a:t>["</a:t>
            </a:r>
            <a:r>
              <a:rPr lang="en-US" dirty="0" err="1"/>
              <a:t>figure.figsize</a:t>
            </a:r>
            <a:r>
              <a:rPr lang="en-US" dirty="0"/>
              <a:t>"] = (10,8)</a:t>
            </a:r>
          </a:p>
          <a:p>
            <a:r>
              <a:rPr lang="en-US" dirty="0"/>
              <a:t>fig, sub = </a:t>
            </a:r>
            <a:r>
              <a:rPr lang="en-US" dirty="0" err="1"/>
              <a:t>plt.subplots</a:t>
            </a:r>
            <a:r>
              <a:rPr lang="en-US" dirty="0"/>
              <a:t>(2, 2)</a:t>
            </a:r>
          </a:p>
          <a:p>
            <a:r>
              <a:rPr lang="en-US" dirty="0" err="1"/>
              <a:t>plt.subplots_adjust</a:t>
            </a:r>
            <a:r>
              <a:rPr lang="en-US" dirty="0"/>
              <a:t>(</a:t>
            </a:r>
            <a:r>
              <a:rPr lang="en-US" dirty="0" err="1"/>
              <a:t>wspace</a:t>
            </a:r>
            <a:r>
              <a:rPr lang="en-US" dirty="0"/>
              <a:t>=0.4, </a:t>
            </a:r>
            <a:r>
              <a:rPr lang="en-US" dirty="0" err="1"/>
              <a:t>hspace</a:t>
            </a:r>
            <a:r>
              <a:rPr lang="en-US" dirty="0"/>
              <a:t>=0.4)</a:t>
            </a:r>
          </a:p>
          <a:p>
            <a:endParaRPr lang="en-US" dirty="0"/>
          </a:p>
          <a:p>
            <a:r>
              <a:rPr lang="en-US" dirty="0"/>
              <a:t>X0, X1 = X[:, 0], X[:, 1]</a:t>
            </a:r>
          </a:p>
          <a:p>
            <a:r>
              <a:rPr lang="en-US" dirty="0"/>
              <a:t>xx, </a:t>
            </a:r>
            <a:r>
              <a:rPr lang="en-US" dirty="0" err="1"/>
              <a:t>yy</a:t>
            </a:r>
            <a:r>
              <a:rPr lang="en-US" dirty="0"/>
              <a:t> = </a:t>
            </a:r>
            <a:r>
              <a:rPr lang="en-US" dirty="0" err="1"/>
              <a:t>make_meshgrid</a:t>
            </a:r>
            <a:r>
              <a:rPr lang="en-US" dirty="0"/>
              <a:t>(X0, X1)</a:t>
            </a:r>
          </a:p>
          <a:p>
            <a:endParaRPr lang="en-US" dirty="0"/>
          </a:p>
          <a:p>
            <a:r>
              <a:rPr lang="en-US" dirty="0"/>
              <a:t>for </a:t>
            </a:r>
            <a:r>
              <a:rPr lang="en-US" dirty="0" err="1"/>
              <a:t>clf</a:t>
            </a:r>
            <a:r>
              <a:rPr lang="en-US" dirty="0"/>
              <a:t>, title, ax in zip(models, titles, </a:t>
            </a:r>
            <a:r>
              <a:rPr lang="en-US" dirty="0" err="1"/>
              <a:t>sub.flatten</a:t>
            </a:r>
            <a:r>
              <a:rPr lang="en-US" dirty="0"/>
              <a:t>()):</a:t>
            </a:r>
          </a:p>
          <a:p>
            <a:r>
              <a:rPr lang="en-US" dirty="0"/>
              <a:t>    </a:t>
            </a:r>
            <a:r>
              <a:rPr lang="en-US" dirty="0" err="1"/>
              <a:t>plot_contours</a:t>
            </a:r>
            <a:r>
              <a:rPr lang="en-US" dirty="0"/>
              <a:t>(ax, </a:t>
            </a:r>
            <a:r>
              <a:rPr lang="en-US" dirty="0" err="1"/>
              <a:t>clf</a:t>
            </a:r>
            <a:r>
              <a:rPr lang="en-US" dirty="0"/>
              <a:t>, xx, </a:t>
            </a:r>
            <a:r>
              <a:rPr lang="en-US" dirty="0" err="1"/>
              <a:t>yy</a:t>
            </a:r>
            <a:r>
              <a:rPr lang="en-US" dirty="0"/>
              <a:t>,</a:t>
            </a:r>
          </a:p>
          <a:p>
            <a:r>
              <a:rPr lang="en-US" dirty="0"/>
              <a:t>                  </a:t>
            </a:r>
            <a:r>
              <a:rPr lang="en-US" dirty="0" err="1"/>
              <a:t>cmap</a:t>
            </a:r>
            <a:r>
              <a:rPr lang="en-US" dirty="0"/>
              <a:t>=</a:t>
            </a:r>
            <a:r>
              <a:rPr lang="en-US" dirty="0" err="1"/>
              <a:t>plt.cm.coolwarm</a:t>
            </a:r>
            <a:r>
              <a:rPr lang="en-US" dirty="0"/>
              <a:t>, alpha=0.8)</a:t>
            </a:r>
          </a:p>
          <a:p>
            <a:r>
              <a:rPr lang="en-US" dirty="0"/>
              <a:t>    </a:t>
            </a:r>
            <a:r>
              <a:rPr lang="en-US" dirty="0" err="1"/>
              <a:t>ax.scatter</a:t>
            </a:r>
            <a:r>
              <a:rPr lang="en-US" dirty="0"/>
              <a:t>(X0, X1, c=y, </a:t>
            </a:r>
            <a:r>
              <a:rPr lang="en-US" dirty="0" err="1"/>
              <a:t>cmap</a:t>
            </a:r>
            <a:r>
              <a:rPr lang="en-US" dirty="0"/>
              <a:t>=</a:t>
            </a:r>
            <a:r>
              <a:rPr lang="en-US" dirty="0" err="1"/>
              <a:t>plt.cm.coolwarm</a:t>
            </a:r>
            <a:r>
              <a:rPr lang="en-US" dirty="0"/>
              <a:t>, s=20, </a:t>
            </a:r>
            <a:r>
              <a:rPr lang="en-US" dirty="0" err="1"/>
              <a:t>edgecolors</a:t>
            </a:r>
            <a:r>
              <a:rPr lang="en-US" dirty="0"/>
              <a:t>='k')</a:t>
            </a:r>
          </a:p>
          <a:p>
            <a:r>
              <a:rPr lang="en-US" dirty="0"/>
              <a:t>    </a:t>
            </a:r>
            <a:r>
              <a:rPr lang="en-US" dirty="0" err="1"/>
              <a:t>ax.set_xlim</a:t>
            </a:r>
            <a:r>
              <a:rPr lang="en-US" dirty="0"/>
              <a:t>(</a:t>
            </a:r>
            <a:r>
              <a:rPr lang="en-US" dirty="0" err="1"/>
              <a:t>xx.min</a:t>
            </a:r>
            <a:r>
              <a:rPr lang="en-US" dirty="0"/>
              <a:t>(), </a:t>
            </a:r>
            <a:r>
              <a:rPr lang="en-US" dirty="0" err="1"/>
              <a:t>xx.max</a:t>
            </a:r>
            <a:r>
              <a:rPr lang="en-US" dirty="0"/>
              <a:t>())</a:t>
            </a:r>
          </a:p>
          <a:p>
            <a:r>
              <a:rPr lang="en-US" dirty="0"/>
              <a:t>    </a:t>
            </a:r>
            <a:r>
              <a:rPr lang="en-US" dirty="0" err="1"/>
              <a:t>ax.set_ylim</a:t>
            </a:r>
            <a:r>
              <a:rPr lang="en-US" dirty="0"/>
              <a:t>(</a:t>
            </a:r>
            <a:r>
              <a:rPr lang="en-US" dirty="0" err="1"/>
              <a:t>yy.min</a:t>
            </a:r>
            <a:r>
              <a:rPr lang="en-US" dirty="0"/>
              <a:t>(), </a:t>
            </a:r>
            <a:r>
              <a:rPr lang="en-US" dirty="0" err="1"/>
              <a:t>yy.max</a:t>
            </a:r>
            <a:r>
              <a:rPr lang="en-US" dirty="0"/>
              <a:t>())</a:t>
            </a:r>
          </a:p>
          <a:p>
            <a:r>
              <a:rPr lang="en-US" dirty="0"/>
              <a:t>    </a:t>
            </a:r>
            <a:r>
              <a:rPr lang="en-US" dirty="0" err="1"/>
              <a:t>ax.set_xlabel</a:t>
            </a:r>
            <a:r>
              <a:rPr lang="en-US" dirty="0"/>
              <a:t>('Sepal length')</a:t>
            </a:r>
          </a:p>
          <a:p>
            <a:r>
              <a:rPr lang="en-US" dirty="0"/>
              <a:t>    </a:t>
            </a:r>
            <a:r>
              <a:rPr lang="en-US" dirty="0" err="1"/>
              <a:t>ax.set_ylabel</a:t>
            </a:r>
            <a:r>
              <a:rPr lang="en-US" dirty="0"/>
              <a:t>('Sepal width')</a:t>
            </a:r>
          </a:p>
          <a:p>
            <a:r>
              <a:rPr lang="en-US" dirty="0"/>
              <a:t>    </a:t>
            </a:r>
            <a:r>
              <a:rPr lang="en-US" dirty="0" err="1"/>
              <a:t>ax.set_xticks</a:t>
            </a:r>
            <a:r>
              <a:rPr lang="en-US" dirty="0"/>
              <a:t>(())</a:t>
            </a:r>
          </a:p>
          <a:p>
            <a:r>
              <a:rPr lang="en-US" dirty="0"/>
              <a:t>    </a:t>
            </a:r>
            <a:r>
              <a:rPr lang="en-US" dirty="0" err="1"/>
              <a:t>ax.set_yticks</a:t>
            </a:r>
            <a:r>
              <a:rPr lang="en-US" dirty="0"/>
              <a:t>(())</a:t>
            </a:r>
          </a:p>
          <a:p>
            <a:r>
              <a:rPr lang="en-US" dirty="0"/>
              <a:t>    </a:t>
            </a:r>
            <a:r>
              <a:rPr lang="en-US" dirty="0" err="1"/>
              <a:t>ax.set_title</a:t>
            </a:r>
            <a:r>
              <a:rPr lang="en-US" dirty="0"/>
              <a:t>(title)</a:t>
            </a:r>
          </a:p>
          <a:p>
            <a:r>
              <a:rPr lang="en-US" dirty="0"/>
              <a:t>    </a:t>
            </a:r>
          </a:p>
          <a:p>
            <a:endParaRPr lang="en-US" dirty="0"/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"""</a:t>
            </a:r>
          </a:p>
          <a:p>
            <a:r>
              <a:rPr lang="en-US" dirty="0"/>
              <a:t>================================</a:t>
            </a:r>
          </a:p>
          <a:p>
            <a:r>
              <a:rPr lang="en-US" dirty="0"/>
              <a:t>SVM Exercise</a:t>
            </a:r>
          </a:p>
          <a:p>
            <a:r>
              <a:rPr lang="en-US" dirty="0"/>
              <a:t>================================</a:t>
            </a:r>
          </a:p>
          <a:p>
            <a:endParaRPr lang="en-US" dirty="0"/>
          </a:p>
          <a:p>
            <a:r>
              <a:rPr lang="en-US" dirty="0"/>
              <a:t>A tutorial exercise for using different SVM kernels.</a:t>
            </a:r>
          </a:p>
          <a:p>
            <a:endParaRPr lang="en-US" dirty="0"/>
          </a:p>
          <a:p>
            <a:r>
              <a:rPr lang="en-US" dirty="0"/>
              <a:t>This exercise is used in the :ref:`</a:t>
            </a:r>
            <a:r>
              <a:rPr lang="en-US" dirty="0" err="1"/>
              <a:t>using_kernels_tut</a:t>
            </a:r>
            <a:r>
              <a:rPr lang="en-US" dirty="0"/>
              <a:t>` part of the</a:t>
            </a:r>
          </a:p>
          <a:p>
            <a:r>
              <a:rPr lang="en-US" dirty="0"/>
              <a:t>:ref:`</a:t>
            </a:r>
            <a:r>
              <a:rPr lang="en-US" dirty="0" err="1"/>
              <a:t>supervised_learning_tut</a:t>
            </a:r>
            <a:r>
              <a:rPr lang="en-US" dirty="0"/>
              <a:t>` section of the :ref:`</a:t>
            </a:r>
            <a:r>
              <a:rPr lang="en-US" dirty="0" err="1"/>
              <a:t>stat_learn_tut_index</a:t>
            </a:r>
            <a:r>
              <a:rPr lang="en-US" dirty="0"/>
              <a:t>`.</a:t>
            </a:r>
          </a:p>
          <a:p>
            <a:r>
              <a:rPr lang="en-US" dirty="0"/>
              <a:t>"""</a:t>
            </a:r>
          </a:p>
          <a:p>
            <a:r>
              <a:rPr lang="en-US" dirty="0"/>
              <a:t>print(__doc__)</a:t>
            </a:r>
          </a:p>
          <a:p>
            <a:endParaRPr lang="en-US" dirty="0"/>
          </a:p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</a:t>
            </a:r>
            <a:r>
              <a:rPr lang="en-US" dirty="0"/>
              <a:t> import datasets, </a:t>
            </a:r>
            <a:r>
              <a:rPr lang="en-US" dirty="0" err="1"/>
              <a:t>svm</a:t>
            </a:r>
            <a:endParaRPr lang="en-US" dirty="0"/>
          </a:p>
          <a:p>
            <a:endParaRPr lang="en-US" dirty="0"/>
          </a:p>
          <a:p>
            <a:r>
              <a:rPr lang="en-US" dirty="0"/>
              <a:t>iris = </a:t>
            </a:r>
            <a:r>
              <a:rPr lang="en-US" dirty="0" err="1"/>
              <a:t>datasets.load_iris</a:t>
            </a:r>
            <a:r>
              <a:rPr lang="en-US" dirty="0"/>
              <a:t>()</a:t>
            </a:r>
          </a:p>
          <a:p>
            <a:r>
              <a:rPr lang="en-US" dirty="0"/>
              <a:t>X = </a:t>
            </a:r>
            <a:r>
              <a:rPr lang="en-US" dirty="0" err="1"/>
              <a:t>iris.data</a:t>
            </a:r>
            <a:endParaRPr lang="en-US" dirty="0"/>
          </a:p>
          <a:p>
            <a:r>
              <a:rPr lang="en-US" dirty="0"/>
              <a:t>y = </a:t>
            </a:r>
            <a:r>
              <a:rPr lang="en-US" dirty="0" err="1"/>
              <a:t>iris.target</a:t>
            </a:r>
            <a:endParaRPr lang="en-US" dirty="0"/>
          </a:p>
          <a:p>
            <a:endParaRPr lang="en-US" dirty="0"/>
          </a:p>
          <a:p>
            <a:r>
              <a:rPr lang="en-US" dirty="0"/>
              <a:t>X = X[y != 0, :2]</a:t>
            </a:r>
          </a:p>
          <a:p>
            <a:r>
              <a:rPr lang="en-US" dirty="0"/>
              <a:t>y = y[y != 0]</a:t>
            </a:r>
          </a:p>
          <a:p>
            <a:endParaRPr lang="en-US" dirty="0"/>
          </a:p>
          <a:p>
            <a:r>
              <a:rPr lang="en-US" dirty="0" err="1"/>
              <a:t>n_sample</a:t>
            </a:r>
            <a:r>
              <a:rPr lang="en-US" dirty="0"/>
              <a:t> = </a:t>
            </a:r>
            <a:r>
              <a:rPr lang="en-US" dirty="0" err="1"/>
              <a:t>len</a:t>
            </a:r>
            <a:r>
              <a:rPr lang="en-US" dirty="0"/>
              <a:t>(X)</a:t>
            </a:r>
          </a:p>
          <a:p>
            <a:endParaRPr lang="en-US" dirty="0"/>
          </a:p>
          <a:p>
            <a:r>
              <a:rPr lang="en-US" dirty="0" err="1"/>
              <a:t>np.random.seed</a:t>
            </a:r>
            <a:r>
              <a:rPr lang="en-US" dirty="0"/>
              <a:t>(0)</a:t>
            </a:r>
          </a:p>
          <a:p>
            <a:r>
              <a:rPr lang="en-US" dirty="0"/>
              <a:t>order = </a:t>
            </a:r>
            <a:r>
              <a:rPr lang="en-US" dirty="0" err="1"/>
              <a:t>np.random.permutation</a:t>
            </a:r>
            <a:r>
              <a:rPr lang="en-US" dirty="0"/>
              <a:t>(</a:t>
            </a:r>
            <a:r>
              <a:rPr lang="en-US" dirty="0" err="1"/>
              <a:t>n_sample</a:t>
            </a:r>
            <a:r>
              <a:rPr lang="en-US" dirty="0"/>
              <a:t>)</a:t>
            </a:r>
          </a:p>
          <a:p>
            <a:r>
              <a:rPr lang="en-US" dirty="0"/>
              <a:t>X = X[order]</a:t>
            </a:r>
          </a:p>
          <a:p>
            <a:r>
              <a:rPr lang="en-US" dirty="0"/>
              <a:t>y = y[order].</a:t>
            </a:r>
            <a:r>
              <a:rPr lang="en-US" dirty="0" err="1"/>
              <a:t>astype</a:t>
            </a:r>
            <a:r>
              <a:rPr lang="en-US" dirty="0"/>
              <a:t>(</a:t>
            </a:r>
            <a:r>
              <a:rPr lang="en-US" dirty="0" err="1"/>
              <a:t>np.float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X_train</a:t>
            </a:r>
            <a:r>
              <a:rPr lang="en-US" dirty="0"/>
              <a:t> = X[:</a:t>
            </a:r>
            <a:r>
              <a:rPr lang="en-US" dirty="0" err="1"/>
              <a:t>int</a:t>
            </a:r>
            <a:r>
              <a:rPr lang="en-US" dirty="0"/>
              <a:t>(.9 * </a:t>
            </a:r>
            <a:r>
              <a:rPr lang="en-US" dirty="0" err="1"/>
              <a:t>n_sample</a:t>
            </a:r>
            <a:r>
              <a:rPr lang="en-US" dirty="0"/>
              <a:t>)]</a:t>
            </a:r>
          </a:p>
          <a:p>
            <a:r>
              <a:rPr lang="en-US" dirty="0" err="1"/>
              <a:t>y_train</a:t>
            </a:r>
            <a:r>
              <a:rPr lang="en-US" dirty="0"/>
              <a:t> = y[:</a:t>
            </a:r>
            <a:r>
              <a:rPr lang="en-US" dirty="0" err="1"/>
              <a:t>int</a:t>
            </a:r>
            <a:r>
              <a:rPr lang="en-US" dirty="0"/>
              <a:t>(.9 * </a:t>
            </a:r>
            <a:r>
              <a:rPr lang="en-US" dirty="0" err="1"/>
              <a:t>n_sample</a:t>
            </a:r>
            <a:r>
              <a:rPr lang="en-US" dirty="0"/>
              <a:t>)]</a:t>
            </a:r>
          </a:p>
          <a:p>
            <a:r>
              <a:rPr lang="en-US" dirty="0" err="1"/>
              <a:t>X_test</a:t>
            </a:r>
            <a:r>
              <a:rPr lang="en-US" dirty="0"/>
              <a:t> = X[</a:t>
            </a:r>
            <a:r>
              <a:rPr lang="en-US" dirty="0" err="1"/>
              <a:t>int</a:t>
            </a:r>
            <a:r>
              <a:rPr lang="en-US" dirty="0"/>
              <a:t>(.9 * </a:t>
            </a:r>
            <a:r>
              <a:rPr lang="en-US" dirty="0" err="1"/>
              <a:t>n_sample</a:t>
            </a:r>
            <a:r>
              <a:rPr lang="en-US" dirty="0"/>
              <a:t>):]</a:t>
            </a:r>
          </a:p>
          <a:p>
            <a:r>
              <a:rPr lang="en-US" dirty="0" err="1"/>
              <a:t>y_test</a:t>
            </a:r>
            <a:r>
              <a:rPr lang="en-US" dirty="0"/>
              <a:t> = y[</a:t>
            </a:r>
            <a:r>
              <a:rPr lang="en-US" dirty="0" err="1"/>
              <a:t>int</a:t>
            </a:r>
            <a:r>
              <a:rPr lang="en-US" dirty="0"/>
              <a:t>(.9 * </a:t>
            </a:r>
            <a:r>
              <a:rPr lang="en-US" dirty="0" err="1"/>
              <a:t>n_sample</a:t>
            </a:r>
            <a:r>
              <a:rPr lang="en-US" dirty="0"/>
              <a:t>):]</a:t>
            </a:r>
          </a:p>
          <a:p>
            <a:endParaRPr lang="en-US" dirty="0"/>
          </a:p>
          <a:p>
            <a:r>
              <a:rPr lang="en-US" dirty="0"/>
              <a:t># fit the model</a:t>
            </a:r>
          </a:p>
          <a:p>
            <a:r>
              <a:rPr lang="en-US" dirty="0"/>
              <a:t>for </a:t>
            </a:r>
            <a:r>
              <a:rPr lang="en-US" dirty="0" err="1"/>
              <a:t>fig_num</a:t>
            </a:r>
            <a:r>
              <a:rPr lang="en-US" dirty="0"/>
              <a:t>, kernel in enumerate(('linear', '</a:t>
            </a:r>
            <a:r>
              <a:rPr lang="en-US" dirty="0" err="1"/>
              <a:t>rbf</a:t>
            </a:r>
            <a:r>
              <a:rPr lang="en-US" dirty="0"/>
              <a:t>', 'poly')):</a:t>
            </a:r>
          </a:p>
          <a:p>
            <a:r>
              <a:rPr lang="en-US" dirty="0"/>
              <a:t>    </a:t>
            </a:r>
            <a:r>
              <a:rPr lang="en-US" dirty="0" err="1"/>
              <a:t>clf</a:t>
            </a:r>
            <a:r>
              <a:rPr lang="en-US" dirty="0"/>
              <a:t> = </a:t>
            </a:r>
            <a:r>
              <a:rPr lang="en-US" dirty="0" err="1"/>
              <a:t>svm.SVC</a:t>
            </a:r>
            <a:r>
              <a:rPr lang="en-US" dirty="0"/>
              <a:t>(kernel=kernel, gamma=10)</a:t>
            </a:r>
          </a:p>
          <a:p>
            <a:r>
              <a:rPr lang="en-US" dirty="0"/>
              <a:t>    </a:t>
            </a:r>
            <a:r>
              <a:rPr lang="en-US" dirty="0" err="1"/>
              <a:t>clf.fit</a:t>
            </a:r>
            <a:r>
              <a:rPr lang="en-US" dirty="0"/>
              <a:t>(</a:t>
            </a:r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plt.figure</a:t>
            </a:r>
            <a:r>
              <a:rPr lang="en-US" dirty="0"/>
              <a:t>(</a:t>
            </a:r>
            <a:r>
              <a:rPr lang="en-US" dirty="0" err="1"/>
              <a:t>fig_num</a:t>
            </a:r>
            <a:r>
              <a:rPr lang="en-US" dirty="0"/>
              <a:t>)</a:t>
            </a:r>
          </a:p>
          <a:p>
            <a:r>
              <a:rPr lang="en-US" dirty="0"/>
              <a:t>    </a:t>
            </a:r>
            <a:r>
              <a:rPr lang="en-US" dirty="0" err="1"/>
              <a:t>plt.clf</a:t>
            </a:r>
            <a:r>
              <a:rPr lang="en-US" dirty="0"/>
              <a:t>()</a:t>
            </a:r>
          </a:p>
          <a:p>
            <a:r>
              <a:rPr lang="en-US" dirty="0"/>
              <a:t>    </a:t>
            </a:r>
            <a:r>
              <a:rPr lang="en-US" dirty="0" err="1"/>
              <a:t>plt.scatter</a:t>
            </a:r>
            <a:r>
              <a:rPr lang="en-US" dirty="0"/>
              <a:t>(X[:, 0], X[:, 1], c=y, </a:t>
            </a:r>
            <a:r>
              <a:rPr lang="en-US" dirty="0" err="1"/>
              <a:t>zorder</a:t>
            </a:r>
            <a:r>
              <a:rPr lang="en-US" dirty="0"/>
              <a:t>=10, </a:t>
            </a:r>
            <a:r>
              <a:rPr lang="en-US" dirty="0" err="1"/>
              <a:t>cmap</a:t>
            </a:r>
            <a:r>
              <a:rPr lang="en-US" dirty="0"/>
              <a:t>=</a:t>
            </a:r>
            <a:r>
              <a:rPr lang="en-US" dirty="0" err="1"/>
              <a:t>plt.cm.Paired</a:t>
            </a:r>
            <a:r>
              <a:rPr lang="en-US" dirty="0"/>
              <a:t>,</a:t>
            </a:r>
          </a:p>
          <a:p>
            <a:r>
              <a:rPr lang="en-US" dirty="0"/>
              <a:t>                </a:t>
            </a:r>
            <a:r>
              <a:rPr lang="en-US" dirty="0" err="1"/>
              <a:t>edgecolor</a:t>
            </a:r>
            <a:r>
              <a:rPr lang="en-US" dirty="0"/>
              <a:t>='k', s=20)</a:t>
            </a:r>
          </a:p>
          <a:p>
            <a:endParaRPr lang="en-US" dirty="0"/>
          </a:p>
          <a:p>
            <a:r>
              <a:rPr lang="en-US" dirty="0"/>
              <a:t>    # Circle out the test data</a:t>
            </a:r>
          </a:p>
          <a:p>
            <a:r>
              <a:rPr lang="en-US" dirty="0"/>
              <a:t>    </a:t>
            </a:r>
            <a:r>
              <a:rPr lang="en-US" dirty="0" err="1"/>
              <a:t>plt.scatter</a:t>
            </a:r>
            <a:r>
              <a:rPr lang="en-US" dirty="0"/>
              <a:t>(</a:t>
            </a:r>
            <a:r>
              <a:rPr lang="en-US" dirty="0" err="1"/>
              <a:t>X_test</a:t>
            </a:r>
            <a:r>
              <a:rPr lang="en-US" dirty="0"/>
              <a:t>[:, 0], </a:t>
            </a:r>
            <a:r>
              <a:rPr lang="en-US" dirty="0" err="1"/>
              <a:t>X_test</a:t>
            </a:r>
            <a:r>
              <a:rPr lang="en-US" dirty="0"/>
              <a:t>[:, 1], s=80, </a:t>
            </a:r>
            <a:r>
              <a:rPr lang="en-US" dirty="0" err="1"/>
              <a:t>facecolors</a:t>
            </a:r>
            <a:r>
              <a:rPr lang="en-US" dirty="0"/>
              <a:t>='none',</a:t>
            </a:r>
          </a:p>
          <a:p>
            <a:r>
              <a:rPr lang="en-US" dirty="0"/>
              <a:t>                </a:t>
            </a:r>
            <a:r>
              <a:rPr lang="en-US" dirty="0" err="1"/>
              <a:t>zorder</a:t>
            </a:r>
            <a:r>
              <a:rPr lang="en-US" dirty="0"/>
              <a:t>=10, </a:t>
            </a:r>
            <a:r>
              <a:rPr lang="en-US" dirty="0" err="1"/>
              <a:t>edgecolor</a:t>
            </a:r>
            <a:r>
              <a:rPr lang="en-US" dirty="0"/>
              <a:t>='k')</a:t>
            </a:r>
          </a:p>
          <a:p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plt.axis</a:t>
            </a:r>
            <a:r>
              <a:rPr lang="en-US" dirty="0"/>
              <a:t>('tight')</a:t>
            </a:r>
          </a:p>
          <a:p>
            <a:r>
              <a:rPr lang="en-US" dirty="0"/>
              <a:t>    </a:t>
            </a:r>
            <a:r>
              <a:rPr lang="en-US" dirty="0" err="1"/>
              <a:t>x_min</a:t>
            </a:r>
            <a:r>
              <a:rPr lang="en-US" dirty="0"/>
              <a:t> = X[:, 0].min()</a:t>
            </a:r>
          </a:p>
          <a:p>
            <a:r>
              <a:rPr lang="en-US" dirty="0"/>
              <a:t>    </a:t>
            </a:r>
            <a:r>
              <a:rPr lang="en-US" dirty="0" err="1"/>
              <a:t>x_max</a:t>
            </a:r>
            <a:r>
              <a:rPr lang="en-US" dirty="0"/>
              <a:t> = X[:, 0].max()</a:t>
            </a:r>
          </a:p>
          <a:p>
            <a:r>
              <a:rPr lang="en-US" dirty="0"/>
              <a:t>    </a:t>
            </a:r>
            <a:r>
              <a:rPr lang="en-US" dirty="0" err="1"/>
              <a:t>y_min</a:t>
            </a:r>
            <a:r>
              <a:rPr lang="en-US" dirty="0"/>
              <a:t> = X[:, 1].min()</a:t>
            </a:r>
          </a:p>
          <a:p>
            <a:r>
              <a:rPr lang="en-US" dirty="0"/>
              <a:t>    </a:t>
            </a:r>
            <a:r>
              <a:rPr lang="en-US" dirty="0" err="1"/>
              <a:t>y_max</a:t>
            </a:r>
            <a:r>
              <a:rPr lang="en-US" dirty="0"/>
              <a:t> = X[:, 1].max()</a:t>
            </a:r>
          </a:p>
          <a:p>
            <a:endParaRPr lang="en-US" dirty="0"/>
          </a:p>
          <a:p>
            <a:r>
              <a:rPr lang="en-US" dirty="0"/>
              <a:t>    XX, YY = </a:t>
            </a:r>
            <a:r>
              <a:rPr lang="en-US" dirty="0" err="1"/>
              <a:t>np.mgrid</a:t>
            </a:r>
            <a:r>
              <a:rPr lang="en-US" dirty="0"/>
              <a:t>[x_min:x_max:200j, y_min:y_max:200j]</a:t>
            </a:r>
          </a:p>
          <a:p>
            <a:r>
              <a:rPr lang="en-US" dirty="0"/>
              <a:t>    Z = </a:t>
            </a:r>
            <a:r>
              <a:rPr lang="en-US" dirty="0" err="1"/>
              <a:t>clf.decision_function</a:t>
            </a:r>
            <a:r>
              <a:rPr lang="en-US" dirty="0"/>
              <a:t>(</a:t>
            </a:r>
            <a:r>
              <a:rPr lang="en-US" dirty="0" err="1"/>
              <a:t>np.c</a:t>
            </a:r>
            <a:r>
              <a:rPr lang="en-US" dirty="0"/>
              <a:t>_[</a:t>
            </a:r>
            <a:r>
              <a:rPr lang="en-US" dirty="0" err="1"/>
              <a:t>XX.ravel</a:t>
            </a:r>
            <a:r>
              <a:rPr lang="en-US" dirty="0"/>
              <a:t>(), </a:t>
            </a:r>
            <a:r>
              <a:rPr lang="en-US" dirty="0" err="1"/>
              <a:t>YY.ravel</a:t>
            </a:r>
            <a:r>
              <a:rPr lang="en-US" dirty="0"/>
              <a:t>()])</a:t>
            </a:r>
          </a:p>
          <a:p>
            <a:endParaRPr lang="en-US" dirty="0"/>
          </a:p>
          <a:p>
            <a:r>
              <a:rPr lang="en-US" dirty="0"/>
              <a:t>    # Put the result into a color plot</a:t>
            </a:r>
          </a:p>
          <a:p>
            <a:r>
              <a:rPr lang="en-US" dirty="0"/>
              <a:t>    Z = </a:t>
            </a:r>
            <a:r>
              <a:rPr lang="en-US" dirty="0" err="1"/>
              <a:t>Z.reshape</a:t>
            </a:r>
            <a:r>
              <a:rPr lang="en-US" dirty="0"/>
              <a:t>(</a:t>
            </a:r>
            <a:r>
              <a:rPr lang="en-US" dirty="0" err="1"/>
              <a:t>XX.shape</a:t>
            </a:r>
            <a:r>
              <a:rPr lang="en-US" dirty="0"/>
              <a:t>)</a:t>
            </a:r>
          </a:p>
          <a:p>
            <a:r>
              <a:rPr lang="en-US" dirty="0"/>
              <a:t>    </a:t>
            </a:r>
            <a:r>
              <a:rPr lang="en-US" dirty="0" err="1"/>
              <a:t>plt.pcolormesh</a:t>
            </a:r>
            <a:r>
              <a:rPr lang="en-US" dirty="0"/>
              <a:t>(XX, YY, Z &gt; 0, </a:t>
            </a:r>
            <a:r>
              <a:rPr lang="en-US" dirty="0" err="1"/>
              <a:t>cmap</a:t>
            </a:r>
            <a:r>
              <a:rPr lang="en-US" dirty="0"/>
              <a:t>=</a:t>
            </a:r>
            <a:r>
              <a:rPr lang="en-US" dirty="0" err="1"/>
              <a:t>plt.cm.Paired</a:t>
            </a:r>
            <a:r>
              <a:rPr lang="en-US" dirty="0"/>
              <a:t>)</a:t>
            </a:r>
          </a:p>
          <a:p>
            <a:r>
              <a:rPr lang="en-US" dirty="0"/>
              <a:t>    </a:t>
            </a:r>
            <a:r>
              <a:rPr lang="en-US" dirty="0" err="1"/>
              <a:t>plt.contour</a:t>
            </a:r>
            <a:r>
              <a:rPr lang="en-US" dirty="0"/>
              <a:t>(XX, YY, Z, colors=['k', 'k', 'k'],</a:t>
            </a:r>
          </a:p>
          <a:p>
            <a:r>
              <a:rPr lang="en-US" dirty="0"/>
              <a:t>                </a:t>
            </a:r>
            <a:r>
              <a:rPr lang="en-US" dirty="0" err="1"/>
              <a:t>linestyles</a:t>
            </a:r>
            <a:r>
              <a:rPr lang="en-US" dirty="0"/>
              <a:t>=['--', '-', '--'], levels=[-.5, 0, .5])</a:t>
            </a:r>
          </a:p>
          <a:p>
            <a:endParaRPr lang="en-US" dirty="0"/>
          </a:p>
          <a:p>
            <a:r>
              <a:rPr lang="en-US" dirty="0"/>
              <a:t>    </a:t>
            </a:r>
            <a:r>
              <a:rPr lang="en-US" dirty="0" err="1"/>
              <a:t>plt.title</a:t>
            </a:r>
            <a:r>
              <a:rPr lang="en-US" dirty="0"/>
              <a:t>(kernel)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 https://</a:t>
            </a:r>
            <a:r>
              <a:rPr lang="en-US" dirty="0" err="1"/>
              <a:t>chrisalbon.com</a:t>
            </a:r>
            <a:r>
              <a:rPr lang="en-US" dirty="0"/>
              <a:t>/</a:t>
            </a:r>
            <a:r>
              <a:rPr lang="en-US" dirty="0" err="1"/>
              <a:t>machine_learning</a:t>
            </a:r>
            <a:r>
              <a:rPr lang="en-US" dirty="0"/>
              <a:t>/</a:t>
            </a:r>
            <a:r>
              <a:rPr lang="en-US" dirty="0" err="1"/>
              <a:t>trees_and_forests</a:t>
            </a:r>
            <a:r>
              <a:rPr lang="en-US" dirty="0"/>
              <a:t>/</a:t>
            </a:r>
            <a:r>
              <a:rPr lang="en-US" dirty="0" err="1"/>
              <a:t>random_forest_classifier_example</a:t>
            </a:r>
            <a:r>
              <a:rPr lang="en-US" dirty="0"/>
              <a:t>/</a:t>
            </a:r>
          </a:p>
          <a:p>
            <a:r>
              <a:rPr lang="en-US" dirty="0"/>
              <a:t># Load the library with the iris dataset</a:t>
            </a:r>
          </a:p>
          <a:p>
            <a:r>
              <a:rPr lang="en-US" dirty="0"/>
              <a:t>from </a:t>
            </a:r>
            <a:r>
              <a:rPr lang="en-US" dirty="0" err="1"/>
              <a:t>sklearn.datasets</a:t>
            </a:r>
            <a:r>
              <a:rPr lang="en-US" dirty="0"/>
              <a:t> import </a:t>
            </a:r>
            <a:r>
              <a:rPr lang="en-US" dirty="0" err="1"/>
              <a:t>load_iris</a:t>
            </a:r>
            <a:endParaRPr lang="en-US" dirty="0"/>
          </a:p>
          <a:p>
            <a:endParaRPr lang="en-US" dirty="0"/>
          </a:p>
          <a:p>
            <a:r>
              <a:rPr lang="en-US" dirty="0"/>
              <a:t># Load </a:t>
            </a:r>
            <a:r>
              <a:rPr lang="en-US" dirty="0" err="1"/>
              <a:t>scikit's</a:t>
            </a:r>
            <a:r>
              <a:rPr lang="en-US" dirty="0"/>
              <a:t> random forest classifier library</a:t>
            </a:r>
          </a:p>
          <a:p>
            <a:r>
              <a:rPr lang="en-US" dirty="0"/>
              <a:t>from </a:t>
            </a:r>
            <a:r>
              <a:rPr lang="en-US" dirty="0" err="1"/>
              <a:t>sklearn.ensemble</a:t>
            </a:r>
            <a:r>
              <a:rPr lang="en-US" dirty="0"/>
              <a:t> import </a:t>
            </a:r>
            <a:r>
              <a:rPr lang="en-US" dirty="0" err="1"/>
              <a:t>RandomForestClassifier</a:t>
            </a:r>
            <a:endParaRPr lang="en-US" dirty="0"/>
          </a:p>
          <a:p>
            <a:endParaRPr lang="en-US" dirty="0"/>
          </a:p>
          <a:p>
            <a:r>
              <a:rPr lang="en-US" dirty="0"/>
              <a:t># Load pandas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endParaRPr lang="en-US" dirty="0"/>
          </a:p>
          <a:p>
            <a:r>
              <a:rPr lang="en-US" dirty="0"/>
              <a:t># Load </a:t>
            </a:r>
            <a:r>
              <a:rPr lang="en-US" dirty="0" err="1"/>
              <a:t>numpy</a:t>
            </a:r>
            <a:endParaRPr lang="en-US" dirty="0"/>
          </a:p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endParaRPr lang="en-US" dirty="0"/>
          </a:p>
          <a:p>
            <a:r>
              <a:rPr lang="en-US" dirty="0"/>
              <a:t># Set random seed</a:t>
            </a:r>
          </a:p>
          <a:p>
            <a:r>
              <a:rPr lang="en-US" dirty="0" err="1"/>
              <a:t>np.random.seed</a:t>
            </a:r>
            <a:r>
              <a:rPr lang="en-US" dirty="0"/>
              <a:t>(0)</a:t>
            </a:r>
          </a:p>
          <a:p>
            <a:endParaRPr lang="en-US" dirty="0"/>
          </a:p>
          <a:p>
            <a:r>
              <a:rPr lang="en-US" dirty="0"/>
              <a:t># Create an object called iris with the iris data</a:t>
            </a:r>
          </a:p>
          <a:p>
            <a:r>
              <a:rPr lang="en-US" dirty="0"/>
              <a:t>iris = </a:t>
            </a:r>
            <a:r>
              <a:rPr lang="en-US" dirty="0" err="1"/>
              <a:t>load_iris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 Create a </a:t>
            </a:r>
            <a:r>
              <a:rPr lang="en-US" dirty="0" err="1"/>
              <a:t>dataframe</a:t>
            </a:r>
            <a:r>
              <a:rPr lang="en-US" dirty="0"/>
              <a:t> with the four feature variables</a:t>
            </a:r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</a:t>
            </a:r>
            <a:r>
              <a:rPr lang="en-US" dirty="0" err="1"/>
              <a:t>iris.data</a:t>
            </a:r>
            <a:r>
              <a:rPr lang="en-US" dirty="0"/>
              <a:t>, columns=</a:t>
            </a:r>
            <a:r>
              <a:rPr lang="en-US" dirty="0" err="1"/>
              <a:t>iris.feature_names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# View the top 5 rows</a:t>
            </a:r>
          </a:p>
          <a:p>
            <a:r>
              <a:rPr lang="en-US" dirty="0" err="1"/>
              <a:t>df.head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 Add a new column with the species names, this is what we are going to try to predict</a:t>
            </a:r>
          </a:p>
          <a:p>
            <a:r>
              <a:rPr lang="en-US" dirty="0" err="1"/>
              <a:t>df</a:t>
            </a:r>
            <a:r>
              <a:rPr lang="en-US" dirty="0"/>
              <a:t>['species'] = </a:t>
            </a:r>
            <a:r>
              <a:rPr lang="en-US" dirty="0" err="1"/>
              <a:t>pd.Categorical.from_codes</a:t>
            </a:r>
            <a:r>
              <a:rPr lang="en-US" dirty="0"/>
              <a:t>(</a:t>
            </a:r>
            <a:r>
              <a:rPr lang="en-US" dirty="0" err="1"/>
              <a:t>iris.target</a:t>
            </a:r>
            <a:r>
              <a:rPr lang="en-US" dirty="0"/>
              <a:t>, </a:t>
            </a:r>
            <a:r>
              <a:rPr lang="en-US" dirty="0" err="1"/>
              <a:t>iris.target_names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# View the top 5 rows</a:t>
            </a:r>
          </a:p>
          <a:p>
            <a:r>
              <a:rPr lang="en-US" dirty="0" err="1"/>
              <a:t>df.head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 Create a new column that for each row, generates a random number between 0 and 1, and</a:t>
            </a:r>
          </a:p>
          <a:p>
            <a:r>
              <a:rPr lang="en-US" dirty="0"/>
              <a:t># if that value is less than or equal to .75, then sets the value of that cell as True</a:t>
            </a:r>
          </a:p>
          <a:p>
            <a:r>
              <a:rPr lang="en-US" dirty="0"/>
              <a:t># and false otherwise. This is a quick and dirty way of randomly assigning some rows to</a:t>
            </a:r>
          </a:p>
          <a:p>
            <a:r>
              <a:rPr lang="en-US" dirty="0"/>
              <a:t># be used as the training data and some as the test data.</a:t>
            </a:r>
          </a:p>
          <a:p>
            <a:r>
              <a:rPr lang="en-US" dirty="0" err="1"/>
              <a:t>df</a:t>
            </a:r>
            <a:r>
              <a:rPr lang="en-US" dirty="0"/>
              <a:t>['</a:t>
            </a:r>
            <a:r>
              <a:rPr lang="en-US" dirty="0" err="1"/>
              <a:t>is_train</a:t>
            </a:r>
            <a:r>
              <a:rPr lang="en-US" dirty="0"/>
              <a:t>'] = </a:t>
            </a:r>
            <a:r>
              <a:rPr lang="en-US" dirty="0" err="1"/>
              <a:t>np.random.uniform</a:t>
            </a:r>
            <a:r>
              <a:rPr lang="en-US" dirty="0"/>
              <a:t>(0, 1, </a:t>
            </a:r>
            <a:r>
              <a:rPr lang="en-US" dirty="0" err="1"/>
              <a:t>len</a:t>
            </a:r>
            <a:r>
              <a:rPr lang="en-US" dirty="0"/>
              <a:t>(</a:t>
            </a:r>
            <a:r>
              <a:rPr lang="en-US" dirty="0" err="1"/>
              <a:t>df</a:t>
            </a:r>
            <a:r>
              <a:rPr lang="en-US" dirty="0"/>
              <a:t>)) &lt;= .75</a:t>
            </a:r>
          </a:p>
          <a:p>
            <a:endParaRPr lang="en-US" dirty="0"/>
          </a:p>
          <a:p>
            <a:r>
              <a:rPr lang="en-US" dirty="0"/>
              <a:t># View the top 5 rows</a:t>
            </a:r>
          </a:p>
          <a:p>
            <a:r>
              <a:rPr lang="en-US" dirty="0" err="1"/>
              <a:t>df.head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 Create two new </a:t>
            </a:r>
            <a:r>
              <a:rPr lang="en-US" dirty="0" err="1"/>
              <a:t>dataframes</a:t>
            </a:r>
            <a:r>
              <a:rPr lang="en-US" dirty="0"/>
              <a:t>, one with the training rows, one with the test rows</a:t>
            </a:r>
          </a:p>
          <a:p>
            <a:r>
              <a:rPr lang="en-US" dirty="0"/>
              <a:t>train, test = </a:t>
            </a:r>
            <a:r>
              <a:rPr lang="en-US" dirty="0" err="1"/>
              <a:t>df</a:t>
            </a:r>
            <a:r>
              <a:rPr lang="en-US" dirty="0"/>
              <a:t>[</a:t>
            </a:r>
            <a:r>
              <a:rPr lang="en-US" dirty="0" err="1"/>
              <a:t>df</a:t>
            </a:r>
            <a:r>
              <a:rPr lang="en-US" dirty="0"/>
              <a:t>['</a:t>
            </a:r>
            <a:r>
              <a:rPr lang="en-US" dirty="0" err="1"/>
              <a:t>is_train</a:t>
            </a:r>
            <a:r>
              <a:rPr lang="en-US" dirty="0"/>
              <a:t>']==True], </a:t>
            </a:r>
            <a:r>
              <a:rPr lang="en-US" dirty="0" err="1"/>
              <a:t>df</a:t>
            </a:r>
            <a:r>
              <a:rPr lang="en-US" dirty="0"/>
              <a:t>[</a:t>
            </a:r>
            <a:r>
              <a:rPr lang="en-US" dirty="0" err="1"/>
              <a:t>df</a:t>
            </a:r>
            <a:r>
              <a:rPr lang="en-US" dirty="0"/>
              <a:t>['</a:t>
            </a:r>
            <a:r>
              <a:rPr lang="en-US" dirty="0" err="1"/>
              <a:t>is_train</a:t>
            </a:r>
            <a:r>
              <a:rPr lang="en-US" dirty="0"/>
              <a:t>']==False]</a:t>
            </a:r>
          </a:p>
          <a:p>
            <a:endParaRPr lang="en-US" dirty="0"/>
          </a:p>
          <a:p>
            <a:r>
              <a:rPr lang="en-US" dirty="0"/>
              <a:t># Show the number of observations for the test and training </a:t>
            </a:r>
            <a:r>
              <a:rPr lang="en-US" dirty="0" err="1"/>
              <a:t>dataframes</a:t>
            </a:r>
            <a:endParaRPr lang="en-US" dirty="0"/>
          </a:p>
          <a:p>
            <a:r>
              <a:rPr lang="en-US" dirty="0"/>
              <a:t>print('Number of observations in the training data:', </a:t>
            </a:r>
            <a:r>
              <a:rPr lang="en-US" dirty="0" err="1"/>
              <a:t>len</a:t>
            </a:r>
            <a:r>
              <a:rPr lang="en-US" dirty="0"/>
              <a:t>(train))</a:t>
            </a:r>
          </a:p>
          <a:p>
            <a:r>
              <a:rPr lang="en-US" dirty="0"/>
              <a:t>print('Number of observations in the test data:',</a:t>
            </a:r>
            <a:r>
              <a:rPr lang="en-US" dirty="0" err="1"/>
              <a:t>len</a:t>
            </a:r>
            <a:r>
              <a:rPr lang="en-US" dirty="0"/>
              <a:t>(test))</a:t>
            </a:r>
          </a:p>
          <a:p>
            <a:endParaRPr lang="en-US" dirty="0"/>
          </a:p>
          <a:p>
            <a:r>
              <a:rPr lang="en-US" dirty="0"/>
              <a:t># Create a list of the feature column's names</a:t>
            </a:r>
          </a:p>
          <a:p>
            <a:r>
              <a:rPr lang="en-US" dirty="0"/>
              <a:t>features = </a:t>
            </a:r>
            <a:r>
              <a:rPr lang="en-US" dirty="0" err="1"/>
              <a:t>df.columns</a:t>
            </a:r>
            <a:r>
              <a:rPr lang="en-US" dirty="0"/>
              <a:t>[:4]</a:t>
            </a:r>
          </a:p>
          <a:p>
            <a:endParaRPr lang="en-US" dirty="0"/>
          </a:p>
          <a:p>
            <a:r>
              <a:rPr lang="en-US" dirty="0"/>
              <a:t># View features</a:t>
            </a:r>
          </a:p>
          <a:p>
            <a:r>
              <a:rPr lang="en-US" dirty="0"/>
              <a:t>features</a:t>
            </a:r>
          </a:p>
          <a:p>
            <a:endParaRPr lang="en-US" dirty="0"/>
          </a:p>
          <a:p>
            <a:r>
              <a:rPr lang="en-US" dirty="0"/>
              <a:t># train['species'] contains the actual species names. Before we can use it,</a:t>
            </a:r>
          </a:p>
          <a:p>
            <a:r>
              <a:rPr lang="en-US" dirty="0"/>
              <a:t># we need to convert each species name into a digit. So, in this case there</a:t>
            </a:r>
          </a:p>
          <a:p>
            <a:r>
              <a:rPr lang="en-US" dirty="0"/>
              <a:t># are three species, which have been coded as 0, 1, or 2.</a:t>
            </a:r>
          </a:p>
          <a:p>
            <a:r>
              <a:rPr lang="en-US" dirty="0"/>
              <a:t>y = </a:t>
            </a:r>
            <a:r>
              <a:rPr lang="en-US" dirty="0" err="1"/>
              <a:t>pd.factorize</a:t>
            </a:r>
            <a:r>
              <a:rPr lang="en-US" dirty="0"/>
              <a:t>(train['species'])[0]</a:t>
            </a:r>
          </a:p>
          <a:p>
            <a:endParaRPr lang="en-US" dirty="0"/>
          </a:p>
          <a:p>
            <a:r>
              <a:rPr lang="en-US" dirty="0"/>
              <a:t># View target</a:t>
            </a:r>
          </a:p>
          <a:p>
            <a:r>
              <a:rPr lang="en-US" dirty="0"/>
              <a:t>y</a:t>
            </a:r>
          </a:p>
          <a:p>
            <a:endParaRPr lang="en-US" dirty="0"/>
          </a:p>
          <a:p>
            <a:r>
              <a:rPr lang="en-US" dirty="0"/>
              <a:t># Create a random forest Classifier. By convention, </a:t>
            </a:r>
            <a:r>
              <a:rPr lang="en-US" dirty="0" err="1"/>
              <a:t>clf</a:t>
            </a:r>
            <a:r>
              <a:rPr lang="en-US" dirty="0"/>
              <a:t> means 'Classifier'</a:t>
            </a:r>
          </a:p>
          <a:p>
            <a:r>
              <a:rPr lang="en-US" dirty="0" err="1"/>
              <a:t>clf</a:t>
            </a:r>
            <a:r>
              <a:rPr lang="en-US" dirty="0"/>
              <a:t> = </a:t>
            </a:r>
            <a:r>
              <a:rPr lang="en-US" dirty="0" err="1"/>
              <a:t>RandomForestClassifier</a:t>
            </a:r>
            <a:r>
              <a:rPr lang="en-US" dirty="0"/>
              <a:t>(</a:t>
            </a:r>
            <a:r>
              <a:rPr lang="en-US" dirty="0" err="1"/>
              <a:t>n_jobs</a:t>
            </a:r>
            <a:r>
              <a:rPr lang="en-US" dirty="0"/>
              <a:t>=2, </a:t>
            </a:r>
            <a:r>
              <a:rPr lang="en-US" dirty="0" err="1"/>
              <a:t>random_state</a:t>
            </a:r>
            <a:r>
              <a:rPr lang="en-US" dirty="0"/>
              <a:t>=0)</a:t>
            </a:r>
          </a:p>
          <a:p>
            <a:endParaRPr lang="en-US" dirty="0"/>
          </a:p>
          <a:p>
            <a:r>
              <a:rPr lang="en-US" dirty="0"/>
              <a:t># Train the Classifier to take the training features and learn how they relate</a:t>
            </a:r>
          </a:p>
          <a:p>
            <a:r>
              <a:rPr lang="en-US" dirty="0"/>
              <a:t># to the training y (the species)</a:t>
            </a:r>
          </a:p>
          <a:p>
            <a:r>
              <a:rPr lang="en-US" dirty="0" err="1"/>
              <a:t>clf.fit</a:t>
            </a:r>
            <a:r>
              <a:rPr lang="en-US" dirty="0"/>
              <a:t>(train[features], y)</a:t>
            </a:r>
          </a:p>
          <a:p>
            <a:endParaRPr lang="en-US" dirty="0"/>
          </a:p>
          <a:p>
            <a:r>
              <a:rPr lang="en-US" dirty="0"/>
              <a:t># Apply the Classifier we trained to the test data (which, remember, it has never seen before)</a:t>
            </a:r>
          </a:p>
          <a:p>
            <a:r>
              <a:rPr lang="en-US" dirty="0" err="1"/>
              <a:t>clf.predict</a:t>
            </a:r>
            <a:r>
              <a:rPr lang="en-US" dirty="0"/>
              <a:t>(test[features])</a:t>
            </a:r>
          </a:p>
          <a:p>
            <a:endParaRPr lang="en-US" dirty="0"/>
          </a:p>
          <a:p>
            <a:r>
              <a:rPr lang="en-US" dirty="0"/>
              <a:t># View the predicted probabilities of the first 10 observations</a:t>
            </a:r>
          </a:p>
          <a:p>
            <a:r>
              <a:rPr lang="en-US" dirty="0" err="1"/>
              <a:t>clf.predict_proba</a:t>
            </a:r>
            <a:r>
              <a:rPr lang="en-US" dirty="0"/>
              <a:t>(test[features])[0:10]</a:t>
            </a:r>
          </a:p>
          <a:p>
            <a:endParaRPr lang="en-US" dirty="0"/>
          </a:p>
          <a:p>
            <a:r>
              <a:rPr lang="en-US" dirty="0"/>
              <a:t># Create actual </a:t>
            </a:r>
            <a:r>
              <a:rPr lang="en-US" dirty="0" err="1"/>
              <a:t>english</a:t>
            </a:r>
            <a:r>
              <a:rPr lang="en-US" dirty="0"/>
              <a:t> names for the plants for each predicted plant class</a:t>
            </a:r>
          </a:p>
          <a:p>
            <a:r>
              <a:rPr lang="en-US" dirty="0" err="1"/>
              <a:t>preds</a:t>
            </a:r>
            <a:r>
              <a:rPr lang="en-US" dirty="0"/>
              <a:t> = </a:t>
            </a:r>
            <a:r>
              <a:rPr lang="en-US" dirty="0" err="1"/>
              <a:t>iris.target_names</a:t>
            </a:r>
            <a:r>
              <a:rPr lang="en-US" dirty="0"/>
              <a:t>[</a:t>
            </a:r>
            <a:r>
              <a:rPr lang="en-US" dirty="0" err="1"/>
              <a:t>clf.predict</a:t>
            </a:r>
            <a:r>
              <a:rPr lang="en-US" dirty="0"/>
              <a:t>(test[features])]</a:t>
            </a:r>
          </a:p>
          <a:p>
            <a:r>
              <a:rPr lang="en-US" dirty="0"/>
              <a:t># View the PREDICTED species for the first five observations</a:t>
            </a:r>
          </a:p>
          <a:p>
            <a:r>
              <a:rPr lang="en-US" dirty="0" err="1"/>
              <a:t>preds</a:t>
            </a:r>
            <a:r>
              <a:rPr lang="en-US" dirty="0"/>
              <a:t>[0:5]</a:t>
            </a:r>
          </a:p>
          <a:p>
            <a:endParaRPr lang="en-US" dirty="0"/>
          </a:p>
          <a:p>
            <a:r>
              <a:rPr lang="en-US" dirty="0"/>
              <a:t># View the ACTUAL species for the first five observations</a:t>
            </a:r>
          </a:p>
          <a:p>
            <a:r>
              <a:rPr lang="en-US" dirty="0"/>
              <a:t>test['species'].head()</a:t>
            </a:r>
          </a:p>
          <a:p>
            <a:endParaRPr lang="en-US" dirty="0"/>
          </a:p>
          <a:p>
            <a:r>
              <a:rPr lang="en-US" dirty="0"/>
              <a:t># Create confusion matrix</a:t>
            </a:r>
          </a:p>
          <a:p>
            <a:r>
              <a:rPr lang="en-US" dirty="0" err="1"/>
              <a:t>pd.crosstab</a:t>
            </a:r>
            <a:r>
              <a:rPr lang="en-US" dirty="0"/>
              <a:t>(test['species'], </a:t>
            </a:r>
            <a:r>
              <a:rPr lang="en-US" dirty="0" err="1"/>
              <a:t>preds</a:t>
            </a:r>
            <a:r>
              <a:rPr lang="en-US" dirty="0"/>
              <a:t>, </a:t>
            </a:r>
            <a:r>
              <a:rPr lang="en-US" dirty="0" err="1"/>
              <a:t>rownames</a:t>
            </a:r>
            <a:r>
              <a:rPr lang="en-US" dirty="0"/>
              <a:t>=['Actual Species'], </a:t>
            </a:r>
            <a:r>
              <a:rPr lang="en-US" dirty="0" err="1"/>
              <a:t>colnames</a:t>
            </a:r>
            <a:r>
              <a:rPr lang="en-US" dirty="0"/>
              <a:t>=['Predicted Species'])</a:t>
            </a:r>
          </a:p>
          <a:p>
            <a:endParaRPr lang="en-US" dirty="0"/>
          </a:p>
          <a:p>
            <a:r>
              <a:rPr lang="en-US" dirty="0"/>
              <a:t># View a list of the features and their importance scores</a:t>
            </a:r>
          </a:p>
          <a:p>
            <a:r>
              <a:rPr lang="en-US" dirty="0"/>
              <a:t>list(zip(train[features], </a:t>
            </a:r>
            <a:r>
              <a:rPr lang="en-US" dirty="0" err="1"/>
              <a:t>clf.feature_importances</a:t>
            </a:r>
            <a:r>
              <a:rPr lang="en-US" dirty="0"/>
              <a:t>_))</a:t>
            </a:r>
          </a:p>
          <a:p>
            <a:endParaRPr lang="en-US" dirty="0"/>
          </a:p>
          <a:p>
            <a:r>
              <a:rPr lang="en-US" dirty="0"/>
              <a:t>! pip install </a:t>
            </a:r>
            <a:r>
              <a:rPr lang="en-US" dirty="0" err="1"/>
              <a:t>pydotplus</a:t>
            </a:r>
            <a:endParaRPr lang="en-US" dirty="0"/>
          </a:p>
          <a:p>
            <a:endParaRPr lang="en-US" dirty="0"/>
          </a:p>
          <a:p>
            <a:r>
              <a:rPr lang="en-US" dirty="0"/>
              <a:t>"""%%bash</a:t>
            </a:r>
          </a:p>
          <a:p>
            <a:r>
              <a:rPr lang="en-US" dirty="0"/>
              <a:t>apt-get update -y</a:t>
            </a:r>
          </a:p>
          <a:p>
            <a:endParaRPr lang="en-US" dirty="0"/>
          </a:p>
          <a:p>
            <a:r>
              <a:rPr lang="en-US" dirty="0"/>
              <a:t>%%bash</a:t>
            </a:r>
          </a:p>
          <a:p>
            <a:r>
              <a:rPr lang="en-US" dirty="0"/>
              <a:t>apt-get install python-</a:t>
            </a:r>
            <a:r>
              <a:rPr lang="en-US" dirty="0" err="1"/>
              <a:t>pydot</a:t>
            </a:r>
            <a:r>
              <a:rPr lang="en-US" dirty="0"/>
              <a:t> -y --allow-unauthenticated</a:t>
            </a:r>
          </a:p>
          <a:p>
            <a:r>
              <a:rPr lang="en-US" dirty="0"/>
              <a:t>"""</a:t>
            </a:r>
          </a:p>
          <a:p>
            <a:endParaRPr lang="en-US" dirty="0"/>
          </a:p>
          <a:p>
            <a:r>
              <a:rPr lang="en-US" dirty="0"/>
              <a:t># Visualize A Decision Tree</a:t>
            </a:r>
          </a:p>
          <a:p>
            <a:r>
              <a:rPr lang="en-US" dirty="0"/>
              <a:t># Source: https://</a:t>
            </a:r>
            <a:r>
              <a:rPr lang="en-US" dirty="0" err="1"/>
              <a:t>chrisalbon.com</a:t>
            </a:r>
            <a:r>
              <a:rPr lang="en-US" dirty="0"/>
              <a:t>/</a:t>
            </a:r>
            <a:r>
              <a:rPr lang="en-US" dirty="0" err="1"/>
              <a:t>machine_learning</a:t>
            </a:r>
            <a:r>
              <a:rPr lang="en-US" dirty="0"/>
              <a:t>/</a:t>
            </a:r>
            <a:r>
              <a:rPr lang="en-US" dirty="0" err="1"/>
              <a:t>trees_and_forests</a:t>
            </a:r>
            <a:r>
              <a:rPr lang="en-US" dirty="0"/>
              <a:t>/</a:t>
            </a:r>
            <a:r>
              <a:rPr lang="en-US" dirty="0" err="1"/>
              <a:t>visualize_a_decision_tree</a:t>
            </a:r>
            <a:r>
              <a:rPr lang="en-US" dirty="0"/>
              <a:t>/</a:t>
            </a:r>
          </a:p>
          <a:p>
            <a:r>
              <a:rPr lang="en-US" dirty="0"/>
              <a:t># Preliminaries</a:t>
            </a:r>
          </a:p>
          <a:p>
            <a:r>
              <a:rPr lang="en-US" dirty="0"/>
              <a:t># Load libraries</a:t>
            </a:r>
          </a:p>
          <a:p>
            <a:r>
              <a:rPr lang="en-US" dirty="0"/>
              <a:t># ! pip install </a:t>
            </a:r>
            <a:r>
              <a:rPr lang="en-US" dirty="0" err="1"/>
              <a:t>pydotplus</a:t>
            </a:r>
            <a:r>
              <a:rPr lang="en-US" dirty="0"/>
              <a:t> </a:t>
            </a:r>
          </a:p>
          <a:p>
            <a:r>
              <a:rPr lang="en-US" dirty="0"/>
              <a:t>from </a:t>
            </a:r>
            <a:r>
              <a:rPr lang="en-US" dirty="0" err="1"/>
              <a:t>sklearn.tree</a:t>
            </a:r>
            <a:r>
              <a:rPr lang="en-US" dirty="0"/>
              <a:t> import </a:t>
            </a:r>
            <a:r>
              <a:rPr lang="en-US" dirty="0" err="1"/>
              <a:t>DecisionTreeClassifier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</a:t>
            </a:r>
            <a:r>
              <a:rPr lang="en-US" dirty="0"/>
              <a:t> import datasets</a:t>
            </a:r>
          </a:p>
          <a:p>
            <a:r>
              <a:rPr lang="en-US" dirty="0"/>
              <a:t>from </a:t>
            </a:r>
            <a:r>
              <a:rPr lang="en-US" dirty="0" err="1"/>
              <a:t>IPython.display</a:t>
            </a:r>
            <a:r>
              <a:rPr lang="en-US" dirty="0"/>
              <a:t> import Image  </a:t>
            </a:r>
          </a:p>
          <a:p>
            <a:r>
              <a:rPr lang="en-US" dirty="0"/>
              <a:t>from </a:t>
            </a:r>
            <a:r>
              <a:rPr lang="en-US" dirty="0" err="1"/>
              <a:t>sklearn</a:t>
            </a:r>
            <a:r>
              <a:rPr lang="en-US" dirty="0"/>
              <a:t> import tree</a:t>
            </a:r>
          </a:p>
          <a:p>
            <a:r>
              <a:rPr lang="en-US" dirty="0"/>
              <a:t>import </a:t>
            </a:r>
            <a:r>
              <a:rPr lang="en-US" dirty="0" err="1"/>
              <a:t>pydotplus</a:t>
            </a:r>
            <a:endParaRPr lang="en-US" dirty="0"/>
          </a:p>
          <a:p>
            <a:r>
              <a:rPr lang="en-US" dirty="0"/>
              <a:t># Load Iris Data</a:t>
            </a:r>
          </a:p>
          <a:p>
            <a:r>
              <a:rPr lang="en-US" dirty="0"/>
              <a:t># Load data</a:t>
            </a:r>
          </a:p>
          <a:p>
            <a:r>
              <a:rPr lang="en-US" dirty="0"/>
              <a:t>iris = </a:t>
            </a:r>
            <a:r>
              <a:rPr lang="en-US" dirty="0" err="1"/>
              <a:t>datasets.load_iris</a:t>
            </a:r>
            <a:r>
              <a:rPr lang="en-US" dirty="0"/>
              <a:t>()</a:t>
            </a:r>
          </a:p>
          <a:p>
            <a:r>
              <a:rPr lang="en-US" dirty="0"/>
              <a:t>X = </a:t>
            </a:r>
            <a:r>
              <a:rPr lang="en-US" dirty="0" err="1"/>
              <a:t>iris.data</a:t>
            </a:r>
            <a:endParaRPr lang="en-US" dirty="0"/>
          </a:p>
          <a:p>
            <a:r>
              <a:rPr lang="en-US" dirty="0"/>
              <a:t>y = </a:t>
            </a:r>
            <a:r>
              <a:rPr lang="en-US" dirty="0" err="1"/>
              <a:t>iris.target</a:t>
            </a:r>
            <a:endParaRPr lang="en-US" dirty="0"/>
          </a:p>
          <a:p>
            <a:r>
              <a:rPr lang="en-US" dirty="0"/>
              <a:t># Train Decision Tree</a:t>
            </a:r>
          </a:p>
          <a:p>
            <a:r>
              <a:rPr lang="en-US" dirty="0"/>
              <a:t># Create decision tree </a:t>
            </a:r>
            <a:r>
              <a:rPr lang="en-US" dirty="0" err="1"/>
              <a:t>classifer</a:t>
            </a:r>
            <a:r>
              <a:rPr lang="en-US" dirty="0"/>
              <a:t> object</a:t>
            </a:r>
          </a:p>
          <a:p>
            <a:r>
              <a:rPr lang="en-US" dirty="0" err="1"/>
              <a:t>clf</a:t>
            </a:r>
            <a:r>
              <a:rPr lang="en-US" dirty="0"/>
              <a:t> = </a:t>
            </a:r>
            <a:r>
              <a:rPr lang="en-US" dirty="0" err="1"/>
              <a:t>DecisionTreeClassifier</a:t>
            </a:r>
            <a:r>
              <a:rPr lang="en-US" dirty="0"/>
              <a:t>(</a:t>
            </a:r>
            <a:r>
              <a:rPr lang="en-US" dirty="0" err="1"/>
              <a:t>random_state</a:t>
            </a:r>
            <a:r>
              <a:rPr lang="en-US" dirty="0"/>
              <a:t>=0)</a:t>
            </a:r>
          </a:p>
          <a:p>
            <a:endParaRPr lang="en-US" dirty="0"/>
          </a:p>
          <a:p>
            <a:r>
              <a:rPr lang="en-US" dirty="0"/>
              <a:t># Train model</a:t>
            </a:r>
          </a:p>
          <a:p>
            <a:r>
              <a:rPr lang="en-US" dirty="0"/>
              <a:t>model = </a:t>
            </a:r>
            <a:r>
              <a:rPr lang="en-US" dirty="0" err="1"/>
              <a:t>clf.fit</a:t>
            </a:r>
            <a:r>
              <a:rPr lang="en-US" dirty="0"/>
              <a:t>(X, y)</a:t>
            </a:r>
          </a:p>
          <a:p>
            <a:r>
              <a:rPr lang="en-US" dirty="0"/>
              <a:t># Visualize Decision Tree</a:t>
            </a:r>
          </a:p>
          <a:p>
            <a:r>
              <a:rPr lang="en-US" dirty="0"/>
              <a:t># Create DOT data</a:t>
            </a:r>
          </a:p>
          <a:p>
            <a:r>
              <a:rPr lang="en-US" dirty="0" err="1"/>
              <a:t>dot_data</a:t>
            </a:r>
            <a:r>
              <a:rPr lang="en-US" dirty="0"/>
              <a:t> = </a:t>
            </a:r>
            <a:r>
              <a:rPr lang="en-US" dirty="0" err="1"/>
              <a:t>tree.export_graphviz</a:t>
            </a:r>
            <a:r>
              <a:rPr lang="en-US" dirty="0"/>
              <a:t>(</a:t>
            </a:r>
            <a:r>
              <a:rPr lang="en-US" dirty="0" err="1"/>
              <a:t>clf</a:t>
            </a:r>
            <a:r>
              <a:rPr lang="en-US" dirty="0"/>
              <a:t>, </a:t>
            </a:r>
            <a:r>
              <a:rPr lang="en-US" dirty="0" err="1"/>
              <a:t>out_file</a:t>
            </a:r>
            <a:r>
              <a:rPr lang="en-US" dirty="0"/>
              <a:t>=None, </a:t>
            </a:r>
          </a:p>
          <a:p>
            <a:r>
              <a:rPr lang="en-US" dirty="0"/>
              <a:t>                                </a:t>
            </a:r>
            <a:r>
              <a:rPr lang="en-US" dirty="0" err="1"/>
              <a:t>feature_names</a:t>
            </a:r>
            <a:r>
              <a:rPr lang="en-US" dirty="0"/>
              <a:t>=</a:t>
            </a:r>
            <a:r>
              <a:rPr lang="en-US" dirty="0" err="1"/>
              <a:t>iris.feature_names</a:t>
            </a:r>
            <a:r>
              <a:rPr lang="en-US" dirty="0"/>
              <a:t>,  </a:t>
            </a:r>
          </a:p>
          <a:p>
            <a:r>
              <a:rPr lang="en-US" dirty="0"/>
              <a:t>                                </a:t>
            </a:r>
            <a:r>
              <a:rPr lang="en-US" dirty="0" err="1"/>
              <a:t>class_names</a:t>
            </a:r>
            <a:r>
              <a:rPr lang="en-US" dirty="0"/>
              <a:t>=</a:t>
            </a:r>
            <a:r>
              <a:rPr lang="en-US" dirty="0" err="1"/>
              <a:t>iris.target_names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# Draw graph</a:t>
            </a:r>
          </a:p>
          <a:p>
            <a:r>
              <a:rPr lang="en-US" dirty="0"/>
              <a:t>graph = </a:t>
            </a:r>
            <a:r>
              <a:rPr lang="en-US" dirty="0" err="1"/>
              <a:t>pydotplus.graph_from_dot_data</a:t>
            </a:r>
            <a:r>
              <a:rPr lang="en-US" dirty="0"/>
              <a:t>(</a:t>
            </a:r>
            <a:r>
              <a:rPr lang="en-US" dirty="0" err="1"/>
              <a:t>dot_data</a:t>
            </a:r>
            <a:r>
              <a:rPr lang="en-US" dirty="0"/>
              <a:t>)  </a:t>
            </a:r>
          </a:p>
          <a:p>
            <a:endParaRPr lang="en-US" dirty="0"/>
          </a:p>
          <a:p>
            <a:r>
              <a:rPr lang="en-US" dirty="0"/>
              <a:t># Show graph</a:t>
            </a:r>
          </a:p>
          <a:p>
            <a:r>
              <a:rPr lang="en-US" dirty="0"/>
              <a:t>Image(</a:t>
            </a:r>
            <a:r>
              <a:rPr lang="en-US" dirty="0" err="1"/>
              <a:t>graph.create_png</a:t>
            </a:r>
            <a:r>
              <a:rPr lang="en-US" dirty="0"/>
              <a:t>())</a:t>
            </a:r>
          </a:p>
          <a:p>
            <a:endParaRPr lang="en-US" dirty="0"/>
          </a:p>
          <a:p>
            <a:r>
              <a:rPr lang="en-US" dirty="0"/>
              <a:t># Save Decision Tree Image To File</a:t>
            </a:r>
          </a:p>
          <a:p>
            <a:r>
              <a:rPr lang="en-US" dirty="0"/>
              <a:t># Create PDF</a:t>
            </a:r>
          </a:p>
          <a:p>
            <a:r>
              <a:rPr lang="en-US" dirty="0" err="1"/>
              <a:t>graph.write_pdf</a:t>
            </a:r>
            <a:r>
              <a:rPr lang="en-US" dirty="0"/>
              <a:t>("</a:t>
            </a:r>
            <a:r>
              <a:rPr lang="en-US" dirty="0" err="1"/>
              <a:t>iris.pdf</a:t>
            </a:r>
            <a:r>
              <a:rPr lang="en-US" dirty="0"/>
              <a:t>")</a:t>
            </a:r>
          </a:p>
          <a:p>
            <a:endParaRPr lang="en-US" dirty="0"/>
          </a:p>
          <a:p>
            <a:r>
              <a:rPr lang="en-US" dirty="0"/>
              <a:t># Create PNG</a:t>
            </a:r>
          </a:p>
          <a:p>
            <a:r>
              <a:rPr lang="en-US" dirty="0" err="1"/>
              <a:t>graph.write_png</a:t>
            </a:r>
            <a:r>
              <a:rPr lang="en-US" dirty="0"/>
              <a:t>("</a:t>
            </a:r>
            <a:r>
              <a:rPr lang="en-US" dirty="0" err="1"/>
              <a:t>iris.png</a:t>
            </a:r>
            <a:r>
              <a:rPr lang="en-US" dirty="0"/>
              <a:t>")</a:t>
            </a:r>
          </a:p>
          <a:p>
            <a:endParaRPr lang="en-US" dirty="0"/>
          </a:p>
          <a:p>
            <a:r>
              <a:rPr lang="en-US" dirty="0"/>
              <a:t>! ls</a:t>
            </a:r>
          </a:p>
          <a:p>
            <a:endParaRPr lang="en-US" dirty="0"/>
          </a:p>
          <a:p>
            <a:r>
              <a:rPr lang="en-US" dirty="0"/>
              <a:t># Plotting Cross-Validated Predictions</a:t>
            </a:r>
          </a:p>
          <a:p>
            <a:r>
              <a:rPr lang="en-US" dirty="0"/>
              <a:t># Source: http://</a:t>
            </a:r>
            <a:r>
              <a:rPr lang="en-US" dirty="0" err="1"/>
              <a:t>scikit-learn.org</a:t>
            </a:r>
            <a:r>
              <a:rPr lang="en-US" dirty="0"/>
              <a:t>/stable/</a:t>
            </a:r>
            <a:r>
              <a:rPr lang="en-US" dirty="0" err="1"/>
              <a:t>auto_examples</a:t>
            </a:r>
            <a:r>
              <a:rPr lang="en-US" dirty="0"/>
              <a:t>/</a:t>
            </a:r>
            <a:r>
              <a:rPr lang="en-US" dirty="0" err="1"/>
              <a:t>model_selection</a:t>
            </a:r>
            <a:r>
              <a:rPr lang="en-US" dirty="0"/>
              <a:t>/</a:t>
            </a:r>
            <a:r>
              <a:rPr lang="en-US" dirty="0" err="1"/>
              <a:t>plot_cv_predict.html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</a:t>
            </a:r>
            <a:r>
              <a:rPr lang="en-US" dirty="0"/>
              <a:t> import datasets</a:t>
            </a:r>
          </a:p>
          <a:p>
            <a:r>
              <a:rPr lang="en-US" dirty="0"/>
              <a:t>from </a:t>
            </a:r>
            <a:r>
              <a:rPr lang="en-US" dirty="0" err="1"/>
              <a:t>sklearn.model_selection</a:t>
            </a:r>
            <a:r>
              <a:rPr lang="en-US" dirty="0"/>
              <a:t> import </a:t>
            </a:r>
            <a:r>
              <a:rPr lang="en-US" dirty="0" err="1"/>
              <a:t>cross_val_predict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</a:t>
            </a:r>
            <a:r>
              <a:rPr lang="en-US" dirty="0"/>
              <a:t> import </a:t>
            </a:r>
            <a:r>
              <a:rPr lang="en-US" dirty="0" err="1"/>
              <a:t>linear_model</a:t>
            </a:r>
            <a:endParaRPr lang="en-US" dirty="0"/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lr</a:t>
            </a:r>
            <a:r>
              <a:rPr lang="en-US" dirty="0"/>
              <a:t> = </a:t>
            </a:r>
            <a:r>
              <a:rPr lang="en-US" dirty="0" err="1"/>
              <a:t>linear_model.LinearRegression</a:t>
            </a:r>
            <a:r>
              <a:rPr lang="en-US" dirty="0"/>
              <a:t>()</a:t>
            </a:r>
          </a:p>
          <a:p>
            <a:r>
              <a:rPr lang="en-US" dirty="0" err="1"/>
              <a:t>boston</a:t>
            </a:r>
            <a:r>
              <a:rPr lang="en-US" dirty="0"/>
              <a:t> = </a:t>
            </a:r>
            <a:r>
              <a:rPr lang="en-US" dirty="0" err="1"/>
              <a:t>datasets.load_boston</a:t>
            </a:r>
            <a:r>
              <a:rPr lang="en-US" dirty="0"/>
              <a:t>()</a:t>
            </a:r>
          </a:p>
          <a:p>
            <a:r>
              <a:rPr lang="en-US" dirty="0"/>
              <a:t>y = </a:t>
            </a:r>
            <a:r>
              <a:rPr lang="en-US" dirty="0" err="1"/>
              <a:t>boston.target</a:t>
            </a:r>
            <a:endParaRPr lang="en-US" dirty="0"/>
          </a:p>
          <a:p>
            <a:endParaRPr lang="en-US" dirty="0"/>
          </a:p>
          <a:p>
            <a:r>
              <a:rPr lang="en-US" dirty="0"/>
              <a:t># </a:t>
            </a:r>
            <a:r>
              <a:rPr lang="en-US" dirty="0" err="1"/>
              <a:t>cross_val_predict</a:t>
            </a:r>
            <a:r>
              <a:rPr lang="en-US" dirty="0"/>
              <a:t> returns an array of the same size as `y` where each entry</a:t>
            </a:r>
          </a:p>
          <a:p>
            <a:r>
              <a:rPr lang="en-US" dirty="0"/>
              <a:t># is a prediction obtained by cross validation:</a:t>
            </a:r>
          </a:p>
          <a:p>
            <a:r>
              <a:rPr lang="en-US" dirty="0"/>
              <a:t>predicted = </a:t>
            </a:r>
            <a:r>
              <a:rPr lang="en-US" dirty="0" err="1"/>
              <a:t>cross_val_predict</a:t>
            </a:r>
            <a:r>
              <a:rPr lang="en-US" dirty="0"/>
              <a:t>(</a:t>
            </a:r>
            <a:r>
              <a:rPr lang="en-US" dirty="0" err="1"/>
              <a:t>lr</a:t>
            </a:r>
            <a:r>
              <a:rPr lang="en-US" dirty="0"/>
              <a:t>, </a:t>
            </a:r>
            <a:r>
              <a:rPr lang="en-US" dirty="0" err="1"/>
              <a:t>boston.data</a:t>
            </a:r>
            <a:r>
              <a:rPr lang="en-US" dirty="0"/>
              <a:t>, y, cv=10)</a:t>
            </a:r>
          </a:p>
          <a:p>
            <a:r>
              <a:rPr lang="en-US" dirty="0"/>
              <a:t>print('y: ', y[:5])</a:t>
            </a:r>
          </a:p>
          <a:p>
            <a:r>
              <a:rPr lang="en-US" dirty="0"/>
              <a:t>print('predicted: ', predicted[:5])</a:t>
            </a:r>
          </a:p>
          <a:p>
            <a:endParaRPr lang="en-US" dirty="0"/>
          </a:p>
          <a:p>
            <a:r>
              <a:rPr lang="en-US" dirty="0"/>
              <a:t>fig, ax = </a:t>
            </a:r>
            <a:r>
              <a:rPr lang="en-US" dirty="0" err="1"/>
              <a:t>plt.subplots</a:t>
            </a:r>
            <a:r>
              <a:rPr lang="en-US" dirty="0"/>
              <a:t>()</a:t>
            </a:r>
          </a:p>
          <a:p>
            <a:r>
              <a:rPr lang="en-US" dirty="0" err="1"/>
              <a:t>ax.scatter</a:t>
            </a:r>
            <a:r>
              <a:rPr lang="en-US" dirty="0"/>
              <a:t>(y, predicted, </a:t>
            </a:r>
            <a:r>
              <a:rPr lang="en-US" dirty="0" err="1"/>
              <a:t>edgecolors</a:t>
            </a:r>
            <a:r>
              <a:rPr lang="en-US" dirty="0"/>
              <a:t>=(0, 0, 0))</a:t>
            </a:r>
          </a:p>
          <a:p>
            <a:r>
              <a:rPr lang="en-US" dirty="0" err="1"/>
              <a:t>ax.plot</a:t>
            </a:r>
            <a:r>
              <a:rPr lang="en-US" dirty="0"/>
              <a:t>([</a:t>
            </a:r>
            <a:r>
              <a:rPr lang="en-US" dirty="0" err="1"/>
              <a:t>y.min</a:t>
            </a:r>
            <a:r>
              <a:rPr lang="en-US" dirty="0"/>
              <a:t>(), </a:t>
            </a:r>
            <a:r>
              <a:rPr lang="en-US" dirty="0" err="1"/>
              <a:t>y.max</a:t>
            </a:r>
            <a:r>
              <a:rPr lang="en-US" dirty="0"/>
              <a:t>()], [</a:t>
            </a:r>
            <a:r>
              <a:rPr lang="en-US" dirty="0" err="1"/>
              <a:t>y.min</a:t>
            </a:r>
            <a:r>
              <a:rPr lang="en-US" dirty="0"/>
              <a:t>(), </a:t>
            </a:r>
            <a:r>
              <a:rPr lang="en-US" dirty="0" err="1"/>
              <a:t>y.max</a:t>
            </a:r>
            <a:r>
              <a:rPr lang="en-US" dirty="0"/>
              <a:t>()], 'k--', </a:t>
            </a:r>
            <a:r>
              <a:rPr lang="en-US" dirty="0" err="1"/>
              <a:t>lw</a:t>
            </a:r>
            <a:r>
              <a:rPr lang="en-US" dirty="0"/>
              <a:t>=4)</a:t>
            </a:r>
          </a:p>
          <a:p>
            <a:r>
              <a:rPr lang="en-US" dirty="0" err="1"/>
              <a:t>ax.set_xlabel</a:t>
            </a:r>
            <a:r>
              <a:rPr lang="en-US" dirty="0"/>
              <a:t>('Measured')</a:t>
            </a:r>
          </a:p>
          <a:p>
            <a:r>
              <a:rPr lang="en-US" dirty="0" err="1"/>
              <a:t>ax.set_ylabel</a:t>
            </a:r>
            <a:r>
              <a:rPr lang="en-US" dirty="0"/>
              <a:t>('Predicted')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 Source: https://</a:t>
            </a:r>
            <a:r>
              <a:rPr lang="en-US" dirty="0" err="1"/>
              <a:t>github.com</a:t>
            </a:r>
            <a:r>
              <a:rPr lang="en-US" dirty="0"/>
              <a:t>/Sagarsharma4244/Linear-Regression-</a:t>
            </a:r>
            <a:r>
              <a:rPr lang="en-US" dirty="0" err="1"/>
              <a:t>Sklearn</a:t>
            </a:r>
            <a:r>
              <a:rPr lang="en-US" dirty="0"/>
              <a:t>-Python/blob/master/</a:t>
            </a:r>
            <a:r>
              <a:rPr lang="en-US" dirty="0" err="1"/>
              <a:t>Sklearn_linea_reg.py</a:t>
            </a:r>
            <a:endParaRPr lang="en-US" dirty="0"/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/>
              <a:t>import </a:t>
            </a:r>
            <a:r>
              <a:rPr lang="en-US" dirty="0" err="1"/>
              <a:t>pprint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sklearn.datasets</a:t>
            </a:r>
            <a:r>
              <a:rPr lang="en-US" dirty="0"/>
              <a:t> import </a:t>
            </a:r>
            <a:r>
              <a:rPr lang="en-US" dirty="0" err="1"/>
              <a:t>load_boston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</a:t>
            </a:r>
            <a:r>
              <a:rPr lang="en-US" dirty="0"/>
              <a:t> import </a:t>
            </a:r>
            <a:r>
              <a:rPr lang="en-US" dirty="0" err="1"/>
              <a:t>linear_model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sklearn.model_selection</a:t>
            </a:r>
            <a:r>
              <a:rPr lang="en-US" dirty="0"/>
              <a:t> import </a:t>
            </a:r>
            <a:r>
              <a:rPr lang="en-US" dirty="0" err="1"/>
              <a:t>train_test_split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boston</a:t>
            </a:r>
            <a:r>
              <a:rPr lang="en-US" dirty="0"/>
              <a:t> = </a:t>
            </a:r>
            <a:r>
              <a:rPr lang="en-US" dirty="0" err="1"/>
              <a:t>load_boston</a:t>
            </a:r>
            <a:r>
              <a:rPr lang="en-US" dirty="0"/>
              <a:t>()</a:t>
            </a:r>
          </a:p>
          <a:p>
            <a:r>
              <a:rPr lang="en-US" dirty="0"/>
              <a:t># </a:t>
            </a:r>
            <a:r>
              <a:rPr lang="en-US" dirty="0" err="1"/>
              <a:t>pprint.pprint</a:t>
            </a:r>
            <a:r>
              <a:rPr lang="en-US" dirty="0"/>
              <a:t>(</a:t>
            </a:r>
            <a:r>
              <a:rPr lang="en-US" dirty="0" err="1"/>
              <a:t>boston</a:t>
            </a:r>
            <a:r>
              <a:rPr lang="en-US" dirty="0"/>
              <a:t>)</a:t>
            </a:r>
          </a:p>
          <a:p>
            <a:r>
              <a:rPr lang="en-US" dirty="0" err="1"/>
              <a:t>df_x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</a:t>
            </a:r>
            <a:r>
              <a:rPr lang="en-US" dirty="0" err="1"/>
              <a:t>boston.data</a:t>
            </a:r>
            <a:r>
              <a:rPr lang="en-US" dirty="0"/>
              <a:t>, columns = </a:t>
            </a:r>
            <a:r>
              <a:rPr lang="en-US" dirty="0" err="1"/>
              <a:t>boston.feature_names</a:t>
            </a:r>
            <a:r>
              <a:rPr lang="en-US" dirty="0"/>
              <a:t>)</a:t>
            </a:r>
          </a:p>
          <a:p>
            <a:r>
              <a:rPr lang="en-US" dirty="0" err="1"/>
              <a:t>df_y</a:t>
            </a:r>
            <a:r>
              <a:rPr lang="en-US" dirty="0"/>
              <a:t> = </a:t>
            </a:r>
            <a:r>
              <a:rPr lang="en-US" dirty="0" err="1"/>
              <a:t>pd.DataFrame</a:t>
            </a:r>
            <a:r>
              <a:rPr lang="en-US" dirty="0"/>
              <a:t>(</a:t>
            </a:r>
            <a:r>
              <a:rPr lang="en-US" dirty="0" err="1"/>
              <a:t>boston.target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model = </a:t>
            </a:r>
            <a:r>
              <a:rPr lang="en-US" dirty="0" err="1"/>
              <a:t>linear_model.LinearRegression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 err="1"/>
              <a:t>x_train</a:t>
            </a:r>
            <a:r>
              <a:rPr lang="en-US" dirty="0"/>
              <a:t>, </a:t>
            </a:r>
            <a:r>
              <a:rPr lang="en-US" dirty="0" err="1"/>
              <a:t>x_test</a:t>
            </a:r>
            <a:r>
              <a:rPr lang="en-US" dirty="0"/>
              <a:t>, </a:t>
            </a:r>
            <a:r>
              <a:rPr lang="en-US" dirty="0" err="1"/>
              <a:t>y_train</a:t>
            </a:r>
            <a:r>
              <a:rPr lang="en-US" dirty="0"/>
              <a:t>, </a:t>
            </a:r>
            <a:r>
              <a:rPr lang="en-US" dirty="0" err="1"/>
              <a:t>y_test</a:t>
            </a:r>
            <a:r>
              <a:rPr lang="en-US" dirty="0"/>
              <a:t> = </a:t>
            </a:r>
            <a:r>
              <a:rPr lang="en-US" dirty="0" err="1"/>
              <a:t>train_test_split</a:t>
            </a:r>
            <a:r>
              <a:rPr lang="en-US" dirty="0"/>
              <a:t>(</a:t>
            </a:r>
            <a:r>
              <a:rPr lang="en-US" dirty="0" err="1"/>
              <a:t>df_x</a:t>
            </a:r>
            <a:r>
              <a:rPr lang="en-US" dirty="0"/>
              <a:t>, </a:t>
            </a:r>
            <a:r>
              <a:rPr lang="en-US" dirty="0" err="1"/>
              <a:t>df_y</a:t>
            </a:r>
            <a:r>
              <a:rPr lang="en-US" dirty="0"/>
              <a:t>, </a:t>
            </a:r>
            <a:r>
              <a:rPr lang="en-US" dirty="0" err="1"/>
              <a:t>test_size</a:t>
            </a:r>
            <a:r>
              <a:rPr lang="en-US" dirty="0"/>
              <a:t> = 0.2, </a:t>
            </a:r>
            <a:r>
              <a:rPr lang="en-US" dirty="0" err="1"/>
              <a:t>random_state</a:t>
            </a:r>
            <a:r>
              <a:rPr lang="en-US" dirty="0"/>
              <a:t> = 4 )</a:t>
            </a:r>
          </a:p>
          <a:p>
            <a:endParaRPr lang="en-US" dirty="0"/>
          </a:p>
          <a:p>
            <a:r>
              <a:rPr lang="en-US" dirty="0" err="1"/>
              <a:t>model.fit</a:t>
            </a:r>
            <a:r>
              <a:rPr lang="en-US" dirty="0"/>
              <a:t>(</a:t>
            </a:r>
            <a:r>
              <a:rPr lang="en-US" dirty="0" err="1"/>
              <a:t>x_train,y_train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results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x_test</a:t>
            </a:r>
            <a:r>
              <a:rPr lang="en-US" dirty="0"/>
              <a:t>)</a:t>
            </a:r>
          </a:p>
          <a:p>
            <a:r>
              <a:rPr lang="en-US" dirty="0"/>
              <a:t>print('results', results[4] )</a:t>
            </a:r>
          </a:p>
          <a:p>
            <a:r>
              <a:rPr lang="en-US" dirty="0"/>
              <a:t>print('</a:t>
            </a:r>
            <a:r>
              <a:rPr lang="en-US" dirty="0" err="1"/>
              <a:t>y_test</a:t>
            </a:r>
            <a:r>
              <a:rPr lang="en-US" dirty="0"/>
              <a:t>', </a:t>
            </a:r>
            <a:r>
              <a:rPr lang="en-US" dirty="0" err="1"/>
              <a:t>y_test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r>
              <a:rPr lang="en-US" dirty="0"/>
              <a:t>import seaborn as </a:t>
            </a:r>
            <a:r>
              <a:rPr lang="en-US" dirty="0" err="1"/>
              <a:t>sns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scipy.stats</a:t>
            </a:r>
            <a:r>
              <a:rPr lang="en-US" dirty="0"/>
              <a:t> import </a:t>
            </a:r>
            <a:r>
              <a:rPr lang="en-US" dirty="0" err="1"/>
              <a:t>pearsonr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sklearn.datasets</a:t>
            </a:r>
            <a:r>
              <a:rPr lang="en-US" dirty="0"/>
              <a:t> import </a:t>
            </a:r>
            <a:r>
              <a:rPr lang="en-US" dirty="0" err="1"/>
              <a:t>load_boston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sklearn.linear_model</a:t>
            </a:r>
            <a:r>
              <a:rPr lang="en-US" dirty="0"/>
              <a:t> import </a:t>
            </a:r>
            <a:r>
              <a:rPr lang="en-US" dirty="0" err="1"/>
              <a:t>LinearRegression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sklearn.metrics</a:t>
            </a:r>
            <a:r>
              <a:rPr lang="en-US" dirty="0"/>
              <a:t> import </a:t>
            </a:r>
            <a:r>
              <a:rPr lang="en-US" dirty="0" err="1"/>
              <a:t>mean_squared_error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sklearn.model_selection</a:t>
            </a:r>
            <a:r>
              <a:rPr lang="en-US" dirty="0"/>
              <a:t> import </a:t>
            </a:r>
            <a:r>
              <a:rPr lang="en-US" dirty="0" err="1"/>
              <a:t>train_test_split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sklearn.preprocessing</a:t>
            </a:r>
            <a:r>
              <a:rPr lang="en-US" dirty="0"/>
              <a:t> import </a:t>
            </a:r>
            <a:r>
              <a:rPr lang="en-US" dirty="0" err="1"/>
              <a:t>StandardScaler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sklearn.decomposition</a:t>
            </a:r>
            <a:r>
              <a:rPr lang="en-US" dirty="0"/>
              <a:t> import PCA</a:t>
            </a:r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r>
              <a:rPr lang="en-US" dirty="0"/>
              <a:t>from mpl_toolkits.mplot3d import Axes3D</a:t>
            </a:r>
          </a:p>
          <a:p>
            <a:r>
              <a:rPr lang="en-US" dirty="0"/>
              <a:t>import </a:t>
            </a:r>
            <a:r>
              <a:rPr lang="en-US" dirty="0" err="1"/>
              <a:t>statsmodels.formula.api</a:t>
            </a:r>
            <a:r>
              <a:rPr lang="en-US" dirty="0"/>
              <a:t> as </a:t>
            </a:r>
            <a:r>
              <a:rPr lang="en-US" dirty="0" err="1"/>
              <a:t>sm</a:t>
            </a:r>
            <a:endParaRPr lang="en-US" dirty="0"/>
          </a:p>
          <a:p>
            <a:endParaRPr lang="en-US" dirty="0"/>
          </a:p>
          <a:p>
            <a:r>
              <a:rPr lang="en-US" dirty="0"/>
              <a:t># %matplotlib inline</a:t>
            </a:r>
          </a:p>
          <a:p>
            <a:endParaRPr lang="en-US" dirty="0"/>
          </a:p>
          <a:p>
            <a:r>
              <a:rPr lang="en-US" dirty="0"/>
              <a:t>#Source: https://</a:t>
            </a:r>
            <a:r>
              <a:rPr lang="en-US" dirty="0" err="1"/>
              <a:t>www.kaggle.com</a:t>
            </a:r>
            <a:r>
              <a:rPr lang="en-US" dirty="0"/>
              <a:t>/</a:t>
            </a:r>
            <a:r>
              <a:rPr lang="en-US" dirty="0" err="1"/>
              <a:t>tonzowonzo</a:t>
            </a:r>
            <a:r>
              <a:rPr lang="en-US" dirty="0"/>
              <a:t>/simple-k-means-clustering-on-the-iris-dataset/notebook</a:t>
            </a:r>
          </a:p>
          <a:p>
            <a:endParaRPr lang="en-US" dirty="0"/>
          </a:p>
          <a:p>
            <a:r>
              <a:rPr lang="en-US" dirty="0"/>
              <a:t>#importing the libraries</a:t>
            </a:r>
          </a:p>
          <a:p>
            <a:r>
              <a:rPr lang="en-US" dirty="0"/>
              <a:t>import </a:t>
            </a:r>
            <a:r>
              <a:rPr lang="en-US" dirty="0" err="1"/>
              <a:t>numpy</a:t>
            </a:r>
            <a:r>
              <a:rPr lang="en-US" dirty="0"/>
              <a:t> as np</a:t>
            </a:r>
          </a:p>
          <a:p>
            <a:r>
              <a:rPr lang="en-US" dirty="0"/>
              <a:t>import </a:t>
            </a:r>
            <a:r>
              <a:rPr lang="en-US" dirty="0" err="1"/>
              <a:t>matplotlib.pyplot</a:t>
            </a:r>
            <a:r>
              <a:rPr lang="en-US" dirty="0"/>
              <a:t> as </a:t>
            </a:r>
            <a:r>
              <a:rPr lang="en-US" dirty="0" err="1"/>
              <a:t>plt</a:t>
            </a:r>
            <a:endParaRPr lang="en-US" dirty="0"/>
          </a:p>
          <a:p>
            <a:r>
              <a:rPr lang="en-US" dirty="0"/>
              <a:t># %matplotlib inline</a:t>
            </a:r>
          </a:p>
          <a:p>
            <a:r>
              <a:rPr lang="en-US" dirty="0"/>
              <a:t>import pandas as </a:t>
            </a:r>
            <a:r>
              <a:rPr lang="en-US" dirty="0" err="1"/>
              <a:t>pd</a:t>
            </a:r>
            <a:endParaRPr lang="en-US" dirty="0"/>
          </a:p>
          <a:p>
            <a:endParaRPr lang="en-US" dirty="0"/>
          </a:p>
          <a:p>
            <a:r>
              <a:rPr lang="en-US" dirty="0"/>
              <a:t>#importing the Iris dataset with pandas</a:t>
            </a:r>
          </a:p>
          <a:p>
            <a:r>
              <a:rPr lang="en-US" dirty="0"/>
              <a:t># Load dataset</a:t>
            </a:r>
          </a:p>
          <a:p>
            <a:r>
              <a:rPr lang="en-US" dirty="0" err="1"/>
              <a:t>url</a:t>
            </a:r>
            <a:r>
              <a:rPr lang="en-US" dirty="0"/>
              <a:t> = "https://</a:t>
            </a:r>
            <a:r>
              <a:rPr lang="en-US" dirty="0" err="1"/>
              <a:t>archive.ics.uci.edu</a:t>
            </a:r>
            <a:r>
              <a:rPr lang="en-US" dirty="0"/>
              <a:t>/ml/machine-learning-databases/iris/</a:t>
            </a:r>
            <a:r>
              <a:rPr lang="en-US" dirty="0" err="1"/>
              <a:t>iris.data</a:t>
            </a:r>
            <a:r>
              <a:rPr lang="en-US" dirty="0"/>
              <a:t>"</a:t>
            </a:r>
          </a:p>
          <a:p>
            <a:r>
              <a:rPr lang="en-US" dirty="0"/>
              <a:t>names = ['sepal-length', 'sepal-width', 'petal-length', 'petal-width', 'class']</a:t>
            </a:r>
          </a:p>
          <a:p>
            <a:r>
              <a:rPr lang="en-US" dirty="0" err="1"/>
              <a:t>df</a:t>
            </a:r>
            <a:r>
              <a:rPr lang="en-US" dirty="0"/>
              <a:t> = </a:t>
            </a:r>
            <a:r>
              <a:rPr lang="en-US" dirty="0" err="1"/>
              <a:t>pd.read_csv</a:t>
            </a:r>
            <a:r>
              <a:rPr lang="en-US" dirty="0"/>
              <a:t>(</a:t>
            </a:r>
            <a:r>
              <a:rPr lang="en-US" dirty="0" err="1"/>
              <a:t>url</a:t>
            </a:r>
            <a:r>
              <a:rPr lang="en-US" dirty="0"/>
              <a:t>, names=names)</a:t>
            </a:r>
          </a:p>
          <a:p>
            <a:endParaRPr lang="en-US" dirty="0"/>
          </a:p>
          <a:p>
            <a:r>
              <a:rPr lang="en-US" dirty="0"/>
              <a:t>array = </a:t>
            </a:r>
            <a:r>
              <a:rPr lang="en-US" dirty="0" err="1"/>
              <a:t>df.values</a:t>
            </a:r>
            <a:endParaRPr lang="en-US" dirty="0"/>
          </a:p>
          <a:p>
            <a:r>
              <a:rPr lang="en-US" dirty="0"/>
              <a:t>X = array[:,0:4]</a:t>
            </a:r>
          </a:p>
          <a:p>
            <a:r>
              <a:rPr lang="en-US" dirty="0"/>
              <a:t>Y = array[:,4]</a:t>
            </a:r>
          </a:p>
          <a:p>
            <a:endParaRPr lang="en-US" dirty="0"/>
          </a:p>
          <a:p>
            <a:r>
              <a:rPr lang="en-US" dirty="0"/>
              <a:t>#Finding the optimum number of clusters for k-means classification</a:t>
            </a:r>
          </a:p>
          <a:p>
            <a:r>
              <a:rPr lang="en-US" dirty="0"/>
              <a:t>from </a:t>
            </a:r>
            <a:r>
              <a:rPr lang="en-US" dirty="0" err="1"/>
              <a:t>sklearn.cluster</a:t>
            </a:r>
            <a:r>
              <a:rPr lang="en-US" dirty="0"/>
              <a:t> import </a:t>
            </a:r>
            <a:r>
              <a:rPr lang="en-US" dirty="0" err="1"/>
              <a:t>KMeans</a:t>
            </a:r>
            <a:endParaRPr lang="en-US" dirty="0"/>
          </a:p>
          <a:p>
            <a:r>
              <a:rPr lang="en-US" dirty="0" err="1"/>
              <a:t>wcss</a:t>
            </a:r>
            <a:r>
              <a:rPr lang="en-US" dirty="0"/>
              <a:t> = []</a:t>
            </a:r>
          </a:p>
          <a:p>
            <a:endParaRPr lang="en-US" dirty="0"/>
          </a:p>
          <a:p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 in range(1, 8):</a:t>
            </a:r>
          </a:p>
          <a:p>
            <a:r>
              <a:rPr lang="en-US" dirty="0"/>
              <a:t>    </a:t>
            </a:r>
            <a:r>
              <a:rPr lang="en-US" dirty="0" err="1"/>
              <a:t>kmeans</a:t>
            </a:r>
            <a:r>
              <a:rPr lang="en-US" dirty="0"/>
              <a:t> = </a:t>
            </a:r>
            <a:r>
              <a:rPr lang="en-US" dirty="0" err="1"/>
              <a:t>KMeans</a:t>
            </a:r>
            <a:r>
              <a:rPr lang="en-US" dirty="0"/>
              <a:t>(</a:t>
            </a:r>
            <a:r>
              <a:rPr lang="en-US" dirty="0" err="1"/>
              <a:t>n_clusters</a:t>
            </a:r>
            <a:r>
              <a:rPr lang="en-US" dirty="0"/>
              <a:t> = 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en-US" dirty="0" err="1"/>
              <a:t>init</a:t>
            </a:r>
            <a:r>
              <a:rPr lang="en-US" dirty="0"/>
              <a:t> = 'k-means++', </a:t>
            </a:r>
            <a:r>
              <a:rPr lang="en-US" dirty="0" err="1"/>
              <a:t>max_iter</a:t>
            </a:r>
            <a:r>
              <a:rPr lang="en-US" dirty="0"/>
              <a:t> = 300, </a:t>
            </a:r>
            <a:r>
              <a:rPr lang="en-US" dirty="0" err="1"/>
              <a:t>n_init</a:t>
            </a:r>
            <a:r>
              <a:rPr lang="en-US" dirty="0"/>
              <a:t> = 10, </a:t>
            </a:r>
            <a:r>
              <a:rPr lang="en-US" dirty="0" err="1"/>
              <a:t>random_state</a:t>
            </a:r>
            <a:r>
              <a:rPr lang="en-US" dirty="0"/>
              <a:t> = 0)</a:t>
            </a:r>
          </a:p>
          <a:p>
            <a:r>
              <a:rPr lang="en-US" dirty="0"/>
              <a:t>    </a:t>
            </a:r>
            <a:r>
              <a:rPr lang="en-US" dirty="0" err="1"/>
              <a:t>kmeans.fit</a:t>
            </a:r>
            <a:r>
              <a:rPr lang="en-US" dirty="0"/>
              <a:t>(X)</a:t>
            </a:r>
          </a:p>
          <a:p>
            <a:r>
              <a:rPr lang="en-US" dirty="0"/>
              <a:t>    </a:t>
            </a:r>
            <a:r>
              <a:rPr lang="en-US" dirty="0" err="1"/>
              <a:t>wcss.append</a:t>
            </a:r>
            <a:r>
              <a:rPr lang="en-US" dirty="0"/>
              <a:t>(</a:t>
            </a:r>
            <a:r>
              <a:rPr lang="en-US" dirty="0" err="1"/>
              <a:t>kmeans.inertia</a:t>
            </a:r>
            <a:r>
              <a:rPr lang="en-US" dirty="0"/>
              <a:t>_)</a:t>
            </a:r>
          </a:p>
          <a:p>
            <a:r>
              <a:rPr lang="en-US" dirty="0"/>
              <a:t>    </a:t>
            </a:r>
          </a:p>
          <a:p>
            <a:r>
              <a:rPr lang="en-US" dirty="0"/>
              <a:t>#Plotting the results onto a line graph, allowing us to observe 'The elbow'</a:t>
            </a:r>
          </a:p>
          <a:p>
            <a:r>
              <a:rPr lang="en-US" dirty="0" err="1"/>
              <a:t>plt.rcParams</a:t>
            </a:r>
            <a:r>
              <a:rPr lang="en-US" dirty="0"/>
              <a:t>["</a:t>
            </a:r>
            <a:r>
              <a:rPr lang="en-US" dirty="0" err="1"/>
              <a:t>figure.figsize</a:t>
            </a:r>
            <a:r>
              <a:rPr lang="en-US" dirty="0"/>
              <a:t>"] = (10,8)</a:t>
            </a:r>
          </a:p>
          <a:p>
            <a:r>
              <a:rPr lang="en-US" dirty="0" err="1"/>
              <a:t>plt.plot</a:t>
            </a:r>
            <a:r>
              <a:rPr lang="en-US" dirty="0"/>
              <a:t>(range(1, 8), </a:t>
            </a:r>
            <a:r>
              <a:rPr lang="en-US" dirty="0" err="1"/>
              <a:t>wcss</a:t>
            </a:r>
            <a:r>
              <a:rPr lang="en-US" dirty="0"/>
              <a:t>)</a:t>
            </a:r>
          </a:p>
          <a:p>
            <a:r>
              <a:rPr lang="en-US" dirty="0" err="1"/>
              <a:t>plt.title</a:t>
            </a:r>
            <a:r>
              <a:rPr lang="en-US" dirty="0"/>
              <a:t>('The elbow method')</a:t>
            </a:r>
          </a:p>
          <a:p>
            <a:r>
              <a:rPr lang="en-US" dirty="0" err="1"/>
              <a:t>plt.xlabel</a:t>
            </a:r>
            <a:r>
              <a:rPr lang="en-US" dirty="0"/>
              <a:t>('Number of clusters')</a:t>
            </a:r>
          </a:p>
          <a:p>
            <a:r>
              <a:rPr lang="en-US" dirty="0" err="1"/>
              <a:t>plt.ylabel</a:t>
            </a:r>
            <a:r>
              <a:rPr lang="en-US" dirty="0"/>
              <a:t>('WCSS') #within cluster sum of squares</a:t>
            </a:r>
          </a:p>
          <a:p>
            <a:r>
              <a:rPr lang="en-US" dirty="0" err="1"/>
              <a:t>plt.show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#Applying </a:t>
            </a:r>
            <a:r>
              <a:rPr lang="en-US" dirty="0" err="1"/>
              <a:t>kmeans</a:t>
            </a:r>
            <a:r>
              <a:rPr lang="en-US" dirty="0"/>
              <a:t> to the dataset / Creating the </a:t>
            </a:r>
            <a:r>
              <a:rPr lang="en-US" dirty="0" err="1"/>
              <a:t>kmeans</a:t>
            </a:r>
            <a:r>
              <a:rPr lang="en-US" dirty="0"/>
              <a:t> classifier</a:t>
            </a:r>
          </a:p>
          <a:p>
            <a:r>
              <a:rPr lang="en-US" dirty="0" err="1"/>
              <a:t>kmeans</a:t>
            </a:r>
            <a:r>
              <a:rPr lang="en-US" dirty="0"/>
              <a:t> = </a:t>
            </a:r>
            <a:r>
              <a:rPr lang="en-US" dirty="0" err="1"/>
              <a:t>KMeans</a:t>
            </a:r>
            <a:r>
              <a:rPr lang="en-US" dirty="0"/>
              <a:t>(</a:t>
            </a:r>
            <a:r>
              <a:rPr lang="en-US" dirty="0" err="1"/>
              <a:t>n_clusters</a:t>
            </a:r>
            <a:r>
              <a:rPr lang="en-US" dirty="0"/>
              <a:t> = 3, </a:t>
            </a:r>
            <a:r>
              <a:rPr lang="en-US" dirty="0" err="1"/>
              <a:t>init</a:t>
            </a:r>
            <a:r>
              <a:rPr lang="en-US" dirty="0"/>
              <a:t> = 'k-means++', </a:t>
            </a:r>
            <a:r>
              <a:rPr lang="en-US" dirty="0" err="1"/>
              <a:t>max_iter</a:t>
            </a:r>
            <a:r>
              <a:rPr lang="en-US" dirty="0"/>
              <a:t> = 300, </a:t>
            </a:r>
            <a:r>
              <a:rPr lang="en-US" dirty="0" err="1"/>
              <a:t>n_init</a:t>
            </a:r>
            <a:r>
              <a:rPr lang="en-US" dirty="0"/>
              <a:t> = 10, </a:t>
            </a:r>
            <a:r>
              <a:rPr lang="en-US" dirty="0" err="1"/>
              <a:t>random_state</a:t>
            </a:r>
            <a:r>
              <a:rPr lang="en-US" dirty="0"/>
              <a:t> = 0)</a:t>
            </a:r>
          </a:p>
          <a:p>
            <a:r>
              <a:rPr lang="en-US" dirty="0" err="1"/>
              <a:t>y_kmeans</a:t>
            </a:r>
            <a:r>
              <a:rPr lang="en-US" dirty="0"/>
              <a:t> = </a:t>
            </a:r>
            <a:r>
              <a:rPr lang="en-US" dirty="0" err="1"/>
              <a:t>kmeans.fit_predict</a:t>
            </a:r>
            <a:r>
              <a:rPr lang="en-US" dirty="0"/>
              <a:t>(X)</a:t>
            </a:r>
          </a:p>
          <a:p>
            <a:endParaRPr lang="en-US" dirty="0"/>
          </a:p>
          <a:p>
            <a:r>
              <a:rPr lang="en-US" dirty="0"/>
              <a:t>#</a:t>
            </a:r>
            <a:r>
              <a:rPr lang="en-US" dirty="0" err="1"/>
              <a:t>Visualising</a:t>
            </a:r>
            <a:r>
              <a:rPr lang="en-US" dirty="0"/>
              <a:t> the clusters</a:t>
            </a:r>
          </a:p>
          <a:p>
            <a:r>
              <a:rPr lang="en-US" dirty="0" err="1"/>
              <a:t>plt.scatter</a:t>
            </a:r>
            <a:r>
              <a:rPr lang="en-US" dirty="0"/>
              <a:t>(X[</a:t>
            </a:r>
            <a:r>
              <a:rPr lang="en-US" dirty="0" err="1"/>
              <a:t>y_kmeans</a:t>
            </a:r>
            <a:r>
              <a:rPr lang="en-US" dirty="0"/>
              <a:t> == 0, 0], X[</a:t>
            </a:r>
            <a:r>
              <a:rPr lang="en-US" dirty="0" err="1"/>
              <a:t>y_kmeans</a:t>
            </a:r>
            <a:r>
              <a:rPr lang="en-US" dirty="0"/>
              <a:t> == 0, 1], s = 100, c = 'red', label = 'Iris-</a:t>
            </a:r>
            <a:r>
              <a:rPr lang="en-US" dirty="0" err="1"/>
              <a:t>setosa</a:t>
            </a:r>
            <a:r>
              <a:rPr lang="en-US" dirty="0"/>
              <a:t>')</a:t>
            </a:r>
          </a:p>
          <a:p>
            <a:r>
              <a:rPr lang="en-US" dirty="0" err="1"/>
              <a:t>plt.scatter</a:t>
            </a:r>
            <a:r>
              <a:rPr lang="en-US" dirty="0"/>
              <a:t>(X[</a:t>
            </a:r>
            <a:r>
              <a:rPr lang="en-US" dirty="0" err="1"/>
              <a:t>y_kmeans</a:t>
            </a:r>
            <a:r>
              <a:rPr lang="en-US" dirty="0"/>
              <a:t> == 1, 0], X[</a:t>
            </a:r>
            <a:r>
              <a:rPr lang="en-US" dirty="0" err="1"/>
              <a:t>y_kmeans</a:t>
            </a:r>
            <a:r>
              <a:rPr lang="en-US" dirty="0"/>
              <a:t> == 1, 1], s = 100, c = 'blue', label = 'Iris-</a:t>
            </a:r>
            <a:r>
              <a:rPr lang="en-US" dirty="0" err="1"/>
              <a:t>versicolour</a:t>
            </a:r>
            <a:r>
              <a:rPr lang="en-US" dirty="0"/>
              <a:t>')</a:t>
            </a:r>
          </a:p>
          <a:p>
            <a:r>
              <a:rPr lang="en-US" dirty="0" err="1"/>
              <a:t>plt.scatter</a:t>
            </a:r>
            <a:r>
              <a:rPr lang="en-US" dirty="0"/>
              <a:t>(X[</a:t>
            </a:r>
            <a:r>
              <a:rPr lang="en-US" dirty="0" err="1"/>
              <a:t>y_kmeans</a:t>
            </a:r>
            <a:r>
              <a:rPr lang="en-US" dirty="0"/>
              <a:t> == 2, 0], X[</a:t>
            </a:r>
            <a:r>
              <a:rPr lang="en-US" dirty="0" err="1"/>
              <a:t>y_kmeans</a:t>
            </a:r>
            <a:r>
              <a:rPr lang="en-US" dirty="0"/>
              <a:t> == 2, 1], s = 100, c = 'green', label = 'Iris-virginica')</a:t>
            </a:r>
          </a:p>
          <a:p>
            <a:endParaRPr lang="en-US" dirty="0"/>
          </a:p>
          <a:p>
            <a:r>
              <a:rPr lang="en-US" dirty="0"/>
              <a:t>#Plotting the centroids of the clusters</a:t>
            </a:r>
          </a:p>
          <a:p>
            <a:r>
              <a:rPr lang="en-US" dirty="0" err="1"/>
              <a:t>plt.scatter</a:t>
            </a:r>
            <a:r>
              <a:rPr lang="en-US" dirty="0"/>
              <a:t>(</a:t>
            </a:r>
            <a:r>
              <a:rPr lang="en-US" dirty="0" err="1"/>
              <a:t>kmeans.cluster_centers</a:t>
            </a:r>
            <a:r>
              <a:rPr lang="en-US" dirty="0"/>
              <a:t>_[:, 0], </a:t>
            </a:r>
            <a:r>
              <a:rPr lang="en-US" dirty="0" err="1"/>
              <a:t>kmeans.cluster_centers</a:t>
            </a:r>
            <a:r>
              <a:rPr lang="en-US" dirty="0"/>
              <a:t>_[:,1], s = 100, c = 'yellow', label = 'Centroids')</a:t>
            </a:r>
          </a:p>
          <a:p>
            <a:endParaRPr lang="en-US" dirty="0"/>
          </a:p>
          <a:p>
            <a:r>
              <a:rPr lang="en-US" dirty="0" err="1"/>
              <a:t>plt.legend</a:t>
            </a:r>
            <a:r>
              <a:rPr lang="en-US" dirty="0"/>
              <a:t>()</a:t>
            </a:r>
          </a:p>
          <a:p>
            <a:endParaRPr lang="en-US" dirty="0"/>
          </a:p>
          <a:p>
            <a:r>
              <a:rPr lang="en-US" dirty="0"/>
              <a:t># https://</a:t>
            </a:r>
            <a:r>
              <a:rPr lang="en-US" dirty="0" err="1"/>
              <a:t>machinelearningmastery.com</a:t>
            </a:r>
            <a:r>
              <a:rPr lang="en-US" dirty="0"/>
              <a:t>/how-to-get-started-with-deep-learning-for-time-series-forecasting-7-day-mini-course/</a:t>
            </a:r>
          </a:p>
          <a:p>
            <a:r>
              <a:rPr lang="en-US" dirty="0"/>
              <a:t># univariate </a:t>
            </a:r>
            <a:r>
              <a:rPr lang="en-US" dirty="0" err="1"/>
              <a:t>cnn-lstm</a:t>
            </a:r>
            <a:r>
              <a:rPr lang="en-US" dirty="0"/>
              <a:t> example</a:t>
            </a:r>
          </a:p>
          <a:p>
            <a:r>
              <a:rPr lang="en-US" dirty="0"/>
              <a:t>from </a:t>
            </a:r>
            <a:r>
              <a:rPr lang="en-US" dirty="0" err="1"/>
              <a:t>numpy</a:t>
            </a:r>
            <a:r>
              <a:rPr lang="en-US" dirty="0"/>
              <a:t> import array</a:t>
            </a:r>
          </a:p>
          <a:p>
            <a:r>
              <a:rPr lang="en-US" dirty="0"/>
              <a:t>from </a:t>
            </a:r>
            <a:r>
              <a:rPr lang="en-US" dirty="0" err="1"/>
              <a:t>keras.models</a:t>
            </a:r>
            <a:r>
              <a:rPr lang="en-US" dirty="0"/>
              <a:t> import Sequential</a:t>
            </a:r>
          </a:p>
          <a:p>
            <a:r>
              <a:rPr lang="en-US" dirty="0"/>
              <a:t>from </a:t>
            </a:r>
            <a:r>
              <a:rPr lang="en-US" dirty="0" err="1"/>
              <a:t>keras.layers</a:t>
            </a:r>
            <a:r>
              <a:rPr lang="en-US" dirty="0"/>
              <a:t> import LSTM</a:t>
            </a:r>
          </a:p>
          <a:p>
            <a:r>
              <a:rPr lang="en-US" dirty="0"/>
              <a:t>from </a:t>
            </a:r>
            <a:r>
              <a:rPr lang="en-US" dirty="0" err="1"/>
              <a:t>keras.layers</a:t>
            </a:r>
            <a:r>
              <a:rPr lang="en-US" dirty="0"/>
              <a:t> import Dense</a:t>
            </a:r>
          </a:p>
          <a:p>
            <a:r>
              <a:rPr lang="en-US" dirty="0"/>
              <a:t>from </a:t>
            </a:r>
            <a:r>
              <a:rPr lang="en-US" dirty="0" err="1"/>
              <a:t>keras.layers</a:t>
            </a:r>
            <a:r>
              <a:rPr lang="en-US" dirty="0"/>
              <a:t> import Flatten</a:t>
            </a:r>
          </a:p>
          <a:p>
            <a:r>
              <a:rPr lang="en-US" dirty="0"/>
              <a:t>from </a:t>
            </a:r>
            <a:r>
              <a:rPr lang="en-US" dirty="0" err="1"/>
              <a:t>keras.layers</a:t>
            </a:r>
            <a:r>
              <a:rPr lang="en-US" dirty="0"/>
              <a:t> import </a:t>
            </a:r>
            <a:r>
              <a:rPr lang="en-US" dirty="0" err="1"/>
              <a:t>TimeDistributed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keras.layers.convolutional</a:t>
            </a:r>
            <a:r>
              <a:rPr lang="en-US" dirty="0"/>
              <a:t> import Conv1D</a:t>
            </a:r>
          </a:p>
          <a:p>
            <a:r>
              <a:rPr lang="en-US" dirty="0"/>
              <a:t>from </a:t>
            </a:r>
            <a:r>
              <a:rPr lang="en-US" dirty="0" err="1"/>
              <a:t>keras.layers.convolutional</a:t>
            </a:r>
            <a:r>
              <a:rPr lang="en-US" dirty="0"/>
              <a:t> import MaxPooling1D</a:t>
            </a:r>
          </a:p>
          <a:p>
            <a:r>
              <a:rPr lang="en-US" dirty="0"/>
              <a:t># define dataset</a:t>
            </a:r>
          </a:p>
          <a:p>
            <a:r>
              <a:rPr lang="en-US" dirty="0"/>
              <a:t>X = array([[10, 20, 30, 40], [20, 30, 40, 50], [30, 40, 50, 60], [40, 50, 60, 70]])</a:t>
            </a:r>
          </a:p>
          <a:p>
            <a:r>
              <a:rPr lang="en-US" dirty="0"/>
              <a:t>y = array([50, 60, 70, 80])</a:t>
            </a:r>
          </a:p>
          <a:p>
            <a:r>
              <a:rPr lang="en-US" dirty="0"/>
              <a:t># reshape from [samples, timesteps] into [samples, subsequences, timesteps, features]</a:t>
            </a:r>
          </a:p>
          <a:p>
            <a:r>
              <a:rPr lang="en-US" dirty="0"/>
              <a:t>X = </a:t>
            </a:r>
            <a:r>
              <a:rPr lang="en-US" dirty="0" err="1"/>
              <a:t>X.reshape</a:t>
            </a:r>
            <a:r>
              <a:rPr lang="en-US" dirty="0"/>
              <a:t>((</a:t>
            </a:r>
            <a:r>
              <a:rPr lang="en-US" dirty="0" err="1"/>
              <a:t>X.shape</a:t>
            </a:r>
            <a:r>
              <a:rPr lang="en-US" dirty="0"/>
              <a:t>[0], 2, 2, 1))</a:t>
            </a:r>
          </a:p>
          <a:p>
            <a:r>
              <a:rPr lang="en-US" dirty="0"/>
              <a:t># define model</a:t>
            </a:r>
          </a:p>
          <a:p>
            <a:r>
              <a:rPr lang="en-US" dirty="0"/>
              <a:t>model = Sequential()</a:t>
            </a:r>
          </a:p>
          <a:p>
            <a:r>
              <a:rPr lang="en-US" dirty="0" err="1"/>
              <a:t>model.add</a:t>
            </a:r>
            <a:r>
              <a:rPr lang="en-US" dirty="0"/>
              <a:t>(</a:t>
            </a:r>
            <a:r>
              <a:rPr lang="en-US" dirty="0" err="1"/>
              <a:t>TimeDistributed</a:t>
            </a:r>
            <a:r>
              <a:rPr lang="en-US" dirty="0"/>
              <a:t>(Conv1D(filters=64, </a:t>
            </a:r>
            <a:r>
              <a:rPr lang="en-US" dirty="0" err="1"/>
              <a:t>kernel_size</a:t>
            </a:r>
            <a:r>
              <a:rPr lang="en-US" dirty="0"/>
              <a:t>=1, activation='</a:t>
            </a:r>
            <a:r>
              <a:rPr lang="en-US" dirty="0" err="1"/>
              <a:t>relu</a:t>
            </a:r>
            <a:r>
              <a:rPr lang="en-US" dirty="0"/>
              <a:t>'), </a:t>
            </a:r>
            <a:r>
              <a:rPr lang="en-US" dirty="0" err="1"/>
              <a:t>input_shape</a:t>
            </a:r>
            <a:r>
              <a:rPr lang="en-US" dirty="0"/>
              <a:t>=(None, 2, 1)))</a:t>
            </a:r>
          </a:p>
          <a:p>
            <a:r>
              <a:rPr lang="en-US" dirty="0" err="1"/>
              <a:t>model.add</a:t>
            </a:r>
            <a:r>
              <a:rPr lang="en-US" dirty="0"/>
              <a:t>(</a:t>
            </a:r>
            <a:r>
              <a:rPr lang="en-US" dirty="0" err="1"/>
              <a:t>TimeDistributed</a:t>
            </a:r>
            <a:r>
              <a:rPr lang="en-US" dirty="0"/>
              <a:t>(MaxPooling1D(</a:t>
            </a:r>
            <a:r>
              <a:rPr lang="en-US" dirty="0" err="1"/>
              <a:t>pool_size</a:t>
            </a:r>
            <a:r>
              <a:rPr lang="en-US" dirty="0"/>
              <a:t>=2)))</a:t>
            </a:r>
          </a:p>
          <a:p>
            <a:r>
              <a:rPr lang="en-US" dirty="0" err="1"/>
              <a:t>model.add</a:t>
            </a:r>
            <a:r>
              <a:rPr lang="en-US" dirty="0"/>
              <a:t>(</a:t>
            </a:r>
            <a:r>
              <a:rPr lang="en-US" dirty="0" err="1"/>
              <a:t>TimeDistributed</a:t>
            </a:r>
            <a:r>
              <a:rPr lang="en-US" dirty="0"/>
              <a:t>(Flatten()))</a:t>
            </a:r>
          </a:p>
          <a:p>
            <a:r>
              <a:rPr lang="en-US" dirty="0" err="1"/>
              <a:t>model.add</a:t>
            </a:r>
            <a:r>
              <a:rPr lang="en-US" dirty="0"/>
              <a:t>(LSTM(50, activation='</a:t>
            </a:r>
            <a:r>
              <a:rPr lang="en-US" dirty="0" err="1"/>
              <a:t>relu</a:t>
            </a:r>
            <a:r>
              <a:rPr lang="en-US" dirty="0"/>
              <a:t>'))</a:t>
            </a:r>
          </a:p>
          <a:p>
            <a:r>
              <a:rPr lang="en-US" dirty="0" err="1"/>
              <a:t>model.add</a:t>
            </a:r>
            <a:r>
              <a:rPr lang="en-US" dirty="0"/>
              <a:t>(Dense(1))</a:t>
            </a:r>
          </a:p>
          <a:p>
            <a:r>
              <a:rPr lang="en-US" dirty="0" err="1"/>
              <a:t>model.compile</a:t>
            </a:r>
            <a:r>
              <a:rPr lang="en-US" dirty="0"/>
              <a:t>(optimizer='</a:t>
            </a:r>
            <a:r>
              <a:rPr lang="en-US" dirty="0" err="1"/>
              <a:t>adam</a:t>
            </a:r>
            <a:r>
              <a:rPr lang="en-US" dirty="0"/>
              <a:t>', loss='</a:t>
            </a:r>
            <a:r>
              <a:rPr lang="en-US" dirty="0" err="1"/>
              <a:t>mse</a:t>
            </a:r>
            <a:r>
              <a:rPr lang="en-US" dirty="0"/>
              <a:t>')</a:t>
            </a:r>
          </a:p>
          <a:p>
            <a:r>
              <a:rPr lang="en-US" dirty="0"/>
              <a:t># fit model</a:t>
            </a:r>
          </a:p>
          <a:p>
            <a:r>
              <a:rPr lang="en-US" dirty="0" err="1"/>
              <a:t>model.fit</a:t>
            </a:r>
            <a:r>
              <a:rPr lang="en-US" dirty="0"/>
              <a:t>(X, y, epochs=500, verbose=1)</a:t>
            </a:r>
          </a:p>
          <a:p>
            <a:r>
              <a:rPr lang="en-US" dirty="0"/>
              <a:t># demonstrate prediction</a:t>
            </a:r>
          </a:p>
          <a:p>
            <a:r>
              <a:rPr lang="en-US" dirty="0" err="1"/>
              <a:t>x_input</a:t>
            </a:r>
            <a:r>
              <a:rPr lang="en-US" dirty="0"/>
              <a:t> = array([50, 60, 70, 80])</a:t>
            </a:r>
          </a:p>
          <a:p>
            <a:r>
              <a:rPr lang="en-US" dirty="0" err="1"/>
              <a:t>x_input</a:t>
            </a:r>
            <a:r>
              <a:rPr lang="en-US" dirty="0"/>
              <a:t> = </a:t>
            </a:r>
            <a:r>
              <a:rPr lang="en-US" dirty="0" err="1"/>
              <a:t>x_input.reshape</a:t>
            </a:r>
            <a:r>
              <a:rPr lang="en-US" dirty="0"/>
              <a:t>((1, 2, 2, 1))</a:t>
            </a:r>
          </a:p>
          <a:p>
            <a:r>
              <a:rPr lang="en-US" dirty="0" err="1"/>
              <a:t>yhat</a:t>
            </a:r>
            <a:r>
              <a:rPr lang="en-US" dirty="0"/>
              <a:t>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x_input</a:t>
            </a:r>
            <a:r>
              <a:rPr lang="en-US" dirty="0"/>
              <a:t>, verbose=0)</a:t>
            </a:r>
          </a:p>
          <a:p>
            <a:r>
              <a:rPr lang="en-US" dirty="0"/>
              <a:t>print(</a:t>
            </a:r>
            <a:r>
              <a:rPr lang="en-US" dirty="0" err="1"/>
              <a:t>yhat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# multi-step encoder-decoder </a:t>
            </a:r>
            <a:r>
              <a:rPr lang="en-US" dirty="0" err="1"/>
              <a:t>lstm</a:t>
            </a:r>
            <a:r>
              <a:rPr lang="en-US" dirty="0"/>
              <a:t> example</a:t>
            </a:r>
          </a:p>
          <a:p>
            <a:r>
              <a:rPr lang="en-US" dirty="0"/>
              <a:t>from </a:t>
            </a:r>
            <a:r>
              <a:rPr lang="en-US" dirty="0" err="1"/>
              <a:t>numpy</a:t>
            </a:r>
            <a:r>
              <a:rPr lang="en-US" dirty="0"/>
              <a:t> import array</a:t>
            </a:r>
          </a:p>
          <a:p>
            <a:r>
              <a:rPr lang="en-US" dirty="0"/>
              <a:t>from </a:t>
            </a:r>
            <a:r>
              <a:rPr lang="en-US" dirty="0" err="1"/>
              <a:t>keras.models</a:t>
            </a:r>
            <a:r>
              <a:rPr lang="en-US" dirty="0"/>
              <a:t> import Sequential</a:t>
            </a:r>
          </a:p>
          <a:p>
            <a:r>
              <a:rPr lang="en-US" dirty="0"/>
              <a:t>from </a:t>
            </a:r>
            <a:r>
              <a:rPr lang="en-US" dirty="0" err="1"/>
              <a:t>keras.layers</a:t>
            </a:r>
            <a:r>
              <a:rPr lang="en-US" dirty="0"/>
              <a:t> import LSTM</a:t>
            </a:r>
          </a:p>
          <a:p>
            <a:r>
              <a:rPr lang="en-US" dirty="0"/>
              <a:t>from </a:t>
            </a:r>
            <a:r>
              <a:rPr lang="en-US" dirty="0" err="1"/>
              <a:t>keras.layers</a:t>
            </a:r>
            <a:r>
              <a:rPr lang="en-US" dirty="0"/>
              <a:t> import Dense</a:t>
            </a:r>
          </a:p>
          <a:p>
            <a:r>
              <a:rPr lang="en-US" dirty="0"/>
              <a:t>from </a:t>
            </a:r>
            <a:r>
              <a:rPr lang="en-US" dirty="0" err="1"/>
              <a:t>keras.layers</a:t>
            </a:r>
            <a:r>
              <a:rPr lang="en-US" dirty="0"/>
              <a:t> import </a:t>
            </a:r>
            <a:r>
              <a:rPr lang="en-US" dirty="0" err="1"/>
              <a:t>RepeatVector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keras.layers</a:t>
            </a:r>
            <a:r>
              <a:rPr lang="en-US" dirty="0"/>
              <a:t> import </a:t>
            </a:r>
            <a:r>
              <a:rPr lang="en-US" dirty="0" err="1"/>
              <a:t>TimeDistributed</a:t>
            </a:r>
            <a:endParaRPr lang="en-US" dirty="0"/>
          </a:p>
          <a:p>
            <a:r>
              <a:rPr lang="en-US" dirty="0"/>
              <a:t># define dataset</a:t>
            </a:r>
          </a:p>
          <a:p>
            <a:r>
              <a:rPr lang="en-US" dirty="0"/>
              <a:t>X = array([[10, 20, 30], [20, 30, 40], [30, 40, 50], [40, 50, 60]])</a:t>
            </a:r>
          </a:p>
          <a:p>
            <a:r>
              <a:rPr lang="en-US" dirty="0"/>
              <a:t>y = array([[40,50],[50,60],[60,70],[70,80]])</a:t>
            </a:r>
          </a:p>
          <a:p>
            <a:r>
              <a:rPr lang="en-US" dirty="0"/>
              <a:t># reshape from [samples, timesteps] into [samples, timesteps, features]</a:t>
            </a:r>
          </a:p>
          <a:p>
            <a:r>
              <a:rPr lang="en-US" dirty="0"/>
              <a:t>X = </a:t>
            </a:r>
            <a:r>
              <a:rPr lang="en-US" dirty="0" err="1"/>
              <a:t>X.reshape</a:t>
            </a:r>
            <a:r>
              <a:rPr lang="en-US" dirty="0"/>
              <a:t>((</a:t>
            </a:r>
            <a:r>
              <a:rPr lang="en-US" dirty="0" err="1"/>
              <a:t>X.shape</a:t>
            </a:r>
            <a:r>
              <a:rPr lang="en-US" dirty="0"/>
              <a:t>[0], </a:t>
            </a:r>
            <a:r>
              <a:rPr lang="en-US" dirty="0" err="1"/>
              <a:t>X.shape</a:t>
            </a:r>
            <a:r>
              <a:rPr lang="en-US" dirty="0"/>
              <a:t>[1], 1))</a:t>
            </a:r>
          </a:p>
          <a:p>
            <a:r>
              <a:rPr lang="en-US" dirty="0"/>
              <a:t>y = </a:t>
            </a:r>
            <a:r>
              <a:rPr lang="en-US" dirty="0" err="1"/>
              <a:t>y.reshape</a:t>
            </a:r>
            <a:r>
              <a:rPr lang="en-US" dirty="0"/>
              <a:t>((</a:t>
            </a:r>
            <a:r>
              <a:rPr lang="en-US" dirty="0" err="1"/>
              <a:t>y.shape</a:t>
            </a:r>
            <a:r>
              <a:rPr lang="en-US" dirty="0"/>
              <a:t>[0], </a:t>
            </a:r>
            <a:r>
              <a:rPr lang="en-US" dirty="0" err="1"/>
              <a:t>y.shape</a:t>
            </a:r>
            <a:r>
              <a:rPr lang="en-US" dirty="0"/>
              <a:t>[1], 1))</a:t>
            </a:r>
          </a:p>
          <a:p>
            <a:r>
              <a:rPr lang="en-US" dirty="0"/>
              <a:t># define model</a:t>
            </a:r>
          </a:p>
          <a:p>
            <a:r>
              <a:rPr lang="en-US" dirty="0"/>
              <a:t>model = Sequential()</a:t>
            </a:r>
          </a:p>
          <a:p>
            <a:r>
              <a:rPr lang="en-US" dirty="0" err="1"/>
              <a:t>model.add</a:t>
            </a:r>
            <a:r>
              <a:rPr lang="en-US" dirty="0"/>
              <a:t>(LSTM(100, activation='</a:t>
            </a:r>
            <a:r>
              <a:rPr lang="en-US" dirty="0" err="1"/>
              <a:t>relu</a:t>
            </a:r>
            <a:r>
              <a:rPr lang="en-US" dirty="0"/>
              <a:t>', </a:t>
            </a:r>
            <a:r>
              <a:rPr lang="en-US" dirty="0" err="1"/>
              <a:t>input_shape</a:t>
            </a:r>
            <a:r>
              <a:rPr lang="en-US" dirty="0"/>
              <a:t>=(3, 1)))</a:t>
            </a:r>
          </a:p>
          <a:p>
            <a:r>
              <a:rPr lang="en-US" dirty="0" err="1"/>
              <a:t>model.add</a:t>
            </a:r>
            <a:r>
              <a:rPr lang="en-US" dirty="0"/>
              <a:t>(</a:t>
            </a:r>
            <a:r>
              <a:rPr lang="en-US" dirty="0" err="1"/>
              <a:t>RepeatVector</a:t>
            </a:r>
            <a:r>
              <a:rPr lang="en-US" dirty="0"/>
              <a:t>(2))</a:t>
            </a:r>
          </a:p>
          <a:p>
            <a:r>
              <a:rPr lang="en-US" dirty="0" err="1"/>
              <a:t>model.add</a:t>
            </a:r>
            <a:r>
              <a:rPr lang="en-US" dirty="0"/>
              <a:t>(LSTM(100, activation='</a:t>
            </a:r>
            <a:r>
              <a:rPr lang="en-US" dirty="0" err="1"/>
              <a:t>relu</a:t>
            </a:r>
            <a:r>
              <a:rPr lang="en-US" dirty="0"/>
              <a:t>', </a:t>
            </a:r>
            <a:r>
              <a:rPr lang="en-US" dirty="0" err="1"/>
              <a:t>return_sequences</a:t>
            </a:r>
            <a:r>
              <a:rPr lang="en-US" dirty="0"/>
              <a:t>=True))</a:t>
            </a:r>
          </a:p>
          <a:p>
            <a:r>
              <a:rPr lang="en-US" dirty="0" err="1"/>
              <a:t>model.add</a:t>
            </a:r>
            <a:r>
              <a:rPr lang="en-US" dirty="0"/>
              <a:t>(</a:t>
            </a:r>
            <a:r>
              <a:rPr lang="en-US" dirty="0" err="1"/>
              <a:t>TimeDistributed</a:t>
            </a:r>
            <a:r>
              <a:rPr lang="en-US" dirty="0"/>
              <a:t>(Dense(1)))</a:t>
            </a:r>
          </a:p>
          <a:p>
            <a:r>
              <a:rPr lang="en-US" dirty="0" err="1"/>
              <a:t>model.compile</a:t>
            </a:r>
            <a:r>
              <a:rPr lang="en-US" dirty="0"/>
              <a:t>(optimizer='</a:t>
            </a:r>
            <a:r>
              <a:rPr lang="en-US" dirty="0" err="1"/>
              <a:t>adam</a:t>
            </a:r>
            <a:r>
              <a:rPr lang="en-US" dirty="0"/>
              <a:t>', loss='</a:t>
            </a:r>
            <a:r>
              <a:rPr lang="en-US" dirty="0" err="1"/>
              <a:t>mse</a:t>
            </a:r>
            <a:r>
              <a:rPr lang="en-US" dirty="0"/>
              <a:t>')</a:t>
            </a:r>
          </a:p>
          <a:p>
            <a:r>
              <a:rPr lang="en-US" dirty="0"/>
              <a:t># fit model</a:t>
            </a:r>
          </a:p>
          <a:p>
            <a:r>
              <a:rPr lang="en-US" dirty="0" err="1"/>
              <a:t>model.fit</a:t>
            </a:r>
            <a:r>
              <a:rPr lang="en-US" dirty="0"/>
              <a:t>(X, y, epochs=100, verbose=0)</a:t>
            </a:r>
          </a:p>
          <a:p>
            <a:r>
              <a:rPr lang="en-US" dirty="0"/>
              <a:t># demonstrate prediction</a:t>
            </a:r>
          </a:p>
          <a:p>
            <a:r>
              <a:rPr lang="en-US" dirty="0" err="1"/>
              <a:t>x_input</a:t>
            </a:r>
            <a:r>
              <a:rPr lang="en-US" dirty="0"/>
              <a:t> = array([50, 60, 70])</a:t>
            </a:r>
          </a:p>
          <a:p>
            <a:r>
              <a:rPr lang="en-US" dirty="0" err="1"/>
              <a:t>x_input</a:t>
            </a:r>
            <a:r>
              <a:rPr lang="en-US" dirty="0"/>
              <a:t> = </a:t>
            </a:r>
            <a:r>
              <a:rPr lang="en-US" dirty="0" err="1"/>
              <a:t>x_input.reshape</a:t>
            </a:r>
            <a:r>
              <a:rPr lang="en-US" dirty="0"/>
              <a:t>((1, 3, 1))</a:t>
            </a:r>
          </a:p>
          <a:p>
            <a:r>
              <a:rPr lang="en-US" dirty="0" err="1"/>
              <a:t>yhat</a:t>
            </a:r>
            <a:r>
              <a:rPr lang="en-US" dirty="0"/>
              <a:t> = </a:t>
            </a:r>
            <a:r>
              <a:rPr lang="en-US" dirty="0" err="1"/>
              <a:t>model.predict</a:t>
            </a:r>
            <a:r>
              <a:rPr lang="en-US" dirty="0"/>
              <a:t>(</a:t>
            </a:r>
            <a:r>
              <a:rPr lang="en-US" dirty="0" err="1"/>
              <a:t>x_input</a:t>
            </a:r>
            <a:r>
              <a:rPr lang="en-US" dirty="0"/>
              <a:t>, verbose=0)</a:t>
            </a:r>
          </a:p>
          <a:p>
            <a:r>
              <a:rPr lang="en-US" dirty="0"/>
              <a:t>print(</a:t>
            </a:r>
            <a:r>
              <a:rPr lang="en-US" dirty="0" err="1"/>
              <a:t>yhat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# KNN Regression</a:t>
            </a:r>
          </a:p>
          <a:p>
            <a:r>
              <a:rPr lang="en-US" dirty="0"/>
              <a:t>from pandas import </a:t>
            </a:r>
            <a:r>
              <a:rPr lang="en-US" dirty="0" err="1"/>
              <a:t>read_csv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sklearn.model_selection</a:t>
            </a:r>
            <a:r>
              <a:rPr lang="en-US" dirty="0"/>
              <a:t> import </a:t>
            </a:r>
            <a:r>
              <a:rPr lang="en-US" dirty="0" err="1"/>
              <a:t>KFold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sklearn.model_selection</a:t>
            </a:r>
            <a:r>
              <a:rPr lang="en-US" dirty="0"/>
              <a:t> import </a:t>
            </a:r>
            <a:r>
              <a:rPr lang="en-US" dirty="0" err="1"/>
              <a:t>cross_val_score</a:t>
            </a:r>
            <a:endParaRPr lang="en-US" dirty="0"/>
          </a:p>
          <a:p>
            <a:r>
              <a:rPr lang="en-US" dirty="0"/>
              <a:t>from </a:t>
            </a:r>
            <a:r>
              <a:rPr lang="en-US" dirty="0" err="1"/>
              <a:t>sklearn.neighbors</a:t>
            </a:r>
            <a:r>
              <a:rPr lang="en-US" dirty="0"/>
              <a:t> import </a:t>
            </a:r>
            <a:r>
              <a:rPr lang="en-US" dirty="0" err="1"/>
              <a:t>KNeighborsRegressor</a:t>
            </a:r>
            <a:endParaRPr lang="en-US" dirty="0"/>
          </a:p>
          <a:p>
            <a:r>
              <a:rPr lang="en-US" dirty="0" err="1"/>
              <a:t>url</a:t>
            </a:r>
            <a:r>
              <a:rPr lang="en-US" dirty="0"/>
              <a:t> = "https://</a:t>
            </a:r>
            <a:r>
              <a:rPr lang="en-US" dirty="0" err="1"/>
              <a:t>raw.githubusercontent.com</a:t>
            </a:r>
            <a:r>
              <a:rPr lang="en-US" dirty="0"/>
              <a:t>/</a:t>
            </a:r>
            <a:r>
              <a:rPr lang="en-US" dirty="0" err="1"/>
              <a:t>jbrownlee</a:t>
            </a:r>
            <a:r>
              <a:rPr lang="en-US" dirty="0"/>
              <a:t>/Datasets/master/</a:t>
            </a:r>
            <a:r>
              <a:rPr lang="en-US" dirty="0" err="1"/>
              <a:t>housing.data</a:t>
            </a:r>
            <a:r>
              <a:rPr lang="en-US" dirty="0"/>
              <a:t>"</a:t>
            </a:r>
          </a:p>
          <a:p>
            <a:r>
              <a:rPr lang="en-US" dirty="0"/>
              <a:t>names = ['CRIM', 'ZN', 'INDUS', 'CHAS', 'NOX', 'RM', 'AGE', 'DIS', 'RAD', 'TAX', 'PTRATIO', 'B', 'LSTAT', 'MEDV']</a:t>
            </a:r>
          </a:p>
          <a:p>
            <a:r>
              <a:rPr lang="en-US" dirty="0" err="1"/>
              <a:t>dataframe</a:t>
            </a:r>
            <a:r>
              <a:rPr lang="en-US" dirty="0"/>
              <a:t> = </a:t>
            </a:r>
            <a:r>
              <a:rPr lang="en-US" dirty="0" err="1"/>
              <a:t>read_csv</a:t>
            </a:r>
            <a:r>
              <a:rPr lang="en-US" dirty="0"/>
              <a:t>(</a:t>
            </a:r>
            <a:r>
              <a:rPr lang="en-US" dirty="0" err="1"/>
              <a:t>url</a:t>
            </a:r>
            <a:r>
              <a:rPr lang="en-US" dirty="0"/>
              <a:t>, </a:t>
            </a:r>
            <a:r>
              <a:rPr lang="en-US" dirty="0" err="1"/>
              <a:t>delim_whitespace</a:t>
            </a:r>
            <a:r>
              <a:rPr lang="en-US" dirty="0"/>
              <a:t>=True, names=names)</a:t>
            </a:r>
          </a:p>
          <a:p>
            <a:r>
              <a:rPr lang="en-US" dirty="0"/>
              <a:t>array = </a:t>
            </a:r>
            <a:r>
              <a:rPr lang="en-US" dirty="0" err="1"/>
              <a:t>dataframe.values</a:t>
            </a:r>
            <a:endParaRPr lang="en-US" dirty="0"/>
          </a:p>
          <a:p>
            <a:r>
              <a:rPr lang="en-US" dirty="0"/>
              <a:t>X = array[:,0:13]</a:t>
            </a:r>
          </a:p>
          <a:p>
            <a:r>
              <a:rPr lang="en-US" dirty="0"/>
              <a:t>Y = array[:,13]</a:t>
            </a:r>
          </a:p>
          <a:p>
            <a:r>
              <a:rPr lang="en-US" dirty="0" err="1"/>
              <a:t>kfold</a:t>
            </a:r>
            <a:r>
              <a:rPr lang="en-US" dirty="0"/>
              <a:t> = </a:t>
            </a:r>
            <a:r>
              <a:rPr lang="en-US" dirty="0" err="1"/>
              <a:t>KFold</a:t>
            </a:r>
            <a:r>
              <a:rPr lang="en-US" dirty="0"/>
              <a:t>(</a:t>
            </a:r>
            <a:r>
              <a:rPr lang="en-US" dirty="0" err="1"/>
              <a:t>n_splits</a:t>
            </a:r>
            <a:r>
              <a:rPr lang="en-US" dirty="0"/>
              <a:t>=10, </a:t>
            </a:r>
            <a:r>
              <a:rPr lang="en-US" dirty="0" err="1"/>
              <a:t>random_state</a:t>
            </a:r>
            <a:r>
              <a:rPr lang="en-US" dirty="0"/>
              <a:t>=7)</a:t>
            </a:r>
          </a:p>
          <a:p>
            <a:r>
              <a:rPr lang="en-US" dirty="0"/>
              <a:t>model = </a:t>
            </a:r>
            <a:r>
              <a:rPr lang="en-US" dirty="0" err="1"/>
              <a:t>KNeighborsRegressor</a:t>
            </a:r>
            <a:r>
              <a:rPr lang="en-US" dirty="0"/>
              <a:t>()</a:t>
            </a:r>
          </a:p>
          <a:p>
            <a:r>
              <a:rPr lang="en-US" dirty="0"/>
              <a:t>scoring = '</a:t>
            </a:r>
            <a:r>
              <a:rPr lang="en-US" dirty="0" err="1"/>
              <a:t>neg_mean_squared_error</a:t>
            </a:r>
            <a:r>
              <a:rPr lang="en-US" dirty="0"/>
              <a:t>'</a:t>
            </a:r>
          </a:p>
          <a:p>
            <a:r>
              <a:rPr lang="en-US" dirty="0"/>
              <a:t>results = </a:t>
            </a:r>
            <a:r>
              <a:rPr lang="en-US" dirty="0" err="1"/>
              <a:t>cross_val_score</a:t>
            </a:r>
            <a:r>
              <a:rPr lang="en-US" dirty="0"/>
              <a:t>(model, X, Y, cv=</a:t>
            </a:r>
            <a:r>
              <a:rPr lang="en-US" dirty="0" err="1"/>
              <a:t>kfold</a:t>
            </a:r>
            <a:r>
              <a:rPr lang="en-US" dirty="0"/>
              <a:t>, scoring=scoring)</a:t>
            </a:r>
          </a:p>
          <a:p>
            <a:r>
              <a:rPr lang="en-US" dirty="0"/>
              <a:t>print(</a:t>
            </a:r>
            <a:r>
              <a:rPr lang="en-US" dirty="0" err="1"/>
              <a:t>results.mean</a:t>
            </a:r>
            <a:r>
              <a:rPr lang="en-US" dirty="0"/>
              <a:t>())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143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770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243897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= 100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interest = 10 #10% = 0.01 * 10 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years = 7</a:t>
            </a:r>
          </a:p>
          <a:p>
            <a:endParaRPr lang="en-US" sz="1200" dirty="0">
              <a:solidFill>
                <a:schemeClr val="accent1"/>
              </a:solidFill>
              <a:latin typeface="Courier" charset="0"/>
              <a:ea typeface="新細明體" charset="-120"/>
            </a:endParaRPr>
          </a:p>
          <a:p>
            <a:r>
              <a:rPr lang="en-US" sz="12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 = </a:t>
            </a:r>
            <a:r>
              <a:rPr lang="en-US" sz="105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* ((1 + (0.01 * interest)) ** years)</a:t>
            </a:r>
          </a:p>
          <a:p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print(round(</a:t>
            </a:r>
            <a:r>
              <a:rPr lang="en-US" sz="12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12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, 2))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45609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http://pythontutor.com/visualize.html</a:t>
            </a:r>
            <a:endParaRPr lang="en-US" dirty="0"/>
          </a:p>
          <a:p>
            <a:r>
              <a:rPr lang="en-US" dirty="0">
                <a:hlinkClick r:id="rId4"/>
              </a:rPr>
              <a:t>https://goo.gl/E6w5ph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0014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</a:t>
            </a:r>
            <a:r>
              <a:rPr lang="en-US" dirty="0" err="1"/>
              <a:t>YpxMYo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06914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</a:t>
            </a:r>
            <a:r>
              <a:rPr lang="en-US" dirty="0" err="1"/>
              <a:t>i</a:t>
            </a:r>
            <a:r>
              <a:rPr lang="en-US" dirty="0"/>
              <a:t> in range(1,10):</a:t>
            </a:r>
          </a:p>
          <a:p>
            <a:r>
              <a:rPr lang="en-US" dirty="0"/>
              <a:t>    for j in range(1,10):</a:t>
            </a:r>
          </a:p>
          <a:p>
            <a:r>
              <a:rPr lang="en-US" dirty="0"/>
              <a:t>        print(</a:t>
            </a:r>
            <a:r>
              <a:rPr lang="en-US" dirty="0" err="1"/>
              <a:t>i</a:t>
            </a:r>
            <a:r>
              <a:rPr lang="en-US" dirty="0"/>
              <a:t>, ' * ' , j , ' = ', </a:t>
            </a:r>
            <a:r>
              <a:rPr lang="en-US" dirty="0" err="1"/>
              <a:t>i</a:t>
            </a:r>
            <a:r>
              <a:rPr lang="en-US" dirty="0"/>
              <a:t>*j)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968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age = 10</a:t>
            </a:r>
          </a:p>
          <a:p>
            <a:r>
              <a:rPr lang="en-US" dirty="0"/>
              <a:t>while age &lt; 20:</a:t>
            </a:r>
          </a:p>
          <a:p>
            <a:r>
              <a:rPr lang="en-US" dirty="0"/>
              <a:t>    print(age)</a:t>
            </a:r>
          </a:p>
          <a:p>
            <a:r>
              <a:rPr lang="en-US" dirty="0"/>
              <a:t>    age = age + 1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3108DA-075C-8B48-8B18-EEE5065310D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84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goo.gl</a:t>
            </a:r>
            <a:r>
              <a:rPr lang="en-US" dirty="0"/>
              <a:t>/6K5qUn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67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43520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D6A7D-72E0-1943-9819-29699B3A97E0}" type="datetime1">
              <a:rPr lang="zh-TW" altLang="en-US"/>
              <a:pPr>
                <a:defRPr/>
              </a:pPr>
              <a:t>2018/10/21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77458DDC-CBD3-D544-88E5-8554C1604D6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1347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589DF-59E5-CE47-99B8-99A0AA72D6B5}" type="datetime1">
              <a:rPr lang="zh-TW" altLang="en-US"/>
              <a:pPr>
                <a:defRPr/>
              </a:pPr>
              <a:t>2018/10/21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12DF5-A8D0-894F-BAE0-9D3DD30AC5A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3357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39E10-5172-1046-B0FE-097F11F95DC3}" type="datetime1">
              <a:rPr lang="zh-TW" altLang="en-US"/>
              <a:pPr>
                <a:defRPr/>
              </a:pPr>
              <a:t>2018/10/21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908BF-D4A8-F447-BB48-2BA869CAEFA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403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1103A-881E-D747-99E2-18797C6B4756}" type="datetime1">
              <a:rPr lang="zh-TW" altLang="en-US"/>
              <a:pPr>
                <a:defRPr/>
              </a:pPr>
              <a:t>2018/10/21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fld id="{E008237F-23CD-E54D-BDBA-FE95A073E4E0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11675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96A11-4F79-5747-A673-C9FBE11B4965}" type="datetime1">
              <a:rPr lang="zh-TW" altLang="en-US"/>
              <a:pPr>
                <a:defRPr/>
              </a:pPr>
              <a:t>2018/10/21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F88CE9-6562-3C45-9F0A-172816C073A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823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97289-0E89-C146-8F3B-675C6D5EDF60}" type="datetime1">
              <a:rPr lang="zh-TW" altLang="en-US"/>
              <a:pPr>
                <a:defRPr/>
              </a:pPr>
              <a:t>2018/10/21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D0104D-DECE-DC45-A731-DA616ADCD8AC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428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30994-B044-D644-A285-B966077C6CBB}" type="datetime1">
              <a:rPr lang="zh-TW" altLang="en-US"/>
              <a:pPr>
                <a:defRPr/>
              </a:pPr>
              <a:t>2018/10/21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DDA18A-9135-4641-8066-75948E6185D6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808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048FF-81CB-0248-A082-D147ED4C5FFD}" type="datetime1">
              <a:rPr lang="zh-TW" altLang="en-US"/>
              <a:pPr>
                <a:defRPr/>
              </a:pPr>
              <a:t>2018/10/21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FBDD2-B031-E049-9773-B6E8F26C7D0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42480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0C36A-9434-704C-A412-A33ACBB3C3FE}" type="datetime1">
              <a:rPr lang="zh-TW" altLang="en-US"/>
              <a:pPr>
                <a:defRPr/>
              </a:pPr>
              <a:t>2018/10/21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11B68E-F589-964F-B0F2-4F9B2730E063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73281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13891-4CB1-4A44-AF32-83FECD638587}" type="datetime1">
              <a:rPr lang="zh-TW" altLang="en-US"/>
              <a:pPr>
                <a:defRPr/>
              </a:pPr>
              <a:t>2018/10/21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1E8DC0-446F-ED4E-AD96-0BEBF6C9807B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5755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B3DA3-08DE-0040-817B-41EC4D06CA29}" type="datetime1">
              <a:rPr lang="zh-TW" altLang="en-US"/>
              <a:pPr>
                <a:defRPr/>
              </a:pPr>
              <a:t>2018/10/21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734BC-E372-4C46-BB7E-ED14D3436498}" type="slidenum">
              <a:rPr lang="zh-TW" altLang="en-US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09910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fld id="{B9C59BCE-0AFE-C54E-A2C3-5B8CD118F3F3}" type="datetime1">
              <a:rPr lang="zh-TW" altLang="en-US"/>
              <a:pPr>
                <a:defRPr/>
              </a:pPr>
              <a:t>2018/10/21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  <a:ea typeface="新細明體" pitchFamily="18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2A7BC89D-3624-424E-AB98-5C0186B71BE1}" type="slidenum">
              <a:rPr lang="zh-TW" altLang="en-US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0" r:id="rId1"/>
    <p:sldLayoutId id="2147484361" r:id="rId2"/>
    <p:sldLayoutId id="2147484351" r:id="rId3"/>
    <p:sldLayoutId id="2147484352" r:id="rId4"/>
    <p:sldLayoutId id="2147484353" r:id="rId5"/>
    <p:sldLayoutId id="2147484354" r:id="rId6"/>
    <p:sldLayoutId id="2147484355" r:id="rId7"/>
    <p:sldLayoutId id="2147484356" r:id="rId8"/>
    <p:sldLayoutId id="2147484357" r:id="rId9"/>
    <p:sldLayoutId id="2147484358" r:id="rId10"/>
    <p:sldLayoutId id="21474843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3" Type="http://schemas.openxmlformats.org/officeDocument/2006/relationships/hyperlink" Target="http://mail.tku.edu.tw/myday/cindex.htm" TargetMode="External"/><Relationship Id="rId7" Type="http://schemas.openxmlformats.org/officeDocument/2006/relationships/hyperlink" Target="http://www.im.tku.edu.tw/" TargetMode="External"/><Relationship Id="rId12" Type="http://schemas.openxmlformats.org/officeDocument/2006/relationships/image" Target="../media/image4.jpeg"/><Relationship Id="rId2" Type="http://schemas.openxmlformats.org/officeDocument/2006/relationships/hyperlink" Target="http://mail.tku.edu.tw/myday/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ku.edu.tw/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://english.tku.edu.tw/index.asp" TargetMode="External"/><Relationship Id="rId10" Type="http://schemas.openxmlformats.org/officeDocument/2006/relationships/image" Target="../media/image2.jpeg"/><Relationship Id="rId4" Type="http://schemas.openxmlformats.org/officeDocument/2006/relationships/hyperlink" Target="http://www.im.tku.edu.tw/en_index.html" TargetMode="External"/><Relationship Id="rId9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thub.com/pandas-dev/pandas/blob/master/doc/cheatsheet/Pandas_Cheat_Sheet.pdf" TargetMode="Externa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quandl.com/tools/pytho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://scikit-learn.org/" TargetMode="External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f"/><Relationship Id="rId2" Type="http://schemas.openxmlformats.org/officeDocument/2006/relationships/image" Target="../media/image8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tiff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tiff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tiff"/><Relationship Id="rId2" Type="http://schemas.openxmlformats.org/officeDocument/2006/relationships/hyperlink" Target="https://archive.ics.uci.edu/ml/machine-learning-databases/iris/iris.dat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tiff"/><Relationship Id="rId4" Type="http://schemas.openxmlformats.org/officeDocument/2006/relationships/image" Target="../media/image87.tiff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KRqtEUd2Hg4dM2au9bfVQKrxWnWN3O9-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QE7fR2OxHiQ0_p6l1nnZDIFF354Nf_Lw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hyperlink" Target="https://colab.research.google.com/drive/1QE7fR2OxHiQ0_p6l1nnZDIFF354Nf_Lw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6.wmf"/><Relationship Id="rId3" Type="http://schemas.openxmlformats.org/officeDocument/2006/relationships/image" Target="../media/image17.png"/><Relationship Id="rId7" Type="http://schemas.openxmlformats.org/officeDocument/2006/relationships/image" Target="../media/image13.w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wmf"/><Relationship Id="rId5" Type="http://schemas.openxmlformats.org/officeDocument/2006/relationships/image" Target="../media/image12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w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13" Type="http://schemas.openxmlformats.org/officeDocument/2006/relationships/oleObject" Target="../embeddings/oleObject11.bin"/><Relationship Id="rId18" Type="http://schemas.openxmlformats.org/officeDocument/2006/relationships/oleObject" Target="../embeddings/oleObject13.bin"/><Relationship Id="rId3" Type="http://schemas.openxmlformats.org/officeDocument/2006/relationships/oleObject" Target="../embeddings/oleObject6.bin"/><Relationship Id="rId21" Type="http://schemas.openxmlformats.org/officeDocument/2006/relationships/image" Target="../media/image22.wmf"/><Relationship Id="rId7" Type="http://schemas.openxmlformats.org/officeDocument/2006/relationships/oleObject" Target="../embeddings/oleObject8.bin"/><Relationship Id="rId12" Type="http://schemas.openxmlformats.org/officeDocument/2006/relationships/image" Target="../media/image16.wmf"/><Relationship Id="rId17" Type="http://schemas.openxmlformats.org/officeDocument/2006/relationships/image" Target="../media/image2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.bin"/><Relationship Id="rId20" Type="http://schemas.openxmlformats.org/officeDocument/2006/relationships/oleObject" Target="../embeddings/oleObject14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image" Target="../media/image23.emf"/><Relationship Id="rId10" Type="http://schemas.openxmlformats.org/officeDocument/2006/relationships/image" Target="../media/image15.wmf"/><Relationship Id="rId19" Type="http://schemas.openxmlformats.org/officeDocument/2006/relationships/image" Target="../media/image21.wmf"/><Relationship Id="rId4" Type="http://schemas.openxmlformats.org/officeDocument/2006/relationships/image" Target="../media/image18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19.wmf"/><Relationship Id="rId22" Type="http://schemas.openxmlformats.org/officeDocument/2006/relationships/hyperlink" Target="http://en.wikipedia.org/wiki/Receiver_operating_characteristic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oleObject" Target="../embeddings/oleObject15.bin"/><Relationship Id="rId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16.bin"/><Relationship Id="rId10" Type="http://schemas.openxmlformats.org/officeDocument/2006/relationships/hyperlink" Target="http://en.wikipedia.org/wiki/Receiver_operating_characteristic" TargetMode="External"/><Relationship Id="rId4" Type="http://schemas.openxmlformats.org/officeDocument/2006/relationships/image" Target="../media/image18.wmf"/><Relationship Id="rId9" Type="http://schemas.openxmlformats.org/officeDocument/2006/relationships/image" Target="../media/image23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oleObject" Target="../embeddings/oleObject18.bin"/><Relationship Id="rId7" Type="http://schemas.openxmlformats.org/officeDocument/2006/relationships/image" Target="../media/image2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23.emf"/><Relationship Id="rId10" Type="http://schemas.openxmlformats.org/officeDocument/2006/relationships/hyperlink" Target="http://en.wikipedia.org/wiki/Receiver_operating_characteristic" TargetMode="External"/><Relationship Id="rId4" Type="http://schemas.openxmlformats.org/officeDocument/2006/relationships/image" Target="../media/image25.wmf"/><Relationship Id="rId9" Type="http://schemas.openxmlformats.org/officeDocument/2006/relationships/image" Target="../media/image22.w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22.bin"/><Relationship Id="rId4" Type="http://schemas.openxmlformats.org/officeDocument/2006/relationships/image" Target="../media/image15.wmf"/><Relationship Id="rId9" Type="http://schemas.openxmlformats.org/officeDocument/2006/relationships/hyperlink" Target="http://en.wikipedia.org/wiki/Receiver_operating_characteristic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13" Type="http://schemas.openxmlformats.org/officeDocument/2006/relationships/image" Target="../media/image26.wmf"/><Relationship Id="rId3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25.bin"/><Relationship Id="rId11" Type="http://schemas.openxmlformats.org/officeDocument/2006/relationships/image" Target="../media/image14.wmf"/><Relationship Id="rId5" Type="http://schemas.openxmlformats.org/officeDocument/2006/relationships/image" Target="../media/image15.wmf"/><Relationship Id="rId15" Type="http://schemas.openxmlformats.org/officeDocument/2006/relationships/image" Target="../media/image22.wmf"/><Relationship Id="rId10" Type="http://schemas.openxmlformats.org/officeDocument/2006/relationships/oleObject" Target="../embeddings/oleObject27.bin"/><Relationship Id="rId4" Type="http://schemas.openxmlformats.org/officeDocument/2006/relationships/oleObject" Target="../embeddings/oleObject24.bin"/><Relationship Id="rId9" Type="http://schemas.openxmlformats.org/officeDocument/2006/relationships/image" Target="../media/image27.wmf"/><Relationship Id="rId14" Type="http://schemas.openxmlformats.org/officeDocument/2006/relationships/oleObject" Target="../embeddings/oleObject29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30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Receiver_operating_characteristic" TargetMode="Externa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16.wmf"/><Relationship Id="rId4" Type="http://schemas.openxmlformats.org/officeDocument/2006/relationships/oleObject" Target="../embeddings/oleObject32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notebooks/welcome.ipynb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pythonprogramminglanguage.com/" TargetMode="Externa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3resource.com/python-exercises/python-basic-exercise-39.php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3resource.com/python-exercises/python-basic-exercise-39.php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resource.com/python-exercises/python-basic-exercise-39.php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pythonprogramminglanguag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oo.gl/E6w5ph" TargetMode="External"/><Relationship Id="rId5" Type="http://schemas.openxmlformats.org/officeDocument/2006/relationships/hyperlink" Target="http://pythontutor.com/visualize.html" TargetMode="External"/><Relationship Id="rId4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python.trinket.io/learn-python-part-8-loops#/while-loops/about-while-loop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://pythonprogramminglanguage.com/dictionary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tif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://cs231n.github.io/python-numpy-tutorial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5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iesdeKok/LearnPythonforResearch/blob/master/0_python_basics.ipynb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g"/><Relationship Id="rId4" Type="http://schemas.openxmlformats.org/officeDocument/2006/relationships/image" Target="../media/image3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TiesdeKok/LearnPythonforResearch/blob/master/0_python_basics.ipynb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39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://www.numpy.org/" TargetMode="Externa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hyperlink" Target="http://cs231n.github.io/python-numpy-tutorial/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scipy.org/doc/numpy-dev/user/quickstart.html" TargetMode="Externa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cs.scipy.org/doc/numpy-dev/user/quickstart.html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afaribooksonline.com/library/view/python-for-data/9781449323592/ch04.html" TargetMode="Externa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faribooksonline.com/library/view/python-for-data/9781449323592/ch04.html" TargetMode="External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" TargetMode="Externa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wesm/pydata-book/blob/2nd-edition/ch04.ipynb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://pandas.pydata.org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ctrTitle"/>
          </p:nvPr>
        </p:nvSpPr>
        <p:spPr>
          <a:xfrm>
            <a:off x="360363" y="115888"/>
            <a:ext cx="8423275" cy="1150937"/>
          </a:xfrm>
        </p:spPr>
        <p:txBody>
          <a:bodyPr/>
          <a:lstStyle/>
          <a:p>
            <a:pPr eaLnBrk="1" hangingPunct="1"/>
            <a:r>
              <a:rPr lang="zh-TW" altLang="en-US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商業智慧實務</a:t>
            </a:r>
            <a:b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</a:br>
            <a:r>
              <a:rPr lang="en-US" altLang="zh-TW" sz="3600" dirty="0">
                <a:solidFill>
                  <a:schemeClr val="tx2"/>
                </a:solidFill>
                <a:latin typeface="Calibri" charset="0"/>
                <a:ea typeface="標楷體" charset="-120"/>
              </a:rPr>
              <a:t>Practices of Business Intelligence</a:t>
            </a:r>
            <a:endParaRPr lang="zh-TW" altLang="en-US" sz="3600" dirty="0">
              <a:solidFill>
                <a:schemeClr val="tx2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4099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D507B4-136C-DD40-87D8-CDB1C3895CF6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2843213" y="3225155"/>
            <a:ext cx="34575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1071BI06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dirty="0">
                <a:solidFill>
                  <a:srgbClr val="7F7F7F"/>
                </a:solidFill>
              </a:rPr>
              <a:t>MI4 (M2084) (2888)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ja-JP" sz="1800" dirty="0">
                <a:solidFill>
                  <a:srgbClr val="7F7F7F"/>
                </a:solidFill>
              </a:rPr>
              <a:t> Wed, 7, 8 (14:10-16:00) (B217)</a:t>
            </a:r>
          </a:p>
        </p:txBody>
      </p:sp>
      <p:sp>
        <p:nvSpPr>
          <p:cNvPr id="4101" name="標題 1"/>
          <p:cNvSpPr txBox="1">
            <a:spLocks/>
          </p:cNvSpPr>
          <p:nvPr/>
        </p:nvSpPr>
        <p:spPr bwMode="auto">
          <a:xfrm>
            <a:off x="251520" y="1198215"/>
            <a:ext cx="8621712" cy="2026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預測性分析 </a:t>
            </a:r>
            <a:r>
              <a:rPr lang="en-US" altLang="zh-TW" sz="44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I</a:t>
            </a:r>
            <a:r>
              <a:rPr lang="zh-TW" altLang="en-US" sz="44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：</a:t>
            </a:r>
            <a:br>
              <a:rPr lang="en-US" altLang="zh-TW" sz="4400" b="1" dirty="0">
                <a:solidFill>
                  <a:srgbClr val="FF0000"/>
                </a:solidFill>
                <a:latin typeface="Arial" charset="0"/>
                <a:ea typeface="標楷體" charset="-120"/>
              </a:rPr>
            </a:br>
            <a:r>
              <a:rPr lang="zh-TW" altLang="en-US" sz="44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資料探勘流程、方法與演算法</a:t>
            </a:r>
            <a:br>
              <a:rPr lang="en-US" altLang="zh-TW" sz="4400" b="1" dirty="0">
                <a:solidFill>
                  <a:srgbClr val="FF0000"/>
                </a:solidFill>
                <a:latin typeface="Arial" charset="0"/>
                <a:ea typeface="標楷體" charset="-120"/>
              </a:rPr>
            </a:br>
            <a:r>
              <a:rPr lang="en-US" altLang="zh-TW" sz="24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(Predictive Analytics I: </a:t>
            </a:r>
            <a:br>
              <a:rPr lang="en-US" altLang="zh-TW" sz="2400" b="1" dirty="0">
                <a:solidFill>
                  <a:srgbClr val="FF0000"/>
                </a:solidFill>
                <a:latin typeface="Arial" charset="0"/>
                <a:ea typeface="標楷體" charset="-120"/>
              </a:rPr>
            </a:br>
            <a:r>
              <a:rPr lang="en-US" altLang="zh-TW" sz="24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Data Mining Process,</a:t>
            </a:r>
            <a:r>
              <a:rPr lang="zh-TW" altLang="en-US" sz="24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 </a:t>
            </a:r>
            <a:r>
              <a:rPr lang="en-US" altLang="zh-TW" sz="2400" b="1" dirty="0">
                <a:solidFill>
                  <a:srgbClr val="FF0000"/>
                </a:solidFill>
                <a:latin typeface="Arial" charset="0"/>
                <a:ea typeface="標楷體" charset="-120"/>
              </a:rPr>
              <a:t>Methods, and Algorithms)</a:t>
            </a:r>
          </a:p>
        </p:txBody>
      </p:sp>
      <p:sp>
        <p:nvSpPr>
          <p:cNvPr id="4102" name="副標題 2"/>
          <p:cNvSpPr txBox="1">
            <a:spLocks/>
          </p:cNvSpPr>
          <p:nvPr/>
        </p:nvSpPr>
        <p:spPr bwMode="auto">
          <a:xfrm>
            <a:off x="468313" y="4176538"/>
            <a:ext cx="8207375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2"/>
              </a:rPr>
              <a:t>Min-Yuh Day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charset="-120"/>
                <a:ea typeface="標楷體" charset="-120"/>
                <a:hlinkClick r:id="rId3"/>
              </a:rPr>
              <a:t>戴敏育</a:t>
            </a:r>
            <a:endParaRPr kumimoji="0" lang="en-US" altLang="zh-TW" sz="2400" b="1" dirty="0"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latin typeface="Times New Roman" charset="0"/>
              </a:rPr>
              <a:t>Assistant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專任助理教授</a:t>
            </a:r>
            <a:endParaRPr kumimoji="0" lang="en-US" altLang="zh-TW" sz="2400" b="1" dirty="0">
              <a:solidFill>
                <a:schemeClr val="tx2"/>
              </a:solidFill>
              <a:latin typeface="標楷體" charset="-12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charset="-120"/>
                <a:ea typeface="標楷體" charset="-120"/>
              </a:rPr>
              <a:t>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4"/>
              </a:rPr>
              <a:t>Dept. of Information Management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</a:rPr>
              <a:t>, </a:t>
            </a:r>
            <a:r>
              <a:rPr kumimoji="0" lang="en-US" altLang="zh-TW" sz="2400" b="1" dirty="0">
                <a:solidFill>
                  <a:srgbClr val="898989"/>
                </a:solidFill>
                <a:latin typeface="Times New Roman" charset="0"/>
                <a:hlinkClick r:id="rId5"/>
              </a:rPr>
              <a:t>Tamkang University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6"/>
              </a:rPr>
              <a:t>淡江大學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</a:rPr>
              <a:t> </a:t>
            </a:r>
            <a:r>
              <a:rPr kumimoji="0" lang="zh-TW" altLang="en-US" sz="2400" b="1" dirty="0">
                <a:solidFill>
                  <a:srgbClr val="898989"/>
                </a:solidFill>
                <a:latin typeface="Times New Roman" charset="0"/>
                <a:ea typeface="標楷體" charset="-120"/>
                <a:hlinkClick r:id="rId7"/>
              </a:rPr>
              <a:t>資訊管理學系</a:t>
            </a:r>
            <a:endParaRPr kumimoji="0" lang="en-US" altLang="zh-TW" sz="24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hlinkClick r:id="rId8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latin typeface="Times New Roman" charset="0"/>
                <a:hlinkClick r:id="rId2"/>
              </a:rPr>
              <a:t>http://mail. tku.edu.tw/myday/</a:t>
            </a:r>
            <a:endParaRPr kumimoji="0" lang="en-US" altLang="zh-TW" sz="1200" b="1" dirty="0">
              <a:solidFill>
                <a:srgbClr val="898989"/>
              </a:solidFill>
              <a:latin typeface="Times New Roman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1200" b="1" dirty="0">
                <a:solidFill>
                  <a:srgbClr val="898989"/>
                </a:solidFill>
              </a:rPr>
              <a:t>2018-10-24</a:t>
            </a:r>
            <a:endParaRPr kumimoji="0" lang="zh-TW" altLang="en-US" sz="2500" b="1" dirty="0">
              <a:solidFill>
                <a:srgbClr val="898989"/>
              </a:solidFill>
              <a:ea typeface="標楷體" charset="-120"/>
            </a:endParaRPr>
          </a:p>
        </p:txBody>
      </p:sp>
      <p:pic>
        <p:nvPicPr>
          <p:cNvPr id="4103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184302"/>
            <a:ext cx="1135063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5" descr="C:\Users\myday\Downloads\TKU-logo-12cm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7425" y="26988"/>
            <a:ext cx="633413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5" name="文字方塊 14"/>
          <p:cNvSpPr txBox="1">
            <a:spLocks noChangeArrowheads="1"/>
          </p:cNvSpPr>
          <p:nvPr/>
        </p:nvSpPr>
        <p:spPr bwMode="auto">
          <a:xfrm>
            <a:off x="7970838" y="-1588"/>
            <a:ext cx="11541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kumimoji="0" lang="en-US" altLang="zh-TW" sz="1800" b="1">
                <a:solidFill>
                  <a:srgbClr val="FF0000"/>
                </a:solidFill>
              </a:rPr>
              <a:t>Tamkang </a:t>
            </a:r>
            <a:br>
              <a:rPr kumimoji="0" lang="en-US" altLang="zh-TW" sz="1800" b="1">
                <a:solidFill>
                  <a:srgbClr val="FF0000"/>
                </a:solidFill>
              </a:rPr>
            </a:br>
            <a:r>
              <a:rPr kumimoji="0" lang="en-US" altLang="zh-TW" sz="1800" b="1">
                <a:solidFill>
                  <a:srgbClr val="FF0000"/>
                </a:solidFill>
              </a:rPr>
              <a:t>University</a:t>
            </a:r>
            <a:endParaRPr kumimoji="0" lang="zh-TW" altLang="en-US" sz="1800" b="1">
              <a:solidFill>
                <a:srgbClr val="FF0000"/>
              </a:solidFill>
            </a:endParaRPr>
          </a:p>
        </p:txBody>
      </p:sp>
      <p:pic>
        <p:nvPicPr>
          <p:cNvPr id="4106" name="Picture 9" descr="qrcode.myday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913" y="6021388"/>
            <a:ext cx="836612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" descr="C:\Users\myday\Downloads\TKU-title15cm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333375"/>
            <a:ext cx="138588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8" name="文字方塊 14"/>
          <p:cNvSpPr txBox="1">
            <a:spLocks noChangeArrowheads="1"/>
          </p:cNvSpPr>
          <p:nvPr/>
        </p:nvSpPr>
        <p:spPr bwMode="auto">
          <a:xfrm>
            <a:off x="-36513" y="-26988"/>
            <a:ext cx="2376488" cy="400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kumimoji="0" lang="en-US" altLang="zh-TW" sz="2000" b="1">
                <a:solidFill>
                  <a:srgbClr val="FF0000"/>
                </a:solidFill>
                <a:latin typeface="Calibri" charset="0"/>
              </a:rPr>
              <a:t>Tamkang University</a:t>
            </a:r>
            <a:endParaRPr kumimoji="0" lang="zh-TW" altLang="en-US" sz="2000" b="1">
              <a:solidFill>
                <a:srgbClr val="FF0000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0F343-8FA7-1F46-B1E8-5FD0F4CF1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Mining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Technical Definition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C96C5-157B-214A-9067-5E7214B499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mining is a process that uses statistical, mathematical, and artificial intelligence techniques to extract and identify useful information and subsequent knowledge (or patterns) from large sets of data </a:t>
            </a:r>
          </a:p>
          <a:p>
            <a:r>
              <a:rPr lang="en-US" dirty="0"/>
              <a:t>These patterns can be in the form of business rules, affinities, correlations, trends, or prediction models.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5F9F9-C95B-0D46-A9EF-139D64518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10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0E48291-4C2E-2A4E-8233-48F6988F72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77145022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6330950"/>
          </a:xfrm>
        </p:spPr>
        <p:txBody>
          <a:bodyPr/>
          <a:lstStyle/>
          <a:p>
            <a:r>
              <a:rPr lang="en-US" altLang="en-US" sz="1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pandas</a:t>
            </a:r>
            <a:br>
              <a:rPr lang="en-US" altLang="en-US" sz="140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Python Data Analysis Library</a:t>
            </a:r>
            <a:br>
              <a:rPr lang="en-US" altLang="en-US" sz="7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providing high-performance, easy-to-use </a:t>
            </a:r>
            <a:b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data structures and data analysis tools </a:t>
            </a:r>
            <a:br>
              <a:rPr lang="en-US" altLang="en-US" sz="32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32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for the Python programming language.</a:t>
            </a:r>
          </a:p>
        </p:txBody>
      </p:sp>
      <p:sp>
        <p:nvSpPr>
          <p:cNvPr id="286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44D93CC-45B2-7F41-B034-2E622F6BA5C7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6938" y="6583363"/>
            <a:ext cx="2460625" cy="2762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pandas.pydata.org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628806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Creating </a:t>
            </a:r>
            <a:r>
              <a:rPr lang="en-US" dirty="0" err="1">
                <a:solidFill>
                  <a:schemeClr val="accent1"/>
                </a:solidFill>
              </a:rPr>
              <a:t>pd.DataFrame</a:t>
            </a:r>
            <a:endParaRPr lang="en-US" dirty="0">
              <a:solidFill>
                <a:schemeClr val="accent1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611560" y="1437719"/>
          <a:ext cx="3610744" cy="21513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26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64726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a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</a:txBody>
                  <a:tcPr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472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05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101</a:t>
            </a:fld>
            <a:endParaRPr lang="zh-TW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1419815"/>
            <a:ext cx="4698624" cy="2935320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611559" y="4450080"/>
            <a:ext cx="7919847" cy="207339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b="1" dirty="0">
                <a:latin typeface="Courier" charset="0"/>
                <a:ea typeface="標楷體" charset="-120"/>
              </a:rPr>
              <a:t>({"a": [4, 5, 6],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"b": [7, 8, 9],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 "c": [10, 11, 12]},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              index = [1, 2, 3])</a:t>
            </a:r>
          </a:p>
        </p:txBody>
      </p:sp>
      <p:sp>
        <p:nvSpPr>
          <p:cNvPr id="9" name="Rectangle 8"/>
          <p:cNvSpPr/>
          <p:nvPr/>
        </p:nvSpPr>
        <p:spPr>
          <a:xfrm>
            <a:off x="1918048" y="6669544"/>
            <a:ext cx="5328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8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https://github.com/pandas-dev/pandas/blob/master/doc/cheatsheet/Pandas_Cheat_Sheet.pdf</a:t>
            </a:r>
            <a:endParaRPr lang="en-US" sz="8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26793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3356992"/>
            <a:ext cx="7370464" cy="1842616"/>
          </a:xfrm>
          <a:prstGeom prst="rect">
            <a:avLst/>
          </a:prstGeom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187624" y="2228416"/>
            <a:ext cx="6013016" cy="93689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type(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)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95536" y="-1"/>
            <a:ext cx="8229600" cy="962667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Pandas </a:t>
            </a:r>
            <a:r>
              <a:rPr lang="en-US" dirty="0" err="1">
                <a:solidFill>
                  <a:schemeClr val="accent1"/>
                </a:solidFill>
              </a:rPr>
              <a:t>DataFrame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2988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A2ACAF3-D326-7342-8345-CAAB2D0A4BC8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49154" name="Rectangle 4"/>
          <p:cNvSpPr>
            <a:spLocks noChangeArrowheads="1"/>
          </p:cNvSpPr>
          <p:nvPr/>
        </p:nvSpPr>
        <p:spPr bwMode="auto">
          <a:xfrm>
            <a:off x="468313" y="549275"/>
            <a:ext cx="8388350" cy="20161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pd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3200" b="1" dirty="0" err="1">
                <a:latin typeface="Courier" charset="0"/>
                <a:ea typeface="標楷體" charset="-120"/>
              </a:rPr>
              <a:t>plt</a:t>
            </a:r>
            <a:endParaRPr lang="en-US" altLang="en-US" sz="3200" b="1" dirty="0">
              <a:latin typeface="Courier" charset="0"/>
              <a:ea typeface="標楷體" charset="-120"/>
            </a:endParaRPr>
          </a:p>
          <a:p>
            <a:r>
              <a:rPr lang="en-US" altLang="en-US" sz="3200" b="1" dirty="0">
                <a:latin typeface="Courier" charset="0"/>
                <a:ea typeface="標楷體" charset="-120"/>
              </a:rPr>
              <a:t>print('pandas imported')</a:t>
            </a:r>
          </a:p>
        </p:txBody>
      </p:sp>
      <p:sp>
        <p:nvSpPr>
          <p:cNvPr id="49155" name="Rectangle 5"/>
          <p:cNvSpPr>
            <a:spLocks noChangeArrowheads="1"/>
          </p:cNvSpPr>
          <p:nvPr/>
        </p:nvSpPr>
        <p:spPr bwMode="auto">
          <a:xfrm>
            <a:off x="468313" y="3213100"/>
            <a:ext cx="8351837" cy="1223963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pl-PL" altLang="en-US" sz="2800" b="1" dirty="0">
                <a:latin typeface="Courier" charset="0"/>
                <a:ea typeface="標楷體" charset="-120"/>
              </a:rPr>
              <a:t>s = </a:t>
            </a:r>
            <a:r>
              <a:rPr lang="pl-PL" altLang="en-US" sz="2800" b="1" dirty="0" err="1">
                <a:latin typeface="Courier" charset="0"/>
                <a:ea typeface="標楷體" charset="-120"/>
              </a:rPr>
              <a:t>pd.Series</a:t>
            </a:r>
            <a:r>
              <a:rPr lang="pl-PL" altLang="en-US" sz="2800" b="1" dirty="0">
                <a:latin typeface="Courier" charset="0"/>
                <a:ea typeface="標楷體" charset="-120"/>
              </a:rPr>
              <a:t>([1,3,5,np.nan,6,8])</a:t>
            </a:r>
          </a:p>
          <a:p>
            <a:r>
              <a:rPr lang="pl-PL" altLang="en-US" sz="2800" b="1" dirty="0">
                <a:latin typeface="Courier" charset="0"/>
                <a:ea typeface="標楷體" charset="-120"/>
              </a:rPr>
              <a:t>s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539750" y="4710113"/>
            <a:ext cx="8280400" cy="18145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dates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pd.date_range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('20181001', periods=6)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dates</a:t>
            </a:r>
          </a:p>
        </p:txBody>
      </p:sp>
      <p:sp>
        <p:nvSpPr>
          <p:cNvPr id="49157" name="Rectangle 4"/>
          <p:cNvSpPr>
            <a:spLocks noChangeArrowheads="1"/>
          </p:cNvSpPr>
          <p:nvPr/>
        </p:nvSpPr>
        <p:spPr bwMode="auto">
          <a:xfrm>
            <a:off x="2286000" y="6567488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BFBFBF"/>
                </a:solidFill>
              </a:rPr>
              <a:t>Source: http://pandas.pydata.org/pandas-docs/stable/10min.html</a:t>
            </a:r>
          </a:p>
        </p:txBody>
      </p:sp>
    </p:spTree>
    <p:extLst>
      <p:ext uri="{BB962C8B-B14F-4D97-AF65-F5344CB8AC3E}">
        <p14:creationId xmlns:p14="http://schemas.microsoft.com/office/powerpoint/2010/main" val="35858093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B2AE744-CA1A-F24D-9D9C-714DDD061B75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798D0D-DBD5-734A-BBC0-CE934F56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90" y="426720"/>
            <a:ext cx="8409460" cy="591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6748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9620314-EC7D-CD45-8332-A74F8FDBD8C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1203" name="Rectangle 1"/>
          <p:cNvSpPr>
            <a:spLocks noChangeArrowheads="1"/>
          </p:cNvSpPr>
          <p:nvPr/>
        </p:nvSpPr>
        <p:spPr bwMode="auto">
          <a:xfrm>
            <a:off x="179388" y="188913"/>
            <a:ext cx="8785225" cy="18002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pd.DataFrame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np.random.randn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(6,4), index=dates, columns=list('ABCD'))</a:t>
            </a:r>
          </a:p>
          <a:p>
            <a:r>
              <a:rPr lang="en-US" altLang="en-US" sz="2800" b="1" dirty="0" err="1">
                <a:latin typeface="Courier" charset="0"/>
                <a:ea typeface="標楷體" charset="-120"/>
              </a:rPr>
              <a:t>df</a:t>
            </a:r>
            <a:endParaRPr lang="en-US" altLang="en-US" sz="2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BDB83C-05FE-3040-867C-68F4C377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307" y="2494280"/>
            <a:ext cx="79121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565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B2E3FF23-50FD-5443-B1BF-F274B2A475B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9388" y="188913"/>
            <a:ext cx="8785225" cy="1800225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 = 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pd.DataFrame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</a:t>
            </a: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np.random.randn</a:t>
            </a:r>
            <a:r>
              <a:rPr lang="en-US" sz="2800" b="1" dirty="0">
                <a:latin typeface="Courier" charset="0"/>
                <a:ea typeface="標楷體" charset="0"/>
                <a:cs typeface="標楷體" charset="0"/>
              </a:rPr>
              <a:t>(3,5), index=['student1','student2','student3'], columns=list('ABCDE'))</a:t>
            </a:r>
          </a:p>
          <a:p>
            <a:pPr eaLnBrk="0" hangingPunct="0">
              <a:defRPr/>
            </a:pPr>
            <a:r>
              <a:rPr lang="en-US" sz="2800" b="1" dirty="0" err="1">
                <a:latin typeface="Courier" charset="0"/>
                <a:ea typeface="標楷體" charset="0"/>
                <a:cs typeface="標楷體" charset="0"/>
              </a:rPr>
              <a:t>df</a:t>
            </a:r>
            <a:endParaRPr lang="en-US" sz="2800" b="1" dirty="0">
              <a:latin typeface="Courier" charset="0"/>
              <a:ea typeface="標楷體" charset="0"/>
              <a:cs typeface="標楷體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10A645-A192-8043-9D5C-9960BF9B4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6" y="2697480"/>
            <a:ext cx="8977744" cy="186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73081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95C1146C-5F00-E14F-8274-92DA09B8361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3251" name="Rectangle 1"/>
          <p:cNvSpPr>
            <a:spLocks noChangeArrowheads="1"/>
          </p:cNvSpPr>
          <p:nvPr/>
        </p:nvSpPr>
        <p:spPr bwMode="auto">
          <a:xfrm>
            <a:off x="395288" y="260350"/>
            <a:ext cx="8424862" cy="2089150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 =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pd.DataFrame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({ 'A' : 1.,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'B'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pd.Timestamp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('20181001'),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'C'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pd.Series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(2.5,index=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list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range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(4)),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dtype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='float32'),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'D'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np.array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([3] * 4,dtype='int32'),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'E' : 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pd.Categorical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(["test","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","test","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train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"]),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'F' : '</a:t>
            </a:r>
            <a:r>
              <a:rPr lang="es-ES_tradnl" altLang="en-US" sz="1800" b="1" dirty="0" err="1">
                <a:latin typeface="Courier" charset="0"/>
                <a:ea typeface="標楷體" charset="-120"/>
              </a:rPr>
              <a:t>foo</a:t>
            </a:r>
            <a:r>
              <a:rPr lang="es-ES_tradnl" altLang="en-US" sz="1800" b="1" dirty="0">
                <a:latin typeface="Courier" charset="0"/>
                <a:ea typeface="標楷體" charset="-120"/>
              </a:rPr>
              <a:t>' })</a:t>
            </a:r>
          </a:p>
          <a:p>
            <a:r>
              <a:rPr lang="es-ES_tradnl" altLang="en-US" sz="1800" b="1" dirty="0">
                <a:latin typeface="Courier" charset="0"/>
                <a:ea typeface="標楷體" charset="-120"/>
              </a:rPr>
              <a:t>df2</a:t>
            </a:r>
            <a:endParaRPr lang="en-US" altLang="en-US" sz="1800" b="1" dirty="0">
              <a:latin typeface="Courier" charset="0"/>
              <a:ea typeface="標楷體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CB28D5-71E7-194E-BF73-91C4EB10D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89" y="2484120"/>
            <a:ext cx="7134180" cy="394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6911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CD8521D9-AA6C-9145-BDDE-A0465552B71A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108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4275" name="Rectangle 1"/>
          <p:cNvSpPr>
            <a:spLocks noChangeArrowheads="1"/>
          </p:cNvSpPr>
          <p:nvPr/>
        </p:nvSpPr>
        <p:spPr bwMode="auto">
          <a:xfrm>
            <a:off x="827088" y="476250"/>
            <a:ext cx="7632700" cy="76993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4400" b="1" dirty="0">
                <a:latin typeface="Courier" charset="0"/>
                <a:ea typeface="標楷體" charset="-120"/>
              </a:rPr>
              <a:t>df2.dtypes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844824"/>
            <a:ext cx="4326055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981636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509940"/>
            <a:ext cx="8229600" cy="5949280"/>
          </a:xfrm>
        </p:spPr>
        <p:txBody>
          <a:bodyPr/>
          <a:lstStyle/>
          <a:p>
            <a:r>
              <a:rPr lang="en-US" sz="9000">
                <a:solidFill>
                  <a:schemeClr val="accent1"/>
                </a:solidFill>
              </a:rPr>
              <a:t>Python Pandas </a:t>
            </a:r>
            <a:br>
              <a:rPr lang="en-US" sz="9000">
                <a:solidFill>
                  <a:schemeClr val="accent1"/>
                </a:solidFill>
              </a:rPr>
            </a:br>
            <a:r>
              <a:rPr lang="en-US" sz="9000">
                <a:solidFill>
                  <a:schemeClr val="accent1"/>
                </a:solidFill>
              </a:rPr>
              <a:t>for Finance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109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2123728" y="657812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mapattack.wordpress.com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/2017/02/12/using-python-for-stocks-1/</a:t>
            </a:r>
          </a:p>
        </p:txBody>
      </p:sp>
    </p:spTree>
    <p:extLst>
      <p:ext uri="{BB962C8B-B14F-4D97-AF65-F5344CB8AC3E}">
        <p14:creationId xmlns:p14="http://schemas.microsoft.com/office/powerpoint/2010/main" val="2875340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79667-8319-134B-A45C-3A35A79D7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Mining Definition</a:t>
            </a:r>
            <a:br>
              <a:rPr lang="en-US" dirty="0"/>
            </a:br>
            <a:r>
              <a:rPr lang="en-US" sz="2400" dirty="0"/>
              <a:t>(Fayyad et al., 1996)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41A92-833C-5A4F-8922-4A9C09A62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“The nontrivial process of identifying valid, novel, potentially useful, and ultimately understandable patterns in data stored in structured databases.”</a:t>
            </a:r>
          </a:p>
          <a:p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D7A65B-F578-634B-9E18-21D71D2AB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11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F017A62-337C-AC4D-B69E-90CDE6A4BE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51180376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CD1FA-ABA1-2C45-ACB6-58A8723F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45792"/>
            <a:ext cx="8229600" cy="922048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l">
              <a:buFont typeface="Arial"/>
            </a:pPr>
            <a:r>
              <a:rPr lang="en-US" sz="3200" dirty="0">
                <a:latin typeface="Courier" charset="0"/>
                <a:ea typeface="標楷體" charset="-120"/>
                <a:cs typeface="+mn-cs"/>
              </a:rPr>
              <a:t>! pip install </a:t>
            </a:r>
            <a:r>
              <a:rPr lang="en-US" sz="3200" dirty="0" err="1">
                <a:latin typeface="Courier" charset="0"/>
                <a:ea typeface="標楷體" charset="-120"/>
                <a:cs typeface="+mn-cs"/>
              </a:rPr>
              <a:t>pandas_datareader</a:t>
            </a:r>
            <a:endParaRPr lang="en-US" sz="3200" dirty="0">
              <a:latin typeface="Courier" charset="0"/>
              <a:ea typeface="標楷體" charset="-120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05439A-522F-FC4B-BE7E-288605528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4110DF-332A-0C4E-B9C6-0BFD5A41C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59947"/>
            <a:ext cx="9144000" cy="29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5167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118" y="260648"/>
            <a:ext cx="8229600" cy="79067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indent="0">
              <a:spcBef>
                <a:spcPct val="0"/>
              </a:spcBef>
              <a:buNone/>
            </a:pPr>
            <a:r>
              <a:rPr lang="en-US" b="1" dirty="0" err="1">
                <a:latin typeface="Courier" charset="0"/>
                <a:ea typeface="標楷體" charset="-120"/>
              </a:rPr>
              <a:t>conda</a:t>
            </a:r>
            <a:r>
              <a:rPr lang="en-US" b="1" dirty="0">
                <a:latin typeface="Courier" charset="0"/>
                <a:ea typeface="標楷體" charset="-120"/>
              </a:rPr>
              <a:t> install pandas-</a:t>
            </a:r>
            <a:r>
              <a:rPr lang="en-US" b="1" dirty="0" err="1">
                <a:latin typeface="Courier" charset="0"/>
                <a:ea typeface="標楷體" charset="-120"/>
              </a:rPr>
              <a:t>datareader</a:t>
            </a:r>
            <a:endParaRPr lang="en-US" b="1" dirty="0">
              <a:latin typeface="Courier" charset="0"/>
              <a:ea typeface="標楷體" charset="-12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56792"/>
            <a:ext cx="7673685" cy="480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45711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89F2-596A-4E46-9057-01B9DFEC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2" y="365760"/>
            <a:ext cx="8517435" cy="62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1766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69889" y="1692947"/>
            <a:ext cx="8648829" cy="384720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</a:t>
            </a:r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!pip install </a:t>
            </a:r>
            <a:r>
              <a:rPr lang="en-US" sz="2800" dirty="0" err="1">
                <a:solidFill>
                  <a:srgbClr val="FF0000"/>
                </a:solidFill>
                <a:latin typeface="Courier" pitchFamily="2" charset="0"/>
              </a:rPr>
              <a:t>pandas_datareader</a:t>
            </a:r>
            <a:endParaRPr lang="en-US" sz="2800" dirty="0">
              <a:solidFill>
                <a:srgbClr val="FF0000"/>
              </a:solidFill>
              <a:latin typeface="Courier" pitchFamily="2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import </a:t>
            </a:r>
            <a:r>
              <a:rPr lang="en-US" sz="2800" dirty="0" err="1">
                <a:solidFill>
                  <a:srgbClr val="FF0000"/>
                </a:solidFill>
                <a:latin typeface="Courier" pitchFamily="2" charset="0"/>
              </a:rPr>
              <a:t>pandas_datareader.data</a:t>
            </a:r>
            <a:r>
              <a:rPr lang="en-US" sz="2800" dirty="0">
                <a:solidFill>
                  <a:srgbClr val="FF0000"/>
                </a:solidFill>
                <a:latin typeface="Courier" pitchFamily="2" charset="0"/>
              </a:rPr>
              <a:t> as web</a:t>
            </a:r>
          </a:p>
          <a:p>
            <a:r>
              <a:rPr lang="en-US" sz="2400" dirty="0">
                <a:latin typeface="Courier" pitchFamily="2" charset="0"/>
              </a:rPr>
              <a:t>import datetime as </a:t>
            </a:r>
            <a:r>
              <a:rPr lang="en-US" sz="2400" dirty="0" err="1">
                <a:latin typeface="Courier" pitchFamily="2" charset="0"/>
              </a:rPr>
              <a:t>dt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2400" dirty="0">
                <a:latin typeface="Courier" pitchFamily="2" charset="0"/>
              </a:rPr>
              <a:t>end = </a:t>
            </a:r>
            <a:r>
              <a:rPr lang="en-US" sz="2400" dirty="0" err="1">
                <a:latin typeface="Courier" pitchFamily="2" charset="0"/>
              </a:rPr>
              <a:t>dt.datetime</a:t>
            </a:r>
            <a:r>
              <a:rPr lang="en-US" sz="2400" dirty="0">
                <a:latin typeface="Courier" pitchFamily="2" charset="0"/>
              </a:rPr>
              <a:t>(2017, 12, 31)</a:t>
            </a:r>
          </a:p>
          <a:p>
            <a:r>
              <a:rPr lang="en-US" sz="2200" dirty="0">
                <a:latin typeface="Courier" pitchFamily="2" charset="0"/>
              </a:rPr>
              <a:t>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(2016, 1, 1)</a:t>
            </a:r>
          </a:p>
          <a:p>
            <a:r>
              <a:rPr lang="en-US" sz="2200" dirty="0" err="1">
                <a:solidFill>
                  <a:srgbClr val="FF0000"/>
                </a:solidFill>
                <a:latin typeface="Courier" pitchFamily="2" charset="0"/>
              </a:rPr>
              <a:t>df</a:t>
            </a:r>
            <a:r>
              <a:rPr lang="en-US" sz="2200" dirty="0">
                <a:solidFill>
                  <a:srgbClr val="FF0000"/>
                </a:solidFill>
                <a:latin typeface="Courier" pitchFamily="2" charset="0"/>
              </a:rPr>
              <a:t> = </a:t>
            </a:r>
            <a:r>
              <a:rPr lang="en-US" sz="2200" dirty="0" err="1">
                <a:solidFill>
                  <a:srgbClr val="FF0000"/>
                </a:solidFill>
                <a:latin typeface="Courier" pitchFamily="2" charset="0"/>
              </a:rPr>
              <a:t>web.DataReader</a:t>
            </a:r>
            <a:r>
              <a:rPr lang="en-US" sz="2200" dirty="0">
                <a:solidFill>
                  <a:srgbClr val="FF0000"/>
                </a:solidFill>
                <a:latin typeface="Courier" pitchFamily="2" charset="0"/>
              </a:rPr>
              <a:t>("AAPL", 'yahoo', start, end)</a:t>
            </a:r>
          </a:p>
          <a:p>
            <a:r>
              <a:rPr lang="en-US" sz="2400" dirty="0" err="1">
                <a:latin typeface="Courier" pitchFamily="2" charset="0"/>
              </a:rPr>
              <a:t>df.to_csv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df.from_csv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df.tail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F9F21A2-2650-8F42-B91A-9C0941AF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89" y="121920"/>
            <a:ext cx="8936140" cy="83671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Finance Data from Yahoo Finance</a:t>
            </a:r>
          </a:p>
        </p:txBody>
      </p:sp>
    </p:spTree>
    <p:extLst>
      <p:ext uri="{BB962C8B-B14F-4D97-AF65-F5344CB8AC3E}">
        <p14:creationId xmlns:p14="http://schemas.microsoft.com/office/powerpoint/2010/main" val="226253781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247864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!pip install </a:t>
            </a:r>
            <a:r>
              <a:rPr lang="en-US" sz="2400" dirty="0" err="1">
                <a:latin typeface="Courier" pitchFamily="2" charset="0"/>
              </a:rPr>
              <a:t>pandas_datareader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pandas as </a:t>
            </a:r>
            <a:r>
              <a:rPr lang="en-US" sz="2400" dirty="0" err="1">
                <a:latin typeface="Courier" pitchFamily="2" charset="0"/>
              </a:rPr>
              <a:t>pd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</a:t>
            </a:r>
            <a:r>
              <a:rPr lang="en-US" sz="2400" dirty="0" err="1">
                <a:latin typeface="Courier" pitchFamily="2" charset="0"/>
              </a:rPr>
              <a:t>pandas_datareader.data</a:t>
            </a:r>
            <a:r>
              <a:rPr lang="en-US" sz="2400" dirty="0">
                <a:latin typeface="Courier" pitchFamily="2" charset="0"/>
              </a:rPr>
              <a:t> as web</a:t>
            </a:r>
          </a:p>
          <a:p>
            <a:r>
              <a:rPr lang="en-US" sz="2400" dirty="0">
                <a:latin typeface="Courier" pitchFamily="2" charset="0"/>
              </a:rPr>
              <a:t>import </a:t>
            </a:r>
            <a:r>
              <a:rPr lang="en-US" sz="2400" dirty="0" err="1">
                <a:latin typeface="Courier" pitchFamily="2" charset="0"/>
              </a:rPr>
              <a:t>matplotlib.pyplot</a:t>
            </a:r>
            <a:r>
              <a:rPr lang="en-US" sz="2400" dirty="0">
                <a:latin typeface="Courier" pitchFamily="2" charset="0"/>
              </a:rPr>
              <a:t> as </a:t>
            </a:r>
            <a:r>
              <a:rPr lang="en-US" sz="2400" dirty="0" err="1">
                <a:latin typeface="Courier" pitchFamily="2" charset="0"/>
              </a:rPr>
              <a:t>plt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seaborn as </a:t>
            </a:r>
            <a:r>
              <a:rPr lang="en-US" sz="2400" dirty="0" err="1">
                <a:latin typeface="Courier" pitchFamily="2" charset="0"/>
              </a:rPr>
              <a:t>sns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import datetime as </a:t>
            </a:r>
            <a:r>
              <a:rPr lang="en-US" sz="2400" dirty="0" err="1">
                <a:latin typeface="Courier" pitchFamily="2" charset="0"/>
              </a:rPr>
              <a:t>dt</a:t>
            </a:r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%matplotlib inline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2400" dirty="0">
                <a:latin typeface="Courier" pitchFamily="2" charset="0"/>
              </a:rPr>
              <a:t>end = </a:t>
            </a:r>
            <a:r>
              <a:rPr lang="en-US" sz="2400" dirty="0" err="1">
                <a:latin typeface="Courier" pitchFamily="2" charset="0"/>
              </a:rPr>
              <a:t>dt.datetime.now</a:t>
            </a:r>
            <a:r>
              <a:rPr lang="en-US" sz="2400" dirty="0">
                <a:latin typeface="Courier" pitchFamily="2" charset="0"/>
              </a:rPr>
              <a:t>()</a:t>
            </a:r>
          </a:p>
          <a:p>
            <a:r>
              <a:rPr lang="en-US" sz="2200" dirty="0">
                <a:latin typeface="Courier" pitchFamily="2" charset="0"/>
              </a:rPr>
              <a:t>#start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(end.year-2, </a:t>
            </a:r>
            <a:r>
              <a:rPr lang="en-US" sz="2200" dirty="0" err="1">
                <a:latin typeface="Courier" pitchFamily="2" charset="0"/>
              </a:rPr>
              <a:t>end.month</a:t>
            </a:r>
            <a:r>
              <a:rPr lang="en-US" sz="2200" dirty="0">
                <a:latin typeface="Courier" pitchFamily="2" charset="0"/>
              </a:rPr>
              <a:t>, </a:t>
            </a:r>
            <a:r>
              <a:rPr lang="en-US" sz="2200" dirty="0" err="1">
                <a:latin typeface="Courier" pitchFamily="2" charset="0"/>
              </a:rPr>
              <a:t>end.day</a:t>
            </a:r>
            <a:r>
              <a:rPr lang="en-US" sz="2200" dirty="0">
                <a:latin typeface="Courier" pitchFamily="2" charset="0"/>
              </a:rPr>
              <a:t>)</a:t>
            </a:r>
          </a:p>
          <a:p>
            <a:r>
              <a:rPr lang="en-US" sz="2200" dirty="0">
                <a:latin typeface="Courier" pitchFamily="2" charset="0"/>
              </a:rPr>
              <a:t>start = </a:t>
            </a:r>
            <a:r>
              <a:rPr lang="en-US" sz="2200" dirty="0" err="1">
                <a:latin typeface="Courier" pitchFamily="2" charset="0"/>
              </a:rPr>
              <a:t>dt.datetime</a:t>
            </a:r>
            <a:r>
              <a:rPr lang="en-US" sz="2200" dirty="0">
                <a:latin typeface="Courier" pitchFamily="2" charset="0"/>
              </a:rPr>
              <a:t>(2016, 1, 1)</a:t>
            </a:r>
          </a:p>
          <a:p>
            <a:r>
              <a:rPr lang="en-US" sz="2200" dirty="0" err="1">
                <a:latin typeface="Courier" pitchFamily="2" charset="0"/>
              </a:rPr>
              <a:t>df</a:t>
            </a:r>
            <a:r>
              <a:rPr lang="en-US" sz="2200" dirty="0">
                <a:latin typeface="Courier" pitchFamily="2" charset="0"/>
              </a:rPr>
              <a:t> = </a:t>
            </a:r>
            <a:r>
              <a:rPr lang="en-US" sz="2200" dirty="0" err="1">
                <a:latin typeface="Courier" pitchFamily="2" charset="0"/>
              </a:rPr>
              <a:t>web.DataReader</a:t>
            </a:r>
            <a:r>
              <a:rPr lang="en-US" sz="2200" dirty="0">
                <a:latin typeface="Courier" pitchFamily="2" charset="0"/>
              </a:rPr>
              <a:t>("AAPL", 'yahoo', start, end)</a:t>
            </a:r>
          </a:p>
          <a:p>
            <a:r>
              <a:rPr lang="en-US" sz="2400" dirty="0" err="1">
                <a:latin typeface="Courier" pitchFamily="2" charset="0"/>
              </a:rPr>
              <a:t>df.to_csv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df.from_csv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 err="1">
                <a:latin typeface="Courier" pitchFamily="2" charset="0"/>
              </a:rPr>
              <a:t>df.tail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18453373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80672-42FE-D744-A986-2C9F4F4C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2FBD4-679F-254E-85FB-9065B0726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1432878"/>
            <a:ext cx="7446010" cy="49394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C9341C6-484B-AE45-99D0-81B886EEEE25}"/>
              </a:ext>
            </a:extLst>
          </p:cNvPr>
          <p:cNvSpPr/>
          <p:nvPr/>
        </p:nvSpPr>
        <p:spPr>
          <a:xfrm>
            <a:off x="308545" y="229907"/>
            <a:ext cx="8648829" cy="830997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df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['</a:t>
            </a:r>
            <a:r>
              <a:rPr lang="en-US" sz="2400" dirty="0" err="1">
                <a:solidFill>
                  <a:srgbClr val="FF0000"/>
                </a:solidFill>
                <a:latin typeface="Courier" pitchFamily="2" charset="0"/>
              </a:rPr>
              <a:t>Adj</a:t>
            </a:r>
            <a:r>
              <a:rPr lang="en-US" sz="2400" dirty="0">
                <a:solidFill>
                  <a:srgbClr val="FF0000"/>
                </a:solidFill>
                <a:latin typeface="Courier" pitchFamily="2" charset="0"/>
              </a:rPr>
              <a:t> Close'].plot</a:t>
            </a:r>
            <a:r>
              <a:rPr lang="en-US" sz="2400" dirty="0">
                <a:latin typeface="Courier" pitchFamily="2" charset="0"/>
              </a:rPr>
              <a:t>(legend=True, 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 8), title='AAPL’, label='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Close')</a:t>
            </a:r>
          </a:p>
        </p:txBody>
      </p:sp>
    </p:spTree>
    <p:extLst>
      <p:ext uri="{BB962C8B-B14F-4D97-AF65-F5344CB8AC3E}">
        <p14:creationId xmlns:p14="http://schemas.microsoft.com/office/powerpoint/2010/main" val="116354265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307049" y="229907"/>
            <a:ext cx="8648829" cy="3046988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 err="1">
                <a:latin typeface="Courier" pitchFamily="2" charset="0"/>
              </a:rPr>
              <a:t>plt.figure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=(12,9))</a:t>
            </a:r>
          </a:p>
          <a:p>
            <a:r>
              <a:rPr lang="en-US" sz="2400" dirty="0">
                <a:latin typeface="Courier" pitchFamily="2" charset="0"/>
              </a:rPr>
              <a:t>top = plt.subplot2grid((12,9), (0, 0), </a:t>
            </a:r>
            <a:r>
              <a:rPr lang="en-US" sz="2400" dirty="0" err="1">
                <a:latin typeface="Courier" pitchFamily="2" charset="0"/>
              </a:rPr>
              <a:t>rowspan</a:t>
            </a:r>
            <a:r>
              <a:rPr lang="en-US" sz="2400" dirty="0">
                <a:latin typeface="Courier" pitchFamily="2" charset="0"/>
              </a:rPr>
              <a:t>=10, </a:t>
            </a:r>
            <a:r>
              <a:rPr lang="en-US" sz="2400" dirty="0" err="1">
                <a:latin typeface="Courier" pitchFamily="2" charset="0"/>
              </a:rPr>
              <a:t>colspan</a:t>
            </a:r>
            <a:r>
              <a:rPr lang="en-US" sz="2400" dirty="0">
                <a:latin typeface="Courier" pitchFamily="2" charset="0"/>
              </a:rPr>
              <a:t>=9)</a:t>
            </a:r>
          </a:p>
          <a:p>
            <a:r>
              <a:rPr lang="en-US" sz="2400" dirty="0">
                <a:latin typeface="Courier" pitchFamily="2" charset="0"/>
              </a:rPr>
              <a:t>bottom = plt.subplot2grid((12,9), (10,0), </a:t>
            </a:r>
            <a:r>
              <a:rPr lang="en-US" sz="2400" dirty="0" err="1">
                <a:latin typeface="Courier" pitchFamily="2" charset="0"/>
              </a:rPr>
              <a:t>rowspan</a:t>
            </a:r>
            <a:r>
              <a:rPr lang="en-US" sz="2400" dirty="0">
                <a:latin typeface="Courier" pitchFamily="2" charset="0"/>
              </a:rPr>
              <a:t>=2, </a:t>
            </a:r>
            <a:r>
              <a:rPr lang="en-US" sz="2400" dirty="0" err="1">
                <a:latin typeface="Courier" pitchFamily="2" charset="0"/>
              </a:rPr>
              <a:t>colspan</a:t>
            </a:r>
            <a:r>
              <a:rPr lang="en-US" sz="2400" dirty="0">
                <a:latin typeface="Courier" pitchFamily="2" charset="0"/>
              </a:rPr>
              <a:t>=9)</a:t>
            </a:r>
          </a:p>
          <a:p>
            <a:r>
              <a:rPr lang="en-US" sz="2400" dirty="0" err="1">
                <a:latin typeface="Courier" pitchFamily="2" charset="0"/>
              </a:rPr>
              <a:t>top.plot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Close'], color='blue') #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 gives the dates</a:t>
            </a:r>
          </a:p>
          <a:p>
            <a:r>
              <a:rPr lang="en-US" sz="2400" dirty="0" err="1">
                <a:latin typeface="Courier" pitchFamily="2" charset="0"/>
              </a:rPr>
              <a:t>bottom.bar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df.index</a:t>
            </a:r>
            <a:r>
              <a:rPr lang="en-US" sz="2400" dirty="0">
                <a:latin typeface="Courier" pitchFamily="2" charset="0"/>
              </a:rPr>
              <a:t>,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['Volume'])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2F0534-80A4-FB49-BF1F-7C1F4D75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753" y="3379366"/>
            <a:ext cx="4503420" cy="33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87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50F1B-7E55-8641-9B78-92D1453E0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2DDD39-D725-7A48-B436-5191763AF0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854" y="579120"/>
            <a:ext cx="8122553" cy="6027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7412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34163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 # set the labels</a:t>
            </a:r>
          </a:p>
          <a:p>
            <a:r>
              <a:rPr lang="en-US" sz="2400" dirty="0" err="1">
                <a:latin typeface="Courier" pitchFamily="2" charset="0"/>
              </a:rPr>
              <a:t>top.axes.get_xaxis</a:t>
            </a:r>
            <a:r>
              <a:rPr lang="en-US" sz="2400" dirty="0">
                <a:latin typeface="Courier" pitchFamily="2" charset="0"/>
              </a:rPr>
              <a:t>().</a:t>
            </a:r>
            <a:r>
              <a:rPr lang="en-US" sz="2400" dirty="0" err="1">
                <a:latin typeface="Courier" pitchFamily="2" charset="0"/>
              </a:rPr>
              <a:t>set_visible</a:t>
            </a:r>
            <a:r>
              <a:rPr lang="en-US" sz="2400" dirty="0">
                <a:latin typeface="Courier" pitchFamily="2" charset="0"/>
              </a:rPr>
              <a:t>(False)</a:t>
            </a:r>
          </a:p>
          <a:p>
            <a:r>
              <a:rPr lang="en-US" sz="2400" dirty="0" err="1">
                <a:latin typeface="Courier" pitchFamily="2" charset="0"/>
              </a:rPr>
              <a:t>top.set_title</a:t>
            </a:r>
            <a:r>
              <a:rPr lang="en-US" sz="2400" dirty="0">
                <a:latin typeface="Courier" pitchFamily="2" charset="0"/>
              </a:rPr>
              <a:t>('AAPL')</a:t>
            </a:r>
          </a:p>
          <a:p>
            <a:r>
              <a:rPr lang="en-US" sz="2400" dirty="0" err="1">
                <a:latin typeface="Courier" pitchFamily="2" charset="0"/>
              </a:rPr>
              <a:t>top.set_ylabel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Close')</a:t>
            </a:r>
          </a:p>
          <a:p>
            <a:r>
              <a:rPr lang="en-US" sz="2400" dirty="0" err="1">
                <a:latin typeface="Courier" pitchFamily="2" charset="0"/>
              </a:rPr>
              <a:t>bottom.set_ylabel</a:t>
            </a:r>
            <a:r>
              <a:rPr lang="en-US" sz="2400" dirty="0">
                <a:latin typeface="Courier" pitchFamily="2" charset="0"/>
              </a:rPr>
              <a:t>('Volume')</a:t>
            </a:r>
          </a:p>
          <a:p>
            <a:endParaRPr lang="en-US" sz="2400" dirty="0">
              <a:latin typeface="Courier" pitchFamily="2" charset="0"/>
            </a:endParaRPr>
          </a:p>
          <a:p>
            <a:r>
              <a:rPr lang="en-US" sz="2400" dirty="0" err="1">
                <a:latin typeface="Courier" pitchFamily="2" charset="0"/>
              </a:rPr>
              <a:t>plt.figure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=(12,9))</a:t>
            </a:r>
          </a:p>
          <a:p>
            <a:r>
              <a:rPr lang="en-US" sz="2400" dirty="0" err="1">
                <a:latin typeface="Courier" pitchFamily="2" charset="0"/>
              </a:rPr>
              <a:t>sns.distplot</a:t>
            </a:r>
            <a:r>
              <a:rPr lang="en-US" sz="2400" dirty="0">
                <a:latin typeface="Courier" pitchFamily="2" charset="0"/>
              </a:rPr>
              <a:t>(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</a:t>
            </a:r>
            <a:r>
              <a:rPr lang="en-US" sz="2400" dirty="0" err="1">
                <a:latin typeface="Courier" pitchFamily="2" charset="0"/>
              </a:rPr>
              <a:t>dropna</a:t>
            </a:r>
            <a:r>
              <a:rPr lang="en-US" sz="2400" dirty="0">
                <a:latin typeface="Courier" pitchFamily="2" charset="0"/>
              </a:rPr>
              <a:t>(), bins=50, color='purple')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C074EC-E118-B14C-ACC7-BFD9251ED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559" y="3836247"/>
            <a:ext cx="3867967" cy="288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348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B41B4-B055-DC4A-A208-9E516385B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638BA8-150D-6B45-8427-0C8BDB3A1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14" y="228600"/>
            <a:ext cx="8348293" cy="622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526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223CF-2944-7846-9A9B-07DC71E19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2008"/>
            <a:ext cx="8229600" cy="76470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Mining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946510-97BB-C348-AF96-B3D366CA44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80728"/>
            <a:ext cx="8640960" cy="5539135"/>
          </a:xfrm>
        </p:spPr>
        <p:txBody>
          <a:bodyPr/>
          <a:lstStyle/>
          <a:p>
            <a:r>
              <a:rPr lang="en-US" sz="2400" b="1" i="1" dirty="0"/>
              <a:t>Process</a:t>
            </a:r>
          </a:p>
          <a:p>
            <a:pPr lvl="1"/>
            <a:r>
              <a:rPr lang="en-US" sz="1800" dirty="0"/>
              <a:t>data mining comprises many iterative steps. </a:t>
            </a:r>
          </a:p>
          <a:p>
            <a:r>
              <a:rPr lang="en-US" sz="2400" b="1" i="1" dirty="0"/>
              <a:t>Nontrivial</a:t>
            </a:r>
          </a:p>
          <a:p>
            <a:pPr lvl="1"/>
            <a:r>
              <a:rPr lang="en-US" sz="1800" dirty="0"/>
              <a:t>some experimentation-type search or inference is involved</a:t>
            </a:r>
          </a:p>
          <a:p>
            <a:pPr lvl="1"/>
            <a:r>
              <a:rPr lang="en-US" sz="1800" dirty="0"/>
              <a:t>it is not as straightforward as a computation of predefined quantities. </a:t>
            </a:r>
          </a:p>
          <a:p>
            <a:r>
              <a:rPr lang="en-US" sz="2400" b="1" i="1" dirty="0"/>
              <a:t>Valid </a:t>
            </a:r>
            <a:endParaRPr lang="en-US" sz="2400" b="1" dirty="0"/>
          </a:p>
          <a:p>
            <a:pPr lvl="1"/>
            <a:r>
              <a:rPr lang="en-US" sz="1800" dirty="0"/>
              <a:t>the discovered patterns should hold true on new data with a sufficient degree of certainty. </a:t>
            </a:r>
          </a:p>
          <a:p>
            <a:r>
              <a:rPr lang="en-US" sz="2400" b="1" i="1" dirty="0"/>
              <a:t>Novel </a:t>
            </a:r>
            <a:endParaRPr lang="en-US" sz="2400" b="1" dirty="0"/>
          </a:p>
          <a:p>
            <a:pPr lvl="1"/>
            <a:r>
              <a:rPr lang="en-US" sz="1800" dirty="0"/>
              <a:t>the patterns are not previously known to the user within the context of the system being analyzed. </a:t>
            </a:r>
          </a:p>
          <a:p>
            <a:r>
              <a:rPr lang="en-US" sz="2400" b="1" i="1" dirty="0"/>
              <a:t>Potentially useful </a:t>
            </a:r>
          </a:p>
          <a:p>
            <a:pPr lvl="1"/>
            <a:r>
              <a:rPr lang="en-US" sz="1800" dirty="0"/>
              <a:t>the discovered patterns should lead to some benefit to the user or task. </a:t>
            </a:r>
          </a:p>
          <a:p>
            <a:r>
              <a:rPr lang="en-US" sz="2400" b="1" i="1" dirty="0"/>
              <a:t>Ultimately understandable </a:t>
            </a:r>
          </a:p>
          <a:p>
            <a:pPr lvl="1"/>
            <a:r>
              <a:rPr lang="en-US" sz="1800" dirty="0"/>
              <a:t>the pattern should make business sense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A793C8-575E-5441-B472-28C997C55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FA3ACF9A-D720-2D4E-BAAB-EE2262B4CD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46648659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37097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latin typeface="Courier" pitchFamily="2" charset="0"/>
              </a:rPr>
              <a:t># simple moving averages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['MA05']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Close'].rolling(5).mean() #5 days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['MA20']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Close'].rolling(20).mean() #20 days</a:t>
            </a:r>
          </a:p>
          <a:p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['MA60'] =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Close'].rolling(60).mean() #60 days</a:t>
            </a:r>
          </a:p>
          <a:p>
            <a:r>
              <a:rPr lang="en-US" sz="2400" dirty="0">
                <a:latin typeface="Courier" pitchFamily="2" charset="0"/>
              </a:rPr>
              <a:t>df2 = </a:t>
            </a:r>
            <a:r>
              <a:rPr lang="en-US" sz="2400" dirty="0" err="1">
                <a:latin typeface="Courier" pitchFamily="2" charset="0"/>
              </a:rPr>
              <a:t>pd.DataFrame</a:t>
            </a:r>
            <a:r>
              <a:rPr lang="en-US" sz="2400" dirty="0">
                <a:latin typeface="Courier" pitchFamily="2" charset="0"/>
              </a:rPr>
              <a:t>({'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</a:t>
            </a:r>
            <a:r>
              <a:rPr lang="en-US" sz="2400" dirty="0" err="1">
                <a:latin typeface="Courier" pitchFamily="2" charset="0"/>
              </a:rPr>
              <a:t>Adj</a:t>
            </a:r>
            <a:r>
              <a:rPr lang="en-US" sz="2400" dirty="0">
                <a:latin typeface="Courier" pitchFamily="2" charset="0"/>
              </a:rPr>
              <a:t> Close'],'MA05':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['MA05'],'MA20':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['MA20'], 'MA60': </a:t>
            </a:r>
            <a:r>
              <a:rPr lang="en-US" sz="2400" dirty="0" err="1">
                <a:latin typeface="Courier" pitchFamily="2" charset="0"/>
              </a:rPr>
              <a:t>df</a:t>
            </a:r>
            <a:r>
              <a:rPr lang="en-US" sz="2400" dirty="0">
                <a:latin typeface="Courier" pitchFamily="2" charset="0"/>
              </a:rPr>
              <a:t>['MA60']})</a:t>
            </a:r>
          </a:p>
          <a:p>
            <a:r>
              <a:rPr lang="en-US" sz="2400" dirty="0">
                <a:latin typeface="Courier" pitchFamily="2" charset="0"/>
              </a:rPr>
              <a:t>df2.plot(</a:t>
            </a:r>
            <a:r>
              <a:rPr lang="en-US" sz="2400" dirty="0" err="1">
                <a:latin typeface="Courier" pitchFamily="2" charset="0"/>
              </a:rPr>
              <a:t>figsize</a:t>
            </a:r>
            <a:r>
              <a:rPr lang="en-US" sz="2400" dirty="0">
                <a:latin typeface="Courier" pitchFamily="2" charset="0"/>
              </a:rPr>
              <a:t>=(12, 9), legend=True, title='AAPL')</a:t>
            </a:r>
          </a:p>
          <a:p>
            <a:r>
              <a:rPr lang="en-US" sz="2400" dirty="0">
                <a:latin typeface="Courier" pitchFamily="2" charset="0"/>
              </a:rPr>
              <a:t>df2.to_csv('</a:t>
            </a:r>
            <a:r>
              <a:rPr lang="en-US" sz="2400" dirty="0" err="1">
                <a:latin typeface="Courier" pitchFamily="2" charset="0"/>
              </a:rPr>
              <a:t>AAPL_MA.csv</a:t>
            </a:r>
            <a:r>
              <a:rPr lang="en-US" sz="2400" dirty="0">
                <a:latin typeface="Courier" pitchFamily="2" charset="0"/>
              </a:rPr>
              <a:t>')</a:t>
            </a:r>
          </a:p>
          <a:p>
            <a:r>
              <a:rPr lang="en-US" sz="2400" dirty="0">
                <a:latin typeface="Courier" pitchFamily="2" charset="0"/>
              </a:rPr>
              <a:t>fig = </a:t>
            </a:r>
            <a:r>
              <a:rPr lang="en-US" sz="2400" dirty="0" err="1">
                <a:latin typeface="Courier" pitchFamily="2" charset="0"/>
              </a:rPr>
              <a:t>plt.gcf</a:t>
            </a:r>
            <a:r>
              <a:rPr lang="en-US" sz="2400" dirty="0">
                <a:latin typeface="Courier" pitchFamily="2" charset="0"/>
              </a:rPr>
              <a:t>()</a:t>
            </a:r>
          </a:p>
          <a:p>
            <a:r>
              <a:rPr lang="en-US" sz="2400" dirty="0" err="1">
                <a:latin typeface="Courier" pitchFamily="2" charset="0"/>
              </a:rPr>
              <a:t>fig.set_size_inches</a:t>
            </a:r>
            <a:r>
              <a:rPr lang="en-US" sz="2400" dirty="0">
                <a:latin typeface="Courier" pitchFamily="2" charset="0"/>
              </a:rPr>
              <a:t>(12, 9)</a:t>
            </a:r>
          </a:p>
          <a:p>
            <a:r>
              <a:rPr lang="en-US" sz="2400" dirty="0" err="1">
                <a:latin typeface="Courier" pitchFamily="2" charset="0"/>
              </a:rPr>
              <a:t>fig.savefig</a:t>
            </a:r>
            <a:r>
              <a:rPr lang="en-US" sz="2400" dirty="0">
                <a:latin typeface="Courier" pitchFamily="2" charset="0"/>
              </a:rPr>
              <a:t>('</a:t>
            </a:r>
            <a:r>
              <a:rPr lang="en-US" sz="2400" dirty="0" err="1">
                <a:latin typeface="Courier" pitchFamily="2" charset="0"/>
              </a:rPr>
              <a:t>AAPL_plot.png</a:t>
            </a:r>
            <a:r>
              <a:rPr lang="en-US" sz="2400" dirty="0">
                <a:latin typeface="Courier" pitchFamily="2" charset="0"/>
              </a:rPr>
              <a:t>', dpi=300)</a:t>
            </a:r>
          </a:p>
          <a:p>
            <a:r>
              <a:rPr lang="en-US" sz="2400" dirty="0" err="1">
                <a:latin typeface="Courier" pitchFamily="2" charset="0"/>
              </a:rPr>
              <a:t>plt.show</a:t>
            </a:r>
            <a:r>
              <a:rPr lang="en-US" sz="24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186930604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08BB1D-1B45-7E4E-B52C-441981189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7689F2-596A-4E46-9057-01B9DFEC3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2" y="365760"/>
            <a:ext cx="8517435" cy="624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45674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4E48B-0AEF-694A-83AA-89CD915A6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E3EFBB8-7B2C-8848-850A-004D8D949951}"/>
              </a:ext>
            </a:extLst>
          </p:cNvPr>
          <p:cNvSpPr/>
          <p:nvPr/>
        </p:nvSpPr>
        <p:spPr>
          <a:xfrm>
            <a:off x="185129" y="336587"/>
            <a:ext cx="8648829" cy="6186309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n-US" sz="900" dirty="0">
                <a:latin typeface="Courier" pitchFamily="2" charset="0"/>
              </a:rPr>
              <a:t># !pip install </a:t>
            </a:r>
            <a:r>
              <a:rPr lang="en-US" sz="900" dirty="0" err="1">
                <a:latin typeface="Courier" pitchFamily="2" charset="0"/>
              </a:rPr>
              <a:t>pandas_datareader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pandas as </a:t>
            </a:r>
            <a:r>
              <a:rPr lang="en-US" sz="900" dirty="0" err="1">
                <a:latin typeface="Courier" pitchFamily="2" charset="0"/>
              </a:rPr>
              <a:t>pd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</a:t>
            </a:r>
            <a:r>
              <a:rPr lang="en-US" sz="900" dirty="0" err="1">
                <a:latin typeface="Courier" pitchFamily="2" charset="0"/>
              </a:rPr>
              <a:t>pandas_datareader.data</a:t>
            </a:r>
            <a:r>
              <a:rPr lang="en-US" sz="900" dirty="0">
                <a:latin typeface="Courier" pitchFamily="2" charset="0"/>
              </a:rPr>
              <a:t> as web</a:t>
            </a:r>
          </a:p>
          <a:p>
            <a:r>
              <a:rPr lang="en-US" sz="900" dirty="0">
                <a:latin typeface="Courier" pitchFamily="2" charset="0"/>
              </a:rPr>
              <a:t>import </a:t>
            </a:r>
            <a:r>
              <a:rPr lang="en-US" sz="900" dirty="0" err="1">
                <a:latin typeface="Courier" pitchFamily="2" charset="0"/>
              </a:rPr>
              <a:t>matplotlib.pyplot</a:t>
            </a:r>
            <a:r>
              <a:rPr lang="en-US" sz="900" dirty="0">
                <a:latin typeface="Courier" pitchFamily="2" charset="0"/>
              </a:rPr>
              <a:t> as </a:t>
            </a:r>
            <a:r>
              <a:rPr lang="en-US" sz="900" dirty="0" err="1">
                <a:latin typeface="Courier" pitchFamily="2" charset="0"/>
              </a:rPr>
              <a:t>plt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seaborn as </a:t>
            </a:r>
            <a:r>
              <a:rPr lang="en-US" sz="900" dirty="0" err="1">
                <a:latin typeface="Courier" pitchFamily="2" charset="0"/>
              </a:rPr>
              <a:t>sns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import datetime as </a:t>
            </a:r>
            <a:r>
              <a:rPr lang="en-US" sz="900" dirty="0" err="1">
                <a:latin typeface="Courier" pitchFamily="2" charset="0"/>
              </a:rPr>
              <a:t>dt</a:t>
            </a:r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%matplotlib inline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#Read Stock Data from Yahoo Finance</a:t>
            </a:r>
          </a:p>
          <a:p>
            <a:r>
              <a:rPr lang="en-US" sz="900" dirty="0">
                <a:latin typeface="Courier" pitchFamily="2" charset="0"/>
              </a:rPr>
              <a:t>end = </a:t>
            </a:r>
            <a:r>
              <a:rPr lang="en-US" sz="900" dirty="0" err="1">
                <a:latin typeface="Courier" pitchFamily="2" charset="0"/>
              </a:rPr>
              <a:t>dt.datetime.now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r>
              <a:rPr lang="en-US" sz="900" dirty="0">
                <a:latin typeface="Courier" pitchFamily="2" charset="0"/>
              </a:rPr>
              <a:t>#start = </a:t>
            </a:r>
            <a:r>
              <a:rPr lang="en-US" sz="900" dirty="0" err="1">
                <a:latin typeface="Courier" pitchFamily="2" charset="0"/>
              </a:rPr>
              <a:t>dt.datetime</a:t>
            </a:r>
            <a:r>
              <a:rPr lang="en-US" sz="900" dirty="0">
                <a:latin typeface="Courier" pitchFamily="2" charset="0"/>
              </a:rPr>
              <a:t>(end.year-2, </a:t>
            </a:r>
            <a:r>
              <a:rPr lang="en-US" sz="900" dirty="0" err="1">
                <a:latin typeface="Courier" pitchFamily="2" charset="0"/>
              </a:rPr>
              <a:t>end.month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end.day</a:t>
            </a:r>
            <a:r>
              <a:rPr lang="en-US" sz="900" dirty="0">
                <a:latin typeface="Courier" pitchFamily="2" charset="0"/>
              </a:rPr>
              <a:t>)</a:t>
            </a:r>
          </a:p>
          <a:p>
            <a:r>
              <a:rPr lang="en-US" sz="900" dirty="0">
                <a:latin typeface="Courier" pitchFamily="2" charset="0"/>
              </a:rPr>
              <a:t>start = </a:t>
            </a:r>
            <a:r>
              <a:rPr lang="en-US" sz="900" dirty="0" err="1">
                <a:latin typeface="Courier" pitchFamily="2" charset="0"/>
              </a:rPr>
              <a:t>dt.datetime</a:t>
            </a:r>
            <a:r>
              <a:rPr lang="en-US" sz="900" dirty="0">
                <a:latin typeface="Courier" pitchFamily="2" charset="0"/>
              </a:rPr>
              <a:t>(2016, 1, 1)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 = </a:t>
            </a:r>
            <a:r>
              <a:rPr lang="en-US" sz="900" dirty="0" err="1">
                <a:latin typeface="Courier" pitchFamily="2" charset="0"/>
              </a:rPr>
              <a:t>web.DataReader</a:t>
            </a:r>
            <a:r>
              <a:rPr lang="en-US" sz="900" dirty="0">
                <a:latin typeface="Courier" pitchFamily="2" charset="0"/>
              </a:rPr>
              <a:t>("AAPL", 'yahoo', start, end)</a:t>
            </a:r>
          </a:p>
          <a:p>
            <a:r>
              <a:rPr lang="en-US" sz="900" dirty="0" err="1">
                <a:latin typeface="Courier" pitchFamily="2" charset="0"/>
              </a:rPr>
              <a:t>df.to_csv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 err="1">
                <a:latin typeface="Courier" pitchFamily="2" charset="0"/>
              </a:rPr>
              <a:t>df.from_csv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 err="1">
                <a:latin typeface="Courier" pitchFamily="2" charset="0"/>
              </a:rPr>
              <a:t>df.tail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Close'].plot(legend=True, 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 8), title='AAPL', label='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Close')</a:t>
            </a:r>
          </a:p>
          <a:p>
            <a:r>
              <a:rPr lang="en-US" sz="900" dirty="0" err="1">
                <a:latin typeface="Courier" pitchFamily="2" charset="0"/>
              </a:rPr>
              <a:t>plt.figure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=(12,9))</a:t>
            </a:r>
          </a:p>
          <a:p>
            <a:r>
              <a:rPr lang="en-US" sz="900" dirty="0">
                <a:latin typeface="Courier" pitchFamily="2" charset="0"/>
              </a:rPr>
              <a:t>top = plt.subplot2grid((12,9), (0, 0), </a:t>
            </a:r>
            <a:r>
              <a:rPr lang="en-US" sz="900" dirty="0" err="1">
                <a:latin typeface="Courier" pitchFamily="2" charset="0"/>
              </a:rPr>
              <a:t>rowspan</a:t>
            </a:r>
            <a:r>
              <a:rPr lang="en-US" sz="900" dirty="0">
                <a:latin typeface="Courier" pitchFamily="2" charset="0"/>
              </a:rPr>
              <a:t>=10, </a:t>
            </a:r>
            <a:r>
              <a:rPr lang="en-US" sz="900" dirty="0" err="1">
                <a:latin typeface="Courier" pitchFamily="2" charset="0"/>
              </a:rPr>
              <a:t>colspan</a:t>
            </a:r>
            <a:r>
              <a:rPr lang="en-US" sz="900" dirty="0">
                <a:latin typeface="Courier" pitchFamily="2" charset="0"/>
              </a:rPr>
              <a:t>=9)</a:t>
            </a:r>
          </a:p>
          <a:p>
            <a:r>
              <a:rPr lang="en-US" sz="900" dirty="0">
                <a:latin typeface="Courier" pitchFamily="2" charset="0"/>
              </a:rPr>
              <a:t>bottom = plt.subplot2grid((12,9), (10,0), </a:t>
            </a:r>
            <a:r>
              <a:rPr lang="en-US" sz="900" dirty="0" err="1">
                <a:latin typeface="Courier" pitchFamily="2" charset="0"/>
              </a:rPr>
              <a:t>rowspan</a:t>
            </a:r>
            <a:r>
              <a:rPr lang="en-US" sz="900" dirty="0">
                <a:latin typeface="Courier" pitchFamily="2" charset="0"/>
              </a:rPr>
              <a:t>=2, </a:t>
            </a:r>
            <a:r>
              <a:rPr lang="en-US" sz="900" dirty="0" err="1">
                <a:latin typeface="Courier" pitchFamily="2" charset="0"/>
              </a:rPr>
              <a:t>colspan</a:t>
            </a:r>
            <a:r>
              <a:rPr lang="en-US" sz="900" dirty="0">
                <a:latin typeface="Courier" pitchFamily="2" charset="0"/>
              </a:rPr>
              <a:t>=9)</a:t>
            </a:r>
          </a:p>
          <a:p>
            <a:r>
              <a:rPr lang="en-US" sz="900" dirty="0" err="1">
                <a:latin typeface="Courier" pitchFamily="2" charset="0"/>
              </a:rPr>
              <a:t>top.plot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Close'], color='blue') #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 gives the dates</a:t>
            </a:r>
          </a:p>
          <a:p>
            <a:r>
              <a:rPr lang="en-US" sz="900" dirty="0" err="1">
                <a:latin typeface="Courier" pitchFamily="2" charset="0"/>
              </a:rPr>
              <a:t>bottom.bar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df.index</a:t>
            </a:r>
            <a:r>
              <a:rPr lang="en-US" sz="900" dirty="0">
                <a:latin typeface="Courier" pitchFamily="2" charset="0"/>
              </a:rPr>
              <a:t>,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['Volume']) </a:t>
            </a:r>
          </a:p>
          <a:p>
            <a:r>
              <a:rPr lang="en-US" sz="900" dirty="0">
                <a:latin typeface="Courier" pitchFamily="2" charset="0"/>
              </a:rPr>
              <a:t> </a:t>
            </a:r>
          </a:p>
          <a:p>
            <a:r>
              <a:rPr lang="en-US" sz="900" dirty="0">
                <a:latin typeface="Courier" pitchFamily="2" charset="0"/>
              </a:rPr>
              <a:t># set the labels</a:t>
            </a:r>
          </a:p>
          <a:p>
            <a:r>
              <a:rPr lang="en-US" sz="900" dirty="0" err="1">
                <a:latin typeface="Courier" pitchFamily="2" charset="0"/>
              </a:rPr>
              <a:t>top.axes.get_xaxis</a:t>
            </a:r>
            <a:r>
              <a:rPr lang="en-US" sz="900" dirty="0">
                <a:latin typeface="Courier" pitchFamily="2" charset="0"/>
              </a:rPr>
              <a:t>().</a:t>
            </a:r>
            <a:r>
              <a:rPr lang="en-US" sz="900" dirty="0" err="1">
                <a:latin typeface="Courier" pitchFamily="2" charset="0"/>
              </a:rPr>
              <a:t>set_visible</a:t>
            </a:r>
            <a:r>
              <a:rPr lang="en-US" sz="900" dirty="0">
                <a:latin typeface="Courier" pitchFamily="2" charset="0"/>
              </a:rPr>
              <a:t>(False)</a:t>
            </a:r>
          </a:p>
          <a:p>
            <a:r>
              <a:rPr lang="en-US" sz="900" dirty="0" err="1">
                <a:latin typeface="Courier" pitchFamily="2" charset="0"/>
              </a:rPr>
              <a:t>top.set_title</a:t>
            </a:r>
            <a:r>
              <a:rPr lang="en-US" sz="900" dirty="0">
                <a:latin typeface="Courier" pitchFamily="2" charset="0"/>
              </a:rPr>
              <a:t>('AAPL')</a:t>
            </a:r>
          </a:p>
          <a:p>
            <a:r>
              <a:rPr lang="en-US" sz="900" dirty="0" err="1">
                <a:latin typeface="Courier" pitchFamily="2" charset="0"/>
              </a:rPr>
              <a:t>top.set_ylabel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Close')</a:t>
            </a:r>
          </a:p>
          <a:p>
            <a:r>
              <a:rPr lang="en-US" sz="900" dirty="0" err="1">
                <a:latin typeface="Courier" pitchFamily="2" charset="0"/>
              </a:rPr>
              <a:t>bottom.set_ylabel</a:t>
            </a:r>
            <a:r>
              <a:rPr lang="en-US" sz="900" dirty="0">
                <a:latin typeface="Courier" pitchFamily="2" charset="0"/>
              </a:rPr>
              <a:t>('Volume')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 err="1">
                <a:latin typeface="Courier" pitchFamily="2" charset="0"/>
              </a:rPr>
              <a:t>plt.figure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=(12,9))</a:t>
            </a:r>
          </a:p>
          <a:p>
            <a:r>
              <a:rPr lang="en-US" sz="900" dirty="0" err="1">
                <a:latin typeface="Courier" pitchFamily="2" charset="0"/>
              </a:rPr>
              <a:t>sns.distplot</a:t>
            </a:r>
            <a:r>
              <a:rPr lang="en-US" sz="900" dirty="0">
                <a:latin typeface="Courier" pitchFamily="2" charset="0"/>
              </a:rPr>
              <a:t>(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</a:t>
            </a:r>
            <a:r>
              <a:rPr lang="en-US" sz="900" dirty="0" err="1">
                <a:latin typeface="Courier" pitchFamily="2" charset="0"/>
              </a:rPr>
              <a:t>dropna</a:t>
            </a:r>
            <a:r>
              <a:rPr lang="en-US" sz="900" dirty="0">
                <a:latin typeface="Courier" pitchFamily="2" charset="0"/>
              </a:rPr>
              <a:t>(), bins=50, color='purple')</a:t>
            </a:r>
          </a:p>
          <a:p>
            <a:endParaRPr lang="en-US" sz="900" dirty="0">
              <a:latin typeface="Courier" pitchFamily="2" charset="0"/>
            </a:endParaRPr>
          </a:p>
          <a:p>
            <a:r>
              <a:rPr lang="en-US" sz="900" dirty="0">
                <a:latin typeface="Courier" pitchFamily="2" charset="0"/>
              </a:rPr>
              <a:t># simple moving averages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['MA05']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Close'].rolling(5).mean() #5 days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['MA20']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Close'].rolling(20).mean() #20 days</a:t>
            </a:r>
          </a:p>
          <a:p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['MA60'] =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Close'].rolling(60).mean() #60 days</a:t>
            </a:r>
          </a:p>
          <a:p>
            <a:r>
              <a:rPr lang="en-US" sz="900" dirty="0">
                <a:latin typeface="Courier" pitchFamily="2" charset="0"/>
              </a:rPr>
              <a:t>df2 = </a:t>
            </a:r>
            <a:r>
              <a:rPr lang="en-US" sz="900" dirty="0" err="1">
                <a:latin typeface="Courier" pitchFamily="2" charset="0"/>
              </a:rPr>
              <a:t>pd.DataFrame</a:t>
            </a:r>
            <a:r>
              <a:rPr lang="en-US" sz="900" dirty="0">
                <a:latin typeface="Courier" pitchFamily="2" charset="0"/>
              </a:rPr>
              <a:t>({'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</a:t>
            </a:r>
            <a:r>
              <a:rPr lang="en-US" sz="900" dirty="0" err="1">
                <a:latin typeface="Courier" pitchFamily="2" charset="0"/>
              </a:rPr>
              <a:t>Adj</a:t>
            </a:r>
            <a:r>
              <a:rPr lang="en-US" sz="900" dirty="0">
                <a:latin typeface="Courier" pitchFamily="2" charset="0"/>
              </a:rPr>
              <a:t> Close'],'MA05':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['MA05'],'MA20':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['MA20'], 'MA60': </a:t>
            </a:r>
            <a:r>
              <a:rPr lang="en-US" sz="900" dirty="0" err="1">
                <a:latin typeface="Courier" pitchFamily="2" charset="0"/>
              </a:rPr>
              <a:t>df</a:t>
            </a:r>
            <a:r>
              <a:rPr lang="en-US" sz="900" dirty="0">
                <a:latin typeface="Courier" pitchFamily="2" charset="0"/>
              </a:rPr>
              <a:t>['MA60']})</a:t>
            </a:r>
          </a:p>
          <a:p>
            <a:r>
              <a:rPr lang="en-US" sz="900" dirty="0">
                <a:latin typeface="Courier" pitchFamily="2" charset="0"/>
              </a:rPr>
              <a:t>df2.plot(</a:t>
            </a:r>
            <a:r>
              <a:rPr lang="en-US" sz="900" dirty="0" err="1">
                <a:latin typeface="Courier" pitchFamily="2" charset="0"/>
              </a:rPr>
              <a:t>figsize</a:t>
            </a:r>
            <a:r>
              <a:rPr lang="en-US" sz="900" dirty="0">
                <a:latin typeface="Courier" pitchFamily="2" charset="0"/>
              </a:rPr>
              <a:t>=(12, 9), legend=True, title='AAPL')</a:t>
            </a:r>
          </a:p>
          <a:p>
            <a:r>
              <a:rPr lang="en-US" sz="900" dirty="0">
                <a:latin typeface="Courier" pitchFamily="2" charset="0"/>
              </a:rPr>
              <a:t>df2.to_csv('</a:t>
            </a:r>
            <a:r>
              <a:rPr lang="en-US" sz="900" dirty="0" err="1">
                <a:latin typeface="Courier" pitchFamily="2" charset="0"/>
              </a:rPr>
              <a:t>AAPL_MA.csv</a:t>
            </a:r>
            <a:r>
              <a:rPr lang="en-US" sz="900" dirty="0">
                <a:latin typeface="Courier" pitchFamily="2" charset="0"/>
              </a:rPr>
              <a:t>')</a:t>
            </a:r>
          </a:p>
          <a:p>
            <a:r>
              <a:rPr lang="en-US" sz="900" dirty="0">
                <a:latin typeface="Courier" pitchFamily="2" charset="0"/>
              </a:rPr>
              <a:t>fig = </a:t>
            </a:r>
            <a:r>
              <a:rPr lang="en-US" sz="900" dirty="0" err="1">
                <a:latin typeface="Courier" pitchFamily="2" charset="0"/>
              </a:rPr>
              <a:t>plt.gcf</a:t>
            </a:r>
            <a:r>
              <a:rPr lang="en-US" sz="900" dirty="0">
                <a:latin typeface="Courier" pitchFamily="2" charset="0"/>
              </a:rPr>
              <a:t>()</a:t>
            </a:r>
          </a:p>
          <a:p>
            <a:r>
              <a:rPr lang="en-US" sz="900" dirty="0" err="1">
                <a:latin typeface="Courier" pitchFamily="2" charset="0"/>
              </a:rPr>
              <a:t>fig.set_size_inches</a:t>
            </a:r>
            <a:r>
              <a:rPr lang="en-US" sz="900" dirty="0">
                <a:latin typeface="Courier" pitchFamily="2" charset="0"/>
              </a:rPr>
              <a:t>(12, 9)</a:t>
            </a:r>
          </a:p>
          <a:p>
            <a:r>
              <a:rPr lang="en-US" sz="900" dirty="0" err="1">
                <a:latin typeface="Courier" pitchFamily="2" charset="0"/>
              </a:rPr>
              <a:t>fig.savefig</a:t>
            </a:r>
            <a:r>
              <a:rPr lang="en-US" sz="900" dirty="0">
                <a:latin typeface="Courier" pitchFamily="2" charset="0"/>
              </a:rPr>
              <a:t>('</a:t>
            </a:r>
            <a:r>
              <a:rPr lang="en-US" sz="900" dirty="0" err="1">
                <a:latin typeface="Courier" pitchFamily="2" charset="0"/>
              </a:rPr>
              <a:t>AAPL_plot.png</a:t>
            </a:r>
            <a:r>
              <a:rPr lang="en-US" sz="900" dirty="0">
                <a:latin typeface="Courier" pitchFamily="2" charset="0"/>
              </a:rPr>
              <a:t>', dpi=300)</a:t>
            </a:r>
          </a:p>
          <a:p>
            <a:r>
              <a:rPr lang="en-US" sz="900" dirty="0" err="1">
                <a:latin typeface="Courier" pitchFamily="2" charset="0"/>
              </a:rPr>
              <a:t>plt.show</a:t>
            </a:r>
            <a:r>
              <a:rPr lang="en-US" sz="900" dirty="0">
                <a:latin typeface="Courier" pitchFamily="2" charset="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269111199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52719-1D82-5E49-8877-03D81B439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17859B-9E68-B646-876E-49FE30357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690B8E-60D4-EB4E-BAE1-36F7E84E3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90"/>
            <a:ext cx="9144000" cy="64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5717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124</a:t>
            </a:fld>
            <a:endParaRPr lang="zh-TW" altLang="en-US"/>
          </a:p>
        </p:txBody>
      </p:sp>
      <p:sp>
        <p:nvSpPr>
          <p:cNvPr id="8" name="Rectangle 7"/>
          <p:cNvSpPr/>
          <p:nvPr/>
        </p:nvSpPr>
        <p:spPr>
          <a:xfrm>
            <a:off x="1772816" y="6589554"/>
            <a:ext cx="55983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https://www.quandl.com/tools/python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07218" y="836712"/>
            <a:ext cx="8929563" cy="275992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 ! pip install </a:t>
            </a:r>
            <a:r>
              <a:rPr lang="en-US" sz="2000" b="1" dirty="0" err="1">
                <a:latin typeface="Courier" charset="0"/>
                <a:ea typeface="標楷體" charset="-120"/>
              </a:rPr>
              <a:t>quandl</a:t>
            </a:r>
            <a:endParaRPr lang="en-US" sz="2000" b="1" dirty="0">
              <a:latin typeface="Courier" charset="0"/>
              <a:ea typeface="標楷體" charset="-120"/>
            </a:endParaRPr>
          </a:p>
          <a:p>
            <a:pPr eaLnBrk="0" hangingPunct="0"/>
            <a:r>
              <a:rPr 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32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</a:t>
            </a:r>
            <a:r>
              <a:rPr lang="en-US" sz="32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</a:t>
            </a:r>
          </a:p>
          <a:p>
            <a:pPr eaLnBrk="0" hangingPunct="0"/>
            <a:r>
              <a:rPr lang="en-US" sz="2000" b="1" dirty="0">
                <a:latin typeface="Courier" charset="0"/>
                <a:ea typeface="標楷體" charset="-120"/>
              </a:rPr>
              <a:t># </a:t>
            </a:r>
            <a:r>
              <a:rPr lang="en-US" sz="2000" b="1" dirty="0" err="1">
                <a:latin typeface="Courier" charset="0"/>
                <a:ea typeface="標楷體" charset="-120"/>
              </a:rPr>
              <a:t>quandl.ApiConfig.api_key</a:t>
            </a:r>
            <a:r>
              <a:rPr lang="en-US" sz="2000" b="1" dirty="0">
                <a:latin typeface="Courier" charset="0"/>
                <a:ea typeface="標楷體" charset="-120"/>
              </a:rPr>
              <a:t> = "YOURAPIKEY"</a:t>
            </a:r>
          </a:p>
          <a:p>
            <a:pPr eaLnBrk="0" hangingPunct="0"/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df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 = </a:t>
            </a:r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quandl.get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("WIKI/AAPL"</a:t>
            </a:r>
            <a:r>
              <a:rPr lang="en-US" sz="2000" b="1" dirty="0">
                <a:solidFill>
                  <a:srgbClr val="FF0000"/>
                </a:solidFill>
                <a:latin typeface="Courier" charset="0"/>
                <a:ea typeface="標楷體" charset="-120"/>
              </a:rPr>
              <a:t>, </a:t>
            </a:r>
            <a:r>
              <a:rPr lang="en-US" sz="2000" b="1" dirty="0" err="1">
                <a:latin typeface="Courier" charset="0"/>
                <a:ea typeface="標楷體" charset="-120"/>
              </a:rPr>
              <a:t>start_date</a:t>
            </a:r>
            <a:r>
              <a:rPr lang="en-US" sz="2000" b="1" dirty="0">
                <a:latin typeface="Courier" charset="0"/>
                <a:ea typeface="標楷體" charset="-120"/>
              </a:rPr>
              <a:t>="2016-01-01", </a:t>
            </a:r>
            <a:r>
              <a:rPr lang="en-US" sz="2000" b="1" dirty="0" err="1">
                <a:latin typeface="Courier" charset="0"/>
                <a:ea typeface="標楷體" charset="-120"/>
              </a:rPr>
              <a:t>end_date</a:t>
            </a:r>
            <a:r>
              <a:rPr lang="en-US" sz="2000" b="1" dirty="0">
                <a:latin typeface="Courier" charset="0"/>
                <a:ea typeface="標楷體" charset="-120"/>
              </a:rPr>
              <a:t>="2017-12-31")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df.to_csv</a:t>
            </a:r>
            <a:r>
              <a:rPr lang="en-US" sz="2000" b="1" dirty="0">
                <a:latin typeface="Courier" charset="0"/>
                <a:ea typeface="標楷體" charset="-120"/>
              </a:rPr>
              <a:t>('</a:t>
            </a:r>
            <a:r>
              <a:rPr lang="en-US" sz="2000" b="1" dirty="0" err="1">
                <a:latin typeface="Courier" charset="0"/>
                <a:ea typeface="標楷體" charset="-120"/>
              </a:rPr>
              <a:t>AAPL.csv</a:t>
            </a:r>
            <a:r>
              <a:rPr lang="en-US" sz="2000" b="1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df.from_csv</a:t>
            </a:r>
            <a:r>
              <a:rPr lang="en-US" sz="2000" b="1" dirty="0">
                <a:latin typeface="Courier" charset="0"/>
                <a:ea typeface="標楷體" charset="-120"/>
              </a:rPr>
              <a:t>('</a:t>
            </a:r>
            <a:r>
              <a:rPr lang="en-US" sz="2000" b="1" dirty="0" err="1">
                <a:latin typeface="Courier" charset="0"/>
                <a:ea typeface="標楷體" charset="-120"/>
              </a:rPr>
              <a:t>AAPL.csv</a:t>
            </a:r>
            <a:r>
              <a:rPr lang="en-US" sz="2000" b="1" dirty="0">
                <a:latin typeface="Courier" charset="0"/>
                <a:ea typeface="標楷體" charset="-120"/>
              </a:rPr>
              <a:t>')</a:t>
            </a:r>
          </a:p>
          <a:p>
            <a:pPr eaLnBrk="0" hangingPunct="0"/>
            <a:r>
              <a:rPr lang="en-US" sz="2000" b="1" dirty="0" err="1">
                <a:latin typeface="Courier" charset="0"/>
                <a:ea typeface="標楷體" charset="-120"/>
              </a:rPr>
              <a:t>df.tail</a:t>
            </a:r>
            <a:r>
              <a:rPr lang="en-US" sz="2000" b="1" dirty="0">
                <a:latin typeface="Courier" charset="0"/>
                <a:ea typeface="標楷體" charset="-120"/>
              </a:rPr>
              <a:t>()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Finance Data from </a:t>
            </a:r>
            <a:r>
              <a:rPr lang="en-US" sz="5400" dirty="0" err="1">
                <a:solidFill>
                  <a:srgbClr val="FF0000"/>
                </a:solidFill>
              </a:rPr>
              <a:t>Quandl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99AF6-D351-084C-A897-669D871D0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79" y="3668045"/>
            <a:ext cx="8549640" cy="290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12140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28572-07A1-8845-8094-354D34EB9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695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Scikit</a:t>
            </a:r>
            <a:r>
              <a:rPr lang="en-US" dirty="0">
                <a:solidFill>
                  <a:schemeClr val="accent1"/>
                </a:solidFill>
              </a:rPr>
              <a:t>-Learn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A02850-E1F7-AF49-BE9A-347F822A1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125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F08D3E-8E33-F34C-95BF-3C0FF8475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92695"/>
            <a:ext cx="8234264" cy="59046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AF49D2-7BAB-264E-A6B3-BC56FEC71D08}"/>
              </a:ext>
            </a:extLst>
          </p:cNvPr>
          <p:cNvSpPr/>
          <p:nvPr/>
        </p:nvSpPr>
        <p:spPr>
          <a:xfrm>
            <a:off x="3480194" y="6597352"/>
            <a:ext cx="21836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  <a:hlinkClick r:id="rId3"/>
              </a:rPr>
              <a:t>http://scikit-learn.org/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018720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4870-74C4-1144-9E9E-6F0C5B9B5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dirty="0">
                <a:solidFill>
                  <a:srgbClr val="FF0000"/>
                </a:solidFill>
              </a:rPr>
              <a:t>Iris</a:t>
            </a:r>
            <a:r>
              <a:rPr lang="en-US" sz="7200" dirty="0">
                <a:solidFill>
                  <a:schemeClr val="accent1"/>
                </a:solidFill>
              </a:rPr>
              <a:t> flower data 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E68F82-A7A3-E441-86F3-676F328E0223}"/>
              </a:ext>
            </a:extLst>
          </p:cNvPr>
          <p:cNvSpPr/>
          <p:nvPr/>
        </p:nvSpPr>
        <p:spPr>
          <a:xfrm>
            <a:off x="1592796" y="6597352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0B2EA8-7D93-2D41-94AB-19C3725798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39"/>
          <a:stretch/>
        </p:blipFill>
        <p:spPr>
          <a:xfrm>
            <a:off x="195796" y="2487081"/>
            <a:ext cx="2794000" cy="2886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290481-F8B7-1944-93D5-5A02212F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846" y="2464696"/>
            <a:ext cx="2794000" cy="20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96A392-343E-6246-8C9C-A482F3C42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896" y="2487008"/>
            <a:ext cx="2794000" cy="2273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D731EC-8282-BB4F-83AE-C97A2A1B3C89}"/>
              </a:ext>
            </a:extLst>
          </p:cNvPr>
          <p:cNvSpPr/>
          <p:nvPr/>
        </p:nvSpPr>
        <p:spPr>
          <a:xfrm>
            <a:off x="687740" y="1646086"/>
            <a:ext cx="1810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setosa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4C5E59-436E-5B4C-83DE-81AEAA787921}"/>
              </a:ext>
            </a:extLst>
          </p:cNvPr>
          <p:cNvSpPr/>
          <p:nvPr/>
        </p:nvSpPr>
        <p:spPr>
          <a:xfrm>
            <a:off x="3253370" y="1646086"/>
            <a:ext cx="26372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versicolor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6ACB85-4270-3140-B979-1B05F4B3A227}"/>
              </a:ext>
            </a:extLst>
          </p:cNvPr>
          <p:cNvSpPr/>
          <p:nvPr/>
        </p:nvSpPr>
        <p:spPr>
          <a:xfrm>
            <a:off x="6467787" y="1667587"/>
            <a:ext cx="22942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virginica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875E02F-4188-3648-8431-05EA9D7588DC}"/>
              </a:ext>
            </a:extLst>
          </p:cNvPr>
          <p:cNvSpPr/>
          <p:nvPr/>
        </p:nvSpPr>
        <p:spPr>
          <a:xfrm>
            <a:off x="1656488" y="639232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en.wikipedia.org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/wiki/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Iris_flower_data_set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761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D95A-204F-1E47-9AEB-0230C1D85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127</a:t>
            </a:fld>
            <a:endParaRPr lang="zh-TW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85BCCD-D8D0-8A4A-B7AE-293D0DB74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7140"/>
          <a:stretch/>
        </p:blipFill>
        <p:spPr>
          <a:xfrm>
            <a:off x="1704942" y="1124744"/>
            <a:ext cx="5734115" cy="55208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D7508CE-92C5-2F46-B018-8A7A29D95C40}"/>
              </a:ext>
            </a:extLst>
          </p:cNvPr>
          <p:cNvSpPr txBox="1">
            <a:spLocks/>
          </p:cNvSpPr>
          <p:nvPr/>
        </p:nvSpPr>
        <p:spPr bwMode="auto">
          <a:xfrm>
            <a:off x="457200" y="0"/>
            <a:ext cx="8229600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0" lang="en-US" sz="7200" dirty="0">
                <a:solidFill>
                  <a:srgbClr val="FF0000"/>
                </a:solidFill>
              </a:rPr>
              <a:t>Iris</a:t>
            </a:r>
            <a:r>
              <a:rPr kumimoji="0" lang="en-US" sz="7200" dirty="0">
                <a:solidFill>
                  <a:schemeClr val="accent1"/>
                </a:solidFill>
              </a:rPr>
              <a:t> </a:t>
            </a:r>
            <a:r>
              <a:rPr kumimoji="0" lang="en-US" sz="7200" dirty="0" err="1">
                <a:solidFill>
                  <a:schemeClr val="accent1"/>
                </a:solidFill>
              </a:rPr>
              <a:t>Classfication</a:t>
            </a:r>
            <a:endParaRPr kumimoji="0" lang="en-US" sz="7200" dirty="0">
              <a:solidFill>
                <a:schemeClr val="accent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B6FA0F1-EEE5-6A43-A722-F7E563C4A653}"/>
              </a:ext>
            </a:extLst>
          </p:cNvPr>
          <p:cNvSpPr/>
          <p:nvPr/>
        </p:nvSpPr>
        <p:spPr>
          <a:xfrm>
            <a:off x="1592796" y="6638767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suruchifialoke.com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/2016-10-13-machine-learning-tutorial-iris-classification/</a:t>
            </a:r>
          </a:p>
        </p:txBody>
      </p:sp>
    </p:spTree>
    <p:extLst>
      <p:ext uri="{BB962C8B-B14F-4D97-AF65-F5344CB8AC3E}">
        <p14:creationId xmlns:p14="http://schemas.microsoft.com/office/powerpoint/2010/main" val="75197568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C247F-9E61-1B4C-A18C-9C9239F84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1202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iris.data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C7BEA4-7E98-A040-AC6D-C2060D53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E2CB2-AC24-FD40-A47C-BB69FA95848B}"/>
              </a:ext>
            </a:extLst>
          </p:cNvPr>
          <p:cNvSpPr/>
          <p:nvPr/>
        </p:nvSpPr>
        <p:spPr>
          <a:xfrm>
            <a:off x="499927" y="706681"/>
            <a:ext cx="80314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000" dirty="0">
                <a:latin typeface="Calibri" panose="020F0502020204030204" pitchFamily="34" charset="0"/>
                <a:ea typeface="標楷體" charset="-120"/>
                <a:cs typeface="Calibri" panose="020F0502020204030204" pitchFamily="34" charset="0"/>
                <a:hlinkClick r:id="rId2"/>
              </a:rPr>
              <a:t>https://archive.ics.uci.edu/ml/machine-learning-databases/iris/iris.data</a:t>
            </a:r>
            <a:endParaRPr lang="en-US" altLang="en-US" sz="2000" dirty="0">
              <a:latin typeface="Calibri" panose="020F0502020204030204" pitchFamily="34" charset="0"/>
              <a:ea typeface="標楷體" charset="-120"/>
              <a:cs typeface="Calibri" panose="020F05020202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21F7574-566A-AC4E-8F44-F576210E1CAA}"/>
              </a:ext>
            </a:extLst>
          </p:cNvPr>
          <p:cNvSpPr/>
          <p:nvPr/>
        </p:nvSpPr>
        <p:spPr>
          <a:xfrm>
            <a:off x="577624" y="1192060"/>
            <a:ext cx="3706344" cy="326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5.1,3.5,1.4,0.2,Iris-setosa 4.9,3.0,1.4,0.2,Iris-setosa 4.7,3.2,1.3,0.2,Iris-setosa 4.6,3.1,1.5,0.2,Iris-setosa 5.0,3.6,1.4,0.2,Iris-setosa 5.4,3.9,1.7,0.4,Iris-setosa 4.6,3.4,1.4,0.3,Iris-setosa 5.0,3.4,1.5,0.2,Iris-setosa 4.4,2.9,1.4,0.2,Iris-setosa 4.9,3.1,1.5,0.1,Iris-setosa 5.4,3.7,1.5,0.2,Iris-setosa 4.8,3.4,1.6,0.2,Iris-setosa 4.8,3.0,1.4,0.1,Iris-setosa 4.3,3.0,1.1,0.1,Iris-setosa 5.8,4.0,1.2,0.2,Iris-setosa 5.7,4.4,1.5,0.4,Iris-setosa 5.4,3.9,1.3,0.4,Iris-setosa 5.1,3.5,1.4,0.3,Iris-setosa 5.7,3.8,1.7,0.3,Iris-setosa 5.1,3.8,1.5,0.3,Iris-setosa 5.4,3.4,1.7,0.2,Iris-setosa 5.1,3.7,1.5,0.4,Iris-setosa 4.6,3.6,1.0,0.2,Iris-setosa 5.1,3.3,1.7,0.5,Iris-setosa 4.8,3.4,1.9,0.2,Iris-setosa 5.0,3.0,1.6,0.2,Iris-setosa 5.0,3.4,1.6,0.4,Iris-setosa 5.2,3.5,1.5,0.2,Iris-setosa 5.2,3.4,1.4,0.2,Iris-setosa 4.7,3.2,1.6,0.2,Iris-setosa 4.8,3.1,1.6,0.2,Iris-setosa 5.4,3.4,1.5,0.4,Iris-setosa 5.2,4.1,1.5,0.1,Iris-setosa 5.5,4.2,1.4,0.2,Iris-setosa 4.9,3.1,1.5,0.1,Iris-setosa 5.0,3.2,1.2,0.2,Iris-setosa 5.5,3.5,1.3,0.2,Iris-setosa 4.9,3.1,1.5,0.1,Iris-setosa 4.4,3.0,1.3,0.2,Iris-setosa 5.1,3.4,1.5,0.2,Iris-setosa 5.0,3.5,1.3,0.3,Iris-setosa 4.5,2.3,1.3,0.3,Iris-setosa 4.4,3.2,1.3,0.2,Iris-setosa 5.0,3.5,1.6,0.6,Iris-setosa 5.1,3.8,1.9,0.4,Iris-setosa 4.8,3.0,1.4,0.3,Iris-setosa 5.1,3.8,1.6,0.2,Iris-setosa 4.6,3.2,1.4,0.2,Iris-setosa 5.3,3.7,1.5,0.2,Iris-setosa 5.0,3.3,1.4,0.2,Iris-setosa 7.0,3.2,4.7,1.4,Iris-versicolor 6.4,3.2,4.5,1.5,Iris-versicolor 6.9,3.1,4.9,1.5,Iris-versicolor 5.5,2.3,4.0,1.3,Iris-versicolor 6.5,2.8,4.6,1.5,Iris-versicolor 5.7,2.8,4.5,1.3,Iris-versicolor 6.3,3.3,4.7,1.6,Iris-versicolor 4.9,2.4,3.3,1.0,Iris-versicolor 6.6,2.9,4.6,1.3,Iris-versicolor 5.2,2.7,3.9,1.4,Iris-versicolor 5.0,2.0,3.5,1.0,Iris-versicolor 5.9,3.0,4.2,1.5,Iris-versicolor 6.0,2.2,4.0,1.0,Iris-versicolor 6.1,2.9,4.7,1.4,Iris-versicolor 5.6,2.9,3.6,1.3,Iris-versicolor 6.7,3.1,4.4,1.4,Iris-versicolor 5.6,3.0,4.5,1.5,Iris-versicolor 5.8,2.7,4.1,1.0,Iris-versicolor 6.2,2.2,4.5,1.5,Iris-versicolor 5.6,2.5,3.9,1.1,Iris-versicolor 5.9,3.2,4.8,1.8,Iris-versicolor 6.1,2.8,4.0,1.3,Iris-versicolor 6.3,2.5,4.9,1.5,Iris-versicolor 6.1,2.8,4.7,1.2,Iris-versicolor 6.4,2.9,4.3,1.3,Iris-versicolor 6.6,3.0,4.4,1.4,Iris-versicolor 6.8,2.8,4.8,1.4,Iris-versicolor 6.7,3.0,5.0,1.7,Iris-versicolor 6.0,2.9,4.5,1.5,Iris-versicolor 5.7,2.6,3.5,1.0,Iris-versicolor 5.5,2.4,3.8,1.1,Iris-versicolor 5.5,2.4,3.7,1.0,Iris-versicolor 5.8,2.7,3.9,1.2,Iris-versicolor 6.0,2.7,5.1,1.6,Iris-versicolor 5.4,3.0,4.5,1.5,Iris-versicolor 6.0,3.4,4.5,1.6,Iris-versicolor 6.7,3.1,4.7,1.5,Iris-versicolor 6.3,2.3,4.4,1.3,Iris-versicolor 5.6,3.0,4.1,1.3,Iris-versicolor 5.5,2.5,4.0,1.3,Iris-versicolor 5.5,2.6,4.4,1.2,Iris-versicolor 6.1,3.0,4.6,1.4,Iris-versicolor 5.8,2.6,4.0,1.2,Iris-versicolor 5.0,2.3,3.3,1.0,Iris-versicolor 5.6,2.7,4.2,1.3,Iris-versicolor 5.7,3.0,4.2,1.2,Iris-versicolor 5.7,2.9,4.2,1.3,Iris-versicolor 6.2,2.9,4.3,1.3,Iris-versicolor 5.1,2.5,3.0,1.1,Iris-versicolor 5.7,2.8,4.1,1.3,Iris-versicolor 6.3,3.3,6.0,2.5,Iris-virginica 5.8,2.7,5.1,1.9,Iris-virginica 7.1,3.0,5.9,2.1,Iris-virginica 6.3,2.9,5.6,1.8,Iris-virginica 6.5,3.0,5.8,2.2,Iris-virginica 7.6,3.0,6.6,2.1,Iris-virginica 4.9,2.5,4.5,1.7,Iris-virginica 7.3,2.9,6.3,1.8,Iris-virginica 6.7,2.5,5.8,1.8,Iris-virginica 7.2,3.6,6.1,2.5,Iris-virginica 6.5,3.2,5.1,2.0,Iris-virginica 6.4,2.7,5.3,1.9,Iris-virginica 6.8,3.0,5.5,2.1,Iris-virginica 5.7,2.5,5.0,2.0,Iris-virginica 5.8,2.8,5.1,2.4,Iris-virginica 6.4,3.2,5.3,2.3,Iris-virginica 6.5,3.0,5.5,1.8,Iris-virginica 7.7,3.8,6.7,2.2,Iris-virginica 7.7,2.6,6.9,2.3,Iris-virginica 6.0,2.2,5.0,1.5,Iris-virginica 6.9,3.2,5.7,2.3,Iris-virginica 5.6,2.8,4.9,2.0,Iris-virginica 7.7,2.8,6.7,2.0,Iris-virginica 6.3,2.7,4.9,1.8,Iris-virginica 6.7,3.3,5.7,2.1,Iris-virginica 7.2,3.2,6.0,1.8,Iris-virginica 6.2,2.8,4.8,1.8,Iris-virginica 6.1,3.0,4.9,1.8,Iris-virginica 6.4,2.8,5.6,2.1,Iris-virginica 7.2,3.0,5.8,1.6,Iris-virginica 7.4,2.8,6.1,1.9,Iris-virginica 7.9,3.8,6.4,2.0,Iris-virginica 6.4,2.8,5.6,2.2,Iris-virginica 6.3,2.8,5.1,1.5,Iris-virginica 6.1,2.6,5.6,1.4,Iris-virginica 7.7,3.0,6.1,2.3,Iris-virginica 6.3,3.4,5.6,2.4,Iris-virginica 6.4,3.1,5.5,1.8,Iris-virginica 6.0,3.0,4.8,1.8,Iris-virginica 6.9,3.1,5.4,2.1,Iris-virginica 6.7,3.1,5.6,2.4,Iris-virginica 6.9,3.1,5.1,2.3,Iris-virginica 5.8,2.7,5.1,1.9,Iris-virginica 6.8,3.2,5.9,2.3,Iris-virginica 6.7,3.3,5.7,2.5,Iris-virginica 6.7,3.0,5.2,2.3,Iris-virginica 6.3,2.5,5.0,1.9,Iris-virginica 6.5,3.0,5.2,2.0,Iris-virginica 6.2,3.4,5.4,2.3,Iris-virginica 5.9,3.0,5.1,1.8,Iris-virginica </a:t>
            </a:r>
            <a:br>
              <a:rPr lang="en-US" sz="1400" dirty="0">
                <a:latin typeface="Courier" pitchFamily="2" charset="0"/>
              </a:rPr>
            </a:br>
            <a:endParaRPr lang="en-US" sz="1400" dirty="0">
              <a:latin typeface="Courier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096D3D-A2A0-144E-A01C-A98157FD1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39"/>
          <a:stretch/>
        </p:blipFill>
        <p:spPr>
          <a:xfrm>
            <a:off x="5090368" y="1586595"/>
            <a:ext cx="1713880" cy="17703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369393C-01C4-FE4A-A8C6-82F02F691B72}"/>
              </a:ext>
            </a:extLst>
          </p:cNvPr>
          <p:cNvSpPr/>
          <p:nvPr/>
        </p:nvSpPr>
        <p:spPr>
          <a:xfrm>
            <a:off x="5090368" y="1097486"/>
            <a:ext cx="171387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setosa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708F82-0E28-B943-828A-2ADF753E6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2523" y="5373216"/>
            <a:ext cx="1691724" cy="1268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AF794B3-B48F-974B-923E-DC5A7890EF7D}"/>
              </a:ext>
            </a:extLst>
          </p:cNvPr>
          <p:cNvSpPr/>
          <p:nvPr/>
        </p:nvSpPr>
        <p:spPr>
          <a:xfrm>
            <a:off x="5089527" y="4911551"/>
            <a:ext cx="16917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versicolor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01ABD-F6C2-034D-AAEB-67C0FAA9F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9214" y="3607496"/>
            <a:ext cx="2042770" cy="166207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8BFEA5-F2DA-5242-B574-AD57F7169AA0}"/>
              </a:ext>
            </a:extLst>
          </p:cNvPr>
          <p:cNvSpPr/>
          <p:nvPr/>
        </p:nvSpPr>
        <p:spPr>
          <a:xfrm>
            <a:off x="6939214" y="3140968"/>
            <a:ext cx="20427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virginica</a:t>
            </a:r>
          </a:p>
        </p:txBody>
      </p:sp>
    </p:spTree>
    <p:extLst>
      <p:ext uri="{BB962C8B-B14F-4D97-AF65-F5344CB8AC3E}">
        <p14:creationId xmlns:p14="http://schemas.microsoft.com/office/powerpoint/2010/main" val="371793231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582F9-C8E5-F74D-851F-6F32FB8A8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1BF3A-E4FF-434B-BC46-A8B4CACDF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120" y="1101720"/>
            <a:ext cx="6146799" cy="552275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F77BDE-90DC-A944-B944-9F9AA1E93E4A}"/>
              </a:ext>
            </a:extLst>
          </p:cNvPr>
          <p:cNvSpPr/>
          <p:nvPr/>
        </p:nvSpPr>
        <p:spPr>
          <a:xfrm>
            <a:off x="1436595" y="6624479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716478-2288-404C-A930-69774911F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Iris Data Visualization</a:t>
            </a:r>
          </a:p>
        </p:txBody>
      </p:sp>
    </p:spTree>
    <p:extLst>
      <p:ext uri="{BB962C8B-B14F-4D97-AF65-F5344CB8AC3E}">
        <p14:creationId xmlns:p14="http://schemas.microsoft.com/office/powerpoint/2010/main" val="31655625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13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Mining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Is a Blend of Multiple Disciplines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D23ABA-C84E-994D-AC7C-B2F642FF6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206" y="1272080"/>
            <a:ext cx="5043066" cy="5322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7959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709C4-191E-1149-B08A-5AB413140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8900"/>
            <a:ext cx="8229600" cy="708937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Visualization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3E3DE-70DA-A044-A5A2-CF19F26D9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29BE5B-47FD-7541-B496-EB9BC343F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277"/>
            <a:ext cx="9144000" cy="57195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B940FFB-7655-0143-BE5F-6A10708DD648}"/>
              </a:ext>
            </a:extLst>
          </p:cNvPr>
          <p:cNvSpPr/>
          <p:nvPr/>
        </p:nvSpPr>
        <p:spPr>
          <a:xfrm>
            <a:off x="1436595" y="6624479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38135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B5D78-FBA5-224C-A6CA-BE0E31F07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EF84E7-2573-2E43-9842-3F294B65297E}"/>
              </a:ext>
            </a:extLst>
          </p:cNvPr>
          <p:cNvSpPr/>
          <p:nvPr/>
        </p:nvSpPr>
        <p:spPr>
          <a:xfrm>
            <a:off x="509372" y="111036"/>
            <a:ext cx="8140357" cy="1200329"/>
          </a:xfrm>
          <a:prstGeom prst="rect">
            <a:avLst/>
          </a:prstGeom>
          <a:solidFill>
            <a:srgbClr val="FFD579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import seaborn as </a:t>
            </a:r>
            <a:r>
              <a:rPr lang="en-US" dirty="0" err="1">
                <a:latin typeface="Courier" pitchFamily="2" charset="0"/>
              </a:rPr>
              <a:t>sns</a:t>
            </a:r>
            <a:endParaRPr lang="en-US" dirty="0">
              <a:latin typeface="Courier" pitchFamily="2" charset="0"/>
            </a:endParaRPr>
          </a:p>
          <a:p>
            <a:r>
              <a:rPr lang="en-US" dirty="0" err="1">
                <a:latin typeface="Courier" pitchFamily="2" charset="0"/>
              </a:rPr>
              <a:t>sns.set</a:t>
            </a:r>
            <a:r>
              <a:rPr lang="en-US" dirty="0">
                <a:latin typeface="Courier" pitchFamily="2" charset="0"/>
              </a:rPr>
              <a:t>(style="ticks", </a:t>
            </a:r>
            <a:r>
              <a:rPr lang="en-US" dirty="0" err="1">
                <a:latin typeface="Courier" pitchFamily="2" charset="0"/>
              </a:rPr>
              <a:t>color_codes</a:t>
            </a:r>
            <a:r>
              <a:rPr lang="en-US" dirty="0">
                <a:latin typeface="Courier" pitchFamily="2" charset="0"/>
              </a:rPr>
              <a:t>=True)</a:t>
            </a:r>
          </a:p>
          <a:p>
            <a:r>
              <a:rPr lang="en-US" dirty="0">
                <a:latin typeface="Courier" pitchFamily="2" charset="0"/>
              </a:rPr>
              <a:t>iris = </a:t>
            </a:r>
            <a:r>
              <a:rPr lang="en-US" dirty="0" err="1">
                <a:latin typeface="Courier" pitchFamily="2" charset="0"/>
              </a:rPr>
              <a:t>sns.load_dataset</a:t>
            </a:r>
            <a:r>
              <a:rPr lang="en-US" dirty="0">
                <a:latin typeface="Courier" pitchFamily="2" charset="0"/>
              </a:rPr>
              <a:t>("iris")</a:t>
            </a:r>
          </a:p>
          <a:p>
            <a:r>
              <a:rPr lang="en-US" dirty="0">
                <a:latin typeface="Courier" pitchFamily="2" charset="0"/>
              </a:rPr>
              <a:t>g = </a:t>
            </a:r>
            <a:r>
              <a:rPr lang="en-US" dirty="0" err="1">
                <a:latin typeface="Courier" pitchFamily="2" charset="0"/>
              </a:rPr>
              <a:t>sns.pairplot</a:t>
            </a:r>
            <a:r>
              <a:rPr lang="en-US" dirty="0">
                <a:latin typeface="Courier" pitchFamily="2" charset="0"/>
              </a:rPr>
              <a:t>(iris, hue="species")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08010-AF94-5240-A91E-B7EB9BB4C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5806" y="1373476"/>
            <a:ext cx="5879069" cy="52822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6A597D6-2F37-7B43-A5E1-87896D7BA4E4}"/>
              </a:ext>
            </a:extLst>
          </p:cNvPr>
          <p:cNvSpPr/>
          <p:nvPr/>
        </p:nvSpPr>
        <p:spPr>
          <a:xfrm>
            <a:off x="1436595" y="6624479"/>
            <a:ext cx="624540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seaborn.pydata.org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/generated/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seaborn.pairplot.html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855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A5B8-AD90-EC49-A62D-75AE2C9F1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132</a:t>
            </a:fld>
            <a:endParaRPr lang="zh-TW" altLang="en-U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CC316CC-00BA-584B-BEA4-415CA6313D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457200"/>
            <a:ext cx="8713788" cy="614015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13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pd</a:t>
            </a:r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as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plt</a:t>
            </a:r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sns</a:t>
            </a:r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from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sz="1300" b="1" dirty="0">
              <a:latin typeface="Courier" charset="0"/>
              <a:ea typeface="標楷體" charset="-120"/>
            </a:endParaRP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# Load dataset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= "https://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names = ['sepal-length', 'sepal-width', 'petal-length', 'petal-width', 'class']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, names=names)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(10))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(10))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3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('class').size())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["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=False)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()</a:t>
            </a:r>
          </a:p>
          <a:p>
            <a:endParaRPr lang="en-US" altLang="en-US" sz="1300" b="1" dirty="0">
              <a:latin typeface="Courier" charset="0"/>
              <a:ea typeface="標楷體" charset="-120"/>
            </a:endParaRPr>
          </a:p>
          <a:p>
            <a:r>
              <a:rPr lang="en-US" altLang="en-US" sz="1300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86AC89-CC51-B441-AA58-3539FE0B2A31}"/>
              </a:ext>
            </a:extLst>
          </p:cNvPr>
          <p:cNvSpPr/>
          <p:nvPr/>
        </p:nvSpPr>
        <p:spPr>
          <a:xfrm>
            <a:off x="1851522" y="6597352"/>
            <a:ext cx="53697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machinelearningmastery.com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/machine-learning-in-python-step-by-step/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19823C-CD21-5244-946C-1380064CB458}"/>
              </a:ext>
            </a:extLst>
          </p:cNvPr>
          <p:cNvSpPr/>
          <p:nvPr/>
        </p:nvSpPr>
        <p:spPr>
          <a:xfrm>
            <a:off x="421606" y="67077"/>
            <a:ext cx="8229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https://colab.research.google.com/drive/1KRqtEUd2Hg4dM2au9bfVQKrxWnWN3O9-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32975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8B7AC0-268C-F841-ABE7-98FF1F741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29" y="2746868"/>
            <a:ext cx="8232569" cy="35814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D103D1B-0409-0E4D-B8E1-5C8EFC018D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23522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numpy</a:t>
            </a:r>
            <a:r>
              <a:rPr lang="en-US" altLang="en-US" b="1" dirty="0">
                <a:latin typeface="Courier" charset="0"/>
                <a:ea typeface="標楷體" charset="-120"/>
              </a:rPr>
              <a:t> as np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pandas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%matplotlib inline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matplotlib.pyplot</a:t>
            </a:r>
            <a:r>
              <a:rPr lang="en-US" altLang="en-US" b="1" dirty="0">
                <a:latin typeface="Courier" charset="0"/>
                <a:ea typeface="標楷體" charset="-120"/>
              </a:rPr>
              <a:t>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plt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import seaborn as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sns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from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pandas.plotting</a:t>
            </a:r>
            <a:r>
              <a:rPr lang="en-US" altLang="en-US" b="1" dirty="0">
                <a:latin typeface="Courier" charset="0"/>
                <a:ea typeface="標楷體" charset="-120"/>
              </a:rPr>
              <a:t> import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endParaRPr lang="en-US" altLang="en-US" b="1" dirty="0">
              <a:latin typeface="Courier" charset="0"/>
              <a:ea typeface="標楷體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5606063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40B19-5280-074F-A879-54A901C19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30" y="2390140"/>
            <a:ext cx="8681578" cy="39039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D49F613-1A16-9948-8B11-9B7FAA9C9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96137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"https://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archive.ics.uci.edu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/ml/machine-learning-databases/iris/</a:t>
            </a:r>
            <a:r>
              <a:rPr lang="en-US" altLang="en-US" sz="1200" b="1" dirty="0" err="1">
                <a:latin typeface="Courier" charset="0"/>
                <a:ea typeface="標楷體" charset="-120"/>
              </a:rPr>
              <a:t>iris.data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"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</a:t>
            </a:r>
            <a:r>
              <a:rPr lang="en-US" altLang="en-US" sz="1200" b="1" dirty="0">
                <a:latin typeface="Courier" charset="0"/>
                <a:ea typeface="標楷體" charset="-120"/>
              </a:rPr>
              <a:t>'sepal-length', 'sepal-width', 'petal-length', 'petal-width', 'class'</a:t>
            </a:r>
            <a:r>
              <a:rPr lang="en-US" altLang="en-US" b="1" dirty="0">
                <a:latin typeface="Courier" charset="0"/>
                <a:ea typeface="標楷體" charset="-120"/>
              </a:rPr>
              <a:t>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pd.read_csv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url</a:t>
            </a:r>
            <a:r>
              <a:rPr lang="en-US" altLang="en-US" b="1" dirty="0">
                <a:latin typeface="Courier" charset="0"/>
                <a:ea typeface="標楷體" charset="-120"/>
              </a:rPr>
              <a:t>, names=names)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df.head</a:t>
            </a:r>
            <a:r>
              <a:rPr lang="en-US" altLang="en-US" b="1" dirty="0">
                <a:latin typeface="Courier" charset="0"/>
                <a:ea typeface="標楷體" charset="-120"/>
              </a:rPr>
              <a:t>(10))</a:t>
            </a:r>
          </a:p>
        </p:txBody>
      </p:sp>
    </p:spTree>
    <p:extLst>
      <p:ext uri="{BB962C8B-B14F-4D97-AF65-F5344CB8AC3E}">
        <p14:creationId xmlns:p14="http://schemas.microsoft.com/office/powerpoint/2010/main" val="4155202986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0EA6AE-7849-2046-A22D-386B6D8FE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829" y="2087880"/>
            <a:ext cx="8592715" cy="32766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A8BB3A47-17C0-424E-B0DA-877C9F01D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854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7200" b="1" dirty="0" err="1">
                <a:latin typeface="Courier" charset="0"/>
                <a:ea typeface="標楷體" charset="-120"/>
              </a:rPr>
              <a:t>df.describe</a:t>
            </a:r>
            <a:r>
              <a:rPr lang="en-US" altLang="en-US" sz="7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295491841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8939CB-C7ED-164D-B681-03C132F83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120" y="1905000"/>
            <a:ext cx="8621166" cy="309372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8A50662A-4510-2B48-84C4-F4E10615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7020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6000" b="1" dirty="0" err="1">
                <a:latin typeface="Courier" charset="0"/>
                <a:ea typeface="標楷體" charset="-120"/>
              </a:rPr>
              <a:t>df.tail</a:t>
            </a:r>
            <a:r>
              <a:rPr lang="en-US" altLang="en-US" sz="6000" b="1" dirty="0">
                <a:latin typeface="Courier" charset="0"/>
                <a:ea typeface="標楷體" charset="-120"/>
              </a:rPr>
              <a:t>(10)</a:t>
            </a:r>
          </a:p>
        </p:txBody>
      </p:sp>
    </p:spTree>
    <p:extLst>
      <p:ext uri="{BB962C8B-B14F-4D97-AF65-F5344CB8AC3E}">
        <p14:creationId xmlns:p14="http://schemas.microsoft.com/office/powerpoint/2010/main" val="42196244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65B27F-6646-1A4F-8921-42F3F3E0B8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70584"/>
            <a:ext cx="5528310" cy="5113272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27F4-0D43-FE4A-829B-F37CCD126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040" y="116632"/>
            <a:ext cx="8713788" cy="125217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df.info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sz="2800" b="1" dirty="0">
                <a:latin typeface="Courier" charset="0"/>
                <a:ea typeface="標楷體" charset="-120"/>
              </a:rPr>
              <a:t>print(</a:t>
            </a:r>
            <a:r>
              <a:rPr lang="en-US" altLang="en-US" sz="2800" b="1" dirty="0" err="1">
                <a:latin typeface="Courier" charset="0"/>
                <a:ea typeface="標楷體" charset="-120"/>
              </a:rPr>
              <a:t>df.shape</a:t>
            </a:r>
            <a:r>
              <a:rPr lang="en-US" altLang="en-US" sz="2800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33947813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06655D-2FB9-FC48-A532-4F1B79DAD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86" y="1554480"/>
            <a:ext cx="8038214" cy="384048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E45D67A-BFA5-A441-9BA9-2ED62FFE42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df.groupby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('class').size()</a:t>
            </a:r>
          </a:p>
        </p:txBody>
      </p:sp>
    </p:spTree>
    <p:extLst>
      <p:ext uri="{BB962C8B-B14F-4D97-AF65-F5344CB8AC3E}">
        <p14:creationId xmlns:p14="http://schemas.microsoft.com/office/powerpoint/2010/main" val="230874031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139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B3596C-6942-5248-A650-3E1491BE6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2590" y="1417320"/>
            <a:ext cx="6058602" cy="5348148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61775553-45B7-B24D-AE5F-AAA48C790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12244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plt.rcParams</a:t>
            </a:r>
            <a:r>
              <a:rPr lang="en-US" altLang="en-US" b="1" dirty="0">
                <a:latin typeface="Courier" charset="0"/>
                <a:ea typeface="標楷體" charset="-120"/>
              </a:rPr>
              <a:t>["</a:t>
            </a:r>
            <a:r>
              <a:rPr lang="en-US" altLang="en-US" b="1" dirty="0" err="1">
                <a:latin typeface="Courier" charset="0"/>
                <a:ea typeface="標楷體" charset="-120"/>
              </a:rPr>
              <a:t>figure.figsize</a:t>
            </a:r>
            <a:r>
              <a:rPr lang="en-US" altLang="en-US" b="1" dirty="0">
                <a:latin typeface="Courier" charset="0"/>
                <a:ea typeface="標楷體" charset="-120"/>
              </a:rPr>
              <a:t>"] = (10,8)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df.plot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kind='box', subplots=True, layout=(2,2),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sharex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=False, </a:t>
            </a:r>
            <a:r>
              <a:rPr lang="en-US" altLang="en-US" sz="1300" b="1" dirty="0" err="1">
                <a:latin typeface="Courier" charset="0"/>
                <a:ea typeface="標楷體" charset="-120"/>
              </a:rPr>
              <a:t>sharey</a:t>
            </a:r>
            <a:r>
              <a:rPr lang="en-US" altLang="en-US" sz="1300" b="1" dirty="0">
                <a:latin typeface="Courier" charset="0"/>
                <a:ea typeface="標楷體" charset="-120"/>
              </a:rPr>
              <a:t>=False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401527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14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864096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Mining Tasks &amp; Methods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918C6A-2211-8347-BA3F-3E58E53EF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349" y="789717"/>
            <a:ext cx="5475310" cy="5865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011286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D04890-335A-AC4A-B8D5-E7499E883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760" y="932473"/>
            <a:ext cx="6505423" cy="578854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EF9A5AD-5AFC-1D4F-A832-6FEB2D5E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df.hist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378583468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6691EC-E98E-0643-AEE0-DBFDB7341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953041"/>
            <a:ext cx="6450330" cy="5653216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7583C3DC-C0F2-5E49-BB10-753D70A136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scatter_matrix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plt.show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1109786398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5A904-2624-3B41-9360-B61F78CBF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0C6471-7BF5-E443-9879-80E5EA7AD7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707954"/>
            <a:ext cx="6115709" cy="5898303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99E22607-2ED6-6846-97F3-3191C08DE6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116632"/>
            <a:ext cx="8713788" cy="506516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 err="1">
                <a:latin typeface="Courier" charset="0"/>
                <a:ea typeface="標楷體" charset="-120"/>
              </a:rPr>
              <a:t>sns.pairplot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</a:t>
            </a:r>
            <a:r>
              <a:rPr lang="en-US" altLang="en-US" b="1" dirty="0">
                <a:latin typeface="Courier" charset="0"/>
                <a:ea typeface="標楷體" charset="-120"/>
              </a:rPr>
              <a:t>, hue="class", size=2)</a:t>
            </a:r>
          </a:p>
        </p:txBody>
      </p:sp>
    </p:spTree>
    <p:extLst>
      <p:ext uri="{BB962C8B-B14F-4D97-AF65-F5344CB8AC3E}">
        <p14:creationId xmlns:p14="http://schemas.microsoft.com/office/powerpoint/2010/main" val="106564152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A97F3-F635-204F-A605-20A453125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2912"/>
            <a:ext cx="8229600" cy="66973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Classification and Prediction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2EFDEC-7B00-2D4C-A893-1C97CF27F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63609F-11F9-1845-A418-0D0309525C0C}"/>
              </a:ext>
            </a:extLst>
          </p:cNvPr>
          <p:cNvSpPr/>
          <p:nvPr/>
        </p:nvSpPr>
        <p:spPr>
          <a:xfrm>
            <a:off x="457200" y="631065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https://colab.research.google.com/drive/1QE7fR2OxHiQ0_p6l1nnZDIFF354Nf_Lw</a:t>
            </a:r>
            <a:endParaRPr lang="en-US" sz="1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B703BA-D109-2F46-8DFB-C1AD9FF2FF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7971" y="1151851"/>
            <a:ext cx="9144000" cy="537713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46C0DA-A783-C04D-B99E-3F71AA23FCCC}"/>
              </a:ext>
            </a:extLst>
          </p:cNvPr>
          <p:cNvSpPr/>
          <p:nvPr/>
        </p:nvSpPr>
        <p:spPr>
          <a:xfrm>
            <a:off x="419229" y="6495771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hlinkClick r:id="rId3"/>
              </a:rPr>
              <a:t>https://colab.research.google.com/drive/1QE7fR2OxHiQ0_p6l1nnZDIFF354Nf_Lw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20188706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DA04A-FD97-1B4F-A182-07EF3ABF2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1820"/>
            <a:ext cx="8319618" cy="635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349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0DA04A-FD97-1B4F-A182-07EF3ABF2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1820"/>
            <a:ext cx="8319618" cy="635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92015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713BE2-5F62-EE45-A78B-9C433D33F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54558"/>
            <a:ext cx="8430962" cy="2929139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E2624F2A-0868-874F-BA73-1804D7B82D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1"/>
            <a:ext cx="8713788" cy="75721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sz="3200" b="1" dirty="0" err="1">
                <a:latin typeface="Courier" charset="0"/>
                <a:ea typeface="標楷體" charset="-120"/>
              </a:rPr>
              <a:t>df.corr</a:t>
            </a:r>
            <a:r>
              <a:rPr lang="en-US" altLang="en-US" sz="3200" b="1" dirty="0">
                <a:latin typeface="Courier" charset="0"/>
                <a:ea typeface="標楷體" charset="-120"/>
              </a:rPr>
              <a:t>()</a:t>
            </a:r>
          </a:p>
        </p:txBody>
      </p:sp>
    </p:spTree>
    <p:extLst>
      <p:ext uri="{BB962C8B-B14F-4D97-AF65-F5344CB8AC3E}">
        <p14:creationId xmlns:p14="http://schemas.microsoft.com/office/powerpoint/2010/main" val="3416446151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7670AB-1F05-3C41-A4F0-B8C9E0DF96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43855"/>
            <a:ext cx="9144000" cy="1718797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386294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Split-out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array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df.values</a:t>
            </a:r>
            <a:endParaRPr lang="en-US" altLang="en-US" b="1" dirty="0">
              <a:latin typeface="Courier" charset="0"/>
              <a:ea typeface="標楷體" charset="-120"/>
            </a:endParaRP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X = array[:,0:4]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Y = array[:,4]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validation_size</a:t>
            </a:r>
            <a:r>
              <a:rPr lang="en-US" altLang="en-US" b="1" dirty="0">
                <a:latin typeface="Courier" charset="0"/>
                <a:ea typeface="標楷體" charset="-120"/>
              </a:rPr>
              <a:t> = 0.20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seed = 7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model_selection.train_test_split</a:t>
            </a:r>
            <a:r>
              <a:rPr lang="en-US" altLang="en-US" b="1" dirty="0">
                <a:latin typeface="Courier" charset="0"/>
                <a:ea typeface="標楷體" charset="-120"/>
              </a:rPr>
              <a:t>(X, Y,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test_size</a:t>
            </a:r>
            <a:r>
              <a:rPr lang="en-US" altLang="en-US" b="1" dirty="0">
                <a:latin typeface="Courier" charset="0"/>
                <a:ea typeface="標楷體" charset="-120"/>
              </a:rPr>
              <a:t>=</a:t>
            </a:r>
            <a:r>
              <a:rPr lang="en-US" altLang="en-US" b="1" dirty="0" err="1">
                <a:latin typeface="Courier" charset="0"/>
                <a:ea typeface="標楷體" charset="-120"/>
              </a:rPr>
              <a:t>validation_size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=seed)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scoring = 'accuracy'</a:t>
            </a:r>
          </a:p>
        </p:txBody>
      </p:sp>
    </p:spTree>
    <p:extLst>
      <p:ext uri="{BB962C8B-B14F-4D97-AF65-F5344CB8AC3E}">
        <p14:creationId xmlns:p14="http://schemas.microsoft.com/office/powerpoint/2010/main" val="93123373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Models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models = []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(('LR',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LogisticRegression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(('LDA',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LinearDiscriminantAnalysis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(('KNN',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KNeighborsClassifier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(('DT',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DecisionTreeClassifier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(('NB',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GaussianNB</a:t>
            </a:r>
            <a:r>
              <a:rPr lang="en-US" altLang="en-US" b="1" dirty="0">
                <a:latin typeface="Courier" charset="0"/>
                <a:ea typeface="標楷體" charset="-120"/>
              </a:rPr>
              <a:t>()))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(('SVM', SVC()))</a:t>
            </a:r>
          </a:p>
        </p:txBody>
      </p:sp>
    </p:spTree>
    <p:extLst>
      <p:ext uri="{BB962C8B-B14F-4D97-AF65-F5344CB8AC3E}">
        <p14:creationId xmlns:p14="http://schemas.microsoft.com/office/powerpoint/2010/main" val="73381221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149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0AFBC971-61C7-7940-A2B5-CE0EA841E6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29704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evaluate each model in turn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results = []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names = []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for name, model in models: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kfold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model_selection.KFold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n_splits</a:t>
            </a:r>
            <a:r>
              <a:rPr lang="en-US" altLang="en-US" b="1" dirty="0">
                <a:latin typeface="Courier" charset="0"/>
                <a:ea typeface="標楷體" charset="-120"/>
              </a:rPr>
              <a:t>=10,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random_state</a:t>
            </a:r>
            <a:r>
              <a:rPr lang="en-US" altLang="en-US" b="1" dirty="0">
                <a:latin typeface="Courier" charset="0"/>
                <a:ea typeface="標楷體" charset="-120"/>
              </a:rPr>
              <a:t>=seed)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</a:t>
            </a:r>
            <a:r>
              <a:rPr lang="en-US" altLang="en-US" b="1" dirty="0">
                <a:latin typeface="Courier" charset="0"/>
                <a:ea typeface="標楷體" charset="-120"/>
              </a:rPr>
              <a:t>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model_selection.cross_val_score</a:t>
            </a:r>
            <a:r>
              <a:rPr lang="en-US" altLang="en-US" b="1" dirty="0">
                <a:latin typeface="Courier" charset="0"/>
                <a:ea typeface="標楷體" charset="-120"/>
              </a:rPr>
              <a:t>(model,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, cv=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kfold</a:t>
            </a:r>
            <a:r>
              <a:rPr lang="en-US" altLang="en-US" b="1" dirty="0">
                <a:latin typeface="Courier" charset="0"/>
                <a:ea typeface="標楷體" charset="-120"/>
              </a:rPr>
              <a:t>, scoring=scoring)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results.append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names.append</a:t>
            </a:r>
            <a:r>
              <a:rPr lang="en-US" altLang="en-US" b="1" dirty="0">
                <a:latin typeface="Courier" charset="0"/>
                <a:ea typeface="標楷體" charset="-120"/>
              </a:rPr>
              <a:t>(name)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msg</a:t>
            </a:r>
            <a:r>
              <a:rPr lang="en-US" altLang="en-US" b="1" dirty="0">
                <a:latin typeface="Courier" charset="0"/>
                <a:ea typeface="標楷體" charset="-120"/>
              </a:rPr>
              <a:t> = "%s: %.4f (%.4f)" % (name,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cv_results.mean</a:t>
            </a:r>
            <a:r>
              <a:rPr lang="en-US" altLang="en-US" b="1" dirty="0">
                <a:latin typeface="Courier" charset="0"/>
                <a:ea typeface="標楷體" charset="-120"/>
              </a:rPr>
              <a:t>(),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cv_results.std</a:t>
            </a:r>
            <a:r>
              <a:rPr lang="en-US" altLang="en-US" b="1" dirty="0">
                <a:latin typeface="Courier" charset="0"/>
                <a:ea typeface="標楷體" charset="-120"/>
              </a:rPr>
              <a:t>())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    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msg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33069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D6356-80E0-1E40-889B-E8D59143F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86409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Mining Applications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57D6A-3776-CF46-B399-57CDB9E4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248" y="908720"/>
            <a:ext cx="8597232" cy="5689212"/>
          </a:xfrm>
        </p:spPr>
        <p:txBody>
          <a:bodyPr/>
          <a:lstStyle/>
          <a:p>
            <a:r>
              <a:rPr lang="en-US" sz="2400" b="1" dirty="0"/>
              <a:t>Customer Relationship Management (CRM)</a:t>
            </a:r>
          </a:p>
          <a:p>
            <a:r>
              <a:rPr lang="en-US" sz="2400" b="1" dirty="0"/>
              <a:t>Banking </a:t>
            </a:r>
          </a:p>
          <a:p>
            <a:r>
              <a:rPr lang="en-US" sz="2400" b="1" dirty="0"/>
              <a:t>Retailing and logistics </a:t>
            </a:r>
          </a:p>
          <a:p>
            <a:r>
              <a:rPr lang="en-US" sz="2400" b="1" dirty="0"/>
              <a:t>Manufacturing and production </a:t>
            </a:r>
          </a:p>
          <a:p>
            <a:r>
              <a:rPr lang="en-US" sz="2400" b="1" dirty="0"/>
              <a:t>Brokerage and securities trading </a:t>
            </a:r>
          </a:p>
          <a:p>
            <a:r>
              <a:rPr lang="en-US" sz="2400" b="1" dirty="0"/>
              <a:t>Computer hardware and software </a:t>
            </a:r>
          </a:p>
          <a:p>
            <a:r>
              <a:rPr lang="en-US" sz="2400" b="1" dirty="0"/>
              <a:t>Government and defense </a:t>
            </a:r>
          </a:p>
          <a:p>
            <a:r>
              <a:rPr lang="en-US" sz="2400" b="1" dirty="0"/>
              <a:t>Travel industry (airlines, hotels/resorts, rental car companies)</a:t>
            </a:r>
          </a:p>
          <a:p>
            <a:r>
              <a:rPr lang="en-US" sz="2400" b="1" dirty="0"/>
              <a:t>Healthcare </a:t>
            </a:r>
            <a:endParaRPr lang="en-US" sz="2400" dirty="0"/>
          </a:p>
          <a:p>
            <a:r>
              <a:rPr lang="en-US" sz="2400" b="1" dirty="0"/>
              <a:t>Medicine </a:t>
            </a:r>
            <a:endParaRPr lang="en-US" sz="2400" dirty="0"/>
          </a:p>
          <a:p>
            <a:r>
              <a:rPr lang="en-US" sz="2400" b="1" dirty="0"/>
              <a:t>Entertainment industry </a:t>
            </a:r>
            <a:endParaRPr lang="en-US" sz="2400" dirty="0"/>
          </a:p>
          <a:p>
            <a:r>
              <a:rPr lang="en-US" sz="2400" b="1" dirty="0"/>
              <a:t>Homeland security and law enforcement </a:t>
            </a:r>
          </a:p>
          <a:p>
            <a:r>
              <a:rPr lang="en-US" sz="2400" b="1" dirty="0"/>
              <a:t>Sports 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5A95E2-686A-5A4A-AE2B-AC0220CBC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15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2EA0334-E72A-9B48-A03E-E6CFB1A51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4904931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150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B33C36-085B-6740-AB59-63F2C980B6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1239"/>
            <a:ext cx="9144000" cy="4315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8106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151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4CCF335-A6FC-5840-94AC-3B701C4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1940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Make predictions on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KNeighborsClassifier</a:t>
            </a:r>
            <a:r>
              <a:rPr lang="en-US" altLang="en-US" b="1" dirty="0">
                <a:latin typeface="Courier" charset="0"/>
                <a:ea typeface="標楷體" charset="-120"/>
              </a:rPr>
              <a:t>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print("%.4f" %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confusion_matrix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print(model)</a:t>
            </a:r>
          </a:p>
        </p:txBody>
      </p:sp>
    </p:spTree>
    <p:extLst>
      <p:ext uri="{BB962C8B-B14F-4D97-AF65-F5344CB8AC3E}">
        <p14:creationId xmlns:p14="http://schemas.microsoft.com/office/powerpoint/2010/main" val="72561800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8DC5FD-C536-1344-A492-457A84722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845619"/>
            <a:ext cx="8515619" cy="548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1230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153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F4CCF335-A6FC-5840-94AC-3B701C401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374" y="129510"/>
            <a:ext cx="8713788" cy="619401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# Make predictions on validation dataset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model = SVC()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print("%.4f" %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accuracy_score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confusion_matrix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classification_report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, predictions))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print(model)</a:t>
            </a:r>
          </a:p>
        </p:txBody>
      </p:sp>
    </p:spTree>
    <p:extLst>
      <p:ext uri="{BB962C8B-B14F-4D97-AF65-F5344CB8AC3E}">
        <p14:creationId xmlns:p14="http://schemas.microsoft.com/office/powerpoint/2010/main" val="44814662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E7DFA8-67AB-9B45-8151-2ABF99398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50" y="1370683"/>
            <a:ext cx="7632700" cy="5245100"/>
          </a:xfrm>
          <a:prstGeom prst="rect">
            <a:avLst/>
          </a:prstGeom>
        </p:spPr>
      </p:pic>
      <p:sp>
        <p:nvSpPr>
          <p:cNvPr id="6" name="Rectangle 1">
            <a:extLst>
              <a:ext uri="{FF2B5EF4-FFF2-40B4-BE49-F238E27FC236}">
                <a16:creationId xmlns:a16="http://schemas.microsoft.com/office/drawing/2014/main" id="{577F4573-2E9A-5C4E-A968-44BFFAC1B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241" y="1"/>
            <a:ext cx="8713788" cy="134845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r>
              <a:rPr lang="en-US" altLang="en-US" b="1" dirty="0">
                <a:latin typeface="Courier" charset="0"/>
                <a:ea typeface="標楷體" charset="-120"/>
              </a:rPr>
              <a:t>model = SVC()</a:t>
            </a:r>
          </a:p>
          <a:p>
            <a:r>
              <a:rPr lang="en-US" altLang="en-US" b="1" dirty="0" err="1">
                <a:latin typeface="Courier" charset="0"/>
                <a:ea typeface="標楷體" charset="-120"/>
              </a:rPr>
              <a:t>model.fit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X_train</a:t>
            </a:r>
            <a:r>
              <a:rPr lang="en-US" altLang="en-US" b="1" dirty="0">
                <a:latin typeface="Courier" charset="0"/>
                <a:ea typeface="標楷體" charset="-120"/>
              </a:rPr>
              <a:t>,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Y_train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  <a:p>
            <a:r>
              <a:rPr lang="en-US" altLang="en-US" b="1" dirty="0">
                <a:latin typeface="Courier" charset="0"/>
                <a:ea typeface="標楷體" charset="-120"/>
              </a:rPr>
              <a:t>predictions = </a:t>
            </a:r>
            <a:r>
              <a:rPr lang="en-US" altLang="en-US" b="1" dirty="0" err="1">
                <a:latin typeface="Courier" charset="0"/>
                <a:ea typeface="標楷體" charset="-120"/>
              </a:rPr>
              <a:t>model.predict</a:t>
            </a:r>
            <a:r>
              <a:rPr lang="en-US" altLang="en-US" b="1" dirty="0">
                <a:latin typeface="Courier" charset="0"/>
                <a:ea typeface="標楷體" charset="-120"/>
              </a:rPr>
              <a:t>(</a:t>
            </a:r>
            <a:r>
              <a:rPr lang="en-US" altLang="en-US" b="1" dirty="0" err="1">
                <a:latin typeface="Courier" charset="0"/>
                <a:ea typeface="標楷體" charset="-120"/>
              </a:rPr>
              <a:t>X_validation</a:t>
            </a:r>
            <a:r>
              <a:rPr lang="en-US" altLang="en-US" b="1" dirty="0">
                <a:latin typeface="Courier" charset="0"/>
                <a:ea typeface="標楷體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0987868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155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C153FB-92A6-A04D-9DF1-248B416E36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0" y="577850"/>
            <a:ext cx="8242300" cy="570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0264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156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A20A67-B432-0645-957A-1F751E9F2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456" y="659952"/>
            <a:ext cx="7807088" cy="565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92812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48CE62-AD31-D541-82F5-DC3D59742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819150"/>
            <a:ext cx="8280400" cy="521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8399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158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5F41B0-BF48-CB41-861B-133D73711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00" y="1035050"/>
            <a:ext cx="8026400" cy="478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941033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AB0F2-3CA5-9445-A791-78C26065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159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ADB3B-2D0D-4440-B62A-C96CC02F44C6}"/>
              </a:ext>
            </a:extLst>
          </p:cNvPr>
          <p:cNvSpPr/>
          <p:nvPr/>
        </p:nvSpPr>
        <p:spPr>
          <a:xfrm>
            <a:off x="457200" y="6611779"/>
            <a:ext cx="8229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2"/>
              </a:rPr>
              <a:t>https://colab.research.google.com/drive/1QE7fR2OxHiQ0_p6l1nnZDIFF354Nf_Lw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D464B2-F360-4944-B507-A1090129A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50" y="546100"/>
            <a:ext cx="8318500" cy="576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38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16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1732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Six-Step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CRISP-DM Data Mining Process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B8F612-7E41-324D-8709-085447C4A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6432"/>
            <a:ext cx="5569235" cy="526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2250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A2D92-33E8-9643-889A-B23264C80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A2FAD-7684-0444-AA3A-A13A70308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435280" cy="5251103"/>
          </a:xfrm>
        </p:spPr>
        <p:txBody>
          <a:bodyPr>
            <a:noAutofit/>
          </a:bodyPr>
          <a:lstStyle/>
          <a:p>
            <a:r>
              <a:rPr lang="en-US" dirty="0"/>
              <a:t>Data Mining Concepts and Applications</a:t>
            </a:r>
          </a:p>
          <a:p>
            <a:r>
              <a:rPr lang="en-US" dirty="0"/>
              <a:t>Data Mining Applications</a:t>
            </a:r>
          </a:p>
          <a:p>
            <a:r>
              <a:rPr lang="en-US" dirty="0"/>
              <a:t>Data Mining Process</a:t>
            </a:r>
          </a:p>
          <a:p>
            <a:r>
              <a:rPr lang="en-US" dirty="0"/>
              <a:t>Data Mining Methods</a:t>
            </a:r>
          </a:p>
          <a:p>
            <a:r>
              <a:rPr lang="en-US" dirty="0"/>
              <a:t>Data Mining Software Tools</a:t>
            </a:r>
          </a:p>
          <a:p>
            <a:r>
              <a:rPr lang="en-US" dirty="0"/>
              <a:t>Data Mining Privacy Issues, Myths, and Blunders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39BF9-87AA-FF40-B1F7-832EA163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2285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標題 1">
            <a:extLst>
              <a:ext uri="{FF2B5EF4-FFF2-40B4-BE49-F238E27FC236}">
                <a16:creationId xmlns:a16="http://schemas.microsoft.com/office/drawing/2014/main" id="{4F46D031-48CD-DF44-B587-D6971CC19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865187"/>
          </a:xfrm>
        </p:spPr>
        <p:txBody>
          <a:bodyPr/>
          <a:lstStyle/>
          <a:p>
            <a:r>
              <a:rPr lang="en-US" altLang="zh-TW">
                <a:solidFill>
                  <a:schemeClr val="accent1"/>
                </a:solidFill>
                <a:ea typeface="標楷體" panose="03000509000000000000" pitchFamily="49" charset="-120"/>
                <a:cs typeface="標楷體" panose="03000509000000000000" pitchFamily="49" charset="-120"/>
              </a:rPr>
              <a:t>References</a:t>
            </a:r>
            <a:endParaRPr lang="zh-TW" altLang="en-US">
              <a:solidFill>
                <a:schemeClr val="accent1"/>
              </a:solidFill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86019" name="內容版面配置區 2">
            <a:extLst>
              <a:ext uri="{FF2B5EF4-FFF2-40B4-BE49-F238E27FC236}">
                <a16:creationId xmlns:a16="http://schemas.microsoft.com/office/drawing/2014/main" id="{27F6976E-D883-844A-A1A3-4DC3EEA6E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/>
          <a:lstStyle/>
          <a:p>
            <a:r>
              <a:rPr lang="en-US" altLang="zh-TW" sz="2400" dirty="0">
                <a:ea typeface="標楷體" panose="03000509000000000000" pitchFamily="49" charset="-120"/>
                <a:cs typeface="標楷體" panose="03000509000000000000" pitchFamily="49" charset="-120"/>
              </a:rPr>
              <a:t>Ramesh Sharda, </a:t>
            </a:r>
            <a:r>
              <a:rPr lang="en-US" altLang="zh-TW" sz="2400" dirty="0" err="1">
                <a:ea typeface="標楷體" panose="03000509000000000000" pitchFamily="49" charset="-120"/>
                <a:cs typeface="標楷體" panose="03000509000000000000" pitchFamily="49" charset="-120"/>
              </a:rPr>
              <a:t>Dursun</a:t>
            </a:r>
            <a:r>
              <a:rPr lang="en-US" altLang="zh-TW" sz="2400" dirty="0">
                <a:ea typeface="標楷體" panose="03000509000000000000" pitchFamily="49" charset="-120"/>
                <a:cs typeface="標楷體" panose="03000509000000000000" pitchFamily="49" charset="-120"/>
              </a:rPr>
              <a:t> </a:t>
            </a:r>
            <a:r>
              <a:rPr lang="en-US" altLang="zh-TW" sz="2400" dirty="0" err="1">
                <a:ea typeface="標楷體" panose="03000509000000000000" pitchFamily="49" charset="-120"/>
                <a:cs typeface="標楷體" panose="03000509000000000000" pitchFamily="49" charset="-120"/>
              </a:rPr>
              <a:t>Delen</a:t>
            </a:r>
            <a:r>
              <a:rPr lang="en-US" altLang="zh-TW" sz="2400" dirty="0">
                <a:ea typeface="標楷體" panose="03000509000000000000" pitchFamily="49" charset="-120"/>
                <a:cs typeface="標楷體" panose="03000509000000000000" pitchFamily="49" charset="-120"/>
              </a:rPr>
              <a:t>, and Efraim Turban (2017), Business Intelligence, Analytics, and Data Science: A Managerial Perspective, 4th Edition, Pearson.</a:t>
            </a:r>
          </a:p>
          <a:p>
            <a:r>
              <a:rPr lang="en-US" altLang="zh-TW" sz="2400" dirty="0">
                <a:ea typeface="標楷體" panose="03000509000000000000" pitchFamily="49" charset="-120"/>
                <a:cs typeface="標楷體" panose="03000509000000000000" pitchFamily="49" charset="-120"/>
              </a:rPr>
              <a:t>Jake </a:t>
            </a:r>
            <a:r>
              <a:rPr lang="en-US" altLang="zh-TW" sz="2400" dirty="0" err="1">
                <a:ea typeface="標楷體" panose="03000509000000000000" pitchFamily="49" charset="-120"/>
                <a:cs typeface="標楷體" panose="03000509000000000000" pitchFamily="49" charset="-120"/>
              </a:rPr>
              <a:t>VanderPlas</a:t>
            </a:r>
            <a:r>
              <a:rPr lang="en-US" altLang="zh-TW" sz="2400" dirty="0">
                <a:ea typeface="標楷體" panose="03000509000000000000" pitchFamily="49" charset="-120"/>
                <a:cs typeface="標楷體" panose="03000509000000000000" pitchFamily="49" charset="-120"/>
              </a:rPr>
              <a:t> (2016), </a:t>
            </a:r>
            <a:br>
              <a:rPr lang="en-US" altLang="zh-TW" sz="2400" dirty="0">
                <a:ea typeface="標楷體" panose="03000509000000000000" pitchFamily="49" charset="-120"/>
                <a:cs typeface="標楷體" panose="03000509000000000000" pitchFamily="49" charset="-120"/>
              </a:rPr>
            </a:br>
            <a:r>
              <a:rPr lang="en-US" altLang="zh-TW" sz="2400" dirty="0">
                <a:ea typeface="標楷體" panose="03000509000000000000" pitchFamily="49" charset="-120"/>
                <a:cs typeface="標楷體" panose="03000509000000000000" pitchFamily="49" charset="-120"/>
              </a:rPr>
              <a:t>Python Data Science Handbook: Essential Tools for Working with Data, O'Reilly Media.</a:t>
            </a:r>
          </a:p>
          <a:p>
            <a:endParaRPr lang="zh-TW" altLang="en-US" sz="2400" dirty="0">
              <a:ea typeface="標楷體" panose="03000509000000000000" pitchFamily="49" charset="-120"/>
              <a:cs typeface="標楷體" panose="03000509000000000000" pitchFamily="49" charset="-120"/>
            </a:endParaRPr>
          </a:p>
        </p:txBody>
      </p:sp>
      <p:sp>
        <p:nvSpPr>
          <p:cNvPr id="86020" name="投影片編號版面配置區 3">
            <a:extLst>
              <a:ext uri="{FF2B5EF4-FFF2-40B4-BE49-F238E27FC236}">
                <a16:creationId xmlns:a16="http://schemas.microsoft.com/office/drawing/2014/main" id="{270E0DB0-6EF6-3944-A4AD-2EE9941AF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B200578-E7A0-DB43-827E-83E721892A4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161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280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17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SEMMA Data Mining Process 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B0BC89-DB26-1943-B41B-D655F712D4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30" y="1320114"/>
            <a:ext cx="7392348" cy="529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630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18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KDD (Knowledge Discovery in Databases) Process 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545A1-7F70-0A41-8E8B-A664A138D9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6" y="1212407"/>
            <a:ext cx="7328055" cy="544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987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19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Ranking of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Data Mining Methodologies/Processes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00415F-D74B-084B-8F65-00A98C7CB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09" y="1844824"/>
            <a:ext cx="8432989" cy="42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932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None/>
            </a:pPr>
            <a:r>
              <a:rPr lang="zh-TW" altLang="en-US" sz="2400" dirty="0">
                <a:latin typeface="Calibri" charset="0"/>
                <a:ea typeface="標楷體" charset="-120"/>
              </a:rPr>
              <a:t>週次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Week)   </a:t>
            </a:r>
            <a:r>
              <a:rPr lang="zh-TW" altLang="en-US" sz="2400" dirty="0">
                <a:latin typeface="Calibri" charset="0"/>
                <a:ea typeface="標楷體" charset="-120"/>
              </a:rPr>
              <a:t>日期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Date)   </a:t>
            </a:r>
            <a:r>
              <a:rPr lang="zh-TW" altLang="en-US" sz="2400" dirty="0">
                <a:latin typeface="Calibri" charset="0"/>
                <a:ea typeface="標楷體" charset="-120"/>
              </a:rPr>
              <a:t>內容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Subject/Topics)</a:t>
            </a:r>
          </a:p>
          <a:p>
            <a:pPr>
              <a:buNone/>
            </a:pPr>
            <a:r>
              <a:rPr lang="en-US" altLang="zh-TW" sz="2400" dirty="0">
                <a:latin typeface="Calibri" charset="0"/>
                <a:ea typeface="標楷體" charset="-120"/>
              </a:rPr>
              <a:t>1  2018/09/12  </a:t>
            </a:r>
            <a:r>
              <a:rPr lang="zh-TW" altLang="en-US" sz="2400" dirty="0">
                <a:latin typeface="Calibri" charset="0"/>
                <a:ea typeface="標楷體" charset="-120"/>
              </a:rPr>
              <a:t>商業智慧實務課程介紹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</a:t>
            </a:r>
            <a:r>
              <a:rPr lang="en-US" altLang="zh-TW" sz="2200" dirty="0">
                <a:latin typeface="Calibri" charset="0"/>
                <a:ea typeface="標楷體" charset="-120"/>
              </a:rPr>
              <a:t>(</a:t>
            </a:r>
            <a:r>
              <a:rPr lang="en-US" altLang="en-US" sz="2200" dirty="0">
                <a:latin typeface="Calibri" charset="0"/>
                <a:ea typeface="標楷體" charset="-120"/>
              </a:rPr>
              <a:t>Course Orientation for Practices of Business Intelligence)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2  2018/09/19  </a:t>
            </a:r>
            <a:r>
              <a:rPr lang="zh-TW" altLang="en-US" sz="2400" dirty="0">
                <a:latin typeface="Calibri" charset="0"/>
                <a:ea typeface="標楷體" charset="-120"/>
              </a:rPr>
              <a:t>商業智慧、分析與資料科學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(</a:t>
            </a:r>
            <a:r>
              <a:rPr lang="en-US" altLang="en-US" sz="2400" dirty="0">
                <a:latin typeface="Calibri" charset="0"/>
                <a:ea typeface="標楷體" charset="-120"/>
              </a:rPr>
              <a:t>Business Intelligence, Analytics, and Data Science)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3  2018/09/26  </a:t>
            </a:r>
            <a:r>
              <a:rPr lang="zh-TW" altLang="en-US" sz="2400" dirty="0">
                <a:latin typeface="Calibri" charset="0"/>
                <a:ea typeface="標楷體" charset="-120"/>
              </a:rPr>
              <a:t>人工智慧、大數據與雲端運算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(</a:t>
            </a:r>
            <a:r>
              <a:rPr lang="en-US" altLang="en-US" sz="2400" dirty="0">
                <a:latin typeface="Calibri" charset="0"/>
                <a:ea typeface="標楷體" charset="-120"/>
              </a:rPr>
              <a:t>ABC: AI, Big Data, and Cloud Computing)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4  2018/10/03  </a:t>
            </a:r>
            <a:r>
              <a:rPr lang="zh-TW" altLang="en-US" sz="2400" dirty="0">
                <a:latin typeface="Calibri" charset="0"/>
                <a:ea typeface="標楷體" charset="-120"/>
              </a:rPr>
              <a:t>描述性分析</a:t>
            </a:r>
            <a:r>
              <a:rPr lang="en-US" altLang="en-US" sz="2400" dirty="0">
                <a:latin typeface="Calibri" charset="0"/>
                <a:ea typeface="標楷體" charset="-120"/>
              </a:rPr>
              <a:t>I：</a:t>
            </a:r>
            <a:r>
              <a:rPr lang="zh-TW" altLang="en-US" sz="2400" dirty="0">
                <a:latin typeface="Calibri" charset="0"/>
                <a:ea typeface="標楷體" charset="-120"/>
              </a:rPr>
              <a:t>數據的性質、統計模型與可視化</a:t>
            </a:r>
            <a:r>
              <a:rPr lang="en-US" altLang="zh-TW" sz="2400" dirty="0">
                <a:latin typeface="Calibri" charset="0"/>
                <a:ea typeface="標楷體" charset="-120"/>
              </a:rPr>
              <a:t>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200" dirty="0">
                <a:latin typeface="Calibri" charset="0"/>
                <a:ea typeface="標楷體" charset="-120"/>
              </a:rPr>
              <a:t>                        (</a:t>
            </a:r>
            <a:r>
              <a:rPr lang="en-US" altLang="en-US" sz="2200" dirty="0">
                <a:latin typeface="Calibri" charset="0"/>
                <a:ea typeface="標楷體" charset="-120"/>
              </a:rPr>
              <a:t>Descriptive Analytics I: Nature of Data, Statistical Modeling,</a:t>
            </a:r>
            <a:br>
              <a:rPr lang="en-US" altLang="en-US" sz="2200" dirty="0">
                <a:latin typeface="Calibri" charset="0"/>
                <a:ea typeface="標楷體" charset="-120"/>
              </a:rPr>
            </a:br>
            <a:r>
              <a:rPr lang="en-US" altLang="en-US" sz="2200" dirty="0">
                <a:latin typeface="Calibri" charset="0"/>
                <a:ea typeface="標楷體" charset="-120"/>
              </a:rPr>
              <a:t>                                                                  and Visualization)</a:t>
            </a:r>
          </a:p>
          <a:p>
            <a:pPr>
              <a:buNone/>
            </a:pP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5  2018/10/10  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國慶紀念日 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(</a:t>
            </a:r>
            <a:r>
              <a:rPr lang="zh-TW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放假一天</a:t>
            </a:r>
            <a:r>
              <a:rPr lang="en-US" altLang="zh-TW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) (</a:t>
            </a:r>
            <a:r>
              <a:rPr lang="en-US" altLang="en-US" sz="2400" dirty="0">
                <a:solidFill>
                  <a:schemeClr val="bg1">
                    <a:lumMod val="50000"/>
                  </a:schemeClr>
                </a:solidFill>
                <a:latin typeface="Calibri" charset="0"/>
                <a:ea typeface="標楷體" charset="-120"/>
              </a:rPr>
              <a:t>National Day) (Day off)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6  2018/10/17  </a:t>
            </a:r>
            <a:r>
              <a:rPr lang="zh-TW" altLang="en-US" sz="2400" dirty="0">
                <a:latin typeface="Calibri" charset="0"/>
                <a:ea typeface="標楷體" charset="-120"/>
              </a:rPr>
              <a:t>描述性分析</a:t>
            </a:r>
            <a:r>
              <a:rPr lang="en-US" altLang="en-US" sz="2400" dirty="0">
                <a:latin typeface="Calibri" charset="0"/>
                <a:ea typeface="標楷體" charset="-120"/>
              </a:rPr>
              <a:t>II：</a:t>
            </a:r>
            <a:r>
              <a:rPr lang="zh-TW" altLang="en-US" sz="2400" dirty="0">
                <a:latin typeface="Calibri" charset="0"/>
                <a:ea typeface="標楷體" charset="-120"/>
              </a:rPr>
              <a:t>商業智慧與資料倉儲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200" dirty="0">
                <a:latin typeface="Calibri" charset="0"/>
                <a:ea typeface="標楷體" charset="-120"/>
              </a:rPr>
              <a:t>                         (</a:t>
            </a:r>
            <a:r>
              <a:rPr lang="en-US" altLang="en-US" sz="2200" dirty="0">
                <a:latin typeface="Calibri" charset="0"/>
                <a:ea typeface="標楷體" charset="-120"/>
              </a:rPr>
              <a:t>Descriptive Analytics II: Business Intelligence and </a:t>
            </a:r>
            <a:br>
              <a:rPr lang="en-US" altLang="en-US" sz="2200" dirty="0">
                <a:latin typeface="Calibri" charset="0"/>
                <a:ea typeface="標楷體" charset="-120"/>
              </a:rPr>
            </a:br>
            <a:r>
              <a:rPr lang="en-US" altLang="en-US" sz="2200" dirty="0">
                <a:latin typeface="Calibri" charset="0"/>
                <a:ea typeface="標楷體" charset="-120"/>
              </a:rPr>
              <a:t>                                                                   Data Warehousing)</a:t>
            </a:r>
          </a:p>
        </p:txBody>
      </p:sp>
      <p:sp>
        <p:nvSpPr>
          <p:cNvPr id="9219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7A051B-E58C-BA4C-A85A-B404C1A444A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A Data Mining Methodology for Investigation of Comorbidity in Cancer Survivability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131F17-6E73-3D4F-8800-9A2C977CF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367" y="1196752"/>
            <a:ext cx="4229893" cy="543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717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DA1B1-39A9-9E46-81A8-C5F0DABBE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Mining Methods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FDF25-1887-2F41-8C9A-8C15B64AC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63690"/>
          </a:xfrm>
        </p:spPr>
        <p:txBody>
          <a:bodyPr/>
          <a:lstStyle/>
          <a:p>
            <a:r>
              <a:rPr lang="en-US" sz="4000" dirty="0"/>
              <a:t>Classification </a:t>
            </a:r>
          </a:p>
          <a:p>
            <a:pPr lvl="1"/>
            <a:r>
              <a:rPr lang="en-US" sz="4000" dirty="0"/>
              <a:t>Classification</a:t>
            </a:r>
          </a:p>
          <a:p>
            <a:pPr lvl="2"/>
            <a:r>
              <a:rPr lang="en-US" sz="3600" dirty="0"/>
              <a:t>Class Label Prediction </a:t>
            </a:r>
          </a:p>
          <a:p>
            <a:pPr lvl="1"/>
            <a:r>
              <a:rPr lang="en-US" sz="4000" dirty="0"/>
              <a:t>Regression</a:t>
            </a:r>
          </a:p>
          <a:p>
            <a:pPr lvl="2"/>
            <a:r>
              <a:rPr lang="en-US" sz="3600" dirty="0"/>
              <a:t>Numeric Value Prediction </a:t>
            </a:r>
          </a:p>
          <a:p>
            <a:r>
              <a:rPr lang="en-US" sz="4400" dirty="0"/>
              <a:t>Clustering</a:t>
            </a:r>
          </a:p>
          <a:p>
            <a:r>
              <a:rPr lang="en-US" sz="4000" dirty="0"/>
              <a:t>Association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39537B-B03F-8E4C-9392-146DED86A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21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01C1B16-6E76-B74B-8D3D-6E4B305799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772671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08D4E-6304-2A42-AD87-543D250CB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Assessing the Classification Model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DA4F0-0521-B248-A146-439528687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250707"/>
          </a:xfrm>
        </p:spPr>
        <p:txBody>
          <a:bodyPr/>
          <a:lstStyle/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Predictive accuracy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Hit rate 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Speed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Model building; predicting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Robustness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Scalability</a:t>
            </a:r>
          </a:p>
          <a:p>
            <a:pPr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Interpretability</a:t>
            </a:r>
          </a:p>
          <a:p>
            <a:pPr lvl="1" eaLnBrk="1" hangingPunct="1"/>
            <a:r>
              <a:rPr lang="en-US" altLang="zh-TW" sz="3600" dirty="0">
                <a:latin typeface="Calibri" charset="0"/>
                <a:ea typeface="新細明體" charset="-120"/>
              </a:rPr>
              <a:t>Transparency, </a:t>
            </a:r>
            <a:r>
              <a:rPr lang="en-US" altLang="zh-TW" sz="3600" dirty="0" err="1">
                <a:latin typeface="Calibri" charset="0"/>
                <a:ea typeface="新細明體" charset="-120"/>
              </a:rPr>
              <a:t>explainability</a:t>
            </a:r>
            <a:endParaRPr lang="en-US" altLang="zh-TW" sz="3600" dirty="0">
              <a:latin typeface="Calibri" charset="0"/>
              <a:ea typeface="新細明體" charset="-12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A8AF6-D731-9C43-BC50-61B5C736A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22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E00B1A-2816-6643-A846-D5D7E836B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37113422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23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Confusion Matrix for Tabulation of Two-Class Classification Results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30B526-9514-DC4D-A1ED-D31A751C8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974128"/>
            <a:ext cx="3788727" cy="3768358"/>
          </a:xfrm>
          <a:prstGeom prst="rect">
            <a:avLst/>
          </a:prstGeom>
        </p:spPr>
      </p:pic>
      <p:graphicFrame>
        <p:nvGraphicFramePr>
          <p:cNvPr id="8" name="Object 2">
            <a:extLst>
              <a:ext uri="{FF2B5EF4-FFF2-40B4-BE49-F238E27FC236}">
                <a16:creationId xmlns:a16="http://schemas.microsoft.com/office/drawing/2014/main" id="{8EAF8248-1688-084E-8F22-A7FE5BDB33C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2056934"/>
              </p:ext>
            </p:extLst>
          </p:nvPr>
        </p:nvGraphicFramePr>
        <p:xfrm>
          <a:off x="4946650" y="3142456"/>
          <a:ext cx="29781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0" name="Equation" r:id="rId4" imgW="1574800" imgH="355600" progId="Equation.3">
                  <p:embed/>
                </p:oleObj>
              </mc:Choice>
              <mc:Fallback>
                <p:oleObj name="Equation" r:id="rId4" imgW="1574800" imgH="355600" progId="Equation.3">
                  <p:embed/>
                  <p:pic>
                    <p:nvPicPr>
                      <p:cNvPr id="8602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6650" y="3142456"/>
                        <a:ext cx="29781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9F439B2-79F7-854C-A5F0-B957A12DA97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7093802"/>
              </p:ext>
            </p:extLst>
          </p:nvPr>
        </p:nvGraphicFramePr>
        <p:xfrm>
          <a:off x="4953000" y="4133056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" name="Equation" r:id="rId6" imgW="1625600" imgH="355600" progId="Equation.3">
                  <p:embed/>
                </p:oleObj>
              </mc:Choice>
              <mc:Fallback>
                <p:oleObj name="Equation" r:id="rId6" imgW="1625600" imgH="355600" progId="Equation.3">
                  <p:embed/>
                  <p:pic>
                    <p:nvPicPr>
                      <p:cNvPr id="860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133056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>
            <a:extLst>
              <a:ext uri="{FF2B5EF4-FFF2-40B4-BE49-F238E27FC236}">
                <a16:creationId xmlns:a16="http://schemas.microsoft.com/office/drawing/2014/main" id="{40CBB13B-0002-BE4C-ADBA-6F936A4D05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3253462"/>
              </p:ext>
            </p:extLst>
          </p:nvPr>
        </p:nvGraphicFramePr>
        <p:xfrm>
          <a:off x="4953000" y="2134394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2" name="方程式" r:id="rId8" imgW="1688367" imgH="355446" progId="Equation.3">
                  <p:embed/>
                </p:oleObj>
              </mc:Choice>
              <mc:Fallback>
                <p:oleObj name="方程式" r:id="rId8" imgW="1688367" imgH="355446" progId="Equation.3">
                  <p:embed/>
                  <p:pic>
                    <p:nvPicPr>
                      <p:cNvPr id="8602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134394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5">
            <a:extLst>
              <a:ext uri="{FF2B5EF4-FFF2-40B4-BE49-F238E27FC236}">
                <a16:creationId xmlns:a16="http://schemas.microsoft.com/office/drawing/2014/main" id="{4ADB1A2D-3205-854F-B6B3-09F597F204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62629879"/>
              </p:ext>
            </p:extLst>
          </p:nvPr>
        </p:nvGraphicFramePr>
        <p:xfrm>
          <a:off x="4848225" y="5199856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3" name="Equation" r:id="rId10" imgW="1117600" imgH="330200" progId="Equation.3">
                  <p:embed/>
                </p:oleObj>
              </mc:Choice>
              <mc:Fallback>
                <p:oleObj name="Equation" r:id="rId10" imgW="1117600" imgH="330200" progId="Equation.3">
                  <p:embed/>
                  <p:pic>
                    <p:nvPicPr>
                      <p:cNvPr id="8602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48225" y="5199856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6">
            <a:extLst>
              <a:ext uri="{FF2B5EF4-FFF2-40B4-BE49-F238E27FC236}">
                <a16:creationId xmlns:a16="http://schemas.microsoft.com/office/drawing/2014/main" id="{56543343-D000-9342-ACB5-A0507788BD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4576823"/>
              </p:ext>
            </p:extLst>
          </p:nvPr>
        </p:nvGraphicFramePr>
        <p:xfrm>
          <a:off x="7088188" y="5199856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4" name="Equation" r:id="rId12" imgW="977900" imgH="355600" progId="Equation.3">
                  <p:embed/>
                </p:oleObj>
              </mc:Choice>
              <mc:Fallback>
                <p:oleObj name="Equation" r:id="rId12" imgW="977900" imgH="355600" progId="Equation.3">
                  <p:embed/>
                  <p:pic>
                    <p:nvPicPr>
                      <p:cNvPr id="8603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188" y="5199856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47250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Accuracy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Precision</a:t>
            </a:r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0F15D7-F636-0443-833B-989501CBAC2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80900" name="Title 1"/>
          <p:cNvSpPr txBox="1">
            <a:spLocks/>
          </p:cNvSpPr>
          <p:nvPr/>
        </p:nvSpPr>
        <p:spPr bwMode="auto">
          <a:xfrm>
            <a:off x="4859338" y="404813"/>
            <a:ext cx="3827462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FF0000"/>
                </a:solidFill>
                <a:ea typeface="標楷體" charset="-120"/>
              </a:rPr>
              <a:t>Validity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60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6000" b="1">
                <a:solidFill>
                  <a:srgbClr val="4F81BD"/>
                </a:solidFill>
                <a:ea typeface="標楷體" charset="-120"/>
              </a:rPr>
              <a:t>Reliability</a:t>
            </a:r>
          </a:p>
        </p:txBody>
      </p:sp>
    </p:spTree>
    <p:extLst>
      <p:ext uri="{BB962C8B-B14F-4D97-AF65-F5344CB8AC3E}">
        <p14:creationId xmlns:p14="http://schemas.microsoft.com/office/powerpoint/2010/main" val="19604120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A61FBE8-F9C9-164F-B4A7-CC438B6F438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81923" name="Group 7"/>
          <p:cNvGrpSpPr>
            <a:grpSpLocks/>
          </p:cNvGrpSpPr>
          <p:nvPr/>
        </p:nvGrpSpPr>
        <p:grpSpPr bwMode="auto">
          <a:xfrm>
            <a:off x="2232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5488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24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8338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27" name="Group 11"/>
          <p:cNvGrpSpPr>
            <a:grpSpLocks/>
          </p:cNvGrpSpPr>
          <p:nvPr/>
        </p:nvGrpSpPr>
        <p:grpSpPr bwMode="auto">
          <a:xfrm>
            <a:off x="4783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9688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50013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34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1" name="Group 18"/>
          <p:cNvGrpSpPr>
            <a:grpSpLocks/>
          </p:cNvGrpSpPr>
          <p:nvPr/>
        </p:nvGrpSpPr>
        <p:grpSpPr bwMode="auto">
          <a:xfrm>
            <a:off x="2249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105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24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24163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1935" name="Group 25"/>
          <p:cNvGrpSpPr>
            <a:grpSpLocks/>
          </p:cNvGrpSpPr>
          <p:nvPr/>
        </p:nvGrpSpPr>
        <p:grpSpPr bwMode="auto">
          <a:xfrm>
            <a:off x="4794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02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8738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70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621463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400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164263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6164263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621463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080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57863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432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551613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534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483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316663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83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364288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3676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027363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044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316288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478213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392488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748088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360738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29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259138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417888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298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3214688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3400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33350" y="788988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12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4643438" y="833438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4610100" y="3713163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949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chemeClr val="tx2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4275F15-BACE-E94E-B269-2DA1BE052208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82948" name="Group 7"/>
          <p:cNvGrpSpPr>
            <a:grpSpLocks/>
          </p:cNvGrpSpPr>
          <p:nvPr/>
        </p:nvGrpSpPr>
        <p:grpSpPr bwMode="auto">
          <a:xfrm>
            <a:off x="2232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5488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24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8338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2" name="Group 11"/>
          <p:cNvGrpSpPr>
            <a:grpSpLocks/>
          </p:cNvGrpSpPr>
          <p:nvPr/>
        </p:nvGrpSpPr>
        <p:grpSpPr bwMode="auto">
          <a:xfrm>
            <a:off x="4783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9688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50013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34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56" name="Group 18"/>
          <p:cNvGrpSpPr>
            <a:grpSpLocks/>
          </p:cNvGrpSpPr>
          <p:nvPr/>
        </p:nvGrpSpPr>
        <p:grpSpPr bwMode="auto">
          <a:xfrm>
            <a:off x="2249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105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24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24163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2960" name="Group 25"/>
          <p:cNvGrpSpPr>
            <a:grpSpLocks/>
          </p:cNvGrpSpPr>
          <p:nvPr/>
        </p:nvGrpSpPr>
        <p:grpSpPr bwMode="auto">
          <a:xfrm>
            <a:off x="4794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02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8738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70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621463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400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164263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6164263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621463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080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57863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432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551613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534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483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316663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83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364288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3676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027363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044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316288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478213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392488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748088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360738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29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259138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417888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298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3214688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3400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2992" name="文字方塊 47"/>
          <p:cNvSpPr txBox="1">
            <a:spLocks noChangeArrowheads="1"/>
          </p:cNvSpPr>
          <p:nvPr/>
        </p:nvSpPr>
        <p:spPr bwMode="auto">
          <a:xfrm>
            <a:off x="134938" y="196215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3" name="文字方塊 47"/>
          <p:cNvSpPr txBox="1">
            <a:spLocks noChangeArrowheads="1"/>
          </p:cNvSpPr>
          <p:nvPr/>
        </p:nvSpPr>
        <p:spPr bwMode="auto">
          <a:xfrm>
            <a:off x="134938" y="4959350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4" name="文字方塊 47"/>
          <p:cNvSpPr txBox="1">
            <a:spLocks noChangeArrowheads="1"/>
          </p:cNvSpPr>
          <p:nvPr/>
        </p:nvSpPr>
        <p:spPr bwMode="auto">
          <a:xfrm>
            <a:off x="7027863" y="19621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5" name="文字方塊 47"/>
          <p:cNvSpPr txBox="1">
            <a:spLocks noChangeArrowheads="1"/>
          </p:cNvSpPr>
          <p:nvPr/>
        </p:nvSpPr>
        <p:spPr bwMode="auto">
          <a:xfrm>
            <a:off x="7027863" y="49593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2996" name="文字方塊 47"/>
          <p:cNvSpPr txBox="1">
            <a:spLocks noChangeArrowheads="1"/>
          </p:cNvSpPr>
          <p:nvPr/>
        </p:nvSpPr>
        <p:spPr bwMode="auto">
          <a:xfrm>
            <a:off x="3081338" y="742950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7" name="文字方塊 47"/>
          <p:cNvSpPr txBox="1">
            <a:spLocks noChangeArrowheads="1"/>
          </p:cNvSpPr>
          <p:nvPr/>
        </p:nvSpPr>
        <p:spPr bwMode="auto">
          <a:xfrm>
            <a:off x="5656263" y="742950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8" name="文字方塊 47"/>
          <p:cNvSpPr txBox="1">
            <a:spLocks noChangeArrowheads="1"/>
          </p:cNvSpPr>
          <p:nvPr/>
        </p:nvSpPr>
        <p:spPr bwMode="auto">
          <a:xfrm>
            <a:off x="3046413" y="3635375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2999" name="文字方塊 47"/>
          <p:cNvSpPr txBox="1">
            <a:spLocks noChangeArrowheads="1"/>
          </p:cNvSpPr>
          <p:nvPr/>
        </p:nvSpPr>
        <p:spPr bwMode="auto">
          <a:xfrm>
            <a:off x="5621338" y="3635375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33350" y="788988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12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4643438" y="833438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4610100" y="3713163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644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ADB2B8D-AC62-7349-A66F-6FD62545706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83972" name="Group 7"/>
          <p:cNvGrpSpPr>
            <a:grpSpLocks/>
          </p:cNvGrpSpPr>
          <p:nvPr/>
        </p:nvGrpSpPr>
        <p:grpSpPr bwMode="auto">
          <a:xfrm>
            <a:off x="2232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5488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24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8338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76" name="Group 11"/>
          <p:cNvGrpSpPr>
            <a:grpSpLocks/>
          </p:cNvGrpSpPr>
          <p:nvPr/>
        </p:nvGrpSpPr>
        <p:grpSpPr bwMode="auto">
          <a:xfrm>
            <a:off x="4783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9688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50013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34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0" name="Group 18"/>
          <p:cNvGrpSpPr>
            <a:grpSpLocks/>
          </p:cNvGrpSpPr>
          <p:nvPr/>
        </p:nvGrpSpPr>
        <p:grpSpPr bwMode="auto">
          <a:xfrm>
            <a:off x="2249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105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24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24163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3984" name="Group 25"/>
          <p:cNvGrpSpPr>
            <a:grpSpLocks/>
          </p:cNvGrpSpPr>
          <p:nvPr/>
        </p:nvGrpSpPr>
        <p:grpSpPr bwMode="auto">
          <a:xfrm>
            <a:off x="4794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02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8738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70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621463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400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164263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6164263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621463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080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57863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432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551613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534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483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316663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83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364288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3676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027363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044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316288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478213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392488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748088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360738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29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259138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417888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298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3214688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3400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16" name="文字方塊 47"/>
          <p:cNvSpPr txBox="1">
            <a:spLocks noChangeArrowheads="1"/>
          </p:cNvSpPr>
          <p:nvPr/>
        </p:nvSpPr>
        <p:spPr bwMode="auto">
          <a:xfrm>
            <a:off x="134938" y="196215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7" name="文字方塊 47"/>
          <p:cNvSpPr txBox="1">
            <a:spLocks noChangeArrowheads="1"/>
          </p:cNvSpPr>
          <p:nvPr/>
        </p:nvSpPr>
        <p:spPr bwMode="auto">
          <a:xfrm>
            <a:off x="134938" y="4959350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8" name="文字方塊 47"/>
          <p:cNvSpPr txBox="1">
            <a:spLocks noChangeArrowheads="1"/>
          </p:cNvSpPr>
          <p:nvPr/>
        </p:nvSpPr>
        <p:spPr bwMode="auto">
          <a:xfrm>
            <a:off x="7027863" y="19621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19" name="文字方塊 47"/>
          <p:cNvSpPr txBox="1">
            <a:spLocks noChangeArrowheads="1"/>
          </p:cNvSpPr>
          <p:nvPr/>
        </p:nvSpPr>
        <p:spPr bwMode="auto">
          <a:xfrm>
            <a:off x="7027863" y="49593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4020" name="文字方塊 47"/>
          <p:cNvSpPr txBox="1">
            <a:spLocks noChangeArrowheads="1"/>
          </p:cNvSpPr>
          <p:nvPr/>
        </p:nvSpPr>
        <p:spPr bwMode="auto">
          <a:xfrm>
            <a:off x="3081338" y="742950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1" name="文字方塊 47"/>
          <p:cNvSpPr txBox="1">
            <a:spLocks noChangeArrowheads="1"/>
          </p:cNvSpPr>
          <p:nvPr/>
        </p:nvSpPr>
        <p:spPr bwMode="auto">
          <a:xfrm>
            <a:off x="5656263" y="742950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2" name="文字方塊 47"/>
          <p:cNvSpPr txBox="1">
            <a:spLocks noChangeArrowheads="1"/>
          </p:cNvSpPr>
          <p:nvPr/>
        </p:nvSpPr>
        <p:spPr bwMode="auto">
          <a:xfrm>
            <a:off x="3046413" y="3635375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4023" name="文字方塊 47"/>
          <p:cNvSpPr txBox="1">
            <a:spLocks noChangeArrowheads="1"/>
          </p:cNvSpPr>
          <p:nvPr/>
        </p:nvSpPr>
        <p:spPr bwMode="auto">
          <a:xfrm>
            <a:off x="5621338" y="3635375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33350" y="788988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12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4643438" y="833438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4610100" y="3713163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4028" name="文字方塊 47"/>
          <p:cNvSpPr txBox="1">
            <a:spLocks noChangeArrowheads="1"/>
          </p:cNvSpPr>
          <p:nvPr/>
        </p:nvSpPr>
        <p:spPr bwMode="auto">
          <a:xfrm>
            <a:off x="180975" y="2768600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29" name="文字方塊 47"/>
          <p:cNvSpPr txBox="1">
            <a:spLocks noChangeArrowheads="1"/>
          </p:cNvSpPr>
          <p:nvPr/>
        </p:nvSpPr>
        <p:spPr bwMode="auto">
          <a:xfrm>
            <a:off x="173038" y="5741988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0" name="文字方塊 47"/>
          <p:cNvSpPr txBox="1">
            <a:spLocks noChangeArrowheads="1"/>
          </p:cNvSpPr>
          <p:nvPr/>
        </p:nvSpPr>
        <p:spPr bwMode="auto">
          <a:xfrm>
            <a:off x="7008813" y="5800725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4031" name="文字方塊 47"/>
          <p:cNvSpPr txBox="1">
            <a:spLocks noChangeArrowheads="1"/>
          </p:cNvSpPr>
          <p:nvPr/>
        </p:nvSpPr>
        <p:spPr bwMode="auto">
          <a:xfrm>
            <a:off x="7051675" y="2878138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3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701675"/>
          </a:xfrm>
        </p:spPr>
        <p:txBody>
          <a:bodyPr>
            <a:normAutofit fontScale="90000"/>
          </a:bodyPr>
          <a:lstStyle/>
          <a:p>
            <a:r>
              <a:rPr lang="en-US" altLang="zh-TW">
                <a:solidFill>
                  <a:srgbClr val="1F497D"/>
                </a:solidFill>
                <a:latin typeface="Calibri" charset="0"/>
                <a:ea typeface="標楷體" charset="-120"/>
              </a:rPr>
              <a:t>Accuracy vs. Precision</a:t>
            </a: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A5429C1-2D48-D64D-97D2-FC584683CB7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84996" name="Group 7"/>
          <p:cNvGrpSpPr>
            <a:grpSpLocks/>
          </p:cNvGrpSpPr>
          <p:nvPr/>
        </p:nvGrpSpPr>
        <p:grpSpPr bwMode="auto">
          <a:xfrm>
            <a:off x="2232025" y="1311275"/>
            <a:ext cx="2166938" cy="2165350"/>
            <a:chOff x="1216526" y="1243263"/>
            <a:chExt cx="2165684" cy="2165684"/>
          </a:xfrm>
        </p:grpSpPr>
        <p:sp>
          <p:nvSpPr>
            <p:cNvPr id="5" name="Oval 4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6" name="Oval 5"/>
            <p:cNvSpPr>
              <a:spLocks noChangeArrowheads="1"/>
            </p:cNvSpPr>
            <p:nvPr/>
          </p:nvSpPr>
          <p:spPr bwMode="auto">
            <a:xfrm>
              <a:off x="1519564" y="1546523"/>
              <a:ext cx="1559609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7" name="Oval 6"/>
            <p:cNvSpPr>
              <a:spLocks noChangeArrowheads="1"/>
            </p:cNvSpPr>
            <p:nvPr/>
          </p:nvSpPr>
          <p:spPr bwMode="auto">
            <a:xfrm>
              <a:off x="1909863" y="1937108"/>
              <a:ext cx="779011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3265488" y="22860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3324225" y="2398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1" name="Oval 10"/>
          <p:cNvSpPr>
            <a:spLocks noChangeArrowheads="1"/>
          </p:cNvSpPr>
          <p:nvPr/>
        </p:nvSpPr>
        <p:spPr bwMode="auto">
          <a:xfrm>
            <a:off x="3208338" y="2416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0" name="Group 11"/>
          <p:cNvGrpSpPr>
            <a:grpSpLocks/>
          </p:cNvGrpSpPr>
          <p:nvPr/>
        </p:nvGrpSpPr>
        <p:grpSpPr bwMode="auto">
          <a:xfrm>
            <a:off x="4783138" y="1308100"/>
            <a:ext cx="2165350" cy="2165350"/>
            <a:chOff x="1216526" y="1243263"/>
            <a:chExt cx="2165684" cy="2165684"/>
          </a:xfrm>
        </p:grpSpPr>
        <p:sp>
          <p:nvSpPr>
            <p:cNvPr id="13" name="Oval 12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4" name="Oval 13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15" name="Oval 14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389688" y="2711450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6450013" y="28225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334125" y="284162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4" name="Group 18"/>
          <p:cNvGrpSpPr>
            <a:grpSpLocks/>
          </p:cNvGrpSpPr>
          <p:nvPr/>
        </p:nvGrpSpPr>
        <p:grpSpPr bwMode="auto">
          <a:xfrm>
            <a:off x="2249488" y="4203700"/>
            <a:ext cx="2165350" cy="2165350"/>
            <a:chOff x="1216526" y="1243263"/>
            <a:chExt cx="2165684" cy="2165684"/>
          </a:xfrm>
        </p:grpSpPr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1" name="Oval 20"/>
            <p:cNvSpPr>
              <a:spLocks noChangeArrowheads="1"/>
            </p:cNvSpPr>
            <p:nvPr/>
          </p:nvSpPr>
          <p:spPr bwMode="auto">
            <a:xfrm>
              <a:off x="1519785" y="1546523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2" name="Oval 21"/>
            <p:cNvSpPr>
              <a:spLocks noChangeArrowheads="1"/>
            </p:cNvSpPr>
            <p:nvPr/>
          </p:nvSpPr>
          <p:spPr bwMode="auto">
            <a:xfrm>
              <a:off x="1910370" y="1937108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23" name="Oval 22"/>
          <p:cNvSpPr>
            <a:spLocks noChangeArrowheads="1"/>
          </p:cNvSpPr>
          <p:nvPr/>
        </p:nvSpPr>
        <p:spPr bwMode="auto">
          <a:xfrm>
            <a:off x="3105150" y="4814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4" name="Oval 23"/>
          <p:cNvSpPr>
            <a:spLocks noChangeArrowheads="1"/>
          </p:cNvSpPr>
          <p:nvPr/>
        </p:nvSpPr>
        <p:spPr bwMode="auto">
          <a:xfrm>
            <a:off x="3524250" y="544353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5" name="Oval 24"/>
          <p:cNvSpPr>
            <a:spLocks noChangeArrowheads="1"/>
          </p:cNvSpPr>
          <p:nvPr/>
        </p:nvSpPr>
        <p:spPr bwMode="auto">
          <a:xfrm>
            <a:off x="2824163" y="521811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85008" name="Group 25"/>
          <p:cNvGrpSpPr>
            <a:grpSpLocks/>
          </p:cNvGrpSpPr>
          <p:nvPr/>
        </p:nvGrpSpPr>
        <p:grpSpPr bwMode="auto">
          <a:xfrm>
            <a:off x="4794250" y="4195763"/>
            <a:ext cx="2165350" cy="2165350"/>
            <a:chOff x="1216526" y="1243263"/>
            <a:chExt cx="2165684" cy="2165684"/>
          </a:xfrm>
        </p:grpSpPr>
        <p:sp>
          <p:nvSpPr>
            <p:cNvPr id="27" name="Oval 26"/>
            <p:cNvSpPr>
              <a:spLocks noChangeArrowheads="1"/>
            </p:cNvSpPr>
            <p:nvPr/>
          </p:nvSpPr>
          <p:spPr bwMode="auto">
            <a:xfrm>
              <a:off x="1216526" y="1243263"/>
              <a:ext cx="2165684" cy="216568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519786" y="1546522"/>
              <a:ext cx="1559165" cy="1559165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Oval 28"/>
            <p:cNvSpPr>
              <a:spLocks noChangeArrowheads="1"/>
            </p:cNvSpPr>
            <p:nvPr/>
          </p:nvSpPr>
          <p:spPr bwMode="auto">
            <a:xfrm>
              <a:off x="1910371" y="1937107"/>
              <a:ext cx="777995" cy="77799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endParaRPr lang="en-US" altLang="zh-TW" sz="1800">
                <a:solidFill>
                  <a:srgbClr val="FFFFFF"/>
                </a:solidFill>
                <a:latin typeface="Calibri" pitchFamily="34" charset="0"/>
              </a:endParaRPr>
            </a:p>
          </p:txBody>
        </p:sp>
      </p:grpSp>
      <p:sp>
        <p:nvSpPr>
          <p:cNvPr id="30" name="Oval 29"/>
          <p:cNvSpPr>
            <a:spLocks noChangeArrowheads="1"/>
          </p:cNvSpPr>
          <p:nvPr/>
        </p:nvSpPr>
        <p:spPr bwMode="auto">
          <a:xfrm>
            <a:off x="6502400" y="50053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Oval 30"/>
          <p:cNvSpPr>
            <a:spLocks noChangeArrowheads="1"/>
          </p:cNvSpPr>
          <p:nvPr/>
        </p:nvSpPr>
        <p:spPr bwMode="auto">
          <a:xfrm>
            <a:off x="6408738" y="58451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Oval 31"/>
          <p:cNvSpPr>
            <a:spLocks noChangeArrowheads="1"/>
          </p:cNvSpPr>
          <p:nvPr/>
        </p:nvSpPr>
        <p:spPr bwMode="auto">
          <a:xfrm>
            <a:off x="5870575" y="54244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Oval 33"/>
          <p:cNvSpPr>
            <a:spLocks noChangeArrowheads="1"/>
          </p:cNvSpPr>
          <p:nvPr/>
        </p:nvSpPr>
        <p:spPr bwMode="auto">
          <a:xfrm>
            <a:off x="6621463" y="52752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5" name="Oval 34"/>
          <p:cNvSpPr>
            <a:spLocks noChangeArrowheads="1"/>
          </p:cNvSpPr>
          <p:nvPr/>
        </p:nvSpPr>
        <p:spPr bwMode="auto">
          <a:xfrm>
            <a:off x="6400800" y="54117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6" name="Oval 35"/>
          <p:cNvSpPr>
            <a:spLocks noChangeArrowheads="1"/>
          </p:cNvSpPr>
          <p:nvPr/>
        </p:nvSpPr>
        <p:spPr bwMode="auto">
          <a:xfrm>
            <a:off x="6164263" y="5630863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7" name="Oval 36"/>
          <p:cNvSpPr>
            <a:spLocks noChangeArrowheads="1"/>
          </p:cNvSpPr>
          <p:nvPr/>
        </p:nvSpPr>
        <p:spPr bwMode="auto">
          <a:xfrm>
            <a:off x="6164263" y="5140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Oval 37"/>
          <p:cNvSpPr>
            <a:spLocks noChangeArrowheads="1"/>
          </p:cNvSpPr>
          <p:nvPr/>
        </p:nvSpPr>
        <p:spPr bwMode="auto">
          <a:xfrm>
            <a:off x="6621463" y="56483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9" name="Oval 38"/>
          <p:cNvSpPr>
            <a:spLocks noChangeArrowheads="1"/>
          </p:cNvSpPr>
          <p:nvPr/>
        </p:nvSpPr>
        <p:spPr bwMode="auto">
          <a:xfrm>
            <a:off x="6080125" y="603726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0" name="Oval 39"/>
          <p:cNvSpPr>
            <a:spLocks noChangeArrowheads="1"/>
          </p:cNvSpPr>
          <p:nvPr/>
        </p:nvSpPr>
        <p:spPr bwMode="auto">
          <a:xfrm>
            <a:off x="5757863" y="585152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Oval 40"/>
          <p:cNvSpPr>
            <a:spLocks noChangeArrowheads="1"/>
          </p:cNvSpPr>
          <p:nvPr/>
        </p:nvSpPr>
        <p:spPr bwMode="auto">
          <a:xfrm>
            <a:off x="6432550" y="29749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Oval 41"/>
          <p:cNvSpPr>
            <a:spLocks noChangeArrowheads="1"/>
          </p:cNvSpPr>
          <p:nvPr/>
        </p:nvSpPr>
        <p:spPr bwMode="auto">
          <a:xfrm>
            <a:off x="6551613" y="2771775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Oval 42"/>
          <p:cNvSpPr>
            <a:spLocks noChangeArrowheads="1"/>
          </p:cNvSpPr>
          <p:nvPr/>
        </p:nvSpPr>
        <p:spPr bwMode="auto">
          <a:xfrm>
            <a:off x="6534150" y="2924175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Oval 43"/>
          <p:cNvSpPr>
            <a:spLocks noChangeArrowheads="1"/>
          </p:cNvSpPr>
          <p:nvPr/>
        </p:nvSpPr>
        <p:spPr bwMode="auto">
          <a:xfrm>
            <a:off x="6483350" y="27051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Oval 44"/>
          <p:cNvSpPr>
            <a:spLocks noChangeArrowheads="1"/>
          </p:cNvSpPr>
          <p:nvPr/>
        </p:nvSpPr>
        <p:spPr bwMode="auto">
          <a:xfrm>
            <a:off x="6316663" y="27241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Oval 45"/>
          <p:cNvSpPr>
            <a:spLocks noChangeArrowheads="1"/>
          </p:cNvSpPr>
          <p:nvPr/>
        </p:nvSpPr>
        <p:spPr bwMode="auto">
          <a:xfrm>
            <a:off x="6283325" y="2909888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Oval 46"/>
          <p:cNvSpPr>
            <a:spLocks noChangeArrowheads="1"/>
          </p:cNvSpPr>
          <p:nvPr/>
        </p:nvSpPr>
        <p:spPr bwMode="auto">
          <a:xfrm>
            <a:off x="6364288" y="29591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Oval 47"/>
          <p:cNvSpPr>
            <a:spLocks noChangeArrowheads="1"/>
          </p:cNvSpPr>
          <p:nvPr/>
        </p:nvSpPr>
        <p:spPr bwMode="auto">
          <a:xfrm>
            <a:off x="3676650" y="5410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Oval 48"/>
          <p:cNvSpPr>
            <a:spLocks noChangeArrowheads="1"/>
          </p:cNvSpPr>
          <p:nvPr/>
        </p:nvSpPr>
        <p:spPr bwMode="auto">
          <a:xfrm>
            <a:off x="3027363" y="52514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Oval 49"/>
          <p:cNvSpPr>
            <a:spLocks noChangeArrowheads="1"/>
          </p:cNvSpPr>
          <p:nvPr/>
        </p:nvSpPr>
        <p:spPr bwMode="auto">
          <a:xfrm>
            <a:off x="3044825" y="5573713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Oval 50"/>
          <p:cNvSpPr>
            <a:spLocks noChangeArrowheads="1"/>
          </p:cNvSpPr>
          <p:nvPr/>
        </p:nvSpPr>
        <p:spPr bwMode="auto">
          <a:xfrm>
            <a:off x="3316288" y="565785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2" name="Oval 51"/>
          <p:cNvSpPr>
            <a:spLocks noChangeArrowheads="1"/>
          </p:cNvSpPr>
          <p:nvPr/>
        </p:nvSpPr>
        <p:spPr bwMode="auto">
          <a:xfrm>
            <a:off x="3478213" y="481488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3" name="Oval 52"/>
          <p:cNvSpPr>
            <a:spLocks noChangeArrowheads="1"/>
          </p:cNvSpPr>
          <p:nvPr/>
        </p:nvSpPr>
        <p:spPr bwMode="auto">
          <a:xfrm>
            <a:off x="3392488" y="51022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Oval 53"/>
          <p:cNvSpPr>
            <a:spLocks noChangeArrowheads="1"/>
          </p:cNvSpPr>
          <p:nvPr/>
        </p:nvSpPr>
        <p:spPr bwMode="auto">
          <a:xfrm>
            <a:off x="3748088" y="5153025"/>
            <a:ext cx="92075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360738" y="2535238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Oval 55"/>
          <p:cNvSpPr>
            <a:spLocks noChangeArrowheads="1"/>
          </p:cNvSpPr>
          <p:nvPr/>
        </p:nvSpPr>
        <p:spPr bwMode="auto">
          <a:xfrm>
            <a:off x="3429000" y="25527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7" name="Oval 56"/>
          <p:cNvSpPr>
            <a:spLocks noChangeArrowheads="1"/>
          </p:cNvSpPr>
          <p:nvPr/>
        </p:nvSpPr>
        <p:spPr bwMode="auto">
          <a:xfrm>
            <a:off x="3259138" y="25019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8" name="Oval 57"/>
          <p:cNvSpPr>
            <a:spLocks noChangeArrowheads="1"/>
          </p:cNvSpPr>
          <p:nvPr/>
        </p:nvSpPr>
        <p:spPr bwMode="auto">
          <a:xfrm>
            <a:off x="3417888" y="24384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9" name="Oval 58"/>
          <p:cNvSpPr>
            <a:spLocks noChangeArrowheads="1"/>
          </p:cNvSpPr>
          <p:nvPr/>
        </p:nvSpPr>
        <p:spPr bwMode="auto">
          <a:xfrm>
            <a:off x="3298825" y="22352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0" name="Oval 59"/>
          <p:cNvSpPr>
            <a:spLocks noChangeArrowheads="1"/>
          </p:cNvSpPr>
          <p:nvPr/>
        </p:nvSpPr>
        <p:spPr bwMode="auto">
          <a:xfrm>
            <a:off x="3214688" y="2336800"/>
            <a:ext cx="90487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1" name="Oval 60"/>
          <p:cNvSpPr>
            <a:spLocks noChangeArrowheads="1"/>
          </p:cNvSpPr>
          <p:nvPr/>
        </p:nvSpPr>
        <p:spPr bwMode="auto">
          <a:xfrm>
            <a:off x="3400425" y="2286000"/>
            <a:ext cx="90488" cy="107950"/>
          </a:xfrm>
          <a:prstGeom prst="ellipse">
            <a:avLst/>
          </a:prstGeom>
          <a:solidFill>
            <a:schemeClr val="tx1"/>
          </a:solidFill>
          <a:ln w="3175">
            <a:solidFill>
              <a:srgbClr val="D9D9D9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en-US" altLang="zh-TW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40" name="文字方塊 47"/>
          <p:cNvSpPr txBox="1">
            <a:spLocks noChangeArrowheads="1"/>
          </p:cNvSpPr>
          <p:nvPr/>
        </p:nvSpPr>
        <p:spPr bwMode="auto">
          <a:xfrm>
            <a:off x="134938" y="1962150"/>
            <a:ext cx="19986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1" name="文字方塊 47"/>
          <p:cNvSpPr txBox="1">
            <a:spLocks noChangeArrowheads="1"/>
          </p:cNvSpPr>
          <p:nvPr/>
        </p:nvSpPr>
        <p:spPr bwMode="auto">
          <a:xfrm>
            <a:off x="134938" y="4959350"/>
            <a:ext cx="21177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2" name="文字方塊 47"/>
          <p:cNvSpPr txBox="1">
            <a:spLocks noChangeArrowheads="1"/>
          </p:cNvSpPr>
          <p:nvPr/>
        </p:nvSpPr>
        <p:spPr bwMode="auto">
          <a:xfrm>
            <a:off x="7027863" y="19621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Precision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85043" name="文字方塊 47"/>
          <p:cNvSpPr txBox="1">
            <a:spLocks noChangeArrowheads="1"/>
          </p:cNvSpPr>
          <p:nvPr/>
        </p:nvSpPr>
        <p:spPr bwMode="auto">
          <a:xfrm>
            <a:off x="7027863" y="4959350"/>
            <a:ext cx="21161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Accuracy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1F497D"/>
                </a:solidFill>
                <a:latin typeface="Arial" charset="0"/>
              </a:rPr>
              <a:t>Low Precision</a:t>
            </a:r>
            <a:endParaRPr lang="zh-TW" altLang="en-US" sz="2000" b="1">
              <a:solidFill>
                <a:srgbClr val="1F497D"/>
              </a:solidFill>
              <a:latin typeface="Arial" charset="0"/>
            </a:endParaRPr>
          </a:p>
        </p:txBody>
      </p:sp>
      <p:sp>
        <p:nvSpPr>
          <p:cNvPr id="85044" name="文字方塊 47"/>
          <p:cNvSpPr txBox="1">
            <a:spLocks noChangeArrowheads="1"/>
          </p:cNvSpPr>
          <p:nvPr/>
        </p:nvSpPr>
        <p:spPr bwMode="auto">
          <a:xfrm>
            <a:off x="3081338" y="742950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A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5" name="文字方塊 47"/>
          <p:cNvSpPr txBox="1">
            <a:spLocks noChangeArrowheads="1"/>
          </p:cNvSpPr>
          <p:nvPr/>
        </p:nvSpPr>
        <p:spPr bwMode="auto">
          <a:xfrm>
            <a:off x="5656263" y="742950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B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6" name="文字方塊 47"/>
          <p:cNvSpPr txBox="1">
            <a:spLocks noChangeArrowheads="1"/>
          </p:cNvSpPr>
          <p:nvPr/>
        </p:nvSpPr>
        <p:spPr bwMode="auto">
          <a:xfrm>
            <a:off x="3046413" y="3635375"/>
            <a:ext cx="593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C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85047" name="文字方塊 47"/>
          <p:cNvSpPr txBox="1">
            <a:spLocks noChangeArrowheads="1"/>
          </p:cNvSpPr>
          <p:nvPr/>
        </p:nvSpPr>
        <p:spPr bwMode="auto">
          <a:xfrm>
            <a:off x="5621338" y="3635375"/>
            <a:ext cx="592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3600" b="1">
                <a:solidFill>
                  <a:srgbClr val="984807"/>
                </a:solidFill>
                <a:latin typeface="Arial" charset="0"/>
              </a:rPr>
              <a:t>D</a:t>
            </a:r>
            <a:endParaRPr lang="zh-TW" altLang="en-US" sz="3600" b="1">
              <a:solidFill>
                <a:srgbClr val="984807"/>
              </a:solidFill>
              <a:latin typeface="Arial" charset="0"/>
            </a:endParaRPr>
          </a:p>
        </p:txBody>
      </p:sp>
      <p:sp>
        <p:nvSpPr>
          <p:cNvPr id="77" name="圓角矩形 39"/>
          <p:cNvSpPr/>
          <p:nvPr/>
        </p:nvSpPr>
        <p:spPr>
          <a:xfrm>
            <a:off x="133350" y="788988"/>
            <a:ext cx="4398963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8" name="圓角矩形 39"/>
          <p:cNvSpPr/>
          <p:nvPr/>
        </p:nvSpPr>
        <p:spPr>
          <a:xfrm>
            <a:off x="112713" y="3708400"/>
            <a:ext cx="4405312" cy="2820988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79" name="圓角矩形 39"/>
          <p:cNvSpPr/>
          <p:nvPr/>
        </p:nvSpPr>
        <p:spPr>
          <a:xfrm>
            <a:off x="4643438" y="833438"/>
            <a:ext cx="4398962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0" name="圓角矩形 39"/>
          <p:cNvSpPr/>
          <p:nvPr/>
        </p:nvSpPr>
        <p:spPr>
          <a:xfrm>
            <a:off x="4610100" y="3713163"/>
            <a:ext cx="4397375" cy="2820987"/>
          </a:xfrm>
          <a:prstGeom prst="roundRect">
            <a:avLst>
              <a:gd name="adj" fmla="val 7357"/>
            </a:avLst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5052" name="文字方塊 47"/>
          <p:cNvSpPr txBox="1">
            <a:spLocks noChangeArrowheads="1"/>
          </p:cNvSpPr>
          <p:nvPr/>
        </p:nvSpPr>
        <p:spPr bwMode="auto">
          <a:xfrm>
            <a:off x="180975" y="2768600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3" name="文字方塊 47"/>
          <p:cNvSpPr txBox="1">
            <a:spLocks noChangeArrowheads="1"/>
          </p:cNvSpPr>
          <p:nvPr/>
        </p:nvSpPr>
        <p:spPr bwMode="auto">
          <a:xfrm>
            <a:off x="173038" y="5741988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4" name="文字方塊 47"/>
          <p:cNvSpPr txBox="1">
            <a:spLocks noChangeArrowheads="1"/>
          </p:cNvSpPr>
          <p:nvPr/>
        </p:nvSpPr>
        <p:spPr bwMode="auto">
          <a:xfrm>
            <a:off x="7008813" y="5800725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Reliability</a:t>
            </a:r>
            <a:endParaRPr lang="zh-TW" altLang="en-US" sz="2000" b="1">
              <a:solidFill>
                <a:srgbClr val="4F6228"/>
              </a:solidFill>
              <a:latin typeface="Arial" charset="0"/>
            </a:endParaRPr>
          </a:p>
        </p:txBody>
      </p:sp>
      <p:sp>
        <p:nvSpPr>
          <p:cNvPr id="85055" name="文字方塊 47"/>
          <p:cNvSpPr txBox="1">
            <a:spLocks noChangeArrowheads="1"/>
          </p:cNvSpPr>
          <p:nvPr/>
        </p:nvSpPr>
        <p:spPr bwMode="auto">
          <a:xfrm>
            <a:off x="7051675" y="2878138"/>
            <a:ext cx="2092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4F6228"/>
                </a:solidFill>
                <a:latin typeface="Arial" charset="0"/>
              </a:rPr>
              <a:t>Low Validity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High Reliability</a:t>
            </a:r>
            <a:endParaRPr lang="zh-TW" altLang="en-US" sz="2000" b="1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81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/>
          <p:cNvSpPr>
            <a:spLocks noGrp="1"/>
          </p:cNvSpPr>
          <p:nvPr>
            <p:ph type="title"/>
          </p:nvPr>
        </p:nvSpPr>
        <p:spPr>
          <a:xfrm>
            <a:off x="323850" y="274638"/>
            <a:ext cx="3827463" cy="6323012"/>
          </a:xfrm>
        </p:spPr>
        <p:txBody>
          <a:bodyPr/>
          <a:lstStyle/>
          <a:p>
            <a: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  <a:t>Sensitivity</a:t>
            </a: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br>
              <a:rPr lang="en-US" altLang="zh-TW" sz="600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6000">
                <a:solidFill>
                  <a:schemeClr val="accent1"/>
                </a:solidFill>
                <a:latin typeface="Calibri" charset="0"/>
                <a:ea typeface="標楷體" charset="-120"/>
              </a:rPr>
              <a:t>Specificity</a:t>
            </a:r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9761327-F48D-CE41-B343-5596996799CD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0116" name="Title 1"/>
          <p:cNvSpPr txBox="1">
            <a:spLocks/>
          </p:cNvSpPr>
          <p:nvPr/>
        </p:nvSpPr>
        <p:spPr bwMode="auto">
          <a:xfrm>
            <a:off x="3995738" y="404813"/>
            <a:ext cx="4968875" cy="610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FF0000"/>
                </a:solidFill>
                <a:ea typeface="標楷體" charset="-120"/>
              </a:rPr>
              <a:t>=True Positive Rate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zh-TW" sz="7200" b="1">
              <a:solidFill>
                <a:srgbClr val="FF0000"/>
              </a:solidFill>
              <a:ea typeface="標楷體" charset="-12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4400" b="1">
                <a:solidFill>
                  <a:srgbClr val="4F81BD"/>
                </a:solidFill>
                <a:ea typeface="標楷體" charset="-120"/>
              </a:rPr>
              <a:t>=True Negative Rate</a:t>
            </a:r>
          </a:p>
        </p:txBody>
      </p:sp>
    </p:spTree>
    <p:extLst>
      <p:ext uri="{BB962C8B-B14F-4D97-AF65-F5344CB8AC3E}">
        <p14:creationId xmlns:p14="http://schemas.microsoft.com/office/powerpoint/2010/main" val="2992860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None/>
            </a:pPr>
            <a:r>
              <a:rPr lang="zh-TW" altLang="en-US" sz="2400" dirty="0">
                <a:latin typeface="Calibri" charset="0"/>
                <a:ea typeface="標楷體" charset="-120"/>
              </a:rPr>
              <a:t>週次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Week)   </a:t>
            </a:r>
            <a:r>
              <a:rPr lang="zh-TW" altLang="en-US" sz="2400" dirty="0">
                <a:latin typeface="Calibri" charset="0"/>
                <a:ea typeface="標楷體" charset="-120"/>
              </a:rPr>
              <a:t>日期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Date)   </a:t>
            </a:r>
            <a:r>
              <a:rPr lang="zh-TW" altLang="en-US" sz="2400" dirty="0">
                <a:latin typeface="Calibri" charset="0"/>
                <a:ea typeface="標楷體" charset="-120"/>
              </a:rPr>
              <a:t>內容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7  2018/10/24 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預測性分析</a:t>
            </a:r>
            <a:r>
              <a:rPr lang="en-US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I：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資料探勘流程、方法與演算法</a:t>
            </a:r>
            <a:b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</a:t>
            </a:r>
            <a:r>
              <a:rPr lang="zh-TW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</a:t>
            </a:r>
            <a:r>
              <a:rPr lang="en-US" altLang="zh-TW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Predictive Analytics I: Data Mining Process,</a:t>
            </a:r>
            <a:br>
              <a:rPr lang="en-US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</a:br>
            <a:r>
              <a:rPr lang="en-US" altLang="en-US" sz="2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                                                                Methods, and Algorithms)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8  2018/10/31  </a:t>
            </a:r>
            <a:r>
              <a:rPr lang="zh-TW" altLang="en-US" sz="2400" dirty="0">
                <a:latin typeface="Calibri" charset="0"/>
                <a:ea typeface="標楷體" charset="-120"/>
              </a:rPr>
              <a:t>預測性分析</a:t>
            </a:r>
            <a:r>
              <a:rPr lang="en-US" altLang="en-US" sz="2400" dirty="0">
                <a:latin typeface="Calibri" charset="0"/>
                <a:ea typeface="標楷體" charset="-120"/>
              </a:rPr>
              <a:t>II：</a:t>
            </a:r>
            <a:r>
              <a:rPr lang="zh-TW" altLang="en-US" sz="2400" dirty="0">
                <a:latin typeface="Calibri" charset="0"/>
                <a:ea typeface="標楷體" charset="-120"/>
              </a:rPr>
              <a:t>文本、網路與社群媒體分析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</a:t>
            </a:r>
            <a:r>
              <a:rPr lang="zh-TW" altLang="en-US" sz="2400" dirty="0">
                <a:latin typeface="Calibri" charset="0"/>
                <a:ea typeface="標楷體" charset="-120"/>
              </a:rPr>
              <a:t>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Predictive Analytics II: Text, Web, and </a:t>
            </a:r>
            <a:br>
              <a:rPr lang="en-US" altLang="en-US" sz="2400" dirty="0">
                <a:latin typeface="Calibri" charset="0"/>
                <a:ea typeface="標楷體" charset="-120"/>
              </a:rPr>
            </a:br>
            <a:r>
              <a:rPr lang="en-US" altLang="en-US" sz="2400" dirty="0">
                <a:latin typeface="Calibri" charset="0"/>
                <a:ea typeface="標楷體" charset="-120"/>
              </a:rPr>
              <a:t>                                                                  Social Media Analytics)</a:t>
            </a:r>
          </a:p>
          <a:p>
            <a:pPr>
              <a:buNone/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9  2018/11/07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期中報告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Midterm Project Report)</a:t>
            </a:r>
          </a:p>
          <a:p>
            <a:pPr>
              <a:buNone/>
            </a:pPr>
            <a:r>
              <a:rPr lang="en-US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10  2018/11/14  </a:t>
            </a:r>
            <a:r>
              <a:rPr lang="zh-TW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期中考試 </a:t>
            </a:r>
            <a:r>
              <a:rPr lang="en-US" altLang="zh-TW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Midterm Exam)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11  2018/11/21  </a:t>
            </a:r>
            <a:r>
              <a:rPr lang="zh-TW" altLang="en-US" sz="2400" dirty="0">
                <a:latin typeface="Calibri" charset="0"/>
                <a:ea typeface="標楷體" charset="-120"/>
              </a:rPr>
              <a:t>處方性分析：最佳化與模擬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(</a:t>
            </a:r>
            <a:r>
              <a:rPr lang="en-US" altLang="en-US" sz="2400" dirty="0">
                <a:latin typeface="Calibri" charset="0"/>
                <a:ea typeface="標楷體" charset="-120"/>
              </a:rPr>
              <a:t>Prescriptive Analytics: Optimization and Simulation)</a:t>
            </a:r>
          </a:p>
          <a:p>
            <a:pPr>
              <a:buNone/>
            </a:pP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12  2018/11/28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社會網絡分析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(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Social Network Analysis)</a:t>
            </a:r>
          </a:p>
        </p:txBody>
      </p:sp>
      <p:sp>
        <p:nvSpPr>
          <p:cNvPr id="9219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7A051B-E58C-BA4C-A85A-B404C1A444A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452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群組 36"/>
          <p:cNvGrpSpPr>
            <a:grpSpLocks/>
          </p:cNvGrpSpPr>
          <p:nvPr/>
        </p:nvGrpSpPr>
        <p:grpSpPr bwMode="auto">
          <a:xfrm>
            <a:off x="0" y="331788"/>
            <a:ext cx="4394200" cy="4033837"/>
            <a:chOff x="0" y="331788"/>
            <a:chExt cx="4394200" cy="4033837"/>
          </a:xfrm>
        </p:grpSpPr>
        <p:sp>
          <p:nvSpPr>
            <p:cNvPr id="39" name="矩形 38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1155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6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1157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8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59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0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0" name="直線接點 49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167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68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69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1170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1171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1172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1139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1FDF1987-01EA-1346-BBCF-F5314ED18BB4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1140" name="Object 2"/>
          <p:cNvGraphicFramePr>
            <a:graphicFrameLocks noChangeAspect="1"/>
          </p:cNvGraphicFramePr>
          <p:nvPr/>
        </p:nvGraphicFramePr>
        <p:xfrm>
          <a:off x="4943475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7" name="方程式" r:id="rId3" imgW="1866090" imgH="393529" progId="Equation.3">
                  <p:embed/>
                </p:oleObj>
              </mc:Choice>
              <mc:Fallback>
                <p:oleObj name="方程式" r:id="rId3" imgW="1866090" imgH="393529" progId="Equation.3">
                  <p:embed/>
                  <p:pic>
                    <p:nvPicPr>
                      <p:cNvPr id="9114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1" name="Object 3"/>
          <p:cNvGraphicFramePr>
            <a:graphicFrameLocks noChangeAspect="1"/>
          </p:cNvGraphicFramePr>
          <p:nvPr/>
        </p:nvGraphicFramePr>
        <p:xfrm>
          <a:off x="4951413" y="1911350"/>
          <a:ext cx="30861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" name="Equation" r:id="rId5" imgW="1625600" imgH="355600" progId="Equation.3">
                  <p:embed/>
                </p:oleObj>
              </mc:Choice>
              <mc:Fallback>
                <p:oleObj name="Equation" r:id="rId5" imgW="1625600" imgH="355600" progId="Equation.3">
                  <p:embed/>
                  <p:pic>
                    <p:nvPicPr>
                      <p:cNvPr id="9114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1413" y="1911350"/>
                        <a:ext cx="30861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2" name="Object 4"/>
          <p:cNvGraphicFramePr>
            <a:graphicFrameLocks noChangeAspect="1"/>
          </p:cNvGraphicFramePr>
          <p:nvPr/>
        </p:nvGraphicFramePr>
        <p:xfrm>
          <a:off x="4870450" y="227013"/>
          <a:ext cx="319405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" name="方程式" r:id="rId7" imgW="1688367" imgH="355446" progId="Equation.3">
                  <p:embed/>
                </p:oleObj>
              </mc:Choice>
              <mc:Fallback>
                <p:oleObj name="方程式" r:id="rId7" imgW="1688367" imgH="355446" progId="Equation.3">
                  <p:embed/>
                  <p:pic>
                    <p:nvPicPr>
                      <p:cNvPr id="9114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0450" y="227013"/>
                        <a:ext cx="319405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3" name="Object 5"/>
          <p:cNvGraphicFramePr>
            <a:graphicFrameLocks noChangeAspect="1"/>
          </p:cNvGraphicFramePr>
          <p:nvPr/>
        </p:nvGraphicFramePr>
        <p:xfrm>
          <a:off x="4941888" y="2814638"/>
          <a:ext cx="178276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9" imgW="1117600" imgH="330200" progId="Equation.3">
                  <p:embed/>
                </p:oleObj>
              </mc:Choice>
              <mc:Fallback>
                <p:oleObj name="Equation" r:id="rId9" imgW="1117600" imgH="330200" progId="Equation.3">
                  <p:embed/>
                  <p:pic>
                    <p:nvPicPr>
                      <p:cNvPr id="9114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1888" y="2814638"/>
                        <a:ext cx="178276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4" name="Object 6"/>
          <p:cNvGraphicFramePr>
            <a:graphicFrameLocks noChangeAspect="1"/>
          </p:cNvGraphicFramePr>
          <p:nvPr/>
        </p:nvGraphicFramePr>
        <p:xfrm>
          <a:off x="7073900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Equation" r:id="rId11" imgW="977900" imgH="355600" progId="Equation.3">
                  <p:embed/>
                </p:oleObj>
              </mc:Choice>
              <mc:Fallback>
                <p:oleObj name="Equation" r:id="rId11" imgW="977900" imgH="355600" progId="Equation.3">
                  <p:embed/>
                  <p:pic>
                    <p:nvPicPr>
                      <p:cNvPr id="9114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3900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5" name="Object 2"/>
          <p:cNvGraphicFramePr>
            <a:graphicFrameLocks noChangeAspect="1"/>
          </p:cNvGraphicFramePr>
          <p:nvPr/>
        </p:nvGraphicFramePr>
        <p:xfrm>
          <a:off x="368300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2" name="方程式" r:id="rId13" imgW="2641600" imgH="393700" progId="Equation.3">
                  <p:embed/>
                </p:oleObj>
              </mc:Choice>
              <mc:Fallback>
                <p:oleObj name="方程式" r:id="rId13" imgW="2641600" imgH="393700" progId="Equation.3">
                  <p:embed/>
                  <p:pic>
                    <p:nvPicPr>
                      <p:cNvPr id="9114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1146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544888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1147" name="Object 2"/>
          <p:cNvGraphicFramePr>
            <a:graphicFrameLocks noChangeAspect="1"/>
          </p:cNvGraphicFramePr>
          <p:nvPr/>
        </p:nvGraphicFramePr>
        <p:xfrm>
          <a:off x="306388" y="5675313"/>
          <a:ext cx="2860675" cy="588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方程式" r:id="rId16" imgW="1955800" imgH="393700" progId="Equation.3">
                  <p:embed/>
                </p:oleObj>
              </mc:Choice>
              <mc:Fallback>
                <p:oleObj name="方程式" r:id="rId16" imgW="1955800" imgH="393700" progId="Equation.3">
                  <p:embed/>
                  <p:pic>
                    <p:nvPicPr>
                      <p:cNvPr id="9114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388" y="5675313"/>
                        <a:ext cx="2860675" cy="588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8" name="Object 3"/>
          <p:cNvGraphicFramePr>
            <a:graphicFrameLocks noChangeAspect="1"/>
          </p:cNvGraphicFramePr>
          <p:nvPr/>
        </p:nvGraphicFramePr>
        <p:xfrm>
          <a:off x="287338" y="5076825"/>
          <a:ext cx="3875087" cy="574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name="方程式" r:id="rId18" imgW="2705100" imgH="393700" progId="Equation.3">
                  <p:embed/>
                </p:oleObj>
              </mc:Choice>
              <mc:Fallback>
                <p:oleObj name="方程式" r:id="rId18" imgW="2705100" imgH="393700" progId="Equation.3">
                  <p:embed/>
                  <p:pic>
                    <p:nvPicPr>
                      <p:cNvPr id="9114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5076825"/>
                        <a:ext cx="3875087" cy="574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149" name="Object 2"/>
          <p:cNvGraphicFramePr>
            <a:graphicFrameLocks noChangeAspect="1"/>
          </p:cNvGraphicFramePr>
          <p:nvPr/>
        </p:nvGraphicFramePr>
        <p:xfrm>
          <a:off x="296863" y="6203950"/>
          <a:ext cx="4165600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name="Equation" r:id="rId20" imgW="2857500" imgH="393700" progId="Equation.3">
                  <p:embed/>
                </p:oleObj>
              </mc:Choice>
              <mc:Fallback>
                <p:oleObj name="Equation" r:id="rId20" imgW="2857500" imgH="393700" progId="Equation.3">
                  <p:embed/>
                  <p:pic>
                    <p:nvPicPr>
                      <p:cNvPr id="9114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863" y="6203950"/>
                        <a:ext cx="4165600" cy="585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50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22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1036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62" name="群組 33"/>
          <p:cNvGrpSpPr>
            <a:grpSpLocks/>
          </p:cNvGrpSpPr>
          <p:nvPr/>
        </p:nvGrpSpPr>
        <p:grpSpPr bwMode="auto">
          <a:xfrm>
            <a:off x="0" y="331788"/>
            <a:ext cx="4394200" cy="4033837"/>
            <a:chOff x="0" y="331788"/>
            <a:chExt cx="4394200" cy="4033837"/>
          </a:xfrm>
        </p:grpSpPr>
        <p:sp>
          <p:nvSpPr>
            <p:cNvPr id="35" name="矩形 34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6" name="矩形 35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0" name="矩形 39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1" name="矩形 40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2176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7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2178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79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0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81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49" name="直線接點 48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線接點 49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線接點 50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88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89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0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2191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2192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2193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216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B3EF497A-D43E-7A4A-A4E3-79CCA30C2F4A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2164" name="Object 2"/>
          <p:cNvGraphicFramePr>
            <a:graphicFrameLocks noChangeAspect="1"/>
          </p:cNvGraphicFramePr>
          <p:nvPr/>
        </p:nvGraphicFramePr>
        <p:xfrm>
          <a:off x="4943475" y="1089025"/>
          <a:ext cx="3217863" cy="69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方程式" r:id="rId3" imgW="1866090" imgH="393529" progId="Equation.3">
                  <p:embed/>
                </p:oleObj>
              </mc:Choice>
              <mc:Fallback>
                <p:oleObj name="方程式" r:id="rId3" imgW="1866090" imgH="393529" progId="Equation.3">
                  <p:embed/>
                  <p:pic>
                    <p:nvPicPr>
                      <p:cNvPr id="9216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3475" y="1089025"/>
                        <a:ext cx="3217863" cy="69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5" name="Object 6"/>
          <p:cNvGraphicFramePr>
            <a:graphicFrameLocks noChangeAspect="1"/>
          </p:cNvGraphicFramePr>
          <p:nvPr/>
        </p:nvGraphicFramePr>
        <p:xfrm>
          <a:off x="7073900" y="2787650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5" imgW="977900" imgH="355600" progId="Equation.3">
                  <p:embed/>
                </p:oleObj>
              </mc:Choice>
              <mc:Fallback>
                <p:oleObj name="Equation" r:id="rId5" imgW="977900" imgH="355600" progId="Equation.3">
                  <p:embed/>
                  <p:pic>
                    <p:nvPicPr>
                      <p:cNvPr id="92165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3900" y="2787650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66" name="Object 2"/>
          <p:cNvGraphicFramePr>
            <a:graphicFrameLocks noChangeAspect="1"/>
          </p:cNvGraphicFramePr>
          <p:nvPr/>
        </p:nvGraphicFramePr>
        <p:xfrm>
          <a:off x="368300" y="4446588"/>
          <a:ext cx="3713163" cy="565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1" name="Equation" r:id="rId7" imgW="2641600" imgH="393700" progId="Equation.3">
                  <p:embed/>
                </p:oleObj>
              </mc:Choice>
              <mc:Fallback>
                <p:oleObj name="Equation" r:id="rId7" imgW="2641600" imgH="393700" progId="Equation.3">
                  <p:embed/>
                  <p:pic>
                    <p:nvPicPr>
                      <p:cNvPr id="9216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300" y="4446588"/>
                        <a:ext cx="3713163" cy="565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2167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544888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8" name="文字方塊 35"/>
          <p:cNvSpPr txBox="1">
            <a:spLocks noChangeArrowheads="1"/>
          </p:cNvSpPr>
          <p:nvPr/>
        </p:nvSpPr>
        <p:spPr bwMode="auto">
          <a:xfrm>
            <a:off x="319088" y="5018088"/>
            <a:ext cx="334486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Sensitivity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Recall </a:t>
            </a:r>
            <a:br>
              <a:rPr lang="en-US" altLang="zh-TW" sz="2400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 TP / (TP + FN)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900113" y="273050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2170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10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sp>
        <p:nvSpPr>
          <p:cNvPr id="61" name="圓角矩形 60"/>
          <p:cNvSpPr/>
          <p:nvPr/>
        </p:nvSpPr>
        <p:spPr>
          <a:xfrm>
            <a:off x="955675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700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186" name="群組 39"/>
          <p:cNvGrpSpPr>
            <a:grpSpLocks/>
          </p:cNvGrpSpPr>
          <p:nvPr/>
        </p:nvGrpSpPr>
        <p:grpSpPr bwMode="auto">
          <a:xfrm>
            <a:off x="0" y="331788"/>
            <a:ext cx="4394200" cy="4033837"/>
            <a:chOff x="0" y="331788"/>
            <a:chExt cx="4394200" cy="4033837"/>
          </a:xfrm>
        </p:grpSpPr>
        <p:sp>
          <p:nvSpPr>
            <p:cNvPr id="41" name="矩形 40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3" name="矩形 42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5" name="矩形 44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3200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1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3202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3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4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05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2" name="直線接點 51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接點 56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212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3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4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3215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3216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3217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31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96C5AA22-C578-A645-9E2E-165FC5816027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3188" name="Object 3"/>
          <p:cNvGraphicFramePr>
            <a:graphicFrameLocks noChangeAspect="1"/>
          </p:cNvGraphicFramePr>
          <p:nvPr/>
        </p:nvGraphicFramePr>
        <p:xfrm>
          <a:off x="4662488" y="1874838"/>
          <a:ext cx="3663950" cy="75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name="方程式" r:id="rId3" imgW="1930400" imgH="393700" progId="Equation.3">
                  <p:embed/>
                </p:oleObj>
              </mc:Choice>
              <mc:Fallback>
                <p:oleObj name="方程式" r:id="rId3" imgW="1930400" imgH="393700" progId="Equation.3">
                  <p:embed/>
                  <p:pic>
                    <p:nvPicPr>
                      <p:cNvPr id="9318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2488" y="1874838"/>
                        <a:ext cx="3663950" cy="75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318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544888"/>
            <a:ext cx="3417887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3190" name="Object 3"/>
          <p:cNvGraphicFramePr>
            <a:graphicFrameLocks noChangeAspect="1"/>
          </p:cNvGraphicFramePr>
          <p:nvPr/>
        </p:nvGraphicFramePr>
        <p:xfrm>
          <a:off x="287338" y="5815013"/>
          <a:ext cx="3616325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方程式" r:id="rId6" imgW="2705100" imgH="393700" progId="Equation.3">
                  <p:embed/>
                </p:oleObj>
              </mc:Choice>
              <mc:Fallback>
                <p:oleObj name="方程式" r:id="rId6" imgW="2705100" imgH="393700" progId="Equation.3">
                  <p:embed/>
                  <p:pic>
                    <p:nvPicPr>
                      <p:cNvPr id="9319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338" y="5815013"/>
                        <a:ext cx="3616325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191" name="Object 2"/>
          <p:cNvGraphicFramePr>
            <a:graphicFrameLocks noChangeAspect="1"/>
          </p:cNvGraphicFramePr>
          <p:nvPr/>
        </p:nvGraphicFramePr>
        <p:xfrm>
          <a:off x="269875" y="6315075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name="Equation" r:id="rId8" imgW="2857500" imgH="393700" progId="Equation.3">
                  <p:embed/>
                </p:oleObj>
              </mc:Choice>
              <mc:Fallback>
                <p:oleObj name="Equation" r:id="rId8" imgW="2857500" imgH="393700" progId="Equation.3">
                  <p:embed/>
                  <p:pic>
                    <p:nvPicPr>
                      <p:cNvPr id="93191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" y="6315075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2" name="文字方塊 35"/>
          <p:cNvSpPr txBox="1">
            <a:spLocks noChangeArrowheads="1"/>
          </p:cNvSpPr>
          <p:nvPr/>
        </p:nvSpPr>
        <p:spPr bwMode="auto">
          <a:xfrm>
            <a:off x="209550" y="4379913"/>
            <a:ext cx="3344863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TN / (TN+ FP)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7" name="圓角矩形 36"/>
          <p:cNvSpPr/>
          <p:nvPr/>
        </p:nvSpPr>
        <p:spPr>
          <a:xfrm>
            <a:off x="2252663" y="300038"/>
            <a:ext cx="1336675" cy="4176712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3194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10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sp>
        <p:nvSpPr>
          <p:cNvPr id="64" name="圓角矩形 63"/>
          <p:cNvSpPr/>
          <p:nvPr/>
        </p:nvSpPr>
        <p:spPr>
          <a:xfrm>
            <a:off x="2306638" y="2708275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61212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10" name="群組 34"/>
          <p:cNvGrpSpPr>
            <a:grpSpLocks/>
          </p:cNvGrpSpPr>
          <p:nvPr/>
        </p:nvGrpSpPr>
        <p:grpSpPr bwMode="auto">
          <a:xfrm>
            <a:off x="0" y="331788"/>
            <a:ext cx="4394200" cy="4033837"/>
            <a:chOff x="0" y="331788"/>
            <a:chExt cx="4394200" cy="4033837"/>
          </a:xfrm>
        </p:grpSpPr>
        <p:sp>
          <p:nvSpPr>
            <p:cNvPr id="36" name="矩形 35"/>
            <p:cNvSpPr/>
            <p:nvPr/>
          </p:nvSpPr>
          <p:spPr bwMode="auto">
            <a:xfrm>
              <a:off x="927100" y="1339850"/>
              <a:ext cx="1295400" cy="1223963"/>
            </a:xfrm>
            <a:prstGeom prst="rect">
              <a:avLst/>
            </a:prstGeom>
            <a:solidFill>
              <a:srgbClr val="FF9933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7" name="矩形 36"/>
            <p:cNvSpPr/>
            <p:nvPr/>
          </p:nvSpPr>
          <p:spPr bwMode="auto">
            <a:xfrm>
              <a:off x="927100" y="2636838"/>
              <a:ext cx="1295400" cy="1223962"/>
            </a:xfrm>
            <a:prstGeom prst="rect">
              <a:avLst/>
            </a:prstGeom>
            <a:solidFill>
              <a:srgbClr val="99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39" name="矩形 38"/>
            <p:cNvSpPr/>
            <p:nvPr/>
          </p:nvSpPr>
          <p:spPr bwMode="auto">
            <a:xfrm>
              <a:off x="2295525" y="1339850"/>
              <a:ext cx="1295400" cy="1223963"/>
            </a:xfrm>
            <a:prstGeom prst="rect">
              <a:avLst/>
            </a:prstGeom>
            <a:solidFill>
              <a:srgbClr val="FF99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False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Positive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(FP)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44" name="矩形 43"/>
            <p:cNvSpPr/>
            <p:nvPr/>
          </p:nvSpPr>
          <p:spPr bwMode="auto">
            <a:xfrm>
              <a:off x="2295525" y="2636838"/>
              <a:ext cx="1295400" cy="1223962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pitchFamily="34" charset="0"/>
                  <a:ea typeface="新細明體" pitchFamily="18" charset="-120"/>
                </a:defRPr>
              </a:lvl9pPr>
            </a:lstStyle>
            <a:p>
              <a:pPr algn="ctr" eaLnBrk="1" hangingPunct="1">
                <a:defRPr/>
              </a:pPr>
              <a:r>
                <a:rPr lang="en-US" altLang="zh-TW" sz="1800">
                  <a:latin typeface="Calibri" pitchFamily="34" charset="0"/>
                </a:rPr>
                <a:t>True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Negative</a:t>
              </a:r>
              <a:br>
                <a:rPr lang="en-US" altLang="zh-TW" sz="1800">
                  <a:latin typeface="Calibri" pitchFamily="34" charset="0"/>
                </a:rPr>
              </a:br>
              <a:r>
                <a:rPr lang="en-US" altLang="zh-TW" sz="1800">
                  <a:latin typeface="Calibri" pitchFamily="34" charset="0"/>
                </a:rPr>
                <a:t>(TN)</a:t>
              </a:r>
              <a:endParaRPr lang="zh-TW" altLang="en-US" sz="1800">
                <a:latin typeface="Calibri" pitchFamily="34" charset="0"/>
              </a:endParaRPr>
            </a:p>
          </p:txBody>
        </p:sp>
        <p:sp>
          <p:nvSpPr>
            <p:cNvPr id="94228" name="文字方塊 18"/>
            <p:cNvSpPr txBox="1">
              <a:spLocks noChangeArrowheads="1"/>
            </p:cNvSpPr>
            <p:nvPr/>
          </p:nvSpPr>
          <p:spPr bwMode="auto">
            <a:xfrm>
              <a:off x="926808" y="331788"/>
              <a:ext cx="2664066" cy="646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True Class </a:t>
              </a:r>
              <a:br>
                <a:rPr lang="en-US" altLang="zh-TW" sz="1800" b="1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(actual value)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29" name="文字方塊 19"/>
            <p:cNvSpPr txBox="1">
              <a:spLocks noChangeArrowheads="1"/>
            </p:cNvSpPr>
            <p:nvPr/>
          </p:nvSpPr>
          <p:spPr bwMode="auto">
            <a:xfrm rot="-5400000">
              <a:off x="-945801" y="2241053"/>
              <a:ext cx="2592469" cy="64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solidFill>
                    <a:srgbClr val="0033CC"/>
                  </a:solidFill>
                  <a:latin typeface="Arial" charset="0"/>
                </a:rPr>
                <a:t>Predictive Class </a:t>
              </a:r>
              <a:br>
                <a:rPr lang="en-US" altLang="zh-TW" sz="1800">
                  <a:latin typeface="Arial" charset="0"/>
                </a:rPr>
              </a:br>
              <a:r>
                <a:rPr lang="en-US" altLang="zh-TW" sz="1800" b="1">
                  <a:solidFill>
                    <a:srgbClr val="FF0000"/>
                  </a:solidFill>
                  <a:latin typeface="Arial" charset="0"/>
                </a:rPr>
                <a:t>(prediction outcome)</a:t>
              </a:r>
              <a:endParaRPr lang="zh-TW" altLang="en-US" sz="1800" b="1">
                <a:solidFill>
                  <a:srgbClr val="FF0000"/>
                </a:solidFill>
                <a:latin typeface="Arial" charset="0"/>
              </a:endParaRPr>
            </a:p>
          </p:txBody>
        </p:sp>
        <p:sp>
          <p:nvSpPr>
            <p:cNvPr id="94230" name="文字方塊 20"/>
            <p:cNvSpPr txBox="1">
              <a:spLocks noChangeArrowheads="1"/>
            </p:cNvSpPr>
            <p:nvPr/>
          </p:nvSpPr>
          <p:spPr bwMode="auto">
            <a:xfrm rot="-5400000">
              <a:off x="139339" y="176743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1" name="文字方塊 21"/>
            <p:cNvSpPr txBox="1">
              <a:spLocks noChangeArrowheads="1"/>
            </p:cNvSpPr>
            <p:nvPr/>
          </p:nvSpPr>
          <p:spPr bwMode="auto">
            <a:xfrm rot="-5400000">
              <a:off x="139339" y="2991650"/>
              <a:ext cx="1224220" cy="369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2" name="文字方塊 22"/>
            <p:cNvSpPr txBox="1">
              <a:spLocks noChangeArrowheads="1"/>
            </p:cNvSpPr>
            <p:nvPr/>
          </p:nvSpPr>
          <p:spPr bwMode="auto">
            <a:xfrm>
              <a:off x="926808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Positive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33" name="文字方塊 24"/>
            <p:cNvSpPr txBox="1">
              <a:spLocks noChangeArrowheads="1"/>
            </p:cNvSpPr>
            <p:nvPr/>
          </p:nvSpPr>
          <p:spPr bwMode="auto">
            <a:xfrm>
              <a:off x="2294842" y="979905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Negative</a:t>
              </a:r>
              <a:endParaRPr lang="zh-TW" altLang="en-US" sz="1800">
                <a:latin typeface="Arial" charset="0"/>
              </a:endParaRPr>
            </a:p>
          </p:txBody>
        </p:sp>
        <p:cxnSp>
          <p:nvCxnSpPr>
            <p:cNvPr id="51" name="直線接點 50"/>
            <p:cNvCxnSpPr/>
            <p:nvPr/>
          </p:nvCxnSpPr>
          <p:spPr bwMode="auto">
            <a:xfrm>
              <a:off x="927100" y="9794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線接點 51"/>
            <p:cNvCxnSpPr/>
            <p:nvPr/>
          </p:nvCxnSpPr>
          <p:spPr bwMode="auto">
            <a:xfrm>
              <a:off x="927100" y="331788"/>
              <a:ext cx="2735263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直線接點 52"/>
            <p:cNvCxnSpPr/>
            <p:nvPr/>
          </p:nvCxnSpPr>
          <p:spPr bwMode="auto">
            <a:xfrm>
              <a:off x="638175" y="2590800"/>
              <a:ext cx="3024188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接點 53"/>
            <p:cNvCxnSpPr/>
            <p:nvPr/>
          </p:nvCxnSpPr>
          <p:spPr bwMode="auto">
            <a:xfrm rot="5400000">
              <a:off x="-1198562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接點 54"/>
            <p:cNvCxnSpPr/>
            <p:nvPr/>
          </p:nvCxnSpPr>
          <p:spPr bwMode="auto">
            <a:xfrm rot="5400000">
              <a:off x="-622300" y="2600325"/>
              <a:ext cx="25209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接點 55"/>
            <p:cNvCxnSpPr/>
            <p:nvPr/>
          </p:nvCxnSpPr>
          <p:spPr bwMode="auto">
            <a:xfrm rot="5400000">
              <a:off x="813594" y="2420144"/>
              <a:ext cx="288131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240" name="文字方塊 47"/>
            <p:cNvSpPr txBox="1">
              <a:spLocks noChangeArrowheads="1"/>
            </p:cNvSpPr>
            <p:nvPr/>
          </p:nvSpPr>
          <p:spPr bwMode="auto">
            <a:xfrm>
              <a:off x="0" y="3996267"/>
              <a:ext cx="927968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1" name="文字方塊 48"/>
            <p:cNvSpPr txBox="1">
              <a:spLocks noChangeArrowheads="1"/>
            </p:cNvSpPr>
            <p:nvPr/>
          </p:nvSpPr>
          <p:spPr bwMode="auto">
            <a:xfrm>
              <a:off x="940454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P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2" name="文字方塊 50"/>
            <p:cNvSpPr txBox="1">
              <a:spLocks noChangeArrowheads="1"/>
            </p:cNvSpPr>
            <p:nvPr/>
          </p:nvSpPr>
          <p:spPr bwMode="auto">
            <a:xfrm>
              <a:off x="3629991" y="884363"/>
              <a:ext cx="76420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 b="1">
                  <a:latin typeface="Arial" charset="0"/>
                </a:rPr>
                <a:t>total</a:t>
              </a:r>
              <a:endParaRPr lang="zh-TW" altLang="en-US" sz="1800" b="1">
                <a:latin typeface="Arial" charset="0"/>
              </a:endParaRPr>
            </a:p>
          </p:txBody>
        </p:sp>
        <p:sp>
          <p:nvSpPr>
            <p:cNvPr id="94243" name="文字方塊 51"/>
            <p:cNvSpPr txBox="1">
              <a:spLocks noChangeArrowheads="1"/>
            </p:cNvSpPr>
            <p:nvPr/>
          </p:nvSpPr>
          <p:spPr bwMode="auto">
            <a:xfrm>
              <a:off x="2305112" y="3996268"/>
              <a:ext cx="1296032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latin typeface="Arial" charset="0"/>
                </a:rPr>
                <a:t>N</a:t>
              </a:r>
              <a:endParaRPr lang="zh-TW" altLang="en-US" sz="1800">
                <a:latin typeface="Arial" charset="0"/>
              </a:endParaRPr>
            </a:p>
          </p:txBody>
        </p:sp>
        <p:sp>
          <p:nvSpPr>
            <p:cNvPr id="94244" name="文字方塊 52"/>
            <p:cNvSpPr txBox="1">
              <a:spLocks noChangeArrowheads="1"/>
            </p:cNvSpPr>
            <p:nvPr/>
          </p:nvSpPr>
          <p:spPr bwMode="auto">
            <a:xfrm>
              <a:off x="3642478" y="3027209"/>
              <a:ext cx="410559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N’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  <p:sp>
          <p:nvSpPr>
            <p:cNvPr id="94245" name="文字方塊 53"/>
            <p:cNvSpPr txBox="1">
              <a:spLocks noChangeArrowheads="1"/>
            </p:cNvSpPr>
            <p:nvPr/>
          </p:nvSpPr>
          <p:spPr bwMode="auto">
            <a:xfrm>
              <a:off x="3642478" y="1880719"/>
              <a:ext cx="437851" cy="3693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33CC"/>
                  </a:solidFill>
                  <a:latin typeface="Arial" charset="0"/>
                </a:rPr>
                <a:t>P’</a:t>
              </a:r>
              <a:endParaRPr lang="zh-TW" altLang="en-US" sz="1800">
                <a:solidFill>
                  <a:srgbClr val="0033CC"/>
                </a:solidFill>
                <a:latin typeface="Arial" charset="0"/>
              </a:endParaRPr>
            </a:p>
          </p:txBody>
        </p:sp>
      </p:grpSp>
      <p:sp>
        <p:nvSpPr>
          <p:cNvPr id="942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3C5B584B-BCCF-6147-A319-477AB2FD27EF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94212" name="Object 5"/>
          <p:cNvGraphicFramePr>
            <a:graphicFrameLocks noChangeAspect="1"/>
          </p:cNvGraphicFramePr>
          <p:nvPr/>
        </p:nvGraphicFramePr>
        <p:xfrm>
          <a:off x="5464175" y="1208088"/>
          <a:ext cx="1798638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" name="Equation" r:id="rId3" imgW="1117600" imgH="330200" progId="Equation.3">
                  <p:embed/>
                </p:oleObj>
              </mc:Choice>
              <mc:Fallback>
                <p:oleObj name="Equation" r:id="rId3" imgW="1117600" imgH="330200" progId="Equation.3">
                  <p:embed/>
                  <p:pic>
                    <p:nvPicPr>
                      <p:cNvPr id="942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4175" y="1208088"/>
                        <a:ext cx="1798638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4213" name="Object 6"/>
          <p:cNvGraphicFramePr>
            <a:graphicFrameLocks noChangeAspect="1"/>
          </p:cNvGraphicFramePr>
          <p:nvPr/>
        </p:nvGraphicFramePr>
        <p:xfrm>
          <a:off x="5189538" y="3387725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Equation" r:id="rId5" imgW="977900" imgH="355600" progId="Equation.3">
                  <p:embed/>
                </p:oleObj>
              </mc:Choice>
              <mc:Fallback>
                <p:oleObj name="Equation" r:id="rId5" imgW="977900" imgH="355600" progId="Equation.3">
                  <p:embed/>
                  <p:pic>
                    <p:nvPicPr>
                      <p:cNvPr id="9421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9538" y="3387725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4214" name="文字方塊 35"/>
          <p:cNvSpPr txBox="1">
            <a:spLocks noChangeArrowheads="1"/>
          </p:cNvSpPr>
          <p:nvPr/>
        </p:nvSpPr>
        <p:spPr bwMode="auto">
          <a:xfrm>
            <a:off x="4359275" y="4011613"/>
            <a:ext cx="46069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6600"/>
                </a:solidFill>
                <a:latin typeface="Arial" charset="0"/>
              </a:rPr>
              <a:t>F1 score (F-score)(F-measure)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24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24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24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4215" name="文字方塊 36"/>
          <p:cNvSpPr txBox="1">
            <a:spLocks noChangeArrowheads="1"/>
          </p:cNvSpPr>
          <p:nvPr/>
        </p:nvSpPr>
        <p:spPr bwMode="auto">
          <a:xfrm>
            <a:off x="4438650" y="300038"/>
            <a:ext cx="46815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4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4216" name="文字方塊 38"/>
          <p:cNvSpPr txBox="1">
            <a:spLocks noChangeArrowheads="1"/>
          </p:cNvSpPr>
          <p:nvPr/>
        </p:nvSpPr>
        <p:spPr bwMode="auto">
          <a:xfrm>
            <a:off x="4446588" y="1773238"/>
            <a:ext cx="464026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24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4217" name="Object 6"/>
          <p:cNvGraphicFramePr>
            <a:graphicFrameLocks noChangeAspect="1"/>
          </p:cNvGraphicFramePr>
          <p:nvPr/>
        </p:nvGraphicFramePr>
        <p:xfrm>
          <a:off x="4594225" y="599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9" name="Equation" r:id="rId7" imgW="1612900" imgH="419100" progId="Equation.3">
                  <p:embed/>
                </p:oleObj>
              </mc:Choice>
              <mc:Fallback>
                <p:oleObj name="Equation" r:id="rId7" imgW="1612900" imgH="419100" progId="Equation.3">
                  <p:embed/>
                  <p:pic>
                    <p:nvPicPr>
                      <p:cNvPr id="9421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94225" y="599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圓角矩形 39"/>
          <p:cNvSpPr/>
          <p:nvPr/>
        </p:nvSpPr>
        <p:spPr>
          <a:xfrm>
            <a:off x="0" y="1296988"/>
            <a:ext cx="4189413" cy="1309687"/>
          </a:xfrm>
          <a:prstGeom prst="roundRect">
            <a:avLst/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1" name="圓角矩形 40"/>
          <p:cNvSpPr/>
          <p:nvPr/>
        </p:nvSpPr>
        <p:spPr>
          <a:xfrm>
            <a:off x="900113" y="273050"/>
            <a:ext cx="1338262" cy="4176713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4220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9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sp>
        <p:nvSpPr>
          <p:cNvPr id="35" name="圓角矩形 40"/>
          <p:cNvSpPr/>
          <p:nvPr/>
        </p:nvSpPr>
        <p:spPr>
          <a:xfrm>
            <a:off x="4373563" y="1835150"/>
            <a:ext cx="4770437" cy="2163763"/>
          </a:xfrm>
          <a:prstGeom prst="roundRect">
            <a:avLst>
              <a:gd name="adj" fmla="val 5031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8" name="圓角矩形 39"/>
          <p:cNvSpPr/>
          <p:nvPr/>
        </p:nvSpPr>
        <p:spPr>
          <a:xfrm>
            <a:off x="4354513" y="273050"/>
            <a:ext cx="4789487" cy="1482725"/>
          </a:xfrm>
          <a:prstGeom prst="roundRect">
            <a:avLst>
              <a:gd name="adj" fmla="val 11380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2" name="圓角矩形 41"/>
          <p:cNvSpPr/>
          <p:nvPr/>
        </p:nvSpPr>
        <p:spPr>
          <a:xfrm>
            <a:off x="955675" y="1404938"/>
            <a:ext cx="1241425" cy="10922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214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F392333F-EF89-1F46-93CA-50D91EA38B69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5235" name="文字方塊 32"/>
          <p:cNvSpPr txBox="1">
            <a:spLocks noChangeArrowheads="1"/>
          </p:cNvSpPr>
          <p:nvPr/>
        </p:nvSpPr>
        <p:spPr bwMode="auto">
          <a:xfrm>
            <a:off x="4305300" y="6635750"/>
            <a:ext cx="451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3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5236" name="群組 58"/>
          <p:cNvGrpSpPr>
            <a:grpSpLocks/>
          </p:cNvGrpSpPr>
          <p:nvPr/>
        </p:nvGrpSpPr>
        <p:grpSpPr bwMode="auto">
          <a:xfrm>
            <a:off x="366713" y="174625"/>
            <a:ext cx="2417762" cy="2617788"/>
            <a:chOff x="367239" y="365963"/>
            <a:chExt cx="2416895" cy="2617997"/>
          </a:xfrm>
        </p:grpSpPr>
        <p:sp>
          <p:nvSpPr>
            <p:cNvPr id="95256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5257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41" y="1285979"/>
                <a:ext cx="815682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41" y="2117895"/>
                <a:ext cx="815682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3427" y="1285979"/>
                <a:ext cx="817270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3427" y="2117895"/>
                <a:ext cx="817270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5262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3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5264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5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5266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5237" name="文字方塊 47"/>
          <p:cNvSpPr txBox="1">
            <a:spLocks noChangeArrowheads="1"/>
          </p:cNvSpPr>
          <p:nvPr/>
        </p:nvSpPr>
        <p:spPr bwMode="auto">
          <a:xfrm>
            <a:off x="287338" y="2863850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8" name="文字方塊 47"/>
          <p:cNvSpPr txBox="1">
            <a:spLocks noChangeArrowheads="1"/>
          </p:cNvSpPr>
          <p:nvPr/>
        </p:nvSpPr>
        <p:spPr bwMode="auto">
          <a:xfrm>
            <a:off x="287338" y="3300413"/>
            <a:ext cx="1936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5239" name="文字方塊 47"/>
          <p:cNvSpPr txBox="1">
            <a:spLocks noChangeArrowheads="1"/>
          </p:cNvSpPr>
          <p:nvPr/>
        </p:nvSpPr>
        <p:spPr bwMode="auto">
          <a:xfrm>
            <a:off x="287338" y="3709988"/>
            <a:ext cx="2278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0" name="文字方塊 47"/>
          <p:cNvSpPr txBox="1">
            <a:spLocks noChangeArrowheads="1"/>
          </p:cNvSpPr>
          <p:nvPr/>
        </p:nvSpPr>
        <p:spPr bwMode="auto">
          <a:xfrm>
            <a:off x="287338" y="4624388"/>
            <a:ext cx="3697287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1" name="文字方塊 47"/>
          <p:cNvSpPr txBox="1">
            <a:spLocks noChangeArrowheads="1"/>
          </p:cNvSpPr>
          <p:nvPr/>
        </p:nvSpPr>
        <p:spPr bwMode="auto">
          <a:xfrm>
            <a:off x="287338" y="5794375"/>
            <a:ext cx="22510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5242" name="Object 5"/>
          <p:cNvGraphicFramePr>
            <a:graphicFrameLocks noChangeAspect="1"/>
          </p:cNvGraphicFramePr>
          <p:nvPr/>
        </p:nvGraphicFramePr>
        <p:xfrm>
          <a:off x="2390775" y="3987800"/>
          <a:ext cx="178276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Equation" r:id="rId4" imgW="1117600" imgH="330200" progId="Equation.3">
                  <p:embed/>
                </p:oleObj>
              </mc:Choice>
              <mc:Fallback>
                <p:oleObj name="Equation" r:id="rId4" imgW="1117600" imgH="330200" progId="Equation.3">
                  <p:embed/>
                  <p:pic>
                    <p:nvPicPr>
                      <p:cNvPr id="9524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90775" y="3987800"/>
                        <a:ext cx="178276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3" name="Object 6"/>
          <p:cNvGraphicFramePr>
            <a:graphicFrameLocks noChangeAspect="1"/>
          </p:cNvGraphicFramePr>
          <p:nvPr/>
        </p:nvGraphicFramePr>
        <p:xfrm>
          <a:off x="2090738" y="2800350"/>
          <a:ext cx="14462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Equation" r:id="rId6" imgW="977900" imgH="355600" progId="Equation.3">
                  <p:embed/>
                </p:oleObj>
              </mc:Choice>
              <mc:Fallback>
                <p:oleObj name="Equation" r:id="rId6" imgW="977900" imgH="355600" progId="Equation.3">
                  <p:embed/>
                  <p:pic>
                    <p:nvPicPr>
                      <p:cNvPr id="95243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738" y="2800350"/>
                        <a:ext cx="14462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44" name="文字方塊 35"/>
          <p:cNvSpPr txBox="1">
            <a:spLocks noChangeArrowheads="1"/>
          </p:cNvSpPr>
          <p:nvPr/>
        </p:nvSpPr>
        <p:spPr bwMode="auto">
          <a:xfrm>
            <a:off x="6086475" y="4762500"/>
            <a:ext cx="2852738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F1 score (F-score)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 b="1">
                <a:solidFill>
                  <a:srgbClr val="FF6600"/>
                </a:solidFill>
                <a:latin typeface="Arial" charset="0"/>
              </a:rPr>
              <a:t>(F-measure)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is the harmonic mean of precision and recall</a:t>
            </a:r>
            <a:br>
              <a:rPr lang="en-US" altLang="zh-TW" sz="1800" b="1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(P + P’)</a:t>
            </a:r>
            <a:br>
              <a:rPr lang="en-US" altLang="zh-TW" sz="1800">
                <a:solidFill>
                  <a:srgbClr val="FF6600"/>
                </a:solidFill>
                <a:latin typeface="Arial" charset="0"/>
              </a:rPr>
            </a:br>
            <a:r>
              <a:rPr lang="en-US" altLang="zh-TW" sz="1800">
                <a:solidFill>
                  <a:srgbClr val="FF6600"/>
                </a:solidFill>
                <a:latin typeface="Arial" charset="0"/>
              </a:rPr>
              <a:t>= 2TP / (2TP + FP  + FN)</a:t>
            </a:r>
            <a:endParaRPr lang="zh-TW" altLang="en-US" sz="1800">
              <a:solidFill>
                <a:srgbClr val="FF6600"/>
              </a:solidFill>
              <a:latin typeface="Arial" charset="0"/>
            </a:endParaRPr>
          </a:p>
        </p:txBody>
      </p:sp>
      <p:sp>
        <p:nvSpPr>
          <p:cNvPr id="95245" name="文字方塊 36"/>
          <p:cNvSpPr txBox="1">
            <a:spLocks noChangeArrowheads="1"/>
          </p:cNvSpPr>
          <p:nvPr/>
        </p:nvSpPr>
        <p:spPr bwMode="auto">
          <a:xfrm>
            <a:off x="4530725" y="3971925"/>
            <a:ext cx="39306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20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20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20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5246" name="文字方塊 38"/>
          <p:cNvSpPr txBox="1">
            <a:spLocks noChangeArrowheads="1"/>
          </p:cNvSpPr>
          <p:nvPr/>
        </p:nvSpPr>
        <p:spPr bwMode="auto">
          <a:xfrm>
            <a:off x="2946400" y="717550"/>
            <a:ext cx="324802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20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Hit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TP / (TP + FN)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graphicFrame>
        <p:nvGraphicFramePr>
          <p:cNvPr id="95247" name="Object 6"/>
          <p:cNvGraphicFramePr>
            <a:graphicFrameLocks noChangeAspect="1"/>
          </p:cNvGraphicFramePr>
          <p:nvPr/>
        </p:nvGraphicFramePr>
        <p:xfrm>
          <a:off x="3502025" y="4724400"/>
          <a:ext cx="2384425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方程式" r:id="rId8" imgW="1612900" imgH="419100" progId="Equation.3">
                  <p:embed/>
                </p:oleObj>
              </mc:Choice>
              <mc:Fallback>
                <p:oleObj name="方程式" r:id="rId8" imgW="1612900" imgH="419100" progId="Equation.3">
                  <p:embed/>
                  <p:pic>
                    <p:nvPicPr>
                      <p:cNvPr id="9524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2025" y="4724400"/>
                        <a:ext cx="2384425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8" name="Object 4"/>
          <p:cNvGraphicFramePr>
            <a:graphicFrameLocks noChangeAspect="1"/>
          </p:cNvGraphicFramePr>
          <p:nvPr/>
        </p:nvGraphicFramePr>
        <p:xfrm>
          <a:off x="2863850" y="5991225"/>
          <a:ext cx="2471738" cy="53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方程式" r:id="rId10" imgW="1688367" imgH="355446" progId="Equation.3">
                  <p:embed/>
                </p:oleObj>
              </mc:Choice>
              <mc:Fallback>
                <p:oleObj name="方程式" r:id="rId10" imgW="1688367" imgH="355446" progId="Equation.3">
                  <p:embed/>
                  <p:pic>
                    <p:nvPicPr>
                      <p:cNvPr id="9524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850" y="5991225"/>
                        <a:ext cx="2471738" cy="53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49" name="Object 3"/>
          <p:cNvGraphicFramePr>
            <a:graphicFrameLocks noChangeAspect="1"/>
          </p:cNvGraphicFramePr>
          <p:nvPr/>
        </p:nvGraphicFramePr>
        <p:xfrm>
          <a:off x="5500688" y="2798763"/>
          <a:ext cx="3357562" cy="496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1" name="方程式" r:id="rId12" imgW="2705100" imgH="393700" progId="Equation.3">
                  <p:embed/>
                </p:oleObj>
              </mc:Choice>
              <mc:Fallback>
                <p:oleObj name="方程式" r:id="rId12" imgW="2705100" imgH="393700" progId="Equation.3">
                  <p:embed/>
                  <p:pic>
                    <p:nvPicPr>
                      <p:cNvPr id="9524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0688" y="2798763"/>
                        <a:ext cx="3357562" cy="496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5250" name="Object 2"/>
          <p:cNvGraphicFramePr>
            <a:graphicFrameLocks noChangeAspect="1"/>
          </p:cNvGraphicFramePr>
          <p:nvPr/>
        </p:nvGraphicFramePr>
        <p:xfrm>
          <a:off x="2025650" y="3289300"/>
          <a:ext cx="3865563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2" name="Equation" r:id="rId14" imgW="2857500" imgH="393700" progId="Equation.3">
                  <p:embed/>
                </p:oleObj>
              </mc:Choice>
              <mc:Fallback>
                <p:oleObj name="Equation" r:id="rId14" imgW="2857500" imgH="393700" progId="Equation.3">
                  <p:embed/>
                  <p:pic>
                    <p:nvPicPr>
                      <p:cNvPr id="9525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5650" y="3289300"/>
                        <a:ext cx="3865563" cy="54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251" name="文字方塊 35"/>
          <p:cNvSpPr txBox="1">
            <a:spLocks noChangeArrowheads="1"/>
          </p:cNvSpPr>
          <p:nvPr/>
        </p:nvSpPr>
        <p:spPr bwMode="auto">
          <a:xfrm>
            <a:off x="6213475" y="731838"/>
            <a:ext cx="27511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 b="1" u="sng">
                <a:solidFill>
                  <a:srgbClr val="FF0000"/>
                </a:solidFill>
                <a:latin typeface="Arial" charset="0"/>
              </a:rPr>
              <a:t>Specificity</a:t>
            </a:r>
            <a:br>
              <a:rPr lang="en-US" altLang="zh-TW" sz="20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True Negative Rate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solidFill>
                  <a:srgbClr val="FF0000"/>
                </a:solidFill>
                <a:latin typeface="Arial" charset="0"/>
              </a:rPr>
              <a:t>= TN / (TN + FP)</a:t>
            </a:r>
            <a:endParaRPr lang="zh-TW" altLang="en-US" sz="20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1" name="圓角矩形 40"/>
          <p:cNvSpPr/>
          <p:nvPr/>
        </p:nvSpPr>
        <p:spPr>
          <a:xfrm>
            <a:off x="334963" y="600075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39"/>
          <p:cNvSpPr/>
          <p:nvPr/>
        </p:nvSpPr>
        <p:spPr>
          <a:xfrm>
            <a:off x="265113" y="554038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198438" y="3748088"/>
            <a:ext cx="2122487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4" name="圓角矩形 40"/>
          <p:cNvSpPr/>
          <p:nvPr/>
        </p:nvSpPr>
        <p:spPr>
          <a:xfrm>
            <a:off x="219075" y="2870200"/>
            <a:ext cx="1755775" cy="40481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74366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7710BBA-B3A0-5F48-BE06-C41D19F27E9C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96259" name="文字方塊 32"/>
          <p:cNvSpPr txBox="1">
            <a:spLocks noChangeArrowheads="1"/>
          </p:cNvSpPr>
          <p:nvPr/>
        </p:nvSpPr>
        <p:spPr bwMode="auto">
          <a:xfrm>
            <a:off x="2393950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3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grpSp>
        <p:nvGrpSpPr>
          <p:cNvPr id="96260" name="群組 58"/>
          <p:cNvGrpSpPr>
            <a:grpSpLocks/>
          </p:cNvGrpSpPr>
          <p:nvPr/>
        </p:nvGrpSpPr>
        <p:grpSpPr bwMode="auto">
          <a:xfrm>
            <a:off x="654050" y="174625"/>
            <a:ext cx="2416175" cy="2617788"/>
            <a:chOff x="367239" y="365963"/>
            <a:chExt cx="2416895" cy="2617997"/>
          </a:xfrm>
        </p:grpSpPr>
        <p:sp>
          <p:nvSpPr>
            <p:cNvPr id="9629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A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9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6" name="矩形 5"/>
              <p:cNvSpPr/>
              <p:nvPr/>
            </p:nvSpPr>
            <p:spPr bwMode="auto">
              <a:xfrm>
                <a:off x="927451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63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7" name="矩形 6"/>
              <p:cNvSpPr/>
              <p:nvPr/>
            </p:nvSpPr>
            <p:spPr bwMode="auto">
              <a:xfrm>
                <a:off x="927451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37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 bwMode="auto">
              <a:xfrm>
                <a:off x="1804012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" name="矩形 8"/>
              <p:cNvSpPr/>
              <p:nvPr/>
            </p:nvSpPr>
            <p:spPr bwMode="auto">
              <a:xfrm>
                <a:off x="1804012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9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30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109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2" name="文字方塊 53"/>
              <p:cNvSpPr txBox="1">
                <a:spLocks noChangeArrowheads="1"/>
              </p:cNvSpPr>
              <p:nvPr/>
            </p:nvSpPr>
            <p:spPr bwMode="auto">
              <a:xfrm>
                <a:off x="2700783" y="1430341"/>
                <a:ext cx="58832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91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30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1" name="文字方塊 47"/>
          <p:cNvSpPr txBox="1">
            <a:spLocks noChangeArrowheads="1"/>
          </p:cNvSpPr>
          <p:nvPr/>
        </p:nvSpPr>
        <p:spPr bwMode="auto">
          <a:xfrm>
            <a:off x="573088" y="2863850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0.63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2" name="文字方塊 47"/>
          <p:cNvSpPr txBox="1">
            <a:spLocks noChangeArrowheads="1"/>
          </p:cNvSpPr>
          <p:nvPr/>
        </p:nvSpPr>
        <p:spPr bwMode="auto">
          <a:xfrm>
            <a:off x="573088" y="3300413"/>
            <a:ext cx="19383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0.28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6263" name="文字方塊 47"/>
          <p:cNvSpPr txBox="1">
            <a:spLocks noChangeArrowheads="1"/>
          </p:cNvSpPr>
          <p:nvPr/>
        </p:nvSpPr>
        <p:spPr bwMode="auto">
          <a:xfrm>
            <a:off x="573088" y="3709988"/>
            <a:ext cx="227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0.69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=63/(63+28)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        =63/91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4" name="文字方塊 47"/>
          <p:cNvSpPr txBox="1">
            <a:spLocks noChangeArrowheads="1"/>
          </p:cNvSpPr>
          <p:nvPr/>
        </p:nvSpPr>
        <p:spPr bwMode="auto">
          <a:xfrm>
            <a:off x="573088" y="4624388"/>
            <a:ext cx="3698875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0.66</a:t>
            </a:r>
            <a:r>
              <a:rPr lang="en-US" altLang="zh-TW" sz="1800">
                <a:latin typeface="Arial" charset="0"/>
              </a:rPr>
              <a:t> </a:t>
            </a:r>
            <a:br>
              <a:rPr lang="en-US" altLang="zh-TW" sz="1800"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2*(0.63*0.69)/(0.63+0.69)</a:t>
            </a:r>
            <a:br>
              <a:rPr lang="en-US" altLang="zh-TW" sz="1800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(2 * 63) /(100 + 91)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(0.63 + 0.69) / 2 =1.32 / 2 =0.66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sp>
        <p:nvSpPr>
          <p:cNvPr id="96265" name="文字方塊 47"/>
          <p:cNvSpPr txBox="1">
            <a:spLocks noChangeArrowheads="1"/>
          </p:cNvSpPr>
          <p:nvPr/>
        </p:nvSpPr>
        <p:spPr bwMode="auto">
          <a:xfrm>
            <a:off x="573088" y="5794375"/>
            <a:ext cx="22526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(63 + 72) / 200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800">
                <a:solidFill>
                  <a:srgbClr val="0033CC"/>
                </a:solidFill>
                <a:latin typeface="Arial" charset="0"/>
              </a:rPr>
              <a:t>= 135/200 = 67.5</a:t>
            </a:r>
            <a:endParaRPr lang="zh-TW" altLang="en-US" sz="1800">
              <a:solidFill>
                <a:srgbClr val="0033CC"/>
              </a:solidFill>
              <a:latin typeface="Arial" charset="0"/>
            </a:endParaRPr>
          </a:p>
        </p:txBody>
      </p:sp>
      <p:grpSp>
        <p:nvGrpSpPr>
          <p:cNvPr id="96266" name="群組 58"/>
          <p:cNvGrpSpPr>
            <a:grpSpLocks/>
          </p:cNvGrpSpPr>
          <p:nvPr/>
        </p:nvGrpSpPr>
        <p:grpSpPr bwMode="auto">
          <a:xfrm>
            <a:off x="4983163" y="177800"/>
            <a:ext cx="2416175" cy="2617788"/>
            <a:chOff x="367239" y="365963"/>
            <a:chExt cx="2416895" cy="2617997"/>
          </a:xfrm>
        </p:grpSpPr>
        <p:sp>
          <p:nvSpPr>
            <p:cNvPr id="9628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B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628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77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23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628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8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629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46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154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629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6267" name="文字方塊 47"/>
          <p:cNvSpPr txBox="1">
            <a:spLocks noChangeArrowheads="1"/>
          </p:cNvSpPr>
          <p:nvPr/>
        </p:nvSpPr>
        <p:spPr bwMode="auto">
          <a:xfrm>
            <a:off x="4954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0.77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0.50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0.61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0.50</a:t>
            </a:r>
            <a:endParaRPr lang="zh-TW" altLang="en-US" sz="2000">
              <a:latin typeface="Arial" charset="0"/>
            </a:endParaRPr>
          </a:p>
        </p:txBody>
      </p:sp>
      <p:graphicFrame>
        <p:nvGraphicFramePr>
          <p:cNvPr id="96268" name="Object 6"/>
          <p:cNvGraphicFramePr>
            <a:graphicFrameLocks noChangeAspect="1"/>
          </p:cNvGraphicFramePr>
          <p:nvPr/>
        </p:nvGraphicFramePr>
        <p:xfrm>
          <a:off x="7448550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626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8550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269" name="文字方塊 38"/>
          <p:cNvSpPr txBox="1">
            <a:spLocks noChangeArrowheads="1"/>
          </p:cNvSpPr>
          <p:nvPr/>
        </p:nvSpPr>
        <p:spPr bwMode="auto">
          <a:xfrm>
            <a:off x="4692650" y="4591050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43" name="圓角矩形 40"/>
          <p:cNvSpPr/>
          <p:nvPr/>
        </p:nvSpPr>
        <p:spPr>
          <a:xfrm>
            <a:off x="623888" y="600075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39"/>
          <p:cNvSpPr/>
          <p:nvPr/>
        </p:nvSpPr>
        <p:spPr>
          <a:xfrm>
            <a:off x="554038" y="554038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7" name="圓角矩形 40"/>
          <p:cNvSpPr/>
          <p:nvPr/>
        </p:nvSpPr>
        <p:spPr>
          <a:xfrm>
            <a:off x="4943475" y="614363"/>
            <a:ext cx="900113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8" name="圓角矩形 39"/>
          <p:cNvSpPr/>
          <p:nvPr/>
        </p:nvSpPr>
        <p:spPr>
          <a:xfrm>
            <a:off x="4875213" y="568325"/>
            <a:ext cx="2492375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96274" name="文字方塊 36"/>
          <p:cNvSpPr txBox="1">
            <a:spLocks noChangeArrowheads="1"/>
          </p:cNvSpPr>
          <p:nvPr/>
        </p:nvSpPr>
        <p:spPr bwMode="auto">
          <a:xfrm>
            <a:off x="4659313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6275" name="Object 5"/>
          <p:cNvGraphicFramePr>
            <a:graphicFrameLocks noChangeAspect="1"/>
          </p:cNvGraphicFramePr>
          <p:nvPr/>
        </p:nvGraphicFramePr>
        <p:xfrm>
          <a:off x="7505700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6" imgW="1117600" imgH="330200" progId="Equation.3">
                  <p:embed/>
                </p:oleObj>
              </mc:Choice>
              <mc:Fallback>
                <p:oleObj name="Equation" r:id="rId6" imgW="1117600" imgH="330200" progId="Equation.3">
                  <p:embed/>
                  <p:pic>
                    <p:nvPicPr>
                      <p:cNvPr id="9627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00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圓角矩形 40"/>
          <p:cNvSpPr/>
          <p:nvPr/>
        </p:nvSpPr>
        <p:spPr>
          <a:xfrm>
            <a:off x="623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4" name="圓角矩形 40"/>
          <p:cNvSpPr/>
          <p:nvPr/>
        </p:nvSpPr>
        <p:spPr>
          <a:xfrm>
            <a:off x="4654550" y="4654550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5" name="圓角矩形 39"/>
          <p:cNvSpPr/>
          <p:nvPr/>
        </p:nvSpPr>
        <p:spPr>
          <a:xfrm>
            <a:off x="625475" y="3775075"/>
            <a:ext cx="24939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6" name="圓角矩形 39"/>
          <p:cNvSpPr/>
          <p:nvPr/>
        </p:nvSpPr>
        <p:spPr>
          <a:xfrm>
            <a:off x="4657725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9" name="圓角矩形 40"/>
          <p:cNvSpPr/>
          <p:nvPr/>
        </p:nvSpPr>
        <p:spPr>
          <a:xfrm>
            <a:off x="4914900" y="2889250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0" name="圓角矩形 39"/>
          <p:cNvSpPr/>
          <p:nvPr/>
        </p:nvSpPr>
        <p:spPr>
          <a:xfrm>
            <a:off x="4900613" y="3535363"/>
            <a:ext cx="2357437" cy="274637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6139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6F107CBC-6835-174D-BD6C-F1A8DFB84025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grpSp>
        <p:nvGrpSpPr>
          <p:cNvPr id="97283" name="群組 58"/>
          <p:cNvGrpSpPr>
            <a:grpSpLocks/>
          </p:cNvGrpSpPr>
          <p:nvPr/>
        </p:nvGrpSpPr>
        <p:grpSpPr bwMode="auto">
          <a:xfrm>
            <a:off x="4983163" y="177800"/>
            <a:ext cx="2416175" cy="2617788"/>
            <a:chOff x="367239" y="365963"/>
            <a:chExt cx="2416895" cy="2617997"/>
          </a:xfrm>
        </p:grpSpPr>
        <p:sp>
          <p:nvSpPr>
            <p:cNvPr id="97313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C’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14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34" name="矩形 33"/>
              <p:cNvSpPr/>
              <p:nvPr/>
            </p:nvSpPr>
            <p:spPr bwMode="auto">
              <a:xfrm>
                <a:off x="927450" y="1285979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5" name="矩形 34"/>
              <p:cNvSpPr/>
              <p:nvPr/>
            </p:nvSpPr>
            <p:spPr bwMode="auto">
              <a:xfrm>
                <a:off x="927450" y="2117895"/>
                <a:ext cx="816218" cy="776349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6" name="矩形 35"/>
              <p:cNvSpPr/>
              <p:nvPr/>
            </p:nvSpPr>
            <p:spPr bwMode="auto">
              <a:xfrm>
                <a:off x="1804011" y="1285979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37" name="矩形 36"/>
              <p:cNvSpPr/>
              <p:nvPr/>
            </p:nvSpPr>
            <p:spPr bwMode="auto">
              <a:xfrm>
                <a:off x="1804011" y="2117895"/>
                <a:ext cx="816218" cy="776349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19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0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21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2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23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4" name="文字方塊 47"/>
          <p:cNvSpPr txBox="1">
            <a:spLocks noChangeArrowheads="1"/>
          </p:cNvSpPr>
          <p:nvPr/>
        </p:nvSpPr>
        <p:spPr bwMode="auto">
          <a:xfrm>
            <a:off x="4954588" y="2849563"/>
            <a:ext cx="19367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0.76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0.12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0.86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0.81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0.82</a:t>
            </a:r>
            <a:endParaRPr lang="zh-TW" altLang="en-US" sz="2000">
              <a:latin typeface="Arial" charset="0"/>
            </a:endParaRPr>
          </a:p>
        </p:txBody>
      </p:sp>
      <p:grpSp>
        <p:nvGrpSpPr>
          <p:cNvPr id="97285" name="群組 58"/>
          <p:cNvGrpSpPr>
            <a:grpSpLocks/>
          </p:cNvGrpSpPr>
          <p:nvPr/>
        </p:nvGrpSpPr>
        <p:grpSpPr bwMode="auto">
          <a:xfrm>
            <a:off x="754063" y="166688"/>
            <a:ext cx="2416175" cy="2617787"/>
            <a:chOff x="367239" y="365963"/>
            <a:chExt cx="2416895" cy="2617997"/>
          </a:xfrm>
        </p:grpSpPr>
        <p:sp>
          <p:nvSpPr>
            <p:cNvPr id="97302" name="文字方塊 47"/>
            <p:cNvSpPr txBox="1">
              <a:spLocks noChangeArrowheads="1"/>
            </p:cNvSpPr>
            <p:nvPr/>
          </p:nvSpPr>
          <p:spPr bwMode="auto">
            <a:xfrm>
              <a:off x="736976" y="365963"/>
              <a:ext cx="927968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charset="0"/>
                  <a:ea typeface="新細明體" charset="-12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400" b="1">
                  <a:latin typeface="Arial" charset="0"/>
                </a:rPr>
                <a:t>C</a:t>
              </a:r>
              <a:endParaRPr lang="zh-TW" altLang="en-US" sz="2400" b="1">
                <a:latin typeface="Arial" charset="0"/>
              </a:endParaRPr>
            </a:p>
          </p:txBody>
        </p:sp>
        <p:grpSp>
          <p:nvGrpSpPr>
            <p:cNvPr id="97303" name="群組 27"/>
            <p:cNvGrpSpPr>
              <a:grpSpLocks/>
            </p:cNvGrpSpPr>
            <p:nvPr/>
          </p:nvGrpSpPr>
          <p:grpSpPr bwMode="auto">
            <a:xfrm>
              <a:off x="367239" y="862171"/>
              <a:ext cx="2416895" cy="2121789"/>
              <a:chOff x="913159" y="1285259"/>
              <a:chExt cx="2416895" cy="2121789"/>
            </a:xfrm>
          </p:grpSpPr>
          <p:sp>
            <p:nvSpPr>
              <p:cNvPr id="47" name="矩形 46"/>
              <p:cNvSpPr/>
              <p:nvPr/>
            </p:nvSpPr>
            <p:spPr bwMode="auto">
              <a:xfrm>
                <a:off x="927450" y="1285978"/>
                <a:ext cx="816218" cy="774762"/>
              </a:xfrm>
              <a:prstGeom prst="rect">
                <a:avLst/>
              </a:prstGeom>
              <a:solidFill>
                <a:srgbClr val="FF9933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24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8" name="矩形 47"/>
              <p:cNvSpPr/>
              <p:nvPr/>
            </p:nvSpPr>
            <p:spPr bwMode="auto">
              <a:xfrm>
                <a:off x="927450" y="2117895"/>
                <a:ext cx="816218" cy="776350"/>
              </a:xfrm>
              <a:prstGeom prst="rect">
                <a:avLst/>
              </a:prstGeom>
              <a:solidFill>
                <a:srgbClr val="99FF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76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49" name="矩形 48"/>
              <p:cNvSpPr/>
              <p:nvPr/>
            </p:nvSpPr>
            <p:spPr bwMode="auto">
              <a:xfrm>
                <a:off x="1804011" y="1285978"/>
                <a:ext cx="816218" cy="774762"/>
              </a:xfrm>
              <a:prstGeom prst="rect">
                <a:avLst/>
              </a:prstGeom>
              <a:solidFill>
                <a:srgbClr val="FF9999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88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(FP)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50" name="矩形 49"/>
              <p:cNvSpPr/>
              <p:nvPr/>
            </p:nvSpPr>
            <p:spPr bwMode="auto">
              <a:xfrm>
                <a:off x="1804011" y="2117895"/>
                <a:ext cx="816218" cy="776350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1pPr>
                <a:lvl2pPr marL="742950" indent="-28575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2pPr>
                <a:lvl3pPr marL="11430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3pPr>
                <a:lvl4pPr marL="16002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4pPr>
                <a:lvl5pPr marL="2057400" indent="-228600" eaLnBrk="0" hangingPunct="0"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2400">
                    <a:solidFill>
                      <a:schemeClr val="tx1"/>
                    </a:solidFill>
                    <a:latin typeface="Arial" pitchFamily="34" charset="0"/>
                    <a:ea typeface="新細明體" pitchFamily="18" charset="-120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en-US" altLang="zh-TW">
                    <a:latin typeface="Calibri" pitchFamily="34" charset="0"/>
                  </a:rPr>
                  <a:t>12</a:t>
                </a:r>
                <a:br>
                  <a:rPr lang="en-US" altLang="zh-TW">
                    <a:latin typeface="Calibri" pitchFamily="34" charset="0"/>
                  </a:rPr>
                </a:br>
                <a:r>
                  <a:rPr lang="en-US" altLang="zh-TW">
                    <a:latin typeface="Calibri" pitchFamily="34" charset="0"/>
                  </a:rPr>
                  <a:t>(TN)</a:t>
                </a:r>
                <a:endParaRPr lang="zh-TW" altLang="en-US">
                  <a:latin typeface="Calibri" pitchFamily="34" charset="0"/>
                </a:endParaRPr>
              </a:p>
            </p:txBody>
          </p:sp>
          <p:sp>
            <p:nvSpPr>
              <p:cNvPr id="97308" name="文字方塊 48"/>
              <p:cNvSpPr txBox="1">
                <a:spLocks noChangeArrowheads="1"/>
              </p:cNvSpPr>
              <p:nvPr/>
            </p:nvSpPr>
            <p:spPr bwMode="auto">
              <a:xfrm>
                <a:off x="913159" y="2945383"/>
                <a:ext cx="77916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09" name="文字方塊 51"/>
              <p:cNvSpPr txBox="1">
                <a:spLocks noChangeArrowheads="1"/>
              </p:cNvSpPr>
              <p:nvPr/>
            </p:nvSpPr>
            <p:spPr bwMode="auto">
              <a:xfrm>
                <a:off x="1828799" y="2945382"/>
                <a:ext cx="764275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100</a:t>
                </a:r>
                <a:endParaRPr lang="zh-TW" altLang="en-US" sz="2400">
                  <a:latin typeface="Arial" charset="0"/>
                </a:endParaRPr>
              </a:p>
            </p:txBody>
          </p:sp>
          <p:sp>
            <p:nvSpPr>
              <p:cNvPr id="97310" name="文字方塊 52"/>
              <p:cNvSpPr txBox="1">
                <a:spLocks noChangeArrowheads="1"/>
              </p:cNvSpPr>
              <p:nvPr/>
            </p:nvSpPr>
            <p:spPr bwMode="auto">
              <a:xfrm>
                <a:off x="2605251" y="2167398"/>
                <a:ext cx="697508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88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1" name="文字方塊 53"/>
              <p:cNvSpPr txBox="1">
                <a:spLocks noChangeArrowheads="1"/>
              </p:cNvSpPr>
              <p:nvPr/>
            </p:nvSpPr>
            <p:spPr bwMode="auto">
              <a:xfrm>
                <a:off x="2605246" y="1430341"/>
                <a:ext cx="72254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solidFill>
                      <a:srgbClr val="0033CC"/>
                    </a:solidFill>
                    <a:latin typeface="Arial" charset="0"/>
                  </a:rPr>
                  <a:t>112</a:t>
                </a:r>
                <a:endParaRPr lang="zh-TW" altLang="en-US" sz="2400">
                  <a:solidFill>
                    <a:srgbClr val="0033CC"/>
                  </a:solidFill>
                  <a:latin typeface="Arial" charset="0"/>
                </a:endParaRPr>
              </a:p>
            </p:txBody>
          </p:sp>
          <p:sp>
            <p:nvSpPr>
              <p:cNvPr id="97312" name="文字方塊 51"/>
              <p:cNvSpPr txBox="1">
                <a:spLocks noChangeArrowheads="1"/>
              </p:cNvSpPr>
              <p:nvPr/>
            </p:nvSpPr>
            <p:spPr bwMode="auto">
              <a:xfrm>
                <a:off x="2634934" y="2920361"/>
                <a:ext cx="69512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spcBef>
                    <a:spcPct val="20000"/>
                  </a:spcBef>
                  <a:buFont typeface="Arial" charset="0"/>
                  <a:buChar char="•"/>
                  <a:defRPr sz="32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charset="0"/>
                  <a:buChar char="–"/>
                  <a:defRPr sz="28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charset="0"/>
                  <a:buChar char="•"/>
                  <a:defRPr sz="24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charset="0"/>
                  <a:buChar char="–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charset="0"/>
                    <a:ea typeface="新細明體" charset="-12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2400">
                    <a:latin typeface="Arial" charset="0"/>
                  </a:rPr>
                  <a:t>200</a:t>
                </a:r>
                <a:endParaRPr lang="zh-TW" altLang="en-US" sz="2400">
                  <a:latin typeface="Arial" charset="0"/>
                </a:endParaRPr>
              </a:p>
            </p:txBody>
          </p:sp>
        </p:grpSp>
      </p:grpSp>
      <p:sp>
        <p:nvSpPr>
          <p:cNvPr id="97286" name="文字方塊 47"/>
          <p:cNvSpPr txBox="1">
            <a:spLocks noChangeArrowheads="1"/>
          </p:cNvSpPr>
          <p:nvPr/>
        </p:nvSpPr>
        <p:spPr bwMode="auto">
          <a:xfrm>
            <a:off x="725488" y="2838450"/>
            <a:ext cx="193833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TPR = 0.24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FPR = 0.88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PPV = 0.21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F1 = 0.22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2000">
                <a:latin typeface="Arial" charset="0"/>
              </a:rPr>
              <a:t>ACC = 0.18</a:t>
            </a:r>
            <a:endParaRPr lang="zh-TW" altLang="en-US" sz="2000">
              <a:latin typeface="Arial" charset="0"/>
            </a:endParaRPr>
          </a:p>
        </p:txBody>
      </p:sp>
      <p:sp>
        <p:nvSpPr>
          <p:cNvPr id="97287" name="文字方塊 32"/>
          <p:cNvSpPr txBox="1">
            <a:spLocks noChangeArrowheads="1"/>
          </p:cNvSpPr>
          <p:nvPr/>
        </p:nvSpPr>
        <p:spPr bwMode="auto">
          <a:xfrm>
            <a:off x="2393950" y="6611938"/>
            <a:ext cx="45116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000">
                <a:solidFill>
                  <a:srgbClr val="A6A6A6"/>
                </a:solidFill>
              </a:rPr>
              <a:t>Source:  </a:t>
            </a:r>
            <a:r>
              <a:rPr lang="en-US" altLang="zh-TW" sz="1000">
                <a:latin typeface="Arial" charset="0"/>
                <a:hlinkClick r:id="rId3"/>
              </a:rPr>
              <a:t>http://en.wikipedia.org/wiki/Receiver_operating_characteristic</a:t>
            </a:r>
            <a:endParaRPr kumimoji="0" lang="zh-TW" altLang="en-US" sz="1000">
              <a:solidFill>
                <a:srgbClr val="A6A6A6"/>
              </a:solidFill>
            </a:endParaRPr>
          </a:p>
        </p:txBody>
      </p:sp>
      <p:sp>
        <p:nvSpPr>
          <p:cNvPr id="30" name="圓角矩形 40"/>
          <p:cNvSpPr/>
          <p:nvPr/>
        </p:nvSpPr>
        <p:spPr>
          <a:xfrm>
            <a:off x="715963" y="611188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1" name="圓角矩形 39"/>
          <p:cNvSpPr/>
          <p:nvPr/>
        </p:nvSpPr>
        <p:spPr>
          <a:xfrm>
            <a:off x="646113" y="565150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2" name="圓角矩形 40"/>
          <p:cNvSpPr/>
          <p:nvPr/>
        </p:nvSpPr>
        <p:spPr>
          <a:xfrm>
            <a:off x="4941888" y="600075"/>
            <a:ext cx="900112" cy="2193925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33" name="圓角矩形 39"/>
          <p:cNvSpPr/>
          <p:nvPr/>
        </p:nvSpPr>
        <p:spPr>
          <a:xfrm>
            <a:off x="4872038" y="554038"/>
            <a:ext cx="2493962" cy="923925"/>
          </a:xfrm>
          <a:prstGeom prst="roundRect">
            <a:avLst>
              <a:gd name="adj" fmla="val 1225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graphicFrame>
        <p:nvGraphicFramePr>
          <p:cNvPr id="97292" name="Object 6"/>
          <p:cNvGraphicFramePr>
            <a:graphicFrameLocks noChangeAspect="1"/>
          </p:cNvGraphicFramePr>
          <p:nvPr/>
        </p:nvGraphicFramePr>
        <p:xfrm>
          <a:off x="7448550" y="4659313"/>
          <a:ext cx="1446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4" imgW="977900" imgH="355600" progId="Equation.3">
                  <p:embed/>
                </p:oleObj>
              </mc:Choice>
              <mc:Fallback>
                <p:oleObj name="Equation" r:id="rId4" imgW="977900" imgH="355600" progId="Equation.3">
                  <p:embed/>
                  <p:pic>
                    <p:nvPicPr>
                      <p:cNvPr id="97292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8550" y="4659313"/>
                        <a:ext cx="1446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93" name="文字方塊 38"/>
          <p:cNvSpPr txBox="1">
            <a:spLocks noChangeArrowheads="1"/>
          </p:cNvSpPr>
          <p:nvPr/>
        </p:nvSpPr>
        <p:spPr bwMode="auto">
          <a:xfrm>
            <a:off x="4692650" y="4591050"/>
            <a:ext cx="28241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 b="1">
                <a:solidFill>
                  <a:srgbClr val="FF0000"/>
                </a:solidFill>
                <a:latin typeface="Arial" charset="0"/>
              </a:rPr>
              <a:t>Recall </a:t>
            </a:r>
            <a:br>
              <a:rPr lang="en-US" altLang="zh-TW" sz="1600" b="1">
                <a:solidFill>
                  <a:srgbClr val="FF0000"/>
                </a:solidFill>
                <a:latin typeface="Arial" charset="0"/>
              </a:rPr>
            </a:b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True Positive Rate (TPR)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</a:t>
            </a:r>
            <a:r>
              <a:rPr lang="en-US" altLang="zh-TW" sz="1600" u="sng">
                <a:solidFill>
                  <a:srgbClr val="FF0000"/>
                </a:solidFill>
                <a:latin typeface="Arial" charset="0"/>
              </a:rPr>
              <a:t>Sensitivity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FF0000"/>
                </a:solidFill>
                <a:latin typeface="Arial" charset="0"/>
              </a:rPr>
              <a:t>= Hit Rate</a:t>
            </a:r>
            <a:endParaRPr lang="zh-TW" altLang="en-US" sz="160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97294" name="文字方塊 36"/>
          <p:cNvSpPr txBox="1">
            <a:spLocks noChangeArrowheads="1"/>
          </p:cNvSpPr>
          <p:nvPr/>
        </p:nvSpPr>
        <p:spPr bwMode="auto">
          <a:xfrm>
            <a:off x="4659313" y="5749925"/>
            <a:ext cx="31448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400" b="1">
                <a:solidFill>
                  <a:srgbClr val="0033CC"/>
                </a:solidFill>
                <a:latin typeface="Arial" charset="0"/>
              </a:rPr>
              <a:t>Precision </a:t>
            </a:r>
            <a:br>
              <a:rPr lang="en-US" altLang="zh-TW" sz="1400" b="1">
                <a:solidFill>
                  <a:srgbClr val="0033CC"/>
                </a:solidFill>
                <a:latin typeface="Arial" charset="0"/>
              </a:rPr>
            </a:br>
            <a:r>
              <a:rPr lang="en-US" altLang="zh-TW" sz="1400">
                <a:solidFill>
                  <a:srgbClr val="0033CC"/>
                </a:solidFill>
                <a:latin typeface="Arial" charset="0"/>
              </a:rPr>
              <a:t>= Positive Predictive Value (PPV)</a:t>
            </a:r>
            <a:endParaRPr lang="zh-TW" altLang="en-US" sz="1400">
              <a:solidFill>
                <a:srgbClr val="0033CC"/>
              </a:solidFill>
              <a:latin typeface="Arial" charset="0"/>
            </a:endParaRPr>
          </a:p>
        </p:txBody>
      </p:sp>
      <p:graphicFrame>
        <p:nvGraphicFramePr>
          <p:cNvPr id="97295" name="Object 5"/>
          <p:cNvGraphicFramePr>
            <a:graphicFrameLocks noChangeAspect="1"/>
          </p:cNvGraphicFramePr>
          <p:nvPr/>
        </p:nvGraphicFramePr>
        <p:xfrm>
          <a:off x="7505700" y="5881688"/>
          <a:ext cx="1419225" cy="423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6" imgW="1117600" imgH="330200" progId="Equation.3">
                  <p:embed/>
                </p:oleObj>
              </mc:Choice>
              <mc:Fallback>
                <p:oleObj name="Equation" r:id="rId6" imgW="1117600" imgH="330200" progId="Equation.3">
                  <p:embed/>
                  <p:pic>
                    <p:nvPicPr>
                      <p:cNvPr id="97295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05700" y="5881688"/>
                        <a:ext cx="1419225" cy="423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圓角矩形 40"/>
          <p:cNvSpPr/>
          <p:nvPr/>
        </p:nvSpPr>
        <p:spPr>
          <a:xfrm>
            <a:off x="4654550" y="4654550"/>
            <a:ext cx="4327525" cy="957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3" name="圓角矩形 39"/>
          <p:cNvSpPr/>
          <p:nvPr/>
        </p:nvSpPr>
        <p:spPr>
          <a:xfrm>
            <a:off x="4657725" y="5670550"/>
            <a:ext cx="4335463" cy="833438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4" name="圓角矩形 40"/>
          <p:cNvSpPr/>
          <p:nvPr/>
        </p:nvSpPr>
        <p:spPr>
          <a:xfrm>
            <a:off x="623888" y="2909888"/>
            <a:ext cx="1858962" cy="322262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5" name="圓角矩形 39"/>
          <p:cNvSpPr/>
          <p:nvPr/>
        </p:nvSpPr>
        <p:spPr>
          <a:xfrm>
            <a:off x="614363" y="3498850"/>
            <a:ext cx="2474912" cy="295275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46" name="圓角矩形 40"/>
          <p:cNvSpPr/>
          <p:nvPr/>
        </p:nvSpPr>
        <p:spPr>
          <a:xfrm>
            <a:off x="4914900" y="2889250"/>
            <a:ext cx="1858963" cy="322263"/>
          </a:xfrm>
          <a:prstGeom prst="roundRect">
            <a:avLst>
              <a:gd name="adj" fmla="val 10246"/>
            </a:avLst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51" name="圓角矩形 39"/>
          <p:cNvSpPr/>
          <p:nvPr/>
        </p:nvSpPr>
        <p:spPr>
          <a:xfrm>
            <a:off x="4921250" y="3525838"/>
            <a:ext cx="2416175" cy="284162"/>
          </a:xfrm>
          <a:prstGeom prst="roundRect">
            <a:avLst>
              <a:gd name="adj" fmla="val 8509"/>
            </a:avLst>
          </a:prstGeom>
          <a:noFill/>
          <a:ln>
            <a:solidFill>
              <a:srgbClr val="00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defRPr/>
            </a:pPr>
            <a:endParaRPr lang="zh-TW" altLang="en-US" sz="180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7295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37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altLang="zh-TW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512EC93-612D-574B-85C5-73618074D6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825" y="1346829"/>
            <a:ext cx="8740775" cy="5250821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2800" dirty="0">
                <a:solidFill>
                  <a:srgbClr val="FF3300"/>
                </a:solidFill>
                <a:latin typeface="Calibri" charset="0"/>
                <a:ea typeface="新細明體" charset="-120"/>
              </a:rPr>
              <a:t>Simple split </a:t>
            </a:r>
            <a:r>
              <a:rPr lang="en-US" altLang="zh-TW" sz="2800" dirty="0">
                <a:latin typeface="Calibri" charset="0"/>
                <a:ea typeface="新細明體" charset="-120"/>
              </a:rPr>
              <a:t>(or holdout or test sample estimation) </a:t>
            </a: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Split the data into 2 mutually exclusive 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400" dirty="0">
                <a:latin typeface="Calibri" charset="0"/>
                <a:ea typeface="新細明體" charset="-120"/>
              </a:rPr>
              <a:t>training (~70%) and testing (30%)</a:t>
            </a:r>
          </a:p>
          <a:p>
            <a:pPr lvl="1" eaLnBrk="1" hangingPunct="1"/>
            <a:endParaRPr lang="en-US" altLang="zh-TW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endParaRPr lang="en-US" altLang="zh-TW" sz="2400" dirty="0">
              <a:latin typeface="Calibri" charset="0"/>
              <a:ea typeface="新細明體" charset="-120"/>
            </a:endParaRPr>
          </a:p>
          <a:p>
            <a:pPr lvl="1" eaLnBrk="1" hangingPunct="1"/>
            <a:r>
              <a:rPr lang="en-US" altLang="zh-TW" sz="2400" dirty="0">
                <a:latin typeface="Calibri" charset="0"/>
                <a:ea typeface="新細明體" charset="-120"/>
              </a:rPr>
              <a:t>For ANN, the data is split into three sub-sets </a:t>
            </a:r>
            <a:br>
              <a:rPr lang="en-US" altLang="zh-TW" sz="2400" dirty="0">
                <a:latin typeface="Calibri" charset="0"/>
                <a:ea typeface="新細明體" charset="-120"/>
              </a:rPr>
            </a:br>
            <a:r>
              <a:rPr lang="en-US" altLang="zh-TW" sz="2000" dirty="0">
                <a:latin typeface="Calibri" charset="0"/>
                <a:ea typeface="新細明體" charset="-120"/>
              </a:rPr>
              <a:t>(training [~60%], validation [~20%], testing [~20%])</a:t>
            </a:r>
            <a:endParaRPr lang="en-US" altLang="zh-TW" sz="2400" dirty="0">
              <a:latin typeface="Calibri" charset="0"/>
              <a:ea typeface="新細明體" charset="-12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132C6-E9F2-7C41-9063-0FDF47F4A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4" y="2780928"/>
            <a:ext cx="8593376" cy="279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132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38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-Fold Cross-Validation</a:t>
            </a: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88E475-69EA-BE43-8DDF-CA106D305C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021" y="2204864"/>
            <a:ext cx="8768467" cy="307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0659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39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1" y="44624"/>
            <a:ext cx="8784977" cy="1152128"/>
          </a:xfrm>
        </p:spPr>
        <p:txBody>
          <a:bodyPr>
            <a:noAutofit/>
          </a:bodyPr>
          <a:lstStyle/>
          <a:p>
            <a:r>
              <a:rPr lang="en-US" altLang="zh-TW" sz="3600" dirty="0">
                <a:solidFill>
                  <a:schemeClr val="accent1"/>
                </a:solidFill>
                <a:latin typeface="Calibri" charset="0"/>
                <a:ea typeface="標楷體" charset="-120"/>
              </a:rPr>
              <a:t>Estimation Methodologies for Classification</a:t>
            </a:r>
            <a:br>
              <a:rPr lang="en-US" sz="3600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Area under the ROC curve</a:t>
            </a:r>
            <a:endParaRPr lang="en-US" sz="36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38973-BC41-A747-841C-8D9C62073F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554" y="1335360"/>
            <a:ext cx="54229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427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2"/>
          <p:cNvSpPr>
            <a:spLocks noGrp="1"/>
          </p:cNvSpPr>
          <p:nvPr>
            <p:ph idx="1"/>
          </p:nvPr>
        </p:nvSpPr>
        <p:spPr>
          <a:xfrm>
            <a:off x="107950" y="1125538"/>
            <a:ext cx="8856663" cy="5399087"/>
          </a:xfrm>
        </p:spPr>
        <p:txBody>
          <a:bodyPr/>
          <a:lstStyle/>
          <a:p>
            <a:pPr>
              <a:buNone/>
            </a:pPr>
            <a:r>
              <a:rPr lang="zh-TW" altLang="en-US" sz="2400" dirty="0">
                <a:latin typeface="Calibri" charset="0"/>
                <a:ea typeface="標楷體" charset="-120"/>
              </a:rPr>
              <a:t>週次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Week)   </a:t>
            </a:r>
            <a:r>
              <a:rPr lang="zh-TW" altLang="en-US" sz="2400" dirty="0">
                <a:latin typeface="Calibri" charset="0"/>
                <a:ea typeface="標楷體" charset="-120"/>
              </a:rPr>
              <a:t>日期 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Date)   </a:t>
            </a:r>
            <a:r>
              <a:rPr lang="zh-TW" altLang="en-US" sz="2400" dirty="0">
                <a:latin typeface="Calibri" charset="0"/>
                <a:ea typeface="標楷體" charset="-120"/>
              </a:rPr>
              <a:t>內容</a:t>
            </a:r>
            <a:r>
              <a:rPr lang="en-US" altLang="zh-TW" sz="2400" dirty="0"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latin typeface="Calibri" charset="0"/>
                <a:ea typeface="標楷體" charset="-120"/>
              </a:rPr>
              <a:t>Subject/Topics)</a:t>
            </a:r>
          </a:p>
          <a:p>
            <a:pPr>
              <a:buNone/>
            </a:pP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13  2018/12/05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機器學習與深度學習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 (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Machine Learning and Deep Learning)</a:t>
            </a:r>
          </a:p>
          <a:p>
            <a:pPr>
              <a:buNone/>
            </a:pP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14  2018/12/12  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自然語言處理 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(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Natural Language Processing)</a:t>
            </a:r>
          </a:p>
          <a:p>
            <a:pPr>
              <a:buNone/>
            </a:pP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15  2018/12/19  AI</a:t>
            </a:r>
            <a:r>
              <a:rPr lang="zh-TW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交談機器人與對話式商務</a:t>
            </a:r>
            <a:b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</a:br>
            <a:r>
              <a:rPr lang="en-US" altLang="zh-TW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                         (</a:t>
            </a:r>
            <a:r>
              <a:rPr lang="en-US" altLang="en-US" sz="2400" dirty="0">
                <a:solidFill>
                  <a:schemeClr val="accent5">
                    <a:lumMod val="75000"/>
                  </a:schemeClr>
                </a:solidFill>
                <a:latin typeface="Calibri" charset="0"/>
                <a:ea typeface="標楷體" charset="-120"/>
              </a:rPr>
              <a:t>AI Chatbots and Conversational Commerce)</a:t>
            </a:r>
          </a:p>
          <a:p>
            <a:pPr>
              <a:buNone/>
            </a:pPr>
            <a:r>
              <a:rPr lang="en-US" altLang="en-US" sz="2400" dirty="0">
                <a:latin typeface="Calibri" charset="0"/>
                <a:ea typeface="標楷體" charset="-120"/>
              </a:rPr>
              <a:t>16  2018/12/26  </a:t>
            </a:r>
            <a:r>
              <a:rPr lang="zh-TW" altLang="en-US" sz="2400" dirty="0">
                <a:latin typeface="Calibri" charset="0"/>
                <a:ea typeface="標楷體" charset="-120"/>
              </a:rPr>
              <a:t>商業分析的未來趨勢、隱私與管理考量 </a:t>
            </a:r>
            <a:br>
              <a:rPr lang="en-US" altLang="zh-TW" sz="2400" dirty="0">
                <a:latin typeface="Calibri" charset="0"/>
                <a:ea typeface="標楷體" charset="-120"/>
              </a:rPr>
            </a:br>
            <a:r>
              <a:rPr lang="en-US" altLang="zh-TW" sz="2400" dirty="0">
                <a:latin typeface="Calibri" charset="0"/>
                <a:ea typeface="標楷體" charset="-120"/>
              </a:rPr>
              <a:t>                          (</a:t>
            </a:r>
            <a:r>
              <a:rPr lang="en-US" altLang="en-US" sz="2400" dirty="0">
                <a:latin typeface="Calibri" charset="0"/>
                <a:ea typeface="標楷體" charset="-120"/>
              </a:rPr>
              <a:t>Future Trends, Privacy and </a:t>
            </a:r>
            <a:br>
              <a:rPr lang="en-US" altLang="en-US" sz="2400" dirty="0">
                <a:latin typeface="Calibri" charset="0"/>
                <a:ea typeface="標楷體" charset="-120"/>
              </a:rPr>
            </a:br>
            <a:r>
              <a:rPr lang="en-US" altLang="en-US" sz="2400" dirty="0">
                <a:latin typeface="Calibri" charset="0"/>
                <a:ea typeface="標楷體" charset="-120"/>
              </a:rPr>
              <a:t>                            Managerial Considerations in Analytics)</a:t>
            </a:r>
          </a:p>
          <a:p>
            <a:pPr>
              <a:buNone/>
            </a:pP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17  2019/01/02  </a:t>
            </a:r>
            <a:r>
              <a:rPr lang="zh-TW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期末報告 </a:t>
            </a:r>
            <a:r>
              <a:rPr lang="en-US" altLang="zh-TW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solidFill>
                  <a:schemeClr val="accent6">
                    <a:lumMod val="50000"/>
                  </a:schemeClr>
                </a:solidFill>
                <a:latin typeface="Calibri" charset="0"/>
                <a:ea typeface="標楷體" charset="-120"/>
              </a:rPr>
              <a:t>Final Project Presentation)</a:t>
            </a:r>
          </a:p>
          <a:p>
            <a:pPr>
              <a:buNone/>
            </a:pPr>
            <a:r>
              <a:rPr lang="en-US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18  2019/01/09  </a:t>
            </a:r>
            <a:r>
              <a:rPr lang="zh-TW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期末考試 </a:t>
            </a:r>
            <a:r>
              <a:rPr lang="en-US" altLang="zh-TW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(</a:t>
            </a:r>
            <a:r>
              <a:rPr lang="en-US" altLang="en-US" sz="2400" dirty="0">
                <a:solidFill>
                  <a:srgbClr val="C00000"/>
                </a:solidFill>
                <a:latin typeface="Calibri" charset="0"/>
                <a:ea typeface="標楷體" charset="-120"/>
              </a:rPr>
              <a:t>Final Exam)</a:t>
            </a:r>
          </a:p>
        </p:txBody>
      </p:sp>
      <p:sp>
        <p:nvSpPr>
          <p:cNvPr id="9219" name="矩形 4"/>
          <p:cNvSpPr>
            <a:spLocks noChangeArrowheads="1"/>
          </p:cNvSpPr>
          <p:nvPr/>
        </p:nvSpPr>
        <p:spPr bwMode="auto">
          <a:xfrm>
            <a:off x="395288" y="260350"/>
            <a:ext cx="81375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4400" b="1">
                <a:solidFill>
                  <a:schemeClr val="tx2"/>
                </a:solidFill>
                <a:ea typeface="標楷體" charset="-120"/>
              </a:rPr>
              <a:t>課程大綱 </a:t>
            </a:r>
            <a:r>
              <a:rPr lang="en-US" altLang="zh-TW" sz="4400" b="1">
                <a:solidFill>
                  <a:schemeClr val="tx2"/>
                </a:solidFill>
                <a:ea typeface="標楷體" charset="-120"/>
              </a:rPr>
              <a:t>(Syllabus)</a:t>
            </a:r>
            <a:endParaRPr lang="zh-TW" altLang="en-US" sz="4400" b="1">
              <a:solidFill>
                <a:schemeClr val="tx2"/>
              </a:solidFill>
              <a:ea typeface="標楷體" charset="-120"/>
            </a:endParaRPr>
          </a:p>
        </p:txBody>
      </p:sp>
      <p:sp>
        <p:nvSpPr>
          <p:cNvPr id="922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8459788" y="6597650"/>
            <a:ext cx="649287" cy="28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新細明體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新細明體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新細明體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新細明體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5D7A051B-E58C-BA4C-A85A-B404C1A444A1}" type="slidenum">
              <a:rPr lang="zh-TW" altLang="en-US" sz="120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zh-TW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27238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40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Ensemble Models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Heterogeneous Ensemble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3F297-F7CF-034C-BE52-A5C4656179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"/>
          <a:stretch/>
        </p:blipFill>
        <p:spPr>
          <a:xfrm>
            <a:off x="1299703" y="1255416"/>
            <a:ext cx="6554115" cy="5402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005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41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Steps in the </a:t>
            </a:r>
            <a:r>
              <a:rPr lang="en-US" i="1" dirty="0">
                <a:solidFill>
                  <a:schemeClr val="accent1"/>
                </a:solidFill>
              </a:rPr>
              <a:t>k</a:t>
            </a:r>
            <a:r>
              <a:rPr lang="en-US" dirty="0">
                <a:solidFill>
                  <a:schemeClr val="accent1"/>
                </a:solidFill>
              </a:rPr>
              <a:t>-Means Algorithm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48E2C9-DA57-404F-BC58-B4F107F9E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7" y="2204864"/>
            <a:ext cx="8529551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421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42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Identification of Frequent </a:t>
            </a:r>
            <a:r>
              <a:rPr lang="en-US" dirty="0" err="1">
                <a:solidFill>
                  <a:schemeClr val="accent1"/>
                </a:solidFill>
              </a:rPr>
              <a:t>Itemsets</a:t>
            </a:r>
            <a:r>
              <a:rPr lang="en-US" dirty="0">
                <a:solidFill>
                  <a:schemeClr val="accent1"/>
                </a:solidFill>
              </a:rPr>
              <a:t> in the </a:t>
            </a:r>
            <a:r>
              <a:rPr lang="en-US" dirty="0" err="1">
                <a:solidFill>
                  <a:schemeClr val="accent1"/>
                </a:solidFill>
              </a:rPr>
              <a:t>Apriori</a:t>
            </a:r>
            <a:r>
              <a:rPr lang="en-US" dirty="0">
                <a:solidFill>
                  <a:schemeClr val="accent1"/>
                </a:solidFill>
              </a:rPr>
              <a:t> Algorithm 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B08BB2-1D9F-1847-A48C-077B63235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172" y="2060848"/>
            <a:ext cx="8806290" cy="324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077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43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Selected Data Mining Software 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67CDAE-2A0C-A740-816D-83AF30D3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54" y="1261667"/>
            <a:ext cx="77089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3755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44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935484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Popular Data Mining Software Tools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(Poll Results)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F9C56-73D6-7B45-AEB4-FAB286712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80504"/>
            <a:ext cx="5437245" cy="568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211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45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Process Flow Screenshot for the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Box-Office Prediction System </a:t>
            </a:r>
            <a:endParaRPr lang="en-US" sz="40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152ADC-D300-F14E-B44F-335FDE9598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21392"/>
            <a:ext cx="75184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742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46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Tabulated Prediction Results for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Individual and Ensemble Models</a:t>
            </a:r>
            <a:endParaRPr lang="en-US" sz="3200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ECBF928-83A6-DF4A-8CF6-0F9925FC6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48" y="2204864"/>
            <a:ext cx="8478567" cy="266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223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AEAE6-F275-3F4D-8ADC-88FEC3D8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Mining Privacy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4E7B0-7B1B-B740-9FD7-B14D1CC45D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De-identification </a:t>
            </a:r>
          </a:p>
          <a:p>
            <a:r>
              <a:rPr lang="en-US" dirty="0"/>
              <a:t>Many publicly available data sources </a:t>
            </a:r>
            <a:br>
              <a:rPr lang="en-US" dirty="0"/>
            </a:br>
            <a:r>
              <a:rPr lang="en-US" dirty="0"/>
              <a:t>(e.g., CDC data, SEER data, UNOS data) </a:t>
            </a:r>
            <a:br>
              <a:rPr lang="en-US" dirty="0"/>
            </a:br>
            <a:r>
              <a:rPr lang="en-US" dirty="0"/>
              <a:t>are already de-identified.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A6C117-8B49-D041-916E-9B1FF74E3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47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A947BF3-7782-2C4A-B36C-91242F9506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13675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21E3B-1EE8-E744-9F39-84367D99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48</a:t>
            </a:fld>
            <a:endParaRPr lang="zh-TW" alt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A789F43-154A-8746-9ED5-EC02D9F9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4624"/>
            <a:ext cx="8712968" cy="1152128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Data Mining Myths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6" name="矩形 4">
            <a:extLst>
              <a:ext uri="{FF2B5EF4-FFF2-40B4-BE49-F238E27FC236}">
                <a16:creationId xmlns:a16="http://schemas.microsoft.com/office/drawing/2014/main" id="{4163D7AB-7BD2-BF44-A175-DB6316770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3CDBC8-4ABB-F74E-9C1D-C09B9A95F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060848"/>
            <a:ext cx="8386510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395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440556"/>
          </a:xfrm>
        </p:spPr>
        <p:txBody>
          <a:bodyPr>
            <a:no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Foundations of </a:t>
            </a:r>
            <a:br>
              <a:rPr lang="en-US" sz="5000" dirty="0">
                <a:solidFill>
                  <a:srgbClr val="FF0000"/>
                </a:solidFill>
              </a:rPr>
            </a:br>
            <a:r>
              <a:rPr lang="en-US" sz="5000" dirty="0">
                <a:solidFill>
                  <a:srgbClr val="FF0000"/>
                </a:solidFill>
              </a:rPr>
              <a:t>Big Data Mining in Python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772816"/>
            <a:ext cx="8640960" cy="4896544"/>
          </a:xfrm>
        </p:spPr>
        <p:txBody>
          <a:bodyPr>
            <a:normAutofit lnSpcReduction="10000"/>
          </a:bodyPr>
          <a:lstStyle/>
          <a:p>
            <a:pPr lvl="1"/>
            <a:r>
              <a:rPr lang="en-US" sz="4400" b="1" dirty="0">
                <a:solidFill>
                  <a:schemeClr val="accent1"/>
                </a:solidFill>
              </a:rPr>
              <a:t>Python</a:t>
            </a: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Programming language </a:t>
            </a:r>
          </a:p>
          <a:p>
            <a:pPr lvl="1"/>
            <a:r>
              <a:rPr lang="en-US" sz="4400" b="1" dirty="0" err="1">
                <a:solidFill>
                  <a:schemeClr val="accent1"/>
                </a:solidFill>
              </a:rPr>
              <a:t>Numpy</a:t>
            </a:r>
            <a:endParaRPr lang="en-US" sz="4400" b="1" dirty="0">
              <a:solidFill>
                <a:schemeClr val="accent1"/>
              </a:solidFill>
            </a:endParaRP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Scientific computing </a:t>
            </a:r>
          </a:p>
          <a:p>
            <a:pPr lvl="1"/>
            <a:r>
              <a:rPr lang="en-US" sz="4400" b="1" dirty="0">
                <a:solidFill>
                  <a:schemeClr val="accent1"/>
                </a:solidFill>
              </a:rPr>
              <a:t>Pandas</a:t>
            </a:r>
          </a:p>
          <a:p>
            <a:pPr lvl="2"/>
            <a:r>
              <a:rPr lang="en-US" sz="4000" dirty="0">
                <a:solidFill>
                  <a:schemeClr val="accent1"/>
                </a:solidFill>
              </a:rPr>
              <a:t>Data structures and data analysis tools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1191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016" y="116632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Business Intelligence (BI)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</a:t>
            </a:fld>
            <a:endParaRPr lang="zh-TW" altLang="en-US"/>
          </a:p>
        </p:txBody>
      </p:sp>
      <p:sp>
        <p:nvSpPr>
          <p:cNvPr id="6" name="Rounded Rectangle 9">
            <a:extLst>
              <a:ext uri="{FF2B5EF4-FFF2-40B4-BE49-F238E27FC236}">
                <a16:creationId xmlns:a16="http://schemas.microsoft.com/office/drawing/2014/main" id="{36ADBB62-BA5F-A94C-9BE0-0151183E2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1003882"/>
            <a:ext cx="6984776" cy="679120"/>
          </a:xfrm>
          <a:prstGeom prst="roundRect">
            <a:avLst>
              <a:gd name="adj" fmla="val 12157"/>
            </a:avLst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Introduction to BI and Data Science</a:t>
            </a: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68AC5769-CE59-C448-BDDD-65FB9FDB2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1903877"/>
            <a:ext cx="6984776" cy="682464"/>
          </a:xfrm>
          <a:prstGeom prst="roundRect">
            <a:avLst>
              <a:gd name="adj" fmla="val 1215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bg1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Descriptive Analytics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386F392-B7C2-9346-A58F-0045143305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2807216"/>
            <a:ext cx="6984776" cy="682464"/>
          </a:xfrm>
          <a:prstGeom prst="roundRect">
            <a:avLst>
              <a:gd name="adj" fmla="val 12157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Predictive Analytics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560E428-3DB7-A54B-BF43-5510CF386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3710555"/>
            <a:ext cx="6984776" cy="682464"/>
          </a:xfrm>
          <a:prstGeom prst="roundRect">
            <a:avLst>
              <a:gd name="adj" fmla="val 1215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Prescriptive Analytics</a:t>
            </a:r>
          </a:p>
        </p:txBody>
      </p:sp>
      <p:sp>
        <p:nvSpPr>
          <p:cNvPr id="11" name="文字方塊 12">
            <a:extLst>
              <a:ext uri="{FF2B5EF4-FFF2-40B4-BE49-F238E27FC236}">
                <a16:creationId xmlns:a16="http://schemas.microsoft.com/office/drawing/2014/main" id="{1183F9A7-AC31-C446-B5DA-F4BE94E65947}"/>
              </a:ext>
            </a:extLst>
          </p:cNvPr>
          <p:cNvSpPr txBox="1"/>
          <p:nvPr/>
        </p:nvSpPr>
        <p:spPr>
          <a:xfrm>
            <a:off x="446710" y="931367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1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2" name="文字方塊 13">
            <a:extLst>
              <a:ext uri="{FF2B5EF4-FFF2-40B4-BE49-F238E27FC236}">
                <a16:creationId xmlns:a16="http://schemas.microsoft.com/office/drawing/2014/main" id="{B597B0F7-FE41-E347-AEEE-FDB44DFD5066}"/>
              </a:ext>
            </a:extLst>
          </p:cNvPr>
          <p:cNvSpPr txBox="1"/>
          <p:nvPr/>
        </p:nvSpPr>
        <p:spPr>
          <a:xfrm>
            <a:off x="446710" y="2745969"/>
            <a:ext cx="4988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3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3" name="文字方塊 14">
            <a:extLst>
              <a:ext uri="{FF2B5EF4-FFF2-40B4-BE49-F238E27FC236}">
                <a16:creationId xmlns:a16="http://schemas.microsoft.com/office/drawing/2014/main" id="{AA416417-BA8C-4F4A-BFCC-BE39384413EE}"/>
              </a:ext>
            </a:extLst>
          </p:cNvPr>
          <p:cNvSpPr txBox="1"/>
          <p:nvPr/>
        </p:nvSpPr>
        <p:spPr>
          <a:xfrm>
            <a:off x="446710" y="4560571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5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文字方塊 15">
            <a:extLst>
              <a:ext uri="{FF2B5EF4-FFF2-40B4-BE49-F238E27FC236}">
                <a16:creationId xmlns:a16="http://schemas.microsoft.com/office/drawing/2014/main" id="{153A87C4-B0AC-CE4F-8894-C62ED8B7CE13}"/>
              </a:ext>
            </a:extLst>
          </p:cNvPr>
          <p:cNvSpPr txBox="1"/>
          <p:nvPr/>
        </p:nvSpPr>
        <p:spPr>
          <a:xfrm>
            <a:off x="446710" y="3653270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4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48D64AB-2FD8-CE4E-88AE-F2F7A5F63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4613894"/>
            <a:ext cx="6984776" cy="682464"/>
          </a:xfrm>
          <a:prstGeom prst="roundRect">
            <a:avLst>
              <a:gd name="adj" fmla="val 12157"/>
            </a:avLst>
          </a:prstGeom>
          <a:solidFill>
            <a:schemeClr val="accent5">
              <a:lumMod val="40000"/>
              <a:lumOff val="60000"/>
            </a:schemeClr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Big Data Analytics</a:t>
            </a:r>
          </a:p>
        </p:txBody>
      </p:sp>
      <p:sp>
        <p:nvSpPr>
          <p:cNvPr id="19" name="文字方塊 14">
            <a:extLst>
              <a:ext uri="{FF2B5EF4-FFF2-40B4-BE49-F238E27FC236}">
                <a16:creationId xmlns:a16="http://schemas.microsoft.com/office/drawing/2014/main" id="{E707E0CA-6688-C445-AED6-91975A3B4920}"/>
              </a:ext>
            </a:extLst>
          </p:cNvPr>
          <p:cNvSpPr txBox="1"/>
          <p:nvPr/>
        </p:nvSpPr>
        <p:spPr>
          <a:xfrm>
            <a:off x="446710" y="1838668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2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DAC38A7-C19C-8547-8D7B-9E06353AE759}"/>
              </a:ext>
            </a:extLst>
          </p:cNvPr>
          <p:cNvSpPr/>
          <p:nvPr/>
        </p:nvSpPr>
        <p:spPr>
          <a:xfrm>
            <a:off x="385192" y="2843166"/>
            <a:ext cx="586408" cy="5858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文字方塊 14">
            <a:extLst>
              <a:ext uri="{FF2B5EF4-FFF2-40B4-BE49-F238E27FC236}">
                <a16:creationId xmlns:a16="http://schemas.microsoft.com/office/drawing/2014/main" id="{09BD336F-3A2D-FA48-8435-2FCF2408F319}"/>
              </a:ext>
            </a:extLst>
          </p:cNvPr>
          <p:cNvSpPr txBox="1"/>
          <p:nvPr/>
        </p:nvSpPr>
        <p:spPr>
          <a:xfrm>
            <a:off x="446710" y="5467871"/>
            <a:ext cx="4988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4400" b="1" dirty="0">
                <a:solidFill>
                  <a:srgbClr val="FF0000"/>
                </a:solidFill>
              </a:rPr>
              <a:t>6</a:t>
            </a:r>
            <a:endParaRPr lang="zh-TW" altLang="en-US" sz="4400" b="1" dirty="0">
              <a:solidFill>
                <a:srgbClr val="FF0000"/>
              </a:solidFill>
            </a:endParaRP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89F77BB-2B54-0648-8CFE-215A5C91E5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4541" y="5517232"/>
            <a:ext cx="6984776" cy="682464"/>
          </a:xfrm>
          <a:prstGeom prst="roundRect">
            <a:avLst>
              <a:gd name="adj" fmla="val 1215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+mn-lt"/>
                <a:ea typeface="+mn-ea"/>
              </a:rPr>
              <a:t>Future Trends</a:t>
            </a:r>
          </a:p>
        </p:txBody>
      </p:sp>
    </p:spTree>
    <p:extLst>
      <p:ext uri="{BB962C8B-B14F-4D97-AF65-F5344CB8AC3E}">
        <p14:creationId xmlns:p14="http://schemas.microsoft.com/office/powerpoint/2010/main" val="2760792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18000" dirty="0">
                <a:solidFill>
                  <a:srgbClr val="FF0000"/>
                </a:solidFill>
              </a:rPr>
              <a:t>Python</a:t>
            </a:r>
            <a:br>
              <a:rPr lang="en-US" sz="18000" dirty="0">
                <a:solidFill>
                  <a:srgbClr val="FF0000"/>
                </a:solidFill>
              </a:rPr>
            </a:br>
            <a:r>
              <a:rPr lang="en-US" sz="12000" dirty="0">
                <a:solidFill>
                  <a:srgbClr val="FF0000"/>
                </a:solidFill>
              </a:rPr>
              <a:t>HelloWorld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50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740" y="0"/>
            <a:ext cx="4680520" cy="15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5980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DA4-3594-E341-ADD2-EFE8A7915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79768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647BC2-F6DC-5349-9A08-C081E906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F8BDCD-A161-484D-9DFD-78BB79EE8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746"/>
            <a:ext cx="9144000" cy="5681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1CE3A4-FE65-9740-867D-1B6C751548E7}"/>
              </a:ext>
            </a:extLst>
          </p:cNvPr>
          <p:cNvSpPr/>
          <p:nvPr/>
        </p:nvSpPr>
        <p:spPr>
          <a:xfrm>
            <a:off x="1054100" y="6572671"/>
            <a:ext cx="66929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3"/>
              </a:rPr>
              <a:t>https://colab.research.google.com/notebooks/welcome.ipynb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5717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52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91F000-46C4-7642-A1B3-F0F6A2D3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3941"/>
            <a:ext cx="9144000" cy="554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1286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9024"/>
            <a:ext cx="9144000" cy="554138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4B9879A-8D87-474F-8AC1-298DCFDC2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284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Python in Google </a:t>
            </a:r>
            <a:r>
              <a:rPr lang="en-US" b="1" dirty="0" err="1">
                <a:solidFill>
                  <a:schemeClr val="accent1"/>
                </a:solidFill>
              </a:rPr>
              <a:t>Colab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3442E7-C01F-2842-8023-FB5950B04B95}"/>
              </a:ext>
            </a:extLst>
          </p:cNvPr>
          <p:cNvSpPr/>
          <p:nvPr/>
        </p:nvSpPr>
        <p:spPr>
          <a:xfrm>
            <a:off x="107504" y="662843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5894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Variables</a:t>
            </a:r>
          </a:p>
        </p:txBody>
      </p:sp>
      <p:sp>
        <p:nvSpPr>
          <p:cNvPr id="10137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83296372-9560-5342-86CA-8FDBA5435FA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1379" name="Rectangle 4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1380" name="Rectangle 5"/>
          <p:cNvSpPr>
            <a:spLocks noChangeArrowheads="1"/>
          </p:cNvSpPr>
          <p:nvPr/>
        </p:nvSpPr>
        <p:spPr bwMode="auto">
          <a:xfrm>
            <a:off x="827088" y="1268413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nl-NL" altLang="en-US" sz="3200" dirty="0" err="1">
                <a:solidFill>
                  <a:srgbClr val="4F81BD"/>
                </a:solidFill>
                <a:latin typeface="Courier" charset="0"/>
              </a:rPr>
              <a:t>price</a:t>
            </a:r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 = 2.5</a:t>
            </a:r>
          </a:p>
          <a:p>
            <a:pPr eaLnBrk="1" hangingPunct="1"/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word = '</a:t>
            </a:r>
            <a:r>
              <a:rPr lang="nl-NL" altLang="en-US" sz="3200" dirty="0" err="1">
                <a:solidFill>
                  <a:srgbClr val="4F81BD"/>
                </a:solidFill>
                <a:latin typeface="Courier" charset="0"/>
              </a:rPr>
              <a:t>Hello</a:t>
            </a:r>
            <a:r>
              <a:rPr lang="nl-NL" altLang="en-US" sz="3200" dirty="0">
                <a:solidFill>
                  <a:srgbClr val="4F81BD"/>
                </a:solidFill>
                <a:latin typeface="Courier" charset="0"/>
              </a:rPr>
              <a:t>'</a:t>
            </a:r>
            <a:endParaRPr lang="en-US" altLang="en-US" sz="32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01381" name="Rectangle 6"/>
          <p:cNvSpPr>
            <a:spLocks noChangeArrowheads="1"/>
          </p:cNvSpPr>
          <p:nvPr/>
        </p:nvSpPr>
        <p:spPr bwMode="auto">
          <a:xfrm>
            <a:off x="827088" y="4811713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2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x + 1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x = 5</a:t>
            </a:r>
          </a:p>
        </p:txBody>
      </p:sp>
      <p:sp>
        <p:nvSpPr>
          <p:cNvPr id="101382" name="Rectangle 7"/>
          <p:cNvSpPr>
            <a:spLocks noChangeArrowheads="1"/>
          </p:cNvSpPr>
          <p:nvPr/>
        </p:nvSpPr>
        <p:spPr bwMode="auto">
          <a:xfrm>
            <a:off x="827088" y="3011488"/>
            <a:ext cx="7489825" cy="157003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'Hello'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"Hello"</a:t>
            </a:r>
          </a:p>
          <a:p>
            <a:pPr eaLnBrk="1" hangingPunct="1"/>
            <a:r>
              <a:rPr lang="en-US" altLang="en-US" sz="3200" dirty="0">
                <a:solidFill>
                  <a:srgbClr val="4F81BD"/>
                </a:solidFill>
                <a:latin typeface="Courier" charset="0"/>
              </a:rPr>
              <a:t>word = '''Hello'''</a:t>
            </a:r>
          </a:p>
        </p:txBody>
      </p:sp>
      <p:pic>
        <p:nvPicPr>
          <p:cNvPr id="10138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20757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Python Basic Operators</a:t>
            </a:r>
          </a:p>
        </p:txBody>
      </p:sp>
      <p:sp>
        <p:nvSpPr>
          <p:cNvPr id="10240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5291BD3D-73B4-B346-A7EC-9AAA3702C6E9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2403" name="Rectangle 4"/>
          <p:cNvSpPr>
            <a:spLocks noChangeArrowheads="1"/>
          </p:cNvSpPr>
          <p:nvPr/>
        </p:nvSpPr>
        <p:spPr bwMode="auto">
          <a:xfrm>
            <a:off x="179388" y="1773238"/>
            <a:ext cx="5040312" cy="267652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+ 2 =', 7 + 2)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print('7 - 2 =', 7 - 2)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* 2 =', 7 *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/ 2 =', 7 /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// 2 =', 7 //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print('7 % 2 =', 7 % 2)</a:t>
            </a:r>
          </a:p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print('7 ** 2 =', 7 ** 2)</a:t>
            </a:r>
          </a:p>
        </p:txBody>
      </p:sp>
      <p:pic>
        <p:nvPicPr>
          <p:cNvPr id="10240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773238"/>
            <a:ext cx="3779838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082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BMI Calculator in Python</a:t>
            </a:r>
          </a:p>
        </p:txBody>
      </p:sp>
      <p:sp>
        <p:nvSpPr>
          <p:cNvPr id="10342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C7CF66A-69E4-7149-A10D-A868A8DE73B2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56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3427" name="Rectangle 4"/>
          <p:cNvSpPr>
            <a:spLocks noChangeArrowheads="1"/>
          </p:cNvSpPr>
          <p:nvPr/>
        </p:nvSpPr>
        <p:spPr bwMode="auto">
          <a:xfrm>
            <a:off x="323850" y="2133600"/>
            <a:ext cx="8569325" cy="2708275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0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2000" dirty="0">
                <a:solidFill>
                  <a:srgbClr val="4F81BD"/>
                </a:solidFill>
                <a:latin typeface="Courier" charset="0"/>
              </a:rPr>
              <a:t> = float(input("Enter your height in cm: "))</a:t>
            </a:r>
          </a:p>
          <a:p>
            <a:pPr eaLnBrk="1" hangingPunct="1"/>
            <a:r>
              <a:rPr lang="en-US" altLang="en-US" sz="20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2000" dirty="0">
                <a:solidFill>
                  <a:srgbClr val="4F81BD"/>
                </a:solidFill>
                <a:latin typeface="Courier" charset="0"/>
              </a:rPr>
              <a:t> = float(input("Enter your weight in kg: "))</a:t>
            </a:r>
          </a:p>
          <a:p>
            <a:pPr eaLnBrk="1" hangingPunct="1"/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 = 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height_cm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BMI = (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weight_kg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/(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height_m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**2))</a:t>
            </a:r>
          </a:p>
          <a:p>
            <a:pPr eaLnBrk="1" hangingPunct="1"/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print("Your BMI is: " + </a:t>
            </a:r>
            <a:r>
              <a:rPr lang="en-US" altLang="en-US" sz="26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2600" dirty="0">
                <a:solidFill>
                  <a:srgbClr val="4F81BD"/>
                </a:solidFill>
                <a:latin typeface="Courier" charset="0"/>
              </a:rPr>
              <a:t>(round(BMI,1)))</a:t>
            </a:r>
          </a:p>
        </p:txBody>
      </p:sp>
      <p:sp>
        <p:nvSpPr>
          <p:cNvPr id="103428" name="Rectangle 5"/>
          <p:cNvSpPr>
            <a:spLocks noChangeArrowheads="1"/>
          </p:cNvSpPr>
          <p:nvPr/>
        </p:nvSpPr>
        <p:spPr bwMode="auto">
          <a:xfrm>
            <a:off x="2268538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</a:t>
            </a:r>
            <a:r>
              <a:rPr lang="en-US" altLang="en-US" sz="1200" dirty="0" err="1">
                <a:solidFill>
                  <a:srgbClr val="BFBFBF"/>
                </a:solidFill>
              </a:rPr>
              <a:t>code.activestate.com</a:t>
            </a:r>
            <a:r>
              <a:rPr lang="en-US" altLang="en-US" sz="1200" dirty="0">
                <a:solidFill>
                  <a:srgbClr val="BFBFBF"/>
                </a:solidFill>
              </a:rPr>
              <a:t>/recipes/580615-bmi-code/</a:t>
            </a:r>
          </a:p>
        </p:txBody>
      </p:sp>
      <p:pic>
        <p:nvPicPr>
          <p:cNvPr id="10342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82425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57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9144000" cy="395369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BMI Calculator in Python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2268538" y="6581775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http://</a:t>
            </a:r>
            <a:r>
              <a:rPr lang="en-US" altLang="en-US" sz="1200" dirty="0" err="1">
                <a:solidFill>
                  <a:srgbClr val="BFBFBF"/>
                </a:solidFill>
              </a:rPr>
              <a:t>code.activestate.com</a:t>
            </a:r>
            <a:r>
              <a:rPr lang="en-US" altLang="en-US" sz="1200" dirty="0">
                <a:solidFill>
                  <a:srgbClr val="BFBFBF"/>
                </a:solidFill>
              </a:rPr>
              <a:t>/recipes/580615-bmi-code/</a:t>
            </a:r>
          </a:p>
        </p:txBody>
      </p:sp>
    </p:spTree>
    <p:extLst>
      <p:ext uri="{BB962C8B-B14F-4D97-AF65-F5344CB8AC3E}">
        <p14:creationId xmlns:p14="http://schemas.microsoft.com/office/powerpoint/2010/main" val="18981479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7"/>
            <a:ext cx="8229600" cy="6232227"/>
          </a:xfrm>
        </p:spPr>
        <p:txBody>
          <a:bodyPr/>
          <a:lstStyle/>
          <a:p>
            <a:r>
              <a:rPr lang="en-US" sz="6600" dirty="0">
                <a:solidFill>
                  <a:srgbClr val="FF0000"/>
                </a:solidFill>
              </a:rPr>
              <a:t>Future value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of a specified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principal </a:t>
            </a:r>
            <a:r>
              <a:rPr lang="en-US" sz="6600" dirty="0">
                <a:solidFill>
                  <a:srgbClr val="FF0000"/>
                </a:solidFill>
              </a:rPr>
              <a:t>amount</a:t>
            </a:r>
            <a:r>
              <a:rPr lang="en-US" sz="6600" dirty="0">
                <a:solidFill>
                  <a:schemeClr val="accent1"/>
                </a:solidFill>
              </a:rPr>
              <a:t>,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rgbClr val="FF0000"/>
                </a:solidFill>
              </a:rPr>
              <a:t>rate of interest</a:t>
            </a:r>
            <a:r>
              <a:rPr lang="en-US" sz="6600" dirty="0">
                <a:solidFill>
                  <a:schemeClr val="accent1"/>
                </a:solidFill>
              </a:rPr>
              <a:t>, and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 number of </a:t>
            </a:r>
            <a:r>
              <a:rPr lang="en-US" sz="6600" dirty="0">
                <a:solidFill>
                  <a:srgbClr val="FF0000"/>
                </a:solidFill>
              </a:rPr>
              <a:t>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58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700808" y="6611779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9508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59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5454" y="2138817"/>
            <a:ext cx="8713092" cy="187743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dirty="0">
                <a:solidFill>
                  <a:schemeClr val="accent1"/>
                </a:solidFill>
                <a:latin typeface="Courier" charset="0"/>
              </a:rPr>
              <a:t># How much is your $100 worth after 7 years?</a:t>
            </a:r>
          </a:p>
          <a:p>
            <a:pPr eaLnBrk="1" hangingPunct="1"/>
            <a:r>
              <a:rPr lang="en-US" altLang="en-US" sz="4800" dirty="0">
                <a:solidFill>
                  <a:schemeClr val="accent1"/>
                </a:solidFill>
                <a:latin typeface="Courier" charset="0"/>
              </a:rPr>
              <a:t>print(100 * 1.1 ** 7)</a:t>
            </a:r>
          </a:p>
          <a:p>
            <a:pPr eaLnBrk="1" hangingPunct="1"/>
            <a:r>
              <a:rPr lang="en-US" altLang="en-US" sz="4400" dirty="0">
                <a:solidFill>
                  <a:schemeClr val="accent1"/>
                </a:solidFill>
                <a:latin typeface="Courier" charset="0"/>
              </a:rPr>
              <a:t># output = 194.87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581128"/>
            <a:ext cx="4667705" cy="145711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700808" y="6611779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394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E3E4-FFB0-0B4F-9337-370A5B61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7"/>
            <a:ext cx="8483600" cy="6331619"/>
          </a:xfrm>
        </p:spPr>
        <p:txBody>
          <a:bodyPr>
            <a:noAutofit/>
          </a:bodyPr>
          <a:lstStyle/>
          <a:p>
            <a:r>
              <a:rPr lang="en-US" sz="6400" dirty="0">
                <a:solidFill>
                  <a:srgbClr val="C00000"/>
                </a:solidFill>
              </a:rPr>
              <a:t>Predictive Analytics I:</a:t>
            </a:r>
            <a:br>
              <a:rPr lang="en-US" sz="6400" dirty="0">
                <a:solidFill>
                  <a:srgbClr val="C00000"/>
                </a:solidFill>
              </a:rPr>
            </a:br>
            <a:r>
              <a:rPr lang="en-US" sz="6400" dirty="0">
                <a:solidFill>
                  <a:srgbClr val="C00000"/>
                </a:solidFill>
              </a:rPr>
              <a:t>Data Mining Process, Methods, and Algorithms</a:t>
            </a:r>
            <a:endParaRPr lang="en-US" sz="6400" b="1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72A1-7027-704C-BDF5-5010E81C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5443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60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5454" y="1291094"/>
            <a:ext cx="8713092" cy="3046988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100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0.1 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7</a:t>
            </a:r>
          </a:p>
          <a:p>
            <a:endParaRPr lang="mr-IN" altLang="en-US" sz="3200" dirty="0">
              <a:solidFill>
                <a:schemeClr val="accent1"/>
              </a:solidFill>
              <a:latin typeface="Courier" charset="0"/>
              <a:ea typeface="Courier" charset="0"/>
              <a:cs typeface="Courier" charset="0"/>
            </a:endParaRP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fv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= 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 * ((1 + 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)) ** 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n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)</a:t>
            </a:r>
          </a:p>
          <a:p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print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round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(</a:t>
            </a:r>
            <a:r>
              <a:rPr lang="mr-IN" altLang="en-US" sz="3200" dirty="0" err="1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fv</a:t>
            </a:r>
            <a:r>
              <a:rPr lang="mr-IN" altLang="en-US" sz="3200" dirty="0">
                <a:solidFill>
                  <a:schemeClr val="accent1"/>
                </a:solidFill>
                <a:latin typeface="Courier" charset="0"/>
                <a:ea typeface="Courier" charset="0"/>
                <a:cs typeface="Courier" charset="0"/>
              </a:rPr>
              <a:t>, 2))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403650"/>
            <a:ext cx="3880202" cy="229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78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2612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Future Value (FV)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61</a:t>
            </a:fld>
            <a:endParaRPr lang="zh-TW" alt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15454" y="1338597"/>
            <a:ext cx="8713092" cy="230832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= 100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interest = 10 #10% = 0.01 * 10 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years = 7</a:t>
            </a:r>
          </a:p>
          <a:p>
            <a:endParaRPr lang="en-US" sz="2400" dirty="0">
              <a:solidFill>
                <a:schemeClr val="accent1"/>
              </a:solidFill>
              <a:latin typeface="Courier" charset="0"/>
              <a:ea typeface="新細明體" charset="-120"/>
            </a:endParaRPr>
          </a:p>
          <a:p>
            <a:r>
              <a:rPr lang="en-US" sz="24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 = </a:t>
            </a:r>
            <a:r>
              <a:rPr lang="en-US" sz="17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amount * ((1 + (0.01 * interest)) ** years)</a:t>
            </a:r>
          </a:p>
          <a:p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print(round(</a:t>
            </a:r>
            <a:r>
              <a:rPr lang="en-US" sz="2400" dirty="0" err="1">
                <a:solidFill>
                  <a:schemeClr val="accent1"/>
                </a:solidFill>
                <a:latin typeface="Courier" charset="0"/>
                <a:ea typeface="新細明體" charset="-120"/>
              </a:rPr>
              <a:t>future_value</a:t>
            </a:r>
            <a:r>
              <a:rPr lang="en-US" sz="2400" dirty="0">
                <a:solidFill>
                  <a:schemeClr val="accent1"/>
                </a:solidFill>
                <a:latin typeface="Courier" charset="0"/>
                <a:ea typeface="新細明體" charset="-120"/>
              </a:rPr>
              <a:t>, 2))</a:t>
            </a:r>
          </a:p>
        </p:txBody>
      </p:sp>
      <p:sp>
        <p:nvSpPr>
          <p:cNvPr id="7" name="Rectangle 6"/>
          <p:cNvSpPr/>
          <p:nvPr/>
        </p:nvSpPr>
        <p:spPr>
          <a:xfrm>
            <a:off x="1700808" y="6611779"/>
            <a:ext cx="57423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https://www.w3resource.com/python-exercises/python-basic-exercise-39.php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60" y="3942763"/>
            <a:ext cx="7869680" cy="216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49897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if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statements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7A3C993-A874-4B48-9CCE-46CE9FAAFB3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62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2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19812" name="Rectangle 6"/>
          <p:cNvSpPr>
            <a:spLocks noChangeArrowheads="1"/>
          </p:cNvSpPr>
          <p:nvPr/>
        </p:nvSpPr>
        <p:spPr bwMode="auto">
          <a:xfrm>
            <a:off x="539750" y="1196975"/>
            <a:ext cx="8135938" cy="1816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&gt;   greater than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&lt;   smaller than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==  equals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!=  is not</a:t>
            </a: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539750" y="3213100"/>
            <a:ext cx="8135938" cy="3170238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score = 80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Courier" charset="0"/>
              </a:rPr>
              <a:t>if</a:t>
            </a:r>
            <a:r>
              <a:rPr lang="en-US" altLang="en-US" sz="4000" dirty="0">
                <a:solidFill>
                  <a:srgbClr val="FF0000"/>
                </a:solidFill>
                <a:latin typeface="Courier" charset="0"/>
              </a:rPr>
              <a:t> 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score &gt;=60 </a:t>
            </a:r>
            <a:r>
              <a:rPr lang="en-US" altLang="en-US" sz="4000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print("Pass")</a:t>
            </a:r>
          </a:p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Courier" charset="0"/>
              </a:rPr>
              <a:t>else: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print("Fail")</a:t>
            </a:r>
          </a:p>
        </p:txBody>
      </p:sp>
      <p:pic>
        <p:nvPicPr>
          <p:cNvPr id="10445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64704"/>
            <a:ext cx="3095576" cy="2370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999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>
            <a:normAutofit fontScale="90000"/>
          </a:bodyPr>
          <a:lstStyle/>
          <a:p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if </a:t>
            </a:r>
            <a:r>
              <a:rPr lang="en-US" altLang="en-US" sz="72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elif</a:t>
            </a:r>
            <a:r>
              <a:rPr lang="en-US" altLang="en-US" sz="72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 else</a:t>
            </a:r>
          </a:p>
        </p:txBody>
      </p:sp>
      <p:sp>
        <p:nvSpPr>
          <p:cNvPr id="10445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7A3C993-A874-4B48-9CCE-46CE9FAAFB3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63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4451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4453" name="Rectangle 7"/>
          <p:cNvSpPr>
            <a:spLocks noChangeArrowheads="1"/>
          </p:cNvSpPr>
          <p:nvPr/>
        </p:nvSpPr>
        <p:spPr bwMode="auto">
          <a:xfrm>
            <a:off x="504031" y="917575"/>
            <a:ext cx="4860057" cy="5262979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score = 90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grade = ""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&gt;=90: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"A"</a:t>
            </a:r>
          </a:p>
          <a:p>
            <a:r>
              <a:rPr lang="en-US" sz="2400" b="1" dirty="0" err="1">
                <a:solidFill>
                  <a:srgbClr val="FF0000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 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score &gt;= 80: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"B"</a:t>
            </a:r>
          </a:p>
          <a:p>
            <a:r>
              <a:rPr 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 70: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"C"</a:t>
            </a:r>
          </a:p>
          <a:p>
            <a:r>
              <a:rPr lang="en-US" sz="2400" dirty="0" err="1">
                <a:solidFill>
                  <a:srgbClr val="4F81BD"/>
                </a:solidFill>
                <a:latin typeface="Courier" charset="0"/>
                <a:ea typeface="新細明體" charset="-120"/>
              </a:rPr>
              <a:t>elif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score &gt;= 60: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"D"</a:t>
            </a:r>
          </a:p>
          <a:p>
            <a:r>
              <a:rPr lang="en-US" sz="24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else</a:t>
            </a:r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: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grade = "E"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print(grade)</a:t>
            </a:r>
          </a:p>
          <a:p>
            <a:r>
              <a:rPr lang="en-US" sz="24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# grade = ”A”</a:t>
            </a:r>
          </a:p>
        </p:txBody>
      </p:sp>
      <p:pic>
        <p:nvPicPr>
          <p:cNvPr id="10445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5508104" y="1011149"/>
            <a:ext cx="3385071" cy="5232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A</a:t>
            </a:r>
          </a:p>
        </p:txBody>
      </p:sp>
      <p:sp>
        <p:nvSpPr>
          <p:cNvPr id="3" name="Rectangle 2"/>
          <p:cNvSpPr/>
          <p:nvPr/>
        </p:nvSpPr>
        <p:spPr>
          <a:xfrm>
            <a:off x="5364088" y="5931454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http://pythontutor.com/visualize.html</a:t>
            </a:r>
            <a:endParaRPr lang="en-US" dirty="0"/>
          </a:p>
          <a:p>
            <a:r>
              <a:rPr lang="en-US" dirty="0">
                <a:hlinkClick r:id="rId6"/>
              </a:rPr>
              <a:t>https://goo.gl/E6w5ph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8571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for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547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F2EB7FB-9350-E24F-8FC0-101E3D83A4A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64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5475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755650" y="1341438"/>
            <a:ext cx="7993063" cy="132238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ro-RO" altLang="en-US" sz="4000" b="1" dirty="0">
                <a:solidFill>
                  <a:srgbClr val="4F81BD"/>
                </a:solidFill>
                <a:latin typeface="Courier" charset="0"/>
              </a:rPr>
              <a:t>for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i </a:t>
            </a:r>
            <a:r>
              <a:rPr lang="ro-RO" altLang="en-US" sz="4000" b="1" dirty="0">
                <a:solidFill>
                  <a:srgbClr val="4F81BD"/>
                </a:solidFill>
                <a:latin typeface="Courier" charset="0"/>
              </a:rPr>
              <a:t>in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ro-RO" altLang="en-US" sz="40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(1,11):</a:t>
            </a:r>
          </a:p>
          <a:p>
            <a:pPr eaLnBrk="1" hangingPunct="1"/>
            <a:r>
              <a:rPr lang="ro-RO" altLang="en-US" sz="4000" dirty="0">
                <a:solidFill>
                  <a:srgbClr val="4F81BD"/>
                </a:solidFill>
                <a:latin typeface="Courier" charset="0"/>
              </a:rPr>
              <a:t>    print(i)</a:t>
            </a:r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0837" name="Rectangle 7"/>
          <p:cNvSpPr>
            <a:spLocks noChangeArrowheads="1"/>
          </p:cNvSpPr>
          <p:nvPr/>
        </p:nvSpPr>
        <p:spPr bwMode="auto">
          <a:xfrm>
            <a:off x="755650" y="2781300"/>
            <a:ext cx="7993063" cy="37846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1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2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3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4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5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6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7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8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9</a:t>
            </a:r>
          </a:p>
          <a:p>
            <a:pPr>
              <a:defRPr/>
            </a:pPr>
            <a:r>
              <a:rPr lang="is-IS" sz="2400" dirty="0">
                <a:ea typeface="新細明體" charset="0"/>
                <a:cs typeface="新細明體" charset="0"/>
              </a:rPr>
              <a:t>10</a:t>
            </a:r>
            <a:endParaRPr lang="en-US" sz="2400" dirty="0">
              <a:ea typeface="新細明體" charset="0"/>
              <a:cs typeface="新細明體" charset="0"/>
            </a:endParaRPr>
          </a:p>
        </p:txBody>
      </p:sp>
      <p:pic>
        <p:nvPicPr>
          <p:cNvPr id="1054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34328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for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554C07D-E9F7-D140-836A-917C331C33C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2811463" y="6545263"/>
            <a:ext cx="35210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>
                <a:solidFill>
                  <a:srgbClr val="BFBFBF"/>
                </a:solidFill>
              </a:rPr>
              <a:t>Source: </a:t>
            </a:r>
            <a:r>
              <a:rPr lang="en-US" altLang="en-US" sz="1200">
                <a:solidFill>
                  <a:srgbClr val="BFBFBF"/>
                </a:solidFill>
                <a:hlinkClick r:id="rId3"/>
              </a:rPr>
              <a:t>http://pythonprogramminglanguage.com/</a:t>
            </a:r>
            <a:endParaRPr lang="en-US" altLang="en-US" sz="1200">
              <a:solidFill>
                <a:srgbClr val="BFBFBF"/>
              </a:solidFill>
            </a:endParaRP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323850" y="1196975"/>
            <a:ext cx="8569325" cy="1476375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for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 i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in </a:t>
            </a:r>
            <a:r>
              <a:rPr lang="ro-RO" altLang="en-US" sz="32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(1,10):</a:t>
            </a:r>
          </a:p>
          <a:p>
            <a:pPr eaLnBrk="1" hangingPunct="1"/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  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 for 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j </a:t>
            </a:r>
            <a:r>
              <a:rPr lang="ro-RO" altLang="en-US" sz="3200" b="1" dirty="0">
                <a:solidFill>
                  <a:srgbClr val="4F81BD"/>
                </a:solidFill>
                <a:latin typeface="Courier" charset="0"/>
              </a:rPr>
              <a:t>in </a:t>
            </a:r>
            <a:r>
              <a:rPr lang="ro-RO" altLang="en-US" sz="3200" dirty="0" err="1">
                <a:solidFill>
                  <a:srgbClr val="4F81BD"/>
                </a:solidFill>
                <a:latin typeface="Courier" charset="0"/>
              </a:rPr>
              <a:t>range</a:t>
            </a:r>
            <a:r>
              <a:rPr lang="ro-RO" altLang="en-US" sz="3200" dirty="0">
                <a:solidFill>
                  <a:srgbClr val="4F81BD"/>
                </a:solidFill>
                <a:latin typeface="Courier" charset="0"/>
              </a:rPr>
              <a:t>(1,10):</a:t>
            </a:r>
          </a:p>
          <a:p>
            <a:pPr eaLnBrk="1" hangingPunct="1"/>
            <a:r>
              <a:rPr lang="ro-RO" altLang="en-US" sz="2600" dirty="0">
                <a:solidFill>
                  <a:srgbClr val="4F81BD"/>
                </a:solidFill>
                <a:latin typeface="Courier" charset="0"/>
              </a:rPr>
              <a:t>        print(i, ' * ' , j , ' = ', i*j)</a:t>
            </a:r>
            <a:endParaRPr lang="en-US" altLang="en-US" sz="26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0839" name="Rectangle 10"/>
          <p:cNvSpPr>
            <a:spLocks noChangeArrowheads="1"/>
          </p:cNvSpPr>
          <p:nvPr/>
        </p:nvSpPr>
        <p:spPr bwMode="auto">
          <a:xfrm>
            <a:off x="395288" y="2852738"/>
            <a:ext cx="8497887" cy="341630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1  =  9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2  =  18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3  =  27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4  =  36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5  =  45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6  =  54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7  =  63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8  =  72</a:t>
            </a:r>
          </a:p>
          <a:p>
            <a:pPr>
              <a:defRPr/>
            </a:pPr>
            <a:r>
              <a:rPr lang="de-DE" sz="2400" dirty="0">
                <a:latin typeface="Calibri"/>
                <a:ea typeface="新細明體" charset="0"/>
                <a:cs typeface="Calibri"/>
              </a:rPr>
              <a:t>9  *  9  =  81</a:t>
            </a:r>
            <a:endParaRPr lang="en-US" sz="2400" dirty="0">
              <a:latin typeface="Calibri"/>
              <a:ea typeface="新細明體" charset="0"/>
              <a:cs typeface="Calibri"/>
            </a:endParaRPr>
          </a:p>
        </p:txBody>
      </p:sp>
      <p:pic>
        <p:nvPicPr>
          <p:cNvPr id="1065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1748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Calibri" charset="0"/>
                <a:ea typeface="標楷體" charset="-120"/>
              </a:rPr>
              <a:t>while</a:t>
            </a:r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 loops</a:t>
            </a:r>
          </a:p>
        </p:txBody>
      </p:sp>
      <p:sp>
        <p:nvSpPr>
          <p:cNvPr id="1064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554C07D-E9F7-D140-836A-917C331C33CF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6499" name="Rectangle 5"/>
          <p:cNvSpPr>
            <a:spLocks noChangeArrowheads="1"/>
          </p:cNvSpPr>
          <p:nvPr/>
        </p:nvSpPr>
        <p:spPr bwMode="auto">
          <a:xfrm>
            <a:off x="1300913" y="6545263"/>
            <a:ext cx="654217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en-US" sz="1200" dirty="0">
                <a:solidFill>
                  <a:srgbClr val="BFBFBF"/>
                </a:solidFill>
              </a:rPr>
              <a:t>Source: </a:t>
            </a:r>
            <a:r>
              <a:rPr lang="en-US" altLang="en-US" sz="1200" dirty="0">
                <a:solidFill>
                  <a:srgbClr val="BFBFBF"/>
                </a:solidFill>
                <a:hlinkClick r:id="rId3"/>
              </a:rPr>
              <a:t>https://learnpython.trinket.io/learn-python-part-8-loops#/while-loops/about-while-loops</a:t>
            </a:r>
            <a:endParaRPr lang="en-US" altLang="en-US" sz="1200" dirty="0">
              <a:solidFill>
                <a:srgbClr val="BFBFBF"/>
              </a:solidFill>
            </a:endParaRPr>
          </a:p>
        </p:txBody>
      </p:sp>
      <p:sp>
        <p:nvSpPr>
          <p:cNvPr id="106500" name="Rectangle 9"/>
          <p:cNvSpPr>
            <a:spLocks noChangeArrowheads="1"/>
          </p:cNvSpPr>
          <p:nvPr/>
        </p:nvSpPr>
        <p:spPr bwMode="auto">
          <a:xfrm>
            <a:off x="323851" y="1196975"/>
            <a:ext cx="5040238" cy="2554545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age = 10</a:t>
            </a:r>
          </a:p>
          <a:p>
            <a:endParaRPr lang="en-US" sz="3200" dirty="0">
              <a:solidFill>
                <a:srgbClr val="4F81BD"/>
              </a:solidFill>
              <a:latin typeface="Courier" charset="0"/>
              <a:ea typeface="新細明體" charset="-120"/>
            </a:endParaRPr>
          </a:p>
          <a:p>
            <a:r>
              <a:rPr lang="en-US" sz="3200" b="1" dirty="0">
                <a:solidFill>
                  <a:srgbClr val="FF0000"/>
                </a:solidFill>
                <a:latin typeface="Courier" charset="0"/>
                <a:ea typeface="新細明體" charset="-120"/>
              </a:rPr>
              <a:t>while</a:t>
            </a:r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age &lt; 20:</a:t>
            </a:r>
          </a:p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print(age)</a:t>
            </a:r>
          </a:p>
          <a:p>
            <a:r>
              <a:rPr lang="en-US" sz="3200" dirty="0">
                <a:solidFill>
                  <a:srgbClr val="4F81BD"/>
                </a:solidFill>
                <a:latin typeface="Courier" charset="0"/>
                <a:ea typeface="新細明體" charset="-120"/>
              </a:rPr>
              <a:t>    age = age + 1</a:t>
            </a:r>
          </a:p>
        </p:txBody>
      </p:sp>
      <p:sp>
        <p:nvSpPr>
          <p:cNvPr id="120839" name="Rectangle 10"/>
          <p:cNvSpPr>
            <a:spLocks noChangeArrowheads="1"/>
          </p:cNvSpPr>
          <p:nvPr/>
        </p:nvSpPr>
        <p:spPr bwMode="auto">
          <a:xfrm>
            <a:off x="5508104" y="1196975"/>
            <a:ext cx="3385071" cy="440120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10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11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12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13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14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15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16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17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18</a:t>
            </a:r>
          </a:p>
          <a:p>
            <a:r>
              <a:rPr lang="en-US" sz="2800" dirty="0">
                <a:latin typeface="Courier" charset="0"/>
                <a:ea typeface="Courier" charset="0"/>
                <a:cs typeface="Courier" charset="0"/>
              </a:rPr>
              <a:t>19</a:t>
            </a:r>
          </a:p>
        </p:txBody>
      </p:sp>
      <p:pic>
        <p:nvPicPr>
          <p:cNvPr id="10650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28567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Functions</a:t>
            </a:r>
          </a:p>
        </p:txBody>
      </p:sp>
      <p:sp>
        <p:nvSpPr>
          <p:cNvPr id="1075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96988D8-FBD7-CD44-8FDD-37A8B5017756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250825" y="1052513"/>
            <a:ext cx="8713788" cy="440213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b="1" dirty="0" err="1">
                <a:solidFill>
                  <a:srgbClr val="FF0000"/>
                </a:solidFill>
                <a:latin typeface="Courier" charset="0"/>
              </a:rPr>
              <a:t>def</a:t>
            </a:r>
            <a:r>
              <a:rPr lang="en-US" altLang="en-US" sz="4000" dirty="0">
                <a:solidFill>
                  <a:srgbClr val="FF0000"/>
                </a:solidFill>
                <a:latin typeface="Courier" charset="0"/>
              </a:rPr>
              <a:t>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convertCMtoM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xcm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):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m =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xcm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/100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sz="4000" b="1" dirty="0">
                <a:solidFill>
                  <a:srgbClr val="4F81BD"/>
                </a:solidFill>
                <a:latin typeface="Courier" charset="0"/>
              </a:rPr>
              <a:t>return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 m</a:t>
            </a:r>
          </a:p>
          <a:p>
            <a:pPr eaLnBrk="1" hangingPunct="1"/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cm = 180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m = 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convertCMtoM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(cm)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str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(m))</a:t>
            </a:r>
          </a:p>
        </p:txBody>
      </p:sp>
      <p:sp>
        <p:nvSpPr>
          <p:cNvPr id="2" name="Rectangle 1"/>
          <p:cNvSpPr/>
          <p:nvPr/>
        </p:nvSpPr>
        <p:spPr>
          <a:xfrm>
            <a:off x="323850" y="5732463"/>
            <a:ext cx="8640763" cy="585787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nb-NO" sz="3200" dirty="0">
                <a:latin typeface="Calibri"/>
                <a:ea typeface="新細明體" charset="0"/>
                <a:cs typeface="Calibri"/>
              </a:rPr>
              <a:t>1.8</a:t>
            </a:r>
            <a:endParaRPr lang="en-US" sz="3200" dirty="0">
              <a:latin typeface="Calibri"/>
              <a:ea typeface="新細明體" charset="0"/>
              <a:cs typeface="Calibri"/>
            </a:endParaRPr>
          </a:p>
        </p:txBody>
      </p:sp>
      <p:pic>
        <p:nvPicPr>
          <p:cNvPr id="10752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7897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Lists</a:t>
            </a:r>
          </a:p>
        </p:txBody>
      </p:sp>
      <p:sp>
        <p:nvSpPr>
          <p:cNvPr id="10854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E3B99EA9-64B0-9A4B-9403-BAD1F87F0D8C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8547" name="Rectangle 5"/>
          <p:cNvSpPr>
            <a:spLocks noChangeArrowheads="1"/>
          </p:cNvSpPr>
          <p:nvPr/>
        </p:nvSpPr>
        <p:spPr bwMode="auto">
          <a:xfrm>
            <a:off x="468313" y="1341438"/>
            <a:ext cx="8424862" cy="3168650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x = [60, 70, 80, 90]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altLang="en-US" sz="40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(x))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print(x[0])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print(x[1])</a:t>
            </a:r>
          </a:p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print(x[-1])</a:t>
            </a:r>
          </a:p>
        </p:txBody>
      </p:sp>
      <p:sp>
        <p:nvSpPr>
          <p:cNvPr id="122884" name="Rectangle 6"/>
          <p:cNvSpPr>
            <a:spLocks noChangeArrowheads="1"/>
          </p:cNvSpPr>
          <p:nvPr/>
        </p:nvSpPr>
        <p:spPr bwMode="auto">
          <a:xfrm>
            <a:off x="468313" y="4868863"/>
            <a:ext cx="8424862" cy="1815882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4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60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70</a:t>
            </a:r>
          </a:p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90</a:t>
            </a:r>
          </a:p>
        </p:txBody>
      </p:sp>
      <p:pic>
        <p:nvPicPr>
          <p:cNvPr id="1085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92907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Tuples</a:t>
            </a:r>
          </a:p>
        </p:txBody>
      </p:sp>
      <p:sp>
        <p:nvSpPr>
          <p:cNvPr id="10957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7744D502-3565-6A48-BB2D-83D629E5251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69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09571" name="Rectangle 4"/>
          <p:cNvSpPr>
            <a:spLocks noChangeArrowheads="1"/>
          </p:cNvSpPr>
          <p:nvPr/>
        </p:nvSpPr>
        <p:spPr bwMode="auto">
          <a:xfrm>
            <a:off x="250825" y="3068638"/>
            <a:ext cx="8642350" cy="317023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 = (10, 20, 30, 40, 50)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[0])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[1])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[2])</a:t>
            </a:r>
          </a:p>
          <a:p>
            <a:pPr eaLnBrk="1" hangingPunct="1"/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print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pt-BR" altLang="en-US" sz="4000" dirty="0" err="1">
                <a:solidFill>
                  <a:srgbClr val="4F81BD"/>
                </a:solidFill>
                <a:latin typeface="Courier" charset="0"/>
              </a:rPr>
              <a:t>x</a:t>
            </a:r>
            <a:r>
              <a:rPr lang="pt-BR" altLang="en-US" sz="4000" dirty="0">
                <a:solidFill>
                  <a:srgbClr val="4F81BD"/>
                </a:solidFill>
                <a:latin typeface="Courier" charset="0"/>
              </a:rPr>
              <a:t>[-1])</a:t>
            </a:r>
            <a:endParaRPr lang="en-US" altLang="en-US" sz="4000" dirty="0">
              <a:solidFill>
                <a:srgbClr val="4F81BD"/>
              </a:solidFill>
              <a:latin typeface="Courier" charset="0"/>
            </a:endParaRPr>
          </a:p>
        </p:txBody>
      </p:sp>
      <p:sp>
        <p:nvSpPr>
          <p:cNvPr id="123908" name="Rectangle 5"/>
          <p:cNvSpPr>
            <a:spLocks noChangeArrowheads="1"/>
          </p:cNvSpPr>
          <p:nvPr/>
        </p:nvSpPr>
        <p:spPr bwMode="auto">
          <a:xfrm>
            <a:off x="6011738" y="3861048"/>
            <a:ext cx="2952750" cy="230822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10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20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30</a:t>
            </a:r>
          </a:p>
          <a:p>
            <a:pPr>
              <a:defRPr/>
            </a:pPr>
            <a:r>
              <a:rPr lang="is-IS" sz="3600" dirty="0">
                <a:latin typeface="Courier"/>
                <a:ea typeface="新細明體" charset="0"/>
                <a:cs typeface="Courier"/>
              </a:rPr>
              <a:t>50</a:t>
            </a:r>
            <a:endParaRPr lang="en-US" sz="3600" dirty="0">
              <a:latin typeface="Courier"/>
              <a:ea typeface="新細明體" charset="0"/>
              <a:cs typeface="Courier"/>
            </a:endParaRPr>
          </a:p>
        </p:txBody>
      </p:sp>
      <p:sp>
        <p:nvSpPr>
          <p:cNvPr id="123909" name="Rectangle 6"/>
          <p:cNvSpPr>
            <a:spLocks noChangeArrowheads="1"/>
          </p:cNvSpPr>
          <p:nvPr/>
        </p:nvSpPr>
        <p:spPr bwMode="auto">
          <a:xfrm>
            <a:off x="250825" y="1125538"/>
            <a:ext cx="8677275" cy="175418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latin typeface="Calibri"/>
                <a:ea typeface="新細明體" charset="0"/>
                <a:cs typeface="Calibri"/>
              </a:rPr>
              <a:t>A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tuple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 in Python is a collection that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cannot be modified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 </a:t>
            </a:r>
            <a:br>
              <a:rPr lang="en-US" sz="3600" dirty="0">
                <a:latin typeface="Calibri"/>
                <a:ea typeface="新細明體" charset="0"/>
                <a:cs typeface="Calibri"/>
              </a:rPr>
            </a:br>
            <a:r>
              <a:rPr lang="en-US" sz="3600" dirty="0">
                <a:latin typeface="Calibri"/>
                <a:ea typeface="新細明體" charset="0"/>
                <a:cs typeface="Calibri"/>
              </a:rPr>
              <a:t>A tuple is defined using </a:t>
            </a:r>
            <a:r>
              <a:rPr lang="en-US" sz="3600" dirty="0">
                <a:solidFill>
                  <a:srgbClr val="FF0000"/>
                </a:solidFill>
                <a:latin typeface="Calibri"/>
                <a:ea typeface="新細明體" charset="0"/>
                <a:cs typeface="Calibri"/>
              </a:rPr>
              <a:t>parenthesis</a:t>
            </a:r>
            <a:r>
              <a:rPr lang="en-US" sz="3600" dirty="0">
                <a:latin typeface="Calibri"/>
                <a:ea typeface="新細明體" charset="0"/>
                <a:cs typeface="Calibri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763713" y="6524625"/>
            <a:ext cx="5580062" cy="2778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pythonprogramminglanguage.com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/tuples/</a:t>
            </a:r>
          </a:p>
        </p:txBody>
      </p:sp>
      <p:pic>
        <p:nvPicPr>
          <p:cNvPr id="10957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4528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5A2D92-33E8-9643-889A-B23264C80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7A2FAD-7684-0444-AA3A-A13A70308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435280" cy="5251103"/>
          </a:xfrm>
        </p:spPr>
        <p:txBody>
          <a:bodyPr>
            <a:noAutofit/>
          </a:bodyPr>
          <a:lstStyle/>
          <a:p>
            <a:r>
              <a:rPr lang="en-US" dirty="0"/>
              <a:t>Data Mining Concepts and Applications</a:t>
            </a:r>
          </a:p>
          <a:p>
            <a:r>
              <a:rPr lang="en-US" dirty="0"/>
              <a:t>Data Mining Applications</a:t>
            </a:r>
          </a:p>
          <a:p>
            <a:r>
              <a:rPr lang="en-US" dirty="0"/>
              <a:t>Data Mining Process</a:t>
            </a:r>
          </a:p>
          <a:p>
            <a:r>
              <a:rPr lang="en-US" dirty="0"/>
              <a:t>Data Mining Methods</a:t>
            </a:r>
          </a:p>
          <a:p>
            <a:r>
              <a:rPr lang="en-US" dirty="0"/>
              <a:t>Data Mining Software Tools</a:t>
            </a:r>
          </a:p>
          <a:p>
            <a:r>
              <a:rPr lang="en-US" dirty="0"/>
              <a:t>Data Mining Privacy Issues, Myths, and Blunders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939BF9-87AA-FF40-B1F7-832EA1631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926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70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en-US" altLang="en-US" dirty="0">
                <a:solidFill>
                  <a:srgbClr val="4F81BD"/>
                </a:solidFill>
                <a:latin typeface="Calibri" charset="0"/>
                <a:ea typeface="標楷體" charset="-120"/>
              </a:rPr>
              <a:t>Dictionary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8313" y="1341438"/>
            <a:ext cx="8424862" cy="954107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k = { '</a:t>
            </a:r>
            <a:r>
              <a:rPr lang="en-US" altLang="en-US" sz="2800" b="1" dirty="0" err="1">
                <a:solidFill>
                  <a:srgbClr val="4F81BD"/>
                </a:solidFill>
                <a:latin typeface="Courier" charset="0"/>
              </a:rPr>
              <a:t>EN':'English</a:t>
            </a:r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sz="2800" b="1" dirty="0" err="1">
                <a:solidFill>
                  <a:srgbClr val="4F81BD"/>
                </a:solidFill>
                <a:latin typeface="Courier" charset="0"/>
              </a:rPr>
              <a:t>FR':'French</a:t>
            </a:r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' }</a:t>
            </a:r>
          </a:p>
          <a:p>
            <a:pPr eaLnBrk="1" hangingPunct="1"/>
            <a:r>
              <a:rPr lang="en-US" altLang="en-US" sz="2800" b="1" dirty="0">
                <a:solidFill>
                  <a:srgbClr val="4F81BD"/>
                </a:solidFill>
                <a:latin typeface="Courier" charset="0"/>
              </a:rPr>
              <a:t>print(k['EN'])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68313" y="5426060"/>
            <a:ext cx="8424862" cy="523220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800" dirty="0">
                <a:latin typeface="Calibri"/>
                <a:ea typeface="新細明體" charset="0"/>
                <a:cs typeface="Calibri"/>
              </a:rPr>
              <a:t>English</a:t>
            </a:r>
          </a:p>
        </p:txBody>
      </p:sp>
      <p:pic>
        <p:nvPicPr>
          <p:cNvPr id="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480344" y="6623864"/>
            <a:ext cx="6400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http://pythonprogramminglanguage.com/dictionary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44" y="2767472"/>
            <a:ext cx="419100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99163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1592796" y="657931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12" y="2152608"/>
            <a:ext cx="8783263" cy="3384376"/>
          </a:xfrm>
          <a:prstGeom prst="rect">
            <a:avLst/>
          </a:prstGeom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8712" y="1196752"/>
            <a:ext cx="8424862" cy="707886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4000" dirty="0">
                <a:solidFill>
                  <a:srgbClr val="4F81BD"/>
                </a:solidFill>
                <a:latin typeface="Courier" charset="0"/>
              </a:rPr>
              <a:t>animals = {'cat', 'dog'}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4942384" y="4365104"/>
            <a:ext cx="3744416" cy="1938992"/>
          </a:xfrm>
          <a:prstGeom prst="rect">
            <a:avLst/>
          </a:prstGeom>
          <a:solidFill>
            <a:srgbClr val="FFD579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animals = {'cat', 'dog'}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print('cat' in animals)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print('fish' in animals)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animals.add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('fish')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print('fish' in animals)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animals.add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('cat')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 </a:t>
            </a:r>
          </a:p>
          <a:p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animals.remove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('cat') </a:t>
            </a:r>
          </a:p>
          <a:p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print(</a:t>
            </a:r>
            <a:r>
              <a:rPr lang="en-US" sz="1200" dirty="0" err="1">
                <a:solidFill>
                  <a:srgbClr val="4F81BD"/>
                </a:solidFill>
                <a:latin typeface="Courier" charset="0"/>
              </a:rPr>
              <a:t>len</a:t>
            </a:r>
            <a:r>
              <a:rPr lang="en-US" sz="1200" dirty="0">
                <a:solidFill>
                  <a:srgbClr val="4F81BD"/>
                </a:solidFill>
                <a:latin typeface="Courier" charset="0"/>
              </a:rPr>
              <a:t>(animals))</a:t>
            </a:r>
          </a:p>
        </p:txBody>
      </p:sp>
    </p:spTree>
    <p:extLst>
      <p:ext uri="{BB962C8B-B14F-4D97-AF65-F5344CB8AC3E}">
        <p14:creationId xmlns:p14="http://schemas.microsoft.com/office/powerpoint/2010/main" val="158051469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File Input /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939984" y="6611779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https://github.com/TiesdeKok/LearnPythonforResearch/blob/master/0_python_basics.ipynb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9569" y="1256203"/>
            <a:ext cx="8424862" cy="2308324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with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</a:t>
            </a:r>
            <a:r>
              <a:rPr lang="en-US" altLang="en-US" sz="1400" b="1" dirty="0">
                <a:solidFill>
                  <a:srgbClr val="4F81BD"/>
                </a:solidFill>
                <a:latin typeface="Courier" charset="0"/>
              </a:rPr>
              <a:t>'Hello World\</a:t>
            </a:r>
            <a:r>
              <a:rPr lang="en-US" altLang="en-US" sz="1400" b="1" dirty="0" err="1">
                <a:solidFill>
                  <a:srgbClr val="4F81BD"/>
                </a:solidFill>
                <a:latin typeface="Courier" charset="0"/>
              </a:rPr>
              <a:t>nThis</a:t>
            </a:r>
            <a:r>
              <a:rPr lang="en-US" altLang="en-US" sz="1400" b="1" dirty="0">
                <a:solidFill>
                  <a:srgbClr val="4F81BD"/>
                </a:solidFill>
                <a:latin typeface="Courier" charset="0"/>
              </a:rPr>
              <a:t> is Python File Input Output'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with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r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text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file.read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print(text)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23" y="3578907"/>
            <a:ext cx="6397625" cy="302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840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en-US" sz="5400" dirty="0">
                <a:solidFill>
                  <a:schemeClr val="accent1"/>
                </a:solidFill>
              </a:rPr>
              <a:t>File Input /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73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939984" y="6611779"/>
            <a:ext cx="66967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https://github.com/TiesdeKok/LearnPythonforResearch/blob/master/0_python_basics.ipynb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359569" y="1256203"/>
            <a:ext cx="8424862" cy="2308324"/>
          </a:xfrm>
          <a:prstGeom prst="rect">
            <a:avLst/>
          </a:prstGeom>
          <a:solidFill>
            <a:srgbClr val="FFD579"/>
          </a:solid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with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a+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file.write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('\n' + 'New line')</a:t>
            </a:r>
          </a:p>
          <a:p>
            <a:pPr eaLnBrk="1" hangingPunct="1"/>
            <a:endParaRPr lang="en-US" altLang="en-US" b="1" dirty="0">
              <a:solidFill>
                <a:srgbClr val="4F81BD"/>
              </a:solidFill>
              <a:latin typeface="Courier" charset="0"/>
            </a:endParaRPr>
          </a:p>
          <a:p>
            <a:pPr eaLnBrk="1" hangingPunct="1"/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with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open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('</a:t>
            </a:r>
            <a:r>
              <a:rPr lang="en-US" altLang="en-US" b="1" dirty="0" err="1">
                <a:solidFill>
                  <a:srgbClr val="4F81BD"/>
                </a:solidFill>
                <a:latin typeface="Courier" charset="0"/>
              </a:rPr>
              <a:t>myfile.txt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', '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r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') </a:t>
            </a:r>
            <a:r>
              <a:rPr lang="en-US" altLang="en-US" b="1" dirty="0">
                <a:solidFill>
                  <a:srgbClr val="FF0000"/>
                </a:solidFill>
                <a:latin typeface="Courier" charset="0"/>
              </a:rPr>
              <a:t>as file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: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    text = </a:t>
            </a:r>
            <a:r>
              <a:rPr lang="en-US" altLang="en-US" b="1" dirty="0" err="1">
                <a:solidFill>
                  <a:srgbClr val="FF0000"/>
                </a:solidFill>
                <a:latin typeface="Courier" charset="0"/>
              </a:rPr>
              <a:t>file.read</a:t>
            </a:r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()</a:t>
            </a:r>
          </a:p>
          <a:p>
            <a:pPr eaLnBrk="1" hangingPunct="1"/>
            <a:r>
              <a:rPr lang="en-US" altLang="en-US" b="1" dirty="0">
                <a:solidFill>
                  <a:srgbClr val="4F81BD"/>
                </a:solidFill>
                <a:latin typeface="Courier" charset="0"/>
              </a:rPr>
              <a:t>print(text)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"/>
            <a:ext cx="184467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69" y="3805917"/>
            <a:ext cx="4775200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7461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altLang="zh-TW" sz="8000" dirty="0">
                <a:solidFill>
                  <a:schemeClr val="accent1"/>
                </a:solidFill>
              </a:rPr>
              <a:t>Big Data Analytics </a:t>
            </a:r>
            <a:br>
              <a:rPr lang="en-US" altLang="zh-TW" sz="8000" dirty="0">
                <a:solidFill>
                  <a:schemeClr val="accent1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with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15000" dirty="0" err="1">
                <a:solidFill>
                  <a:srgbClr val="FF0000"/>
                </a:solidFill>
              </a:rPr>
              <a:t>Numpy</a:t>
            </a:r>
            <a:r>
              <a:rPr lang="en-US" altLang="zh-TW" sz="8000" dirty="0">
                <a:solidFill>
                  <a:srgbClr val="FF0000"/>
                </a:solidFill>
              </a:rPr>
              <a:t> </a:t>
            </a:r>
            <a:br>
              <a:rPr lang="en-US" altLang="zh-TW" sz="8000" dirty="0">
                <a:solidFill>
                  <a:srgbClr val="FF0000"/>
                </a:solidFill>
              </a:rPr>
            </a:br>
            <a:r>
              <a:rPr lang="en-US" altLang="zh-TW" sz="8000" dirty="0">
                <a:solidFill>
                  <a:schemeClr val="accent1"/>
                </a:solidFill>
              </a:rPr>
              <a:t>in </a:t>
            </a:r>
            <a:r>
              <a:rPr lang="en-US" altLang="zh-TW" sz="12000" dirty="0">
                <a:solidFill>
                  <a:srgbClr val="FF0000"/>
                </a:solidFill>
              </a:rPr>
              <a:t>Python</a:t>
            </a:r>
            <a:endParaRPr lang="en-US" sz="1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329601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70E4FD-5655-7346-92B9-AF4FA9ED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75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0594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841396"/>
          </a:xfrm>
        </p:spPr>
        <p:txBody>
          <a:bodyPr>
            <a:normAutofit fontScale="90000"/>
          </a:bodyPr>
          <a:lstStyle/>
          <a:p>
            <a:r>
              <a:rPr lang="en-US" altLang="en-US" sz="150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15000" dirty="0">
              <a:solidFill>
                <a:srgbClr val="FF0000"/>
              </a:solidFill>
              <a:latin typeface="Calibri" charset="0"/>
              <a:ea typeface="標楷體" charset="-12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6160" y="2116035"/>
            <a:ext cx="1691680" cy="16916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11660" y="3933056"/>
            <a:ext cx="61206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>
                <a:solidFill>
                  <a:schemeClr val="accent1"/>
                </a:solidFill>
              </a:rPr>
              <a:t>NumPy</a:t>
            </a:r>
            <a:endParaRPr lang="en-US" sz="4000" dirty="0">
              <a:solidFill>
                <a:schemeClr val="accent1"/>
              </a:solidFill>
            </a:endParaRPr>
          </a:p>
          <a:p>
            <a:pPr algn="ctr"/>
            <a:r>
              <a:rPr lang="en-US" sz="4000" dirty="0">
                <a:solidFill>
                  <a:schemeClr val="accent1"/>
                </a:solidFill>
              </a:rPr>
              <a:t>Base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b="1" dirty="0">
                <a:solidFill>
                  <a:schemeClr val="accent1"/>
                </a:solidFill>
              </a:rPr>
              <a:t>N-dimensional array </a:t>
            </a:r>
            <a:r>
              <a:rPr lang="en-US" sz="4000" dirty="0">
                <a:solidFill>
                  <a:schemeClr val="accent1"/>
                </a:solidFill>
              </a:rPr>
              <a:t>package</a:t>
            </a:r>
          </a:p>
        </p:txBody>
      </p:sp>
    </p:spTree>
    <p:extLst>
      <p:ext uri="{BB962C8B-B14F-4D97-AF65-F5344CB8AC3E}">
        <p14:creationId xmlns:p14="http://schemas.microsoft.com/office/powerpoint/2010/main" val="78902338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7112"/>
          </a:xfrm>
        </p:spPr>
        <p:txBody>
          <a:bodyPr/>
          <a:lstStyle/>
          <a:p>
            <a:r>
              <a:rPr lang="en-US" altLang="en-US" sz="9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is the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fundamental package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for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scientific computing </a:t>
            </a:r>
            <a:b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</a:br>
            <a:r>
              <a:rPr lang="en-US" altLang="en-US" sz="6000" dirty="0">
                <a:solidFill>
                  <a:srgbClr val="4F81BD"/>
                </a:solidFill>
                <a:latin typeface="Calibri" charset="0"/>
                <a:ea typeface="標楷體" charset="-120"/>
              </a:rPr>
              <a:t>with Python.</a:t>
            </a:r>
          </a:p>
        </p:txBody>
      </p:sp>
      <p:sp>
        <p:nvSpPr>
          <p:cNvPr id="3072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D4570CDE-B5E7-E346-88A9-6EB6C9742514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76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36938" y="6583363"/>
            <a:ext cx="2270125" cy="277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http://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www.numpy.org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2991149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968424"/>
          </a:xfrm>
        </p:spPr>
        <p:txBody>
          <a:bodyPr/>
          <a:lstStyle/>
          <a:p>
            <a:r>
              <a:rPr lang="en-US" altLang="en-US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112642" name="Content Placeholder 2"/>
          <p:cNvSpPr>
            <a:spLocks noGrp="1"/>
          </p:cNvSpPr>
          <p:nvPr>
            <p:ph idx="1"/>
          </p:nvPr>
        </p:nvSpPr>
        <p:spPr>
          <a:xfrm>
            <a:off x="251520" y="1196752"/>
            <a:ext cx="8568952" cy="4929411"/>
          </a:xfrm>
        </p:spPr>
        <p:txBody>
          <a:bodyPr/>
          <a:lstStyle/>
          <a:p>
            <a:r>
              <a:rPr lang="en-US" altLang="en-US" sz="4400" dirty="0" err="1">
                <a:solidFill>
                  <a:srgbClr val="FF0000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dirty="0">
                <a:latin typeface="Calibri" charset="0"/>
                <a:ea typeface="標楷體" charset="-120"/>
              </a:rPr>
              <a:t> provides a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b="1" dirty="0">
                <a:solidFill>
                  <a:srgbClr val="FF0000"/>
                </a:solidFill>
                <a:latin typeface="Calibri" charset="0"/>
                <a:ea typeface="標楷體" charset="-120"/>
              </a:rPr>
              <a:t>multidimensional array </a:t>
            </a:r>
            <a:r>
              <a:rPr lang="en-US" altLang="en-US" sz="4400" dirty="0">
                <a:latin typeface="Calibri" charset="0"/>
                <a:ea typeface="標楷體" charset="-120"/>
              </a:rPr>
              <a:t>object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to store homogenous or heterogeneous data;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latin typeface="Calibri" charset="0"/>
                <a:ea typeface="標楷體" charset="-120"/>
              </a:rPr>
              <a:t>it also provides </a:t>
            </a:r>
            <a:br>
              <a:rPr lang="en-US" altLang="en-US" sz="4400" dirty="0">
                <a:latin typeface="Calibri" charset="0"/>
                <a:ea typeface="標楷體" charset="-120"/>
              </a:rPr>
            </a:br>
            <a:r>
              <a:rPr lang="en-US" altLang="en-US" sz="4400" dirty="0">
                <a:solidFill>
                  <a:srgbClr val="FF0000"/>
                </a:solidFill>
                <a:latin typeface="Calibri" charset="0"/>
                <a:ea typeface="標楷體" charset="-120"/>
              </a:rPr>
              <a:t>optimized functions/methods </a:t>
            </a:r>
            <a:r>
              <a:rPr lang="en-US" altLang="en-US" sz="4400" dirty="0">
                <a:latin typeface="Calibri" charset="0"/>
                <a:ea typeface="標楷體" charset="-120"/>
              </a:rPr>
              <a:t>to operate on this array object.</a:t>
            </a:r>
          </a:p>
          <a:p>
            <a:endParaRPr lang="en-US" altLang="en-US" sz="4400" dirty="0">
              <a:latin typeface="Calibri" charset="0"/>
              <a:ea typeface="標楷體" charset="-120"/>
            </a:endParaRPr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F025A1CA-6427-CB40-A093-4311FE745C71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77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32529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>
          <a:xfrm>
            <a:off x="457200" y="115888"/>
            <a:ext cx="8229600" cy="792162"/>
          </a:xfrm>
        </p:spPr>
        <p:txBody>
          <a:bodyPr/>
          <a:lstStyle/>
          <a:p>
            <a:r>
              <a:rPr lang="en-US" altLang="en-US">
                <a:solidFill>
                  <a:schemeClr val="accent1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42B6524D-FE4F-9245-80B3-8E92376C27E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78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9700" name="Rectangle 5"/>
          <p:cNvSpPr>
            <a:spLocks noChangeArrowheads="1"/>
          </p:cNvSpPr>
          <p:nvPr/>
        </p:nvSpPr>
        <p:spPr bwMode="auto">
          <a:xfrm>
            <a:off x="3203575" y="6488113"/>
            <a:ext cx="246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http://www.numpy.org/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31" y="866384"/>
            <a:ext cx="8844265" cy="5621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5976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79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2536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80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691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7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084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C4671-40E1-8E4F-B07F-1ECE77B3E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Mining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27125-B621-F848-93B3-72B96CC7C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323111"/>
          </a:xfrm>
        </p:spPr>
        <p:txBody>
          <a:bodyPr/>
          <a:lstStyle/>
          <a:p>
            <a:r>
              <a:rPr lang="en-US" dirty="0"/>
              <a:t>Data Mining</a:t>
            </a:r>
          </a:p>
          <a:p>
            <a:pPr lvl="1"/>
            <a:r>
              <a:rPr lang="en-US" dirty="0"/>
              <a:t>Discovering or “mining” knowledge from large amounts of data.</a:t>
            </a:r>
          </a:p>
          <a:p>
            <a:r>
              <a:rPr lang="en-US" dirty="0"/>
              <a:t>Data mining is a misnomer</a:t>
            </a:r>
          </a:p>
          <a:p>
            <a:pPr lvl="1"/>
            <a:r>
              <a:rPr lang="en-US" dirty="0"/>
              <a:t>Mining of gold from within rocks or dirt </a:t>
            </a:r>
            <a:br>
              <a:rPr lang="en-US" dirty="0"/>
            </a:br>
            <a:r>
              <a:rPr lang="en-US" dirty="0"/>
              <a:t>is referred to as “gold” mining </a:t>
            </a:r>
            <a:br>
              <a:rPr lang="en-US" dirty="0"/>
            </a:br>
            <a:r>
              <a:rPr lang="en-US" dirty="0"/>
              <a:t>rather than “rock” or “dirt” mining.</a:t>
            </a:r>
          </a:p>
          <a:p>
            <a:pPr lvl="1"/>
            <a:r>
              <a:rPr lang="en-US" dirty="0"/>
              <a:t>Data mining </a:t>
            </a:r>
          </a:p>
          <a:p>
            <a:pPr lvl="2"/>
            <a:r>
              <a:rPr lang="en-US" dirty="0"/>
              <a:t>“knowledge mining”</a:t>
            </a:r>
          </a:p>
          <a:p>
            <a:pPr lvl="2"/>
            <a:r>
              <a:rPr lang="en-US" dirty="0"/>
              <a:t>“knowledge discovery ”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A61B12-0185-F144-827D-0038BA85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8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87BBE14-362F-294E-AEA0-520D7EADC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87130887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Title 1"/>
          <p:cNvSpPr>
            <a:spLocks noGrp="1"/>
          </p:cNvSpPr>
          <p:nvPr>
            <p:ph type="title"/>
          </p:nvPr>
        </p:nvSpPr>
        <p:spPr>
          <a:xfrm>
            <a:off x="395288" y="1484313"/>
            <a:ext cx="8229600" cy="4752975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dirty="0">
                <a:latin typeface="Courier" charset="0"/>
                <a:ea typeface="標楷體" charset="-120"/>
              </a:rPr>
              <a:t>v = list(range(1, 6))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v = </a:t>
            </a:r>
            <a:r>
              <a:rPr kumimoji="1" lang="en-US" altLang="en-US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(1, 6)</a:t>
            </a:r>
            <a:br>
              <a:rPr kumimoji="1" lang="en-US" altLang="en-US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v</a:t>
            </a:r>
            <a:br>
              <a:rPr kumimoji="1" lang="en-US" altLang="en-US" dirty="0">
                <a:latin typeface="Courier" charset="0"/>
                <a:ea typeface="標楷體" charset="-120"/>
              </a:rPr>
            </a:br>
            <a:r>
              <a:rPr kumimoji="1" lang="en-US" altLang="en-US" dirty="0">
                <a:latin typeface="Courier" charset="0"/>
                <a:ea typeface="標楷體" charset="-120"/>
              </a:rPr>
              <a:t>2 * v</a:t>
            </a:r>
          </a:p>
        </p:txBody>
      </p:sp>
      <p:sp>
        <p:nvSpPr>
          <p:cNvPr id="11366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1A281269-D46F-2041-8FC4-7D60A8B4DFF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80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113667" name="Title 1"/>
          <p:cNvSpPr txBox="1">
            <a:spLocks/>
          </p:cNvSpPr>
          <p:nvPr/>
        </p:nvSpPr>
        <p:spPr bwMode="auto">
          <a:xfrm>
            <a:off x="457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</a:p>
        </p:txBody>
      </p:sp>
      <p:sp>
        <p:nvSpPr>
          <p:cNvPr id="5" name="Rectangle 4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7461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0787C31C-A142-074A-80A7-9DBDD665755D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81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804481"/>
            <a:ext cx="1204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  <a:p>
            <a:r>
              <a:rPr lang="en-US" sz="1200" dirty="0">
                <a:solidFill>
                  <a:schemeClr val="accent1"/>
                </a:solidFill>
              </a:rPr>
              <a:t>Base </a:t>
            </a:r>
            <a:br>
              <a:rPr lang="en-US" sz="1200" dirty="0">
                <a:solidFill>
                  <a:schemeClr val="accent1"/>
                </a:solidFill>
              </a:rPr>
            </a:br>
            <a:r>
              <a:rPr lang="en-US" sz="1200" dirty="0">
                <a:solidFill>
                  <a:schemeClr val="accent1"/>
                </a:solidFill>
              </a:rPr>
              <a:t>N-dimensional array package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0DB78A-F186-E843-AEE8-032F12050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00" y="300715"/>
            <a:ext cx="4775200" cy="6144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764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4452832"/>
            <a:ext cx="3306725" cy="2008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260350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 dirty="0" err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r>
              <a:rPr lang="en-US" altLang="en-US" sz="4400" b="1" dirty="0">
                <a:solidFill>
                  <a:srgbClr val="4F81BD"/>
                </a:solidFill>
                <a:latin typeface="Calibri" charset="0"/>
                <a:ea typeface="標楷體" charset="-120"/>
              </a:rPr>
              <a:t> Create Array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97012" y="1367700"/>
            <a:ext cx="7857727" cy="3096344"/>
          </a:xfr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 2, 3])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b = </a:t>
            </a:r>
            <a:r>
              <a:rPr kumimoji="1" lang="en-US" sz="4000" dirty="0" err="1">
                <a:latin typeface="Courier" charset="0"/>
                <a:ea typeface="標楷體" charset="-120"/>
              </a:rPr>
              <a:t>np.array</a:t>
            </a:r>
            <a:r>
              <a:rPr kumimoji="1" lang="en-US" sz="4000" dirty="0">
                <a:latin typeface="Courier" charset="0"/>
                <a:ea typeface="標楷體" charset="-120"/>
              </a:rPr>
              <a:t>([4, 5, 6])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 = a * b</a:t>
            </a:r>
            <a:br>
              <a:rPr kumimoji="1" lang="en-US" sz="4000" dirty="0">
                <a:latin typeface="Courier" charset="0"/>
                <a:ea typeface="標楷體" charset="-120"/>
              </a:rPr>
            </a:br>
            <a:r>
              <a:rPr kumimoji="1" lang="en-US" sz="4000" dirty="0">
                <a:latin typeface="Courier" charset="0"/>
                <a:ea typeface="標楷體" charset="-120"/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39863" y="6567488"/>
            <a:ext cx="6264275" cy="2778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Source: Yves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Hilpisch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ea typeface="新細明體" charset="0"/>
                <a:cs typeface="新細明體" charset="0"/>
              </a:rPr>
              <a:t> (2014), Python for Finance: Analyze Big Financial Data, O'Reilly</a:t>
            </a:r>
          </a:p>
        </p:txBody>
      </p:sp>
    </p:spTree>
    <p:extLst>
      <p:ext uri="{BB962C8B-B14F-4D97-AF65-F5344CB8AC3E}">
        <p14:creationId xmlns:p14="http://schemas.microsoft.com/office/powerpoint/2010/main" val="158130538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83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69481"/>
            <a:ext cx="635000" cy="635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" y="804481"/>
            <a:ext cx="97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57200" y="44624"/>
            <a:ext cx="8229600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/>
            <a:r>
              <a:rPr lang="en-US" altLang="en-US" sz="4400" b="1">
                <a:solidFill>
                  <a:srgbClr val="4F81BD"/>
                </a:solidFill>
                <a:latin typeface="Calibri" charset="0"/>
                <a:ea typeface="標楷體" charset="-120"/>
              </a:rPr>
              <a:t>NumPy</a:t>
            </a:r>
            <a:endParaRPr lang="en-US" altLang="en-US" sz="4400" b="1" dirty="0">
              <a:solidFill>
                <a:srgbClr val="4F81BD"/>
              </a:solidFill>
              <a:latin typeface="Calibri" charset="0"/>
              <a:ea typeface="標楷體" charset="-12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2796" y="6579314"/>
            <a:ext cx="595840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4"/>
              </a:rPr>
              <a:t>http://cs231n.github.io/python-numpy-tutorial/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260D92-535A-654B-8D13-F2945AEFDD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650" y="880681"/>
            <a:ext cx="7378700" cy="554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966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489"/>
            <a:ext cx="8229600" cy="543199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Quickstart</a:t>
            </a:r>
            <a:r>
              <a:rPr lang="en-US" dirty="0">
                <a:solidFill>
                  <a:schemeClr val="accent1"/>
                </a:solidFill>
              </a:rPr>
              <a:t> Tutorial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63" y="620688"/>
            <a:ext cx="8589874" cy="59766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07704" y="6597352"/>
            <a:ext cx="5814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https://docs.scipy.org/doc/numpy-dev/user/quickstart.html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837654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624" y="1456710"/>
            <a:ext cx="4176464" cy="494659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86000" y="6597352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mr-IN" sz="1000" dirty="0" err="1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Source</a:t>
            </a:r>
            <a:r>
              <a:rPr lang="mr-IN" sz="1000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</a:rPr>
              <a:t>: </a:t>
            </a:r>
            <a:r>
              <a:rPr lang="mr-IN" sz="1000" u="sng" dirty="0">
                <a:solidFill>
                  <a:schemeClr val="bg1">
                    <a:lumMod val="75000"/>
                  </a:schemeClr>
                </a:solidFill>
                <a:ea typeface="Arial" charset="0"/>
                <a:cs typeface="Arial" charset="0"/>
                <a:hlinkClick r:id="rId4"/>
              </a:rPr>
              <a:t>https://docs.scipy.org/doc/numpy-dev/user/quickstart.html</a:t>
            </a:r>
            <a:endParaRPr lang="en-US" sz="1000" dirty="0">
              <a:solidFill>
                <a:schemeClr val="bg1">
                  <a:lumMod val="75000"/>
                </a:schemeClr>
              </a:solidFill>
              <a:ea typeface="Arial" charset="0"/>
              <a:cs typeface="Arial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497012" y="46857"/>
            <a:ext cx="8189788" cy="1370781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</a:p>
          <a:p>
            <a:pPr algn="l"/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en-US" sz="32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np.arange</a:t>
            </a:r>
            <a:r>
              <a:rPr lang="en-US" sz="3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(15).reshape(3, 5)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434856" y="1737388"/>
            <a:ext cx="3826768" cy="1487575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en-US" sz="3200" dirty="0" err="1">
                <a:latin typeface="Courier" pitchFamily="2" charset="0"/>
              </a:rPr>
              <a:t>a.shape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a.ndim</a:t>
            </a:r>
            <a:endParaRPr lang="en-US" sz="3200" dirty="0">
              <a:latin typeface="Courier" pitchFamily="2" charset="0"/>
            </a:endParaRPr>
          </a:p>
          <a:p>
            <a:pPr algn="l"/>
            <a:r>
              <a:rPr lang="en-US" sz="3200" dirty="0" err="1">
                <a:latin typeface="Courier" pitchFamily="2" charset="0"/>
              </a:rPr>
              <a:t>a.dtype.name</a:t>
            </a:r>
            <a:endParaRPr lang="en-US" sz="32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0674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6871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solidFill>
                  <a:schemeClr val="accent1"/>
                </a:solidFill>
              </a:rPr>
              <a:t>Matrix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450" y="973411"/>
            <a:ext cx="6517100" cy="55012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11546" y="6581001"/>
            <a:ext cx="53209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simple.wikipedia.org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/wiki/Matrix_(mathematics)</a:t>
            </a:r>
          </a:p>
        </p:txBody>
      </p:sp>
    </p:spTree>
    <p:extLst>
      <p:ext uri="{BB962C8B-B14F-4D97-AF65-F5344CB8AC3E}">
        <p14:creationId xmlns:p14="http://schemas.microsoft.com/office/powerpoint/2010/main" val="352530804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06690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ndarray</a:t>
            </a:r>
            <a:r>
              <a:rPr lang="en-US" dirty="0">
                <a:solidFill>
                  <a:schemeClr val="accent1"/>
                </a:solidFill>
              </a:rPr>
              <a:t>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Multidimensional Array Object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6145288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88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536050" y="2149402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80286" y="794983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691680" y="4699018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17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907704" y="3252468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40879"/>
            <a:ext cx="8229600" cy="75410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FF0000"/>
                </a:solidFill>
              </a:rPr>
              <a:t>NumPy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ndarray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6854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89</a:t>
            </a:fld>
            <a:endParaRPr lang="zh-TW" altLang="en-US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2536050" y="2888414"/>
          <a:ext cx="4071900" cy="10024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143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43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000" u="none" strike="noStrike" dirty="0">
                          <a:effectLst/>
                        </a:rPr>
                        <a:t>n-1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12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1826884" y="1447919"/>
            <a:ext cx="57202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One-dimensional Array </a:t>
            </a:r>
            <a:b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(1-D Array)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221088"/>
            <a:ext cx="4982580" cy="1728192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79512" y="72008"/>
            <a:ext cx="8784976" cy="1268760"/>
          </a:xfrm>
          <a:solidFill>
            <a:srgbClr val="FFCC66"/>
          </a:solidFill>
        </p:spPr>
        <p:txBody>
          <a:bodyPr>
            <a:normAutofit fontScale="90000"/>
          </a:bodyPr>
          <a:lstStyle/>
          <a:p>
            <a:pPr algn="l"/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kumimoji="1" lang="en-US" alt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kumimoji="1" lang="en-US" alt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([1,2,3,4,5])</a:t>
            </a:r>
          </a:p>
        </p:txBody>
      </p:sp>
    </p:spTree>
    <p:extLst>
      <p:ext uri="{BB962C8B-B14F-4D97-AF65-F5344CB8AC3E}">
        <p14:creationId xmlns:p14="http://schemas.microsoft.com/office/powerpoint/2010/main" val="200462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44619-9DDB-564B-9459-F03479944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Data Mining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02942-C871-3745-89B5-ECEF41D6A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Knowledge extraction</a:t>
            </a:r>
          </a:p>
          <a:p>
            <a:r>
              <a:rPr lang="en-US" dirty="0"/>
              <a:t>Pattern analysis</a:t>
            </a:r>
          </a:p>
          <a:p>
            <a:r>
              <a:rPr lang="en-US" dirty="0"/>
              <a:t>Data archaeology</a:t>
            </a:r>
          </a:p>
          <a:p>
            <a:r>
              <a:rPr lang="en-US" dirty="0"/>
              <a:t>Information harvesting</a:t>
            </a:r>
          </a:p>
          <a:p>
            <a:r>
              <a:rPr lang="en-US" dirty="0"/>
              <a:t>Pattern searching</a:t>
            </a:r>
          </a:p>
          <a:p>
            <a:r>
              <a:rPr lang="en-US" dirty="0"/>
              <a:t>Data dredging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078025-E334-6940-9875-C4BEB56BF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9</a:t>
            </a:fld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D21435F-90C0-DB4F-A728-E13AAC268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48" y="6669940"/>
            <a:ext cx="8348133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8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800" dirty="0" err="1">
                <a:solidFill>
                  <a:srgbClr val="A6A6A6"/>
                </a:solidFill>
              </a:rPr>
              <a:t>Dursun</a:t>
            </a:r>
            <a:r>
              <a:rPr lang="en-US" altLang="zh-TW" sz="800" dirty="0">
                <a:solidFill>
                  <a:srgbClr val="A6A6A6"/>
                </a:solidFill>
              </a:rPr>
              <a:t> </a:t>
            </a:r>
            <a:r>
              <a:rPr lang="en-US" altLang="zh-TW" sz="800" dirty="0" err="1">
                <a:solidFill>
                  <a:srgbClr val="A6A6A6"/>
                </a:solidFill>
              </a:rPr>
              <a:t>Delen</a:t>
            </a:r>
            <a:r>
              <a:rPr lang="en-US" altLang="zh-TW" sz="800" dirty="0">
                <a:solidFill>
                  <a:srgbClr val="A6A6A6"/>
                </a:solidFill>
              </a:rPr>
              <a:t>, and Efraim Turban (2017),  Business Intelligence, Analytics, and Data Science: A Managerial Perspective,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33875740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90</a:t>
            </a:fld>
            <a:endParaRPr lang="zh-TW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28" y="4869160"/>
            <a:ext cx="7983744" cy="1584176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691680" y="2803282"/>
          <a:ext cx="4953000" cy="18605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25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255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2400" u="none" strike="noStrike">
                          <a:effectLst/>
                        </a:rPr>
                        <a:t>n-1</a:t>
                      </a:r>
                      <a:endParaRPr lang="mr-IN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>
                          <a:effectLst/>
                        </a:rPr>
                        <a:t>2</a:t>
                      </a:r>
                      <a:endParaRPr lang="is-I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3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4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5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</a:rPr>
                        <a:t>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8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endParaRPr lang="is-I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u="none" strike="noStrike">
                          <a:effectLst/>
                        </a:rPr>
                        <a:t>11</a:t>
                      </a:r>
                      <a:endParaRPr lang="cs-CZ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12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13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14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032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m-1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2700" cmpd="sng">
                      <a:noFill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effectLst/>
                        </a:rPr>
                        <a:t>16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17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2400" b="1" u="none" strike="noStrike" dirty="0">
                          <a:effectLst/>
                        </a:rPr>
                        <a:t>18</a:t>
                      </a:r>
                      <a:endParaRPr lang="fi-FI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</a:rPr>
                        <a:t>19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2400" b="1" u="none" strike="noStrike" dirty="0">
                          <a:effectLst/>
                        </a:rPr>
                        <a:t>20</a:t>
                      </a:r>
                      <a:endParaRPr lang="is-IS" sz="2400" b="1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07704" y="1356732"/>
            <a:ext cx="57331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Two-dimensional </a:t>
            </a: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Array </a:t>
            </a:r>
            <a:b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</a:br>
            <a:r>
              <a:rPr lang="en-US" sz="4400" b="1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(</a:t>
            </a:r>
            <a:r>
              <a:rPr lang="en-US" sz="4400" b="1" dirty="0">
                <a:solidFill>
                  <a:schemeClr val="accent1"/>
                </a:solidFill>
                <a:latin typeface="Calibri" charset="0"/>
                <a:ea typeface="Calibri" charset="0"/>
                <a:cs typeface="Calibri" charset="0"/>
              </a:rPr>
              <a:t>2-D Array)</a:t>
            </a:r>
          </a:p>
        </p:txBody>
      </p:sp>
      <p:sp>
        <p:nvSpPr>
          <p:cNvPr id="7" name="Rectangle 6"/>
          <p:cNvSpPr/>
          <p:nvPr/>
        </p:nvSpPr>
        <p:spPr>
          <a:xfrm>
            <a:off x="251520" y="94047"/>
            <a:ext cx="8712968" cy="88668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hangingPunct="0"/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a = </a:t>
            </a:r>
            <a:r>
              <a:rPr lang="en-US" sz="2600" b="1" dirty="0" err="1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np.array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([</a:t>
            </a:r>
            <a:r>
              <a:rPr lang="en-US" sz="12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[1,2,3,4,5],[6,7,8,9,10],[11,12,13,14,15],[16,17,18,19,20]</a:t>
            </a:r>
            <a:r>
              <a:rPr lang="en-US" sz="2400" b="1" dirty="0">
                <a:solidFill>
                  <a:srgbClr val="FF0000"/>
                </a:solidFill>
                <a:latin typeface="Courier" charset="0"/>
                <a:ea typeface="標楷體" charset="-120"/>
                <a:cs typeface="新細明體" charset="0"/>
              </a:rPr>
              <a:t>])</a:t>
            </a:r>
          </a:p>
        </p:txBody>
      </p:sp>
    </p:spTree>
    <p:extLst>
      <p:ext uri="{BB962C8B-B14F-4D97-AF65-F5344CB8AC3E}">
        <p14:creationId xmlns:p14="http://schemas.microsoft.com/office/powerpoint/2010/main" val="36052482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91</a:t>
            </a:fld>
            <a:endParaRPr lang="zh-TW" altLang="en-US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323528" y="567643"/>
            <a:ext cx="8496944" cy="28613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import </a:t>
            </a:r>
            <a:r>
              <a:rPr kumimoji="1" lang="en-US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numpy</a:t>
            </a:r>
            <a: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 as np</a:t>
            </a:r>
            <a:br>
              <a:rPr kumimoji="1" lang="en-US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</a:t>
            </a:r>
            <a:b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</a:br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[20, 21, 22, 23]])</a:t>
            </a:r>
          </a:p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</a:t>
            </a:r>
            <a:endParaRPr kumimoji="1" lang="en-US" sz="4000" dirty="0">
              <a:latin typeface="Courier" charset="0"/>
              <a:ea typeface="標楷體" charset="-12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572000" y="3583322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1026441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92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16" y="2110825"/>
            <a:ext cx="8670264" cy="3966685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701364" y="3501008"/>
          <a:ext cx="3903084" cy="293654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75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75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0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>
                          <a:effectLst/>
                        </a:rPr>
                        <a:t>3</a:t>
                      </a:r>
                      <a:endParaRPr lang="en-U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u="none" strike="noStrike" dirty="0">
                          <a:effectLst/>
                        </a:rPr>
                        <a:t>10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11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12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13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8847"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>
                          <a:effectLst/>
                        </a:rPr>
                        <a:t>20</a:t>
                      </a:r>
                      <a:endParaRPr lang="is-IS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4000" u="none" strike="noStrike">
                          <a:effectLst/>
                        </a:rPr>
                        <a:t>21</a:t>
                      </a:r>
                      <a:endParaRPr lang="cs-CZ" sz="40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22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4000" u="none" strike="noStrike" dirty="0">
                          <a:effectLst/>
                        </a:rPr>
                        <a:t>23</a:t>
                      </a:r>
                      <a:endParaRPr lang="is-IS" sz="4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6350" marR="6350" marT="635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222216" y="629838"/>
            <a:ext cx="8886858" cy="113825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/>
            <a:r>
              <a:rPr lang="pt-BR" sz="40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a = </a:t>
            </a:r>
            <a:r>
              <a:rPr lang="pt-BR" sz="4000" dirty="0" err="1">
                <a:solidFill>
                  <a:srgbClr val="FF0000"/>
                </a:solidFill>
                <a:latin typeface="Courier" charset="0"/>
                <a:ea typeface="標楷體" charset="-120"/>
              </a:rPr>
              <a:t>np.array</a:t>
            </a:r>
            <a:r>
              <a:rPr lang="pt-BR" sz="1200" dirty="0">
                <a:solidFill>
                  <a:srgbClr val="FF0000"/>
                </a:solidFill>
                <a:latin typeface="Courier" charset="0"/>
                <a:ea typeface="標楷體" charset="-120"/>
              </a:rPr>
              <a:t>([[0, 1, 2, 3], [10, 11, 12, 13], [20, 21, 22, 23]])</a:t>
            </a:r>
          </a:p>
        </p:txBody>
      </p:sp>
    </p:spTree>
    <p:extLst>
      <p:ext uri="{BB962C8B-B14F-4D97-AF65-F5344CB8AC3E}">
        <p14:creationId xmlns:p14="http://schemas.microsoft.com/office/powerpoint/2010/main" val="27310816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34682"/>
          </a:xfrm>
        </p:spPr>
        <p:txBody>
          <a:bodyPr/>
          <a:lstStyle/>
          <a:p>
            <a:r>
              <a:rPr lang="en-US" sz="6600" dirty="0" err="1">
                <a:solidFill>
                  <a:schemeClr val="accent1"/>
                </a:solidFill>
              </a:rPr>
              <a:t>NumPy</a:t>
            </a:r>
            <a:r>
              <a:rPr lang="en-US" sz="6600" dirty="0">
                <a:solidFill>
                  <a:schemeClr val="accent1"/>
                </a:solidFill>
              </a:rPr>
              <a:t> Basics: </a:t>
            </a:r>
            <a:br>
              <a:rPr lang="en-US" sz="6600" dirty="0">
                <a:solidFill>
                  <a:schemeClr val="accent1"/>
                </a:solidFill>
              </a:rPr>
            </a:br>
            <a:r>
              <a:rPr lang="en-US" sz="6600" dirty="0">
                <a:solidFill>
                  <a:schemeClr val="accent1"/>
                </a:solidFill>
              </a:rPr>
              <a:t>Arrays and </a:t>
            </a:r>
            <a:r>
              <a:rPr lang="en-US" sz="6600" dirty="0" err="1">
                <a:solidFill>
                  <a:schemeClr val="accent1"/>
                </a:solidFill>
              </a:rPr>
              <a:t>Vectorized</a:t>
            </a:r>
            <a:r>
              <a:rPr lang="en-US" sz="6600" dirty="0">
                <a:solidFill>
                  <a:schemeClr val="accent1"/>
                </a:solidFill>
              </a:rPr>
              <a:t>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https://www.safaribooksonline.com/library/view/python-for-data/9781449323592/ch04.html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1161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439"/>
            <a:ext cx="8229600" cy="785273"/>
          </a:xfrm>
        </p:spPr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94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314" y="820061"/>
            <a:ext cx="6301371" cy="560779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966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776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chemeClr val="accent1"/>
                </a:solidFill>
              </a:rPr>
              <a:t>Numpy</a:t>
            </a:r>
            <a:r>
              <a:rPr lang="en-US" dirty="0">
                <a:solidFill>
                  <a:schemeClr val="accent1"/>
                </a:solidFill>
              </a:rPr>
              <a:t> Array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95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492" y="589840"/>
            <a:ext cx="4577724" cy="600751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83568" y="6603979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https://www.safaribooksonline.com</a:t>
            </a:r>
            <a:r>
              <a:rPr lang="en-US" sz="1000">
                <a:solidFill>
                  <a:schemeClr val="bg1">
                    <a:lumMod val="75000"/>
                  </a:schemeClr>
                </a:solidFill>
                <a:hlinkClick r:id="rId3"/>
              </a:rPr>
              <a:t>/library/view/python-for-data/9781449323592/ch04.html</a:t>
            </a:r>
            <a:endParaRPr lang="en-US" sz="100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48820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96</a:t>
            </a:fld>
            <a:endParaRPr lang="zh-TW" alt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70" y="692696"/>
            <a:ext cx="8468258" cy="59192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8887" y="6539914"/>
            <a:ext cx="40062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https://github.com/wesm/pydata-book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93516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97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810433"/>
            <a:ext cx="7886735" cy="57149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92796" y="6581001"/>
            <a:ext cx="59584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3"/>
              </a:rPr>
              <a:t>https://github.com/wesm/pydata-book/blob/2nd-edition/ch04.ipynb</a:t>
            </a:r>
            <a:endParaRPr lang="en-US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4923" y="0"/>
            <a:ext cx="8857557" cy="626165"/>
          </a:xfrm>
        </p:spPr>
        <p:txBody>
          <a:bodyPr>
            <a:normAutofit fontScale="90000"/>
          </a:bodyPr>
          <a:lstStyle/>
          <a:p>
            <a:r>
              <a:rPr lang="en-US" sz="2400" dirty="0">
                <a:solidFill>
                  <a:schemeClr val="accent1"/>
                </a:solidFill>
              </a:rPr>
              <a:t>Wes McKinney (2017), "Python for Data Analysis: Data Wrangling with Pandas, </a:t>
            </a:r>
            <a:r>
              <a:rPr lang="en-US" sz="2400" dirty="0" err="1">
                <a:solidFill>
                  <a:schemeClr val="accent1"/>
                </a:solidFill>
              </a:rPr>
              <a:t>NumPy</a:t>
            </a:r>
            <a:r>
              <a:rPr lang="en-US" sz="2400" dirty="0">
                <a:solidFill>
                  <a:schemeClr val="accent1"/>
                </a:solidFill>
              </a:rPr>
              <a:t>, and </a:t>
            </a:r>
            <a:r>
              <a:rPr lang="en-US" sz="2400" dirty="0" err="1">
                <a:solidFill>
                  <a:schemeClr val="accent1"/>
                </a:solidFill>
              </a:rPr>
              <a:t>IPython</a:t>
            </a:r>
            <a:r>
              <a:rPr lang="en-US" sz="2400" dirty="0">
                <a:solidFill>
                  <a:schemeClr val="accent1"/>
                </a:solidFill>
              </a:rPr>
              <a:t>", 2nd Edition, O'Reilly Media.</a:t>
            </a:r>
          </a:p>
        </p:txBody>
      </p:sp>
    </p:spTree>
    <p:extLst>
      <p:ext uri="{BB962C8B-B14F-4D97-AF65-F5344CB8AC3E}">
        <p14:creationId xmlns:p14="http://schemas.microsoft.com/office/powerpoint/2010/main" val="238718619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98</a:t>
            </a:fld>
            <a:endParaRPr lang="zh-TW" alt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1337897"/>
            <a:ext cx="8229600" cy="5417219"/>
          </a:xfrm>
        </p:spPr>
        <p:txBody>
          <a:bodyPr/>
          <a:lstStyle/>
          <a:p>
            <a:r>
              <a:rPr lang="en-US" sz="12000" dirty="0">
                <a:solidFill>
                  <a:srgbClr val="FF0000"/>
                </a:solidFill>
              </a:rPr>
              <a:t>Python Pandas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872" y="64095"/>
            <a:ext cx="6114256" cy="127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3311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fld id="{2B8B78E5-AA2B-3848-8C6C-495E6544E2EB}" type="slidenum">
              <a:rPr kumimoji="0" lang="zh-TW" altLang="en-US" sz="1200">
                <a:solidFill>
                  <a:srgbClr val="898989"/>
                </a:solidFill>
                <a:latin typeface="Calibri" charset="0"/>
              </a:rPr>
              <a:pPr eaLnBrk="1" hangingPunct="1"/>
              <a:t>99</a:t>
            </a:fld>
            <a:endParaRPr kumimoji="0" lang="zh-TW" altLang="en-US" sz="1200">
              <a:solidFill>
                <a:srgbClr val="898989"/>
              </a:solidFill>
              <a:latin typeface="Calibri" charset="0"/>
            </a:endParaRPr>
          </a:p>
        </p:txBody>
      </p:sp>
      <p:sp>
        <p:nvSpPr>
          <p:cNvPr id="27651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92150"/>
          </a:xfrm>
        </p:spPr>
        <p:txBody>
          <a:bodyPr>
            <a:normAutofit fontScale="90000"/>
          </a:bodyPr>
          <a:lstStyle/>
          <a:p>
            <a:r>
              <a:rPr lang="en-US" altLang="en-US" sz="8000">
                <a:solidFill>
                  <a:schemeClr val="accent1"/>
                </a:solidFill>
                <a:latin typeface="Calibri" charset="0"/>
                <a:ea typeface="標楷體" charset="-120"/>
              </a:rPr>
              <a:t>pandas</a:t>
            </a:r>
          </a:p>
        </p:txBody>
      </p:sp>
      <p:sp>
        <p:nvSpPr>
          <p:cNvPr id="27652" name="Rectangle 6"/>
          <p:cNvSpPr>
            <a:spLocks noChangeArrowheads="1"/>
          </p:cNvSpPr>
          <p:nvPr/>
        </p:nvSpPr>
        <p:spPr bwMode="auto">
          <a:xfrm>
            <a:off x="3132138" y="6488113"/>
            <a:ext cx="27495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eaLnBrk="1" hangingPunct="1"/>
            <a:r>
              <a:rPr lang="en-US" altLang="en-US" sz="1800" dirty="0">
                <a:hlinkClick r:id="rId2"/>
              </a:rPr>
              <a:t>http://pandas.pydata.org/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967" y="940102"/>
            <a:ext cx="7184065" cy="56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722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15562</TotalTime>
  <Words>14043</Words>
  <Application>Microsoft Macintosh PowerPoint</Application>
  <PresentationFormat>On-screen Show (4:3)</PresentationFormat>
  <Paragraphs>2269</Paragraphs>
  <Slides>161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161</vt:i4>
      </vt:variant>
    </vt:vector>
  </HeadingPairs>
  <TitlesOfParts>
    <vt:vector size="170" baseType="lpstr">
      <vt:lpstr>標楷體</vt:lpstr>
      <vt:lpstr>新細明體</vt:lpstr>
      <vt:lpstr>Arial</vt:lpstr>
      <vt:lpstr>Calibri</vt:lpstr>
      <vt:lpstr>Courier</vt:lpstr>
      <vt:lpstr>Times New Roman</vt:lpstr>
      <vt:lpstr>Office 佈景主題</vt:lpstr>
      <vt:lpstr>Equation</vt:lpstr>
      <vt:lpstr>方程式</vt:lpstr>
      <vt:lpstr>商業智慧實務 Practices of Business Intelligence</vt:lpstr>
      <vt:lpstr>PowerPoint Presentation</vt:lpstr>
      <vt:lpstr>PowerPoint Presentation</vt:lpstr>
      <vt:lpstr>PowerPoint Presentation</vt:lpstr>
      <vt:lpstr>Business Intelligence (BI)</vt:lpstr>
      <vt:lpstr>Predictive Analytics I: Data Mining Process, Methods, and Algorithms</vt:lpstr>
      <vt:lpstr>Outline</vt:lpstr>
      <vt:lpstr>Data Mining </vt:lpstr>
      <vt:lpstr>Data Mining</vt:lpstr>
      <vt:lpstr>Data Mining Technical Definition</vt:lpstr>
      <vt:lpstr>Data Mining Definition (Fayyad et al., 1996) </vt:lpstr>
      <vt:lpstr>Data Mining</vt:lpstr>
      <vt:lpstr>Data Mining  Is a Blend of Multiple Disciplines</vt:lpstr>
      <vt:lpstr>Data Mining Tasks &amp; Methods</vt:lpstr>
      <vt:lpstr>Data Mining Applications </vt:lpstr>
      <vt:lpstr>The Six-Step  CRISP-DM Data Mining Process</vt:lpstr>
      <vt:lpstr>SEMMA Data Mining Process </vt:lpstr>
      <vt:lpstr>KDD (Knowledge Discovery in Databases) Process </vt:lpstr>
      <vt:lpstr>Ranking of  Data Mining Methodologies/Processes</vt:lpstr>
      <vt:lpstr>A Data Mining Methodology for Investigation of Comorbidity in Cancer Survivability</vt:lpstr>
      <vt:lpstr>Data Mining Methods </vt:lpstr>
      <vt:lpstr>Assessing the Classification Model </vt:lpstr>
      <vt:lpstr>Confusion Matrix for Tabulation of Two-Class Classification Results</vt:lpstr>
      <vt:lpstr>Accuracy  Precision</vt:lpstr>
      <vt:lpstr>PowerPoint Presentation</vt:lpstr>
      <vt:lpstr>Accuracy vs. Precision</vt:lpstr>
      <vt:lpstr>Accuracy vs. Precision</vt:lpstr>
      <vt:lpstr>Accuracy vs. Precision</vt:lpstr>
      <vt:lpstr>Sensitivity  Specificity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Estimation Methodologies for Classification</vt:lpstr>
      <vt:lpstr>k-Fold Cross-Validation</vt:lpstr>
      <vt:lpstr>Estimation Methodologies for Classification Area under the ROC curve</vt:lpstr>
      <vt:lpstr>Ensemble Models Heterogeneous Ensemble</vt:lpstr>
      <vt:lpstr>Steps in the k-Means Algorithm</vt:lpstr>
      <vt:lpstr>Identification of Frequent Itemsets in the Apriori Algorithm </vt:lpstr>
      <vt:lpstr>Selected Data Mining Software </vt:lpstr>
      <vt:lpstr>Popular Data Mining Software Tools  (Poll Results)</vt:lpstr>
      <vt:lpstr>Process Flow Screenshot for the  Box-Office Prediction System </vt:lpstr>
      <vt:lpstr>Tabulated Prediction Results for  Individual and Ensemble Models</vt:lpstr>
      <vt:lpstr>Data Mining Privacy Issues</vt:lpstr>
      <vt:lpstr>Data Mining Myths</vt:lpstr>
      <vt:lpstr>Foundations of  Big Data Mining in Python</vt:lpstr>
      <vt:lpstr>Python HelloWorld</vt:lpstr>
      <vt:lpstr>Google Colab</vt:lpstr>
      <vt:lpstr>Python in Google Colab</vt:lpstr>
      <vt:lpstr>Python in Google Colab</vt:lpstr>
      <vt:lpstr>Variables</vt:lpstr>
      <vt:lpstr>Python Basic Operators</vt:lpstr>
      <vt:lpstr>BMI Calculator in Python</vt:lpstr>
      <vt:lpstr>BMI Calculator in Python</vt:lpstr>
      <vt:lpstr>Future value  of a specified  principal amount,  rate of interest, and  a number of years</vt:lpstr>
      <vt:lpstr>Future Value (FV)</vt:lpstr>
      <vt:lpstr>Future Value (FV)</vt:lpstr>
      <vt:lpstr>Future Value (FV)</vt:lpstr>
      <vt:lpstr>if statements</vt:lpstr>
      <vt:lpstr>if elif else</vt:lpstr>
      <vt:lpstr>for loops</vt:lpstr>
      <vt:lpstr>for loops</vt:lpstr>
      <vt:lpstr>while loops</vt:lpstr>
      <vt:lpstr>Functions</vt:lpstr>
      <vt:lpstr>Lists</vt:lpstr>
      <vt:lpstr>Tuples</vt:lpstr>
      <vt:lpstr>Dictionary</vt:lpstr>
      <vt:lpstr>Sets</vt:lpstr>
      <vt:lpstr>File Input / Output</vt:lpstr>
      <vt:lpstr>File Input / Output</vt:lpstr>
      <vt:lpstr>Big Data Analytics  with  Numpy  in Python</vt:lpstr>
      <vt:lpstr>Numpy</vt:lpstr>
      <vt:lpstr>NumPy  is the  fundamental package  for  scientific computing  with Python.</vt:lpstr>
      <vt:lpstr>NumPy</vt:lpstr>
      <vt:lpstr>NumPy</vt:lpstr>
      <vt:lpstr>NumPy ndarray</vt:lpstr>
      <vt:lpstr>v = list(range(1, 6)) v 2 * v import numpy as np v = np.arange(1, 6) v 2 * v</vt:lpstr>
      <vt:lpstr>PowerPoint Presentation</vt:lpstr>
      <vt:lpstr>import numpy as np a = np.array([1, 2, 3]) b = np.array([4, 5, 6]) c = a * b c</vt:lpstr>
      <vt:lpstr>PowerPoint Presentation</vt:lpstr>
      <vt:lpstr>Numpy Quickstart Tutorial</vt:lpstr>
      <vt:lpstr>PowerPoint Presentation</vt:lpstr>
      <vt:lpstr>Matrix</vt:lpstr>
      <vt:lpstr>NumPy ndarray:  Multidimensional Array Object</vt:lpstr>
      <vt:lpstr>NumPy ndarray</vt:lpstr>
      <vt:lpstr>import numpy as np a = np.array([1,2,3,4,5])</vt:lpstr>
      <vt:lpstr>PowerPoint Presentation</vt:lpstr>
      <vt:lpstr>PowerPoint Presentation</vt:lpstr>
      <vt:lpstr>PowerPoint Presentation</vt:lpstr>
      <vt:lpstr>NumPy Basics:  Arrays and Vectorized Computation</vt:lpstr>
      <vt:lpstr>NumPy Array</vt:lpstr>
      <vt:lpstr>Numpy Array</vt:lpstr>
      <vt:lpstr>Wes McKinney (2017), "Python for Data Analysis: Data Wrangling with Pandas, NumPy, and IPython", 2nd Edition, O'Reilly Media.</vt:lpstr>
      <vt:lpstr>Wes McKinney (2017), "Python for Data Analysis: Data Wrangling with Pandas, NumPy, and IPython", 2nd Edition, O'Reilly Media.</vt:lpstr>
      <vt:lpstr>Python Pandas</vt:lpstr>
      <vt:lpstr>pandas</vt:lpstr>
      <vt:lpstr>pandas Python Data Analysis Library providing high-performance, easy-to-use  data structures and data analysis tools  for the Python programming language.</vt:lpstr>
      <vt:lpstr>Creating pd.DataFrame</vt:lpstr>
      <vt:lpstr>Pandas DataFrame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Python Pandas  for Finance</vt:lpstr>
      <vt:lpstr>! pip install pandas_datareader</vt:lpstr>
      <vt:lpstr>PowerPoint Presentation</vt:lpstr>
      <vt:lpstr>PowerPoint Presentation</vt:lpstr>
      <vt:lpstr>Finance Data from Yahoo Finance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Finance Data from Quandl</vt:lpstr>
      <vt:lpstr>Scikit-Learn</vt:lpstr>
      <vt:lpstr>Iris flower data set</vt:lpstr>
      <vt:lpstr>PowerPoint Presentation</vt:lpstr>
      <vt:lpstr>iris.data</vt:lpstr>
      <vt:lpstr>Iris Data Visualization</vt:lpstr>
      <vt:lpstr>Data Visualization in Google Colab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Classification and Prediction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商業智慧實務 (Practices of Business Intelligence)</dc:title>
  <dc:subject/>
  <dc:creator>myday</dc:creator>
  <cp:keywords>商業智慧實務, Practices of Business Intelligence</cp:keywords>
  <dc:description>商業智慧實務 (Practices of Business Intelligence)</dc:description>
  <cp:lastModifiedBy>Microsoft Office User</cp:lastModifiedBy>
  <cp:revision>711</cp:revision>
  <cp:lastPrinted>2018-10-17T03:49:09Z</cp:lastPrinted>
  <dcterms:created xsi:type="dcterms:W3CDTF">2011-02-14T23:24:00Z</dcterms:created>
  <dcterms:modified xsi:type="dcterms:W3CDTF">2018-10-24T00:16:33Z</dcterms:modified>
  <cp:category/>
</cp:coreProperties>
</file>