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848" r:id="rId2"/>
    <p:sldId id="747" r:id="rId3"/>
    <p:sldId id="952" r:id="rId4"/>
    <p:sldId id="936" r:id="rId5"/>
    <p:sldId id="937" r:id="rId6"/>
    <p:sldId id="829" r:id="rId7"/>
    <p:sldId id="830" r:id="rId8"/>
    <p:sldId id="831" r:id="rId9"/>
    <p:sldId id="953" r:id="rId10"/>
    <p:sldId id="832" r:id="rId11"/>
    <p:sldId id="938" r:id="rId12"/>
    <p:sldId id="939" r:id="rId13"/>
    <p:sldId id="834" r:id="rId14"/>
    <p:sldId id="836" r:id="rId15"/>
    <p:sldId id="837" r:id="rId16"/>
    <p:sldId id="838" r:id="rId17"/>
    <p:sldId id="942" r:id="rId18"/>
    <p:sldId id="943" r:id="rId19"/>
    <p:sldId id="343" r:id="rId20"/>
    <p:sldId id="344" r:id="rId21"/>
    <p:sldId id="345" r:id="rId22"/>
    <p:sldId id="347" r:id="rId23"/>
    <p:sldId id="940" r:id="rId24"/>
    <p:sldId id="941" r:id="rId25"/>
    <p:sldId id="944" r:id="rId26"/>
    <p:sldId id="945" r:id="rId27"/>
    <p:sldId id="946" r:id="rId28"/>
    <p:sldId id="947" r:id="rId29"/>
    <p:sldId id="948" r:id="rId30"/>
    <p:sldId id="949" r:id="rId31"/>
    <p:sldId id="950" r:id="rId32"/>
    <p:sldId id="870" r:id="rId33"/>
    <p:sldId id="907" r:id="rId34"/>
    <p:sldId id="903" r:id="rId35"/>
    <p:sldId id="892" r:id="rId36"/>
    <p:sldId id="893" r:id="rId37"/>
    <p:sldId id="930" r:id="rId38"/>
    <p:sldId id="931" r:id="rId39"/>
    <p:sldId id="915" r:id="rId40"/>
    <p:sldId id="928" r:id="rId41"/>
    <p:sldId id="929" r:id="rId42"/>
    <p:sldId id="933" r:id="rId43"/>
    <p:sldId id="934" r:id="rId44"/>
    <p:sldId id="954" r:id="rId45"/>
    <p:sldId id="860" r:id="rId46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6"/>
    <p:restoredTop sz="93629"/>
  </p:normalViewPr>
  <p:slideViewPr>
    <p:cSldViewPr>
      <p:cViewPr varScale="1">
        <p:scale>
          <a:sx n="100" d="100"/>
          <a:sy n="100" d="100"/>
        </p:scale>
        <p:origin x="856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64506884-B449-4A42-8360-913D542277A4}" type="datetimeFigureOut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748860-24BA-4345-B2A0-E99BA9C2971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613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D08EEAF3-F626-B946-BE4F-401868C71B7D}" type="datetimeFigureOut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charset="0"/>
              </a:defRPr>
            </a:lvl1pPr>
          </a:lstStyle>
          <a:p>
            <a:fld id="{5545BF1C-37C4-064A-89BA-6BE682330AC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22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D6A7D-72E0-1943-9819-29699B3A97E0}" type="datetime1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77458DDC-CBD3-D544-88E5-8554C1604D6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4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89DF-59E5-CE47-99B8-99A0AA72D6B5}" type="datetime1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12DF5-A8D0-894F-BAE0-9D3DD30AC5A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35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39E10-5172-1046-B0FE-097F11F95DC3}" type="datetime1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908BF-D4A8-F447-BB48-2BA869CAEFA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03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1103A-881E-D747-99E2-18797C6B4756}" type="datetime1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E008237F-23CD-E54D-BDBA-FE95A073E4E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67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96A11-4F79-5747-A673-C9FBE11B4965}" type="datetime1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88CE9-6562-3C45-9F0A-172816C073A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823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97289-0E89-C146-8F3B-675C6D5EDF60}" type="datetime1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0104D-DECE-DC45-A731-DA616ADCD8A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28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994-B044-D644-A285-B966077C6CBB}" type="datetime1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DA18A-9135-4641-8066-75948E6185D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0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048FF-81CB-0248-A082-D147ED4C5FFD}" type="datetime1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FBDD2-B031-E049-9773-B6E8F26C7D0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248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0C36A-9434-704C-A412-A33ACBB3C3FE}" type="datetime1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1B68E-F589-964F-B0F2-4F9B2730E06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32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13891-4CB1-4A44-AF32-83FECD638587}" type="datetime1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E8DC0-446F-ED4E-AD96-0BEBF6C9807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75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B3DA3-08DE-0040-817B-41EC4D06CA29}" type="datetime1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734BC-E372-4C46-BB7E-ED14D343649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991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9C59BCE-0AFE-C54E-A2C3-5B8CD118F3F3}" type="datetime1">
              <a:rPr lang="zh-TW" altLang="en-US"/>
              <a:pPr>
                <a:defRPr/>
              </a:pPr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A7BC89D-3624-424E-AB98-5C0186B71BE1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3" Type="http://schemas.openxmlformats.org/officeDocument/2006/relationships/hyperlink" Target="http://mail.tku.edu.tw/myday/cindex.htm" TargetMode="External"/><Relationship Id="rId7" Type="http://schemas.openxmlformats.org/officeDocument/2006/relationships/hyperlink" Target="http://www.im.tku.edu.tw/" TargetMode="External"/><Relationship Id="rId12" Type="http://schemas.openxmlformats.org/officeDocument/2006/relationships/image" Target="../media/image4.jpeg"/><Relationship Id="rId2" Type="http://schemas.openxmlformats.org/officeDocument/2006/relationships/hyperlink" Target="http://mail.tku.edu.tw/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k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english.tku.edu.tw/index.asp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://www.im.tku.edu.tw/en_index.html" TargetMode="External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mail.tku.edu.tw/myday/teaching.htm#1071BI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amazon.com/Business-Intelligence-Analytics-Data-Science/dp/0134633288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www.amazon.com/Decision-Support-Business-Intelligence-Systems/dp/013610729X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www.amazon.com/Hands-Machine-Learning-Scikit-Learn-TensorFlow/dp/149196229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www.amazon.com/Practical-Machine-Learning-Python-Problem-Solvers/dp/1484232062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www.amazon.com/Python-Machine-Learning-scikit-learn-TensorFlow/dp/1787125939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www.amazon.com/Data-Mining-Machine-Learning-Practitioners/dp/1118618041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www.amazon.com/Network-Analysis-Applications-Lecture-Networks/dp/3319781952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Analyzing-Social-Web-Jennifer-Golbeck/dp/0124055311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fgc.stpi.narl.org.tw/activity/techai2018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://research.nii.ac.jp/ntcir/ntcir-14/index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huang.org/p/challenge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ntcirstc.noahlab.com.hk/STC2/stc-cn.htm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hyperlink" Target="http://ntcirstc.noahlab.com.hk/STC2/stc-cn.htm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.tku.edu.tw/" TargetMode="External"/><Relationship Id="rId2" Type="http://schemas.openxmlformats.org/officeDocument/2006/relationships/hyperlink" Target="http://www.tku.edu.tw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hyperlink" Target="http://mail.tku.edu.tw/myday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115888"/>
            <a:ext cx="8423275" cy="1150937"/>
          </a:xfrm>
        </p:spPr>
        <p:txBody>
          <a:bodyPr/>
          <a:lstStyle/>
          <a:p>
            <a:pPr eaLnBrk="1" hangingPunct="1"/>
            <a:r>
              <a:rPr lang="zh-TW" altLang="en-US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商業智慧實務</a:t>
            </a:r>
            <a:b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Practices of Business Intelligence</a:t>
            </a:r>
            <a:endParaRPr lang="zh-TW" altLang="en-US" sz="3600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D507B4-136C-DD40-87D8-CDB1C3895CF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843213" y="3081338"/>
            <a:ext cx="3457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1071BI01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MI4 (M2084) (2888)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ja-JP" sz="1800" dirty="0">
                <a:solidFill>
                  <a:srgbClr val="7F7F7F"/>
                </a:solidFill>
              </a:rPr>
              <a:t> Wed, 7, 8 (14:10-16:00) (B217)</a:t>
            </a: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251520" y="1268760"/>
            <a:ext cx="8621712" cy="180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Course Orientation for </a:t>
            </a:r>
            <a:br>
              <a:rPr lang="en-US" altLang="zh-TW" sz="4000" b="1" dirty="0">
                <a:solidFill>
                  <a:srgbClr val="FF0000"/>
                </a:solidFill>
                <a:latin typeface="Arial" charset="0"/>
                <a:ea typeface="標楷體" charset="-120"/>
              </a:rPr>
            </a:br>
            <a:r>
              <a:rPr lang="en-US" altLang="zh-TW" sz="40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Practices of Business Intelligence</a:t>
            </a:r>
            <a:br>
              <a:rPr lang="en-US" altLang="zh-TW" sz="4000" b="1" dirty="0">
                <a:solidFill>
                  <a:srgbClr val="FF0000"/>
                </a:solidFill>
                <a:latin typeface="Arial" charset="0"/>
                <a:ea typeface="標楷體" charset="-120"/>
              </a:rPr>
            </a:br>
            <a:r>
              <a:rPr lang="en-US" altLang="zh-TW" sz="40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商業智慧實務課程介紹</a:t>
            </a:r>
            <a:r>
              <a:rPr lang="en-US" altLang="zh-TW" sz="40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)</a:t>
            </a: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076700"/>
            <a:ext cx="82073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2"/>
              </a:rPr>
              <a:t>Min-Yuh Day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charset="-120"/>
                <a:ea typeface="標楷體" charset="-120"/>
                <a:hlinkClick r:id="rId3"/>
              </a:rPr>
              <a:t>戴敏育</a:t>
            </a:r>
            <a:endParaRPr kumimoji="0" lang="en-US" altLang="zh-TW" sz="2400" b="1" dirty="0"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</a:rPr>
              <a:t>,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5"/>
              </a:rPr>
              <a:t>Tamkang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charset="0"/>
                <a:hlinkClick r:id="rId2"/>
              </a:rPr>
              <a:t>http://mail. tku.edu.tw/myday/</a:t>
            </a:r>
            <a:endParaRPr kumimoji="0" lang="en-US" altLang="zh-TW" sz="12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</a:rPr>
              <a:t>2018-09-12</a:t>
            </a:r>
            <a:endParaRPr kumimoji="0" lang="zh-TW" altLang="en-US" sz="2500" b="1" dirty="0">
              <a:solidFill>
                <a:srgbClr val="898989"/>
              </a:solidFill>
              <a:ea typeface="標楷體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076700"/>
            <a:ext cx="11350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333375"/>
            <a:ext cx="13858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文字方塊 14"/>
          <p:cNvSpPr txBox="1">
            <a:spLocks noChangeArrowheads="1"/>
          </p:cNvSpPr>
          <p:nvPr/>
        </p:nvSpPr>
        <p:spPr bwMode="auto">
          <a:xfrm>
            <a:off x="-36513" y="-26988"/>
            <a:ext cx="237648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sz="2000" b="1">
                <a:solidFill>
                  <a:srgbClr val="FF0000"/>
                </a:solidFill>
                <a:latin typeface="Calibri" charset="0"/>
              </a:rPr>
              <a:t>Tamkang University</a:t>
            </a:r>
            <a:endParaRPr kumimoji="0" lang="zh-TW" altLang="en-US" sz="2000" b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None/>
            </a:pPr>
            <a:r>
              <a:rPr lang="zh-TW" altLang="en-US" sz="2400" dirty="0">
                <a:latin typeface="Calibri" charset="0"/>
                <a:ea typeface="標楷體" charset="-120"/>
              </a:rPr>
              <a:t>週次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Week)   </a:t>
            </a:r>
            <a:r>
              <a:rPr lang="zh-TW" altLang="en-US" sz="2400" dirty="0">
                <a:latin typeface="Calibri" charset="0"/>
                <a:ea typeface="標楷體" charset="-120"/>
              </a:rPr>
              <a:t>日期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Date)   </a:t>
            </a:r>
            <a:r>
              <a:rPr lang="zh-TW" altLang="en-US" sz="2400" dirty="0">
                <a:latin typeface="Calibri" charset="0"/>
                <a:ea typeface="標楷體" charset="-120"/>
              </a:rPr>
              <a:t>內容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1  2018/09/12 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商業智慧實務課程介紹 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</a:t>
            </a:r>
            <a: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Course Orientation for Practices of Business Intelligence)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2  2018/09/19  </a:t>
            </a:r>
            <a:r>
              <a:rPr lang="zh-TW" altLang="en-US" sz="2400" dirty="0">
                <a:latin typeface="Calibri" charset="0"/>
                <a:ea typeface="標楷體" charset="-120"/>
              </a:rPr>
              <a:t>商業智慧、分析與資料科學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(</a:t>
            </a:r>
            <a:r>
              <a:rPr lang="en-US" altLang="en-US" sz="2400" dirty="0">
                <a:latin typeface="Calibri" charset="0"/>
                <a:ea typeface="標楷體" charset="-120"/>
              </a:rPr>
              <a:t>Business Intelligence, Analytics, and Data Science)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3  2018/09/26 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人工智慧、大數據與雲端運算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(</a:t>
            </a:r>
            <a:r>
              <a:rPr lang="en-US" altLang="en-US" sz="2400" dirty="0">
                <a:latin typeface="Calibri" charset="0"/>
                <a:ea typeface="標楷體" charset="-120"/>
              </a:rPr>
              <a:t>ABC: AI, Big Data, and Cloud Computing)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4  2018/10/03  </a:t>
            </a:r>
            <a:r>
              <a:rPr lang="zh-TW" altLang="en-US" sz="2400" dirty="0">
                <a:latin typeface="Calibri" charset="0"/>
                <a:ea typeface="標楷體" charset="-120"/>
              </a:rPr>
              <a:t>描述性分析</a:t>
            </a:r>
            <a:r>
              <a:rPr lang="en-US" altLang="en-US" sz="2400" dirty="0">
                <a:latin typeface="Calibri" charset="0"/>
                <a:ea typeface="標楷體" charset="-120"/>
              </a:rPr>
              <a:t>I：</a:t>
            </a:r>
            <a:r>
              <a:rPr lang="zh-TW" altLang="en-US" sz="2400" dirty="0">
                <a:latin typeface="Calibri" charset="0"/>
                <a:ea typeface="標楷體" charset="-120"/>
              </a:rPr>
              <a:t>數據的性質、統計模型與可視化</a:t>
            </a:r>
            <a:r>
              <a:rPr lang="en-US" altLang="zh-TW" sz="2400" dirty="0">
                <a:latin typeface="Calibri" charset="0"/>
                <a:ea typeface="標楷體" charset="-120"/>
              </a:rPr>
              <a:t>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200" dirty="0">
                <a:latin typeface="Calibri" charset="0"/>
                <a:ea typeface="標楷體" charset="-120"/>
              </a:rPr>
              <a:t>                        (</a:t>
            </a:r>
            <a:r>
              <a:rPr lang="en-US" altLang="en-US" sz="2200" dirty="0">
                <a:latin typeface="Calibri" charset="0"/>
                <a:ea typeface="標楷體" charset="-120"/>
              </a:rPr>
              <a:t>Descriptive Analytics I: Nature of Data, Statistical Modeling,</a:t>
            </a:r>
            <a:br>
              <a:rPr lang="en-US" altLang="en-US" sz="2200" dirty="0">
                <a:latin typeface="Calibri" charset="0"/>
                <a:ea typeface="標楷體" charset="-120"/>
              </a:rPr>
            </a:br>
            <a:r>
              <a:rPr lang="en-US" altLang="en-US" sz="2200" dirty="0">
                <a:latin typeface="Calibri" charset="0"/>
                <a:ea typeface="標楷體" charset="-120"/>
              </a:rPr>
              <a:t>                                                                  and Visualization)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5  2018/10/10 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國慶紀念日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放假一天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) (</a:t>
            </a: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National Day) (Day off)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6  2018/10/17  </a:t>
            </a:r>
            <a:r>
              <a:rPr lang="zh-TW" altLang="en-US" sz="2400" dirty="0">
                <a:latin typeface="Calibri" charset="0"/>
                <a:ea typeface="標楷體" charset="-120"/>
              </a:rPr>
              <a:t>描述性分析</a:t>
            </a:r>
            <a:r>
              <a:rPr lang="en-US" altLang="en-US" sz="2400" dirty="0">
                <a:latin typeface="Calibri" charset="0"/>
                <a:ea typeface="標楷體" charset="-120"/>
              </a:rPr>
              <a:t>II：</a:t>
            </a:r>
            <a:r>
              <a:rPr lang="zh-TW" altLang="en-US" sz="2400" dirty="0">
                <a:latin typeface="Calibri" charset="0"/>
                <a:ea typeface="標楷體" charset="-120"/>
              </a:rPr>
              <a:t>商業智慧與資料倉儲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200" dirty="0">
                <a:latin typeface="Calibri" charset="0"/>
                <a:ea typeface="標楷體" charset="-120"/>
              </a:rPr>
              <a:t>                         (</a:t>
            </a:r>
            <a:r>
              <a:rPr lang="en-US" altLang="en-US" sz="2200" dirty="0">
                <a:latin typeface="Calibri" charset="0"/>
                <a:ea typeface="標楷體" charset="-120"/>
              </a:rPr>
              <a:t>Descriptive Analytics II: Business Intelligence and </a:t>
            </a:r>
            <a:br>
              <a:rPr lang="en-US" altLang="en-US" sz="2200" dirty="0">
                <a:latin typeface="Calibri" charset="0"/>
                <a:ea typeface="標楷體" charset="-120"/>
              </a:rPr>
            </a:br>
            <a:r>
              <a:rPr lang="en-US" altLang="en-US" sz="2200" dirty="0">
                <a:latin typeface="Calibri" charset="0"/>
                <a:ea typeface="標楷體" charset="-120"/>
              </a:rPr>
              <a:t>                                                                   Data Warehousing)</a:t>
            </a:r>
          </a:p>
        </p:txBody>
      </p:sp>
      <p:sp>
        <p:nvSpPr>
          <p:cNvPr id="9219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7A051B-E58C-BA4C-A85A-B404C1A444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None/>
            </a:pPr>
            <a:r>
              <a:rPr lang="zh-TW" altLang="en-US" sz="2400" dirty="0">
                <a:latin typeface="Calibri" charset="0"/>
                <a:ea typeface="標楷體" charset="-120"/>
              </a:rPr>
              <a:t>週次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Week)   </a:t>
            </a:r>
            <a:r>
              <a:rPr lang="zh-TW" altLang="en-US" sz="2400" dirty="0">
                <a:latin typeface="Calibri" charset="0"/>
                <a:ea typeface="標楷體" charset="-120"/>
              </a:rPr>
              <a:t>日期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Date)   </a:t>
            </a:r>
            <a:r>
              <a:rPr lang="zh-TW" altLang="en-US" sz="2400" dirty="0">
                <a:latin typeface="Calibri" charset="0"/>
                <a:ea typeface="標楷體" charset="-120"/>
              </a:rPr>
              <a:t>內容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Subject/Topics)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7  2018/10/24  </a:t>
            </a:r>
            <a:r>
              <a:rPr lang="zh-TW" altLang="en-US" sz="2400" dirty="0">
                <a:latin typeface="Calibri" charset="0"/>
                <a:ea typeface="標楷體" charset="-120"/>
              </a:rPr>
              <a:t>預測性分析</a:t>
            </a:r>
            <a:r>
              <a:rPr lang="en-US" altLang="en-US" sz="2400" dirty="0">
                <a:latin typeface="Calibri" charset="0"/>
                <a:ea typeface="標楷體" charset="-120"/>
              </a:rPr>
              <a:t>I：</a:t>
            </a:r>
            <a:r>
              <a:rPr lang="zh-TW" altLang="en-US" sz="2400" dirty="0">
                <a:latin typeface="Calibri" charset="0"/>
                <a:ea typeface="標楷體" charset="-120"/>
              </a:rPr>
              <a:t>資料探勘流程、方法與演算法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</a:t>
            </a:r>
            <a:r>
              <a:rPr lang="zh-TW" altLang="en-US" sz="2400" dirty="0">
                <a:latin typeface="Calibri" charset="0"/>
                <a:ea typeface="標楷體" charset="-120"/>
              </a:rPr>
              <a:t>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Predictive Analytics I: Data Mining Process,</a:t>
            </a:r>
            <a:br>
              <a:rPr lang="en-US" altLang="en-US" sz="2400" dirty="0">
                <a:latin typeface="Calibri" charset="0"/>
                <a:ea typeface="標楷體" charset="-120"/>
              </a:rPr>
            </a:br>
            <a:r>
              <a:rPr lang="en-US" altLang="en-US" sz="2400" dirty="0">
                <a:latin typeface="Calibri" charset="0"/>
                <a:ea typeface="標楷體" charset="-120"/>
              </a:rPr>
              <a:t>                                                                 Methods, and Algorithms)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8  2018/10/31  </a:t>
            </a:r>
            <a:r>
              <a:rPr lang="zh-TW" altLang="en-US" sz="2400" dirty="0">
                <a:latin typeface="Calibri" charset="0"/>
                <a:ea typeface="標楷體" charset="-120"/>
              </a:rPr>
              <a:t>預測性分析</a:t>
            </a:r>
            <a:r>
              <a:rPr lang="en-US" altLang="en-US" sz="2400" dirty="0">
                <a:latin typeface="Calibri" charset="0"/>
                <a:ea typeface="標楷體" charset="-120"/>
              </a:rPr>
              <a:t>II：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文本、網路與社群媒體分析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</a:t>
            </a:r>
            <a:r>
              <a:rPr lang="zh-TW" altLang="en-US" sz="2400" dirty="0">
                <a:latin typeface="Calibri" charset="0"/>
                <a:ea typeface="標楷體" charset="-120"/>
              </a:rPr>
              <a:t>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Predictive Analytics II: Text, Web, and </a:t>
            </a:r>
            <a:br>
              <a:rPr lang="en-US" altLang="en-US" sz="2400" dirty="0">
                <a:latin typeface="Calibri" charset="0"/>
                <a:ea typeface="標楷體" charset="-120"/>
              </a:rPr>
            </a:br>
            <a:r>
              <a:rPr lang="en-US" altLang="en-US" sz="2400" dirty="0">
                <a:latin typeface="Calibri" charset="0"/>
                <a:ea typeface="標楷體" charset="-120"/>
              </a:rPr>
              <a:t>                                                                  Social Media Analytics)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9  2018/11/07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Midterm Project Report)</a:t>
            </a:r>
          </a:p>
          <a:p>
            <a:pPr>
              <a:buNone/>
            </a:pPr>
            <a:r>
              <a:rPr lang="en-US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10  2018/11/14  </a:t>
            </a:r>
            <a:r>
              <a:rPr lang="zh-TW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期中考試 </a:t>
            </a:r>
            <a:r>
              <a:rPr lang="en-US" altLang="zh-TW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Midterm Exam)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11  2018/11/21  </a:t>
            </a:r>
            <a:r>
              <a:rPr lang="zh-TW" altLang="en-US" sz="2400" dirty="0">
                <a:latin typeface="Calibri" charset="0"/>
                <a:ea typeface="標楷體" charset="-120"/>
              </a:rPr>
              <a:t>處方性分析：最佳化與模擬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(</a:t>
            </a:r>
            <a:r>
              <a:rPr lang="en-US" altLang="en-US" sz="2400" dirty="0">
                <a:latin typeface="Calibri" charset="0"/>
                <a:ea typeface="標楷體" charset="-120"/>
              </a:rPr>
              <a:t>Prescriptive Analytics: Optimization and Simulation)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12  2018/11/28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社會網絡分析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(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Social Network Analysis)</a:t>
            </a:r>
          </a:p>
        </p:txBody>
      </p:sp>
      <p:sp>
        <p:nvSpPr>
          <p:cNvPr id="9219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7A051B-E58C-BA4C-A85A-B404C1A444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52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None/>
            </a:pPr>
            <a:r>
              <a:rPr lang="zh-TW" altLang="en-US" sz="2400" dirty="0">
                <a:latin typeface="Calibri" charset="0"/>
                <a:ea typeface="標楷體" charset="-120"/>
              </a:rPr>
              <a:t>週次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Week)   </a:t>
            </a:r>
            <a:r>
              <a:rPr lang="zh-TW" altLang="en-US" sz="2400" dirty="0">
                <a:latin typeface="Calibri" charset="0"/>
                <a:ea typeface="標楷體" charset="-120"/>
              </a:rPr>
              <a:t>日期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Date)   </a:t>
            </a:r>
            <a:r>
              <a:rPr lang="zh-TW" altLang="en-US" sz="2400" dirty="0">
                <a:latin typeface="Calibri" charset="0"/>
                <a:ea typeface="標楷體" charset="-120"/>
              </a:rPr>
              <a:t>內容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13  2018/12/05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機器學習與深度學習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(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Machine Learning and Deep Learning)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14  2018/12/12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自然語言處理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(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Natural Language Processing)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15  2018/12/19  AI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交談機器人與對話式商務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(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AI Chatbots and Conversational Commerce)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16  2018/12/26  </a:t>
            </a:r>
            <a:r>
              <a:rPr lang="zh-TW" altLang="en-US" sz="2400" dirty="0">
                <a:latin typeface="Calibri" charset="0"/>
                <a:ea typeface="標楷體" charset="-120"/>
              </a:rPr>
              <a:t>商業分析的未來趨勢、隱私與管理考量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</a:t>
            </a:r>
            <a:r>
              <a:rPr lang="en-US" altLang="en-US" sz="2400" dirty="0">
                <a:latin typeface="Calibri" charset="0"/>
                <a:ea typeface="標楷體" charset="-120"/>
              </a:rPr>
              <a:t>Future Trends, Privacy and </a:t>
            </a:r>
            <a:br>
              <a:rPr lang="en-US" altLang="en-US" sz="2400" dirty="0">
                <a:latin typeface="Calibri" charset="0"/>
                <a:ea typeface="標楷體" charset="-120"/>
              </a:rPr>
            </a:br>
            <a:r>
              <a:rPr lang="en-US" altLang="en-US" sz="2400" dirty="0">
                <a:latin typeface="Calibri" charset="0"/>
                <a:ea typeface="標楷體" charset="-120"/>
              </a:rPr>
              <a:t>                            Managerial Considerations in Analytics)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17  2019/01/02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Final Project Presentation)</a:t>
            </a:r>
          </a:p>
          <a:p>
            <a:pPr>
              <a:buNone/>
            </a:pPr>
            <a:r>
              <a:rPr lang="en-US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18  2019/01/09  </a:t>
            </a:r>
            <a:r>
              <a:rPr lang="zh-TW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期末考試 </a:t>
            </a:r>
            <a:r>
              <a:rPr lang="en-US" altLang="zh-TW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Final Exam)</a:t>
            </a:r>
          </a:p>
        </p:txBody>
      </p:sp>
      <p:sp>
        <p:nvSpPr>
          <p:cNvPr id="9219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7A051B-E58C-BA4C-A85A-B404C1A444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72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2"/>
                </a:solidFill>
                <a:latin typeface="標楷體" charset="-120"/>
                <a:ea typeface="標楷體" charset="-120"/>
              </a:rPr>
              <a:t>教學方法與評量方法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>
                <a:latin typeface="標楷體" charset="-120"/>
                <a:ea typeface="標楷體" charset="-120"/>
              </a:rPr>
              <a:t>教學方法</a:t>
            </a:r>
            <a:endParaRPr lang="en-US" altLang="zh-TW">
              <a:latin typeface="標楷體" charset="-120"/>
              <a:ea typeface="標楷體" charset="-120"/>
            </a:endParaRPr>
          </a:p>
          <a:p>
            <a:pPr lvl="1"/>
            <a:r>
              <a:rPr lang="zh-TW" altLang="en-US">
                <a:solidFill>
                  <a:srgbClr val="FF0000"/>
                </a:solidFill>
                <a:latin typeface="標楷體" charset="-120"/>
                <a:ea typeface="標楷體" charset="-120"/>
              </a:rPr>
              <a:t>講述</a:t>
            </a:r>
            <a:r>
              <a:rPr lang="zh-TW" altLang="en-US">
                <a:latin typeface="標楷體" charset="-120"/>
                <a:ea typeface="標楷體" charset="-120"/>
              </a:rPr>
              <a:t>、</a:t>
            </a:r>
            <a:r>
              <a:rPr lang="zh-TW" altLang="en-US">
                <a:solidFill>
                  <a:srgbClr val="FF0000"/>
                </a:solidFill>
                <a:latin typeface="標楷體" charset="-120"/>
                <a:ea typeface="標楷體" charset="-120"/>
              </a:rPr>
              <a:t>討論</a:t>
            </a:r>
            <a:r>
              <a:rPr lang="zh-TW" altLang="en-US">
                <a:latin typeface="標楷體" charset="-120"/>
                <a:ea typeface="標楷體" charset="-120"/>
              </a:rPr>
              <a:t>、賞析、模擬、</a:t>
            </a:r>
            <a:r>
              <a:rPr lang="zh-TW" altLang="en-US">
                <a:solidFill>
                  <a:srgbClr val="FF0000"/>
                </a:solidFill>
                <a:latin typeface="標楷體" charset="-120"/>
                <a:ea typeface="標楷體" charset="-120"/>
              </a:rPr>
              <a:t>實作</a:t>
            </a:r>
            <a:r>
              <a:rPr lang="zh-TW" altLang="en-US">
                <a:latin typeface="標楷體" charset="-120"/>
                <a:ea typeface="標楷體" charset="-120"/>
              </a:rPr>
              <a:t>、</a:t>
            </a:r>
            <a:r>
              <a:rPr lang="zh-TW" altLang="en-US">
                <a:solidFill>
                  <a:srgbClr val="FF0000"/>
                </a:solidFill>
                <a:latin typeface="標楷體" charset="-120"/>
                <a:ea typeface="標楷體" charset="-120"/>
              </a:rPr>
              <a:t>問題解決</a:t>
            </a:r>
            <a:endParaRPr lang="en-US" altLang="zh-TW">
              <a:solidFill>
                <a:srgbClr val="FF0000"/>
              </a:solidFill>
              <a:latin typeface="標楷體" charset="-120"/>
              <a:ea typeface="標楷體" charset="-120"/>
            </a:endParaRPr>
          </a:p>
          <a:p>
            <a:r>
              <a:rPr lang="zh-TW" altLang="en-US">
                <a:latin typeface="標楷體" charset="-120"/>
                <a:ea typeface="標楷體" charset="-120"/>
              </a:rPr>
              <a:t>評量方法</a:t>
            </a:r>
            <a:endParaRPr lang="en-US" altLang="zh-TW">
              <a:latin typeface="標楷體" charset="-120"/>
              <a:ea typeface="標楷體" charset="-120"/>
            </a:endParaRPr>
          </a:p>
          <a:p>
            <a:pPr lvl="1"/>
            <a:r>
              <a:rPr lang="zh-TW" altLang="en-US">
                <a:latin typeface="Calibri" charset="0"/>
                <a:ea typeface="標楷體" charset="-120"/>
              </a:rPr>
              <a:t>紙筆測驗、</a:t>
            </a: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實作</a:t>
            </a:r>
            <a:r>
              <a:rPr lang="zh-TW" altLang="en-US">
                <a:latin typeface="Calibri" charset="0"/>
                <a:ea typeface="標楷體" charset="-120"/>
              </a:rPr>
              <a:t>、</a:t>
            </a: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報告</a:t>
            </a:r>
            <a:r>
              <a:rPr lang="zh-TW" altLang="en-US">
                <a:latin typeface="Calibri" charset="0"/>
                <a:ea typeface="標楷體" charset="-120"/>
              </a:rPr>
              <a:t>、上課表現</a:t>
            </a:r>
            <a:endParaRPr lang="zh-TW" altLang="en-US">
              <a:latin typeface="標楷體" charset="-120"/>
              <a:ea typeface="標楷體" charset="-120"/>
            </a:endParaRPr>
          </a:p>
        </p:txBody>
      </p:sp>
      <p:sp>
        <p:nvSpPr>
          <p:cNvPr id="11268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69B9E30-AEE8-6247-802F-246E58B1E24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19138"/>
          </a:xfrm>
        </p:spPr>
        <p:txBody>
          <a:bodyPr/>
          <a:lstStyle/>
          <a:p>
            <a:r>
              <a:rPr lang="zh-TW" altLang="en-US">
                <a:solidFill>
                  <a:schemeClr val="tx2"/>
                </a:solidFill>
                <a:latin typeface="標楷體" charset="-120"/>
                <a:ea typeface="標楷體" charset="-120"/>
              </a:rPr>
              <a:t>教材課本</a:t>
            </a:r>
          </a:p>
        </p:txBody>
      </p:sp>
      <p:sp>
        <p:nvSpPr>
          <p:cNvPr id="12291" name="內容版面配置區 2"/>
          <p:cNvSpPr>
            <a:spLocks noGrp="1"/>
          </p:cNvSpPr>
          <p:nvPr>
            <p:ph idx="1"/>
          </p:nvPr>
        </p:nvSpPr>
        <p:spPr>
          <a:xfrm>
            <a:off x="179388" y="836613"/>
            <a:ext cx="8640762" cy="5832475"/>
          </a:xfrm>
        </p:spPr>
        <p:txBody>
          <a:bodyPr/>
          <a:lstStyle/>
          <a:p>
            <a:r>
              <a:rPr lang="zh-TW" altLang="en-US" dirty="0">
                <a:latin typeface="Calibri" charset="0"/>
                <a:ea typeface="標楷體" charset="-120"/>
              </a:rPr>
              <a:t>教材課本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pPr lvl="1"/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講義 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(Slides)</a:t>
            </a:r>
          </a:p>
          <a:p>
            <a:pPr lvl="1"/>
            <a:r>
              <a:rPr lang="en-US" altLang="zh-TW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iClass</a:t>
            </a:r>
            <a:endParaRPr lang="en-US" altLang="zh-TW" dirty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http://mail.tku.edu.tw/myday/teaching.htm#1071BI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r>
              <a:rPr lang="zh-TW" altLang="en-US" dirty="0">
                <a:latin typeface="Calibri" charset="0"/>
                <a:ea typeface="標楷體" charset="-120"/>
              </a:rPr>
              <a:t>參考書籍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pPr lvl="1"/>
            <a:r>
              <a:rPr lang="en-US" altLang="zh-TW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Business Intelligence, Analytics, and Data Science: A Managerial Perspective, 4th Edition, Ramesh Sharda, </a:t>
            </a:r>
            <a:r>
              <a:rPr lang="en-US" altLang="zh-TW" sz="24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Dursun</a:t>
            </a:r>
            <a:r>
              <a:rPr lang="en-US" altLang="zh-TW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4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Delen</a:t>
            </a:r>
            <a:r>
              <a:rPr lang="en-US" altLang="zh-TW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, and Efraim Turban, Pearson, 2017. </a:t>
            </a:r>
          </a:p>
          <a:p>
            <a:pPr lvl="1"/>
            <a:r>
              <a:rPr lang="en-US" altLang="zh-TW" sz="2400" dirty="0">
                <a:latin typeface="Calibri" charset="0"/>
                <a:ea typeface="標楷體" charset="-120"/>
              </a:rPr>
              <a:t>Decision Support and Business Intelligence Systems, Ninth Edition, Efraim Turban, Ramesh Sharda,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Dursun</a:t>
            </a:r>
            <a:r>
              <a:rPr lang="en-US" altLang="zh-TW" sz="2400" dirty="0">
                <a:latin typeface="Calibri" charset="0"/>
                <a:ea typeface="標楷體" charset="-120"/>
              </a:rPr>
              <a:t>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Delen</a:t>
            </a:r>
            <a:r>
              <a:rPr lang="en-US" altLang="zh-TW" sz="2400" dirty="0">
                <a:latin typeface="Calibri" charset="0"/>
                <a:ea typeface="標楷體" charset="-120"/>
              </a:rPr>
              <a:t>, Pearson, 2011. </a:t>
            </a:r>
          </a:p>
          <a:p>
            <a:pPr lvl="1"/>
            <a:r>
              <a:rPr lang="zh-TW" altLang="en-US" sz="2400" dirty="0">
                <a:latin typeface="Calibri" charset="0"/>
                <a:ea typeface="標楷體" charset="-120"/>
              </a:rPr>
              <a:t>決策支援與企業智慧系統，九版，</a:t>
            </a:r>
            <a:r>
              <a:rPr lang="en-US" altLang="zh-TW" sz="2400" dirty="0">
                <a:latin typeface="Calibri" charset="0"/>
                <a:ea typeface="標楷體" charset="-120"/>
              </a:rPr>
              <a:t>Efraim Turban </a:t>
            </a:r>
            <a:r>
              <a:rPr lang="zh-TW" altLang="en-US" sz="2400" dirty="0">
                <a:latin typeface="Calibri" charset="0"/>
                <a:ea typeface="標楷體" charset="-120"/>
              </a:rPr>
              <a:t>等著，李昇暾審定，</a:t>
            </a:r>
            <a:r>
              <a:rPr lang="en-US" altLang="zh-TW" sz="2400" dirty="0">
                <a:latin typeface="Calibri" charset="0"/>
                <a:ea typeface="標楷體" charset="-120"/>
              </a:rPr>
              <a:t>2011</a:t>
            </a:r>
            <a:r>
              <a:rPr lang="zh-TW" altLang="en-US" sz="2400" dirty="0">
                <a:latin typeface="Calibri" charset="0"/>
                <a:ea typeface="標楷體" charset="-120"/>
              </a:rPr>
              <a:t>，華 泰</a:t>
            </a:r>
            <a:endParaRPr lang="en-US" altLang="zh-TW" sz="2400" dirty="0">
              <a:latin typeface="Calibri" charset="0"/>
              <a:ea typeface="標楷體" charset="-120"/>
            </a:endParaRPr>
          </a:p>
        </p:txBody>
      </p:sp>
      <p:sp>
        <p:nvSpPr>
          <p:cNvPr id="1229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1EEDF98-8A5E-1A4C-82FE-5EB49093537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accent1"/>
                </a:solidFill>
                <a:latin typeface="標楷體" charset="-120"/>
                <a:ea typeface="標楷體" charset="-120"/>
              </a:rPr>
              <a:t>作業與學期成績計算方式</a:t>
            </a:r>
          </a:p>
        </p:txBody>
      </p:sp>
      <p:sp>
        <p:nvSpPr>
          <p:cNvPr id="1331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Calibri" charset="0"/>
                <a:ea typeface="標楷體" charset="-120"/>
              </a:rPr>
              <a:t>作業篇數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3</a:t>
            </a:r>
            <a:r>
              <a:rPr lang="zh-TW" altLang="en-US" dirty="0">
                <a:latin typeface="Calibri" charset="0"/>
                <a:ea typeface="標楷體" charset="-120"/>
              </a:rPr>
              <a:t>篇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r>
              <a:rPr lang="zh-TW" altLang="en-US" dirty="0">
                <a:latin typeface="Calibri" charset="0"/>
                <a:ea typeface="標楷體" charset="-120"/>
              </a:rPr>
              <a:t>學期成績計算方式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pPr lvl="1"/>
            <a:r>
              <a:rPr lang="en-US" altLang="zh-TW" dirty="0">
                <a:latin typeface="Calibri" charset="0"/>
                <a:ea typeface="標楷體" charset="-120"/>
                <a:sym typeface="Wingdings 2" charset="2"/>
              </a:rPr>
              <a:t></a:t>
            </a:r>
            <a:r>
              <a:rPr lang="zh-TW" altLang="en-US" dirty="0">
                <a:latin typeface="Calibri" charset="0"/>
                <a:ea typeface="標楷體" charset="-120"/>
              </a:rPr>
              <a:t>期中評量：</a:t>
            </a:r>
            <a:r>
              <a:rPr lang="en-US" altLang="zh-TW" dirty="0">
                <a:latin typeface="Calibri" charset="0"/>
                <a:ea typeface="標楷體" charset="-120"/>
              </a:rPr>
              <a:t>30 </a:t>
            </a:r>
            <a:r>
              <a:rPr lang="zh-TW" altLang="en-US" dirty="0">
                <a:latin typeface="Calibri" charset="0"/>
                <a:ea typeface="標楷體" charset="-120"/>
              </a:rPr>
              <a:t>％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pPr lvl="1"/>
            <a:r>
              <a:rPr lang="en-US" altLang="zh-TW" dirty="0">
                <a:latin typeface="Calibri" charset="0"/>
                <a:ea typeface="標楷體" charset="-120"/>
                <a:sym typeface="Wingdings 2" charset="2"/>
              </a:rPr>
              <a:t></a:t>
            </a:r>
            <a:r>
              <a:rPr lang="zh-TW" altLang="en-US" dirty="0">
                <a:latin typeface="Calibri" charset="0"/>
                <a:ea typeface="標楷體" charset="-120"/>
              </a:rPr>
              <a:t>期末評量：</a:t>
            </a:r>
            <a:r>
              <a:rPr lang="en-US" altLang="zh-TW" dirty="0">
                <a:latin typeface="Calibri" charset="0"/>
                <a:ea typeface="標楷體" charset="-120"/>
              </a:rPr>
              <a:t>30  </a:t>
            </a:r>
            <a:r>
              <a:rPr lang="zh-TW" altLang="en-US" dirty="0">
                <a:latin typeface="Calibri" charset="0"/>
                <a:ea typeface="標楷體" charset="-120"/>
              </a:rPr>
              <a:t>％</a:t>
            </a:r>
            <a:endParaRPr lang="zh-TW" altLang="ja-JP" dirty="0">
              <a:latin typeface="Calibri" charset="0"/>
              <a:ea typeface="標楷體" charset="-120"/>
            </a:endParaRPr>
          </a:p>
          <a:p>
            <a:pPr lvl="1"/>
            <a:r>
              <a:rPr lang="en-US" altLang="zh-TW" dirty="0">
                <a:latin typeface="Calibri" charset="0"/>
                <a:ea typeface="標楷體" charset="-120"/>
                <a:sym typeface="Wingdings 2" charset="2"/>
              </a:rPr>
              <a:t></a:t>
            </a:r>
            <a:r>
              <a:rPr lang="zh-TW" altLang="en-US" dirty="0">
                <a:latin typeface="Calibri" charset="0"/>
                <a:ea typeface="標楷體" charset="-120"/>
              </a:rPr>
              <a:t>其他（課堂參與及報告討論表現）：</a:t>
            </a:r>
            <a:r>
              <a:rPr lang="en-US" altLang="zh-TW" dirty="0">
                <a:latin typeface="Calibri" charset="0"/>
                <a:ea typeface="標楷體" charset="-120"/>
              </a:rPr>
              <a:t> 40  </a:t>
            </a:r>
            <a:r>
              <a:rPr lang="zh-TW" altLang="en-US" dirty="0">
                <a:latin typeface="Calibri" charset="0"/>
                <a:ea typeface="標楷體" charset="-120"/>
              </a:rPr>
              <a:t>％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endParaRPr lang="zh-TW" altLang="en-US" dirty="0">
              <a:latin typeface="Calibri" charset="0"/>
              <a:ea typeface="標楷體" charset="-120"/>
            </a:endParaRPr>
          </a:p>
        </p:txBody>
      </p:sp>
      <p:sp>
        <p:nvSpPr>
          <p:cNvPr id="13316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DB2C86-1D7C-844D-95F3-4233AE1A295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Team Term Project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113337"/>
          </a:xfrm>
        </p:spPr>
        <p:txBody>
          <a:bodyPr/>
          <a:lstStyle/>
          <a:p>
            <a:r>
              <a:rPr lang="en-US" altLang="zh-TW" dirty="0">
                <a:latin typeface="Calibri" charset="0"/>
                <a:ea typeface="標楷體" charset="-120"/>
              </a:rPr>
              <a:t>Term Project Topics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Business Intelligence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AI Challenge Champion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Social Network Analysis (SNA)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FinTech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Short Text Conversation (STC)</a:t>
            </a:r>
          </a:p>
          <a:p>
            <a:r>
              <a:rPr lang="en-US" altLang="zh-TW" dirty="0">
                <a:latin typeface="Calibri" charset="0"/>
                <a:ea typeface="標楷體" charset="-120"/>
              </a:rPr>
              <a:t>3-4 </a:t>
            </a:r>
            <a:r>
              <a:rPr lang="zh-TW" altLang="en-US" dirty="0">
                <a:latin typeface="Calibri" charset="0"/>
                <a:ea typeface="標楷體" charset="-120"/>
              </a:rPr>
              <a:t>人為一組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pPr lvl="1"/>
            <a:r>
              <a:rPr lang="zh-TW" altLang="en-US" dirty="0">
                <a:latin typeface="Calibri" charset="0"/>
                <a:ea typeface="標楷體" charset="-120"/>
              </a:rPr>
              <a:t>分組名單於 </a:t>
            </a:r>
            <a:r>
              <a:rPr lang="en-US" altLang="zh-TW" dirty="0">
                <a:solidFill>
                  <a:srgbClr val="C00000"/>
                </a:solidFill>
                <a:latin typeface="Calibri" charset="0"/>
                <a:ea typeface="標楷體" charset="-120"/>
              </a:rPr>
              <a:t>2018/09/19 (</a:t>
            </a:r>
            <a:r>
              <a:rPr lang="zh-Hant" altLang="en-US" dirty="0">
                <a:solidFill>
                  <a:srgbClr val="C00000"/>
                </a:solidFill>
                <a:latin typeface="Calibri" charset="0"/>
                <a:ea typeface="標楷體" charset="-120"/>
              </a:rPr>
              <a:t>三</a:t>
            </a:r>
            <a:r>
              <a:rPr lang="en-US" altLang="zh-TW" dirty="0">
                <a:solidFill>
                  <a:srgbClr val="C00000"/>
                </a:solidFill>
                <a:latin typeface="Calibri" charset="0"/>
                <a:ea typeface="標楷體" charset="-120"/>
              </a:rPr>
              <a:t>)</a:t>
            </a:r>
            <a:r>
              <a:rPr lang="en-US" altLang="zh-TW" dirty="0">
                <a:latin typeface="Calibri" charset="0"/>
                <a:ea typeface="標楷體" charset="-120"/>
              </a:rPr>
              <a:t> </a:t>
            </a:r>
            <a:r>
              <a:rPr lang="zh-TW" altLang="en-US" dirty="0">
                <a:latin typeface="Calibri" charset="0"/>
                <a:ea typeface="標楷體" charset="-120"/>
              </a:rPr>
              <a:t>課程下課時繳交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pPr lvl="1"/>
            <a:r>
              <a:rPr lang="zh-TW" altLang="en-US" dirty="0">
                <a:latin typeface="Calibri" charset="0"/>
                <a:ea typeface="標楷體" charset="-120"/>
              </a:rPr>
              <a:t>由班代統一收集協調分組名單</a:t>
            </a:r>
            <a:endParaRPr lang="en-US" altLang="zh-TW" dirty="0">
              <a:latin typeface="Calibri" charset="0"/>
              <a:ea typeface="標楷體" charset="-120"/>
            </a:endParaRPr>
          </a:p>
        </p:txBody>
      </p:sp>
      <p:sp>
        <p:nvSpPr>
          <p:cNvPr id="1434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CAD4D18-F4E5-4747-AA3E-13835B71C41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https://www.amazon.com/Business-Intelligence-Analytics-Data-Science/dp/0134633288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Business Intelligence, Analytics, and Data Science: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A Managerial Perspective, 4th Edition,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Ramesh Sharda, </a:t>
            </a:r>
            <a:r>
              <a:rPr lang="en-US" sz="2400" dirty="0" err="1">
                <a:solidFill>
                  <a:schemeClr val="accent1"/>
                </a:solidFill>
              </a:rPr>
              <a:t>Dursun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Delen</a:t>
            </a:r>
            <a:r>
              <a:rPr lang="en-US" sz="2400" dirty="0">
                <a:solidFill>
                  <a:schemeClr val="accent1"/>
                </a:solidFill>
              </a:rPr>
              <a:t>, and Efraim Turban,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Pearson, 2017.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9889F1-D302-EB48-8DF3-C9D956AC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779" y="1489748"/>
            <a:ext cx="3928859" cy="50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63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https://www.amazon.com/Decision-Support-Business-Intelligence-Systems/dp/013610729X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Decision Support and Business Intelligence Systems, Ninth Edition,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 Efraim Turban, Ramesh Sharda, </a:t>
            </a:r>
            <a:r>
              <a:rPr lang="en-US" sz="2400" dirty="0" err="1">
                <a:solidFill>
                  <a:schemeClr val="accent1"/>
                </a:solidFill>
              </a:rPr>
              <a:t>Dursun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Delen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Pearson, 2011.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5C026-D3D2-0A44-B30C-BA116DFDB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788" y="1453431"/>
            <a:ext cx="3816424" cy="49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45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https://www.amazon.com/Hands-Machine-Learning-Scikit-Learn-TensorFlow/dp/1491962291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Hands-On Machine Learning with </a:t>
            </a:r>
            <a:r>
              <a:rPr lang="en-US" sz="2400" b="1" dirty="0" err="1">
                <a:solidFill>
                  <a:schemeClr val="accent1"/>
                </a:solidFill>
              </a:rPr>
              <a:t>Scikit</a:t>
            </a:r>
            <a:r>
              <a:rPr lang="en-US" sz="2400" b="1" dirty="0">
                <a:solidFill>
                  <a:schemeClr val="accent1"/>
                </a:solidFill>
              </a:rPr>
              <a:t>-Learn and TensorFlow: Concepts, Tools, and Techniques to Build Intelligent Systems,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Aurélien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Géron</a:t>
            </a:r>
            <a:r>
              <a:rPr lang="en-US" sz="2400" b="1" dirty="0">
                <a:solidFill>
                  <a:schemeClr val="accent1"/>
                </a:solidFill>
              </a:rPr>
              <a:t>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1E203E-7C0E-6540-A2F5-5FF54BA23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571" y="1591132"/>
            <a:ext cx="3678857" cy="48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8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800225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淡江大學</a:t>
            </a:r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107</a:t>
            </a: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學年度第</a:t>
            </a:r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1</a:t>
            </a: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學期</a:t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課程教學計畫表</a:t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Fall 2018 (2018.09 - 2019.01)</a:t>
            </a:r>
            <a:endParaRPr lang="zh-TW" altLang="en-US" dirty="0">
              <a:solidFill>
                <a:schemeClr val="tx2"/>
              </a:solidFill>
              <a:latin typeface="標楷體" charset="-120"/>
              <a:ea typeface="標楷體" charset="-120"/>
            </a:endParaRPr>
          </a:p>
        </p:txBody>
      </p:sp>
      <p:sp>
        <p:nvSpPr>
          <p:cNvPr id="5123" name="內容版面配置區 2"/>
          <p:cNvSpPr>
            <a:spLocks noGrp="1"/>
          </p:cNvSpPr>
          <p:nvPr>
            <p:ph idx="1"/>
          </p:nvPr>
        </p:nvSpPr>
        <p:spPr>
          <a:xfrm>
            <a:off x="395288" y="2349500"/>
            <a:ext cx="8497887" cy="403225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課程名稱</a:t>
            </a:r>
            <a:r>
              <a:rPr lang="zh-TW" altLang="en-US" dirty="0">
                <a:latin typeface="標楷體" charset="-120"/>
                <a:ea typeface="標楷體" charset="-120"/>
              </a:rPr>
              <a:t>：</a:t>
            </a:r>
            <a:r>
              <a:rPr lang="zh-TW" altLang="en-US" b="1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商業智慧實務</a:t>
            </a:r>
            <a:r>
              <a:rPr lang="en-US" altLang="zh-TW" b="1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 </a:t>
            </a:r>
            <a:br>
              <a:rPr lang="en-US" altLang="zh-TW" b="1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</a:br>
            <a:r>
              <a:rPr lang="en-US" altLang="zh-TW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                  </a:t>
            </a:r>
            <a:r>
              <a:rPr lang="en-US" altLang="zh-TW" sz="3000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(Practices of Business Intelligence)</a:t>
            </a:r>
          </a:p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授課教師：戴敏育 </a:t>
            </a:r>
            <a:r>
              <a:rPr lang="en-US" altLang="zh-TW" dirty="0">
                <a:latin typeface="Calibri" charset="0"/>
                <a:ea typeface="標楷體" charset="-120"/>
              </a:rPr>
              <a:t>(Min-</a:t>
            </a:r>
            <a:r>
              <a:rPr lang="en-US" altLang="zh-TW" dirty="0" err="1">
                <a:latin typeface="Calibri" charset="0"/>
                <a:ea typeface="標楷體" charset="-120"/>
              </a:rPr>
              <a:t>Yuh</a:t>
            </a:r>
            <a:r>
              <a:rPr lang="en-US" altLang="zh-TW" dirty="0">
                <a:latin typeface="Calibri" charset="0"/>
                <a:ea typeface="標楷體" charset="-120"/>
              </a:rPr>
              <a:t> Day)</a:t>
            </a:r>
          </a:p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開課系級：資管四</a:t>
            </a:r>
            <a:r>
              <a:rPr lang="en-US" altLang="zh-TW" dirty="0">
                <a:latin typeface="Calibri" charset="0"/>
                <a:ea typeface="標楷體" charset="-120"/>
              </a:rPr>
              <a:t>P (TLMXB4P) </a:t>
            </a:r>
            <a:r>
              <a:rPr lang="en-US" altLang="zh-TW" sz="2400" dirty="0">
                <a:latin typeface="Calibri" charset="0"/>
                <a:ea typeface="標楷體" charset="-120"/>
              </a:rPr>
              <a:t>(M2244) (2995)</a:t>
            </a:r>
          </a:p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開課資料：選修 單學期 </a:t>
            </a:r>
            <a:r>
              <a:rPr lang="en-US" altLang="zh-TW" dirty="0">
                <a:latin typeface="Calibri" charset="0"/>
                <a:ea typeface="標楷體" charset="-120"/>
              </a:rPr>
              <a:t>2 </a:t>
            </a:r>
            <a:r>
              <a:rPr lang="zh-TW" altLang="en-US" dirty="0">
                <a:latin typeface="Calibri" charset="0"/>
                <a:ea typeface="標楷體" charset="-120"/>
              </a:rPr>
              <a:t>學分 </a:t>
            </a:r>
            <a:r>
              <a:rPr lang="en-US" altLang="zh-TW" sz="2400" dirty="0">
                <a:latin typeface="Calibri" charset="0"/>
                <a:ea typeface="標楷體" charset="-120"/>
              </a:rPr>
              <a:t>(2 Credits, Elective)</a:t>
            </a:r>
          </a:p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上課時間：週</a:t>
            </a:r>
            <a:r>
              <a:rPr lang="zh-Hant" altLang="en-US" dirty="0">
                <a:latin typeface="Calibri" charset="0"/>
                <a:ea typeface="標楷體" charset="-120"/>
              </a:rPr>
              <a:t>三</a:t>
            </a:r>
            <a:r>
              <a:rPr lang="zh-TW" altLang="en-US" dirty="0">
                <a:latin typeface="Calibri" charset="0"/>
                <a:ea typeface="標楷體" charset="-120"/>
              </a:rPr>
              <a:t> </a:t>
            </a:r>
            <a:r>
              <a:rPr lang="en-US" altLang="zh-TW" dirty="0">
                <a:latin typeface="Calibri" charset="0"/>
                <a:ea typeface="標楷體" charset="-120"/>
              </a:rPr>
              <a:t>7, 8 (Wed 12:10-16:00)</a:t>
            </a:r>
          </a:p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上課教室：</a:t>
            </a:r>
            <a:r>
              <a:rPr lang="en-US" altLang="zh-TW" dirty="0">
                <a:latin typeface="Calibri" charset="0"/>
                <a:ea typeface="標楷體" charset="-120"/>
              </a:rPr>
              <a:t> B217</a:t>
            </a:r>
            <a:endParaRPr lang="zh-TW" altLang="en-US" dirty="0">
              <a:latin typeface="標楷體" charset="-120"/>
              <a:ea typeface="標楷體" charset="-120"/>
            </a:endParaRPr>
          </a:p>
        </p:txBody>
      </p:sp>
      <p:sp>
        <p:nvSpPr>
          <p:cNvPr id="512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A9CBEEC-F443-5C41-8033-35A49C099AC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https://www.amazon.com/Practical-Machine-Learning-Python-Problem-Solvers/dp/1484232062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Practical Machine Learning with Python: A Problem-Solver’s Guide to Building Real-World Intelligent Systems,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 err="1">
                <a:solidFill>
                  <a:schemeClr val="accent1"/>
                </a:solidFill>
              </a:rPr>
              <a:t>Dipanjan</a:t>
            </a:r>
            <a:r>
              <a:rPr lang="en-US" sz="2400" b="1" dirty="0">
                <a:solidFill>
                  <a:schemeClr val="accent1"/>
                </a:solidFill>
              </a:rPr>
              <a:t> Sarkar, Raghav Bali, Tushar Sharma,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 err="1">
                <a:solidFill>
                  <a:schemeClr val="accent1"/>
                </a:solidFill>
              </a:rPr>
              <a:t>Apress</a:t>
            </a:r>
            <a:r>
              <a:rPr lang="en-US" sz="2400" b="1" dirty="0">
                <a:solidFill>
                  <a:schemeClr val="accent1"/>
                </a:solidFill>
              </a:rPr>
              <a:t>, 2017.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03BB22-9816-0046-A0B0-A40EF0E4D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370" y="1504867"/>
            <a:ext cx="3509677" cy="499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26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https://www.amazon.com/Python-Machine-Learning-scikit-learn-TensorFlow/dp/1787125939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Python Machine Learning: Machine Learning and Deep Learning with Python, </a:t>
            </a:r>
            <a:r>
              <a:rPr lang="en-US" sz="2400" b="1" dirty="0" err="1">
                <a:solidFill>
                  <a:schemeClr val="accent1"/>
                </a:solidFill>
              </a:rPr>
              <a:t>scikit</a:t>
            </a:r>
            <a:r>
              <a:rPr lang="en-US" sz="2400" b="1" dirty="0">
                <a:solidFill>
                  <a:schemeClr val="accent1"/>
                </a:solidFill>
              </a:rPr>
              <a:t>-learn, and TensorFlow, 2nd Edition,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Sebastian </a:t>
            </a:r>
            <a:r>
              <a:rPr lang="en-US" sz="2400" b="1" dirty="0" err="1">
                <a:solidFill>
                  <a:schemeClr val="accent1"/>
                </a:solidFill>
              </a:rPr>
              <a:t>Raschka</a:t>
            </a:r>
            <a:r>
              <a:rPr lang="en-US" sz="2400" b="1" dirty="0">
                <a:solidFill>
                  <a:schemeClr val="accent1"/>
                </a:solidFill>
              </a:rPr>
              <a:t> and Vahid </a:t>
            </a:r>
            <a:r>
              <a:rPr lang="en-US" sz="2400" b="1" dirty="0" err="1">
                <a:solidFill>
                  <a:schemeClr val="accent1"/>
                </a:solidFill>
              </a:rPr>
              <a:t>Mirjalili</a:t>
            </a:r>
            <a:r>
              <a:rPr lang="en-US" sz="2400" b="1" dirty="0">
                <a:solidFill>
                  <a:schemeClr val="accent1"/>
                </a:solidFill>
              </a:rPr>
              <a:t>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 err="1">
                <a:solidFill>
                  <a:schemeClr val="accent1"/>
                </a:solidFill>
              </a:rPr>
              <a:t>Packt</a:t>
            </a:r>
            <a:r>
              <a:rPr lang="en-US" sz="2400" b="1" dirty="0">
                <a:solidFill>
                  <a:schemeClr val="accent1"/>
                </a:solidFill>
              </a:rPr>
              <a:t> Publishing, 2017.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77558B-E06F-F844-A2F1-382AE17DB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935" y="1638757"/>
            <a:ext cx="4002129" cy="49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74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https://www.amazon.com/Data-Mining-Machine-Learning-Practitioners/dp/1118618041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Big Data, Data Mining, and Machine Learning: Value Creation for Business Leaders and Practitioners,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Jared Dean,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Wiley, 2014.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AB81C-1C3C-4C4A-B0B0-EF4D5A6D8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591" y="1524561"/>
            <a:ext cx="3322817" cy="49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37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https://www.amazon.com/Network-Analysis-Applications-Lecture-Networks/dp/3319781952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Social Network Based Big Data Analysis and Applications,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Lecture Notes in Social Networks,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Mehmet Kaya, Jalal </a:t>
            </a:r>
            <a:r>
              <a:rPr lang="en-US" sz="2400" b="1" dirty="0" err="1">
                <a:solidFill>
                  <a:schemeClr val="accent1"/>
                </a:solidFill>
              </a:rPr>
              <a:t>Kawash</a:t>
            </a:r>
            <a:r>
              <a:rPr lang="en-US" sz="2400" b="1" dirty="0">
                <a:solidFill>
                  <a:schemeClr val="accent1"/>
                </a:solidFill>
              </a:rPr>
              <a:t>, </a:t>
            </a:r>
            <a:r>
              <a:rPr lang="en-US" sz="2400" b="1" dirty="0" err="1">
                <a:solidFill>
                  <a:schemeClr val="accent1"/>
                </a:solidFill>
              </a:rPr>
              <a:t>Suheil</a:t>
            </a:r>
            <a:r>
              <a:rPr lang="en-US" sz="2400" b="1" dirty="0">
                <a:solidFill>
                  <a:schemeClr val="accent1"/>
                </a:solidFill>
              </a:rPr>
              <a:t> Khoury, Min-</a:t>
            </a:r>
            <a:r>
              <a:rPr lang="en-US" sz="2400" b="1" dirty="0" err="1">
                <a:solidFill>
                  <a:schemeClr val="accent1"/>
                </a:solidFill>
              </a:rPr>
              <a:t>Yuh</a:t>
            </a:r>
            <a:r>
              <a:rPr lang="en-US" sz="2400" b="1" dirty="0">
                <a:solidFill>
                  <a:schemeClr val="accent1"/>
                </a:solidFill>
              </a:rPr>
              <a:t> Day,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Springer International Publishing, 2018.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978504-922E-AA4C-80A7-07B105A3E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828" y="1533020"/>
            <a:ext cx="3174343" cy="50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90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7976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1054100" y="6572671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72476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052076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E56ED-562A-8B4C-AA71-2387D24D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37" y="0"/>
            <a:ext cx="8929563" cy="8555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Evolution of Business Intelligence (BI)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09B57-D4CD-2340-ACAC-AA646926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26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81516-76C8-C54C-9059-05831BD10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80" y="836712"/>
            <a:ext cx="7240440" cy="5539135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BD81EBF7-744F-8046-8FC0-50FFEE8F9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262623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9881-61DC-DB41-B976-90583DBE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High-Level Architecture of BI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86E1C-999B-814A-84B8-F1BD29D3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40AC0-95FE-4049-A861-B689CEAFF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8783281" cy="4320480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178E0688-F5CC-644F-9DD1-3043385B5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189480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348A-5425-6B4E-82CF-89B25169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53" y="620688"/>
            <a:ext cx="6896365" cy="58246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Three Types of Analytics 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932629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29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Analytics Ecosystem</a:t>
            </a: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88B94699-666F-DD4F-AF7D-2452A18E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FE6B0-E38C-9F44-8A78-6E115958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408" y="891228"/>
            <a:ext cx="6499183" cy="55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20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16" y="116632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Business Intelligence (BI)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36ADBB62-BA5F-A94C-9BE0-0151183E2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1003882"/>
            <a:ext cx="6984776" cy="679120"/>
          </a:xfrm>
          <a:prstGeom prst="roundRect">
            <a:avLst>
              <a:gd name="adj" fmla="val 1215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Introduction to BI and Data Science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68AC5769-CE59-C448-BDDD-65FB9FDB2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1903877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Descriptive Analytics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386F392-B7C2-9346-A58F-004514330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2807216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Predictive Analytics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560E428-3DB7-A54B-BF43-5510CF386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3710555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Prescriptive Analytics</a:t>
            </a:r>
          </a:p>
        </p:txBody>
      </p:sp>
      <p:sp>
        <p:nvSpPr>
          <p:cNvPr id="11" name="文字方塊 12">
            <a:extLst>
              <a:ext uri="{FF2B5EF4-FFF2-40B4-BE49-F238E27FC236}">
                <a16:creationId xmlns:a16="http://schemas.microsoft.com/office/drawing/2014/main" id="{1183F9A7-AC31-C446-B5DA-F4BE94E65947}"/>
              </a:ext>
            </a:extLst>
          </p:cNvPr>
          <p:cNvSpPr txBox="1"/>
          <p:nvPr/>
        </p:nvSpPr>
        <p:spPr>
          <a:xfrm>
            <a:off x="446710" y="93136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1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文字方塊 13">
            <a:extLst>
              <a:ext uri="{FF2B5EF4-FFF2-40B4-BE49-F238E27FC236}">
                <a16:creationId xmlns:a16="http://schemas.microsoft.com/office/drawing/2014/main" id="{B597B0F7-FE41-E347-AEEE-FDB44DFD5066}"/>
              </a:ext>
            </a:extLst>
          </p:cNvPr>
          <p:cNvSpPr txBox="1"/>
          <p:nvPr/>
        </p:nvSpPr>
        <p:spPr>
          <a:xfrm>
            <a:off x="446710" y="2745969"/>
            <a:ext cx="498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3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文字方塊 14">
            <a:extLst>
              <a:ext uri="{FF2B5EF4-FFF2-40B4-BE49-F238E27FC236}">
                <a16:creationId xmlns:a16="http://schemas.microsoft.com/office/drawing/2014/main" id="{AA416417-BA8C-4F4A-BFCC-BE39384413EE}"/>
              </a:ext>
            </a:extLst>
          </p:cNvPr>
          <p:cNvSpPr txBox="1"/>
          <p:nvPr/>
        </p:nvSpPr>
        <p:spPr>
          <a:xfrm>
            <a:off x="446710" y="4560571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5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文字方塊 15">
            <a:extLst>
              <a:ext uri="{FF2B5EF4-FFF2-40B4-BE49-F238E27FC236}">
                <a16:creationId xmlns:a16="http://schemas.microsoft.com/office/drawing/2014/main" id="{153A87C4-B0AC-CE4F-8894-C62ED8B7CE13}"/>
              </a:ext>
            </a:extLst>
          </p:cNvPr>
          <p:cNvSpPr txBox="1"/>
          <p:nvPr/>
        </p:nvSpPr>
        <p:spPr>
          <a:xfrm>
            <a:off x="446710" y="365327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4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8D64AB-2FD8-CE4E-88AE-F2F7A5F63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4613894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Big Data Analytics</a:t>
            </a:r>
          </a:p>
        </p:txBody>
      </p:sp>
      <p:sp>
        <p:nvSpPr>
          <p:cNvPr id="19" name="文字方塊 14">
            <a:extLst>
              <a:ext uri="{FF2B5EF4-FFF2-40B4-BE49-F238E27FC236}">
                <a16:creationId xmlns:a16="http://schemas.microsoft.com/office/drawing/2014/main" id="{E707E0CA-6688-C445-AED6-91975A3B4920}"/>
              </a:ext>
            </a:extLst>
          </p:cNvPr>
          <p:cNvSpPr txBox="1"/>
          <p:nvPr/>
        </p:nvSpPr>
        <p:spPr>
          <a:xfrm>
            <a:off x="446710" y="1838668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2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DAC38A7-C19C-8547-8D7B-9E06353AE759}"/>
              </a:ext>
            </a:extLst>
          </p:cNvPr>
          <p:cNvSpPr/>
          <p:nvPr/>
        </p:nvSpPr>
        <p:spPr>
          <a:xfrm>
            <a:off x="385192" y="1042966"/>
            <a:ext cx="586408" cy="5858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文字方塊 14">
            <a:extLst>
              <a:ext uri="{FF2B5EF4-FFF2-40B4-BE49-F238E27FC236}">
                <a16:creationId xmlns:a16="http://schemas.microsoft.com/office/drawing/2014/main" id="{09BD336F-3A2D-FA48-8435-2FCF2408F319}"/>
              </a:ext>
            </a:extLst>
          </p:cNvPr>
          <p:cNvSpPr txBox="1"/>
          <p:nvPr/>
        </p:nvSpPr>
        <p:spPr>
          <a:xfrm>
            <a:off x="446710" y="5467871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6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89F77BB-2B54-0648-8CFE-215A5C91E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5517232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Future Trends</a:t>
            </a:r>
          </a:p>
        </p:txBody>
      </p:sp>
    </p:spTree>
    <p:extLst>
      <p:ext uri="{BB962C8B-B14F-4D97-AF65-F5344CB8AC3E}">
        <p14:creationId xmlns:p14="http://schemas.microsoft.com/office/powerpoint/2010/main" val="3460586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Job Titles of Analytics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26704-852D-4E43-AB9E-1CE30F4E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08" y="908720"/>
            <a:ext cx="5222856" cy="55067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F20D4C7-9E3C-5746-9D1B-B3A0D0151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765302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Data to Knowledge Continuum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7340E-9804-B54F-A842-BBF0BA84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02" y="770185"/>
            <a:ext cx="7467396" cy="5683151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028EC6B6-3B82-B641-974C-89D5B9D6F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561290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312738" y="115888"/>
            <a:ext cx="8580437" cy="792162"/>
          </a:xfrm>
        </p:spPr>
        <p:txBody>
          <a:bodyPr/>
          <a:lstStyle/>
          <a:p>
            <a:r>
              <a:rPr lang="en-US" altLang="zh-TW" sz="40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 (BI) Infrastructure</a:t>
            </a:r>
            <a:endParaRPr lang="zh-TW" altLang="en-US" sz="4000" b="1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35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C224871-2C42-1A47-93B7-62B43DBD08DC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556" name="Picture Placeholder 1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50" y="908050"/>
            <a:ext cx="7988300" cy="5478463"/>
          </a:xfrm>
        </p:spPr>
      </p:pic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1000">
                <a:solidFill>
                  <a:srgbClr val="898989"/>
                </a:solidFill>
                <a:latin typeface="Calibri" charset="0"/>
              </a:rPr>
              <a:t>Source: Kenneth C. Laudon &amp; Jane P. Laudon (2014), Management Information Systems: Managing the Digital Firm, Thirteenth Edition, Pearson. </a:t>
            </a:r>
            <a:endParaRPr kumimoji="0" lang="es-ES" altLang="zh-TW" sz="10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308850" y="5734050"/>
            <a:ext cx="1189038" cy="32702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61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88913"/>
            <a:ext cx="8686800" cy="936625"/>
          </a:xfrm>
        </p:spPr>
        <p:txBody>
          <a:bodyPr lIns="92075" tIns="46038" rIns="92075" bIns="46038">
            <a:normAutofit/>
          </a:bodyPr>
          <a:lstStyle/>
          <a:p>
            <a:r>
              <a:rPr lang="en-US" altLang="zh-TW" sz="4000" dirty="0">
                <a:solidFill>
                  <a:srgbClr val="FFC000"/>
                </a:solidFill>
                <a:latin typeface="Calibri" charset="0"/>
                <a:ea typeface="標楷體" charset="-120"/>
              </a:rPr>
              <a:t>Business Intelligence </a:t>
            </a:r>
            <a:r>
              <a:rPr lang="en-US" altLang="zh-TW" sz="4000" dirty="0">
                <a:latin typeface="Calibri" charset="0"/>
                <a:ea typeface="標楷體" charset="-120"/>
              </a:rPr>
              <a:t>and </a:t>
            </a:r>
            <a:r>
              <a:rPr lang="en-US" altLang="zh-TW" sz="4000" b="1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Mining</a:t>
            </a:r>
            <a:endParaRPr lang="en-US" altLang="zh-TW" sz="4000" b="1" dirty="0">
              <a:solidFill>
                <a:srgbClr val="FFC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9" name="AutoShape 1027"/>
          <p:cNvSpPr>
            <a:spLocks noChangeArrowheads="1"/>
          </p:cNvSpPr>
          <p:nvPr/>
        </p:nvSpPr>
        <p:spPr bwMode="auto">
          <a:xfrm>
            <a:off x="762000" y="1447800"/>
            <a:ext cx="7467600" cy="50292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24580" name="Line 1028"/>
          <p:cNvSpPr>
            <a:spLocks noChangeShapeType="1"/>
          </p:cNvSpPr>
          <p:nvPr/>
        </p:nvSpPr>
        <p:spPr bwMode="auto">
          <a:xfrm>
            <a:off x="1219200" y="5867400"/>
            <a:ext cx="655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Line 1029"/>
          <p:cNvSpPr>
            <a:spLocks noChangeShapeType="1"/>
          </p:cNvSpPr>
          <p:nvPr/>
        </p:nvSpPr>
        <p:spPr bwMode="auto">
          <a:xfrm>
            <a:off x="1676400" y="52578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1030"/>
          <p:cNvSpPr>
            <a:spLocks noChangeShapeType="1"/>
          </p:cNvSpPr>
          <p:nvPr/>
        </p:nvSpPr>
        <p:spPr bwMode="auto">
          <a:xfrm>
            <a:off x="2209800" y="449580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Line 1031"/>
          <p:cNvSpPr>
            <a:spLocks noChangeShapeType="1"/>
          </p:cNvSpPr>
          <p:nvPr/>
        </p:nvSpPr>
        <p:spPr bwMode="auto">
          <a:xfrm>
            <a:off x="2819400" y="3733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1032"/>
          <p:cNvSpPr>
            <a:spLocks noChangeShapeType="1"/>
          </p:cNvSpPr>
          <p:nvPr/>
        </p:nvSpPr>
        <p:spPr bwMode="auto">
          <a:xfrm>
            <a:off x="3429000" y="2895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1033"/>
          <p:cNvSpPr>
            <a:spLocks noChangeShapeType="1"/>
          </p:cNvSpPr>
          <p:nvPr/>
        </p:nvSpPr>
        <p:spPr bwMode="auto">
          <a:xfrm flipV="1">
            <a:off x="5334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1034"/>
          <p:cNvSpPr>
            <a:spLocks noChangeShapeType="1"/>
          </p:cNvSpPr>
          <p:nvPr/>
        </p:nvSpPr>
        <p:spPr bwMode="auto">
          <a:xfrm flipV="1">
            <a:off x="88392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Text Box 1035"/>
          <p:cNvSpPr txBox="1">
            <a:spLocks noChangeArrowheads="1"/>
          </p:cNvSpPr>
          <p:nvPr/>
        </p:nvSpPr>
        <p:spPr bwMode="auto">
          <a:xfrm>
            <a:off x="593725" y="1509713"/>
            <a:ext cx="1920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 dirty="0">
                <a:latin typeface="Times New Roman" charset="0"/>
              </a:rPr>
              <a:t>Increasing potential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 dirty="0">
                <a:latin typeface="Times New Roman" charset="0"/>
              </a:rPr>
              <a:t>to support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 dirty="0">
                <a:latin typeface="Times New Roman" charset="0"/>
              </a:rPr>
              <a:t>business decisions</a:t>
            </a:r>
          </a:p>
        </p:txBody>
      </p:sp>
      <p:sp>
        <p:nvSpPr>
          <p:cNvPr id="24588" name="Text Box 1036"/>
          <p:cNvSpPr txBox="1">
            <a:spLocks noChangeArrowheads="1"/>
          </p:cNvSpPr>
          <p:nvPr/>
        </p:nvSpPr>
        <p:spPr bwMode="auto">
          <a:xfrm>
            <a:off x="7748588" y="1955800"/>
            <a:ext cx="100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End User</a:t>
            </a:r>
            <a:endParaRPr kumimoji="0" lang="en-US" altLang="zh-TW" sz="1600">
              <a:latin typeface="Times New Roman" charset="0"/>
            </a:endParaRPr>
          </a:p>
        </p:txBody>
      </p:sp>
      <p:sp>
        <p:nvSpPr>
          <p:cNvPr id="24589" name="Text Box 1037"/>
          <p:cNvSpPr txBox="1">
            <a:spLocks noChangeArrowheads="1"/>
          </p:cNvSpPr>
          <p:nvPr/>
        </p:nvSpPr>
        <p:spPr bwMode="auto">
          <a:xfrm>
            <a:off x="7751763" y="2946400"/>
            <a:ext cx="95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Business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  Analyst</a:t>
            </a:r>
          </a:p>
        </p:txBody>
      </p:sp>
      <p:sp>
        <p:nvSpPr>
          <p:cNvPr id="24590" name="Text Box 1038"/>
          <p:cNvSpPr txBox="1">
            <a:spLocks noChangeArrowheads="1"/>
          </p:cNvSpPr>
          <p:nvPr/>
        </p:nvSpPr>
        <p:spPr bwMode="auto">
          <a:xfrm>
            <a:off x="7840663" y="3784600"/>
            <a:ext cx="855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     Data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Analyst</a:t>
            </a:r>
          </a:p>
        </p:txBody>
      </p:sp>
      <p:sp>
        <p:nvSpPr>
          <p:cNvPr id="24591" name="Text Box 1039"/>
          <p:cNvSpPr txBox="1">
            <a:spLocks noChangeArrowheads="1"/>
          </p:cNvSpPr>
          <p:nvPr/>
        </p:nvSpPr>
        <p:spPr bwMode="auto">
          <a:xfrm>
            <a:off x="8102600" y="5689600"/>
            <a:ext cx="611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DBA</a:t>
            </a:r>
          </a:p>
        </p:txBody>
      </p:sp>
      <p:sp>
        <p:nvSpPr>
          <p:cNvPr id="24592" name="Text Box 1040"/>
          <p:cNvSpPr txBox="1">
            <a:spLocks noChangeArrowheads="1"/>
          </p:cNvSpPr>
          <p:nvPr/>
        </p:nvSpPr>
        <p:spPr bwMode="auto">
          <a:xfrm>
            <a:off x="3886200" y="217805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800" b="1" dirty="0">
                <a:solidFill>
                  <a:srgbClr val="FFC000"/>
                </a:solidFill>
              </a:rPr>
              <a:t>Decision</a:t>
            </a:r>
            <a:r>
              <a:rPr kumimoji="0" lang="en-US" altLang="zh-TW" sz="1800" dirty="0">
                <a:solidFill>
                  <a:srgbClr val="FFC000"/>
                </a:solidFill>
              </a:rPr>
              <a:t> </a:t>
            </a:r>
            <a:r>
              <a:rPr kumimoji="0" lang="en-US" altLang="zh-TW" sz="1800" b="1" dirty="0">
                <a:solidFill>
                  <a:srgbClr val="FFC000"/>
                </a:solidFill>
              </a:rPr>
              <a:t>Making</a:t>
            </a:r>
          </a:p>
        </p:txBody>
      </p:sp>
      <p:sp>
        <p:nvSpPr>
          <p:cNvPr id="24593" name="Text Box 1041"/>
          <p:cNvSpPr txBox="1">
            <a:spLocks noChangeArrowheads="1"/>
          </p:cNvSpPr>
          <p:nvPr/>
        </p:nvSpPr>
        <p:spPr bwMode="auto">
          <a:xfrm>
            <a:off x="3352800" y="2992438"/>
            <a:ext cx="226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dirty="0"/>
              <a:t>Data Presentation</a:t>
            </a:r>
          </a:p>
        </p:txBody>
      </p:sp>
      <p:sp>
        <p:nvSpPr>
          <p:cNvPr id="24594" name="Text Box 1042"/>
          <p:cNvSpPr txBox="1">
            <a:spLocks noChangeArrowheads="1"/>
          </p:cNvSpPr>
          <p:nvPr/>
        </p:nvSpPr>
        <p:spPr bwMode="auto">
          <a:xfrm>
            <a:off x="3276600" y="3352800"/>
            <a:ext cx="257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Visualization Techniques</a:t>
            </a:r>
          </a:p>
        </p:txBody>
      </p:sp>
      <p:sp>
        <p:nvSpPr>
          <p:cNvPr id="24595" name="Text Box 1043"/>
          <p:cNvSpPr txBox="1">
            <a:spLocks noChangeArrowheads="1"/>
          </p:cNvSpPr>
          <p:nvPr/>
        </p:nvSpPr>
        <p:spPr bwMode="auto">
          <a:xfrm>
            <a:off x="3657600" y="3765550"/>
            <a:ext cx="1782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24596" name="Text Box 1044"/>
          <p:cNvSpPr txBox="1">
            <a:spLocks noChangeArrowheads="1"/>
          </p:cNvSpPr>
          <p:nvPr/>
        </p:nvSpPr>
        <p:spPr bwMode="auto">
          <a:xfrm>
            <a:off x="3581400" y="4038600"/>
            <a:ext cx="2324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 dirty="0">
                <a:latin typeface="Times New Roman" charset="0"/>
              </a:rPr>
              <a:t>Information Discovery</a:t>
            </a:r>
          </a:p>
        </p:txBody>
      </p:sp>
      <p:sp>
        <p:nvSpPr>
          <p:cNvPr id="24597" name="Text Box 1045"/>
          <p:cNvSpPr txBox="1">
            <a:spLocks noChangeArrowheads="1"/>
          </p:cNvSpPr>
          <p:nvPr/>
        </p:nvSpPr>
        <p:spPr bwMode="auto">
          <a:xfrm>
            <a:off x="3368675" y="4572000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Exploration</a:t>
            </a:r>
          </a:p>
        </p:txBody>
      </p:sp>
      <p:sp>
        <p:nvSpPr>
          <p:cNvPr id="24598" name="Text Box 1047"/>
          <p:cNvSpPr txBox="1">
            <a:spLocks noChangeArrowheads="1"/>
          </p:cNvSpPr>
          <p:nvPr/>
        </p:nvSpPr>
        <p:spPr bwMode="auto">
          <a:xfrm>
            <a:off x="2133600" y="4876800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Statistical Summary, Querying, and Reporting</a:t>
            </a:r>
            <a:endParaRPr kumimoji="0" lang="en-US" altLang="zh-TW" sz="1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9239" name="Text Box 1048"/>
          <p:cNvSpPr txBox="1">
            <a:spLocks noChangeArrowheads="1"/>
          </p:cNvSpPr>
          <p:nvPr/>
        </p:nvSpPr>
        <p:spPr bwMode="auto">
          <a:xfrm>
            <a:off x="1600200" y="541020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zh-TW" b="1" dirty="0">
                <a:latin typeface="Calibri" pitchFamily="34" charset="0"/>
                <a:ea typeface="新細明體" pitchFamily="18" charset="-120"/>
              </a:rPr>
              <a:t>Data Preprocessing/Integration, </a:t>
            </a:r>
            <a:r>
              <a:rPr kumimoji="0" lang="en-US" altLang="zh-TW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新細明體" pitchFamily="18" charset="-120"/>
              </a:rPr>
              <a:t>Data Warehouses</a:t>
            </a:r>
          </a:p>
        </p:txBody>
      </p:sp>
      <p:sp>
        <p:nvSpPr>
          <p:cNvPr id="24600" name="Text Box 1049"/>
          <p:cNvSpPr txBox="1">
            <a:spLocks noChangeArrowheads="1"/>
          </p:cNvSpPr>
          <p:nvPr/>
        </p:nvSpPr>
        <p:spPr bwMode="auto">
          <a:xfrm>
            <a:off x="3581400" y="5791200"/>
            <a:ext cx="1697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Sources</a:t>
            </a:r>
            <a:endParaRPr kumimoji="0" lang="en-US" altLang="zh-TW" sz="1800" b="1">
              <a:solidFill>
                <a:schemeClr val="bg1"/>
              </a:solidFill>
            </a:endParaRPr>
          </a:p>
        </p:txBody>
      </p:sp>
      <p:sp>
        <p:nvSpPr>
          <p:cNvPr id="24601" name="Text Box 1050"/>
          <p:cNvSpPr txBox="1">
            <a:spLocks noChangeArrowheads="1"/>
          </p:cNvSpPr>
          <p:nvPr/>
        </p:nvSpPr>
        <p:spPr bwMode="auto">
          <a:xfrm>
            <a:off x="1066800" y="6096000"/>
            <a:ext cx="711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Paper, Files, Web documents, Scientific experiments, Database Systems</a:t>
            </a:r>
          </a:p>
        </p:txBody>
      </p:sp>
      <p:sp>
        <p:nvSpPr>
          <p:cNvPr id="24602" name="Line 1051"/>
          <p:cNvSpPr>
            <a:spLocks noChangeShapeType="1"/>
          </p:cNvSpPr>
          <p:nvPr/>
        </p:nvSpPr>
        <p:spPr bwMode="auto">
          <a:xfrm>
            <a:off x="457200" y="64770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投影片編號版面配置區 2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B084202-3812-7D41-B9FE-226935964D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7436" name="文字方塊 32"/>
          <p:cNvSpPr txBox="1">
            <a:spLocks noChangeArrowheads="1"/>
          </p:cNvSpPr>
          <p:nvPr/>
        </p:nvSpPr>
        <p:spPr bwMode="auto">
          <a:xfrm>
            <a:off x="900113" y="6597650"/>
            <a:ext cx="7508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Jiawei Han and Micheline </a:t>
            </a:r>
            <a:r>
              <a:rPr kumimoji="0" lang="en-US" altLang="zh-TW" sz="1200" dirty="0" err="1">
                <a:solidFill>
                  <a:schemeClr val="bg1">
                    <a:lumMod val="65000"/>
                  </a:schemeClr>
                </a:solidFill>
              </a:rPr>
              <a:t>Kamber</a:t>
            </a:r>
            <a:r>
              <a:rPr kumimoji="0" lang="en-US" altLang="zh-TW" sz="1200" dirty="0">
                <a:solidFill>
                  <a:schemeClr val="bg1">
                    <a:lumMod val="65000"/>
                  </a:schemeClr>
                </a:solidFill>
              </a:rPr>
              <a:t> (2006), Data Mining: Concepts and Techniques, Second Edition, Elsevier</a:t>
            </a:r>
            <a:endParaRPr kumimoji="0"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2987675" y="3751263"/>
            <a:ext cx="2917825" cy="654050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9752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8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Insights </a:t>
            </a:r>
            <a:br>
              <a:rPr lang="en-US" altLang="zh-TW" sz="96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96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with </a:t>
            </a:r>
            <a:br>
              <a:rPr lang="en-US" altLang="zh-TW" sz="96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9600" b="1" dirty="0">
                <a:solidFill>
                  <a:srgbClr val="FF0000"/>
                </a:solidFill>
                <a:latin typeface="Calibri" charset="0"/>
                <a:ea typeface="標楷體" charset="-120"/>
              </a:rPr>
              <a:t>Social Analytics</a:t>
            </a:r>
            <a:endParaRPr lang="zh-TW" altLang="en-US" sz="9600" b="1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12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258B0FA-2B0A-CF4D-99FC-8ADD1B6E1C8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27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54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Analyzing the Social Web:</a:t>
            </a:r>
            <a:br>
              <a:rPr lang="en-US" altLang="zh-TW" sz="6000" b="1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 b="1" dirty="0">
                <a:solidFill>
                  <a:srgbClr val="FF0000"/>
                </a:solidFill>
                <a:latin typeface="Calibri" charset="0"/>
                <a:ea typeface="標楷體" charset="-120"/>
              </a:rPr>
              <a:t>Social Network Analysis</a:t>
            </a:r>
            <a:endParaRPr lang="zh-TW" altLang="en-US" sz="6000" b="1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22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B771F56-A762-7A44-8282-7C5F61F62C5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777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066F18A-D6CC-A344-8524-75BFB46E158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32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836613"/>
            <a:ext cx="4556125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1331913" y="6630988"/>
            <a:ext cx="6553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  <a:ea typeface="MS PGothic" charset="-128"/>
              </a:rPr>
              <a:t>Source: </a:t>
            </a:r>
            <a:r>
              <a:rPr lang="en-US" altLang="zh-TW" sz="1200">
                <a:solidFill>
                  <a:srgbClr val="A6A6A6"/>
                </a:solidFill>
                <a:latin typeface="Arial" charset="0"/>
                <a:ea typeface="MS PGothic" charset="-128"/>
                <a:hlinkClick r:id="rId3"/>
              </a:rPr>
              <a:t>http://www.amazon.com/Analyzing-Social-Web-Jennifer-Golbeck/dp/0124055311</a:t>
            </a:r>
            <a:endParaRPr lang="en-US" altLang="zh-TW" sz="1200">
              <a:solidFill>
                <a:srgbClr val="A6A6A6"/>
              </a:solidFill>
              <a:latin typeface="Arial" charset="0"/>
              <a:ea typeface="MS PGothic" charset="-128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53975" y="236835"/>
            <a:ext cx="9109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 dirty="0">
                <a:solidFill>
                  <a:schemeClr val="accent1"/>
                </a:solidFill>
                <a:ea typeface="標楷體" charset="-120"/>
              </a:rPr>
              <a:t>Jennifer </a:t>
            </a:r>
            <a:r>
              <a:rPr lang="en-US" altLang="zh-TW" sz="2400" b="1" dirty="0" err="1">
                <a:solidFill>
                  <a:schemeClr val="accent1"/>
                </a:solidFill>
                <a:ea typeface="標楷體" charset="-120"/>
              </a:rPr>
              <a:t>Golbeck</a:t>
            </a:r>
            <a:r>
              <a:rPr lang="en-US" altLang="zh-TW" sz="2400" b="1" dirty="0">
                <a:solidFill>
                  <a:schemeClr val="accent1"/>
                </a:solidFill>
                <a:ea typeface="標楷體" charset="-120"/>
              </a:rPr>
              <a:t> (2013), Analyzing the Social Web, Morgan Kaufmann</a:t>
            </a:r>
            <a:endParaRPr lang="en-US" altLang="zh-TW" sz="2400" b="1" dirty="0">
              <a:solidFill>
                <a:schemeClr val="accent1"/>
              </a:solidFill>
              <a:latin typeface="Arial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3712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A9882-2BB2-CA4D-BDF1-D2FF0586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Hant" sz="12000" dirty="0">
                <a:solidFill>
                  <a:srgbClr val="FF0000"/>
                </a:solidFill>
              </a:rPr>
              <a:t>AI </a:t>
            </a:r>
            <a:br>
              <a:rPr lang="en-US" altLang="zh-Hant" sz="12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Challenge</a:t>
            </a:r>
            <a:br>
              <a:rPr lang="en-US" sz="12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Champion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87D9B-7E62-3441-99B8-A5392E20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31390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2128-9022-2047-BB87-131748C1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764704"/>
          </a:xfrm>
        </p:spPr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</a:rPr>
              <a:t>科技大擂台 與</a:t>
            </a:r>
            <a:r>
              <a:rPr lang="en-US" dirty="0">
                <a:solidFill>
                  <a:schemeClr val="accent1"/>
                </a:solidFill>
              </a:rPr>
              <a:t>AI</a:t>
            </a:r>
            <a:r>
              <a:rPr lang="zh-TW" altLang="en-US" dirty="0">
                <a:solidFill>
                  <a:schemeClr val="accent1"/>
                </a:solidFill>
              </a:rPr>
              <a:t>對話</a:t>
            </a:r>
            <a:r>
              <a:rPr lang="zh-Hant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</a:t>
            </a:r>
            <a:r>
              <a:rPr lang="zh-TW" altLang="en-US" dirty="0">
                <a:solidFill>
                  <a:schemeClr val="accent1"/>
                </a:solidFill>
              </a:rPr>
              <a:t>正式賽</a:t>
            </a:r>
            <a:r>
              <a:rPr lang="en-US" altLang="zh-TW" dirty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DC064-A9ED-FA4D-9F72-9BDDD689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7B5C67-5D0E-5E4B-8D52-593F2CFA5D25}"/>
              </a:ext>
            </a:extLst>
          </p:cNvPr>
          <p:cNvSpPr/>
          <p:nvPr/>
        </p:nvSpPr>
        <p:spPr>
          <a:xfrm>
            <a:off x="1952836" y="6488668"/>
            <a:ext cx="5238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https://fgc.stpi.narl.org.tw/activity/techai2018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BF656-6543-C54E-B67E-DC06A8BA0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41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1</a:t>
            </a:r>
            <a:r>
              <a:rPr lang="en-US" altLang="zh-Hant" dirty="0">
                <a:solidFill>
                  <a:schemeClr val="accent1"/>
                </a:solidFill>
              </a:rPr>
              <a:t>4</a:t>
            </a:r>
            <a:r>
              <a:rPr lang="en-US" dirty="0">
                <a:solidFill>
                  <a:schemeClr val="accent1"/>
                </a:solidFill>
              </a:rPr>
              <a:t>th NTCIR (201</a:t>
            </a:r>
            <a:r>
              <a:rPr lang="en-US" altLang="zh-Hant" dirty="0">
                <a:solidFill>
                  <a:schemeClr val="accent1"/>
                </a:solidFill>
              </a:rPr>
              <a:t>8</a:t>
            </a:r>
            <a:r>
              <a:rPr lang="en-US" dirty="0">
                <a:solidFill>
                  <a:schemeClr val="accent1"/>
                </a:solidFill>
              </a:rPr>
              <a:t> - 201</a:t>
            </a:r>
            <a:r>
              <a:rPr lang="en-US" altLang="zh-Hant" dirty="0">
                <a:solidFill>
                  <a:schemeClr val="accent1"/>
                </a:solidFill>
              </a:rPr>
              <a:t>9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835696" y="6500176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http://research.nii.ac.jp/ntcir/ntcir-14/index.html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88E5CD-9076-EE4B-9594-3C1C6B833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654058" cy="59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3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ECCF-413F-F747-A82A-3C579A52F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淡江資管系</a:t>
            </a:r>
            <a:r>
              <a:rPr lang="en-US" altLang="zh-TW" dirty="0">
                <a:solidFill>
                  <a:schemeClr val="tx2"/>
                </a:solidFill>
              </a:rPr>
              <a:t>( </a:t>
            </a:r>
            <a:r>
              <a:rPr lang="zh-TW" altLang="en-US" dirty="0">
                <a:solidFill>
                  <a:schemeClr val="tx2"/>
                </a:solidFill>
              </a:rPr>
              <a:t>所</a:t>
            </a:r>
            <a:r>
              <a:rPr lang="en-US" altLang="zh-TW" dirty="0">
                <a:solidFill>
                  <a:schemeClr val="tx2"/>
                </a:solidFill>
              </a:rPr>
              <a:t>) </a:t>
            </a:r>
            <a:r>
              <a:rPr lang="zh-TW" altLang="en-US" dirty="0">
                <a:solidFill>
                  <a:schemeClr val="tx2"/>
                </a:solidFill>
              </a:rPr>
              <a:t>教育目標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197AF-73EC-8C46-9B12-43E431BC9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4000" dirty="0">
                <a:solidFill>
                  <a:srgbClr val="C00000"/>
                </a:solidFill>
              </a:rPr>
              <a:t>一、精進資訊管理知能。</a:t>
            </a:r>
          </a:p>
          <a:p>
            <a:pPr marL="0" indent="0">
              <a:buNone/>
            </a:pPr>
            <a:r>
              <a:rPr lang="zh-TW" altLang="en-US" sz="4000" dirty="0">
                <a:solidFill>
                  <a:srgbClr val="C00000"/>
                </a:solidFill>
              </a:rPr>
              <a:t>二、提升資訊科技專業。</a:t>
            </a:r>
          </a:p>
          <a:p>
            <a:pPr marL="0" indent="0">
              <a:buNone/>
            </a:pPr>
            <a:r>
              <a:rPr lang="zh-TW" altLang="en-US" sz="4000" dirty="0"/>
              <a:t>三、獨立思考邏輯分析。</a:t>
            </a:r>
          </a:p>
          <a:p>
            <a:pPr marL="0" indent="0">
              <a:buNone/>
            </a:pPr>
            <a:r>
              <a:rPr lang="zh-TW" altLang="en-US" sz="4000" dirty="0"/>
              <a:t>四、強化團隊合作能力。</a:t>
            </a:r>
          </a:p>
          <a:p>
            <a:pPr marL="0" indent="0">
              <a:buNone/>
            </a:pPr>
            <a:r>
              <a:rPr lang="zh-TW" altLang="en-US" sz="4000" dirty="0"/>
              <a:t>五、重視企業資訊倫理。</a:t>
            </a:r>
          </a:p>
          <a:p>
            <a:pPr marL="0" indent="0">
              <a:buNone/>
            </a:pPr>
            <a:r>
              <a:rPr lang="zh-TW" altLang="en-US" sz="4000" dirty="0"/>
              <a:t>六、培育全球化世界觀。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CF973-2701-E049-B1E5-4B95323B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7640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DCA5-1E2A-1B4C-A2E9-71AA417EA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6694"/>
            <a:ext cx="8651875" cy="116005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NTCIR-14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Short Text Conversation Task (STC-3)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0343E-B762-E740-B5B0-F49FA782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1E26B1-057E-254C-B6ED-B2C894EF1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13704"/>
            <a:ext cx="5863880" cy="53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43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5032C-5B70-3144-B155-B9205063A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C5610D-95CF-444F-A473-5B4763468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401"/>
            <a:ext cx="9144000" cy="53359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1E5788-13F5-D149-A885-37D4B87AB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1"/>
            <a:ext cx="8784976" cy="141277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NTCIR-14 STC-3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600" dirty="0">
                <a:solidFill>
                  <a:schemeClr val="accent1"/>
                </a:solidFill>
              </a:rPr>
              <a:t>Short Text Conversation Task (STC-3)</a:t>
            </a:r>
            <a:br>
              <a:rPr lang="en-US" sz="2600" dirty="0">
                <a:solidFill>
                  <a:schemeClr val="accent1"/>
                </a:solidFill>
              </a:rPr>
            </a:br>
            <a:r>
              <a:rPr lang="en-US" sz="2600" dirty="0">
                <a:solidFill>
                  <a:schemeClr val="accent1"/>
                </a:solidFill>
              </a:rPr>
              <a:t>Chinese Emotional Conversation Generation (CECG) Subtask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36DD40-E7C4-EF48-9FD5-57E212AE9CC8}"/>
              </a:ext>
            </a:extLst>
          </p:cNvPr>
          <p:cNvSpPr/>
          <p:nvPr/>
        </p:nvSpPr>
        <p:spPr>
          <a:xfrm>
            <a:off x="2699792" y="6623286"/>
            <a:ext cx="3358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http://www.aihuang.org/p/challenge.html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9000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002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Short Text Conversation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(NTCIR-13 STC2)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Retrieval-based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46588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1620" y="6597352"/>
            <a:ext cx="684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http://ntcirstc.noahlab.com.hk/STC2/stc-cn.htm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72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002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Short Text Conversation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(NTCIR-13 STC2)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Generation-based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151620" y="6597352"/>
            <a:ext cx="684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http://ntcirstc.noahlab.com.hk/STC2/stc-cn.htm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552"/>
            <a:ext cx="9144000" cy="46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4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內容版面配置區 2"/>
          <p:cNvSpPr>
            <a:spLocks noGrp="1"/>
          </p:cNvSpPr>
          <p:nvPr>
            <p:ph idx="1"/>
          </p:nvPr>
        </p:nvSpPr>
        <p:spPr>
          <a:xfrm>
            <a:off x="179388" y="836613"/>
            <a:ext cx="8713787" cy="5832475"/>
          </a:xfrm>
        </p:spPr>
        <p:txBody>
          <a:bodyPr/>
          <a:lstStyle/>
          <a:p>
            <a:r>
              <a:rPr lang="en-US" altLang="zh-TW" sz="2800" dirty="0">
                <a:latin typeface="Calibri" charset="0"/>
                <a:ea typeface="標楷體" charset="-120"/>
              </a:rPr>
              <a:t>This course introduces the 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concepts </a:t>
            </a:r>
            <a:r>
              <a:rPr lang="en-US" altLang="zh-TW" sz="2800" dirty="0">
                <a:latin typeface="Calibri" charset="0"/>
                <a:ea typeface="標楷體" charset="-120"/>
              </a:rPr>
              <a:t>and 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technology practices </a:t>
            </a:r>
            <a:r>
              <a:rPr lang="en-US" altLang="zh-TW" sz="2800" dirty="0">
                <a:latin typeface="Calibri" charset="0"/>
                <a:ea typeface="標楷體" charset="-120"/>
              </a:rPr>
              <a:t>of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business intelligence</a:t>
            </a:r>
            <a:r>
              <a:rPr lang="en-US" altLang="zh-TW" sz="2800" dirty="0">
                <a:latin typeface="Calibri" charset="0"/>
                <a:ea typeface="標楷體" charset="-120"/>
              </a:rPr>
              <a:t>. </a:t>
            </a:r>
          </a:p>
          <a:p>
            <a:r>
              <a:rPr lang="en-US" altLang="zh-TW" sz="2800" dirty="0">
                <a:latin typeface="Calibri" charset="0"/>
                <a:ea typeface="標楷體" charset="-120"/>
              </a:rPr>
              <a:t>Topics include </a:t>
            </a:r>
          </a:p>
          <a:p>
            <a:pPr lvl="1"/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Business Intelligence, Analytics, and Data Science, </a:t>
            </a:r>
          </a:p>
          <a:p>
            <a:pPr lvl="1"/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AI, Big Data, and Cloud Computing</a:t>
            </a:r>
            <a:r>
              <a:rPr lang="en-US" altLang="zh-TW" sz="2400" dirty="0">
                <a:latin typeface="Calibri" charset="0"/>
                <a:ea typeface="標楷體" charset="-120"/>
              </a:rPr>
              <a:t>, </a:t>
            </a:r>
          </a:p>
          <a:p>
            <a:pPr lvl="1"/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Descriptive Analytics</a:t>
            </a:r>
            <a:r>
              <a:rPr lang="en-US" altLang="zh-TW" sz="2400" dirty="0">
                <a:latin typeface="Calibri" charset="0"/>
                <a:ea typeface="標楷體" charset="-120"/>
              </a:rPr>
              <a:t>: Nature of Data, Statistical Modeling, and Visualization, Business Intelligence and Data Warehousing, </a:t>
            </a:r>
          </a:p>
          <a:p>
            <a:pPr lvl="1"/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Predictive Analytics</a:t>
            </a:r>
            <a:r>
              <a:rPr lang="en-US" altLang="zh-TW" sz="2400" dirty="0">
                <a:latin typeface="Calibri" charset="0"/>
                <a:ea typeface="標楷體" charset="-120"/>
              </a:rPr>
              <a:t>: Data Mining Process, Methods, and Algorithms, Text, Web, and Social Media Analytics, </a:t>
            </a:r>
          </a:p>
          <a:p>
            <a:pPr lvl="1"/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Prescriptive Analytics</a:t>
            </a:r>
            <a:r>
              <a:rPr lang="en-US" altLang="zh-TW" sz="2400" dirty="0">
                <a:latin typeface="Calibri" charset="0"/>
                <a:ea typeface="標楷體" charset="-120"/>
              </a:rPr>
              <a:t>: Optimization and Simulation, </a:t>
            </a:r>
          </a:p>
          <a:p>
            <a:pPr lvl="1"/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SNA, Machine and Deep Learning, NLP, </a:t>
            </a:r>
          </a:p>
          <a:p>
            <a:pPr lvl="1"/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AI Chatbots and Conversational Commerce</a:t>
            </a:r>
            <a:r>
              <a:rPr lang="en-US" altLang="zh-TW" sz="2400" dirty="0">
                <a:latin typeface="Calibri" charset="0"/>
                <a:ea typeface="標楷體" charset="-120"/>
              </a:rPr>
              <a:t>, </a:t>
            </a:r>
          </a:p>
          <a:p>
            <a:pPr lvl="1"/>
            <a:r>
              <a:rPr lang="en-US" altLang="zh-TW" sz="2400" dirty="0">
                <a:latin typeface="Calibri" charset="0"/>
                <a:ea typeface="標楷體" charset="-120"/>
              </a:rPr>
              <a:t>Future Trends in Analytics.</a:t>
            </a:r>
          </a:p>
        </p:txBody>
      </p:sp>
      <p:sp>
        <p:nvSpPr>
          <p:cNvPr id="717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BCEECD-4471-DF4E-B0FB-840861B4AFE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42A79E0E-033D-A44A-B384-5E360D7A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8738"/>
            <a:ext cx="8229600" cy="849312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Summary</a:t>
            </a:r>
            <a:endParaRPr lang="zh-TW" altLang="en-US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4483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Contact Information</a:t>
            </a:r>
            <a:endParaRPr lang="zh-TW" altLang="en-US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b="1" dirty="0"/>
              <a:t>戴敏育 博士 </a:t>
            </a:r>
            <a:r>
              <a:rPr lang="en-US" altLang="zh-TW" sz="4100" b="1" dirty="0"/>
              <a:t>(Min-</a:t>
            </a:r>
            <a:r>
              <a:rPr lang="en-US" altLang="zh-TW" sz="4100" b="1" dirty="0" err="1"/>
              <a:t>Yuh</a:t>
            </a:r>
            <a:r>
              <a:rPr lang="en-US" altLang="zh-TW" sz="4100" b="1" dirty="0"/>
              <a:t> Day, Ph.D.)</a:t>
            </a:r>
            <a:endParaRPr lang="en-US" altLang="zh-TW" sz="41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dirty="0"/>
              <a:t>　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dirty="0"/>
              <a:t>專任助理教授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b="1" dirty="0">
                <a:hlinkClick r:id="rId2"/>
              </a:rPr>
              <a:t>淡江大學</a:t>
            </a:r>
            <a:r>
              <a:rPr lang="zh-TW" altLang="en-US" sz="4100" b="1" dirty="0"/>
              <a:t> </a:t>
            </a:r>
            <a:r>
              <a:rPr lang="zh-TW" altLang="en-US" sz="4100" b="1" dirty="0">
                <a:hlinkClick r:id="rId3"/>
              </a:rPr>
              <a:t>資訊管理學系</a:t>
            </a:r>
            <a:endParaRPr lang="zh-TW" altLang="en-US" sz="41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/>
              <a:t>電話：</a:t>
            </a:r>
            <a:r>
              <a:rPr lang="en-US" altLang="zh-TW" dirty="0"/>
              <a:t>02-26215656 #2846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/>
              <a:t>傳真：</a:t>
            </a:r>
            <a:r>
              <a:rPr lang="en-US" altLang="zh-TW" dirty="0"/>
              <a:t>02-26209737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/>
              <a:t>研究室：</a:t>
            </a:r>
            <a:r>
              <a:rPr lang="en-US" altLang="zh-TW" dirty="0"/>
              <a:t>B929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/>
              <a:t>地址： </a:t>
            </a:r>
            <a:r>
              <a:rPr lang="en-US" altLang="zh-TW" dirty="0"/>
              <a:t>25137 </a:t>
            </a:r>
            <a:r>
              <a:rPr lang="zh-TW" altLang="en-US" dirty="0"/>
              <a:t>新北市淡水區英專路</a:t>
            </a:r>
            <a:r>
              <a:rPr lang="en-US" altLang="zh-TW" dirty="0"/>
              <a:t>151</a:t>
            </a:r>
            <a:r>
              <a:rPr lang="zh-TW" altLang="en-US" dirty="0"/>
              <a:t>號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dirty="0"/>
              <a:t>Email</a:t>
            </a:r>
            <a:r>
              <a:rPr lang="zh-TW" altLang="en-US" dirty="0"/>
              <a:t>： </a:t>
            </a:r>
            <a:r>
              <a:rPr lang="en-US" altLang="zh-TW" dirty="0"/>
              <a:t>myday@mail.tku.edu.tw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/>
              <a:t>網址：</a:t>
            </a:r>
            <a:r>
              <a:rPr lang="en-US" altLang="zh-TW" dirty="0">
                <a:hlinkClick r:id="rId4"/>
              </a:rPr>
              <a:t>http://mail.tku.edu.tw/myday/</a:t>
            </a:r>
            <a:endParaRPr lang="en-US" altLang="zh-TW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 dirty="0">
              <a:latin typeface="Times New Roman" pitchFamily="18" charset="0"/>
            </a:endParaRPr>
          </a:p>
        </p:txBody>
      </p:sp>
      <p:sp>
        <p:nvSpPr>
          <p:cNvPr id="6451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7C9B3BB-E7F2-E040-9951-06C9781DE6E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4517" name="Picture 6" descr="http://mail.tku.edu.tw/myday/images/Myday_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28775"/>
            <a:ext cx="1849437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8CE0B-8736-124E-865B-894CEBA9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淡江資管系</a:t>
            </a:r>
            <a:r>
              <a:rPr lang="en-US" altLang="zh-TW" dirty="0">
                <a:solidFill>
                  <a:schemeClr val="tx2"/>
                </a:solidFill>
              </a:rPr>
              <a:t>( </a:t>
            </a:r>
            <a:r>
              <a:rPr lang="zh-TW" altLang="en-US" dirty="0">
                <a:solidFill>
                  <a:schemeClr val="tx2"/>
                </a:solidFill>
              </a:rPr>
              <a:t>所</a:t>
            </a:r>
            <a:r>
              <a:rPr lang="en-US" altLang="zh-TW" dirty="0">
                <a:solidFill>
                  <a:schemeClr val="tx2"/>
                </a:solidFill>
              </a:rPr>
              <a:t>) </a:t>
            </a:r>
            <a:r>
              <a:rPr lang="zh-TW" altLang="en-US" dirty="0">
                <a:solidFill>
                  <a:schemeClr val="tx2"/>
                </a:solidFill>
              </a:rPr>
              <a:t>核心能力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71643-48A6-BC46-95DA-24C46EDD9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en-US" dirty="0"/>
              <a:t>A. </a:t>
            </a:r>
            <a:r>
              <a:rPr lang="zh-TW" altLang="en-US" dirty="0"/>
              <a:t>問題分析與關鍵思考。 </a:t>
            </a:r>
          </a:p>
          <a:p>
            <a:r>
              <a:rPr lang="en-US" dirty="0">
                <a:solidFill>
                  <a:srgbClr val="C00000"/>
                </a:solidFill>
              </a:rPr>
              <a:t>B. </a:t>
            </a:r>
            <a:r>
              <a:rPr lang="zh-TW" altLang="en-US" dirty="0">
                <a:solidFill>
                  <a:srgbClr val="C00000"/>
                </a:solidFill>
              </a:rPr>
              <a:t>企業基礎與實務知識。 </a:t>
            </a:r>
          </a:p>
          <a:p>
            <a:r>
              <a:rPr lang="en-US" dirty="0">
                <a:solidFill>
                  <a:srgbClr val="C00000"/>
                </a:solidFill>
              </a:rPr>
              <a:t>C. </a:t>
            </a:r>
            <a:r>
              <a:rPr lang="zh-TW" altLang="en-US" dirty="0">
                <a:solidFill>
                  <a:srgbClr val="C00000"/>
                </a:solidFill>
              </a:rPr>
              <a:t>資訊系統運用。</a:t>
            </a:r>
          </a:p>
          <a:p>
            <a:r>
              <a:rPr lang="en-US" dirty="0"/>
              <a:t>D. </a:t>
            </a:r>
            <a:r>
              <a:rPr lang="zh-TW" altLang="en-US" dirty="0"/>
              <a:t>程式設計。</a:t>
            </a:r>
          </a:p>
          <a:p>
            <a:r>
              <a:rPr lang="en-US" dirty="0"/>
              <a:t>E. </a:t>
            </a:r>
            <a:r>
              <a:rPr lang="zh-TW" altLang="en-US" dirty="0"/>
              <a:t>網路系統規劃。</a:t>
            </a:r>
          </a:p>
          <a:p>
            <a:r>
              <a:rPr lang="en-US" dirty="0"/>
              <a:t>F. </a:t>
            </a:r>
            <a:r>
              <a:rPr lang="zh-TW" altLang="en-US" dirty="0"/>
              <a:t>資料庫設計與管理。</a:t>
            </a:r>
          </a:p>
          <a:p>
            <a:r>
              <a:rPr lang="en-US" dirty="0"/>
              <a:t>G. </a:t>
            </a:r>
            <a:r>
              <a:rPr lang="zh-TW" altLang="en-US" dirty="0"/>
              <a:t>資訊系統分析、設計與整合。 </a:t>
            </a:r>
          </a:p>
          <a:p>
            <a:r>
              <a:rPr lang="en-US" dirty="0"/>
              <a:t>H. </a:t>
            </a:r>
            <a:r>
              <a:rPr lang="zh-TW" altLang="en-US" dirty="0"/>
              <a:t>專案管理。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A1630-F180-1D4C-998C-F7999A10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7564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</p:spPr>
        <p:txBody>
          <a:bodyPr/>
          <a:lstStyle/>
          <a:p>
            <a:r>
              <a:rPr lang="zh-TW" altLang="en-US">
                <a:solidFill>
                  <a:schemeClr val="tx2"/>
                </a:solidFill>
                <a:latin typeface="標楷體" charset="-120"/>
                <a:ea typeface="標楷體" charset="-120"/>
              </a:rPr>
              <a:t>課程簡介</a:t>
            </a: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251520" y="908050"/>
            <a:ext cx="8640961" cy="5689600"/>
          </a:xfrm>
        </p:spPr>
        <p:txBody>
          <a:bodyPr/>
          <a:lstStyle/>
          <a:p>
            <a:r>
              <a:rPr lang="zh-TW" altLang="en-US" sz="3000" dirty="0">
                <a:latin typeface="Calibri" charset="0"/>
                <a:ea typeface="標楷體" charset="-120"/>
              </a:rPr>
              <a:t>本課程介紹</a:t>
            </a:r>
            <a:r>
              <a:rPr lang="zh-TW" altLang="en-US" sz="3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商業智慧</a:t>
            </a:r>
            <a:r>
              <a:rPr lang="en-US" altLang="zh-TW" sz="3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(BI) </a:t>
            </a:r>
            <a:r>
              <a:rPr lang="zh-TW" altLang="en-US" sz="3000" dirty="0">
                <a:latin typeface="Calibri" charset="0"/>
                <a:ea typeface="標楷體" charset="-120"/>
              </a:rPr>
              <a:t>的</a:t>
            </a:r>
            <a:r>
              <a:rPr lang="zh-TW" altLang="en-US" sz="3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基礎概念</a:t>
            </a:r>
            <a:r>
              <a:rPr lang="zh-TW" altLang="en-US" sz="3000" dirty="0">
                <a:latin typeface="Calibri" charset="0"/>
                <a:ea typeface="標楷體" charset="-120"/>
              </a:rPr>
              <a:t>及</a:t>
            </a:r>
            <a:r>
              <a:rPr lang="zh-TW" altLang="en-US" sz="3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技術實務 </a:t>
            </a:r>
            <a:endParaRPr lang="en-US" altLang="zh-TW" sz="3000" dirty="0">
              <a:latin typeface="Calibri" charset="0"/>
              <a:ea typeface="標楷體" charset="-120"/>
            </a:endParaRPr>
          </a:p>
          <a:p>
            <a:r>
              <a:rPr lang="zh-TW" altLang="en-US" dirty="0">
                <a:latin typeface="Calibri" charset="0"/>
                <a:ea typeface="標楷體" charset="-120"/>
              </a:rPr>
              <a:t>課程內容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pPr lvl="1"/>
            <a:r>
              <a:rPr lang="zh-TW" altLang="en-US" sz="23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商業智慧、分析與資料科學、人工智慧、大數據與雲端運算</a:t>
            </a:r>
            <a:endParaRPr lang="en-US" altLang="zh-TW" sz="23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zh-TW" altLang="en-US" sz="23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描述性分析</a:t>
            </a:r>
            <a:r>
              <a:rPr lang="zh-TW" altLang="en-US" sz="2300" dirty="0">
                <a:latin typeface="Calibri" charset="0"/>
                <a:ea typeface="標楷體" charset="-120"/>
              </a:rPr>
              <a:t>：數據的性質、統計模型與可視化、</a:t>
            </a:r>
            <a:br>
              <a:rPr lang="en-US" altLang="zh-TW" sz="2300" dirty="0">
                <a:latin typeface="Calibri" charset="0"/>
                <a:ea typeface="標楷體" charset="-120"/>
              </a:rPr>
            </a:br>
            <a:r>
              <a:rPr lang="en-US" altLang="zh-TW" sz="2300" dirty="0">
                <a:latin typeface="Calibri" charset="0"/>
                <a:ea typeface="標楷體" charset="-120"/>
              </a:rPr>
              <a:t>                           </a:t>
            </a:r>
            <a:r>
              <a:rPr lang="zh-TW" altLang="en-US" sz="2300" dirty="0">
                <a:latin typeface="Calibri" charset="0"/>
                <a:ea typeface="標楷體" charset="-120"/>
              </a:rPr>
              <a:t>商業智慧與資料倉儲、</a:t>
            </a:r>
            <a:endParaRPr lang="en-US" altLang="zh-TW" sz="2300" dirty="0">
              <a:latin typeface="Calibri" charset="0"/>
              <a:ea typeface="標楷體" charset="-120"/>
            </a:endParaRPr>
          </a:p>
          <a:p>
            <a:pPr lvl="1"/>
            <a:r>
              <a:rPr lang="zh-TW" altLang="en-US" sz="23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預測性分析</a:t>
            </a:r>
            <a:r>
              <a:rPr lang="zh-TW" altLang="en-US" sz="2300" dirty="0">
                <a:latin typeface="Calibri" charset="0"/>
                <a:ea typeface="標楷體" charset="-120"/>
              </a:rPr>
              <a:t>：資料探勘流程、方法與演算法、</a:t>
            </a:r>
            <a:br>
              <a:rPr lang="en-US" altLang="zh-TW" sz="2300" dirty="0">
                <a:latin typeface="Calibri" charset="0"/>
                <a:ea typeface="標楷體" charset="-120"/>
              </a:rPr>
            </a:br>
            <a:r>
              <a:rPr lang="en-US" altLang="zh-TW" sz="2300" dirty="0">
                <a:latin typeface="Calibri" charset="0"/>
                <a:ea typeface="標楷體" charset="-120"/>
              </a:rPr>
              <a:t>                          </a:t>
            </a:r>
            <a:r>
              <a:rPr lang="zh-TW" altLang="en-US" sz="2300" dirty="0">
                <a:latin typeface="Calibri" charset="0"/>
                <a:ea typeface="標楷體" charset="-120"/>
              </a:rPr>
              <a:t>文本、網路與社群媒體分析</a:t>
            </a:r>
            <a:endParaRPr lang="en-US" altLang="zh-TW" sz="2300" dirty="0">
              <a:latin typeface="Calibri" charset="0"/>
              <a:ea typeface="標楷體" charset="-120"/>
            </a:endParaRPr>
          </a:p>
          <a:p>
            <a:pPr lvl="1"/>
            <a:r>
              <a:rPr lang="zh-TW" altLang="en-US" sz="23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處方性分析</a:t>
            </a:r>
            <a:r>
              <a:rPr lang="zh-TW" altLang="en-US" sz="2300" dirty="0">
                <a:latin typeface="Calibri" charset="0"/>
                <a:ea typeface="標楷體" charset="-120"/>
              </a:rPr>
              <a:t>：最佳化與模擬</a:t>
            </a:r>
            <a:endParaRPr lang="en-US" altLang="zh-TW" sz="2300" dirty="0">
              <a:latin typeface="Calibri" charset="0"/>
              <a:ea typeface="標楷體" charset="-120"/>
            </a:endParaRPr>
          </a:p>
          <a:p>
            <a:pPr lvl="1"/>
            <a:r>
              <a:rPr lang="zh-TW" altLang="en-US" sz="23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社會網絡分析</a:t>
            </a:r>
            <a:endParaRPr lang="en-US" altLang="zh-TW" sz="2300" dirty="0">
              <a:solidFill>
                <a:schemeClr val="accent5">
                  <a:lumMod val="75000"/>
                </a:schemeClr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zh-TW" altLang="en-US" sz="23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機器學習與深度學習</a:t>
            </a:r>
            <a:endParaRPr lang="en-US" altLang="zh-TW" sz="2300" dirty="0">
              <a:solidFill>
                <a:schemeClr val="accent5">
                  <a:lumMod val="75000"/>
                </a:schemeClr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zh-TW" altLang="en-US" sz="23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自然語言處理</a:t>
            </a:r>
            <a:endParaRPr lang="en-US" altLang="zh-TW" sz="2300" dirty="0">
              <a:solidFill>
                <a:schemeClr val="accent5">
                  <a:lumMod val="75000"/>
                </a:schemeClr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sz="23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AI</a:t>
            </a:r>
            <a:r>
              <a:rPr lang="zh-TW" altLang="en-US" sz="23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交談機器人與對話式商務</a:t>
            </a:r>
            <a:endParaRPr lang="en-US" altLang="zh-TW" sz="2300" dirty="0">
              <a:solidFill>
                <a:schemeClr val="accent5">
                  <a:lumMod val="75000"/>
                </a:schemeClr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zh-TW" altLang="en-US" sz="2300" dirty="0">
                <a:latin typeface="Calibri" charset="0"/>
                <a:ea typeface="標楷體" charset="-120"/>
              </a:rPr>
              <a:t>商業分析的未來趨勢、隱私與管理考量</a:t>
            </a:r>
            <a:endParaRPr lang="en-US" altLang="zh-TW" sz="23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206410-B16D-BA43-9E9F-EBAB922D45E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68313" y="58738"/>
            <a:ext cx="8229600" cy="849312"/>
          </a:xfrm>
        </p:spPr>
        <p:txBody>
          <a:bodyPr/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Course Introduction</a:t>
            </a:r>
            <a:endParaRPr lang="zh-TW" altLang="en-US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>
          <a:xfrm>
            <a:off x="179388" y="836613"/>
            <a:ext cx="8713787" cy="5832475"/>
          </a:xfrm>
        </p:spPr>
        <p:txBody>
          <a:bodyPr/>
          <a:lstStyle/>
          <a:p>
            <a:r>
              <a:rPr lang="en-US" altLang="zh-TW" sz="2800" dirty="0">
                <a:latin typeface="Calibri" charset="0"/>
                <a:ea typeface="標楷體" charset="-120"/>
              </a:rPr>
              <a:t>This course introduces the 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concepts </a:t>
            </a:r>
            <a:r>
              <a:rPr lang="en-US" altLang="zh-TW" sz="2800" dirty="0">
                <a:latin typeface="Calibri" charset="0"/>
                <a:ea typeface="標楷體" charset="-120"/>
              </a:rPr>
              <a:t>and 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technology practices </a:t>
            </a:r>
            <a:r>
              <a:rPr lang="en-US" altLang="zh-TW" sz="2800" dirty="0">
                <a:latin typeface="Calibri" charset="0"/>
                <a:ea typeface="標楷體" charset="-120"/>
              </a:rPr>
              <a:t>of</a:t>
            </a:r>
            <a:r>
              <a:rPr lang="en-US" altLang="zh-TW" sz="2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business intelligence</a:t>
            </a:r>
            <a:r>
              <a:rPr lang="en-US" altLang="zh-TW" sz="2800" dirty="0">
                <a:latin typeface="Calibri" charset="0"/>
                <a:ea typeface="標楷體" charset="-120"/>
              </a:rPr>
              <a:t>. </a:t>
            </a:r>
          </a:p>
          <a:p>
            <a:r>
              <a:rPr lang="en-US" altLang="zh-TW" sz="2800" dirty="0">
                <a:latin typeface="Calibri" charset="0"/>
                <a:ea typeface="標楷體" charset="-120"/>
              </a:rPr>
              <a:t>Topics include </a:t>
            </a:r>
          </a:p>
          <a:p>
            <a:pPr lvl="1"/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Business Intelligence, Analytics, and Data Science, </a:t>
            </a:r>
          </a:p>
          <a:p>
            <a:pPr lvl="1"/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AI, Big Data, and Cloud Computing</a:t>
            </a:r>
            <a:r>
              <a:rPr lang="en-US" altLang="zh-TW" sz="2400" dirty="0">
                <a:latin typeface="Calibri" charset="0"/>
                <a:ea typeface="標楷體" charset="-120"/>
              </a:rPr>
              <a:t>, </a:t>
            </a:r>
          </a:p>
          <a:p>
            <a:pPr lvl="1"/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Descriptive Analytics</a:t>
            </a:r>
            <a:r>
              <a:rPr lang="en-US" altLang="zh-TW" sz="2400" dirty="0">
                <a:latin typeface="Calibri" charset="0"/>
                <a:ea typeface="標楷體" charset="-120"/>
              </a:rPr>
              <a:t>: Nature of Data, Statistical Modeling, and Visualization, Business Intelligence and Data Warehousing, </a:t>
            </a:r>
          </a:p>
          <a:p>
            <a:pPr lvl="1"/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Predictive Analytics</a:t>
            </a:r>
            <a:r>
              <a:rPr lang="en-US" altLang="zh-TW" sz="2400" dirty="0">
                <a:latin typeface="Calibri" charset="0"/>
                <a:ea typeface="標楷體" charset="-120"/>
              </a:rPr>
              <a:t>: Data Mining Process, Methods, and Algorithms, Text, Web, and Social Media Analytics, </a:t>
            </a:r>
          </a:p>
          <a:p>
            <a:pPr lvl="1"/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Prescriptive Analytics</a:t>
            </a:r>
            <a:r>
              <a:rPr lang="en-US" altLang="zh-TW" sz="2400" dirty="0">
                <a:latin typeface="Calibri" charset="0"/>
                <a:ea typeface="標楷體" charset="-120"/>
              </a:rPr>
              <a:t>: Optimization and Simulation, </a:t>
            </a:r>
          </a:p>
          <a:p>
            <a:pPr lvl="1"/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SNA, Machine and Deep Learning, NLP, </a:t>
            </a:r>
          </a:p>
          <a:p>
            <a:pPr lvl="1"/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AI Chatbots and Conversational Commerce</a:t>
            </a:r>
            <a:r>
              <a:rPr lang="en-US" altLang="zh-TW" sz="2400" dirty="0">
                <a:latin typeface="Calibri" charset="0"/>
                <a:ea typeface="標楷體" charset="-120"/>
              </a:rPr>
              <a:t>, </a:t>
            </a:r>
          </a:p>
          <a:p>
            <a:pPr lvl="1"/>
            <a:r>
              <a:rPr lang="en-US" altLang="zh-TW" sz="2400" dirty="0">
                <a:latin typeface="Calibri" charset="0"/>
                <a:ea typeface="標楷體" charset="-120"/>
              </a:rPr>
              <a:t>Future Trends in Analytics.</a:t>
            </a:r>
          </a:p>
        </p:txBody>
      </p:sp>
      <p:sp>
        <p:nvSpPr>
          <p:cNvPr id="717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BCEECD-4471-DF4E-B0FB-840861B4AFE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2"/>
                </a:solidFill>
                <a:latin typeface="標楷體" charset="-120"/>
                <a:ea typeface="標楷體" charset="-120"/>
              </a:rPr>
              <a:t>課程目標</a:t>
            </a:r>
            <a:br>
              <a:rPr lang="en-US" altLang="zh-TW">
                <a:solidFill>
                  <a:schemeClr val="tx2"/>
                </a:solidFill>
                <a:latin typeface="標楷體" charset="-120"/>
                <a:ea typeface="標楷體" charset="-120"/>
              </a:rPr>
            </a:br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(Objective)</a:t>
            </a:r>
            <a:endParaRPr lang="zh-TW" altLang="en-US">
              <a:solidFill>
                <a:schemeClr val="tx2"/>
              </a:solidFill>
              <a:latin typeface="標楷體" charset="-120"/>
              <a:ea typeface="標楷體" charset="-120"/>
            </a:endParaRPr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457200" y="1916113"/>
            <a:ext cx="8362950" cy="4210050"/>
          </a:xfrm>
        </p:spPr>
        <p:txBody>
          <a:bodyPr/>
          <a:lstStyle/>
          <a:p>
            <a:r>
              <a:rPr lang="zh-TW" altLang="en-US" sz="4000" dirty="0">
                <a:latin typeface="Calibri" charset="0"/>
                <a:ea typeface="標楷體" charset="-120"/>
              </a:rPr>
              <a:t>瞭解及應用</a:t>
            </a:r>
            <a:r>
              <a:rPr lang="zh-TW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商業智慧</a:t>
            </a:r>
            <a:br>
              <a:rPr lang="en-US" altLang="zh-TW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zh-TW" altLang="en-US" sz="4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基本概念</a:t>
            </a:r>
            <a:r>
              <a:rPr lang="zh-TW" altLang="en-US" sz="4000" dirty="0">
                <a:latin typeface="Calibri" charset="0"/>
                <a:ea typeface="標楷體" charset="-120"/>
              </a:rPr>
              <a:t>與</a:t>
            </a:r>
            <a:r>
              <a:rPr lang="zh-TW" altLang="en-US" sz="4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技術實務</a:t>
            </a:r>
            <a:r>
              <a:rPr lang="zh-TW" altLang="en-US" sz="4000" dirty="0">
                <a:latin typeface="標楷體" charset="-120"/>
                <a:ea typeface="標楷體" charset="-120"/>
              </a:rPr>
              <a:t>。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r>
              <a:rPr lang="en-US" altLang="zh-TW" sz="4000" dirty="0">
                <a:latin typeface="Calibri" charset="0"/>
                <a:ea typeface="標楷體" charset="-120"/>
              </a:rPr>
              <a:t>Understand and apply the </a:t>
            </a:r>
            <a:br>
              <a:rPr lang="en-US" altLang="zh-TW" sz="4000" dirty="0">
                <a:latin typeface="Calibri" charset="0"/>
                <a:ea typeface="標楷體" charset="-120"/>
              </a:rPr>
            </a:br>
            <a:r>
              <a:rPr lang="en-US" altLang="zh-TW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concepts</a:t>
            </a:r>
            <a:r>
              <a:rPr lang="en-US" altLang="zh-TW" sz="4000" dirty="0">
                <a:latin typeface="Calibri" charset="0"/>
                <a:ea typeface="標楷體" charset="-120"/>
              </a:rPr>
              <a:t> and </a:t>
            </a:r>
            <a:br>
              <a:rPr lang="en-US" altLang="zh-TW" sz="4000" dirty="0">
                <a:latin typeface="Calibri" charset="0"/>
                <a:ea typeface="標楷體" charset="-120"/>
              </a:rPr>
            </a:br>
            <a:r>
              <a:rPr lang="en-US" altLang="zh-TW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technology practice </a:t>
            </a:r>
            <a:r>
              <a:rPr lang="en-US" altLang="zh-TW" sz="4000" dirty="0">
                <a:latin typeface="Calibri" charset="0"/>
                <a:ea typeface="標楷體" charset="-120"/>
              </a:rPr>
              <a:t>of </a:t>
            </a:r>
            <a:br>
              <a:rPr lang="en-US" altLang="zh-TW" sz="4000" dirty="0">
                <a:latin typeface="Calibri" charset="0"/>
                <a:ea typeface="標楷體" charset="-120"/>
              </a:rPr>
            </a:br>
            <a:r>
              <a:rPr lang="en-US" altLang="zh-TW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business intelligence.</a:t>
            </a:r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CBC0A3-D595-9646-B6C9-9A24E14C156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16" y="116632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Business Intelligence (BI)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36ADBB62-BA5F-A94C-9BE0-0151183E2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1003882"/>
            <a:ext cx="6984776" cy="679120"/>
          </a:xfrm>
          <a:prstGeom prst="roundRect">
            <a:avLst>
              <a:gd name="adj" fmla="val 1215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Introduction to BI and Data Science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68AC5769-CE59-C448-BDDD-65FB9FDB2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1903877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Descriptive Analytics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386F392-B7C2-9346-A58F-004514330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2807216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Predictive Analytics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560E428-3DB7-A54B-BF43-5510CF386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3710555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Prescriptive Analytics</a:t>
            </a:r>
          </a:p>
        </p:txBody>
      </p:sp>
      <p:sp>
        <p:nvSpPr>
          <p:cNvPr id="11" name="文字方塊 12">
            <a:extLst>
              <a:ext uri="{FF2B5EF4-FFF2-40B4-BE49-F238E27FC236}">
                <a16:creationId xmlns:a16="http://schemas.microsoft.com/office/drawing/2014/main" id="{1183F9A7-AC31-C446-B5DA-F4BE94E65947}"/>
              </a:ext>
            </a:extLst>
          </p:cNvPr>
          <p:cNvSpPr txBox="1"/>
          <p:nvPr/>
        </p:nvSpPr>
        <p:spPr>
          <a:xfrm>
            <a:off x="446710" y="93136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1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文字方塊 13">
            <a:extLst>
              <a:ext uri="{FF2B5EF4-FFF2-40B4-BE49-F238E27FC236}">
                <a16:creationId xmlns:a16="http://schemas.microsoft.com/office/drawing/2014/main" id="{B597B0F7-FE41-E347-AEEE-FDB44DFD5066}"/>
              </a:ext>
            </a:extLst>
          </p:cNvPr>
          <p:cNvSpPr txBox="1"/>
          <p:nvPr/>
        </p:nvSpPr>
        <p:spPr>
          <a:xfrm>
            <a:off x="446710" y="2745969"/>
            <a:ext cx="498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3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文字方塊 14">
            <a:extLst>
              <a:ext uri="{FF2B5EF4-FFF2-40B4-BE49-F238E27FC236}">
                <a16:creationId xmlns:a16="http://schemas.microsoft.com/office/drawing/2014/main" id="{AA416417-BA8C-4F4A-BFCC-BE39384413EE}"/>
              </a:ext>
            </a:extLst>
          </p:cNvPr>
          <p:cNvSpPr txBox="1"/>
          <p:nvPr/>
        </p:nvSpPr>
        <p:spPr>
          <a:xfrm>
            <a:off x="446710" y="4560571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5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文字方塊 15">
            <a:extLst>
              <a:ext uri="{FF2B5EF4-FFF2-40B4-BE49-F238E27FC236}">
                <a16:creationId xmlns:a16="http://schemas.microsoft.com/office/drawing/2014/main" id="{153A87C4-B0AC-CE4F-8894-C62ED8B7CE13}"/>
              </a:ext>
            </a:extLst>
          </p:cNvPr>
          <p:cNvSpPr txBox="1"/>
          <p:nvPr/>
        </p:nvSpPr>
        <p:spPr>
          <a:xfrm>
            <a:off x="446710" y="365327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4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8D64AB-2FD8-CE4E-88AE-F2F7A5F63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4613894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Big Data Analytics</a:t>
            </a:r>
          </a:p>
        </p:txBody>
      </p:sp>
      <p:sp>
        <p:nvSpPr>
          <p:cNvPr id="19" name="文字方塊 14">
            <a:extLst>
              <a:ext uri="{FF2B5EF4-FFF2-40B4-BE49-F238E27FC236}">
                <a16:creationId xmlns:a16="http://schemas.microsoft.com/office/drawing/2014/main" id="{E707E0CA-6688-C445-AED6-91975A3B4920}"/>
              </a:ext>
            </a:extLst>
          </p:cNvPr>
          <p:cNvSpPr txBox="1"/>
          <p:nvPr/>
        </p:nvSpPr>
        <p:spPr>
          <a:xfrm>
            <a:off x="446710" y="1838668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2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DAC38A7-C19C-8547-8D7B-9E06353AE759}"/>
              </a:ext>
            </a:extLst>
          </p:cNvPr>
          <p:cNvSpPr/>
          <p:nvPr/>
        </p:nvSpPr>
        <p:spPr>
          <a:xfrm>
            <a:off x="385192" y="1042966"/>
            <a:ext cx="586408" cy="5858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文字方塊 14">
            <a:extLst>
              <a:ext uri="{FF2B5EF4-FFF2-40B4-BE49-F238E27FC236}">
                <a16:creationId xmlns:a16="http://schemas.microsoft.com/office/drawing/2014/main" id="{09BD336F-3A2D-FA48-8435-2FCF2408F319}"/>
              </a:ext>
            </a:extLst>
          </p:cNvPr>
          <p:cNvSpPr txBox="1"/>
          <p:nvPr/>
        </p:nvSpPr>
        <p:spPr>
          <a:xfrm>
            <a:off x="446710" y="5467871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6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89F77BB-2B54-0648-8CFE-215A5C91E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5517232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Future Trends</a:t>
            </a:r>
          </a:p>
        </p:txBody>
      </p:sp>
    </p:spTree>
    <p:extLst>
      <p:ext uri="{BB962C8B-B14F-4D97-AF65-F5344CB8AC3E}">
        <p14:creationId xmlns:p14="http://schemas.microsoft.com/office/powerpoint/2010/main" val="1373163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10035</TotalTime>
  <Words>1474</Words>
  <Application>Microsoft Macintosh PowerPoint</Application>
  <PresentationFormat>On-screen Show (4:3)</PresentationFormat>
  <Paragraphs>283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 Unicode MS</vt:lpstr>
      <vt:lpstr>標楷體</vt:lpstr>
      <vt:lpstr>MS PGothic</vt:lpstr>
      <vt:lpstr>新細明體</vt:lpstr>
      <vt:lpstr>Arial</vt:lpstr>
      <vt:lpstr>Calibri</vt:lpstr>
      <vt:lpstr>Times New Roman</vt:lpstr>
      <vt:lpstr>Wingdings 2</vt:lpstr>
      <vt:lpstr>Office 佈景主題</vt:lpstr>
      <vt:lpstr>商業智慧實務 Practices of Business Intelligence</vt:lpstr>
      <vt:lpstr>淡江大學107學年度第1學期 課程教學計畫表 Fall 2018 (2018.09 - 2019.01)</vt:lpstr>
      <vt:lpstr>Business Intelligence (BI)</vt:lpstr>
      <vt:lpstr>淡江資管系( 所) 教育目標</vt:lpstr>
      <vt:lpstr>淡江資管系( 所) 核心能力</vt:lpstr>
      <vt:lpstr>課程簡介</vt:lpstr>
      <vt:lpstr>Course Introduction</vt:lpstr>
      <vt:lpstr>課程目標 (Objective)</vt:lpstr>
      <vt:lpstr>Business Intelligence (BI)</vt:lpstr>
      <vt:lpstr>PowerPoint Presentation</vt:lpstr>
      <vt:lpstr>PowerPoint Presentation</vt:lpstr>
      <vt:lpstr>PowerPoint Presentation</vt:lpstr>
      <vt:lpstr>教學方法與評量方法</vt:lpstr>
      <vt:lpstr>教材課本</vt:lpstr>
      <vt:lpstr>作業與學期成績計算方式</vt:lpstr>
      <vt:lpstr>Team Term Project</vt:lpstr>
      <vt:lpstr>Business Intelligence, Analytics, and Data Science:  A Managerial Perspective, 4th Edition,  Ramesh Sharda, Dursun Delen, and Efraim Turban,  Pearson, 2017. </vt:lpstr>
      <vt:lpstr>Decision Support and Business Intelligence Systems, Ninth Edition,  Efraim Turban, Ramesh Sharda, Dursun Delen,  Pearson, 2011. </vt:lpstr>
      <vt:lpstr>Hands-On Machine Learning with Scikit-Learn and TensorFlow: Concepts, Tools, and Techniques to Build Intelligent Systems,  Aurélien Géron,  O’Reilly Media, 2017</vt:lpstr>
      <vt:lpstr>Practical Machine Learning with Python: A Problem-Solver’s Guide to Building Real-World Intelligent Systems,  Dipanjan Sarkar, Raghav Bali, Tushar Sharma,  Apress, 2017. </vt:lpstr>
      <vt:lpstr>Python Machine Learning: Machine Learning and Deep Learning with Python, scikit-learn, and TensorFlow, 2nd Edition,  Sebastian Raschka and Vahid Mirjalili,  Packt Publishing, 2017. </vt:lpstr>
      <vt:lpstr>Big Data, Data Mining, and Machine Learning: Value Creation for Business Leaders and Practitioners,  Jared Dean,  Wiley, 2014.</vt:lpstr>
      <vt:lpstr>Social Network Based Big Data Analysis and Applications,  Lecture Notes in Social Networks,  Mehmet Kaya, Jalal Kawash, Suheil Khoury, Min-Yuh Day,  Springer International Publishing, 2018.</vt:lpstr>
      <vt:lpstr>Google Colab</vt:lpstr>
      <vt:lpstr>Evolution of Decision Support, Business Intelligence, and Analytics</vt:lpstr>
      <vt:lpstr>Evolution of Business Intelligence (BI)</vt:lpstr>
      <vt:lpstr>A High-Level Architecture of BI</vt:lpstr>
      <vt:lpstr>Three Types of Analytics </vt:lpstr>
      <vt:lpstr>Analytics Ecosystem</vt:lpstr>
      <vt:lpstr>Job Titles of Analytics</vt:lpstr>
      <vt:lpstr>A Data to Knowledge Continuum</vt:lpstr>
      <vt:lpstr>Business Intelligence (BI) Infrastructure</vt:lpstr>
      <vt:lpstr>Business Intelligence and Data Mining</vt:lpstr>
      <vt:lpstr>Business Insights  with  Social Analytics</vt:lpstr>
      <vt:lpstr>Analyzing the Social Web: Social Network Analysis</vt:lpstr>
      <vt:lpstr>PowerPoint Presentation</vt:lpstr>
      <vt:lpstr>AI  Challenge Champion</vt:lpstr>
      <vt:lpstr>科技大擂台 與AI對話 (正式賽)</vt:lpstr>
      <vt:lpstr>The 14th NTCIR (2018 - 2019)</vt:lpstr>
      <vt:lpstr>NTCIR-14  Short Text Conversation Task (STC-3)</vt:lpstr>
      <vt:lpstr>NTCIR-14 STC-3 Short Text Conversation Task (STC-3) Chinese Emotional Conversation Generation (CECG) Subtask</vt:lpstr>
      <vt:lpstr>Short Text Conversation  (NTCIR-13 STC2) Retrieval-based</vt:lpstr>
      <vt:lpstr>Short Text Conversation  (NTCIR-13 STC2) Generation-based</vt:lpstr>
      <vt:lpstr>Summary</vt:lpstr>
      <vt:lpstr>Contact Information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商業智慧實務 (Practices of Business Intelligence)</dc:title>
  <dc:subject/>
  <dc:creator>myday</dc:creator>
  <cp:keywords>商業智慧實務, Practices of Business Intelligence</cp:keywords>
  <dc:description>商業智慧實務 (Practices of Business Intelligence)</dc:description>
  <cp:lastModifiedBy>Microsoft Office User</cp:lastModifiedBy>
  <cp:revision>576</cp:revision>
  <cp:lastPrinted>2018-09-12T02:50:31Z</cp:lastPrinted>
  <dcterms:created xsi:type="dcterms:W3CDTF">2011-02-14T23:24:00Z</dcterms:created>
  <dcterms:modified xsi:type="dcterms:W3CDTF">2018-09-12T02:50:34Z</dcterms:modified>
  <cp:category/>
</cp:coreProperties>
</file>