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5"/>
  </p:notesMasterIdLst>
  <p:handoutMasterIdLst>
    <p:handoutMasterId r:id="rId126"/>
  </p:handoutMasterIdLst>
  <p:sldIdLst>
    <p:sldId id="256" r:id="rId2"/>
    <p:sldId id="270" r:id="rId3"/>
    <p:sldId id="313" r:id="rId4"/>
    <p:sldId id="2734" r:id="rId5"/>
    <p:sldId id="2717" r:id="rId6"/>
    <p:sldId id="1815" r:id="rId7"/>
    <p:sldId id="2810" r:id="rId8"/>
    <p:sldId id="2811" r:id="rId9"/>
    <p:sldId id="2843" r:id="rId10"/>
    <p:sldId id="2817" r:id="rId11"/>
    <p:sldId id="2816" r:id="rId12"/>
    <p:sldId id="2815" r:id="rId13"/>
    <p:sldId id="2820" r:id="rId14"/>
    <p:sldId id="2822" r:id="rId15"/>
    <p:sldId id="2823" r:id="rId16"/>
    <p:sldId id="2824" r:id="rId17"/>
    <p:sldId id="2825" r:id="rId18"/>
    <p:sldId id="2826" r:id="rId19"/>
    <p:sldId id="2827" r:id="rId20"/>
    <p:sldId id="2828" r:id="rId21"/>
    <p:sldId id="2829" r:id="rId22"/>
    <p:sldId id="2830" r:id="rId23"/>
    <p:sldId id="2831" r:id="rId24"/>
    <p:sldId id="2832" r:id="rId25"/>
    <p:sldId id="2833" r:id="rId26"/>
    <p:sldId id="2834" r:id="rId27"/>
    <p:sldId id="2839" r:id="rId28"/>
    <p:sldId id="2835" r:id="rId29"/>
    <p:sldId id="2836" r:id="rId30"/>
    <p:sldId id="2012" r:id="rId31"/>
    <p:sldId id="2014" r:id="rId32"/>
    <p:sldId id="2000" r:id="rId33"/>
    <p:sldId id="2001" r:id="rId34"/>
    <p:sldId id="2002" r:id="rId35"/>
    <p:sldId id="2003" r:id="rId36"/>
    <p:sldId id="2004" r:id="rId37"/>
    <p:sldId id="2005" r:id="rId38"/>
    <p:sldId id="2821" r:id="rId39"/>
    <p:sldId id="2006" r:id="rId40"/>
    <p:sldId id="2007" r:id="rId41"/>
    <p:sldId id="2011" r:id="rId42"/>
    <p:sldId id="2010" r:id="rId43"/>
    <p:sldId id="2812" r:id="rId44"/>
    <p:sldId id="2813" r:id="rId45"/>
    <p:sldId id="2814" r:id="rId46"/>
    <p:sldId id="2819" r:id="rId47"/>
    <p:sldId id="1826" r:id="rId48"/>
    <p:sldId id="2841" r:id="rId49"/>
    <p:sldId id="2840" r:id="rId50"/>
    <p:sldId id="2842" r:id="rId51"/>
    <p:sldId id="1822" r:id="rId52"/>
    <p:sldId id="1823" r:id="rId53"/>
    <p:sldId id="1824" r:id="rId54"/>
    <p:sldId id="1825" r:id="rId55"/>
    <p:sldId id="1827" r:id="rId56"/>
    <p:sldId id="1828" r:id="rId57"/>
    <p:sldId id="1829" r:id="rId58"/>
    <p:sldId id="1830" r:id="rId59"/>
    <p:sldId id="1831" r:id="rId60"/>
    <p:sldId id="1832" r:id="rId61"/>
    <p:sldId id="1833" r:id="rId62"/>
    <p:sldId id="1834" r:id="rId63"/>
    <p:sldId id="1835" r:id="rId64"/>
    <p:sldId id="1836" r:id="rId65"/>
    <p:sldId id="1837" r:id="rId66"/>
    <p:sldId id="1838" r:id="rId67"/>
    <p:sldId id="1839" r:id="rId68"/>
    <p:sldId id="1840" r:id="rId69"/>
    <p:sldId id="1841" r:id="rId70"/>
    <p:sldId id="1842" r:id="rId71"/>
    <p:sldId id="1843" r:id="rId72"/>
    <p:sldId id="1844" r:id="rId73"/>
    <p:sldId id="1845" r:id="rId74"/>
    <p:sldId id="1846" r:id="rId75"/>
    <p:sldId id="1847" r:id="rId76"/>
    <p:sldId id="1848" r:id="rId77"/>
    <p:sldId id="1849" r:id="rId78"/>
    <p:sldId id="1850" r:id="rId79"/>
    <p:sldId id="1851" r:id="rId80"/>
    <p:sldId id="1852" r:id="rId81"/>
    <p:sldId id="1853" r:id="rId82"/>
    <p:sldId id="1854" r:id="rId83"/>
    <p:sldId id="1855" r:id="rId84"/>
    <p:sldId id="1856" r:id="rId85"/>
    <p:sldId id="1857" r:id="rId86"/>
    <p:sldId id="1858" r:id="rId87"/>
    <p:sldId id="1859" r:id="rId88"/>
    <p:sldId id="1860" r:id="rId89"/>
    <p:sldId id="1861" r:id="rId90"/>
    <p:sldId id="1862" r:id="rId91"/>
    <p:sldId id="1863" r:id="rId92"/>
    <p:sldId id="1864" r:id="rId93"/>
    <p:sldId id="1865" r:id="rId94"/>
    <p:sldId id="1866" r:id="rId95"/>
    <p:sldId id="1867" r:id="rId96"/>
    <p:sldId id="1868" r:id="rId97"/>
    <p:sldId id="1869" r:id="rId98"/>
    <p:sldId id="1870" r:id="rId99"/>
    <p:sldId id="1871" r:id="rId100"/>
    <p:sldId id="1872" r:id="rId101"/>
    <p:sldId id="1873" r:id="rId102"/>
    <p:sldId id="1874" r:id="rId103"/>
    <p:sldId id="1875" r:id="rId104"/>
    <p:sldId id="1876" r:id="rId105"/>
    <p:sldId id="1877" r:id="rId106"/>
    <p:sldId id="1878" r:id="rId107"/>
    <p:sldId id="1879" r:id="rId108"/>
    <p:sldId id="1880" r:id="rId109"/>
    <p:sldId id="1881" r:id="rId110"/>
    <p:sldId id="1882" r:id="rId111"/>
    <p:sldId id="1883" r:id="rId112"/>
    <p:sldId id="1884" r:id="rId113"/>
    <p:sldId id="1885" r:id="rId114"/>
    <p:sldId id="1886" r:id="rId115"/>
    <p:sldId id="1887" r:id="rId116"/>
    <p:sldId id="1888" r:id="rId117"/>
    <p:sldId id="2787" r:id="rId118"/>
    <p:sldId id="2783" r:id="rId119"/>
    <p:sldId id="2784" r:id="rId120"/>
    <p:sldId id="2785" r:id="rId121"/>
    <p:sldId id="2788" r:id="rId122"/>
    <p:sldId id="2809" r:id="rId123"/>
    <p:sldId id="1889" r:id="rId1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558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20"/>
    <p:restoredTop sz="87558"/>
  </p:normalViewPr>
  <p:slideViewPr>
    <p:cSldViewPr snapToGrid="0" snapToObjects="1">
      <p:cViewPr>
        <p:scale>
          <a:sx n="80" d="100"/>
          <a:sy n="80" d="100"/>
        </p:scale>
        <p:origin x="2152" y="5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28C4-A54A-1940-AEED-15EAB8C3363A}" type="datetimeFigureOut">
              <a:rPr lang="en-US" smtClean="0"/>
              <a:t>12/3/18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2DD7A-EE99-204B-A96C-DECC67FAD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839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2C95E-49E4-9C4F-B7FE-E4B64BFF9BDF}" type="datetimeFigureOut">
              <a:rPr lang="en-US" smtClean="0"/>
              <a:t>12/3/18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108DA-075C-8B48-8B18-EEE506531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831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新細明體" charset="-12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4044C68-D5B3-2D4D-AFFA-DFA7F9DB9649}" type="slidenum">
              <a:rPr kumimoji="0" lang="zh-TW" altLang="en-US" sz="1300">
                <a:latin typeface="Calibri" charset="0"/>
              </a:rPr>
              <a:pPr eaLnBrk="1" hangingPunct="1"/>
              <a:t>33</a:t>
            </a:fld>
            <a:endParaRPr kumimoji="0" lang="zh-TW" altLang="en-US" sz="13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203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7476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新細明體" charset="-120"/>
            </a:endParaRPr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E3EF211-37AF-AB49-9906-4B642EC76435}" type="slidenum">
              <a:rPr kumimoji="0" lang="zh-TW" altLang="en-US" sz="1300">
                <a:latin typeface="Calibri" charset="0"/>
              </a:rPr>
              <a:pPr eaLnBrk="1" hangingPunct="1"/>
              <a:t>123</a:t>
            </a:fld>
            <a:endParaRPr kumimoji="0" lang="zh-TW" altLang="en-US" sz="13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725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915-F944-1347-B34B-D686BE927996}" type="datetime1">
              <a:rPr lang="zh-TW" altLang="en-US" smtClean="0"/>
              <a:t>2018/12/3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63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EC8C4-518A-0848-A862-84BD9FA7F82B}" type="datetime1">
              <a:rPr lang="zh-TW" altLang="en-US" smtClean="0"/>
              <a:t>2018/12/3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1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DC32-9558-B54A-AFDC-82A69DAF80FB}" type="datetime1">
              <a:rPr lang="zh-TW" altLang="en-US" smtClean="0"/>
              <a:t>2018/12/3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A88D0-51D0-8F4E-A6F5-14ECB1623D37}" type="datetime1">
              <a:rPr lang="zh-TW" altLang="en-US" smtClean="0"/>
              <a:t>2018/12/3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5F47D-E5E3-774E-8269-F6D1833CC049}" type="datetime1">
              <a:rPr lang="zh-TW" altLang="en-US" smtClean="0"/>
              <a:t>2018/12/3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39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0109-EB37-4E4D-84DD-FA18163594E6}" type="datetime1">
              <a:rPr lang="zh-TW" altLang="en-US" smtClean="0"/>
              <a:t>2018/12/3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0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587C4-945E-3446-9758-24BB529E6FA3}" type="datetime1">
              <a:rPr lang="zh-TW" altLang="en-US" smtClean="0"/>
              <a:t>2018/12/3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2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6281-F7B5-9447-890C-A5F320970236}" type="datetime1">
              <a:rPr lang="zh-TW" altLang="en-US" smtClean="0"/>
              <a:t>2018/12/3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0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BBC9B-9F21-9B4C-8DAC-8986F293BCE8}" type="datetime1">
              <a:rPr lang="zh-TW" altLang="en-US" smtClean="0"/>
              <a:t>2018/12/3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84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4B8-D8F9-084B-B263-A0134B617292}" type="datetime1">
              <a:rPr lang="zh-TW" altLang="en-US" smtClean="0"/>
              <a:t>2018/12/3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14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7F12-B6A4-BF4A-B718-E58253843C03}" type="datetime1">
              <a:rPr lang="zh-TW" altLang="en-US" smtClean="0"/>
              <a:t>2018/12/3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29" y="648004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FA85D-3A07-6244-B7A4-99E28DC81968}" type="datetime1">
              <a:rPr lang="zh-TW" altLang="en-US" smtClean="0"/>
              <a:t>2018/12/3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8004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407" y="6606257"/>
            <a:ext cx="574622" cy="229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ku.edu.tw/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://www.im.tku.edu.tw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hyperlink" Target="http://mail.tku.edu.tw/myday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-Ol7ZB0MmU" TargetMode="Externa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-Ol7ZB0MmU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artin-gorner/tensorflow-mnist-tutorial/" TargetMode="External"/><Relationship Id="rId2" Type="http://schemas.openxmlformats.org/officeDocument/2006/relationships/hyperlink" Target="https://codelabs.developers.google.com/codelabs/cloud-tensorflow-mnist/" TargetMode="Externa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github/tensorflow/docs/blob/master/site/en/tutorials/keras/basic_text_classification.ipynb" TargetMode="External"/><Relationship Id="rId2" Type="http://schemas.openxmlformats.org/officeDocument/2006/relationships/hyperlink" Target="https://colab.research.google.com/github/tensorflow/docs/blob/master/site/en/tutorials/keras/basic_classification.ipyn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lab.research.google.com/github/tensorflow/tensorflow/blob/master/tensorflow/contrib/eager/python/examples/nmt_with_attention/nmt_with_attention.ipynb" TargetMode="External"/><Relationship Id="rId5" Type="http://schemas.openxmlformats.org/officeDocument/2006/relationships/hyperlink" Target="https://colab.research.google.com/github/tensorflow/tensorflow/blob/master/tensorflow/contrib/eager/python/examples/pix2pix/pix2pix_eager.ipynb" TargetMode="External"/><Relationship Id="rId4" Type="http://schemas.openxmlformats.org/officeDocument/2006/relationships/hyperlink" Target="https://colab.research.google.com/github/tensorflow/docs/blob/master/site/en/tutorials/keras/basic_regression.ipynb" TargetMode="Externa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9PJOJi1vn1kjcutlzNHjRSLbeVl4kd5z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github/tensorflow/docs/blob/master/site/en/tutorials/keras/basic_classification.ipynb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x16h1GhHsLIrLYtPCvCHaoO1W-i_gror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github/tensorflow/docs/blob/master/site/en/tutorials/keras/basic_text_classification.ipynb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-Ol7ZB0MmU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v4c8ZHTnRtgd2_25K_AURjR6SCVBRdlj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github/tensorflow/docs/blob/master/site/en/tutorials/keras/basic_regression.ipynb" TargetMode="Externa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HQ1GrIqQUUPCct7_AVgoMwMrh0UqMm0f" TargetMode="External"/><Relationship Id="rId2" Type="http://schemas.openxmlformats.org/officeDocument/2006/relationships/hyperlink" Target="https://drive.google.com/open?id=1qHOemktbEmUz-ot8eFxIKbGwJvXlrjtc" TargetMode="Externa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hyperlink" Target="https://codelabs.developers.google.com/codelabs/cloud-tensorflow-mnist" TargetMode="External"/><Relationship Id="rId13" Type="http://schemas.openxmlformats.org/officeDocument/2006/relationships/hyperlink" Target="https://www.youtube.com/watch?v=Ilg3gGewQ5U" TargetMode="External"/><Relationship Id="rId18" Type="http://schemas.openxmlformats.org/officeDocument/2006/relationships/hyperlink" Target="https://github.com/leriomaggio/deep-learning-keras-tensorflow" TargetMode="External"/><Relationship Id="rId3" Type="http://schemas.openxmlformats.org/officeDocument/2006/relationships/hyperlink" Target="https://towardsdatascience.com/applied-deep-learning-part-4-convolutional-neural-networks-584bc134c1e2" TargetMode="External"/><Relationship Id="rId7" Type="http://schemas.openxmlformats.org/officeDocument/2006/relationships/hyperlink" Target="https://goo.gl/pHeXe7" TargetMode="External"/><Relationship Id="rId12" Type="http://schemas.openxmlformats.org/officeDocument/2006/relationships/hyperlink" Target="https://www.youtube.com/watch?v=IHZwWFHWa-w" TargetMode="External"/><Relationship Id="rId17" Type="http://schemas.openxmlformats.org/officeDocument/2006/relationships/hyperlink" Target="http://p.migdal.pl/2017/04/30/teaching-deep-learning.html" TargetMode="External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www.youtube.com/playlist?list=PLAwxTw4SYaPn_OWPFT9ulXLuQrImzHfOV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fTUwdXUFfI8" TargetMode="External"/><Relationship Id="rId11" Type="http://schemas.openxmlformats.org/officeDocument/2006/relationships/hyperlink" Target="https://www.youtube.com/watch?v=aircAruvnKk" TargetMode="External"/><Relationship Id="rId5" Type="http://schemas.openxmlformats.org/officeDocument/2006/relationships/hyperlink" Target="https://www.youtube.com/watch?v=u4alGiomYP4" TargetMode="External"/><Relationship Id="rId15" Type="http://schemas.openxmlformats.org/officeDocument/2006/relationships/hyperlink" Target="http://keras.io/" TargetMode="External"/><Relationship Id="rId10" Type="http://schemas.openxmlformats.org/officeDocument/2006/relationships/hyperlink" Target="https://www.youtube.com/playlist?list=PLjJh1vlSEYgvGod9wWiydumYl8hOXixNu" TargetMode="External"/><Relationship Id="rId4" Type="http://schemas.openxmlformats.org/officeDocument/2006/relationships/hyperlink" Target="https://www.youtube.com/watch?v=2-Ol7ZB0MmU" TargetMode="External"/><Relationship Id="rId9" Type="http://schemas.openxmlformats.org/officeDocument/2006/relationships/hyperlink" Target="https://www.youtube.com/playlist?list=PLiaHhY2iBX9hdHaRr6b7XevZtgZRa1PoU" TargetMode="External"/><Relationship Id="rId14" Type="http://schemas.openxmlformats.org/officeDocument/2006/relationships/hyperlink" Target="https://www.tensorflow.org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gist.github.com/ardendertat/0fc5515057c47e7386fe04e9334504e3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cs231n.github.io/convolutional-networks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s231n.github.io/convolutional-networks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cs231n.github.io/convolutional-networks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deeplearning.net/tutorial/lenet.html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deeplearning.net/tutorial/lenet.html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ircAruvnKk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www.youtube.com/watch?v=IHZwWFHWa-w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lg3gGewQ5U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labs.developers.google.com/codelabs/cloud-tensorflow-mnist/#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tutorials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ensorflow.org/tutorials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github/tensorflow/docs/blob/master/site/en/tutorials/_index.ipynb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labs.developers.google.com/codelabs/cloud-tensorflow-mnist/#0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artin-gorner/tensorflow-mnist-tutorial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martin-gorner/tensorflow-mnist-tutorial/blob/master/INSTALL.txt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-Ol7ZB0MmU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8773"/>
            <a:ext cx="7772400" cy="887992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376092"/>
                </a:solidFill>
              </a:rPr>
              <a:t>Big Data Mining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5365" y="4385446"/>
            <a:ext cx="7247555" cy="2190002"/>
          </a:xfrm>
        </p:spPr>
        <p:txBody>
          <a:bodyPr>
            <a:normAutofit fontScale="55000" lnSpcReduction="20000"/>
          </a:bodyPr>
          <a:lstStyle/>
          <a:p>
            <a:r>
              <a:rPr lang="en-US" sz="5100" dirty="0">
                <a:solidFill>
                  <a:schemeClr val="accent1">
                    <a:lumMod val="75000"/>
                  </a:schemeClr>
                </a:solidFill>
              </a:rPr>
              <a:t>Min-</a:t>
            </a:r>
            <a:r>
              <a:rPr lang="en-US" sz="5100" dirty="0" err="1">
                <a:solidFill>
                  <a:schemeClr val="accent1">
                    <a:lumMod val="75000"/>
                  </a:schemeClr>
                </a:solidFill>
              </a:rPr>
              <a:t>Yuh</a:t>
            </a:r>
            <a:r>
              <a:rPr lang="en-US" sz="5100" dirty="0">
                <a:solidFill>
                  <a:schemeClr val="accent1">
                    <a:lumMod val="75000"/>
                  </a:schemeClr>
                </a:solidFill>
              </a:rPr>
              <a:t> Day, Ph.D.</a:t>
            </a:r>
          </a:p>
          <a:p>
            <a:r>
              <a:rPr lang="en-US" sz="5100" dirty="0">
                <a:solidFill>
                  <a:schemeClr val="accent1">
                    <a:lumMod val="75000"/>
                  </a:schemeClr>
                </a:solidFill>
              </a:rPr>
              <a:t>Assistant Professor</a:t>
            </a:r>
          </a:p>
          <a:p>
            <a:r>
              <a:rPr lang="en-US" sz="5100" dirty="0">
                <a:hlinkClick r:id="rId2"/>
              </a:rPr>
              <a:t>Department of Information Management</a:t>
            </a:r>
            <a:endParaRPr lang="en-US" sz="5100" dirty="0"/>
          </a:p>
          <a:p>
            <a:r>
              <a:rPr lang="en-US" sz="5100" dirty="0" err="1">
                <a:hlinkClick r:id="rId3"/>
              </a:rPr>
              <a:t>Tamkang</a:t>
            </a:r>
            <a:r>
              <a:rPr lang="en-US" sz="5100" dirty="0">
                <a:hlinkClick r:id="rId3"/>
              </a:rPr>
              <a:t> University</a:t>
            </a:r>
            <a:endParaRPr lang="en-US" sz="5100" dirty="0"/>
          </a:p>
          <a:p>
            <a:endParaRPr lang="en-US" sz="2600" dirty="0">
              <a:hlinkClick r:id="rId4"/>
            </a:endParaRPr>
          </a:p>
          <a:p>
            <a:r>
              <a:rPr lang="en-US" sz="2600" dirty="0">
                <a:hlinkClick r:id="rId4"/>
              </a:rPr>
              <a:t>http://mail.tku.edu.tw/myday</a:t>
            </a:r>
            <a:endParaRPr lang="en-US" sz="2600" dirty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2889" y="1344982"/>
            <a:ext cx="8701088" cy="1754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0000"/>
                </a:solidFill>
              </a:rPr>
              <a:t>Convolutional Neural Networks (CNN)</a:t>
            </a:r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6" cstate="print"/>
          <a:srcRect l="10527" t="1544" r="10527" b="25148"/>
          <a:stretch>
            <a:fillRect/>
          </a:stretch>
        </p:blipFill>
        <p:spPr bwMode="auto">
          <a:xfrm>
            <a:off x="2112146" y="4397972"/>
            <a:ext cx="712845" cy="882570"/>
          </a:xfrm>
          <a:prstGeom prst="rect">
            <a:avLst/>
          </a:prstGeom>
          <a:noFill/>
        </p:spPr>
      </p:pic>
      <p:sp>
        <p:nvSpPr>
          <p:cNvPr id="11" name="副標題 2"/>
          <p:cNvSpPr txBox="1">
            <a:spLocks/>
          </p:cNvSpPr>
          <p:nvPr/>
        </p:nvSpPr>
        <p:spPr>
          <a:xfrm>
            <a:off x="2195736" y="6569740"/>
            <a:ext cx="4752528" cy="26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2018-12-03</a:t>
            </a:r>
          </a:p>
        </p:txBody>
      </p:sp>
      <p:sp>
        <p:nvSpPr>
          <p:cNvPr id="13" name="副標題 2"/>
          <p:cNvSpPr txBox="1">
            <a:spLocks/>
          </p:cNvSpPr>
          <p:nvPr/>
        </p:nvSpPr>
        <p:spPr>
          <a:xfrm>
            <a:off x="2195736" y="3112178"/>
            <a:ext cx="4752528" cy="1090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defTabSz="914400">
              <a:defRPr/>
            </a:pP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1071BDM11</a:t>
            </a:r>
          </a:p>
          <a:p>
            <a:pPr lvl="0" algn="ctr" defTabSz="914400">
              <a:defRPr/>
            </a:pP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TLVXM1A (M2244) (8619) (</a:t>
            </a:r>
            <a:r>
              <a:rPr lang="es-ES_tradnl" altLang="zh-TW" sz="1400" dirty="0" err="1">
                <a:solidFill>
                  <a:schemeClr val="tx1">
                    <a:tint val="75000"/>
                  </a:schemeClr>
                </a:solidFill>
              </a:rPr>
              <a:t>Fall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 2018)</a:t>
            </a:r>
          </a:p>
          <a:p>
            <a:pPr algn="ctr" defTabSz="914400">
              <a:defRPr/>
            </a:pP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(MBA, DBETKU) (3 </a:t>
            </a:r>
            <a:r>
              <a:rPr lang="es-ES_tradnl" altLang="zh-TW" sz="1400" dirty="0" err="1">
                <a:solidFill>
                  <a:schemeClr val="tx1">
                    <a:tint val="75000"/>
                  </a:schemeClr>
                </a:solidFill>
              </a:rPr>
              <a:t>Credits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, </a:t>
            </a:r>
            <a:r>
              <a:rPr lang="es-ES_tradnl" altLang="zh-TW" sz="1400" dirty="0" err="1">
                <a:solidFill>
                  <a:schemeClr val="tx1">
                    <a:tint val="75000"/>
                  </a:schemeClr>
                </a:solidFill>
              </a:rPr>
              <a:t>Required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) [Full English </a:t>
            </a:r>
            <a:r>
              <a:rPr lang="es-ES_tradnl" altLang="zh-TW" sz="1400" dirty="0" err="1">
                <a:solidFill>
                  <a:schemeClr val="tx1">
                    <a:tint val="75000"/>
                  </a:schemeClr>
                </a:solidFill>
              </a:rPr>
              <a:t>Course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] </a:t>
            </a:r>
          </a:p>
          <a:p>
            <a:pPr algn="ctr" defTabSz="914400">
              <a:defRPr/>
            </a:pP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(</a:t>
            </a:r>
            <a:r>
              <a:rPr lang="es-ES_tradnl" altLang="zh-TW" sz="1400" dirty="0" err="1">
                <a:solidFill>
                  <a:schemeClr val="tx1">
                    <a:tint val="75000"/>
                  </a:schemeClr>
                </a:solidFill>
              </a:rPr>
              <a:t>Master’s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ES_tradnl" altLang="zh-TW" sz="1400" dirty="0" err="1">
                <a:solidFill>
                  <a:schemeClr val="tx1">
                    <a:tint val="75000"/>
                  </a:schemeClr>
                </a:solidFill>
              </a:rPr>
              <a:t>Program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 in Digital Business and </a:t>
            </a:r>
            <a:r>
              <a:rPr lang="es-ES_tradnl" altLang="zh-TW" sz="1400" dirty="0" err="1">
                <a:solidFill>
                  <a:schemeClr val="tx1">
                    <a:tint val="75000"/>
                  </a:schemeClr>
                </a:solidFill>
              </a:rPr>
              <a:t>Economics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) </a:t>
            </a:r>
          </a:p>
          <a:p>
            <a:pPr lvl="0" algn="ctr" defTabSz="914400">
              <a:defRPr/>
            </a:pPr>
            <a:r>
              <a:rPr lang="es-ES_tradnl" altLang="zh-TW" sz="1400" dirty="0" err="1">
                <a:solidFill>
                  <a:schemeClr val="tx1">
                    <a:tint val="75000"/>
                  </a:schemeClr>
                </a:solidFill>
              </a:rPr>
              <a:t>Mon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, 9, 10, 11, (16:10-19:00) (B206)</a:t>
            </a:r>
          </a:p>
          <a:p>
            <a:pPr lvl="0" algn="ctr" defTabSz="914400">
              <a:defRPr/>
            </a:pP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 </a:t>
            </a:r>
          </a:p>
        </p:txBody>
      </p:sp>
      <p:pic>
        <p:nvPicPr>
          <p:cNvPr id="7" name="Picture 6" descr="qrcode.myda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88" y="5672576"/>
            <a:ext cx="1185424" cy="118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53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56172-1387-294C-93BC-80664E9B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21" y="128016"/>
            <a:ext cx="8924543" cy="104241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A friendly introduction to 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Convolutional Neural Networks and Image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56C83-B0E7-BF4A-A67D-A39A8FB5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8818EB-5703-1F4B-8D7E-3852C3A04057}"/>
              </a:ext>
            </a:extLst>
          </p:cNvPr>
          <p:cNvSpPr/>
          <p:nvPr/>
        </p:nvSpPr>
        <p:spPr>
          <a:xfrm>
            <a:off x="775844" y="6484635"/>
            <a:ext cx="7626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Luis Serrano (2017), A friendly introduction to Convolutional Neural Networks and Image Recognition, </a:t>
            </a:r>
          </a:p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https://www.youtube.com/watch?v=2-Ol7ZB0MmU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8EF9047-B0D6-3F47-8466-DBFA456E67CE}"/>
              </a:ext>
            </a:extLst>
          </p:cNvPr>
          <p:cNvGrpSpPr/>
          <p:nvPr/>
        </p:nvGrpSpPr>
        <p:grpSpPr>
          <a:xfrm>
            <a:off x="362384" y="1462480"/>
            <a:ext cx="960120" cy="959071"/>
            <a:chOff x="2371784" y="1741790"/>
            <a:chExt cx="960120" cy="95907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72D139-D223-C941-BFAB-E7B4A26A5542}"/>
                </a:ext>
              </a:extLst>
            </p:cNvPr>
            <p:cNvSpPr/>
            <p:nvPr/>
          </p:nvSpPr>
          <p:spPr>
            <a:xfrm>
              <a:off x="2371784" y="174179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80380A-6DED-D146-BA82-878EB71B29C8}"/>
                </a:ext>
              </a:extLst>
            </p:cNvPr>
            <p:cNvSpPr/>
            <p:nvPr/>
          </p:nvSpPr>
          <p:spPr>
            <a:xfrm>
              <a:off x="2691776" y="174179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D0075AF-00CD-2E45-8581-DA4A4679E2D6}"/>
                </a:ext>
              </a:extLst>
            </p:cNvPr>
            <p:cNvSpPr/>
            <p:nvPr/>
          </p:nvSpPr>
          <p:spPr>
            <a:xfrm>
              <a:off x="3011864" y="174179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2B36311-6252-074C-82FC-E0FE35685A5D}"/>
                </a:ext>
              </a:extLst>
            </p:cNvPr>
            <p:cNvSpPr/>
            <p:nvPr/>
          </p:nvSpPr>
          <p:spPr>
            <a:xfrm>
              <a:off x="2371784" y="206078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6654360-EFCD-2542-BF8A-CC1F647043C9}"/>
                </a:ext>
              </a:extLst>
            </p:cNvPr>
            <p:cNvSpPr/>
            <p:nvPr/>
          </p:nvSpPr>
          <p:spPr>
            <a:xfrm>
              <a:off x="3011864" y="206078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19672B2-428D-BB42-9060-363055B06B96}"/>
                </a:ext>
              </a:extLst>
            </p:cNvPr>
            <p:cNvSpPr/>
            <p:nvPr/>
          </p:nvSpPr>
          <p:spPr>
            <a:xfrm>
              <a:off x="2691824" y="205973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2190A24-7DF7-0E4E-B723-036DC7A85321}"/>
                </a:ext>
              </a:extLst>
            </p:cNvPr>
            <p:cNvSpPr/>
            <p:nvPr/>
          </p:nvSpPr>
          <p:spPr>
            <a:xfrm>
              <a:off x="2371784" y="2380821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D1B4A7F-B8DE-4F4C-AE0A-C8A33796F451}"/>
                </a:ext>
              </a:extLst>
            </p:cNvPr>
            <p:cNvSpPr/>
            <p:nvPr/>
          </p:nvSpPr>
          <p:spPr>
            <a:xfrm>
              <a:off x="2691776" y="237977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EA161B1-C4D4-7945-8046-5AF9847D9D42}"/>
                </a:ext>
              </a:extLst>
            </p:cNvPr>
            <p:cNvSpPr/>
            <p:nvPr/>
          </p:nvSpPr>
          <p:spPr>
            <a:xfrm>
              <a:off x="3011816" y="237977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DA74708-ED93-5549-B6C3-5F1FC38AEE70}"/>
              </a:ext>
            </a:extLst>
          </p:cNvPr>
          <p:cNvGrpSpPr/>
          <p:nvPr/>
        </p:nvGrpSpPr>
        <p:grpSpPr>
          <a:xfrm>
            <a:off x="362384" y="2645641"/>
            <a:ext cx="963434" cy="959546"/>
            <a:chOff x="781484" y="4161099"/>
            <a:chExt cx="963434" cy="95954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2B97F66-F415-844F-B811-00510F02C312}"/>
                </a:ext>
              </a:extLst>
            </p:cNvPr>
            <p:cNvSpPr/>
            <p:nvPr/>
          </p:nvSpPr>
          <p:spPr>
            <a:xfrm>
              <a:off x="1424878" y="4478517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0BCCEFA-934C-2C41-911F-C8C8812C1413}"/>
                </a:ext>
              </a:extLst>
            </p:cNvPr>
            <p:cNvSpPr/>
            <p:nvPr/>
          </p:nvSpPr>
          <p:spPr>
            <a:xfrm>
              <a:off x="781484" y="4163093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0292677-7501-6341-A04C-85FB51D56499}"/>
                </a:ext>
              </a:extLst>
            </p:cNvPr>
            <p:cNvSpPr/>
            <p:nvPr/>
          </p:nvSpPr>
          <p:spPr>
            <a:xfrm>
              <a:off x="1101524" y="4161099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FDBA763-BE46-F046-B85D-5FA77C853FDD}"/>
                </a:ext>
              </a:extLst>
            </p:cNvPr>
            <p:cNvSpPr/>
            <p:nvPr/>
          </p:nvSpPr>
          <p:spPr>
            <a:xfrm>
              <a:off x="1421564" y="4163136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8E066C7-7C88-3141-9540-E7A183071CB2}"/>
                </a:ext>
              </a:extLst>
            </p:cNvPr>
            <p:cNvSpPr/>
            <p:nvPr/>
          </p:nvSpPr>
          <p:spPr>
            <a:xfrm>
              <a:off x="1101524" y="448113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CD24B51-80B8-CA4E-8FB7-BEFE7F67BA22}"/>
                </a:ext>
              </a:extLst>
            </p:cNvPr>
            <p:cNvSpPr/>
            <p:nvPr/>
          </p:nvSpPr>
          <p:spPr>
            <a:xfrm>
              <a:off x="781484" y="4482084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249C1F6-49F9-834D-8E59-5090E8C9554C}"/>
                </a:ext>
              </a:extLst>
            </p:cNvPr>
            <p:cNvSpPr/>
            <p:nvPr/>
          </p:nvSpPr>
          <p:spPr>
            <a:xfrm>
              <a:off x="781484" y="4800605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B313ABC-2259-5F46-86FC-206F07AA26EA}"/>
                </a:ext>
              </a:extLst>
            </p:cNvPr>
            <p:cNvSpPr/>
            <p:nvPr/>
          </p:nvSpPr>
          <p:spPr>
            <a:xfrm>
              <a:off x="1101524" y="480013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3A7D193-B105-BB4B-88E2-E5731BEAD05E}"/>
                </a:ext>
              </a:extLst>
            </p:cNvPr>
            <p:cNvSpPr/>
            <p:nvPr/>
          </p:nvSpPr>
          <p:spPr>
            <a:xfrm>
              <a:off x="1421564" y="479966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CEF7F62-9B3B-C94B-9629-B00B61CF72E3}"/>
              </a:ext>
            </a:extLst>
          </p:cNvPr>
          <p:cNvGrpSpPr/>
          <p:nvPr/>
        </p:nvGrpSpPr>
        <p:grpSpPr>
          <a:xfrm>
            <a:off x="362384" y="3842076"/>
            <a:ext cx="960120" cy="962182"/>
            <a:chOff x="2352374" y="4347722"/>
            <a:chExt cx="960120" cy="962182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191FAD3-6B22-FF48-A997-D66D0722B1A8}"/>
                </a:ext>
              </a:extLst>
            </p:cNvPr>
            <p:cNvSpPr/>
            <p:nvPr/>
          </p:nvSpPr>
          <p:spPr>
            <a:xfrm>
              <a:off x="2672366" y="434982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9CAC16A-5145-4F4A-927C-78B43F64EB80}"/>
                </a:ext>
              </a:extLst>
            </p:cNvPr>
            <p:cNvSpPr/>
            <p:nvPr/>
          </p:nvSpPr>
          <p:spPr>
            <a:xfrm>
              <a:off x="2992454" y="434982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3620544-F2E3-2145-AEA1-EFB8CDCB3C92}"/>
                </a:ext>
              </a:extLst>
            </p:cNvPr>
            <p:cNvSpPr/>
            <p:nvPr/>
          </p:nvSpPr>
          <p:spPr>
            <a:xfrm>
              <a:off x="2352374" y="466881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DBADDC6-C2DD-E240-8663-CC9CE502B860}"/>
                </a:ext>
              </a:extLst>
            </p:cNvPr>
            <p:cNvSpPr/>
            <p:nvPr/>
          </p:nvSpPr>
          <p:spPr>
            <a:xfrm>
              <a:off x="2992454" y="466881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09A022C-BFE7-3247-8662-E27E6516DF4C}"/>
                </a:ext>
              </a:extLst>
            </p:cNvPr>
            <p:cNvSpPr/>
            <p:nvPr/>
          </p:nvSpPr>
          <p:spPr>
            <a:xfrm>
              <a:off x="2672414" y="466776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276E072-3025-2E4F-A85F-9747935ADDBA}"/>
                </a:ext>
              </a:extLst>
            </p:cNvPr>
            <p:cNvSpPr/>
            <p:nvPr/>
          </p:nvSpPr>
          <p:spPr>
            <a:xfrm>
              <a:off x="2352374" y="4988851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2CC48B7-AC00-954D-8622-C7E228859430}"/>
                </a:ext>
              </a:extLst>
            </p:cNvPr>
            <p:cNvSpPr/>
            <p:nvPr/>
          </p:nvSpPr>
          <p:spPr>
            <a:xfrm>
              <a:off x="2672366" y="498780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D1F4053-6B82-E54C-9127-43D44810B109}"/>
                </a:ext>
              </a:extLst>
            </p:cNvPr>
            <p:cNvSpPr/>
            <p:nvPr/>
          </p:nvSpPr>
          <p:spPr>
            <a:xfrm>
              <a:off x="2992358" y="498986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9008C35-BEDC-F44C-8141-D239E7B475F8}"/>
                </a:ext>
              </a:extLst>
            </p:cNvPr>
            <p:cNvSpPr/>
            <p:nvPr/>
          </p:nvSpPr>
          <p:spPr>
            <a:xfrm>
              <a:off x="2352374" y="434772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A4AC527-0CD6-EC49-AC2D-D59F0951DB0D}"/>
              </a:ext>
            </a:extLst>
          </p:cNvPr>
          <p:cNvGrpSpPr/>
          <p:nvPr/>
        </p:nvGrpSpPr>
        <p:grpSpPr>
          <a:xfrm>
            <a:off x="362384" y="5099823"/>
            <a:ext cx="960216" cy="959595"/>
            <a:chOff x="612497" y="5389855"/>
            <a:chExt cx="960216" cy="959595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FB76A91-13FF-EF49-8160-2F64AAD1248D}"/>
                </a:ext>
              </a:extLst>
            </p:cNvPr>
            <p:cNvSpPr/>
            <p:nvPr/>
          </p:nvSpPr>
          <p:spPr>
            <a:xfrm>
              <a:off x="612593" y="5391428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A380C4A-049C-984E-96B0-5B21B1886C6A}"/>
                </a:ext>
              </a:extLst>
            </p:cNvPr>
            <p:cNvSpPr/>
            <p:nvPr/>
          </p:nvSpPr>
          <p:spPr>
            <a:xfrm>
              <a:off x="932585" y="5391428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1D4EAF2-224F-1F45-926B-C0667EA6184F}"/>
                </a:ext>
              </a:extLst>
            </p:cNvPr>
            <p:cNvSpPr/>
            <p:nvPr/>
          </p:nvSpPr>
          <p:spPr>
            <a:xfrm>
              <a:off x="612593" y="571041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A08431A-674D-4F42-98C0-B4CA0D737797}"/>
                </a:ext>
              </a:extLst>
            </p:cNvPr>
            <p:cNvSpPr/>
            <p:nvPr/>
          </p:nvSpPr>
          <p:spPr>
            <a:xfrm>
              <a:off x="1252673" y="571041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5457FB0-5092-A049-8D8F-44215E808D0B}"/>
                </a:ext>
              </a:extLst>
            </p:cNvPr>
            <p:cNvSpPr/>
            <p:nvPr/>
          </p:nvSpPr>
          <p:spPr>
            <a:xfrm>
              <a:off x="932633" y="570937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5C8CC74-4B4A-B84E-AC52-9D6391CB6447}"/>
                </a:ext>
              </a:extLst>
            </p:cNvPr>
            <p:cNvSpPr/>
            <p:nvPr/>
          </p:nvSpPr>
          <p:spPr>
            <a:xfrm>
              <a:off x="932585" y="602941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87769AA-C31B-0543-BEA7-309E97DE0400}"/>
                </a:ext>
              </a:extLst>
            </p:cNvPr>
            <p:cNvSpPr/>
            <p:nvPr/>
          </p:nvSpPr>
          <p:spPr>
            <a:xfrm>
              <a:off x="1252625" y="602941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97E2183-3974-A54D-A7C0-41CB73F41ECE}"/>
                </a:ext>
              </a:extLst>
            </p:cNvPr>
            <p:cNvSpPr/>
            <p:nvPr/>
          </p:nvSpPr>
          <p:spPr>
            <a:xfrm>
              <a:off x="1252625" y="5389855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CF97127-CDF6-4848-A55E-AD9F38B12CB6}"/>
                </a:ext>
              </a:extLst>
            </p:cNvPr>
            <p:cNvSpPr/>
            <p:nvPr/>
          </p:nvSpPr>
          <p:spPr>
            <a:xfrm>
              <a:off x="612497" y="602941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26985450-484C-0147-8DE7-9A634D3F22A5}"/>
              </a:ext>
            </a:extLst>
          </p:cNvPr>
          <p:cNvGrpSpPr/>
          <p:nvPr/>
        </p:nvGrpSpPr>
        <p:grpSpPr>
          <a:xfrm>
            <a:off x="2389763" y="1587576"/>
            <a:ext cx="640320" cy="643519"/>
            <a:chOff x="1642208" y="1294234"/>
            <a:chExt cx="640320" cy="643519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C3E3BBE8-4DA1-3A41-9CE7-03DCAA04B514}"/>
                </a:ext>
              </a:extLst>
            </p:cNvPr>
            <p:cNvGrpSpPr/>
            <p:nvPr/>
          </p:nvGrpSpPr>
          <p:grpSpPr>
            <a:xfrm>
              <a:off x="1642448" y="1296331"/>
              <a:ext cx="640080" cy="639031"/>
              <a:chOff x="1642448" y="1296331"/>
              <a:chExt cx="640080" cy="639031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612A197A-96C2-F040-9EE4-8EE7F0998E5F}"/>
                  </a:ext>
                </a:extLst>
              </p:cNvPr>
              <p:cNvSpPr/>
              <p:nvPr/>
            </p:nvSpPr>
            <p:spPr>
              <a:xfrm>
                <a:off x="1642448" y="1296331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2C738B76-4AC9-D347-B37C-4200DC796BF5}"/>
                  </a:ext>
                </a:extLst>
              </p:cNvPr>
              <p:cNvSpPr/>
              <p:nvPr/>
            </p:nvSpPr>
            <p:spPr>
              <a:xfrm>
                <a:off x="1962440" y="1296331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526267D4-7F0C-B84B-A72E-7BC7283DC793}"/>
                  </a:ext>
                </a:extLst>
              </p:cNvPr>
              <p:cNvSpPr/>
              <p:nvPr/>
            </p:nvSpPr>
            <p:spPr>
              <a:xfrm>
                <a:off x="1642448" y="1615322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900F2697-C1E1-0443-8A4A-3AB91F4DAB1F}"/>
                  </a:ext>
                </a:extLst>
              </p:cNvPr>
              <p:cNvSpPr/>
              <p:nvPr/>
            </p:nvSpPr>
            <p:spPr>
              <a:xfrm>
                <a:off x="1962488" y="1614273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B540CD6-687D-CC46-8CC4-CADD0F9D23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62392" y="1295282"/>
              <a:ext cx="320040" cy="31899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0605BA31-B37D-9A45-8552-52D40A52EB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2400" y="1618762"/>
              <a:ext cx="320040" cy="31899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4E6D2E08-7009-B241-BD9D-E8CC917F8F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62392" y="1617420"/>
              <a:ext cx="319944" cy="310302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8ADBA1D-A642-5643-9E8B-266F51F023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42208" y="1294234"/>
              <a:ext cx="320184" cy="320039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5CAD6880-603F-AB4E-8B50-0D744C42FC52}"/>
              </a:ext>
            </a:extLst>
          </p:cNvPr>
          <p:cNvGrpSpPr/>
          <p:nvPr/>
        </p:nvGrpSpPr>
        <p:grpSpPr>
          <a:xfrm>
            <a:off x="2389583" y="2869912"/>
            <a:ext cx="640680" cy="643520"/>
            <a:chOff x="1641848" y="3879854"/>
            <a:chExt cx="640680" cy="643520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6FDF54E5-986D-2A4E-BA87-C8B16AD248C2}"/>
                </a:ext>
              </a:extLst>
            </p:cNvPr>
            <p:cNvSpPr/>
            <p:nvPr/>
          </p:nvSpPr>
          <p:spPr>
            <a:xfrm>
              <a:off x="1642448" y="38798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517ACB97-2EF7-2743-9633-090623F514CC}"/>
                </a:ext>
              </a:extLst>
            </p:cNvPr>
            <p:cNvSpPr/>
            <p:nvPr/>
          </p:nvSpPr>
          <p:spPr>
            <a:xfrm>
              <a:off x="1962440" y="38798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E9E4B9E4-9402-AA45-B7DB-2CC7F345981C}"/>
                </a:ext>
              </a:extLst>
            </p:cNvPr>
            <p:cNvSpPr/>
            <p:nvPr/>
          </p:nvSpPr>
          <p:spPr>
            <a:xfrm>
              <a:off x="1642448" y="4198845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04D57FEE-4BA4-A34D-BEE0-17AC72BD4822}"/>
                </a:ext>
              </a:extLst>
            </p:cNvPr>
            <p:cNvSpPr/>
            <p:nvPr/>
          </p:nvSpPr>
          <p:spPr>
            <a:xfrm>
              <a:off x="1962488" y="4197796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E6EDB8B-A416-0246-AECF-4FDDC78419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62392" y="3880904"/>
              <a:ext cx="319704" cy="32138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4454EA6-F4FF-B642-A0F2-1270673ED3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41848" y="4207828"/>
              <a:ext cx="319608" cy="30895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57F7E36-FFD8-604A-92CA-A1E8F2855F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1888" y="4198846"/>
              <a:ext cx="320208" cy="3245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54EA7-33DA-1C4E-8DCE-C445773D91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2208" y="3889886"/>
              <a:ext cx="319944" cy="320499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57BEF987-08EF-A04E-9023-4907A677CA55}"/>
              </a:ext>
            </a:extLst>
          </p:cNvPr>
          <p:cNvGrpSpPr/>
          <p:nvPr/>
        </p:nvGrpSpPr>
        <p:grpSpPr>
          <a:xfrm>
            <a:off x="4430639" y="1695096"/>
            <a:ext cx="1269743" cy="330531"/>
            <a:chOff x="3302257" y="1428631"/>
            <a:chExt cx="1269743" cy="330531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670B9D37-DB8B-C846-9D16-BF9F345A48FD}"/>
                </a:ext>
              </a:extLst>
            </p:cNvPr>
            <p:cNvGrpSpPr/>
            <p:nvPr/>
          </p:nvGrpSpPr>
          <p:grpSpPr>
            <a:xfrm>
              <a:off x="3302257" y="1428631"/>
              <a:ext cx="320088" cy="322431"/>
              <a:chOff x="2795902" y="2672926"/>
              <a:chExt cx="320088" cy="322431"/>
            </a:xfrm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0775EB67-74F0-F543-9858-ADF7E50DA1D7}"/>
                  </a:ext>
                </a:extLst>
              </p:cNvPr>
              <p:cNvSpPr/>
              <p:nvPr/>
            </p:nvSpPr>
            <p:spPr>
              <a:xfrm>
                <a:off x="2795950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B698EE84-8167-8B47-A3BF-2D728AA06E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95902" y="2673976"/>
                <a:ext cx="319704" cy="32138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FD3299DF-2ABD-844C-8329-D72F25053707}"/>
                </a:ext>
              </a:extLst>
            </p:cNvPr>
            <p:cNvGrpSpPr/>
            <p:nvPr/>
          </p:nvGrpSpPr>
          <p:grpSpPr>
            <a:xfrm>
              <a:off x="4251360" y="1428631"/>
              <a:ext cx="320640" cy="320040"/>
              <a:chOff x="2475358" y="2991917"/>
              <a:chExt cx="320640" cy="320040"/>
            </a:xfrm>
          </p:grpSpPr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4EC70E64-7EBE-3C48-9B94-805491FD5906}"/>
                  </a:ext>
                </a:extLst>
              </p:cNvPr>
              <p:cNvSpPr/>
              <p:nvPr/>
            </p:nvSpPr>
            <p:spPr>
              <a:xfrm>
                <a:off x="2475958" y="2991917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71B67118-1623-FA45-9B79-90AACD41CC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75358" y="3000900"/>
                <a:ext cx="319608" cy="30895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45C44667-4FAB-6744-98E3-EDCFE9C5961A}"/>
                </a:ext>
              </a:extLst>
            </p:cNvPr>
            <p:cNvGrpSpPr/>
            <p:nvPr/>
          </p:nvGrpSpPr>
          <p:grpSpPr>
            <a:xfrm>
              <a:off x="3621961" y="1428631"/>
              <a:ext cx="320640" cy="325578"/>
              <a:chOff x="2795398" y="2990868"/>
              <a:chExt cx="320640" cy="325578"/>
            </a:xfrm>
          </p:grpSpPr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121BC8D4-7BB2-F941-96BD-C35559E60A1C}"/>
                  </a:ext>
                </a:extLst>
              </p:cNvPr>
              <p:cNvSpPr/>
              <p:nvPr/>
            </p:nvSpPr>
            <p:spPr>
              <a:xfrm>
                <a:off x="2795998" y="2990868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0B277C99-7FDA-BF4A-AE70-166B0A2A0F8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5398" y="2991918"/>
                <a:ext cx="320208" cy="3245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638CFD36-D9AB-894A-A6DF-C82A9EE4AA95}"/>
                </a:ext>
              </a:extLst>
            </p:cNvPr>
            <p:cNvGrpSpPr/>
            <p:nvPr/>
          </p:nvGrpSpPr>
          <p:grpSpPr>
            <a:xfrm>
              <a:off x="3941617" y="1428631"/>
              <a:ext cx="320280" cy="330531"/>
              <a:chOff x="2475718" y="2672926"/>
              <a:chExt cx="320280" cy="330531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85BAE2F-8CC7-5449-A0C1-C91691ACE39D}"/>
                  </a:ext>
                </a:extLst>
              </p:cNvPr>
              <p:cNvSpPr/>
              <p:nvPr/>
            </p:nvSpPr>
            <p:spPr>
              <a:xfrm>
                <a:off x="2475958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C9D0F9DD-B1FC-1549-B810-A9A215A63E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75718" y="2682958"/>
                <a:ext cx="319944" cy="32049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1A7243F-A1CE-5444-A0EB-EC713063C865}"/>
              </a:ext>
            </a:extLst>
          </p:cNvPr>
          <p:cNvGrpSpPr/>
          <p:nvPr/>
        </p:nvGrpSpPr>
        <p:grpSpPr>
          <a:xfrm>
            <a:off x="2388008" y="4010430"/>
            <a:ext cx="643830" cy="639031"/>
            <a:chOff x="1665905" y="3848612"/>
            <a:chExt cx="643830" cy="639031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DBE407D-1132-C04E-A93C-597F363E5185}"/>
                </a:ext>
              </a:extLst>
            </p:cNvPr>
            <p:cNvSpPr/>
            <p:nvPr/>
          </p:nvSpPr>
          <p:spPr>
            <a:xfrm>
              <a:off x="1669655" y="384861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EAEC372-EE1D-2349-9407-883251EBC7C3}"/>
                </a:ext>
              </a:extLst>
            </p:cNvPr>
            <p:cNvSpPr/>
            <p:nvPr/>
          </p:nvSpPr>
          <p:spPr>
            <a:xfrm>
              <a:off x="1989647" y="3848612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3B6F6B1-2B21-E845-B1E8-04B30267DBD8}"/>
                </a:ext>
              </a:extLst>
            </p:cNvPr>
            <p:cNvSpPr/>
            <p:nvPr/>
          </p:nvSpPr>
          <p:spPr>
            <a:xfrm>
              <a:off x="1669655" y="4167603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14F1FA6-7D42-6641-B381-A9DF6BCD1A94}"/>
                </a:ext>
              </a:extLst>
            </p:cNvPr>
            <p:cNvSpPr/>
            <p:nvPr/>
          </p:nvSpPr>
          <p:spPr>
            <a:xfrm>
              <a:off x="1989695" y="41665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CF283CBE-6A2D-9F4D-85B9-04F86F9FE7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5945" y="3854151"/>
              <a:ext cx="320640" cy="31794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E8892B4-D55E-E34E-A891-84BE079FF0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5905" y="4157036"/>
              <a:ext cx="319992" cy="32004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0BE4BE57-6123-DE42-A5D1-9BBE78190698}"/>
              </a:ext>
            </a:extLst>
          </p:cNvPr>
          <p:cNvGrpSpPr/>
          <p:nvPr/>
        </p:nvGrpSpPr>
        <p:grpSpPr>
          <a:xfrm>
            <a:off x="2385961" y="5331602"/>
            <a:ext cx="647924" cy="644769"/>
            <a:chOff x="1693772" y="5001617"/>
            <a:chExt cx="647924" cy="644769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B0F19EAC-F231-5645-847B-21025929DC3A}"/>
                </a:ext>
              </a:extLst>
            </p:cNvPr>
            <p:cNvSpPr/>
            <p:nvPr/>
          </p:nvSpPr>
          <p:spPr>
            <a:xfrm>
              <a:off x="1693820" y="5001617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37B4CAAD-1A6A-9249-80A3-98A067E58F60}"/>
                </a:ext>
              </a:extLst>
            </p:cNvPr>
            <p:cNvSpPr/>
            <p:nvPr/>
          </p:nvSpPr>
          <p:spPr>
            <a:xfrm>
              <a:off x="2013812" y="5001617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C62301A-3BB9-0844-AB38-DE548A2EEC10}"/>
                </a:ext>
              </a:extLst>
            </p:cNvPr>
            <p:cNvSpPr/>
            <p:nvPr/>
          </p:nvSpPr>
          <p:spPr>
            <a:xfrm>
              <a:off x="1693820" y="5320608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A7F32001-1FD5-8F43-A43F-175F3AF5D173}"/>
                </a:ext>
              </a:extLst>
            </p:cNvPr>
            <p:cNvSpPr/>
            <p:nvPr/>
          </p:nvSpPr>
          <p:spPr>
            <a:xfrm>
              <a:off x="2013860" y="5319559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7DF9159-252E-A74E-84DA-9278149C8F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93772" y="5012108"/>
              <a:ext cx="327884" cy="3268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117A632-2AEC-2144-9706-4D8BC9B1FA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21656" y="5329494"/>
              <a:ext cx="320040" cy="316892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FDE8BDA-0FA8-A44A-8C78-98A8FB731773}"/>
              </a:ext>
            </a:extLst>
          </p:cNvPr>
          <p:cNvGrpSpPr/>
          <p:nvPr/>
        </p:nvGrpSpPr>
        <p:grpSpPr>
          <a:xfrm>
            <a:off x="4436160" y="3060109"/>
            <a:ext cx="1269708" cy="330531"/>
            <a:chOff x="3292885" y="2818808"/>
            <a:chExt cx="1269708" cy="330531"/>
          </a:xfrm>
        </p:grpSpPr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014114E8-5AA5-8E4F-8E00-E0679C116AE2}"/>
                </a:ext>
              </a:extLst>
            </p:cNvPr>
            <p:cNvGrpSpPr/>
            <p:nvPr/>
          </p:nvGrpSpPr>
          <p:grpSpPr>
            <a:xfrm>
              <a:off x="3922249" y="2818808"/>
              <a:ext cx="320088" cy="322431"/>
              <a:chOff x="2795902" y="2672926"/>
              <a:chExt cx="320088" cy="322431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CEE7E28-B3CD-D543-BB8B-EE0BBC07F5DD}"/>
                  </a:ext>
                </a:extLst>
              </p:cNvPr>
              <p:cNvSpPr/>
              <p:nvPr/>
            </p:nvSpPr>
            <p:spPr>
              <a:xfrm>
                <a:off x="2795950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33B4F277-63FA-4748-A2F5-AFA6AF8D5B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95902" y="2673976"/>
                <a:ext cx="319704" cy="32138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78C74AAC-6FE0-2641-935B-7D6AB175ACCA}"/>
                </a:ext>
              </a:extLst>
            </p:cNvPr>
            <p:cNvGrpSpPr/>
            <p:nvPr/>
          </p:nvGrpSpPr>
          <p:grpSpPr>
            <a:xfrm>
              <a:off x="3602628" y="2818808"/>
              <a:ext cx="320640" cy="320040"/>
              <a:chOff x="2475358" y="2991917"/>
              <a:chExt cx="320640" cy="320040"/>
            </a:xfrm>
          </p:grpSpPr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4139E5C8-0419-A841-88E0-A28AA5E751C7}"/>
                  </a:ext>
                </a:extLst>
              </p:cNvPr>
              <p:cNvSpPr/>
              <p:nvPr/>
            </p:nvSpPr>
            <p:spPr>
              <a:xfrm>
                <a:off x="2475958" y="2991917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B5C43D2D-86E7-D54D-B589-E8635B3DCE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75358" y="3000900"/>
                <a:ext cx="319608" cy="30895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398DA70D-2957-1A4B-8662-97D881319321}"/>
                </a:ext>
              </a:extLst>
            </p:cNvPr>
            <p:cNvGrpSpPr/>
            <p:nvPr/>
          </p:nvGrpSpPr>
          <p:grpSpPr>
            <a:xfrm>
              <a:off x="4241953" y="2818808"/>
              <a:ext cx="320640" cy="325578"/>
              <a:chOff x="2795398" y="2990868"/>
              <a:chExt cx="320640" cy="325578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D010DDF3-E299-C34C-BAFC-F7A844B45618}"/>
                  </a:ext>
                </a:extLst>
              </p:cNvPr>
              <p:cNvSpPr/>
              <p:nvPr/>
            </p:nvSpPr>
            <p:spPr>
              <a:xfrm>
                <a:off x="2795998" y="2990868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782660F2-29D3-724E-8BA9-D14C20FF8B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5398" y="2991918"/>
                <a:ext cx="320208" cy="3245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3B369B87-034F-8245-969C-902559E223BE}"/>
                </a:ext>
              </a:extLst>
            </p:cNvPr>
            <p:cNvGrpSpPr/>
            <p:nvPr/>
          </p:nvGrpSpPr>
          <p:grpSpPr>
            <a:xfrm>
              <a:off x="3292885" y="2818808"/>
              <a:ext cx="320280" cy="330531"/>
              <a:chOff x="2475718" y="2672926"/>
              <a:chExt cx="320280" cy="330531"/>
            </a:xfrm>
          </p:grpSpPr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09C199D5-82AC-AD48-8A4E-EC6915362FD8}"/>
                  </a:ext>
                </a:extLst>
              </p:cNvPr>
              <p:cNvSpPr/>
              <p:nvPr/>
            </p:nvSpPr>
            <p:spPr>
              <a:xfrm>
                <a:off x="2475958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D41EC008-C259-B049-9838-C3A4182D29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75718" y="2682958"/>
                <a:ext cx="319944" cy="32049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75C6B441-B0CA-CF41-BD1B-63ACD258F557}"/>
              </a:ext>
            </a:extLst>
          </p:cNvPr>
          <p:cNvGrpSpPr/>
          <p:nvPr/>
        </p:nvGrpSpPr>
        <p:grpSpPr>
          <a:xfrm>
            <a:off x="4436173" y="4241854"/>
            <a:ext cx="1269695" cy="330531"/>
            <a:chOff x="3293173" y="4051354"/>
            <a:chExt cx="1269695" cy="330531"/>
          </a:xfrm>
        </p:grpSpPr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B3E820EE-A4A6-9244-BFA2-E00E1E60186D}"/>
                </a:ext>
              </a:extLst>
            </p:cNvPr>
            <p:cNvSpPr/>
            <p:nvPr/>
          </p:nvSpPr>
          <p:spPr>
            <a:xfrm>
              <a:off x="3293173" y="40513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E0C3548B-B1EF-1A4D-AC5A-1E1E8957E2CC}"/>
                </a:ext>
              </a:extLst>
            </p:cNvPr>
            <p:cNvSpPr/>
            <p:nvPr/>
          </p:nvSpPr>
          <p:spPr>
            <a:xfrm>
              <a:off x="4242828" y="40513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78A6A8C8-3776-F641-A866-0C7548D5D3EC}"/>
                </a:ext>
              </a:extLst>
            </p:cNvPr>
            <p:cNvSpPr/>
            <p:nvPr/>
          </p:nvSpPr>
          <p:spPr>
            <a:xfrm>
              <a:off x="3613429" y="40513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B02E58C1-F587-9B46-A5D2-F1F008FBA0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2829" y="4052404"/>
              <a:ext cx="320208" cy="3245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CA66368E-D292-A448-970F-59A48E356314}"/>
                </a:ext>
              </a:extLst>
            </p:cNvPr>
            <p:cNvSpPr/>
            <p:nvPr/>
          </p:nvSpPr>
          <p:spPr>
            <a:xfrm>
              <a:off x="3932725" y="40513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07D8A44B-F927-7B41-9D12-91123F31EB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2485" y="4061386"/>
              <a:ext cx="319944" cy="320499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DC3E5DA2-C99F-074B-A928-DE5E767527C5}"/>
              </a:ext>
            </a:extLst>
          </p:cNvPr>
          <p:cNvGrpSpPr/>
          <p:nvPr/>
        </p:nvGrpSpPr>
        <p:grpSpPr>
          <a:xfrm>
            <a:off x="4440613" y="5419696"/>
            <a:ext cx="1269743" cy="322431"/>
            <a:chOff x="3292741" y="5342605"/>
            <a:chExt cx="1269743" cy="322431"/>
          </a:xfrm>
        </p:grpSpPr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DBB20B08-E4BE-8C46-97AC-6E64F7F45234}"/>
                </a:ext>
              </a:extLst>
            </p:cNvPr>
            <p:cNvSpPr/>
            <p:nvPr/>
          </p:nvSpPr>
          <p:spPr>
            <a:xfrm>
              <a:off x="3292789" y="5342605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1EE9D5C0-2928-B843-B452-98E324C1D3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92741" y="5343655"/>
              <a:ext cx="319704" cy="32138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814213FF-42A8-0C43-9B8C-0BD27F15E398}"/>
                </a:ext>
              </a:extLst>
            </p:cNvPr>
            <p:cNvSpPr/>
            <p:nvPr/>
          </p:nvSpPr>
          <p:spPr>
            <a:xfrm>
              <a:off x="4242444" y="5342605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F2AC88C9-DBDF-F747-9E68-DC28B21462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1844" y="5351588"/>
              <a:ext cx="319608" cy="30895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775EDE0A-91FC-324B-B0E3-393C77B1A427}"/>
                </a:ext>
              </a:extLst>
            </p:cNvPr>
            <p:cNvSpPr/>
            <p:nvPr/>
          </p:nvSpPr>
          <p:spPr>
            <a:xfrm>
              <a:off x="3613045" y="5342605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23ED8D46-C514-F143-91C8-5982F1988FAF}"/>
                </a:ext>
              </a:extLst>
            </p:cNvPr>
            <p:cNvSpPr/>
            <p:nvPr/>
          </p:nvSpPr>
          <p:spPr>
            <a:xfrm>
              <a:off x="3932341" y="5342605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1D41F73F-E853-6143-A560-EFA6C660E2BB}"/>
              </a:ext>
            </a:extLst>
          </p:cNvPr>
          <p:cNvGrpSpPr/>
          <p:nvPr/>
        </p:nvGrpSpPr>
        <p:grpSpPr>
          <a:xfrm>
            <a:off x="7052512" y="1609793"/>
            <a:ext cx="1591439" cy="638150"/>
            <a:chOff x="7052512" y="1444693"/>
            <a:chExt cx="1591439" cy="638150"/>
          </a:xfrm>
        </p:grpSpPr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3DBD9504-2768-D04D-9A2B-104BD5FB2E5B}"/>
                </a:ext>
              </a:extLst>
            </p:cNvPr>
            <p:cNvGrpSpPr/>
            <p:nvPr/>
          </p:nvGrpSpPr>
          <p:grpSpPr>
            <a:xfrm>
              <a:off x="7374256" y="1444811"/>
              <a:ext cx="1269695" cy="320040"/>
              <a:chOff x="7402487" y="1444811"/>
              <a:chExt cx="1269695" cy="320040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2CEC2370-295B-164D-997A-30D0F842DEF4}"/>
                  </a:ext>
                </a:extLst>
              </p:cNvPr>
              <p:cNvSpPr/>
              <p:nvPr/>
            </p:nvSpPr>
            <p:spPr>
              <a:xfrm>
                <a:off x="7402487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292DDD76-7B30-404F-9BB9-5A2C3B5FE403}"/>
                  </a:ext>
                </a:extLst>
              </p:cNvPr>
              <p:cNvSpPr/>
              <p:nvPr/>
            </p:nvSpPr>
            <p:spPr>
              <a:xfrm>
                <a:off x="8352142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4DDCCC39-8C28-F84A-9938-AB5382CB83EA}"/>
                  </a:ext>
                </a:extLst>
              </p:cNvPr>
              <p:cNvSpPr/>
              <p:nvPr/>
            </p:nvSpPr>
            <p:spPr>
              <a:xfrm>
                <a:off x="7722743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7A64486C-5B3B-074D-B7BD-EBDF76E4D90D}"/>
                  </a:ext>
                </a:extLst>
              </p:cNvPr>
              <p:cNvSpPr/>
              <p:nvPr/>
            </p:nvSpPr>
            <p:spPr>
              <a:xfrm>
                <a:off x="8042039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7A86B6B2-F464-C549-B5F0-6F0906EB81F2}"/>
                </a:ext>
              </a:extLst>
            </p:cNvPr>
            <p:cNvGrpSpPr/>
            <p:nvPr/>
          </p:nvGrpSpPr>
          <p:grpSpPr>
            <a:xfrm>
              <a:off x="7374256" y="1758552"/>
              <a:ext cx="1269695" cy="320040"/>
              <a:chOff x="7402487" y="1444811"/>
              <a:chExt cx="1269695" cy="320040"/>
            </a:xfrm>
          </p:grpSpPr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F745C412-8189-AF4E-86AD-5B74E85EF740}"/>
                  </a:ext>
                </a:extLst>
              </p:cNvPr>
              <p:cNvSpPr/>
              <p:nvPr/>
            </p:nvSpPr>
            <p:spPr>
              <a:xfrm>
                <a:off x="7402487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C2617934-7DE6-1347-9F3F-CB2DD08E2171}"/>
                  </a:ext>
                </a:extLst>
              </p:cNvPr>
              <p:cNvSpPr/>
              <p:nvPr/>
            </p:nvSpPr>
            <p:spPr>
              <a:xfrm>
                <a:off x="8352142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71227EA1-35EF-154A-8307-EB2E0F2E7C87}"/>
                  </a:ext>
                </a:extLst>
              </p:cNvPr>
              <p:cNvSpPr/>
              <p:nvPr/>
            </p:nvSpPr>
            <p:spPr>
              <a:xfrm>
                <a:off x="7722743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4F668C3E-A950-5546-B9B7-58FEC30FAEC1}"/>
                  </a:ext>
                </a:extLst>
              </p:cNvPr>
              <p:cNvSpPr/>
              <p:nvPr/>
            </p:nvSpPr>
            <p:spPr>
              <a:xfrm>
                <a:off x="8042039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EEB93FB8-0E5D-234A-BD83-EEA784B01359}"/>
                </a:ext>
              </a:extLst>
            </p:cNvPr>
            <p:cNvGrpSpPr/>
            <p:nvPr/>
          </p:nvGrpSpPr>
          <p:grpSpPr>
            <a:xfrm>
              <a:off x="7054552" y="1444693"/>
              <a:ext cx="320088" cy="322431"/>
              <a:chOff x="2795902" y="2672926"/>
              <a:chExt cx="320088" cy="322431"/>
            </a:xfrm>
          </p:grpSpPr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311FECE4-626E-D248-817E-9A519F9AEEE9}"/>
                  </a:ext>
                </a:extLst>
              </p:cNvPr>
              <p:cNvSpPr/>
              <p:nvPr/>
            </p:nvSpPr>
            <p:spPr>
              <a:xfrm>
                <a:off x="2795950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A6F0F377-54D2-B146-91C8-6878D81A57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95902" y="2673976"/>
                <a:ext cx="319704" cy="32138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A54AF045-9281-634F-9FAA-7B1869161E93}"/>
                </a:ext>
              </a:extLst>
            </p:cNvPr>
            <p:cNvGrpSpPr/>
            <p:nvPr/>
          </p:nvGrpSpPr>
          <p:grpSpPr>
            <a:xfrm>
              <a:off x="7052512" y="1757265"/>
              <a:ext cx="320640" cy="325578"/>
              <a:chOff x="2795398" y="2990868"/>
              <a:chExt cx="320640" cy="325578"/>
            </a:xfrm>
          </p:grpSpPr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816BC304-E030-1E45-8EF3-2842F9C9C741}"/>
                  </a:ext>
                </a:extLst>
              </p:cNvPr>
              <p:cNvSpPr/>
              <p:nvPr/>
            </p:nvSpPr>
            <p:spPr>
              <a:xfrm>
                <a:off x="2795998" y="2990868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277FDCAF-34AF-3847-832A-B35C64CDAB8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5398" y="2991918"/>
                <a:ext cx="320208" cy="3245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242BDD9A-7EC4-0F40-8449-29DA3B265B34}"/>
              </a:ext>
            </a:extLst>
          </p:cNvPr>
          <p:cNvGrpSpPr/>
          <p:nvPr/>
        </p:nvGrpSpPr>
        <p:grpSpPr>
          <a:xfrm>
            <a:off x="7052512" y="2841982"/>
            <a:ext cx="1591439" cy="638150"/>
            <a:chOff x="7052512" y="2676882"/>
            <a:chExt cx="1591439" cy="638150"/>
          </a:xfrm>
        </p:grpSpPr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691F6395-1A1B-8A45-96F7-1B49EB6F35C2}"/>
                </a:ext>
              </a:extLst>
            </p:cNvPr>
            <p:cNvSpPr/>
            <p:nvPr/>
          </p:nvSpPr>
          <p:spPr>
            <a:xfrm>
              <a:off x="7374256" y="267700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33D88CD3-A864-5544-9365-31E01AC9BBF6}"/>
                </a:ext>
              </a:extLst>
            </p:cNvPr>
            <p:cNvSpPr/>
            <p:nvPr/>
          </p:nvSpPr>
          <p:spPr>
            <a:xfrm>
              <a:off x="8323911" y="267700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C7BF3F55-2C14-104C-A2D3-AE785ADD3AFD}"/>
                </a:ext>
              </a:extLst>
            </p:cNvPr>
            <p:cNvSpPr/>
            <p:nvPr/>
          </p:nvSpPr>
          <p:spPr>
            <a:xfrm>
              <a:off x="7694512" y="2677000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9FC38C04-4E1A-C644-A2DE-77C6F39C6D9B}"/>
                </a:ext>
              </a:extLst>
            </p:cNvPr>
            <p:cNvSpPr/>
            <p:nvPr/>
          </p:nvSpPr>
          <p:spPr>
            <a:xfrm>
              <a:off x="8013808" y="2677000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29ADF729-22F9-BA4F-AD5C-E9D4D99EEF91}"/>
                </a:ext>
              </a:extLst>
            </p:cNvPr>
            <p:cNvSpPr/>
            <p:nvPr/>
          </p:nvSpPr>
          <p:spPr>
            <a:xfrm>
              <a:off x="7374256" y="2990741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C79FE563-E6A9-034E-9B73-10C8FBFA9EA2}"/>
                </a:ext>
              </a:extLst>
            </p:cNvPr>
            <p:cNvSpPr/>
            <p:nvPr/>
          </p:nvSpPr>
          <p:spPr>
            <a:xfrm>
              <a:off x="8323911" y="2990741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F8B06A79-6772-3845-B199-C66599B19AEE}"/>
                </a:ext>
              </a:extLst>
            </p:cNvPr>
            <p:cNvSpPr/>
            <p:nvPr/>
          </p:nvSpPr>
          <p:spPr>
            <a:xfrm>
              <a:off x="7694512" y="299074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78F220E0-235C-664B-AD0B-DBBD224EF003}"/>
                </a:ext>
              </a:extLst>
            </p:cNvPr>
            <p:cNvSpPr/>
            <p:nvPr/>
          </p:nvSpPr>
          <p:spPr>
            <a:xfrm>
              <a:off x="8013808" y="299074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A1BC975C-B795-BD45-81D5-E98B335E833A}"/>
                </a:ext>
              </a:extLst>
            </p:cNvPr>
            <p:cNvSpPr/>
            <p:nvPr/>
          </p:nvSpPr>
          <p:spPr>
            <a:xfrm>
              <a:off x="7054600" y="2676882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CB812057-DAD1-6940-814B-8A4FC2F7C4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54552" y="2677932"/>
              <a:ext cx="319704" cy="32138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035B8476-B766-1C4A-82D8-2057F295EEB8}"/>
                </a:ext>
              </a:extLst>
            </p:cNvPr>
            <p:cNvSpPr/>
            <p:nvPr/>
          </p:nvSpPr>
          <p:spPr>
            <a:xfrm>
              <a:off x="7053112" y="29894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1A8A6CAF-0CF1-464A-9473-1F54D9A146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2512" y="2990504"/>
              <a:ext cx="320208" cy="3245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F1842125-1A3D-654B-B4D0-46644ED38B82}"/>
              </a:ext>
            </a:extLst>
          </p:cNvPr>
          <p:cNvGrpSpPr/>
          <p:nvPr/>
        </p:nvGrpSpPr>
        <p:grpSpPr>
          <a:xfrm>
            <a:off x="7052512" y="4074171"/>
            <a:ext cx="1591439" cy="638150"/>
            <a:chOff x="7052512" y="3909071"/>
            <a:chExt cx="1591439" cy="638150"/>
          </a:xfrm>
        </p:grpSpPr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21B57789-B093-CB4D-BA36-8603A18BB391}"/>
                </a:ext>
              </a:extLst>
            </p:cNvPr>
            <p:cNvSpPr/>
            <p:nvPr/>
          </p:nvSpPr>
          <p:spPr>
            <a:xfrm>
              <a:off x="7374256" y="390918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33FBCF15-7506-3C4A-8C90-A20C43074737}"/>
                </a:ext>
              </a:extLst>
            </p:cNvPr>
            <p:cNvSpPr/>
            <p:nvPr/>
          </p:nvSpPr>
          <p:spPr>
            <a:xfrm>
              <a:off x="8323911" y="390918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8D3485E3-0D45-6B43-9CEA-355F1C9602FD}"/>
                </a:ext>
              </a:extLst>
            </p:cNvPr>
            <p:cNvSpPr/>
            <p:nvPr/>
          </p:nvSpPr>
          <p:spPr>
            <a:xfrm>
              <a:off x="7694512" y="390918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2A355DE4-8AF0-D746-9590-B943FFC5C139}"/>
                </a:ext>
              </a:extLst>
            </p:cNvPr>
            <p:cNvSpPr/>
            <p:nvPr/>
          </p:nvSpPr>
          <p:spPr>
            <a:xfrm>
              <a:off x="8013808" y="390918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9ABDC261-5CF0-2547-BC24-A12BF9630C17}"/>
                </a:ext>
              </a:extLst>
            </p:cNvPr>
            <p:cNvSpPr/>
            <p:nvPr/>
          </p:nvSpPr>
          <p:spPr>
            <a:xfrm>
              <a:off x="7374256" y="422293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CEB25E79-2CAE-4046-8642-36DB50942C59}"/>
                </a:ext>
              </a:extLst>
            </p:cNvPr>
            <p:cNvSpPr/>
            <p:nvPr/>
          </p:nvSpPr>
          <p:spPr>
            <a:xfrm>
              <a:off x="8323911" y="422293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AD713462-E6D4-9642-BF61-0787A4BA9A6F}"/>
                </a:ext>
              </a:extLst>
            </p:cNvPr>
            <p:cNvSpPr/>
            <p:nvPr/>
          </p:nvSpPr>
          <p:spPr>
            <a:xfrm>
              <a:off x="7694512" y="4222930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478E5399-D559-C640-BC96-814DC6D0EC7E}"/>
                </a:ext>
              </a:extLst>
            </p:cNvPr>
            <p:cNvSpPr/>
            <p:nvPr/>
          </p:nvSpPr>
          <p:spPr>
            <a:xfrm>
              <a:off x="8013808" y="4222930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7277606A-7417-E94C-97FB-4E3AE4B7F407}"/>
                </a:ext>
              </a:extLst>
            </p:cNvPr>
            <p:cNvSpPr/>
            <p:nvPr/>
          </p:nvSpPr>
          <p:spPr>
            <a:xfrm>
              <a:off x="7054600" y="3909071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164543D6-AA1D-4146-91F9-5A057E3913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54552" y="3910121"/>
              <a:ext cx="319704" cy="32138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22A2174E-CF08-0F49-A9F1-52B567AA0DE1}"/>
                </a:ext>
              </a:extLst>
            </p:cNvPr>
            <p:cNvSpPr/>
            <p:nvPr/>
          </p:nvSpPr>
          <p:spPr>
            <a:xfrm>
              <a:off x="7053112" y="4221643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401B1C9C-7D7A-4A41-AC5E-AAD2F46AA4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2512" y="4222693"/>
              <a:ext cx="320208" cy="3245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E2F81ECD-37BD-E24F-A156-342DDE02A8BC}"/>
              </a:ext>
            </a:extLst>
          </p:cNvPr>
          <p:cNvGrpSpPr/>
          <p:nvPr/>
        </p:nvGrpSpPr>
        <p:grpSpPr>
          <a:xfrm>
            <a:off x="7052512" y="5306361"/>
            <a:ext cx="1591439" cy="638150"/>
            <a:chOff x="7080743" y="1444693"/>
            <a:chExt cx="1591439" cy="638150"/>
          </a:xfrm>
        </p:grpSpPr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9C659E44-CCD7-764E-B66C-E80C0E314F0E}"/>
                </a:ext>
              </a:extLst>
            </p:cNvPr>
            <p:cNvGrpSpPr/>
            <p:nvPr/>
          </p:nvGrpSpPr>
          <p:grpSpPr>
            <a:xfrm>
              <a:off x="7402487" y="1444811"/>
              <a:ext cx="1269695" cy="320040"/>
              <a:chOff x="7402487" y="1444811"/>
              <a:chExt cx="1269695" cy="320040"/>
            </a:xfrm>
          </p:grpSpPr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EA692E6E-64EF-E749-A65B-4893F8C16EF1}"/>
                  </a:ext>
                </a:extLst>
              </p:cNvPr>
              <p:cNvSpPr/>
              <p:nvPr/>
            </p:nvSpPr>
            <p:spPr>
              <a:xfrm>
                <a:off x="7402487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C223C556-1693-A443-86BC-075C4D897F06}"/>
                  </a:ext>
                </a:extLst>
              </p:cNvPr>
              <p:cNvSpPr/>
              <p:nvPr/>
            </p:nvSpPr>
            <p:spPr>
              <a:xfrm>
                <a:off x="8352142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0D4FC834-A5F8-C242-BFDD-A4B59919D85F}"/>
                  </a:ext>
                </a:extLst>
              </p:cNvPr>
              <p:cNvSpPr/>
              <p:nvPr/>
            </p:nvSpPr>
            <p:spPr>
              <a:xfrm>
                <a:off x="7722743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CE6D1E63-D095-B745-B442-641D30F764ED}"/>
                  </a:ext>
                </a:extLst>
              </p:cNvPr>
              <p:cNvSpPr/>
              <p:nvPr/>
            </p:nvSpPr>
            <p:spPr>
              <a:xfrm>
                <a:off x="8042039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</p:grpSp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DD29B6A8-18F0-0D41-92D3-5AAE53108C77}"/>
                </a:ext>
              </a:extLst>
            </p:cNvPr>
            <p:cNvGrpSpPr/>
            <p:nvPr/>
          </p:nvGrpSpPr>
          <p:grpSpPr>
            <a:xfrm>
              <a:off x="7402487" y="1758552"/>
              <a:ext cx="1269695" cy="320040"/>
              <a:chOff x="7402487" y="1444811"/>
              <a:chExt cx="1269695" cy="320040"/>
            </a:xfrm>
          </p:grpSpPr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AC8E1CC7-07EF-CB4D-9E9E-38CEBBC8CB15}"/>
                  </a:ext>
                </a:extLst>
              </p:cNvPr>
              <p:cNvSpPr/>
              <p:nvPr/>
            </p:nvSpPr>
            <p:spPr>
              <a:xfrm>
                <a:off x="7402487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AA74591A-E611-C54F-9880-7A9E1FEF2839}"/>
                  </a:ext>
                </a:extLst>
              </p:cNvPr>
              <p:cNvSpPr/>
              <p:nvPr/>
            </p:nvSpPr>
            <p:spPr>
              <a:xfrm>
                <a:off x="8352142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C2EA083A-B100-F045-909A-9832A1E4BDF3}"/>
                  </a:ext>
                </a:extLst>
              </p:cNvPr>
              <p:cNvSpPr/>
              <p:nvPr/>
            </p:nvSpPr>
            <p:spPr>
              <a:xfrm>
                <a:off x="7722743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E027F355-627F-D74B-ABC8-AB7C63221CA3}"/>
                  </a:ext>
                </a:extLst>
              </p:cNvPr>
              <p:cNvSpPr/>
              <p:nvPr/>
            </p:nvSpPr>
            <p:spPr>
              <a:xfrm>
                <a:off x="8042039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0151FFB2-1480-F946-BED1-7F9C1BE64A5B}"/>
                </a:ext>
              </a:extLst>
            </p:cNvPr>
            <p:cNvGrpSpPr/>
            <p:nvPr/>
          </p:nvGrpSpPr>
          <p:grpSpPr>
            <a:xfrm>
              <a:off x="7082783" y="1444693"/>
              <a:ext cx="320088" cy="322431"/>
              <a:chOff x="2795902" y="2672926"/>
              <a:chExt cx="320088" cy="322431"/>
            </a:xfrm>
          </p:grpSpPr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FC95EFEA-2780-4C45-B5C4-0801641DC449}"/>
                  </a:ext>
                </a:extLst>
              </p:cNvPr>
              <p:cNvSpPr/>
              <p:nvPr/>
            </p:nvSpPr>
            <p:spPr>
              <a:xfrm>
                <a:off x="2795950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8FE5688F-ACA3-AB4E-BCCD-00941ED96D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95902" y="2673976"/>
                <a:ext cx="319704" cy="32138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987731F6-60EB-F14E-ABFE-A3087C42F5C6}"/>
                </a:ext>
              </a:extLst>
            </p:cNvPr>
            <p:cNvGrpSpPr/>
            <p:nvPr/>
          </p:nvGrpSpPr>
          <p:grpSpPr>
            <a:xfrm>
              <a:off x="7080743" y="1757265"/>
              <a:ext cx="320640" cy="325578"/>
              <a:chOff x="2795398" y="2990868"/>
              <a:chExt cx="320640" cy="325578"/>
            </a:xfrm>
          </p:grpSpPr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0A444A75-E0A2-7840-AB40-CF5E67F34C70}"/>
                  </a:ext>
                </a:extLst>
              </p:cNvPr>
              <p:cNvSpPr/>
              <p:nvPr/>
            </p:nvSpPr>
            <p:spPr>
              <a:xfrm>
                <a:off x="2795998" y="2990868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5A260871-EF9F-5A44-B541-DD226EE6E5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5398" y="2991918"/>
                <a:ext cx="320208" cy="3245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8" name="Right Arrow 317">
            <a:extLst>
              <a:ext uri="{FF2B5EF4-FFF2-40B4-BE49-F238E27FC236}">
                <a16:creationId xmlns:a16="http://schemas.microsoft.com/office/drawing/2014/main" id="{0C6CFA9A-90A5-A444-ADCB-09B43156A5B1}"/>
              </a:ext>
            </a:extLst>
          </p:cNvPr>
          <p:cNvSpPr/>
          <p:nvPr/>
        </p:nvSpPr>
        <p:spPr>
          <a:xfrm>
            <a:off x="1450323" y="1831415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Right Arrow 318">
            <a:extLst>
              <a:ext uri="{FF2B5EF4-FFF2-40B4-BE49-F238E27FC236}">
                <a16:creationId xmlns:a16="http://schemas.microsoft.com/office/drawing/2014/main" id="{594EA246-F336-404C-80AB-4768D6548C1A}"/>
              </a:ext>
            </a:extLst>
          </p:cNvPr>
          <p:cNvSpPr/>
          <p:nvPr/>
        </p:nvSpPr>
        <p:spPr>
          <a:xfrm>
            <a:off x="1450323" y="3039080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Right Arrow 319">
            <a:extLst>
              <a:ext uri="{FF2B5EF4-FFF2-40B4-BE49-F238E27FC236}">
                <a16:creationId xmlns:a16="http://schemas.microsoft.com/office/drawing/2014/main" id="{5F9F9706-E2D9-D84F-BF27-69DC688848C7}"/>
              </a:ext>
            </a:extLst>
          </p:cNvPr>
          <p:cNvSpPr/>
          <p:nvPr/>
        </p:nvSpPr>
        <p:spPr>
          <a:xfrm>
            <a:off x="1450323" y="4223938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Right Arrow 320">
            <a:extLst>
              <a:ext uri="{FF2B5EF4-FFF2-40B4-BE49-F238E27FC236}">
                <a16:creationId xmlns:a16="http://schemas.microsoft.com/office/drawing/2014/main" id="{6EB2A0F3-C0F8-5D46-A6E1-318B6B458F7D}"/>
              </a:ext>
            </a:extLst>
          </p:cNvPr>
          <p:cNvSpPr/>
          <p:nvPr/>
        </p:nvSpPr>
        <p:spPr>
          <a:xfrm>
            <a:off x="1450323" y="5505507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Right Arrow 321">
            <a:extLst>
              <a:ext uri="{FF2B5EF4-FFF2-40B4-BE49-F238E27FC236}">
                <a16:creationId xmlns:a16="http://schemas.microsoft.com/office/drawing/2014/main" id="{C35766E6-BC83-9446-AFF1-6D7C170806A9}"/>
              </a:ext>
            </a:extLst>
          </p:cNvPr>
          <p:cNvSpPr/>
          <p:nvPr/>
        </p:nvSpPr>
        <p:spPr>
          <a:xfrm>
            <a:off x="3443899" y="1842455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Right Arrow 322">
            <a:extLst>
              <a:ext uri="{FF2B5EF4-FFF2-40B4-BE49-F238E27FC236}">
                <a16:creationId xmlns:a16="http://schemas.microsoft.com/office/drawing/2014/main" id="{D147278E-0BDC-C94D-B7D4-0BC5CF6068BD}"/>
              </a:ext>
            </a:extLst>
          </p:cNvPr>
          <p:cNvSpPr/>
          <p:nvPr/>
        </p:nvSpPr>
        <p:spPr>
          <a:xfrm>
            <a:off x="3443899" y="3050120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Right Arrow 323">
            <a:extLst>
              <a:ext uri="{FF2B5EF4-FFF2-40B4-BE49-F238E27FC236}">
                <a16:creationId xmlns:a16="http://schemas.microsoft.com/office/drawing/2014/main" id="{96CD53EA-651F-B844-9759-44EA2AA7ED4B}"/>
              </a:ext>
            </a:extLst>
          </p:cNvPr>
          <p:cNvSpPr/>
          <p:nvPr/>
        </p:nvSpPr>
        <p:spPr>
          <a:xfrm>
            <a:off x="3443899" y="4234978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Right Arrow 324">
            <a:extLst>
              <a:ext uri="{FF2B5EF4-FFF2-40B4-BE49-F238E27FC236}">
                <a16:creationId xmlns:a16="http://schemas.microsoft.com/office/drawing/2014/main" id="{5FF7E0F9-D0F7-414E-B6E1-081237C7E0D3}"/>
              </a:ext>
            </a:extLst>
          </p:cNvPr>
          <p:cNvSpPr/>
          <p:nvPr/>
        </p:nvSpPr>
        <p:spPr>
          <a:xfrm>
            <a:off x="3443899" y="5516547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Right Arrow 325">
            <a:extLst>
              <a:ext uri="{FF2B5EF4-FFF2-40B4-BE49-F238E27FC236}">
                <a16:creationId xmlns:a16="http://schemas.microsoft.com/office/drawing/2014/main" id="{C9AC329D-3A21-3840-B290-2B96303719DB}"/>
              </a:ext>
            </a:extLst>
          </p:cNvPr>
          <p:cNvSpPr/>
          <p:nvPr/>
        </p:nvSpPr>
        <p:spPr>
          <a:xfrm>
            <a:off x="6060303" y="1849923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Right Arrow 326">
            <a:extLst>
              <a:ext uri="{FF2B5EF4-FFF2-40B4-BE49-F238E27FC236}">
                <a16:creationId xmlns:a16="http://schemas.microsoft.com/office/drawing/2014/main" id="{74086202-C4C5-5540-823A-EB016CB06126}"/>
              </a:ext>
            </a:extLst>
          </p:cNvPr>
          <p:cNvSpPr/>
          <p:nvPr/>
        </p:nvSpPr>
        <p:spPr>
          <a:xfrm>
            <a:off x="6060303" y="3057588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Right Arrow 327">
            <a:extLst>
              <a:ext uri="{FF2B5EF4-FFF2-40B4-BE49-F238E27FC236}">
                <a16:creationId xmlns:a16="http://schemas.microsoft.com/office/drawing/2014/main" id="{35C3810F-3F0D-D041-A472-FD74CB598E2F}"/>
              </a:ext>
            </a:extLst>
          </p:cNvPr>
          <p:cNvSpPr/>
          <p:nvPr/>
        </p:nvSpPr>
        <p:spPr>
          <a:xfrm>
            <a:off x="6060303" y="4242446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Right Arrow 328">
            <a:extLst>
              <a:ext uri="{FF2B5EF4-FFF2-40B4-BE49-F238E27FC236}">
                <a16:creationId xmlns:a16="http://schemas.microsoft.com/office/drawing/2014/main" id="{B2806235-AE76-FA4C-85BE-E74350D77D57}"/>
              </a:ext>
            </a:extLst>
          </p:cNvPr>
          <p:cNvSpPr/>
          <p:nvPr/>
        </p:nvSpPr>
        <p:spPr>
          <a:xfrm>
            <a:off x="6060303" y="5524015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1185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Dropout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0683"/>
            <a:ext cx="9144000" cy="516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7461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>
                <a:solidFill>
                  <a:schemeClr val="accent1"/>
                </a:solidFill>
              </a:rPr>
              <a:t>Overfitting</a:t>
            </a:r>
            <a:endParaRPr lang="en-US" sz="48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5312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1475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>
                <a:solidFill>
                  <a:schemeClr val="accent1"/>
                </a:solidFill>
              </a:rPr>
              <a:t>Dropout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1633342"/>
            <a:ext cx="7975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1887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0088"/>
          </a:xfrm>
        </p:spPr>
        <p:txBody>
          <a:bodyPr>
            <a:normAutofit fontScale="90000"/>
          </a:bodyPr>
          <a:lstStyle/>
          <a:p>
            <a:r>
              <a:rPr lang="en-US" altLang="en-US" dirty="0" err="1">
                <a:solidFill>
                  <a:schemeClr val="accent1"/>
                </a:solidFill>
                <a:latin typeface="Calibri" charset="0"/>
                <a:ea typeface="標楷體" charset="-120"/>
                <a:cs typeface="標楷體" charset="-120"/>
              </a:rPr>
              <a:t>TensorFlow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  <a:cs typeface="標楷體" charset="-120"/>
              </a:rPr>
              <a:t> MNIST Tutorial</a:t>
            </a:r>
          </a:p>
        </p:txBody>
      </p:sp>
    </p:spTree>
    <p:extLst>
      <p:ext uri="{BB962C8B-B14F-4D97-AF65-F5344CB8AC3E}">
        <p14:creationId xmlns:p14="http://schemas.microsoft.com/office/powerpoint/2010/main" val="277244545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900"/>
            <a:ext cx="9144000" cy="38709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0088"/>
          </a:xfrm>
        </p:spPr>
        <p:txBody>
          <a:bodyPr>
            <a:normAutofit fontScale="90000"/>
          </a:bodyPr>
          <a:lstStyle/>
          <a:p>
            <a:r>
              <a:rPr lang="en-US" altLang="en-US" dirty="0" err="1">
                <a:solidFill>
                  <a:schemeClr val="accent1"/>
                </a:solidFill>
                <a:latin typeface="Calibri" charset="0"/>
                <a:ea typeface="標楷體" charset="-120"/>
                <a:cs typeface="標楷體" charset="-120"/>
              </a:rPr>
              <a:t>TensorFlow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  <a:cs typeface="標楷體" charset="-120"/>
              </a:rPr>
              <a:t> MNIST Tutorial</a:t>
            </a:r>
          </a:p>
        </p:txBody>
      </p:sp>
    </p:spTree>
    <p:extLst>
      <p:ext uri="{BB962C8B-B14F-4D97-AF65-F5344CB8AC3E}">
        <p14:creationId xmlns:p14="http://schemas.microsoft.com/office/powerpoint/2010/main" val="299072641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2691"/>
            <a:ext cx="9144000" cy="516064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4800">
                <a:solidFill>
                  <a:schemeClr val="accent1"/>
                </a:solidFill>
              </a:rPr>
              <a:t>Overfitting</a:t>
            </a:r>
            <a:endParaRPr lang="en-US" sz="4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64478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96" y="651297"/>
            <a:ext cx="8244408" cy="589966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accent1"/>
                </a:solidFill>
              </a:rPr>
              <a:t>Convolutional Layer</a:t>
            </a:r>
          </a:p>
        </p:txBody>
      </p:sp>
    </p:spTree>
    <p:extLst>
      <p:ext uri="{BB962C8B-B14F-4D97-AF65-F5344CB8AC3E}">
        <p14:creationId xmlns:p14="http://schemas.microsoft.com/office/powerpoint/2010/main" val="137306487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2082800"/>
            <a:ext cx="6413500" cy="26797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accent1"/>
                </a:solidFill>
              </a:rPr>
              <a:t>Convolutional Layer</a:t>
            </a:r>
          </a:p>
        </p:txBody>
      </p:sp>
    </p:spTree>
    <p:extLst>
      <p:ext uri="{BB962C8B-B14F-4D97-AF65-F5344CB8AC3E}">
        <p14:creationId xmlns:p14="http://schemas.microsoft.com/office/powerpoint/2010/main" val="49137125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Convolutional Max-Pool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19" y="1520004"/>
            <a:ext cx="8179177" cy="42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9266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All Convolutional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2691"/>
            <a:ext cx="9144000" cy="516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62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56172-1387-294C-93BC-80664E9B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21" y="128016"/>
            <a:ext cx="8924543" cy="104241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A friendly introduction to 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Convolutional Neural Networks and Image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56C83-B0E7-BF4A-A67D-A39A8FB5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BB4F07-BE7C-F846-8EF7-E80C810B4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21" y="1302641"/>
            <a:ext cx="8924544" cy="5034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71ABB76-A8C0-674D-BF72-F87DC6289F2F}"/>
              </a:ext>
            </a:extLst>
          </p:cNvPr>
          <p:cNvSpPr/>
          <p:nvPr/>
        </p:nvSpPr>
        <p:spPr>
          <a:xfrm>
            <a:off x="775844" y="6484635"/>
            <a:ext cx="7626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Luis Serrano (2017), A friendly introduction to Convolutional Neural Networks and Image Recognition, </a:t>
            </a:r>
          </a:p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https://www.youtube.com/watch?v=2-Ol7ZB0MmU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5855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3518"/>
            <a:ext cx="9144000" cy="533781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008" y="116632"/>
            <a:ext cx="9036496" cy="764704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Bigger Convolutional </a:t>
            </a:r>
            <a:r>
              <a:rPr lang="en-US" dirty="0">
                <a:solidFill>
                  <a:schemeClr val="accent1"/>
                </a:solidFill>
              </a:rPr>
              <a:t>Neural Network</a:t>
            </a:r>
          </a:p>
        </p:txBody>
      </p:sp>
    </p:spTree>
    <p:extLst>
      <p:ext uri="{BB962C8B-B14F-4D97-AF65-F5344CB8AC3E}">
        <p14:creationId xmlns:p14="http://schemas.microsoft.com/office/powerpoint/2010/main" val="83675099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5067"/>
            <a:ext cx="9144000" cy="550826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2008" y="116632"/>
            <a:ext cx="9036496" cy="764704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Bigger Convolutional </a:t>
            </a:r>
            <a:r>
              <a:rPr lang="en-US" dirty="0">
                <a:solidFill>
                  <a:schemeClr val="accent1"/>
                </a:solidFill>
              </a:rPr>
              <a:t>Neural Network</a:t>
            </a:r>
          </a:p>
        </p:txBody>
      </p:sp>
    </p:spTree>
    <p:extLst>
      <p:ext uri="{BB962C8B-B14F-4D97-AF65-F5344CB8AC3E}">
        <p14:creationId xmlns:p14="http://schemas.microsoft.com/office/powerpoint/2010/main" val="239984724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6134"/>
            <a:ext cx="9144000" cy="510921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7504" y="-1"/>
            <a:ext cx="8929563" cy="1322797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Bigger Convolutional </a:t>
            </a:r>
            <a:r>
              <a:rPr lang="en-US" dirty="0">
                <a:solidFill>
                  <a:schemeClr val="accent1"/>
                </a:solidFill>
              </a:rPr>
              <a:t>Neural Network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+ Dropout</a:t>
            </a:r>
          </a:p>
        </p:txBody>
      </p:sp>
    </p:spTree>
    <p:extLst>
      <p:ext uri="{BB962C8B-B14F-4D97-AF65-F5344CB8AC3E}">
        <p14:creationId xmlns:p14="http://schemas.microsoft.com/office/powerpoint/2010/main" val="402833003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3059"/>
            <a:ext cx="9144000" cy="550826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0088"/>
          </a:xfrm>
        </p:spPr>
        <p:txBody>
          <a:bodyPr>
            <a:normAutofit fontScale="90000"/>
          </a:bodyPr>
          <a:lstStyle/>
          <a:p>
            <a:r>
              <a:rPr lang="en-US" altLang="en-US" dirty="0" err="1">
                <a:solidFill>
                  <a:schemeClr val="accent1"/>
                </a:solidFill>
                <a:latin typeface="Calibri" charset="0"/>
                <a:ea typeface="標楷體" charset="-120"/>
                <a:cs typeface="標楷體" charset="-120"/>
              </a:rPr>
              <a:t>TensorFlow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  <a:cs typeface="標楷體" charset="-120"/>
              </a:rPr>
              <a:t> MNIST Tutorial</a:t>
            </a:r>
          </a:p>
        </p:txBody>
      </p:sp>
    </p:spTree>
    <p:extLst>
      <p:ext uri="{BB962C8B-B14F-4D97-AF65-F5344CB8AC3E}">
        <p14:creationId xmlns:p14="http://schemas.microsoft.com/office/powerpoint/2010/main" val="219060183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114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9144000" cy="47853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9044" y="6639163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0088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  <a:cs typeface="標楷體" charset="-120"/>
              </a:rPr>
              <a:t>TensorFlow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  <a:cs typeface="標楷體" charset="-120"/>
              </a:rPr>
              <a:t> MNIST Tutorial</a:t>
            </a:r>
          </a:p>
        </p:txBody>
      </p:sp>
    </p:spTree>
    <p:extLst>
      <p:ext uri="{BB962C8B-B14F-4D97-AF65-F5344CB8AC3E}">
        <p14:creationId xmlns:p14="http://schemas.microsoft.com/office/powerpoint/2010/main" val="129376637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9pPr>
          </a:lstStyle>
          <a:p>
            <a:fld id="{CC5CB21D-FF07-0042-9686-48B9C697097B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/>
              <a:t>115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94563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07156"/>
            <a:ext cx="9144000" cy="581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31913" y="6665913"/>
            <a:ext cx="6173787" cy="2476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000">
                <a:solidFill>
                  <a:schemeClr val="bg1">
                    <a:lumMod val="75000"/>
                  </a:schemeClr>
                </a:solidFill>
                <a:cs typeface="+mn-cs"/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cs typeface="+mn-cs"/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cs typeface="+mn-cs"/>
              </a:rPr>
              <a:t>github.com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cs typeface="+mn-cs"/>
              </a:rPr>
              <a:t>/martin-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cs typeface="+mn-cs"/>
              </a:rPr>
              <a:t>gorner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cs typeface="+mn-cs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cs typeface="+mn-cs"/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cs typeface="+mn-cs"/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cs typeface="+mn-cs"/>
              </a:rPr>
              <a:t>mnist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cs typeface="+mn-cs"/>
              </a:rPr>
              <a:t>-tutorial/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0088"/>
          </a:xfrm>
        </p:spPr>
        <p:txBody>
          <a:bodyPr>
            <a:normAutofit fontScale="90000"/>
          </a:bodyPr>
          <a:lstStyle/>
          <a:p>
            <a:r>
              <a:rPr lang="en-US" altLang="en-US" dirty="0" err="1">
                <a:solidFill>
                  <a:schemeClr val="accent1"/>
                </a:solidFill>
                <a:latin typeface="Calibri" charset="0"/>
                <a:ea typeface="標楷體" charset="-120"/>
                <a:cs typeface="標楷體" charset="-120"/>
              </a:rPr>
              <a:t>TensorFlow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  <a:cs typeface="標楷體" charset="-120"/>
              </a:rPr>
              <a:t> MNIST Tutorial</a:t>
            </a:r>
          </a:p>
        </p:txBody>
      </p:sp>
    </p:spTree>
    <p:extLst>
      <p:ext uri="{BB962C8B-B14F-4D97-AF65-F5344CB8AC3E}">
        <p14:creationId xmlns:p14="http://schemas.microsoft.com/office/powerpoint/2010/main" val="119961908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116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5389" y="3021172"/>
            <a:ext cx="872909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Menlo-Regular" charset="0"/>
              </a:rPr>
              <a:t>python3 mnist_2.0_five_layers_sigmoid.py</a:t>
            </a:r>
            <a:endParaRPr lang="en-US" sz="2000" dirty="0">
              <a:solidFill>
                <a:srgbClr val="000000"/>
              </a:solidFill>
              <a:latin typeface="Menlo-Regular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3090" y="900009"/>
            <a:ext cx="8213710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0000"/>
                </a:solidFill>
                <a:latin typeface="Menlo-Regular" charset="0"/>
              </a:rPr>
              <a:t>python3 </a:t>
            </a:r>
            <a:r>
              <a:rPr lang="en-US" sz="3200" dirty="0">
                <a:solidFill>
                  <a:srgbClr val="000000"/>
                </a:solidFill>
                <a:latin typeface="Menlo-Regular" charset="0"/>
              </a:rPr>
              <a:t>mnist_1.0_softmax.py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479418" y="1556792"/>
            <a:ext cx="8213710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Menlo-Regular" charset="0"/>
              </a:rPr>
              <a:t>python mnist_1.0_softmax.py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467544" y="2204864"/>
            <a:ext cx="8213710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0000"/>
                </a:solidFill>
                <a:latin typeface="Menlo-Regular" charset="0"/>
              </a:rPr>
              <a:t>pythonw</a:t>
            </a:r>
            <a:r>
              <a:rPr lang="en-US" sz="3200" dirty="0">
                <a:solidFill>
                  <a:srgbClr val="000000"/>
                </a:solidFill>
                <a:latin typeface="Menlo-Regular" charset="0"/>
              </a:rPr>
              <a:t> mnist_1.0_softmax.py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1297781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https://codelabs.developers.google.com/codelabs/cloud-tensorflow-mnist/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0088"/>
          </a:xfrm>
        </p:spPr>
        <p:txBody>
          <a:bodyPr>
            <a:normAutofit fontScale="90000"/>
          </a:bodyPr>
          <a:lstStyle/>
          <a:p>
            <a:r>
              <a:rPr lang="en-US" altLang="en-US" dirty="0" err="1">
                <a:solidFill>
                  <a:schemeClr val="accent1"/>
                </a:solidFill>
                <a:latin typeface="Calibri" charset="0"/>
                <a:ea typeface="標楷體" charset="-120"/>
                <a:cs typeface="標楷體" charset="-120"/>
              </a:rPr>
              <a:t>TensorFlow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  <a:cs typeface="標楷體" charset="-120"/>
              </a:rPr>
              <a:t> MNIST Tutorial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35389" y="6053226"/>
            <a:ext cx="872909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Menlo-Regular" charset="0"/>
              </a:rPr>
              <a:t>python3 mnist_4.2_batchnorm_convolutional.py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35389" y="4031856"/>
            <a:ext cx="872909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Menlo-Regular" charset="0"/>
              </a:rPr>
              <a:t>python3 </a:t>
            </a:r>
            <a:r>
              <a:rPr lang="en-US" sz="2000" dirty="0">
                <a:solidFill>
                  <a:srgbClr val="000000"/>
                </a:solidFill>
                <a:latin typeface="Menlo-Regular" charset="0"/>
              </a:rPr>
              <a:t>mnist_3.0_convolutional.py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35389" y="3526514"/>
            <a:ext cx="872909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Menlo-Regular" charset="0"/>
              </a:rPr>
              <a:t>python3 mnist_2.2_five_layers_relu_lrdecay_dropout.py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35389" y="5042540"/>
            <a:ext cx="872909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Menlo-Regular" charset="0"/>
              </a:rPr>
              <a:t>python3 mnist_4.0_batchnorm_five_layers_sigmoid.py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35389" y="5547882"/>
            <a:ext cx="872909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Menlo-Regular" charset="0"/>
              </a:rPr>
              <a:t>python3 mnist_4.1_batchnorm_five_layers_relu.py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35389" y="4537198"/>
            <a:ext cx="872909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Menlo-Regular" charset="0"/>
              </a:rPr>
              <a:t>python3 mnist_3.1_convolutional_bigger_dropout.py</a:t>
            </a:r>
            <a:endParaRPr lang="en-US" sz="2000" dirty="0">
              <a:solidFill>
                <a:srgbClr val="000000"/>
              </a:solidFill>
              <a:latin typeface="Menlo-Regular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297781" y="6453336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en-US" sz="1000" dirty="0">
                <a:hlinkClick r:id="rId3"/>
              </a:rPr>
              <a:t>https://github.com/martin-gorner/tensorflow-mnist-tutorial/</a:t>
            </a:r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41027607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1FAF2-D5BA-8F43-95AA-C93EB3D6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3031"/>
            <a:ext cx="8229600" cy="137803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 + VDI POS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TensorFlow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7589C-3EC6-9F49-B674-7CD2773EE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820" y="1600200"/>
            <a:ext cx="8454980" cy="5006057"/>
          </a:xfrm>
        </p:spPr>
        <p:txBody>
          <a:bodyPr>
            <a:noAutofit/>
          </a:bodyPr>
          <a:lstStyle/>
          <a:p>
            <a:r>
              <a:rPr lang="en-US" altLang="zh-TW" sz="2400" dirty="0"/>
              <a:t>M1: </a:t>
            </a:r>
            <a:r>
              <a:rPr lang="en-US" sz="2400" dirty="0"/>
              <a:t>Basic Classification (Image Classification)  (65 Seconds)</a:t>
            </a:r>
            <a:endParaRPr lang="zh-TW" altLang="en-US" sz="2400" dirty="0"/>
          </a:p>
          <a:p>
            <a:pPr lvl="1"/>
            <a:r>
              <a:rPr lang="en-US" sz="1600" dirty="0">
                <a:hlinkClick r:id="rId2"/>
              </a:rPr>
              <a:t>https://colab.research.google.com/github/tensorflow/docs/blob/master/site/en/tutorials/keras/basic_classification.ipynb</a:t>
            </a:r>
            <a:endParaRPr lang="en-US" sz="1600" dirty="0"/>
          </a:p>
          <a:p>
            <a:r>
              <a:rPr lang="en-US" altLang="zh-TW" sz="2400" dirty="0"/>
              <a:t>M2: </a:t>
            </a:r>
            <a:r>
              <a:rPr lang="en-US" sz="2400" dirty="0"/>
              <a:t>Basic Text Classification (Text Classification) </a:t>
            </a:r>
            <a:r>
              <a:rPr lang="en-US" altLang="zh-TW" sz="2400" dirty="0"/>
              <a:t>(46 Seconds)</a:t>
            </a:r>
            <a:endParaRPr lang="zh-TW" altLang="en-US" sz="2400" dirty="0"/>
          </a:p>
          <a:p>
            <a:pPr lvl="1"/>
            <a:r>
              <a:rPr lang="en-US" sz="1600" dirty="0">
                <a:hlinkClick r:id="rId3"/>
              </a:rPr>
              <a:t>https://colab.research.google.com/github/tensorflow/docs/blob/master/site/en/tutorials/keras/basic_text_classification.ipynb</a:t>
            </a:r>
            <a:endParaRPr lang="en-US" sz="1600" dirty="0"/>
          </a:p>
          <a:p>
            <a:r>
              <a:rPr lang="en-US" sz="2400" dirty="0"/>
              <a:t>M</a:t>
            </a:r>
            <a:r>
              <a:rPr lang="en-US" altLang="zh-TW" sz="2400" dirty="0"/>
              <a:t>3: </a:t>
            </a:r>
            <a:r>
              <a:rPr lang="en-US" sz="2400" dirty="0"/>
              <a:t>Basic Regression (Predict House Prices)</a:t>
            </a:r>
            <a:r>
              <a:rPr lang="zh-TW" altLang="en-US" sz="2400" dirty="0"/>
              <a:t> </a:t>
            </a:r>
            <a:r>
              <a:rPr lang="en-US" altLang="zh-TW" sz="2400" dirty="0"/>
              <a:t>(43 Seconds)</a:t>
            </a:r>
            <a:endParaRPr lang="zh-TW" altLang="en-US" sz="2400" dirty="0"/>
          </a:p>
          <a:p>
            <a:pPr lvl="1"/>
            <a:r>
              <a:rPr lang="en-US" sz="1600" dirty="0">
                <a:hlinkClick r:id="rId4"/>
              </a:rPr>
              <a:t>https://colab.research.google.com/github/tensorflow/docs/blob/master/site/en/tutorials/keras/basic_regression.ipynb</a:t>
            </a:r>
            <a:endParaRPr lang="en-US" sz="2000" dirty="0"/>
          </a:p>
          <a:p>
            <a:r>
              <a:rPr lang="en-US" sz="2400" dirty="0"/>
              <a:t>M4: Pix2Pix Eager (Option) (7-8 Hours)</a:t>
            </a:r>
            <a:endParaRPr lang="zh-TW" altLang="en-US" sz="2400" dirty="0"/>
          </a:p>
          <a:p>
            <a:pPr lvl="1"/>
            <a:r>
              <a:rPr lang="en-US" sz="1600" dirty="0">
                <a:hlinkClick r:id="rId5"/>
              </a:rPr>
              <a:t>https://colab.research.google.com/github/tensorflow/tensorflow/blob/master/tensorflow/contrib/eager/python/examples/pix2pix/pix2pix_eager.ipynb</a:t>
            </a:r>
            <a:endParaRPr lang="en-US" sz="1600" dirty="0"/>
          </a:p>
          <a:p>
            <a:r>
              <a:rPr lang="en-US" sz="2400" dirty="0"/>
              <a:t>M</a:t>
            </a:r>
            <a:r>
              <a:rPr lang="en-US" altLang="zh-TW" sz="2400" dirty="0"/>
              <a:t>5. </a:t>
            </a:r>
            <a:r>
              <a:rPr lang="en-US" sz="2400" dirty="0"/>
              <a:t>NMT with Attention (Option) (20-30 minutes)</a:t>
            </a:r>
            <a:endParaRPr lang="zh-TW" altLang="en-US" sz="2000" dirty="0"/>
          </a:p>
          <a:p>
            <a:pPr lvl="1"/>
            <a:r>
              <a:rPr lang="en-US" sz="1600" dirty="0">
                <a:hlinkClick r:id="rId6"/>
              </a:rPr>
              <a:t>https://colab.research.google.com/github/tensorflow/tensorflow/blob/master/tensorflow/contrib/eager/python/examples/nmt_with_attention/nmt_with_attention.ipynb</a:t>
            </a:r>
            <a:endParaRPr lang="en-US" sz="16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576FB-9B78-644B-9700-F0EAF6F90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09134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ED018-8EF2-0A45-9170-DCCB5408C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1667"/>
            <a:ext cx="8229600" cy="10759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Basic Classification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Fashion MNIST Image Classification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BA30E-D012-BF44-9FDE-15C839D8B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8139CF-281D-AD43-8025-AE0B0C691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4682"/>
            <a:ext cx="9144000" cy="50565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E32EE7-C0C2-5B43-B232-6D1D61C6DD51}"/>
              </a:ext>
            </a:extLst>
          </p:cNvPr>
          <p:cNvSpPr/>
          <p:nvPr/>
        </p:nvSpPr>
        <p:spPr>
          <a:xfrm>
            <a:off x="457199" y="1228700"/>
            <a:ext cx="8074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https://colab.research.google.com/drive/19PJOJi1vn1kjcutlzNHjRSLbeVl4kd5z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AEAB57-D6D2-C04C-8052-2630197CEEFD}"/>
              </a:ext>
            </a:extLst>
          </p:cNvPr>
          <p:cNvSpPr/>
          <p:nvPr/>
        </p:nvSpPr>
        <p:spPr>
          <a:xfrm>
            <a:off x="376707" y="6608427"/>
            <a:ext cx="83905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4"/>
              </a:rPr>
              <a:t>https://colab.research.google.com/github/tensorflow/docs/blob/master/site/en/tutorials/keras/basic_classification.ipynb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32474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ED018-8EF2-0A45-9170-DCCB5408C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0304"/>
            <a:ext cx="8229600" cy="92727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Classification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IMDB Movie Reviews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BA30E-D012-BF44-9FDE-15C839D8B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29E968-112C-1943-9A96-9880F35F1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2333"/>
            <a:ext cx="9144000" cy="51212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7311D2-704C-584F-9B22-964B6127EFC7}"/>
              </a:ext>
            </a:extLst>
          </p:cNvPr>
          <p:cNvSpPr/>
          <p:nvPr/>
        </p:nvSpPr>
        <p:spPr>
          <a:xfrm>
            <a:off x="457199" y="1141341"/>
            <a:ext cx="8074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https://colab.research.google.com/drive/1x16h1GhHsLIrLYtPCvCHaoO1W-i_gror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344DEA-84E5-C546-99DE-B8FC458B6A10}"/>
              </a:ext>
            </a:extLst>
          </p:cNvPr>
          <p:cNvSpPr/>
          <p:nvPr/>
        </p:nvSpPr>
        <p:spPr>
          <a:xfrm>
            <a:off x="376707" y="6608427"/>
            <a:ext cx="83905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>
                <a:hlinkClick r:id="rId4"/>
              </a:rPr>
              <a:t>https://colab.research.google.com/github/tensorflow/docs/blob/master/site/en/tutorials/keras/basic_text_classification.ipynb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969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56C83-B0E7-BF4A-A67D-A39A8FB5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7A6E16-EC45-9C40-ABE8-F89038981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2612"/>
            <a:ext cx="9144000" cy="509402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FEE9DDE-BFCE-BA49-9D55-23645A905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21" y="128016"/>
            <a:ext cx="8924543" cy="104241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A friendly introduction to 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Convolutional Neural Networks and Image Recognition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EB5CCA-C104-1D4E-B9F6-8C4757720770}"/>
              </a:ext>
            </a:extLst>
          </p:cNvPr>
          <p:cNvSpPr/>
          <p:nvPr/>
        </p:nvSpPr>
        <p:spPr>
          <a:xfrm>
            <a:off x="775844" y="6484635"/>
            <a:ext cx="7626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Luis Serrano (2017), A friendly introduction to Convolutional Neural Networks and Image Recognition, </a:t>
            </a:r>
          </a:p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https://www.youtube.com/watch?v=2-Ol7ZB0MmU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96687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ED018-8EF2-0A45-9170-DCCB5408C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514"/>
            <a:ext cx="8229600" cy="117902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Basic Regression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Predict House Prices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BA30E-D012-BF44-9FDE-15C839D8B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13F92E-A0CD-C14A-8D47-C5A45FD4D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9611"/>
            <a:ext cx="9144000" cy="51066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F4AA8B-B2BE-CC43-907D-A86189093CD0}"/>
              </a:ext>
            </a:extLst>
          </p:cNvPr>
          <p:cNvSpPr/>
          <p:nvPr/>
        </p:nvSpPr>
        <p:spPr>
          <a:xfrm>
            <a:off x="186744" y="1163158"/>
            <a:ext cx="8500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https://colab.research.google.com/drive/1v4c8ZHTnRtgd2_25K_AURjR6SCVBRdlj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8AF4B7-337F-5B4F-B33F-9D83C6175316}"/>
              </a:ext>
            </a:extLst>
          </p:cNvPr>
          <p:cNvSpPr/>
          <p:nvPr/>
        </p:nvSpPr>
        <p:spPr>
          <a:xfrm>
            <a:off x="376707" y="6608427"/>
            <a:ext cx="83905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4"/>
              </a:rPr>
              <a:t>https://colab.research.google.com/github/tensorflow/docs/blob/master/site/en/tutorials/keras/basic_regression.ipynb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5055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C10C-327F-7F49-BCF3-6645236FD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3031"/>
            <a:ext cx="8229600" cy="14971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AI+VDI POC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ISAC+TKU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03558-2572-7C46-B4BC-9067A176C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3" y="1600200"/>
            <a:ext cx="8525813" cy="4525963"/>
          </a:xfrm>
        </p:spPr>
        <p:txBody>
          <a:bodyPr>
            <a:normAutofit/>
          </a:bodyPr>
          <a:lstStyle/>
          <a:p>
            <a:r>
              <a:rPr lang="en-US" dirty="0"/>
              <a:t>AI+VDI POC Folder (3+1 </a:t>
            </a:r>
            <a:r>
              <a:rPr lang="en-US" dirty="0" err="1"/>
              <a:t>ipynb</a:t>
            </a:r>
            <a:r>
              <a:rPr lang="en-US" dirty="0"/>
              <a:t>) (v3.0.20181120)</a:t>
            </a:r>
          </a:p>
          <a:p>
            <a:pPr lvl="1"/>
            <a:r>
              <a:rPr lang="en-US" sz="1600" dirty="0">
                <a:hlinkClick r:id="rId2"/>
              </a:rPr>
              <a:t>https://drive.google.com/open?id=1qHOemktbEmUz-ot8eFxIKbGwJvXlrjtc</a:t>
            </a:r>
            <a:endParaRPr lang="en-US" sz="1600" dirty="0"/>
          </a:p>
          <a:p>
            <a:r>
              <a:rPr lang="en-US" dirty="0"/>
              <a:t>run3models.ipynb</a:t>
            </a:r>
          </a:p>
          <a:p>
            <a:pPr lvl="1"/>
            <a:r>
              <a:rPr lang="en-US" sz="1600" dirty="0">
                <a:hlinkClick r:id="rId3"/>
              </a:rPr>
              <a:t>https://colab.research.google.com/drive/1HQ1GrIqQUUPCct7_AVgoMwMrh0UqMm0f</a:t>
            </a:r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FD004F-274A-6145-978F-21E737FC2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0655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122</a:t>
            </a:fld>
            <a:endParaRPr lang="zh-TW" alt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08B176-232F-354C-8E36-88380304C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41" y="1328738"/>
            <a:ext cx="8857555" cy="5204637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Convolutional Neural Networks (CNN)</a:t>
            </a:r>
          </a:p>
          <a:p>
            <a:r>
              <a:rPr lang="en-US" sz="4400" b="1" dirty="0">
                <a:solidFill>
                  <a:schemeClr val="accent1"/>
                </a:solidFill>
              </a:rPr>
              <a:t>TensorFlow Image Recognition</a:t>
            </a:r>
          </a:p>
        </p:txBody>
      </p:sp>
    </p:spTree>
    <p:extLst>
      <p:ext uri="{BB962C8B-B14F-4D97-AF65-F5344CB8AC3E}">
        <p14:creationId xmlns:p14="http://schemas.microsoft.com/office/powerpoint/2010/main" val="332887195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標題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4704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 dirty="0">
              <a:solidFill>
                <a:schemeClr val="tx2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8306" name="內容版面配置區 2"/>
          <p:cNvSpPr>
            <a:spLocks noGrp="1"/>
          </p:cNvSpPr>
          <p:nvPr>
            <p:ph idx="1"/>
          </p:nvPr>
        </p:nvSpPr>
        <p:spPr>
          <a:xfrm>
            <a:off x="72008" y="692696"/>
            <a:ext cx="9036496" cy="6165304"/>
          </a:xfrm>
        </p:spPr>
        <p:txBody>
          <a:bodyPr>
            <a:normAutofit/>
          </a:bodyPr>
          <a:lstStyle/>
          <a:p>
            <a:r>
              <a:rPr lang="en-US" altLang="zh-TW" sz="1400" dirty="0">
                <a:latin typeface="Calibri" charset="0"/>
                <a:ea typeface="標楷體" charset="-120"/>
              </a:rPr>
              <a:t>Arden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Dertat</a:t>
            </a:r>
            <a:r>
              <a:rPr lang="en-US" altLang="zh-TW" sz="1400" dirty="0">
                <a:latin typeface="Calibri" charset="0"/>
                <a:ea typeface="標楷體" charset="-120"/>
              </a:rPr>
              <a:t> (2017), Applied Deep Learning - Part 4: Convolutional Neural Networks,  </a:t>
            </a:r>
            <a:r>
              <a:rPr lang="en-US" altLang="zh-TW" sz="1400" dirty="0">
                <a:latin typeface="Calibri" charset="0"/>
                <a:ea typeface="標楷體" charset="-120"/>
                <a:hlinkClick r:id="rId3"/>
              </a:rPr>
              <a:t>https://towardsdatascience.com/applied-deep-learning-part-4-convolutional-neural-networks-584bc134c1e2</a:t>
            </a:r>
            <a:endParaRPr lang="en-US" altLang="zh-TW" sz="1400" dirty="0">
              <a:latin typeface="Calibri" charset="0"/>
              <a:ea typeface="標楷體" charset="-120"/>
            </a:endParaRPr>
          </a:p>
          <a:p>
            <a:r>
              <a:rPr lang="en-US" altLang="zh-TW" sz="1400" dirty="0">
                <a:latin typeface="Calibri" charset="0"/>
                <a:ea typeface="標楷體" charset="-120"/>
              </a:rPr>
              <a:t>Luis Serrano (2017), A friendly introduction to Convolutional Neural Networks and Image Recognition, </a:t>
            </a:r>
            <a:r>
              <a:rPr lang="en-US" altLang="zh-TW" sz="1400" dirty="0">
                <a:latin typeface="Calibri" charset="0"/>
                <a:ea typeface="標楷體" charset="-120"/>
                <a:hlinkClick r:id="rId4"/>
              </a:rPr>
              <a:t>https://www.youtube.com/watch?v=2-Ol7ZB0MmU</a:t>
            </a:r>
            <a:endParaRPr lang="en-US" altLang="zh-TW" sz="1400" dirty="0">
              <a:latin typeface="Calibri" charset="0"/>
              <a:ea typeface="標楷體" charset="-120"/>
            </a:endParaRPr>
          </a:p>
          <a:p>
            <a:r>
              <a:rPr lang="en-US" altLang="zh-TW" sz="1400" dirty="0">
                <a:latin typeface="Calibri" charset="0"/>
                <a:ea typeface="標楷體" charset="-120"/>
              </a:rPr>
              <a:t>Martin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Gorner</a:t>
            </a:r>
            <a:r>
              <a:rPr lang="en-US" altLang="zh-TW" sz="1400" dirty="0">
                <a:latin typeface="Calibri" charset="0"/>
                <a:ea typeface="標楷體" charset="-120"/>
              </a:rPr>
              <a:t> (2017), TensorFlow and Deep Learning without a PhD, Part 1 (Google Cloud Next '17), </a:t>
            </a:r>
            <a:r>
              <a:rPr lang="en-US" altLang="zh-TW" sz="1400" dirty="0">
                <a:latin typeface="Calibri" charset="0"/>
                <a:ea typeface="標楷體" charset="-120"/>
                <a:hlinkClick r:id="rId5"/>
              </a:rPr>
              <a:t>https://www.youtube.com/watch?v=u4alGiomYP4</a:t>
            </a:r>
            <a:r>
              <a:rPr lang="en-US" altLang="zh-TW" sz="1400" dirty="0">
                <a:latin typeface="Calibri" charset="0"/>
                <a:ea typeface="標楷體" charset="-120"/>
              </a:rPr>
              <a:t> </a:t>
            </a:r>
          </a:p>
          <a:p>
            <a:r>
              <a:rPr lang="en-US" altLang="zh-TW" sz="1400" dirty="0">
                <a:latin typeface="Calibri" charset="0"/>
                <a:ea typeface="標楷體" charset="-120"/>
              </a:rPr>
              <a:t>Martin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Gorner</a:t>
            </a:r>
            <a:r>
              <a:rPr lang="en-US" altLang="zh-TW" sz="1400" dirty="0">
                <a:latin typeface="Calibri" charset="0"/>
                <a:ea typeface="標楷體" charset="-120"/>
              </a:rPr>
              <a:t> (2017),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TensorFlow</a:t>
            </a:r>
            <a:r>
              <a:rPr lang="en-US" altLang="zh-TW" sz="1400" dirty="0">
                <a:latin typeface="Calibri" charset="0"/>
                <a:ea typeface="標楷體" charset="-120"/>
              </a:rPr>
              <a:t> and Deep Learning without a PhD, Part 2 (Google Cloud Next '17), </a:t>
            </a:r>
            <a:r>
              <a:rPr lang="en-US" altLang="zh-TW" sz="1400" dirty="0">
                <a:latin typeface="Calibri" charset="0"/>
                <a:ea typeface="標楷體" charset="-120"/>
                <a:hlinkClick r:id="rId6"/>
              </a:rPr>
              <a:t>https://www.youtube.com/watch?v=fTUwdXUFfI8</a:t>
            </a:r>
            <a:endParaRPr lang="en-US" altLang="zh-TW" sz="1400" dirty="0">
              <a:latin typeface="Calibri" charset="0"/>
              <a:ea typeface="標楷體" charset="-120"/>
            </a:endParaRPr>
          </a:p>
          <a:p>
            <a:r>
              <a:rPr lang="en-US" altLang="zh-TW" sz="1400" dirty="0">
                <a:latin typeface="Calibri" charset="0"/>
                <a:ea typeface="標楷體" charset="-120"/>
              </a:rPr>
              <a:t>Martin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Gorner</a:t>
            </a:r>
            <a:r>
              <a:rPr lang="en-US" altLang="zh-TW" sz="1400" dirty="0">
                <a:latin typeface="Calibri" charset="0"/>
                <a:ea typeface="標楷體" charset="-120"/>
              </a:rPr>
              <a:t> (2017),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TensorFlow</a:t>
            </a:r>
            <a:r>
              <a:rPr lang="en-US" altLang="zh-TW" sz="1400" dirty="0">
                <a:latin typeface="Calibri" charset="0"/>
                <a:ea typeface="標楷體" charset="-120"/>
              </a:rPr>
              <a:t> and Deep Learning without a PhD, </a:t>
            </a:r>
            <a:br>
              <a:rPr lang="en-US" altLang="zh-TW" sz="1400" dirty="0">
                <a:latin typeface="Calibri" charset="0"/>
                <a:ea typeface="標楷體" charset="-120"/>
              </a:rPr>
            </a:br>
            <a:r>
              <a:rPr lang="en-US" altLang="zh-TW" sz="1400" dirty="0">
                <a:latin typeface="Calibri" charset="0"/>
                <a:ea typeface="標楷體" charset="-120"/>
                <a:hlinkClick r:id="rId7"/>
              </a:rPr>
              <a:t>https://goo.gl/pHeXe7</a:t>
            </a:r>
            <a:r>
              <a:rPr lang="en-US" altLang="zh-TW" sz="1400" dirty="0">
                <a:latin typeface="Calibri" charset="0"/>
                <a:ea typeface="標楷體" charset="-120"/>
              </a:rPr>
              <a:t>, </a:t>
            </a:r>
            <a:r>
              <a:rPr lang="en-US" sz="1400" dirty="0">
                <a:hlinkClick r:id="rId8"/>
              </a:rPr>
              <a:t>https://codelabs.developers.google.com/codelabs/cloud-tensorflow-mnist</a:t>
            </a:r>
            <a:endParaRPr lang="en-US" altLang="zh-TW" sz="1400" dirty="0">
              <a:latin typeface="Calibri" charset="0"/>
              <a:ea typeface="標楷體" charset="-120"/>
            </a:endParaRPr>
          </a:p>
          <a:p>
            <a:r>
              <a:rPr lang="en-US" altLang="zh-TW" sz="1400" dirty="0">
                <a:latin typeface="Calibri" charset="0"/>
                <a:ea typeface="標楷體" charset="-120"/>
              </a:rPr>
              <a:t>Deep Learning Basics: Neural Networks Demystified, </a:t>
            </a:r>
            <a:br>
              <a:rPr lang="en-US" altLang="zh-TW" sz="1400" dirty="0">
                <a:latin typeface="Calibri" charset="0"/>
                <a:ea typeface="標楷體" charset="-120"/>
              </a:rPr>
            </a:br>
            <a:r>
              <a:rPr lang="en-US" altLang="zh-TW" sz="1400" dirty="0">
                <a:latin typeface="Calibri" charset="0"/>
                <a:ea typeface="標楷體" charset="-120"/>
                <a:hlinkClick r:id="rId9"/>
              </a:rPr>
              <a:t>https://www.youtube.com/playlist?list=PLiaHhY2iBX9hdHaRr6b7XevZtgZRa1PoU</a:t>
            </a:r>
            <a:endParaRPr lang="en-US" altLang="zh-TW" sz="1400" dirty="0">
              <a:latin typeface="Calibri" charset="0"/>
              <a:ea typeface="標楷體" charset="-120"/>
            </a:endParaRPr>
          </a:p>
          <a:p>
            <a:r>
              <a:rPr lang="en-US" altLang="zh-TW" sz="1400" dirty="0">
                <a:latin typeface="Calibri" charset="0"/>
                <a:ea typeface="標楷體" charset="-120"/>
              </a:rPr>
              <a:t>Deep Learning SIMPLIFIED, </a:t>
            </a:r>
            <a:br>
              <a:rPr lang="en-US" altLang="zh-TW" sz="1400" dirty="0">
                <a:latin typeface="Calibri" charset="0"/>
                <a:ea typeface="標楷體" charset="-120"/>
              </a:rPr>
            </a:br>
            <a:r>
              <a:rPr lang="en-US" altLang="zh-TW" sz="1400" dirty="0">
                <a:latin typeface="Calibri" charset="0"/>
                <a:ea typeface="標楷體" charset="-120"/>
                <a:hlinkClick r:id="rId10"/>
              </a:rPr>
              <a:t>https://www.youtube.com/playlist?list=PLjJh1vlSEYgvGod9wWiydumYl8hOXixNu</a:t>
            </a:r>
            <a:endParaRPr lang="en-US" altLang="zh-TW" sz="1400" dirty="0">
              <a:latin typeface="Calibri" charset="0"/>
              <a:ea typeface="標楷體" charset="-120"/>
            </a:endParaRPr>
          </a:p>
          <a:p>
            <a:r>
              <a:rPr lang="en-US" sz="1400" dirty="0"/>
              <a:t>3Blue1Brown (2017), But what *is* a Neural Network? | Chapter 1, deep learning, </a:t>
            </a:r>
            <a:r>
              <a:rPr lang="en-US" sz="1400" dirty="0">
                <a:hlinkClick r:id="rId11"/>
              </a:rPr>
              <a:t>https://www.youtube.com/watch?v=aircAruvnKk</a:t>
            </a:r>
            <a:endParaRPr lang="en-US" sz="1400" dirty="0"/>
          </a:p>
          <a:p>
            <a:r>
              <a:rPr lang="en-US" sz="1400" dirty="0"/>
              <a:t>3Blue1Brown (2017), Gradient descent, how neural networks learn | Chapter 2, deep learning, </a:t>
            </a:r>
            <a:r>
              <a:rPr lang="en-US" sz="1400" dirty="0">
                <a:hlinkClick r:id="rId12"/>
              </a:rPr>
              <a:t>https://www.youtube.com/watch?v=IHZwWFHWa-w</a:t>
            </a:r>
            <a:endParaRPr lang="en-US" sz="1400" dirty="0"/>
          </a:p>
          <a:p>
            <a:r>
              <a:rPr lang="en-US" sz="1400" dirty="0"/>
              <a:t>3Blue1Brown (2017), What is backpropagation really doing? | Chapter 3, deep learning, </a:t>
            </a:r>
            <a:r>
              <a:rPr lang="en-US" sz="1400" dirty="0">
                <a:hlinkClick r:id="rId13"/>
              </a:rPr>
              <a:t>https://www.youtube.com/watch?v=Ilg3gGewQ5U</a:t>
            </a:r>
            <a:endParaRPr lang="en-US" altLang="zh-TW" sz="1400" dirty="0">
              <a:latin typeface="Calibri" charset="0"/>
              <a:ea typeface="標楷體" charset="-120"/>
            </a:endParaRPr>
          </a:p>
          <a:p>
            <a:r>
              <a:rPr lang="en-US" altLang="zh-TW" sz="1400" dirty="0" err="1">
                <a:latin typeface="Calibri" charset="0"/>
                <a:ea typeface="標楷體" charset="-120"/>
              </a:rPr>
              <a:t>TensorFlow</a:t>
            </a:r>
            <a:r>
              <a:rPr lang="en-US" altLang="zh-TW" sz="1400" dirty="0">
                <a:latin typeface="Calibri" charset="0"/>
                <a:ea typeface="標楷體" charset="-120"/>
              </a:rPr>
              <a:t>: </a:t>
            </a:r>
            <a:r>
              <a:rPr lang="en-US" altLang="zh-TW" sz="1400" dirty="0">
                <a:latin typeface="Calibri" charset="0"/>
                <a:ea typeface="標楷體" charset="-120"/>
                <a:hlinkClick r:id="rId14"/>
              </a:rPr>
              <a:t>https://www.tensorflow.org/</a:t>
            </a:r>
            <a:endParaRPr lang="en-US" altLang="zh-TW" sz="1400" dirty="0">
              <a:latin typeface="Calibri" charset="0"/>
              <a:ea typeface="標楷體" charset="-120"/>
            </a:endParaRPr>
          </a:p>
          <a:p>
            <a:r>
              <a:rPr lang="en-US" altLang="zh-TW" sz="1400" dirty="0" err="1">
                <a:latin typeface="Calibri" charset="0"/>
                <a:ea typeface="標楷體" charset="-120"/>
              </a:rPr>
              <a:t>Keras</a:t>
            </a:r>
            <a:r>
              <a:rPr lang="en-US" altLang="zh-TW" sz="1400" dirty="0">
                <a:latin typeface="Calibri" charset="0"/>
                <a:ea typeface="標楷體" charset="-120"/>
              </a:rPr>
              <a:t>: </a:t>
            </a:r>
            <a:r>
              <a:rPr lang="en-US" altLang="zh-TW" sz="1400" dirty="0">
                <a:latin typeface="Calibri" charset="0"/>
                <a:ea typeface="標楷體" charset="-120"/>
                <a:hlinkClick r:id="rId15"/>
              </a:rPr>
              <a:t>http://keras.io/</a:t>
            </a:r>
            <a:endParaRPr lang="en-US" altLang="zh-TW" sz="1400" dirty="0">
              <a:latin typeface="Calibri" charset="0"/>
              <a:ea typeface="標楷體" charset="-120"/>
            </a:endParaRPr>
          </a:p>
          <a:p>
            <a:r>
              <a:rPr lang="en-US" altLang="zh-TW" sz="1400" dirty="0">
                <a:latin typeface="Calibri" charset="0"/>
                <a:ea typeface="標楷體" charset="-120"/>
              </a:rPr>
              <a:t>Udacity, Deep Learning, </a:t>
            </a:r>
            <a:r>
              <a:rPr lang="en-US" altLang="zh-TW" sz="1400" dirty="0">
                <a:latin typeface="Calibri" charset="0"/>
                <a:ea typeface="標楷體" charset="-120"/>
                <a:hlinkClick r:id="rId16"/>
              </a:rPr>
              <a:t>https://www.youtube.com/playlist?list=PLAwxTw4SYaPn_OWPFT9ulXLuQrImzHfOV</a:t>
            </a:r>
            <a:endParaRPr lang="en-US" altLang="zh-TW" sz="1400" dirty="0">
              <a:latin typeface="Calibri" charset="0"/>
              <a:ea typeface="標楷體" charset="-120"/>
            </a:endParaRPr>
          </a:p>
          <a:p>
            <a:r>
              <a:rPr lang="en-US" altLang="zh-TW" sz="1400" dirty="0">
                <a:latin typeface="Calibri" charset="0"/>
                <a:ea typeface="標楷體" charset="-120"/>
                <a:hlinkClick r:id="rId17"/>
              </a:rPr>
              <a:t>http://p.migdal.pl/2017/04/30/teaching-deep-learning.html</a:t>
            </a:r>
            <a:endParaRPr lang="en-US" altLang="zh-TW" sz="1400" dirty="0">
              <a:latin typeface="Calibri" charset="0"/>
              <a:ea typeface="標楷體" charset="-120"/>
            </a:endParaRPr>
          </a:p>
          <a:p>
            <a:r>
              <a:rPr lang="en-US" altLang="zh-TW" sz="1400" dirty="0">
                <a:latin typeface="Calibri" charset="0"/>
                <a:ea typeface="標楷體" charset="-120"/>
                <a:hlinkClick r:id="rId18"/>
              </a:rPr>
              <a:t>https://github.com/leriomaggio/deep-learning-keras-tensorflow</a:t>
            </a:r>
          </a:p>
        </p:txBody>
      </p:sp>
      <p:sp>
        <p:nvSpPr>
          <p:cNvPr id="9830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9260030-4CBC-404F-BE5C-4FE272ED183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296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CNN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71608B-635A-E947-9AD6-69A6946D9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37" y="2351526"/>
            <a:ext cx="8686800" cy="224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31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9" y="21975"/>
            <a:ext cx="8855242" cy="92450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A8A5BA-5E88-1043-9735-C03D1C919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02" y="1678280"/>
            <a:ext cx="7659396" cy="46583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1F4A0A-FD07-9A46-8FED-C9866D65A31E}"/>
              </a:ext>
            </a:extLst>
          </p:cNvPr>
          <p:cNvSpPr/>
          <p:nvPr/>
        </p:nvSpPr>
        <p:spPr>
          <a:xfrm>
            <a:off x="1092199" y="893865"/>
            <a:ext cx="75084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is a </a:t>
            </a:r>
            <a:r>
              <a:rPr lang="en-US" b="1" dirty="0">
                <a:solidFill>
                  <a:schemeClr val="accent1"/>
                </a:solidFill>
              </a:rPr>
              <a:t>mathematical operation </a:t>
            </a:r>
            <a:r>
              <a:rPr lang="en-US" dirty="0">
                <a:solidFill>
                  <a:schemeClr val="accent1"/>
                </a:solidFill>
              </a:rPr>
              <a:t>to </a:t>
            </a:r>
            <a:r>
              <a:rPr lang="en-US" b="1" dirty="0">
                <a:solidFill>
                  <a:schemeClr val="accent1"/>
                </a:solidFill>
              </a:rPr>
              <a:t>merge two sets </a:t>
            </a:r>
            <a:r>
              <a:rPr lang="en-US" dirty="0">
                <a:solidFill>
                  <a:schemeClr val="accent1"/>
                </a:solidFill>
              </a:rPr>
              <a:t>of information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C96A99-5066-6E4D-A5FC-C2A18F9D28AB}"/>
              </a:ext>
            </a:extLst>
          </p:cNvPr>
          <p:cNvSpPr/>
          <p:nvPr/>
        </p:nvSpPr>
        <p:spPr>
          <a:xfrm>
            <a:off x="6068207" y="1185639"/>
            <a:ext cx="2171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3x3 convolution</a:t>
            </a:r>
          </a:p>
        </p:txBody>
      </p:sp>
    </p:spTree>
    <p:extLst>
      <p:ext uri="{BB962C8B-B14F-4D97-AF65-F5344CB8AC3E}">
        <p14:creationId xmlns:p14="http://schemas.microsoft.com/office/powerpoint/2010/main" val="1315445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BE3C9D-1E49-4D47-BE6A-3A56471A0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990" y="2024024"/>
            <a:ext cx="7280123" cy="44338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40181D-F9E5-4D45-8FFD-B24FD52931FD}"/>
              </a:ext>
            </a:extLst>
          </p:cNvPr>
          <p:cNvSpPr/>
          <p:nvPr/>
        </p:nvSpPr>
        <p:spPr>
          <a:xfrm>
            <a:off x="1092200" y="1446226"/>
            <a:ext cx="2564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receptive field: 3x3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9CE283B-CE73-E04D-AA8A-9F9DA5402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9" y="21975"/>
            <a:ext cx="8855242" cy="14032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Input x Filter --&gt; Feature Map</a:t>
            </a:r>
            <a:endParaRPr lang="en-US" sz="27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882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F26480-DB96-4447-B452-A6FF7CB5F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10" y="1942525"/>
            <a:ext cx="7347580" cy="45038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9082B7-BCD6-F548-8055-E9FBC2AB0729}"/>
              </a:ext>
            </a:extLst>
          </p:cNvPr>
          <p:cNvSpPr/>
          <p:nvPr/>
        </p:nvSpPr>
        <p:spPr>
          <a:xfrm>
            <a:off x="1541376" y="1478310"/>
            <a:ext cx="2564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receptive field: 3x3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6F6101-B9B9-794A-9477-34C108ECD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9" y="21975"/>
            <a:ext cx="8855242" cy="14032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Input x Filter --&gt; Feature Map</a:t>
            </a:r>
            <a:endParaRPr lang="en-US" sz="27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9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540816-E035-4749-90AF-39032882A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73" y="1289765"/>
            <a:ext cx="8409703" cy="489631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AEC0EDF-F723-5C42-802C-91981C0F14E1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D3BFB8-1C57-A240-9BCA-CF4C7FC48766}"/>
              </a:ext>
            </a:extLst>
          </p:cNvPr>
          <p:cNvSpPr/>
          <p:nvPr/>
        </p:nvSpPr>
        <p:spPr>
          <a:xfrm>
            <a:off x="768575" y="5786137"/>
            <a:ext cx="8050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Example convolution operation shown in 2D using a 3x3 filter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191DC1-FE47-9449-B348-AADCDADD9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411" y="801935"/>
            <a:ext cx="1604210" cy="97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99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3DBB10-B91E-A24A-A0C5-D922AA680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16" y="1479556"/>
            <a:ext cx="7746165" cy="446736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F0982CB-8AC9-3742-A3D7-8EB799511C75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</a:p>
          <a:p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54DA61-FA0B-F844-A33B-CBCCB1B7C054}"/>
              </a:ext>
            </a:extLst>
          </p:cNvPr>
          <p:cNvSpPr/>
          <p:nvPr/>
        </p:nvSpPr>
        <p:spPr>
          <a:xfrm>
            <a:off x="2702961" y="912673"/>
            <a:ext cx="1869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 different filters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76C489-F45C-6E45-A49D-51D4C0D9AE95}"/>
              </a:ext>
            </a:extLst>
          </p:cNvPr>
          <p:cNvSpPr/>
          <p:nvPr/>
        </p:nvSpPr>
        <p:spPr>
          <a:xfrm>
            <a:off x="4571999" y="897747"/>
            <a:ext cx="3241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 feature maps of size 32x32x1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AF7E92-4059-3349-846E-23191A76738A}"/>
              </a:ext>
            </a:extLst>
          </p:cNvPr>
          <p:cNvSpPr/>
          <p:nvPr/>
        </p:nvSpPr>
        <p:spPr>
          <a:xfrm>
            <a:off x="3904337" y="5836232"/>
            <a:ext cx="47805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final output of the convolution layer: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volume of size 32x32x10</a:t>
            </a:r>
          </a:p>
        </p:txBody>
      </p:sp>
    </p:spTree>
    <p:extLst>
      <p:ext uri="{BB962C8B-B14F-4D97-AF65-F5344CB8AC3E}">
        <p14:creationId xmlns:p14="http://schemas.microsoft.com/office/powerpoint/2010/main" val="3096086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EB4432-BEE7-E84C-8D10-33AB24B9C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134" y="1707911"/>
            <a:ext cx="7607732" cy="445970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9919230-88C3-944E-914C-5BEB819B518E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1395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</a:p>
          <a:p>
            <a:r>
              <a:rPr lang="en-US" b="0" dirty="0">
                <a:solidFill>
                  <a:schemeClr val="accent1"/>
                </a:solidFill>
              </a:rPr>
              <a:t>Sliding operation at 4 locations</a:t>
            </a:r>
          </a:p>
        </p:txBody>
      </p:sp>
    </p:spTree>
    <p:extLst>
      <p:ext uri="{BB962C8B-B14F-4D97-AF65-F5344CB8AC3E}">
        <p14:creationId xmlns:p14="http://schemas.microsoft.com/office/powerpoint/2010/main" val="3683305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Course Schedule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(1/2)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Week    Date    Subject/Topics</a:t>
            </a:r>
          </a:p>
          <a:p>
            <a:pPr marL="0" indent="0">
              <a:buNone/>
            </a:pPr>
            <a:r>
              <a:rPr lang="en-US" sz="2400" dirty="0"/>
              <a:t>1   2018/09/10   Course Orientation for Big Data Mining</a:t>
            </a:r>
          </a:p>
          <a:p>
            <a:pPr marL="0" indent="0">
              <a:buNone/>
            </a:pPr>
            <a:r>
              <a:rPr lang="en-US" sz="2400" dirty="0"/>
              <a:t>2   2018/09/17   ABC: AI, Big Data, Cloud Computing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3   2018/09/24   Mid-Autumn Festival (Day off)</a:t>
            </a:r>
          </a:p>
          <a:p>
            <a:pPr marL="0" indent="0">
              <a:buNone/>
            </a:pPr>
            <a:r>
              <a:rPr lang="en-US" sz="2400" dirty="0"/>
              <a:t>4   2018/10/01   Data Science and Big Data Analytics: Discovering,</a:t>
            </a:r>
            <a:br>
              <a:rPr lang="en-US" sz="2400" dirty="0"/>
            </a:br>
            <a:r>
              <a:rPr lang="zh-TW" altLang="en-US" sz="2400" dirty="0"/>
              <a:t>                             </a:t>
            </a:r>
            <a:r>
              <a:rPr lang="en-US" sz="2400" dirty="0"/>
              <a:t> Analyzing, Visualizing and Presenting Data</a:t>
            </a:r>
          </a:p>
          <a:p>
            <a:pPr marL="0" indent="0">
              <a:buNone/>
            </a:pPr>
            <a:r>
              <a:rPr lang="en-US" sz="2400" dirty="0"/>
              <a:t>5   2018/10/08   Fundamental Big Data: MapReduce Paradigm,</a:t>
            </a:r>
            <a:br>
              <a:rPr lang="en-US" sz="2400" dirty="0"/>
            </a:br>
            <a:r>
              <a:rPr lang="zh-TW" altLang="en-US" sz="2400" dirty="0"/>
              <a:t>                             </a:t>
            </a:r>
            <a:r>
              <a:rPr lang="en-US" sz="2400" dirty="0"/>
              <a:t> Hadoop and Spark Ecosystem</a:t>
            </a:r>
          </a:p>
          <a:p>
            <a:pPr marL="0" indent="0">
              <a:buNone/>
            </a:pPr>
            <a:r>
              <a:rPr lang="en-US" sz="2400" dirty="0"/>
              <a:t>6   2018/10/15   Foundations of Big Data Mining in Python </a:t>
            </a:r>
          </a:p>
          <a:p>
            <a:pPr marL="0" indent="0">
              <a:buNone/>
            </a:pPr>
            <a:r>
              <a:rPr lang="en-US" sz="2400" dirty="0"/>
              <a:t>7   2018/10/22   Supervised Learning: Classification and Prediction </a:t>
            </a:r>
          </a:p>
          <a:p>
            <a:pPr marL="0" indent="0">
              <a:buNone/>
            </a:pPr>
            <a:r>
              <a:rPr lang="en-US" sz="2400" dirty="0"/>
              <a:t>8   2018/10/29   Unsupervised Learning: Cluster Analysis</a:t>
            </a:r>
          </a:p>
          <a:p>
            <a:pPr marL="0" indent="0">
              <a:buNone/>
            </a:pPr>
            <a:r>
              <a:rPr lang="en-US" sz="2400" dirty="0"/>
              <a:t>9   2018/11/05   Unsupervised Learning: Association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816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4D1EAB-393D-944F-A8CF-6C53046F8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30" y="1629943"/>
            <a:ext cx="8398522" cy="44981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13F3304-3385-7547-8BB3-ED0D3EC7ED63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830149-9DB5-314F-9242-6DC314F8B4F1}"/>
              </a:ext>
            </a:extLst>
          </p:cNvPr>
          <p:cNvSpPr/>
          <p:nvPr/>
        </p:nvSpPr>
        <p:spPr>
          <a:xfrm>
            <a:off x="4904474" y="1168278"/>
            <a:ext cx="23842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two feature maps</a:t>
            </a:r>
          </a:p>
        </p:txBody>
      </p:sp>
    </p:spTree>
    <p:extLst>
      <p:ext uri="{BB962C8B-B14F-4D97-AF65-F5344CB8AC3E}">
        <p14:creationId xmlns:p14="http://schemas.microsoft.com/office/powerpoint/2010/main" val="1488698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E37832-44CD-3E41-AC09-280A898D5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917" y="2367152"/>
            <a:ext cx="6994984" cy="409073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FA7B156-62EF-5C45-A092-1C22624268EB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5E8439-E098-0643-9AA8-EC2D09AE2B8A}"/>
              </a:ext>
            </a:extLst>
          </p:cNvPr>
          <p:cNvSpPr/>
          <p:nvPr/>
        </p:nvSpPr>
        <p:spPr>
          <a:xfrm>
            <a:off x="967553" y="987536"/>
            <a:ext cx="75638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Stride</a:t>
            </a:r>
            <a:r>
              <a:rPr lang="en-US" sz="3200" dirty="0">
                <a:solidFill>
                  <a:schemeClr val="accent1"/>
                </a:solidFill>
              </a:rPr>
              <a:t> specifies how much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we move the convolution filter at each step</a:t>
            </a:r>
          </a:p>
        </p:txBody>
      </p:sp>
    </p:spTree>
    <p:extLst>
      <p:ext uri="{BB962C8B-B14F-4D97-AF65-F5344CB8AC3E}">
        <p14:creationId xmlns:p14="http://schemas.microsoft.com/office/powerpoint/2010/main" val="2316313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D55A5C-D13F-AF41-ACF7-0160456AE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093" y="2138609"/>
            <a:ext cx="6667370" cy="427822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C810563-C2FE-354A-855B-FFF4E52B8566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96E8F4-A530-1140-8073-94FD990FDB9F}"/>
              </a:ext>
            </a:extLst>
          </p:cNvPr>
          <p:cNvSpPr/>
          <p:nvPr/>
        </p:nvSpPr>
        <p:spPr>
          <a:xfrm>
            <a:off x="967553" y="987536"/>
            <a:ext cx="75638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Stride</a:t>
            </a:r>
            <a:r>
              <a:rPr lang="en-US" sz="3200" dirty="0">
                <a:solidFill>
                  <a:schemeClr val="accent1"/>
                </a:solidFill>
              </a:rPr>
              <a:t> specifies how much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we move the convolution filter at each step</a:t>
            </a:r>
          </a:p>
        </p:txBody>
      </p:sp>
    </p:spTree>
    <p:extLst>
      <p:ext uri="{BB962C8B-B14F-4D97-AF65-F5344CB8AC3E}">
        <p14:creationId xmlns:p14="http://schemas.microsoft.com/office/powerpoint/2010/main" val="3860995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3A5E4B-0A06-5F43-AD47-EF50C8D89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49" y="1529931"/>
            <a:ext cx="7865459" cy="49029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9B6C959-7F8C-CC4D-B231-B8A3AA830DDB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C07F97-9AA0-014A-99FA-0938138F3806}"/>
              </a:ext>
            </a:extLst>
          </p:cNvPr>
          <p:cNvSpPr/>
          <p:nvPr/>
        </p:nvSpPr>
        <p:spPr>
          <a:xfrm>
            <a:off x="871301" y="955452"/>
            <a:ext cx="75638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Stride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altLang="zh-TW" sz="3200" dirty="0">
                <a:solidFill>
                  <a:schemeClr val="accent1"/>
                </a:solidFill>
              </a:rPr>
              <a:t>1</a:t>
            </a:r>
            <a:r>
              <a:rPr lang="zh-TW" alt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>
                <a:solidFill>
                  <a:schemeClr val="accent1"/>
                </a:solidFill>
              </a:rPr>
              <a:t>with </a:t>
            </a:r>
            <a:r>
              <a:rPr lang="en-US" sz="3200" b="1" dirty="0">
                <a:solidFill>
                  <a:schemeClr val="accent1"/>
                </a:solidFill>
              </a:rPr>
              <a:t>Padding</a:t>
            </a:r>
          </a:p>
        </p:txBody>
      </p:sp>
    </p:spTree>
    <p:extLst>
      <p:ext uri="{BB962C8B-B14F-4D97-AF65-F5344CB8AC3E}">
        <p14:creationId xmlns:p14="http://schemas.microsoft.com/office/powerpoint/2010/main" val="2864908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E85E55-1FBC-C741-85B2-5C673E89D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81" y="2519275"/>
            <a:ext cx="8256704" cy="301524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7D274F6-7577-BC41-BF91-C539C07D0418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Pooling </a:t>
            </a:r>
            <a:r>
              <a:rPr lang="en-US" dirty="0">
                <a:solidFill>
                  <a:schemeClr val="accent1"/>
                </a:solidFill>
              </a:rPr>
              <a:t>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4D959D-385B-2246-8FE1-D8999AA80510}"/>
              </a:ext>
            </a:extLst>
          </p:cNvPr>
          <p:cNvSpPr/>
          <p:nvPr/>
        </p:nvSpPr>
        <p:spPr>
          <a:xfrm>
            <a:off x="3566373" y="1524664"/>
            <a:ext cx="32354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Max Pooling</a:t>
            </a:r>
          </a:p>
        </p:txBody>
      </p:sp>
    </p:spTree>
    <p:extLst>
      <p:ext uri="{BB962C8B-B14F-4D97-AF65-F5344CB8AC3E}">
        <p14:creationId xmlns:p14="http://schemas.microsoft.com/office/powerpoint/2010/main" val="259224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4D784E-D2FE-C24B-9ABF-E00A32879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1347776"/>
            <a:ext cx="6780629" cy="504677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A7C2068-385E-BD4F-BA20-50A5C91EEBF9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Pooling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518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178B2E-075F-9F4F-ABED-4D7C632C7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16" y="2280052"/>
            <a:ext cx="8550442" cy="35381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0426548-375B-9340-B9DF-4DF3647D1AE5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1694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Architecture</a:t>
            </a:r>
          </a:p>
          <a:p>
            <a:r>
              <a:rPr lang="en-US" dirty="0">
                <a:solidFill>
                  <a:schemeClr val="accent1"/>
                </a:solidFill>
              </a:rPr>
              <a:t>4 convolution + pooling layers,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followed by 2 fully connected layers</a:t>
            </a:r>
          </a:p>
        </p:txBody>
      </p:sp>
    </p:spTree>
    <p:extLst>
      <p:ext uri="{BB962C8B-B14F-4D97-AF65-F5344CB8AC3E}">
        <p14:creationId xmlns:p14="http://schemas.microsoft.com/office/powerpoint/2010/main" val="1131629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616A4-A956-124C-B4A2-A9F2B81F0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FA61C-D625-1648-A5DD-DD751493C7BE}"/>
              </a:ext>
            </a:extLst>
          </p:cNvPr>
          <p:cNvSpPr/>
          <p:nvPr/>
        </p:nvSpPr>
        <p:spPr>
          <a:xfrm>
            <a:off x="160421" y="2479357"/>
            <a:ext cx="8855242" cy="33239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model = Sequential()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(Conv2D(32, (3, 3),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padding='same', name='conv_1', </a:t>
            </a:r>
          </a:p>
          <a:p>
            <a:r>
              <a:rPr lang="en-US" sz="1400" dirty="0">
                <a:latin typeface="Courier" pitchFamily="2" charset="0"/>
              </a:rPr>
              <a:t>                 </a:t>
            </a:r>
            <a:r>
              <a:rPr lang="en-US" sz="1400" dirty="0" err="1">
                <a:latin typeface="Courier" pitchFamily="2" charset="0"/>
              </a:rPr>
              <a:t>input_shape</a:t>
            </a:r>
            <a:r>
              <a:rPr lang="en-US" sz="1400" dirty="0">
                <a:latin typeface="Courier" pitchFamily="2" charset="0"/>
              </a:rPr>
              <a:t>=(150, 150, 3)))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(MaxPooling2D((2, 2), name='maxpool_1'))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(Conv2D(64, (3, 3),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padding='same', name='conv_2'))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(MaxPooling2D((2, 2), name='maxpool_2'))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(Conv2D(128, (3, 3),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padding='same', name='conv_3'))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(MaxPooling2D((2, 2), name='maxpool_3'))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(Conv2D(128, (3, 3),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padding='same', name='conv_4'))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(MaxPooling2D((2, 2), name='maxpool_4'))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(Flatten())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(Dropout(0.5))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(Dense(512,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name='dense_1'))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(Dense(128,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name='dense_2'))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(Dense(1, activation='sigmoid', name='output'))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5D99BB-FD10-7F4D-B20D-6081E1E77DE4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4D0DD8-AA98-F64F-9EF6-FF553BCEDAF5}"/>
              </a:ext>
            </a:extLst>
          </p:cNvPr>
          <p:cNvSpPr/>
          <p:nvPr/>
        </p:nvSpPr>
        <p:spPr>
          <a:xfrm>
            <a:off x="525379" y="1798506"/>
            <a:ext cx="8093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https://gist.github.com/ardendertat/0fc5515057c47e7386fe04e9334504e3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594706-2F14-E347-AF8E-A0F0F9AF3E05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1694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Architecture</a:t>
            </a:r>
          </a:p>
          <a:p>
            <a:r>
              <a:rPr lang="en-US" dirty="0">
                <a:solidFill>
                  <a:schemeClr val="accent1"/>
                </a:solidFill>
              </a:rPr>
              <a:t>4 convolution + pooling layers,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followed by 2 fully connected layers</a:t>
            </a:r>
          </a:p>
        </p:txBody>
      </p:sp>
    </p:spTree>
    <p:extLst>
      <p:ext uri="{BB962C8B-B14F-4D97-AF65-F5344CB8AC3E}">
        <p14:creationId xmlns:p14="http://schemas.microsoft.com/office/powerpoint/2010/main" val="2516142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2937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Dropout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8CD376-14DA-0E4A-A66A-FFA010197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2026650"/>
            <a:ext cx="83185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30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1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Model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B1DCD6-BA81-3041-951C-A94B23950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084" y="899868"/>
            <a:ext cx="3745832" cy="550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53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Course Schedule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(2/2)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1" y="952448"/>
            <a:ext cx="8597900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Week    Date    Subject/Topics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10   2018/11/12   Midterm Project Report</a:t>
            </a:r>
          </a:p>
          <a:p>
            <a:pPr marL="0" indent="0">
              <a:buNone/>
            </a:pPr>
            <a:r>
              <a:rPr lang="en-US" sz="2400" dirty="0"/>
              <a:t>11   2018/11/19   Machine Learning with </a:t>
            </a:r>
            <a:r>
              <a:rPr lang="en-US" sz="2400" dirty="0" err="1"/>
              <a:t>Scikit</a:t>
            </a:r>
            <a:r>
              <a:rPr lang="en-US" sz="2400" dirty="0"/>
              <a:t>-Learn in Python</a:t>
            </a:r>
          </a:p>
          <a:p>
            <a:pPr marL="0" indent="0">
              <a:buNone/>
            </a:pPr>
            <a:r>
              <a:rPr lang="en-US" sz="2400" dirty="0"/>
              <a:t>12   2018/11/26   Deep Learning for Finance Big Data with </a:t>
            </a:r>
            <a:br>
              <a:rPr lang="en-US" sz="2400" dirty="0"/>
            </a:br>
            <a:r>
              <a:rPr lang="en-US" sz="2400" dirty="0"/>
              <a:t>                                TensorFlow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13   2018/12/03   Convolutional Neural Networks (CNN)</a:t>
            </a:r>
          </a:p>
          <a:p>
            <a:pPr marL="0" indent="0">
              <a:buNone/>
            </a:pPr>
            <a:r>
              <a:rPr lang="en-US" sz="2400" dirty="0"/>
              <a:t>14   2018/12/10   Recurrent Neural Networks (RNN)</a:t>
            </a:r>
          </a:p>
          <a:p>
            <a:pPr marL="0" indent="0">
              <a:buNone/>
            </a:pPr>
            <a:r>
              <a:rPr lang="en-US" sz="2400" dirty="0"/>
              <a:t>15   2018/12/17   Reinforcement Learning (RL)</a:t>
            </a:r>
          </a:p>
          <a:p>
            <a:pPr marL="0" indent="0">
              <a:buNone/>
            </a:pPr>
            <a:r>
              <a:rPr lang="en-US" sz="2400" dirty="0"/>
              <a:t>16   2018/12/24   Social Network Analysis (SNA)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17   2018/12/31   Bridge Holiday (Extra Day Off)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18   2019/01/07   Final Project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4747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Visual Recognition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 </a:t>
            </a:r>
            <a:r>
              <a:rPr lang="en-US" sz="6000" dirty="0">
                <a:solidFill>
                  <a:schemeClr val="accent1"/>
                </a:solidFill>
              </a:rPr>
              <a:t>Image Classification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5294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BC75D5C-6F46-1F41-B7B1-17C13D51AD2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041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91440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16013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</p:spTree>
    <p:extLst>
      <p:ext uri="{BB962C8B-B14F-4D97-AF65-F5344CB8AC3E}">
        <p14:creationId xmlns:p14="http://schemas.microsoft.com/office/powerpoint/2010/main" val="36656911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Convolutional Neural Networks </a:t>
            </a:r>
            <a:r>
              <a:rPr lang="en-US" altLang="en-US" sz="7200">
                <a:solidFill>
                  <a:schemeClr val="accent1"/>
                </a:solidFill>
                <a:latin typeface="Calibri" charset="0"/>
                <a:ea typeface="標楷體" charset="-120"/>
              </a:rPr>
              <a:t>(CNNs / ConvNets)</a:t>
            </a:r>
          </a:p>
        </p:txBody>
      </p:sp>
      <p:sp>
        <p:nvSpPr>
          <p:cNvPr id="624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7D85584-062B-4949-B372-80776079170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118745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2"/>
              </a:rPr>
              <a:t>http://cs231n.github.io/convolutional-networks/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5020732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A regular 3-layer Neural Network</a:t>
            </a:r>
          </a:p>
        </p:txBody>
      </p:sp>
      <p:sp>
        <p:nvSpPr>
          <p:cNvPr id="634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D1AB996-C069-8F46-896D-91231571D94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349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79575"/>
            <a:ext cx="91440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5"/>
          <p:cNvSpPr>
            <a:spLocks noChangeArrowheads="1"/>
          </p:cNvSpPr>
          <p:nvPr/>
        </p:nvSpPr>
        <p:spPr bwMode="auto">
          <a:xfrm>
            <a:off x="118745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4"/>
              </a:rPr>
              <a:t>http://cs231n.github.io/convolutional-networks/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8832222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A ConvNet arranges its neurons in three dimensions 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(width, height, depth)</a:t>
            </a:r>
          </a:p>
        </p:txBody>
      </p:sp>
      <p:sp>
        <p:nvSpPr>
          <p:cNvPr id="6553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4F6AA10-2DE6-1246-B1CA-1292EF3D2C1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553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963" y="2433638"/>
            <a:ext cx="8685212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5"/>
          <p:cNvSpPr>
            <a:spLocks noChangeArrowheads="1"/>
          </p:cNvSpPr>
          <p:nvPr/>
        </p:nvSpPr>
        <p:spPr bwMode="auto">
          <a:xfrm>
            <a:off x="118745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3"/>
              </a:rPr>
              <a:t>http://cs231n.github.io/convolutional-networks/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0151639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The activations of an 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example ConvNet architecture.</a:t>
            </a:r>
          </a:p>
        </p:txBody>
      </p:sp>
      <p:sp>
        <p:nvSpPr>
          <p:cNvPr id="6656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24D468F-47B4-CD4F-9971-B954AA789B1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656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9144000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Rectangle 5"/>
          <p:cNvSpPr>
            <a:spLocks noChangeArrowheads="1"/>
          </p:cNvSpPr>
          <p:nvPr/>
        </p:nvSpPr>
        <p:spPr bwMode="auto">
          <a:xfrm>
            <a:off x="118745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3"/>
              </a:rPr>
              <a:t>http://cs231n.github.io/convolutional-networks/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0443903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>
          <a:xfrm>
            <a:off x="501650" y="0"/>
            <a:ext cx="8229600" cy="1143000"/>
          </a:xfrm>
        </p:spPr>
        <p:txBody>
          <a:bodyPr/>
          <a:lstStyle/>
          <a:p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ConvNets</a:t>
            </a:r>
            <a:endParaRPr lang="en-US" altLang="en-US" dirty="0">
              <a:latin typeface="Calibri" charset="0"/>
              <a:ea typeface="標楷體" charset="-120"/>
            </a:endParaRPr>
          </a:p>
        </p:txBody>
      </p:sp>
      <p:sp>
        <p:nvSpPr>
          <p:cNvPr id="6758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08EAEBD-8DC3-D14F-9FA1-465FC54EB2A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758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1844675"/>
            <a:ext cx="58928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5"/>
          <p:cNvSpPr>
            <a:spLocks noChangeArrowheads="1"/>
          </p:cNvSpPr>
          <p:nvPr/>
        </p:nvSpPr>
        <p:spPr bwMode="auto">
          <a:xfrm>
            <a:off x="118745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3"/>
              </a:rPr>
              <a:t>http://cs231n.github.io/convolutional-networks/</a:t>
            </a:r>
            <a:endParaRPr lang="en-US" altLang="en-US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55B1FB-B173-A54C-8DA0-CD93F04E1636}"/>
              </a:ext>
            </a:extLst>
          </p:cNvPr>
          <p:cNvSpPr/>
          <p:nvPr/>
        </p:nvSpPr>
        <p:spPr>
          <a:xfrm>
            <a:off x="694155" y="1475343"/>
            <a:ext cx="2826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Roboto"/>
              </a:rPr>
              <a:t>32x32x3 CIFAR-10 image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96B07E-B5B2-6F43-BA88-FDB27EC7906F}"/>
              </a:ext>
            </a:extLst>
          </p:cNvPr>
          <p:cNvSpPr/>
          <p:nvPr/>
        </p:nvSpPr>
        <p:spPr>
          <a:xfrm>
            <a:off x="4422775" y="1415405"/>
            <a:ext cx="3387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Roboto"/>
              </a:rPr>
              <a:t>first Convolutional layer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445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ConvNets</a:t>
            </a:r>
            <a:endParaRPr lang="en-US" altLang="en-US">
              <a:latin typeface="Calibri" charset="0"/>
              <a:ea typeface="標楷體" charset="-120"/>
            </a:endParaRPr>
          </a:p>
        </p:txBody>
      </p:sp>
      <p:sp>
        <p:nvSpPr>
          <p:cNvPr id="686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030878D-8530-3447-95BC-7CE0967B731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861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341438"/>
            <a:ext cx="83693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5"/>
          <p:cNvSpPr>
            <a:spLocks noChangeArrowheads="1"/>
          </p:cNvSpPr>
          <p:nvPr/>
        </p:nvSpPr>
        <p:spPr bwMode="auto">
          <a:xfrm>
            <a:off x="118745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3"/>
              </a:rPr>
              <a:t>http://cs231n.github.io/convolutional-networks/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5032052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254"/>
            <a:ext cx="8229600" cy="81919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Convolution Demo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89103" y="6488668"/>
            <a:ext cx="695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http://cs231n.github.io/convolutional-networks/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954C8A-D660-224F-9CF1-A77E241E4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806" y="899409"/>
            <a:ext cx="6348194" cy="565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447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>
          <a:xfrm>
            <a:off x="457200" y="26977"/>
            <a:ext cx="8229600" cy="777875"/>
          </a:xfrm>
        </p:spPr>
        <p:txBody>
          <a:bodyPr/>
          <a:lstStyle/>
          <a:p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ConvNets</a:t>
            </a:r>
            <a:endParaRPr lang="en-US" altLang="en-US" dirty="0">
              <a:latin typeface="Calibri" charset="0"/>
              <a:ea typeface="標楷體" charset="-120"/>
            </a:endParaRPr>
          </a:p>
        </p:txBody>
      </p:sp>
      <p:sp>
        <p:nvSpPr>
          <p:cNvPr id="696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8635918-FD0B-B240-9D9E-1C3A85E9E74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963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1456" y="2048110"/>
            <a:ext cx="5621087" cy="444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65DD7F-F74F-3740-9B5A-C64AA1D9FE5F}"/>
              </a:ext>
            </a:extLst>
          </p:cNvPr>
          <p:cNvSpPr/>
          <p:nvPr/>
        </p:nvSpPr>
        <p:spPr>
          <a:xfrm>
            <a:off x="2183401" y="804852"/>
            <a:ext cx="58620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input volume of size [224x224x64]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is pooled with </a:t>
            </a:r>
            <a:r>
              <a:rPr lang="en-US" sz="2400" b="1" dirty="0">
                <a:solidFill>
                  <a:schemeClr val="accent1"/>
                </a:solidFill>
              </a:rPr>
              <a:t>filter</a:t>
            </a:r>
            <a:r>
              <a:rPr lang="en-US" sz="2400" dirty="0">
                <a:solidFill>
                  <a:schemeClr val="accent1"/>
                </a:solidFill>
              </a:rPr>
              <a:t> size 2, </a:t>
            </a:r>
            <a:r>
              <a:rPr lang="en-US" sz="2400" b="1" dirty="0">
                <a:solidFill>
                  <a:schemeClr val="accent1"/>
                </a:solidFill>
              </a:rPr>
              <a:t>stride</a:t>
            </a:r>
            <a:r>
              <a:rPr lang="en-US" sz="2400" dirty="0">
                <a:solidFill>
                  <a:schemeClr val="accent1"/>
                </a:solidFill>
              </a:rPr>
              <a:t> 2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into output volume of size [112x112x64]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3477D3-B697-AB42-9336-F68447FEA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 dirty="0">
                <a:hlinkClick r:id="rId3"/>
              </a:rPr>
              <a:t>http://cs231n.github.io/convolutional-networks/</a:t>
            </a:r>
            <a:r>
              <a:rPr lang="en-US" alt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9679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F337-A99C-7149-9019-1CB88F41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25" y="274637"/>
            <a:ext cx="8505172" cy="6331619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C00000"/>
                </a:solidFill>
              </a:rPr>
              <a:t>Convolutional Neural Networks (CNN)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A6621-F43A-B342-955D-CCB74AD6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70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r>
              <a:rPr lang="en-US" altLang="en-US" sz="4800">
                <a:solidFill>
                  <a:srgbClr val="4F81BD"/>
                </a:solidFill>
                <a:latin typeface="Calibri" charset="0"/>
                <a:ea typeface="標楷體" charset="-120"/>
              </a:rPr>
              <a:t>ConvNets</a:t>
            </a:r>
            <a:br>
              <a:rPr lang="en-US" altLang="en-US" sz="48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4800">
                <a:solidFill>
                  <a:srgbClr val="4F81BD"/>
                </a:solidFill>
                <a:latin typeface="Calibri" charset="0"/>
                <a:ea typeface="標楷體" charset="-120"/>
              </a:rPr>
              <a:t>max pooling</a:t>
            </a:r>
          </a:p>
        </p:txBody>
      </p:sp>
      <p:sp>
        <p:nvSpPr>
          <p:cNvPr id="706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A845006-7265-3346-81B8-DADBAD9013D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7065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914400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6"/>
          <p:cNvSpPr>
            <a:spLocks noChangeArrowheads="1"/>
          </p:cNvSpPr>
          <p:nvPr/>
        </p:nvSpPr>
        <p:spPr bwMode="auto">
          <a:xfrm>
            <a:off x="118745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 dirty="0">
                <a:hlinkClick r:id="rId3"/>
              </a:rPr>
              <a:t>http://cs231n.github.io/convolutional-networks/</a:t>
            </a:r>
            <a:r>
              <a:rPr lang="en-US" alt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27550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Convolutional Neural Networks (CNN) (LeNet)</a:t>
            </a:r>
          </a:p>
        </p:txBody>
      </p:sp>
      <p:sp>
        <p:nvSpPr>
          <p:cNvPr id="747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353B0F0-5472-2A41-81EC-85641E4B2D5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1050" y="6488113"/>
            <a:ext cx="5164138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2"/>
              </a:rPr>
              <a:t>http://deeplearning.net/tutorial/lenet.html</a:t>
            </a:r>
            <a:endParaRPr lang="en-US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pic>
        <p:nvPicPr>
          <p:cNvPr id="7475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81300"/>
            <a:ext cx="914400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268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>
          <a:xfrm>
            <a:off x="468313" y="539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Convolutional Neural Networks (CNN) (LeNet)</a:t>
            </a:r>
          </a:p>
        </p:txBody>
      </p:sp>
      <p:sp>
        <p:nvSpPr>
          <p:cNvPr id="7373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9A791FE-7DBE-CB45-952D-31894DCCB78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1050" y="6488113"/>
            <a:ext cx="5164138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2"/>
              </a:rPr>
              <a:t>http://deeplearning.net/tutorial/lenet.html</a:t>
            </a:r>
            <a:endParaRPr lang="en-US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pic>
        <p:nvPicPr>
          <p:cNvPr id="7373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1876425"/>
            <a:ext cx="67691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Rectangle 7"/>
          <p:cNvSpPr>
            <a:spLocks noChangeArrowheads="1"/>
          </p:cNvSpPr>
          <p:nvPr/>
        </p:nvSpPr>
        <p:spPr bwMode="auto">
          <a:xfrm>
            <a:off x="1619250" y="1412875"/>
            <a:ext cx="6057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4F81BD"/>
                </a:solidFill>
              </a:rPr>
              <a:t>example of a convolutional layer</a:t>
            </a:r>
          </a:p>
        </p:txBody>
      </p:sp>
    </p:spTree>
    <p:extLst>
      <p:ext uri="{BB962C8B-B14F-4D97-AF65-F5344CB8AC3E}">
        <p14:creationId xmlns:p14="http://schemas.microsoft.com/office/powerpoint/2010/main" val="28406155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03" y="150750"/>
            <a:ext cx="8712968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Neural Network and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4" y="1556792"/>
            <a:ext cx="8382626" cy="46805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55127" y="6381328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Source: 3Blue1Brown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(2017), But what *is* a Neural Network? | Chapter 1, deep learning,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https://www.youtube.com/watch?v=aircAruvnKk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4031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Gradient Descent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how neural networks learn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01216" y="6351711"/>
            <a:ext cx="7643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: 3Blue1Brown (2017), Gradient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descent, how neural networks learn | Chapter 2, deep learning, 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https://www.youtube.com/watch?v=IHZwWFHWa-w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8840"/>
            <a:ext cx="8487653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691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7200">
                <a:solidFill>
                  <a:schemeClr val="accent1"/>
                </a:solidFill>
              </a:rPr>
              <a:t>Backpropagation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6" y="1628800"/>
            <a:ext cx="8199601" cy="45365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1600" y="6408404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3Blue1Brown (2017), What is backpropagation really doing? | Chapter 3, deep learning,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https://www.youtube.com/watch?v=Ilg3gGewQ5U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3347864" y="1844824"/>
            <a:ext cx="2088232" cy="432048"/>
          </a:xfrm>
          <a:prstGeom prst="rightArrow">
            <a:avLst>
              <a:gd name="adj1" fmla="val 50000"/>
              <a:gd name="adj2" fmla="val 79809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039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F337-A99C-7149-9019-1CB88F41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25" y="274637"/>
            <a:ext cx="8505172" cy="6331619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C00000"/>
                </a:solidFill>
              </a:rPr>
              <a:t>TensorFlow Image Recognition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A6621-F43A-B342-955D-CCB74AD6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804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5313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 </a:t>
            </a:r>
            <a:br>
              <a:rPr lang="en-US" sz="600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6000" dirty="0">
                <a:solidFill>
                  <a:schemeClr val="accent1"/>
                </a:solidFill>
              </a:rPr>
              <a:t> MNIST dataset: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60,000 labeled digits</a:t>
            </a:r>
            <a:br>
              <a:rPr lang="en-US" sz="6000" dirty="0">
                <a:solidFill>
                  <a:schemeClr val="accent1"/>
                </a:solidFill>
              </a:rPr>
            </a:br>
            <a:endParaRPr lang="en-US" sz="6000" dirty="0">
              <a:solidFill>
                <a:schemeClr val="accent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47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https://codelabs.developers.google.com/codelabs/cloud-tensorflow-mnist/#0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02" y="1676400"/>
            <a:ext cx="4884440" cy="488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192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FED82-7E8F-4E47-BA2F-00F5B5EAB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35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Get Started with 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6B2B2-B059-7248-B8A2-BF945F5E2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5330E6-2451-7E4E-856E-22AF4D9EF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8471"/>
            <a:ext cx="9144000" cy="52864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BC11116-3D71-E84E-9123-702A5B62BED8}"/>
              </a:ext>
            </a:extLst>
          </p:cNvPr>
          <p:cNvSpPr/>
          <p:nvPr/>
        </p:nvSpPr>
        <p:spPr>
          <a:xfrm>
            <a:off x="2684143" y="6488668"/>
            <a:ext cx="3775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https://www.tensorflow.org/</a:t>
            </a:r>
            <a:r>
              <a:rPr lang="en-US">
                <a:hlinkClick r:id="rId3"/>
              </a:rPr>
              <a:t>tutorials/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029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9B775-E167-114D-9672-B5125BA7A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8B12D1-2956-7A4D-BF20-9D2EFD520B76}"/>
              </a:ext>
            </a:extLst>
          </p:cNvPr>
          <p:cNvSpPr/>
          <p:nvPr/>
        </p:nvSpPr>
        <p:spPr>
          <a:xfrm>
            <a:off x="284321" y="1321386"/>
            <a:ext cx="8661288" cy="52629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import </a:t>
            </a:r>
            <a:r>
              <a:rPr lang="en-US" sz="2400" dirty="0" err="1">
                <a:latin typeface="Courier" pitchFamily="2" charset="0"/>
              </a:rPr>
              <a:t>tensorflow</a:t>
            </a:r>
            <a:r>
              <a:rPr lang="en-US" sz="2400" dirty="0">
                <a:latin typeface="Courier" pitchFamily="2" charset="0"/>
              </a:rPr>
              <a:t> as </a:t>
            </a:r>
            <a:r>
              <a:rPr lang="en-US" sz="2400" dirty="0" err="1">
                <a:latin typeface="Courier" pitchFamily="2" charset="0"/>
              </a:rPr>
              <a:t>tf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 err="1">
                <a:latin typeface="Courier" pitchFamily="2" charset="0"/>
              </a:rPr>
              <a:t>mnist</a:t>
            </a:r>
            <a:r>
              <a:rPr lang="en-US" sz="2400" dirty="0">
                <a:latin typeface="Courier" pitchFamily="2" charset="0"/>
              </a:rPr>
              <a:t> = </a:t>
            </a:r>
            <a:r>
              <a:rPr lang="en-US" sz="2400" dirty="0" err="1">
                <a:latin typeface="Courier" pitchFamily="2" charset="0"/>
              </a:rPr>
              <a:t>tf.keras.datasets.mnist</a:t>
            </a:r>
            <a:endParaRPr lang="en-US" sz="2400" dirty="0">
              <a:latin typeface="Courier" pitchFamily="2" charset="0"/>
            </a:endParaRPr>
          </a:p>
          <a:p>
            <a:endParaRPr lang="en-US" dirty="0">
              <a:latin typeface="Courier" pitchFamily="2" charset="0"/>
            </a:endParaRPr>
          </a:p>
          <a:p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x_train</a:t>
            </a:r>
            <a:r>
              <a:rPr lang="en-US" dirty="0">
                <a:latin typeface="Courier" pitchFamily="2" charset="0"/>
              </a:rPr>
              <a:t>, </a:t>
            </a:r>
            <a:r>
              <a:rPr lang="en-US" dirty="0" err="1">
                <a:latin typeface="Courier" pitchFamily="2" charset="0"/>
              </a:rPr>
              <a:t>y_train</a:t>
            </a:r>
            <a:r>
              <a:rPr lang="en-US" dirty="0">
                <a:latin typeface="Courier" pitchFamily="2" charset="0"/>
              </a:rPr>
              <a:t>),(</a:t>
            </a:r>
            <a:r>
              <a:rPr lang="en-US" dirty="0" err="1">
                <a:latin typeface="Courier" pitchFamily="2" charset="0"/>
              </a:rPr>
              <a:t>x_test</a:t>
            </a:r>
            <a:r>
              <a:rPr lang="en-US" dirty="0">
                <a:latin typeface="Courier" pitchFamily="2" charset="0"/>
              </a:rPr>
              <a:t>, </a:t>
            </a:r>
            <a:r>
              <a:rPr lang="en-US" dirty="0" err="1">
                <a:latin typeface="Courier" pitchFamily="2" charset="0"/>
              </a:rPr>
              <a:t>y_test</a:t>
            </a:r>
            <a:r>
              <a:rPr lang="en-US" dirty="0">
                <a:latin typeface="Courier" pitchFamily="2" charset="0"/>
              </a:rPr>
              <a:t>) = </a:t>
            </a:r>
            <a:r>
              <a:rPr lang="en-US" dirty="0" err="1">
                <a:latin typeface="Courier" pitchFamily="2" charset="0"/>
              </a:rPr>
              <a:t>mnist.load_data</a:t>
            </a:r>
            <a:r>
              <a:rPr lang="en-US" dirty="0">
                <a:latin typeface="Courier" pitchFamily="2" charset="0"/>
              </a:rPr>
              <a:t>()</a:t>
            </a:r>
          </a:p>
          <a:p>
            <a:r>
              <a:rPr lang="en-US" dirty="0" err="1">
                <a:latin typeface="Courier" pitchFamily="2" charset="0"/>
              </a:rPr>
              <a:t>x_train</a:t>
            </a:r>
            <a:r>
              <a:rPr lang="en-US" dirty="0">
                <a:latin typeface="Courier" pitchFamily="2" charset="0"/>
              </a:rPr>
              <a:t>, </a:t>
            </a:r>
            <a:r>
              <a:rPr lang="en-US" dirty="0" err="1">
                <a:latin typeface="Courier" pitchFamily="2" charset="0"/>
              </a:rPr>
              <a:t>x_test</a:t>
            </a:r>
            <a:r>
              <a:rPr lang="en-US" dirty="0">
                <a:latin typeface="Courier" pitchFamily="2" charset="0"/>
              </a:rPr>
              <a:t> = </a:t>
            </a:r>
            <a:r>
              <a:rPr lang="en-US" dirty="0" err="1">
                <a:latin typeface="Courier" pitchFamily="2" charset="0"/>
              </a:rPr>
              <a:t>x_train</a:t>
            </a:r>
            <a:r>
              <a:rPr lang="en-US" dirty="0">
                <a:latin typeface="Courier" pitchFamily="2" charset="0"/>
              </a:rPr>
              <a:t> / 255.0, </a:t>
            </a:r>
            <a:r>
              <a:rPr lang="en-US" dirty="0" err="1">
                <a:latin typeface="Courier" pitchFamily="2" charset="0"/>
              </a:rPr>
              <a:t>x_test</a:t>
            </a:r>
            <a:r>
              <a:rPr lang="en-US" dirty="0">
                <a:latin typeface="Courier" pitchFamily="2" charset="0"/>
              </a:rPr>
              <a:t> / 255.0</a:t>
            </a:r>
          </a:p>
          <a:p>
            <a:endParaRPr lang="en-US" dirty="0">
              <a:latin typeface="Courier" pitchFamily="2" charset="0"/>
            </a:endParaRPr>
          </a:p>
          <a:p>
            <a:r>
              <a:rPr lang="en-US" dirty="0">
                <a:latin typeface="Courier" pitchFamily="2" charset="0"/>
              </a:rPr>
              <a:t>model = </a:t>
            </a:r>
            <a:r>
              <a:rPr lang="en-US" dirty="0" err="1">
                <a:latin typeface="Courier" pitchFamily="2" charset="0"/>
              </a:rPr>
              <a:t>tf.keras.models.Sequential</a:t>
            </a:r>
            <a:r>
              <a:rPr lang="en-US" dirty="0">
                <a:latin typeface="Courier" pitchFamily="2" charset="0"/>
              </a:rPr>
              <a:t>([</a:t>
            </a:r>
          </a:p>
          <a:p>
            <a:r>
              <a:rPr lang="en-US" dirty="0">
                <a:latin typeface="Courier" pitchFamily="2" charset="0"/>
              </a:rPr>
              <a:t>  </a:t>
            </a:r>
            <a:r>
              <a:rPr lang="en-US" dirty="0" err="1">
                <a:latin typeface="Courier" pitchFamily="2" charset="0"/>
              </a:rPr>
              <a:t>tf.keras.layers.Flatten</a:t>
            </a:r>
            <a:r>
              <a:rPr lang="en-US" dirty="0">
                <a:latin typeface="Courier" pitchFamily="2" charset="0"/>
              </a:rPr>
              <a:t>(),</a:t>
            </a:r>
          </a:p>
          <a:p>
            <a:r>
              <a:rPr lang="en-US" dirty="0">
                <a:latin typeface="Courier" pitchFamily="2" charset="0"/>
              </a:rPr>
              <a:t>  </a:t>
            </a:r>
            <a:r>
              <a:rPr lang="en-US" dirty="0" err="1">
                <a:latin typeface="Courier" pitchFamily="2" charset="0"/>
              </a:rPr>
              <a:t>tf.keras.layers.Dense</a:t>
            </a:r>
            <a:r>
              <a:rPr lang="en-US" dirty="0">
                <a:latin typeface="Courier" pitchFamily="2" charset="0"/>
              </a:rPr>
              <a:t>(512, activation=</a:t>
            </a:r>
            <a:r>
              <a:rPr lang="en-US" dirty="0" err="1">
                <a:latin typeface="Courier" pitchFamily="2" charset="0"/>
              </a:rPr>
              <a:t>tf.nn.relu</a:t>
            </a:r>
            <a:r>
              <a:rPr lang="en-US" dirty="0">
                <a:latin typeface="Courier" pitchFamily="2" charset="0"/>
              </a:rPr>
              <a:t>),</a:t>
            </a:r>
          </a:p>
          <a:p>
            <a:r>
              <a:rPr lang="en-US" dirty="0">
                <a:latin typeface="Courier" pitchFamily="2" charset="0"/>
              </a:rPr>
              <a:t>  </a:t>
            </a:r>
            <a:r>
              <a:rPr lang="en-US" dirty="0" err="1">
                <a:latin typeface="Courier" pitchFamily="2" charset="0"/>
              </a:rPr>
              <a:t>tf.keras.layers.Dropout</a:t>
            </a:r>
            <a:r>
              <a:rPr lang="en-US" dirty="0">
                <a:latin typeface="Courier" pitchFamily="2" charset="0"/>
              </a:rPr>
              <a:t>(0.2),</a:t>
            </a:r>
          </a:p>
          <a:p>
            <a:r>
              <a:rPr lang="en-US" dirty="0">
                <a:latin typeface="Courier" pitchFamily="2" charset="0"/>
              </a:rPr>
              <a:t>  </a:t>
            </a:r>
            <a:r>
              <a:rPr lang="en-US" dirty="0" err="1">
                <a:latin typeface="Courier" pitchFamily="2" charset="0"/>
              </a:rPr>
              <a:t>tf.keras.layers.Dense</a:t>
            </a:r>
            <a:r>
              <a:rPr lang="en-US" dirty="0">
                <a:latin typeface="Courier" pitchFamily="2" charset="0"/>
              </a:rPr>
              <a:t>(10, activation=</a:t>
            </a:r>
            <a:r>
              <a:rPr lang="en-US" dirty="0" err="1">
                <a:latin typeface="Courier" pitchFamily="2" charset="0"/>
              </a:rPr>
              <a:t>tf.nn.softmax</a:t>
            </a:r>
            <a:r>
              <a:rPr lang="en-US" dirty="0">
                <a:latin typeface="Courier" pitchFamily="2" charset="0"/>
              </a:rPr>
              <a:t>)</a:t>
            </a:r>
          </a:p>
          <a:p>
            <a:r>
              <a:rPr lang="en-US" dirty="0">
                <a:latin typeface="Courier" pitchFamily="2" charset="0"/>
              </a:rPr>
              <a:t>])</a:t>
            </a:r>
          </a:p>
          <a:p>
            <a:r>
              <a:rPr lang="en-US" dirty="0" err="1">
                <a:latin typeface="Courier" pitchFamily="2" charset="0"/>
              </a:rPr>
              <a:t>model.compile</a:t>
            </a:r>
            <a:r>
              <a:rPr lang="en-US" dirty="0">
                <a:latin typeface="Courier" pitchFamily="2" charset="0"/>
              </a:rPr>
              <a:t>(optimizer='</a:t>
            </a:r>
            <a:r>
              <a:rPr lang="en-US" dirty="0" err="1">
                <a:latin typeface="Courier" pitchFamily="2" charset="0"/>
              </a:rPr>
              <a:t>adam</a:t>
            </a:r>
            <a:r>
              <a:rPr lang="en-US" dirty="0">
                <a:latin typeface="Courier" pitchFamily="2" charset="0"/>
              </a:rPr>
              <a:t>',</a:t>
            </a:r>
          </a:p>
          <a:p>
            <a:r>
              <a:rPr lang="en-US" dirty="0">
                <a:latin typeface="Courier" pitchFamily="2" charset="0"/>
              </a:rPr>
              <a:t>              loss='</a:t>
            </a:r>
            <a:r>
              <a:rPr lang="en-US" dirty="0" err="1">
                <a:latin typeface="Courier" pitchFamily="2" charset="0"/>
              </a:rPr>
              <a:t>sparse_categorical_crossentropy</a:t>
            </a:r>
            <a:r>
              <a:rPr lang="en-US" dirty="0">
                <a:latin typeface="Courier" pitchFamily="2" charset="0"/>
              </a:rPr>
              <a:t>',</a:t>
            </a:r>
          </a:p>
          <a:p>
            <a:r>
              <a:rPr lang="en-US" dirty="0">
                <a:latin typeface="Courier" pitchFamily="2" charset="0"/>
              </a:rPr>
              <a:t>              metrics=['accuracy'])</a:t>
            </a:r>
          </a:p>
          <a:p>
            <a:endParaRPr lang="en-US" dirty="0">
              <a:latin typeface="Courier" pitchFamily="2" charset="0"/>
            </a:endParaRPr>
          </a:p>
          <a:p>
            <a:r>
              <a:rPr lang="en-US" dirty="0" err="1">
                <a:latin typeface="Courier" pitchFamily="2" charset="0"/>
              </a:rPr>
              <a:t>model.fit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x_train</a:t>
            </a:r>
            <a:r>
              <a:rPr lang="en-US" dirty="0">
                <a:latin typeface="Courier" pitchFamily="2" charset="0"/>
              </a:rPr>
              <a:t>, </a:t>
            </a:r>
            <a:r>
              <a:rPr lang="en-US" dirty="0" err="1">
                <a:latin typeface="Courier" pitchFamily="2" charset="0"/>
              </a:rPr>
              <a:t>y_train</a:t>
            </a:r>
            <a:r>
              <a:rPr lang="en-US" dirty="0">
                <a:latin typeface="Courier" pitchFamily="2" charset="0"/>
              </a:rPr>
              <a:t>, epochs=5)</a:t>
            </a:r>
          </a:p>
          <a:p>
            <a:r>
              <a:rPr lang="en-US" dirty="0" err="1">
                <a:latin typeface="Courier" pitchFamily="2" charset="0"/>
              </a:rPr>
              <a:t>model.evaluate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x_test</a:t>
            </a:r>
            <a:r>
              <a:rPr lang="en-US" dirty="0">
                <a:latin typeface="Courier" pitchFamily="2" charset="0"/>
              </a:rPr>
              <a:t>, </a:t>
            </a:r>
            <a:r>
              <a:rPr lang="en-US" dirty="0" err="1">
                <a:latin typeface="Courier" pitchFamily="2" charset="0"/>
              </a:rPr>
              <a:t>y_test</a:t>
            </a:r>
            <a:r>
              <a:rPr lang="en-US" dirty="0">
                <a:latin typeface="Courier" pitchFamily="2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4C2329-3273-9344-9EF4-10444C07FB18}"/>
              </a:ext>
            </a:extLst>
          </p:cNvPr>
          <p:cNvSpPr/>
          <p:nvPr/>
        </p:nvSpPr>
        <p:spPr>
          <a:xfrm>
            <a:off x="2684143" y="6488668"/>
            <a:ext cx="3775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https://www.tensorflow.org/</a:t>
            </a:r>
            <a:r>
              <a:rPr lang="en-US">
                <a:hlinkClick r:id="rId2"/>
              </a:rPr>
              <a:t>tutorials/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2FBD46C-1188-2B43-B081-967BA3609ADC}"/>
              </a:ext>
            </a:extLst>
          </p:cNvPr>
          <p:cNvSpPr txBox="1">
            <a:spLocks/>
          </p:cNvSpPr>
          <p:nvPr/>
        </p:nvSpPr>
        <p:spPr>
          <a:xfrm>
            <a:off x="457200" y="1"/>
            <a:ext cx="8229600" cy="12994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Get Started with TensorFlow</a:t>
            </a:r>
          </a:p>
          <a:p>
            <a:r>
              <a:rPr lang="en-US" dirty="0">
                <a:solidFill>
                  <a:schemeClr val="accent1"/>
                </a:solidFill>
              </a:rPr>
              <a:t>MNIST</a:t>
            </a:r>
          </a:p>
        </p:txBody>
      </p:sp>
    </p:spTree>
    <p:extLst>
      <p:ext uri="{BB962C8B-B14F-4D97-AF65-F5344CB8AC3E}">
        <p14:creationId xmlns:p14="http://schemas.microsoft.com/office/powerpoint/2010/main" val="3528678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en-US" sz="7200">
                <a:solidFill>
                  <a:schemeClr val="accent1"/>
                </a:solidFill>
              </a:rPr>
              <a:t>Outline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08B176-232F-354C-8E36-88380304C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41" y="1052736"/>
            <a:ext cx="8857555" cy="548064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Convolutional Neural Networks (CNN)</a:t>
            </a:r>
          </a:p>
          <a:p>
            <a:r>
              <a:rPr lang="en-US" sz="4400" b="1" dirty="0">
                <a:solidFill>
                  <a:schemeClr val="accent1"/>
                </a:solidFill>
              </a:rPr>
              <a:t>TensorFlow Image Recognition</a:t>
            </a:r>
          </a:p>
        </p:txBody>
      </p:sp>
    </p:spTree>
    <p:extLst>
      <p:ext uri="{BB962C8B-B14F-4D97-AF65-F5344CB8AC3E}">
        <p14:creationId xmlns:p14="http://schemas.microsoft.com/office/powerpoint/2010/main" val="12504190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EA1AE-5CC1-BB44-B7BF-A85909360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27129F-7DCA-0949-8238-1ADB2CCEE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9512"/>
            <a:ext cx="9144000" cy="516898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E62A692-FEC0-CE4E-9E55-CB503F87B4DF}"/>
              </a:ext>
            </a:extLst>
          </p:cNvPr>
          <p:cNvSpPr txBox="1">
            <a:spLocks/>
          </p:cNvSpPr>
          <p:nvPr/>
        </p:nvSpPr>
        <p:spPr>
          <a:xfrm>
            <a:off x="457200" y="1"/>
            <a:ext cx="8229600" cy="12994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Get Started with TensorFlow</a:t>
            </a:r>
          </a:p>
          <a:p>
            <a:r>
              <a:rPr lang="en-US" dirty="0">
                <a:solidFill>
                  <a:schemeClr val="accent1"/>
                </a:solidFill>
              </a:rPr>
              <a:t>MNIST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431965-52DA-1342-B26E-3600ADABA748}"/>
              </a:ext>
            </a:extLst>
          </p:cNvPr>
          <p:cNvSpPr/>
          <p:nvPr/>
        </p:nvSpPr>
        <p:spPr>
          <a:xfrm>
            <a:off x="457200" y="6538493"/>
            <a:ext cx="8229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https://colab.research.google.com/github/tensorflow/docs/blob/master/site/en/tutorials/_index.ipynb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182030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TensorFlow</a:t>
            </a:r>
            <a:r>
              <a:rPr lang="en-US" dirty="0">
                <a:solidFill>
                  <a:schemeClr val="accent1"/>
                </a:solidFill>
              </a:rPr>
              <a:t> and Deep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93" y="1258981"/>
            <a:ext cx="9144000" cy="52334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https://codelabs.developers.google.com/codelabs/cloud-tensorflow-mnist/#0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1492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0088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  <a:cs typeface="標楷體" charset="-120"/>
              </a:rPr>
              <a:t>TensorFlow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  <a:cs typeface="標楷體" charset="-120"/>
              </a:rPr>
              <a:t> MNIST Tutorial</a:t>
            </a:r>
          </a:p>
        </p:txBody>
      </p:sp>
      <p:sp>
        <p:nvSpPr>
          <p:cNvPr id="18739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9pPr>
          </a:lstStyle>
          <a:p>
            <a:fld id="{36CDE634-1515-A447-B97E-05BF80C03E69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/>
              <a:t>52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8739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700088"/>
            <a:ext cx="8686800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Rectangle 5"/>
          <p:cNvSpPr>
            <a:spLocks noChangeArrowheads="1"/>
          </p:cNvSpPr>
          <p:nvPr/>
        </p:nvSpPr>
        <p:spPr bwMode="auto">
          <a:xfrm>
            <a:off x="2286000" y="6611938"/>
            <a:ext cx="457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9pPr>
          </a:lstStyle>
          <a:p>
            <a:pPr algn="ctr" eaLnBrk="1" hangingPunct="1"/>
            <a:r>
              <a:rPr lang="en-US" altLang="en-US" sz="1000">
                <a:hlinkClick r:id="rId3"/>
              </a:rPr>
              <a:t>https://github.com/martin-gorner/tensorflow-mnist-tutorial/</a:t>
            </a:r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28916726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TensorFlow</a:t>
            </a:r>
            <a:r>
              <a:rPr lang="en-US" dirty="0">
                <a:solidFill>
                  <a:schemeClr val="accent1"/>
                </a:solidFill>
              </a:rPr>
              <a:t> and 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a neural network and how to train it</a:t>
            </a:r>
          </a:p>
          <a:p>
            <a:r>
              <a:rPr lang="en-US" dirty="0"/>
              <a:t>How to build a basic 1-layer neural network using </a:t>
            </a:r>
            <a:r>
              <a:rPr lang="en-US" dirty="0" err="1"/>
              <a:t>TensorFlow</a:t>
            </a:r>
            <a:endParaRPr lang="en-US" dirty="0"/>
          </a:p>
          <a:p>
            <a:r>
              <a:rPr lang="en-US" dirty="0"/>
              <a:t>How to add more layers</a:t>
            </a:r>
          </a:p>
          <a:p>
            <a:r>
              <a:rPr lang="en-US" dirty="0"/>
              <a:t>Training tips and tricks: overfitting, dropout, learning rate decay ...</a:t>
            </a:r>
          </a:p>
          <a:p>
            <a:r>
              <a:rPr lang="en-US" dirty="0"/>
              <a:t>How to troubleshoot deep neural networks</a:t>
            </a:r>
          </a:p>
          <a:p>
            <a:r>
              <a:rPr lang="en-US" dirty="0"/>
              <a:t>How to build convolutional networks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/#0</a:t>
            </a:r>
          </a:p>
        </p:txBody>
      </p:sp>
    </p:spTree>
    <p:extLst>
      <p:ext uri="{BB962C8B-B14F-4D97-AF65-F5344CB8AC3E}">
        <p14:creationId xmlns:p14="http://schemas.microsoft.com/office/powerpoint/2010/main" val="14360587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TensorFlow</a:t>
            </a:r>
            <a:r>
              <a:rPr lang="en-US" dirty="0">
                <a:solidFill>
                  <a:schemeClr val="accent1"/>
                </a:solidFill>
              </a:rPr>
              <a:t> MNIST Tutorial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371600" y="6633565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https://github.com/martin-gorner/tensorflow-mnist-tutorial/blob/master/INSTALL.txt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3090" y="3123372"/>
            <a:ext cx="826316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Menlo-Regular" charset="0"/>
              </a:rPr>
              <a:t>cd </a:t>
            </a:r>
            <a:r>
              <a:rPr lang="en-US" sz="3200" dirty="0" err="1">
                <a:solidFill>
                  <a:srgbClr val="000000"/>
                </a:solidFill>
                <a:latin typeface="Menlo-Regular" charset="0"/>
              </a:rPr>
              <a:t>tensorflow</a:t>
            </a:r>
            <a:r>
              <a:rPr lang="en-US" sz="3200" dirty="0">
                <a:solidFill>
                  <a:srgbClr val="000000"/>
                </a:solidFill>
                <a:latin typeface="Menlo-Regular" charset="0"/>
              </a:rPr>
              <a:t>-</a:t>
            </a:r>
            <a:r>
              <a:rPr lang="en-US" sz="3200" dirty="0" err="1">
                <a:solidFill>
                  <a:srgbClr val="000000"/>
                </a:solidFill>
                <a:latin typeface="Menlo-Regular" charset="0"/>
              </a:rPr>
              <a:t>mnist</a:t>
            </a:r>
            <a:r>
              <a:rPr lang="en-US" sz="3200" dirty="0">
                <a:solidFill>
                  <a:srgbClr val="000000"/>
                </a:solidFill>
                <a:latin typeface="Menlo-Regular" charset="0"/>
              </a:rPr>
              <a:t>-tutorial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506654" y="5125697"/>
            <a:ext cx="8213710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Menlo-Regular" charset="0"/>
              </a:rPr>
              <a:t>python mnist_1.0_softmax.py</a:t>
            </a:r>
            <a:endParaRPr lang="en-US" sz="3200" dirty="0"/>
          </a:p>
        </p:txBody>
      </p:sp>
      <p:sp>
        <p:nvSpPr>
          <p:cNvPr id="13" name="Rectangle 12"/>
          <p:cNvSpPr/>
          <p:nvPr/>
        </p:nvSpPr>
        <p:spPr>
          <a:xfrm>
            <a:off x="473090" y="1751058"/>
            <a:ext cx="824727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Menlo-Regular" charset="0"/>
              </a:rPr>
              <a:t>git</a:t>
            </a:r>
            <a:r>
              <a:rPr lang="en-US" sz="2800" dirty="0">
                <a:solidFill>
                  <a:srgbClr val="000000"/>
                </a:solidFill>
                <a:latin typeface="Menlo-Regular" charset="0"/>
              </a:rPr>
              <a:t> clone https://</a:t>
            </a:r>
            <a:r>
              <a:rPr lang="en-US" sz="2800" dirty="0" err="1">
                <a:solidFill>
                  <a:srgbClr val="000000"/>
                </a:solidFill>
                <a:latin typeface="Menlo-Regular" charset="0"/>
              </a:rPr>
              <a:t>github.com</a:t>
            </a:r>
            <a:r>
              <a:rPr lang="en-US" sz="2800" dirty="0">
                <a:solidFill>
                  <a:srgbClr val="000000"/>
                </a:solidFill>
                <a:latin typeface="Menlo-Regular" charset="0"/>
              </a:rPr>
              <a:t>/martin-</a:t>
            </a:r>
            <a:r>
              <a:rPr lang="en-US" sz="2800" dirty="0" err="1">
                <a:solidFill>
                  <a:srgbClr val="000000"/>
                </a:solidFill>
                <a:latin typeface="Menlo-Regular" charset="0"/>
              </a:rPr>
              <a:t>gorner</a:t>
            </a:r>
            <a:r>
              <a:rPr lang="en-US" sz="2800" dirty="0">
                <a:solidFill>
                  <a:srgbClr val="000000"/>
                </a:solidFill>
                <a:latin typeface="Menlo-Regular" charset="0"/>
              </a:rPr>
              <a:t>/</a:t>
            </a:r>
            <a:r>
              <a:rPr lang="en-US" sz="2800" dirty="0" err="1">
                <a:solidFill>
                  <a:srgbClr val="000000"/>
                </a:solidFill>
                <a:latin typeface="Menlo-Regular" charset="0"/>
              </a:rPr>
              <a:t>tensorflow-mnist-tutorial.git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506654" y="4248534"/>
            <a:ext cx="8213710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0000"/>
                </a:solidFill>
                <a:latin typeface="Menlo-Regular" charset="0"/>
              </a:rPr>
              <a:t>python3 </a:t>
            </a:r>
            <a:r>
              <a:rPr lang="en-US" sz="3200" dirty="0">
                <a:solidFill>
                  <a:srgbClr val="000000"/>
                </a:solidFill>
                <a:latin typeface="Menlo-Regular" charset="0"/>
              </a:rPr>
              <a:t>mnist_1.0_softmax.py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506654" y="5935088"/>
            <a:ext cx="8213710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0000"/>
                </a:solidFill>
                <a:latin typeface="Menlo-Regular" charset="0"/>
              </a:rPr>
              <a:t>pythonw</a:t>
            </a:r>
            <a:r>
              <a:rPr lang="en-US" sz="3200" dirty="0">
                <a:solidFill>
                  <a:srgbClr val="000000"/>
                </a:solidFill>
                <a:latin typeface="Menlo-Regular" charset="0"/>
              </a:rPr>
              <a:t> mnist_1.0_softmax.py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909969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55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" y="1402482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/#1</a:t>
            </a:r>
          </a:p>
        </p:txBody>
      </p:sp>
      <p:sp>
        <p:nvSpPr>
          <p:cNvPr id="8" name="Rectangle 7"/>
          <p:cNvSpPr/>
          <p:nvPr/>
        </p:nvSpPr>
        <p:spPr>
          <a:xfrm>
            <a:off x="539552" y="81876"/>
            <a:ext cx="826316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Menlo-Regular" charset="0"/>
              </a:rPr>
              <a:t>cd </a:t>
            </a:r>
            <a:r>
              <a:rPr lang="en-US" sz="3200" dirty="0" err="1">
                <a:solidFill>
                  <a:srgbClr val="000000"/>
                </a:solidFill>
                <a:latin typeface="Menlo-Regular" charset="0"/>
              </a:rPr>
              <a:t>tensorflow</a:t>
            </a:r>
            <a:r>
              <a:rPr lang="en-US" sz="3200" dirty="0">
                <a:solidFill>
                  <a:srgbClr val="000000"/>
                </a:solidFill>
                <a:latin typeface="Menlo-Regular" charset="0"/>
              </a:rPr>
              <a:t>-</a:t>
            </a:r>
            <a:r>
              <a:rPr lang="en-US" sz="3200" dirty="0" err="1">
                <a:solidFill>
                  <a:srgbClr val="000000"/>
                </a:solidFill>
                <a:latin typeface="Menlo-Regular" charset="0"/>
              </a:rPr>
              <a:t>mnist</a:t>
            </a:r>
            <a:r>
              <a:rPr lang="en-US" sz="3200" dirty="0">
                <a:solidFill>
                  <a:srgbClr val="000000"/>
                </a:solidFill>
                <a:latin typeface="Menlo-Regular" charset="0"/>
              </a:rPr>
              <a:t>-tutorial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537770" y="739350"/>
            <a:ext cx="821371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Menlo-Regular" charset="0"/>
              </a:rPr>
              <a:t>python3 mnist_1.0_softmax.py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867857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Train a Neural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56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46062" y="2420888"/>
            <a:ext cx="865187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Training digits</a:t>
            </a:r>
          </a:p>
          <a:p>
            <a:r>
              <a:rPr lang="en-US" sz="4400" dirty="0"/>
              <a:t>updates to </a:t>
            </a:r>
            <a:r>
              <a:rPr lang="en-US" sz="4400" dirty="0">
                <a:solidFill>
                  <a:srgbClr val="FF0000"/>
                </a:solidFill>
              </a:rPr>
              <a:t>weights</a:t>
            </a:r>
            <a:r>
              <a:rPr lang="en-US" sz="4400" dirty="0"/>
              <a:t> and </a:t>
            </a:r>
            <a:r>
              <a:rPr lang="en-US" sz="4400" dirty="0">
                <a:solidFill>
                  <a:srgbClr val="FF0000"/>
                </a:solidFill>
              </a:rPr>
              <a:t>biases</a:t>
            </a:r>
            <a:r>
              <a:rPr lang="en-US" sz="4400" dirty="0"/>
              <a:t> =&gt; </a:t>
            </a:r>
          </a:p>
          <a:p>
            <a:r>
              <a:rPr lang="en-US" sz="4400" dirty="0"/>
              <a:t>better recognition (loop)</a:t>
            </a:r>
          </a:p>
        </p:txBody>
      </p:sp>
      <p:sp>
        <p:nvSpPr>
          <p:cNvPr id="7" name="Rectangle 6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/#2</a:t>
            </a:r>
          </a:p>
        </p:txBody>
      </p:sp>
    </p:spTree>
    <p:extLst>
      <p:ext uri="{BB962C8B-B14F-4D97-AF65-F5344CB8AC3E}">
        <p14:creationId xmlns:p14="http://schemas.microsoft.com/office/powerpoint/2010/main" val="25213509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Training digits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57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985589"/>
            <a:ext cx="5514187" cy="55141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/#2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08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/#2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Training digits</a:t>
            </a:r>
          </a:p>
        </p:txBody>
      </p:sp>
    </p:spTree>
    <p:extLst>
      <p:ext uri="{BB962C8B-B14F-4D97-AF65-F5344CB8AC3E}">
        <p14:creationId xmlns:p14="http://schemas.microsoft.com/office/powerpoint/2010/main" val="25029755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0"/>
            <a:ext cx="6910218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/#2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937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630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1232756" y="6611779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2627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2711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2938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1452650" y="2674440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4715548" y="2661813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1487110" y="544522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4762256" y="5468893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8582024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60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/#2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0900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Test </a:t>
            </a:r>
            <a:r>
              <a:rPr lang="en-US" dirty="0">
                <a:solidFill>
                  <a:schemeClr val="accent1"/>
                </a:solidFill>
              </a:rPr>
              <a:t>digits</a:t>
            </a:r>
          </a:p>
        </p:txBody>
      </p:sp>
    </p:spTree>
    <p:extLst>
      <p:ext uri="{BB962C8B-B14F-4D97-AF65-F5344CB8AC3E}">
        <p14:creationId xmlns:p14="http://schemas.microsoft.com/office/powerpoint/2010/main" val="37957976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931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Cross </a:t>
            </a:r>
            <a:r>
              <a:rPr lang="en-US">
                <a:solidFill>
                  <a:schemeClr val="accent1"/>
                </a:solidFill>
              </a:rPr>
              <a:t>entropy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61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55" y="908721"/>
            <a:ext cx="5561734" cy="55617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/#2</a:t>
            </a:r>
          </a:p>
        </p:txBody>
      </p:sp>
    </p:spTree>
    <p:extLst>
      <p:ext uri="{BB962C8B-B14F-4D97-AF65-F5344CB8AC3E}">
        <p14:creationId xmlns:p14="http://schemas.microsoft.com/office/powerpoint/2010/main" val="1423466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Accuracy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62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359" y="1196582"/>
            <a:ext cx="5323281" cy="53232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/#2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295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13677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Weights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63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202" y="1113677"/>
            <a:ext cx="5455595" cy="54555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/#2</a:t>
            </a:r>
          </a:p>
        </p:txBody>
      </p:sp>
    </p:spTree>
    <p:extLst>
      <p:ext uri="{BB962C8B-B14F-4D97-AF65-F5344CB8AC3E}">
        <p14:creationId xmlns:p14="http://schemas.microsoft.com/office/powerpoint/2010/main" val="29019842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Biases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64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991681"/>
            <a:ext cx="5627000" cy="5627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/#2</a:t>
            </a:r>
          </a:p>
        </p:txBody>
      </p:sp>
    </p:spTree>
    <p:extLst>
      <p:ext uri="{BB962C8B-B14F-4D97-AF65-F5344CB8AC3E}">
        <p14:creationId xmlns:p14="http://schemas.microsoft.com/office/powerpoint/2010/main" val="19051729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12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Weights </a:t>
            </a:r>
            <a:r>
              <a:rPr lang="en-US">
                <a:solidFill>
                  <a:schemeClr val="accent1"/>
                </a:solidFill>
              </a:rPr>
              <a:t>and Biases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65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6363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/#2</a:t>
            </a:r>
          </a:p>
        </p:txBody>
      </p:sp>
    </p:spTree>
    <p:extLst>
      <p:ext uri="{BB962C8B-B14F-4D97-AF65-F5344CB8AC3E}">
        <p14:creationId xmlns:p14="http://schemas.microsoft.com/office/powerpoint/2010/main" val="25429200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66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561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6391696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041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Very Simple Model: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Softmax</a:t>
            </a:r>
            <a:r>
              <a:rPr lang="en-US" dirty="0">
                <a:solidFill>
                  <a:schemeClr val="accent1"/>
                </a:solidFill>
              </a:rPr>
              <a:t> Classification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67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10182"/>
            <a:ext cx="6795963" cy="3667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740" y="3089483"/>
            <a:ext cx="2268335" cy="20882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902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78" y="1628800"/>
            <a:ext cx="8139309" cy="439248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11041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Very Simple Model: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Softmax</a:t>
            </a:r>
            <a:r>
              <a:rPr lang="en-US" dirty="0">
                <a:solidFill>
                  <a:schemeClr val="accent1"/>
                </a:solidFill>
              </a:rPr>
              <a:t> Classification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057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19" y="1283675"/>
            <a:ext cx="5291417" cy="487128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11041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Very Simple Model: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Softmax</a:t>
            </a:r>
            <a:r>
              <a:rPr lang="en-US" dirty="0">
                <a:solidFill>
                  <a:schemeClr val="accent1"/>
                </a:solidFill>
              </a:rPr>
              <a:t> Classification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951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6DAC8-8880-4E46-9CAA-DC6AC31E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Convolutional Neural Networks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(CNN)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57088-C58A-E74C-A3C2-F7CEB7A42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53E97A-69EE-E341-96E2-3077ABB14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2386614"/>
            <a:ext cx="8813800" cy="2413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9D05784-E920-AF4F-A13F-9E34C60ADE2B}"/>
              </a:ext>
            </a:extLst>
          </p:cNvPr>
          <p:cNvSpPr/>
          <p:nvPr/>
        </p:nvSpPr>
        <p:spPr>
          <a:xfrm>
            <a:off x="1707356" y="6260452"/>
            <a:ext cx="57292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Source: http://</a:t>
            </a:r>
            <a:r>
              <a:rPr lang="en-US" sz="1000" dirty="0" err="1"/>
              <a:t>yann.lecun.com</a:t>
            </a:r>
            <a:r>
              <a:rPr lang="en-US" sz="1000" dirty="0"/>
              <a:t>/</a:t>
            </a:r>
            <a:r>
              <a:rPr lang="en-US" sz="1000" dirty="0" err="1"/>
              <a:t>exdb</a:t>
            </a:r>
            <a:r>
              <a:rPr lang="en-US" sz="1000" dirty="0"/>
              <a:t>/</a:t>
            </a:r>
            <a:r>
              <a:rPr lang="en-US" sz="1000" dirty="0" err="1"/>
              <a:t>publis</a:t>
            </a:r>
            <a:r>
              <a:rPr lang="en-US" sz="1000" dirty="0"/>
              <a:t>/pdf/lecun-01a.pdf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6241F6-8032-2B4F-8FAD-00B225CAE4FE}"/>
              </a:ext>
            </a:extLst>
          </p:cNvPr>
          <p:cNvSpPr/>
          <p:nvPr/>
        </p:nvSpPr>
        <p:spPr>
          <a:xfrm>
            <a:off x="300038" y="6506673"/>
            <a:ext cx="83867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Source: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LeCun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, Yann, Léon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Bottou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Yoshua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Bengio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, and Patrick Haffner. </a:t>
            </a:r>
            <a:b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"Gradient-based learning applied to document recognition." </a:t>
            </a:r>
            <a:r>
              <a:rPr lang="en-US" sz="1000" i="1" dirty="0">
                <a:solidFill>
                  <a:srgbClr val="222222"/>
                </a:solidFill>
                <a:latin typeface="Arial" panose="020B0604020202020204" pitchFamily="34" charset="0"/>
              </a:rPr>
              <a:t>Proceedings of the IEEE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 86, no. 11 (1998): 2278-2324.</a:t>
            </a:r>
            <a:endParaRPr lang="en-US" sz="1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9937A9-CD1E-C14A-9A09-4C35C54F6010}"/>
              </a:ext>
            </a:extLst>
          </p:cNvPr>
          <p:cNvSpPr/>
          <p:nvPr/>
        </p:nvSpPr>
        <p:spPr>
          <a:xfrm>
            <a:off x="317656" y="4921310"/>
            <a:ext cx="85010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Architecture of LeNet-5 (7 Layers)</a:t>
            </a:r>
          </a:p>
          <a:p>
            <a:pPr algn="ctr"/>
            <a:r>
              <a:rPr lang="en-US" sz="3600" dirty="0">
                <a:solidFill>
                  <a:schemeClr val="accent1"/>
                </a:solidFill>
              </a:rPr>
              <a:t>(</a:t>
            </a:r>
            <a:r>
              <a:rPr lang="en-US" sz="3600" dirty="0" err="1">
                <a:solidFill>
                  <a:schemeClr val="accent1"/>
                </a:solidFill>
              </a:rPr>
              <a:t>LeCun</a:t>
            </a:r>
            <a:r>
              <a:rPr lang="en-US" sz="3600" dirty="0">
                <a:solidFill>
                  <a:schemeClr val="accent1"/>
                </a:solidFill>
              </a:rPr>
              <a:t> et al., 1998) </a:t>
            </a:r>
          </a:p>
        </p:txBody>
      </p:sp>
    </p:spTree>
    <p:extLst>
      <p:ext uri="{BB962C8B-B14F-4D97-AF65-F5344CB8AC3E}">
        <p14:creationId xmlns:p14="http://schemas.microsoft.com/office/powerpoint/2010/main" val="35352902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45" y="0"/>
            <a:ext cx="8697144" cy="11430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In Matrix notation,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100 images at a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70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18" y="1166728"/>
            <a:ext cx="7505398" cy="55117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9457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"/>
            <a:ext cx="9144000" cy="67151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130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72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"/>
            <a:ext cx="9144000" cy="67151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6286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73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"/>
            <a:ext cx="9144000" cy="67151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401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74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7151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5954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5"/>
            <a:ext cx="8229600" cy="6187207"/>
          </a:xfrm>
        </p:spPr>
        <p:txBody>
          <a:bodyPr/>
          <a:lstStyle/>
          <a:p>
            <a:r>
              <a:rPr lang="en-US" dirty="0"/>
              <a:t>What are "</a:t>
            </a:r>
            <a:r>
              <a:rPr lang="en-US" dirty="0">
                <a:solidFill>
                  <a:srgbClr val="FF0000"/>
                </a:solidFill>
              </a:rPr>
              <a:t>weights</a:t>
            </a:r>
            <a:r>
              <a:rPr lang="en-US" dirty="0"/>
              <a:t>" and "</a:t>
            </a:r>
            <a:r>
              <a:rPr lang="en-US" dirty="0">
                <a:solidFill>
                  <a:srgbClr val="FF0000"/>
                </a:solidFill>
              </a:rPr>
              <a:t>biases</a:t>
            </a:r>
            <a:r>
              <a:rPr lang="en-US" dirty="0"/>
              <a:t>" ?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How is the "</a:t>
            </a:r>
            <a:r>
              <a:rPr lang="en-US" dirty="0">
                <a:solidFill>
                  <a:srgbClr val="FF0000"/>
                </a:solidFill>
              </a:rPr>
              <a:t>cross-entropy</a:t>
            </a:r>
            <a:r>
              <a:rPr lang="en-US" dirty="0"/>
              <a:t>" computed ?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How exactly does the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training algorithm</a:t>
            </a:r>
            <a:r>
              <a:rPr lang="en-US" dirty="0"/>
              <a:t> work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9269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i="1">
                <a:solidFill>
                  <a:schemeClr val="accent1"/>
                </a:solidFill>
              </a:rPr>
              <a:t>Y = f(X)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1412776"/>
            <a:ext cx="9144000" cy="38088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3184" y="5373216"/>
            <a:ext cx="8507288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sz="2800" dirty="0">
                <a:solidFill>
                  <a:schemeClr val="accent1"/>
                </a:solidFill>
                <a:latin typeface="Menlo" charset="0"/>
                <a:ea typeface="Menlo" charset="0"/>
                <a:cs typeface="Menlo" charset="0"/>
              </a:rPr>
              <a:t>Y = </a:t>
            </a:r>
            <a:r>
              <a:rPr kumimoji="0" lang="en-US" sz="2800" dirty="0" err="1">
                <a:solidFill>
                  <a:schemeClr val="accent1"/>
                </a:solidFill>
                <a:latin typeface="Menlo" charset="0"/>
                <a:ea typeface="Menlo" charset="0"/>
                <a:cs typeface="Menlo" charset="0"/>
              </a:rPr>
              <a:t>tf.nn.</a:t>
            </a:r>
            <a:r>
              <a:rPr kumimoji="0" lang="en-US" sz="2800" dirty="0" err="1">
                <a:solidFill>
                  <a:srgbClr val="C00000"/>
                </a:solidFill>
                <a:latin typeface="Menlo" charset="0"/>
                <a:ea typeface="Menlo" charset="0"/>
                <a:cs typeface="Menlo" charset="0"/>
              </a:rPr>
              <a:t>softmax</a:t>
            </a:r>
            <a:r>
              <a:rPr kumimoji="0" lang="en-US" sz="2800" dirty="0">
                <a:solidFill>
                  <a:schemeClr val="accent1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kumimoji="0" lang="en-US" sz="2800" dirty="0" err="1">
                <a:solidFill>
                  <a:schemeClr val="accent1"/>
                </a:solidFill>
                <a:latin typeface="Menlo" charset="0"/>
                <a:ea typeface="Menlo" charset="0"/>
                <a:cs typeface="Menlo" charset="0"/>
              </a:rPr>
              <a:t>tf.</a:t>
            </a:r>
            <a:r>
              <a:rPr kumimoji="0" lang="en-US" sz="2800" dirty="0" err="1">
                <a:solidFill>
                  <a:srgbClr val="C00000"/>
                </a:solidFill>
                <a:latin typeface="Menlo" charset="0"/>
                <a:ea typeface="Menlo" charset="0"/>
                <a:cs typeface="Menlo" charset="0"/>
              </a:rPr>
              <a:t>matmul</a:t>
            </a:r>
            <a:r>
              <a:rPr kumimoji="0" lang="en-US" sz="2800" dirty="0">
                <a:solidFill>
                  <a:schemeClr val="accent1"/>
                </a:solidFill>
                <a:latin typeface="Menlo" charset="0"/>
                <a:ea typeface="Menlo" charset="0"/>
                <a:cs typeface="Menlo" charset="0"/>
              </a:rPr>
              <a:t>(X, W) + b)</a:t>
            </a:r>
            <a:endParaRPr kumimoji="0"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1201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356" y="2780928"/>
            <a:ext cx="8507288" cy="1008112"/>
          </a:xfrm>
        </p:spPr>
        <p:txBody>
          <a:bodyPr/>
          <a:lstStyle/>
          <a:p>
            <a:r>
              <a:rPr lang="en-US" sz="2800" dirty="0">
                <a:solidFill>
                  <a:schemeClr val="accent1"/>
                </a:solidFill>
                <a:latin typeface="Menlo" charset="0"/>
                <a:ea typeface="Menlo" charset="0"/>
                <a:cs typeface="Menlo" charset="0"/>
              </a:rPr>
              <a:t>Y = </a:t>
            </a:r>
            <a:r>
              <a:rPr lang="en-US" sz="2800" dirty="0" err="1">
                <a:solidFill>
                  <a:schemeClr val="accent1"/>
                </a:solidFill>
                <a:latin typeface="Menlo" charset="0"/>
                <a:ea typeface="Menlo" charset="0"/>
                <a:cs typeface="Menlo" charset="0"/>
              </a:rPr>
              <a:t>tf.nn.</a:t>
            </a:r>
            <a:r>
              <a:rPr lang="en-US" sz="2800" dirty="0" err="1">
                <a:solidFill>
                  <a:srgbClr val="C00000"/>
                </a:solidFill>
                <a:latin typeface="Menlo" charset="0"/>
                <a:ea typeface="Menlo" charset="0"/>
                <a:cs typeface="Menlo" charset="0"/>
              </a:rPr>
              <a:t>softmax</a:t>
            </a:r>
            <a:r>
              <a:rPr lang="en-US" sz="2800" dirty="0">
                <a:solidFill>
                  <a:schemeClr val="accent1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2800" dirty="0" err="1">
                <a:solidFill>
                  <a:schemeClr val="accent1"/>
                </a:solidFill>
                <a:latin typeface="Menlo" charset="0"/>
                <a:ea typeface="Menlo" charset="0"/>
                <a:cs typeface="Menlo" charset="0"/>
              </a:rPr>
              <a:t>tf.</a:t>
            </a:r>
            <a:r>
              <a:rPr lang="en-US" sz="2800" dirty="0" err="1">
                <a:solidFill>
                  <a:srgbClr val="C00000"/>
                </a:solidFill>
                <a:latin typeface="Menlo" charset="0"/>
                <a:ea typeface="Menlo" charset="0"/>
                <a:cs typeface="Menlo" charset="0"/>
              </a:rPr>
              <a:t>matmul</a:t>
            </a:r>
            <a:r>
              <a:rPr lang="en-US" sz="2800" dirty="0">
                <a:solidFill>
                  <a:schemeClr val="accent1"/>
                </a:solidFill>
                <a:latin typeface="Menlo" charset="0"/>
                <a:ea typeface="Menlo" charset="0"/>
                <a:cs typeface="Menlo" charset="0"/>
              </a:rPr>
              <a:t>(X, W) + b)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77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43808" y="2206574"/>
            <a:ext cx="6103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tensor shapes: X[100, 784]    W[784, 10]   b[10] </a:t>
            </a:r>
            <a:endParaRPr lang="en-US" sz="24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67544" y="11041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dirty="0" err="1">
                <a:solidFill>
                  <a:schemeClr val="accent1"/>
                </a:solidFill>
              </a:rPr>
              <a:t>TensorFlow</a:t>
            </a:r>
            <a:r>
              <a:rPr kumimoji="0" lang="en-US" dirty="0">
                <a:solidFill>
                  <a:schemeClr val="accent1"/>
                </a:solidFill>
              </a:rPr>
              <a:t> (Python) </a:t>
            </a:r>
            <a:r>
              <a:rPr kumimoji="0" lang="en-US" dirty="0" err="1">
                <a:solidFill>
                  <a:schemeClr val="accent1"/>
                </a:solidFill>
              </a:rPr>
              <a:t>Softmax</a:t>
            </a:r>
            <a:endParaRPr kumimoji="0" lang="en-US" dirty="0">
              <a:solidFill>
                <a:schemeClr val="accent1"/>
              </a:solidFill>
            </a:endParaRPr>
          </a:p>
        </p:txBody>
      </p:sp>
      <p:cxnSp>
        <p:nvCxnSpPr>
          <p:cNvPr id="12" name="Curved Connector 11"/>
          <p:cNvCxnSpPr/>
          <p:nvPr/>
        </p:nvCxnSpPr>
        <p:spPr>
          <a:xfrm rot="16200000" flipV="1">
            <a:off x="6755732" y="2692996"/>
            <a:ext cx="476577" cy="384152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0800000">
            <a:off x="5436096" y="2646783"/>
            <a:ext cx="1152128" cy="476580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5400000" flipH="1" flipV="1">
            <a:off x="8068084" y="2875029"/>
            <a:ext cx="496664" cy="12700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393865" y="4166493"/>
            <a:ext cx="2396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matrix multiply</a:t>
            </a:r>
            <a:endParaRPr lang="en-US" sz="28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5400000">
            <a:off x="5061263" y="3875649"/>
            <a:ext cx="749667" cy="12700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948264" y="4491117"/>
            <a:ext cx="17331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broadcast </a:t>
            </a:r>
            <a:br>
              <a:rPr lang="en-US" sz="280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280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on all lines</a:t>
            </a:r>
            <a:endParaRPr lang="en-US" sz="28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32" name="Curved Connector 31"/>
          <p:cNvCxnSpPr/>
          <p:nvPr/>
        </p:nvCxnSpPr>
        <p:spPr>
          <a:xfrm rot="5400000">
            <a:off x="7458073" y="4025780"/>
            <a:ext cx="749667" cy="12700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57443" y="1837242"/>
            <a:ext cx="1661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Predictions:</a:t>
            </a:r>
          </a:p>
          <a:p>
            <a:r>
              <a:rPr lang="en-US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Y[100, 10]</a:t>
            </a:r>
          </a:p>
        </p:txBody>
      </p:sp>
      <p:cxnSp>
        <p:nvCxnSpPr>
          <p:cNvPr id="34" name="Curved Connector 33"/>
          <p:cNvCxnSpPr/>
          <p:nvPr/>
        </p:nvCxnSpPr>
        <p:spPr>
          <a:xfrm rot="5400000" flipH="1" flipV="1">
            <a:off x="384360" y="2854621"/>
            <a:ext cx="495940" cy="41541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6624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en-US" sz="6000">
                <a:solidFill>
                  <a:schemeClr val="accent1"/>
                </a:solidFill>
              </a:rPr>
              <a:t>Cross Entropy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600"/>
            <a:ext cx="9144000" cy="43435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4104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Minimizing Cross Entropy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(Minimizing Loss)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79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8840"/>
            <a:ext cx="8229600" cy="4284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826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59CCE-34C9-404D-9013-3BB4D83BD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Convolutional Neural Networks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(CNN)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6C1B7-1111-A849-B5A3-5AC7632C7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  <a:p>
            <a:r>
              <a:rPr lang="en-US" dirty="0"/>
              <a:t>Pooling</a:t>
            </a:r>
          </a:p>
          <a:p>
            <a:r>
              <a:rPr lang="en-US" dirty="0"/>
              <a:t>Fully Connection (FC) (Flattening)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871A6-A304-7541-A138-C25492D32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461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4896544"/>
          </a:xfrm>
        </p:spPr>
        <p:txBody>
          <a:bodyPr/>
          <a:lstStyle/>
          <a:p>
            <a:r>
              <a:rPr lang="en-US" dirty="0"/>
              <a:t>Training digits and labels </a:t>
            </a:r>
            <a:br>
              <a:rPr lang="en-US" dirty="0"/>
            </a:br>
            <a:r>
              <a:rPr lang="en-US" dirty="0"/>
              <a:t>=&gt; loss function </a:t>
            </a:r>
            <a:br>
              <a:rPr lang="en-US" dirty="0"/>
            </a:br>
            <a:r>
              <a:rPr lang="en-US" dirty="0"/>
              <a:t>=&gt; gradient (partial derivatives) </a:t>
            </a:r>
            <a:br>
              <a:rPr lang="en-US" dirty="0"/>
            </a:br>
            <a:r>
              <a:rPr lang="en-US" dirty="0"/>
              <a:t>=&gt; steepest descent </a:t>
            </a:r>
            <a:br>
              <a:rPr lang="en-US" dirty="0"/>
            </a:br>
            <a:r>
              <a:rPr lang="en-US" dirty="0"/>
              <a:t>=&gt; update weights and biases </a:t>
            </a:r>
            <a:br>
              <a:rPr lang="en-US" dirty="0"/>
            </a:br>
            <a:r>
              <a:rPr lang="en-US" dirty="0"/>
              <a:t>=&gt; repeat with next mini-batch of training images and labels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80</a:t>
            </a:fld>
            <a:endParaRPr lang="zh-TW" alt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260648"/>
            <a:ext cx="8229600" cy="797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dirty="0">
                <a:solidFill>
                  <a:schemeClr val="accent1"/>
                </a:solidFill>
              </a:rPr>
              <a:t>Training Loop</a:t>
            </a:r>
          </a:p>
        </p:txBody>
      </p:sp>
      <p:sp>
        <p:nvSpPr>
          <p:cNvPr id="6" name="Rectangle 5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278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/>
          <a:lstStyle/>
          <a:p>
            <a:r>
              <a:rPr lang="en-US" dirty="0"/>
              <a:t> "</a:t>
            </a:r>
            <a:r>
              <a:rPr lang="en-US" dirty="0">
                <a:solidFill>
                  <a:schemeClr val="accent1"/>
                </a:solidFill>
              </a:rPr>
              <a:t>mini-batches</a:t>
            </a:r>
            <a:r>
              <a:rPr lang="en-US" dirty="0"/>
              <a:t>":</a:t>
            </a:r>
            <a:br>
              <a:rPr lang="en-US" dirty="0"/>
            </a:br>
            <a:r>
              <a:rPr lang="en-US" dirty="0"/>
              <a:t>100 images and labels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0234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596267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Menlo" charset="0"/>
                <a:ea typeface="Menlo" charset="0"/>
                <a:cs typeface="Menlo" charset="0"/>
              </a:rPr>
              <a:t>import </a:t>
            </a:r>
            <a:r>
              <a:rPr lang="en-US" dirty="0" err="1">
                <a:solidFill>
                  <a:srgbClr val="FF0000"/>
                </a:solidFill>
                <a:latin typeface="Menlo" charset="0"/>
                <a:ea typeface="Menlo" charset="0"/>
                <a:cs typeface="Menlo" charset="0"/>
              </a:rPr>
              <a:t>tensorflow</a:t>
            </a:r>
            <a:r>
              <a:rPr lang="en-US" dirty="0">
                <a:solidFill>
                  <a:srgbClr val="FF0000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Menlo" charset="0"/>
                <a:ea typeface="Menlo" charset="0"/>
                <a:cs typeface="Menlo" charset="0"/>
              </a:rPr>
              <a:t>as </a:t>
            </a:r>
            <a:r>
              <a:rPr lang="en-US" dirty="0" err="1">
                <a:solidFill>
                  <a:srgbClr val="FF0000"/>
                </a:solidFill>
                <a:latin typeface="Menlo" charset="0"/>
                <a:ea typeface="Menlo" charset="0"/>
                <a:cs typeface="Menlo" charset="0"/>
              </a:rPr>
              <a:t>tf</a:t>
            </a:r>
            <a:r>
              <a:rPr lang="en-US" dirty="0">
                <a:solidFill>
                  <a:srgbClr val="FF0000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/#5</a:t>
            </a:r>
          </a:p>
        </p:txBody>
      </p:sp>
    </p:spTree>
    <p:extLst>
      <p:ext uri="{BB962C8B-B14F-4D97-AF65-F5344CB8AC3E}">
        <p14:creationId xmlns:p14="http://schemas.microsoft.com/office/powerpoint/2010/main" val="383578876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3508" y="1412776"/>
            <a:ext cx="8856984" cy="4968552"/>
          </a:xfrm>
          <a:prstGeom prst="roundRect">
            <a:avLst>
              <a:gd name="adj" fmla="val 2414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558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mnist_1.0_softmax.py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83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611560" y="2636912"/>
            <a:ext cx="7632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E28964"/>
                </a:solidFill>
                <a:latin typeface="Menlo" charset="0"/>
                <a:ea typeface="Menlo" charset="0"/>
                <a:cs typeface="Menlo" charset="0"/>
              </a:rPr>
              <a:t>import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tensorflow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dirty="0">
                <a:solidFill>
                  <a:srgbClr val="E28964"/>
                </a:solidFill>
                <a:latin typeface="Menlo" charset="0"/>
                <a:ea typeface="Menlo" charset="0"/>
                <a:cs typeface="Menlo" charset="0"/>
              </a:rPr>
              <a:t>as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tf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 </a:t>
            </a:r>
          </a:p>
          <a:p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X = 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tf.placeholder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(tf.float32, [</a:t>
            </a:r>
            <a:r>
              <a:rPr lang="en-US" dirty="0">
                <a:solidFill>
                  <a:srgbClr val="E28964"/>
                </a:solidFill>
                <a:latin typeface="Menlo" charset="0"/>
                <a:ea typeface="Menlo" charset="0"/>
                <a:cs typeface="Menlo" charset="0"/>
              </a:rPr>
              <a:t>None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, </a:t>
            </a:r>
            <a:r>
              <a:rPr lang="en-US" dirty="0">
                <a:solidFill>
                  <a:srgbClr val="3387CC"/>
                </a:solidFill>
                <a:latin typeface="Menlo" charset="0"/>
                <a:ea typeface="Menlo" charset="0"/>
                <a:cs typeface="Menlo" charset="0"/>
              </a:rPr>
              <a:t>28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, </a:t>
            </a:r>
            <a:r>
              <a:rPr lang="en-US" dirty="0">
                <a:solidFill>
                  <a:srgbClr val="3387CC"/>
                </a:solidFill>
                <a:latin typeface="Menlo" charset="0"/>
                <a:ea typeface="Menlo" charset="0"/>
                <a:cs typeface="Menlo" charset="0"/>
              </a:rPr>
              <a:t>28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, </a:t>
            </a:r>
            <a:r>
              <a:rPr lang="en-US" dirty="0">
                <a:solidFill>
                  <a:srgbClr val="3387CC"/>
                </a:solidFill>
                <a:latin typeface="Menlo" charset="0"/>
                <a:ea typeface="Menlo" charset="0"/>
                <a:cs typeface="Menlo" charset="0"/>
              </a:rPr>
              <a:t>1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]) </a:t>
            </a:r>
          </a:p>
          <a:p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W = 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tf.</a:t>
            </a:r>
            <a:r>
              <a:rPr lang="en-US" dirty="0" err="1">
                <a:solidFill>
                  <a:srgbClr val="89BDFF"/>
                </a:solidFill>
                <a:latin typeface="Menlo" charset="0"/>
                <a:ea typeface="Menlo" charset="0"/>
                <a:cs typeface="Menlo" charset="0"/>
              </a:rPr>
              <a:t>Variable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tf.zeros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([</a:t>
            </a:r>
            <a:r>
              <a:rPr lang="en-US" dirty="0">
                <a:solidFill>
                  <a:srgbClr val="3387CC"/>
                </a:solidFill>
                <a:latin typeface="Menlo" charset="0"/>
                <a:ea typeface="Menlo" charset="0"/>
                <a:cs typeface="Menlo" charset="0"/>
              </a:rPr>
              <a:t>784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, </a:t>
            </a:r>
            <a:r>
              <a:rPr lang="en-US" dirty="0">
                <a:solidFill>
                  <a:srgbClr val="3387CC"/>
                </a:solidFill>
                <a:latin typeface="Menlo" charset="0"/>
                <a:ea typeface="Menlo" charset="0"/>
                <a:cs typeface="Menlo" charset="0"/>
              </a:rPr>
              <a:t>10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])) </a:t>
            </a:r>
          </a:p>
          <a:p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b = 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tf.</a:t>
            </a:r>
            <a:r>
              <a:rPr lang="en-US" dirty="0" err="1">
                <a:solidFill>
                  <a:srgbClr val="89BDFF"/>
                </a:solidFill>
                <a:latin typeface="Menlo" charset="0"/>
                <a:ea typeface="Menlo" charset="0"/>
                <a:cs typeface="Menlo" charset="0"/>
              </a:rPr>
              <a:t>Variable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tf.zeros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([</a:t>
            </a:r>
            <a:r>
              <a:rPr lang="en-US" dirty="0">
                <a:solidFill>
                  <a:srgbClr val="3387CC"/>
                </a:solidFill>
                <a:latin typeface="Menlo" charset="0"/>
                <a:ea typeface="Menlo" charset="0"/>
                <a:cs typeface="Menlo" charset="0"/>
              </a:rPr>
              <a:t>10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]))</a:t>
            </a:r>
          </a:p>
          <a:p>
            <a:endParaRPr lang="en-US" dirty="0">
              <a:solidFill>
                <a:srgbClr val="FFFFFF"/>
              </a:solidFill>
              <a:latin typeface="Menlo" charset="0"/>
              <a:ea typeface="Menlo" charset="0"/>
              <a:cs typeface="Menlo" charset="0"/>
            </a:endParaRPr>
          </a:p>
          <a:p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init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 = 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tf.initialize_all_variables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()</a:t>
            </a:r>
            <a:endParaRPr lang="en-US" dirty="0">
              <a:latin typeface="Menlo" charset="0"/>
              <a:ea typeface="Menlo" charset="0"/>
              <a:cs typeface="Menlo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/#5</a:t>
            </a:r>
          </a:p>
        </p:txBody>
      </p:sp>
    </p:spTree>
    <p:extLst>
      <p:ext uri="{BB962C8B-B14F-4D97-AF65-F5344CB8AC3E}">
        <p14:creationId xmlns:p14="http://schemas.microsoft.com/office/powerpoint/2010/main" val="126900029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3471" y="1536003"/>
            <a:ext cx="8856984" cy="4968552"/>
          </a:xfrm>
          <a:prstGeom prst="roundRect">
            <a:avLst>
              <a:gd name="adj" fmla="val 2414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558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mnist_1.0_softmax.py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84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/#5</a:t>
            </a:r>
          </a:p>
        </p:txBody>
      </p:sp>
      <p:sp>
        <p:nvSpPr>
          <p:cNvPr id="7" name="Rectangle 6"/>
          <p:cNvSpPr/>
          <p:nvPr/>
        </p:nvSpPr>
        <p:spPr>
          <a:xfrm>
            <a:off x="295479" y="2132856"/>
            <a:ext cx="87410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AEAEAE"/>
                </a:solidFill>
                <a:latin typeface="Menlo" charset="0"/>
                <a:ea typeface="Menlo" charset="0"/>
                <a:cs typeface="Menlo" charset="0"/>
              </a:rPr>
              <a:t># model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 </a:t>
            </a:r>
          </a:p>
          <a:p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Y = 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tf.nn.softmax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tf.matmul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tf.reshape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(X, [-</a:t>
            </a:r>
            <a:r>
              <a:rPr lang="en-US" dirty="0">
                <a:solidFill>
                  <a:srgbClr val="3387CC"/>
                </a:solidFill>
                <a:latin typeface="Menlo" charset="0"/>
                <a:ea typeface="Menlo" charset="0"/>
                <a:cs typeface="Menlo" charset="0"/>
              </a:rPr>
              <a:t>1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, </a:t>
            </a:r>
            <a:r>
              <a:rPr lang="en-US" dirty="0">
                <a:solidFill>
                  <a:srgbClr val="3387CC"/>
                </a:solidFill>
                <a:latin typeface="Menlo" charset="0"/>
                <a:ea typeface="Menlo" charset="0"/>
                <a:cs typeface="Menlo" charset="0"/>
              </a:rPr>
              <a:t>784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]), W) + b) </a:t>
            </a:r>
          </a:p>
          <a:p>
            <a:r>
              <a:rPr lang="en-US" i="1" dirty="0">
                <a:solidFill>
                  <a:srgbClr val="AEAEAE"/>
                </a:solidFill>
                <a:latin typeface="Menlo" charset="0"/>
                <a:ea typeface="Menlo" charset="0"/>
                <a:cs typeface="Menlo" charset="0"/>
              </a:rPr>
              <a:t># placeholder for correct labels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 </a:t>
            </a:r>
          </a:p>
          <a:p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Y_ = 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tf.placeholder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(tf.float32, [</a:t>
            </a:r>
            <a:r>
              <a:rPr lang="en-US" dirty="0">
                <a:solidFill>
                  <a:srgbClr val="E28964"/>
                </a:solidFill>
                <a:latin typeface="Menlo" charset="0"/>
                <a:ea typeface="Menlo" charset="0"/>
                <a:cs typeface="Menlo" charset="0"/>
              </a:rPr>
              <a:t>None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, </a:t>
            </a:r>
            <a:r>
              <a:rPr lang="en-US" dirty="0">
                <a:solidFill>
                  <a:srgbClr val="3387CC"/>
                </a:solidFill>
                <a:latin typeface="Menlo" charset="0"/>
                <a:ea typeface="Menlo" charset="0"/>
                <a:cs typeface="Menlo" charset="0"/>
              </a:rPr>
              <a:t>10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]) </a:t>
            </a:r>
          </a:p>
          <a:p>
            <a:endParaRPr lang="en-US" i="1" dirty="0">
              <a:solidFill>
                <a:srgbClr val="AEAEAE"/>
              </a:solidFill>
              <a:latin typeface="Menlo" charset="0"/>
              <a:ea typeface="Menlo" charset="0"/>
              <a:cs typeface="Menlo" charset="0"/>
            </a:endParaRPr>
          </a:p>
          <a:p>
            <a:r>
              <a:rPr lang="en-US" i="1" dirty="0">
                <a:solidFill>
                  <a:srgbClr val="AEAEAE"/>
                </a:solidFill>
                <a:latin typeface="Menlo" charset="0"/>
                <a:ea typeface="Menlo" charset="0"/>
                <a:cs typeface="Menlo" charset="0"/>
              </a:rPr>
              <a:t># loss function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 </a:t>
            </a:r>
          </a:p>
          <a:p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cross_entropy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 = -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tf.reduce_sum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(Y_ * 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tf.log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(Y)) </a:t>
            </a:r>
          </a:p>
          <a:p>
            <a:r>
              <a:rPr lang="en-US" i="1" dirty="0">
                <a:solidFill>
                  <a:srgbClr val="AEAEAE"/>
                </a:solidFill>
                <a:latin typeface="Menlo" charset="0"/>
                <a:ea typeface="Menlo" charset="0"/>
                <a:cs typeface="Menlo" charset="0"/>
              </a:rPr>
              <a:t># % of correct answers found in batch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 </a:t>
            </a:r>
          </a:p>
          <a:p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is_correct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 = 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tf.equal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tf.argmax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(Y,</a:t>
            </a:r>
            <a:r>
              <a:rPr lang="en-US" dirty="0">
                <a:solidFill>
                  <a:srgbClr val="3387CC"/>
                </a:solidFill>
                <a:latin typeface="Menlo" charset="0"/>
                <a:ea typeface="Menlo" charset="0"/>
                <a:cs typeface="Menlo" charset="0"/>
              </a:rPr>
              <a:t>1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), 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tf.argmax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(Y_,</a:t>
            </a:r>
            <a:r>
              <a:rPr lang="en-US" dirty="0">
                <a:solidFill>
                  <a:srgbClr val="3387CC"/>
                </a:solidFill>
                <a:latin typeface="Menlo" charset="0"/>
                <a:ea typeface="Menlo" charset="0"/>
                <a:cs typeface="Menlo" charset="0"/>
              </a:rPr>
              <a:t>1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)) accuracy = 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tf.reduce_mean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tf.cast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is_correct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, tf.float32))</a:t>
            </a:r>
            <a:endParaRPr lang="en-US" dirty="0">
              <a:latin typeface="Menlo" charset="0"/>
              <a:ea typeface="Menlo" charset="0"/>
              <a:cs typeface="Menl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9215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3508" y="1412776"/>
            <a:ext cx="8856984" cy="4968552"/>
          </a:xfrm>
          <a:prstGeom prst="roundRect">
            <a:avLst>
              <a:gd name="adj" fmla="val 2414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558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mnist_1.0_softmax.py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85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/#5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6714" y="1556792"/>
            <a:ext cx="824008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sess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 = 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tf.</a:t>
            </a:r>
            <a:r>
              <a:rPr lang="en-US" dirty="0" err="1">
                <a:solidFill>
                  <a:srgbClr val="89BDFF"/>
                </a:solidFill>
                <a:latin typeface="Menlo" charset="0"/>
                <a:ea typeface="Menlo" charset="0"/>
                <a:cs typeface="Menlo" charset="0"/>
              </a:rPr>
              <a:t>Session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()</a:t>
            </a:r>
            <a:endParaRPr lang="en-US" sz="2800" dirty="0">
              <a:latin typeface="Menlo" charset="0"/>
              <a:ea typeface="Menlo" charset="0"/>
              <a:cs typeface="Menlo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sess.run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init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)</a:t>
            </a:r>
            <a:endParaRPr lang="en-US" sz="2800" dirty="0">
              <a:latin typeface="Menlo" charset="0"/>
              <a:ea typeface="Menlo" charset="0"/>
              <a:cs typeface="Menlo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 </a:t>
            </a:r>
            <a:endParaRPr lang="en-US" sz="2800" dirty="0">
              <a:latin typeface="Menlo" charset="0"/>
              <a:ea typeface="Menlo" charset="0"/>
              <a:cs typeface="Menlo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rgbClr val="E28964"/>
                </a:solidFill>
                <a:latin typeface="Menlo" charset="0"/>
                <a:ea typeface="Menlo" charset="0"/>
                <a:cs typeface="Menlo" charset="0"/>
              </a:rPr>
              <a:t>for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i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 </a:t>
            </a:r>
            <a:r>
              <a:rPr lang="en-US" dirty="0">
                <a:solidFill>
                  <a:srgbClr val="E28964"/>
                </a:solidFill>
                <a:latin typeface="Menlo" charset="0"/>
                <a:ea typeface="Menlo" charset="0"/>
                <a:cs typeface="Menlo" charset="0"/>
              </a:rPr>
              <a:t>in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 range(</a:t>
            </a:r>
            <a:r>
              <a:rPr lang="en-US" dirty="0">
                <a:solidFill>
                  <a:srgbClr val="3387CC"/>
                </a:solidFill>
                <a:latin typeface="Menlo" charset="0"/>
                <a:ea typeface="Menlo" charset="0"/>
                <a:cs typeface="Menlo" charset="0"/>
              </a:rPr>
              <a:t>1000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):</a:t>
            </a:r>
            <a:endParaRPr lang="en-US" sz="2800" dirty="0">
              <a:latin typeface="Menlo" charset="0"/>
              <a:ea typeface="Menlo" charset="0"/>
              <a:cs typeface="Menlo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i="1" dirty="0">
                <a:solidFill>
                  <a:srgbClr val="AEAEAE"/>
                </a:solidFill>
                <a:latin typeface="Menlo" charset="0"/>
                <a:ea typeface="Menlo" charset="0"/>
                <a:cs typeface="Menlo" charset="0"/>
              </a:rPr>
              <a:t># load batch of images and correct answers</a:t>
            </a:r>
            <a:endParaRPr lang="en-US" sz="2800" dirty="0">
              <a:latin typeface="Menlo" charset="0"/>
              <a:ea typeface="Menlo" charset="0"/>
              <a:cs typeface="Menlo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batch_X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batch_Y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 = 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mnist.train.next_batch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dirty="0">
                <a:solidFill>
                  <a:srgbClr val="3387CC"/>
                </a:solidFill>
                <a:latin typeface="Menlo" charset="0"/>
                <a:ea typeface="Menlo" charset="0"/>
                <a:cs typeface="Menlo" charset="0"/>
              </a:rPr>
              <a:t>100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)</a:t>
            </a:r>
            <a:endParaRPr lang="en-US" sz="2800" dirty="0">
              <a:latin typeface="Menlo" charset="0"/>
              <a:ea typeface="Menlo" charset="0"/>
              <a:cs typeface="Menlo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train_data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={X: 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batch_X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, Y_: 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batch_Y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}</a:t>
            </a:r>
            <a:endParaRPr lang="en-US" sz="2800" dirty="0">
              <a:latin typeface="Menlo" charset="0"/>
              <a:ea typeface="Menlo" charset="0"/>
              <a:cs typeface="Menlo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 </a:t>
            </a:r>
            <a:endParaRPr lang="en-US" sz="2800" dirty="0">
              <a:latin typeface="Menlo" charset="0"/>
              <a:ea typeface="Menlo" charset="0"/>
              <a:cs typeface="Menlo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i="1" dirty="0">
                <a:solidFill>
                  <a:srgbClr val="AEAEAE"/>
                </a:solidFill>
                <a:latin typeface="Menlo" charset="0"/>
                <a:ea typeface="Menlo" charset="0"/>
                <a:cs typeface="Menlo" charset="0"/>
              </a:rPr>
              <a:t># train</a:t>
            </a:r>
            <a:endParaRPr lang="en-US" sz="2800" dirty="0">
              <a:latin typeface="Menlo" charset="0"/>
              <a:ea typeface="Menlo" charset="0"/>
              <a:cs typeface="Menlo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    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sess.run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train_step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feed_dict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=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train_data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)</a:t>
            </a:r>
            <a:endParaRPr lang="en-US" sz="2800" dirty="0">
              <a:latin typeface="Menlo" charset="0"/>
              <a:ea typeface="Menlo" charset="0"/>
              <a:cs typeface="Menl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5788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3508" y="1412776"/>
            <a:ext cx="8856984" cy="4968552"/>
          </a:xfrm>
          <a:prstGeom prst="roundRect">
            <a:avLst>
              <a:gd name="adj" fmla="val 2414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558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mnist_1.0_softmax.py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86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/#5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2348880"/>
            <a:ext cx="80032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AEAEAE"/>
                </a:solidFill>
                <a:latin typeface="Menlo" charset="0"/>
                <a:ea typeface="Menlo" charset="0"/>
                <a:cs typeface="Menlo" charset="0"/>
              </a:rPr>
              <a:t># success ?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 </a:t>
            </a:r>
          </a:p>
          <a:p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a,c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 = 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sess.run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([accuracy, 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cross_entropy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], 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feed_dict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=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train_data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)</a:t>
            </a:r>
            <a:endParaRPr lang="en-US" dirty="0">
              <a:latin typeface="Menlo" charset="0"/>
              <a:ea typeface="Menlo" charset="0"/>
              <a:cs typeface="Menlo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6889" y="3897052"/>
            <a:ext cx="8435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AEAEAE"/>
                </a:solidFill>
                <a:latin typeface="Menlo" charset="0"/>
                <a:ea typeface="Menlo" charset="0"/>
                <a:cs typeface="Menlo" charset="0"/>
              </a:rPr>
              <a:t># success on test data ?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 </a:t>
            </a:r>
          </a:p>
          <a:p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test_data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={X: 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mnist.test.images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, Y_: 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mnist.test.labels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} </a:t>
            </a:r>
          </a:p>
          <a:p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a,c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 = 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sess.run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([accuracy, 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cross_entropy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], feed=</a:t>
            </a:r>
            <a:r>
              <a:rPr lang="en-US" dirty="0" err="1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test_data</a:t>
            </a:r>
            <a:r>
              <a:rPr lang="en-US" dirty="0">
                <a:solidFill>
                  <a:srgbClr val="FFFFFF"/>
                </a:solidFill>
                <a:latin typeface="Menlo" charset="0"/>
                <a:ea typeface="Menlo" charset="0"/>
                <a:cs typeface="Menlo" charset="0"/>
              </a:rPr>
              <a:t>)</a:t>
            </a:r>
            <a:br>
              <a:rPr lang="en-US" dirty="0">
                <a:latin typeface="Menlo" charset="0"/>
                <a:ea typeface="Menlo" charset="0"/>
                <a:cs typeface="Menlo" charset="0"/>
              </a:rPr>
            </a:br>
            <a:endParaRPr lang="en-US" dirty="0">
              <a:latin typeface="Menlo" charset="0"/>
              <a:ea typeface="Menlo" charset="0"/>
              <a:cs typeface="Menl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80683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87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" y="1017075"/>
            <a:ext cx="9144000" cy="550826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54533" y="68151"/>
            <a:ext cx="8229600" cy="8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>
                <a:solidFill>
                  <a:schemeClr val="accent1"/>
                </a:solidFill>
              </a:rPr>
              <a:t>mnist_1.0_softmax.py</a:t>
            </a:r>
            <a:endParaRPr kumimoji="0" lang="en-US" dirty="0">
              <a:solidFill>
                <a:schemeClr val="accent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/#5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3057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88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838"/>
            <a:ext cx="9144000" cy="51574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79503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5 fully-connected layers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89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" y="836712"/>
            <a:ext cx="9144000" cy="56068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04173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56172-1387-294C-93BC-80664E9B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21" y="128016"/>
            <a:ext cx="8924543" cy="104241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A friendly introduction to 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Convolutional Neural Networks and Image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56C83-B0E7-BF4A-A67D-A39A8FB5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8818EB-5703-1F4B-8D7E-3852C3A04057}"/>
              </a:ext>
            </a:extLst>
          </p:cNvPr>
          <p:cNvSpPr/>
          <p:nvPr/>
        </p:nvSpPr>
        <p:spPr>
          <a:xfrm>
            <a:off x="775844" y="6484635"/>
            <a:ext cx="7626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Luis Serrano (2017), A friendly introduction to Convolutional Neural Networks and Image Recognition, </a:t>
            </a:r>
          </a:p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https://www.youtube.com/watch?v=2-Ol7ZB0MmU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8EF9047-B0D6-3F47-8466-DBFA456E67CE}"/>
              </a:ext>
            </a:extLst>
          </p:cNvPr>
          <p:cNvGrpSpPr/>
          <p:nvPr/>
        </p:nvGrpSpPr>
        <p:grpSpPr>
          <a:xfrm>
            <a:off x="379212" y="3322348"/>
            <a:ext cx="960120" cy="959071"/>
            <a:chOff x="2371784" y="1741790"/>
            <a:chExt cx="960120" cy="95907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72D139-D223-C941-BFAB-E7B4A26A5542}"/>
                </a:ext>
              </a:extLst>
            </p:cNvPr>
            <p:cNvSpPr/>
            <p:nvPr/>
          </p:nvSpPr>
          <p:spPr>
            <a:xfrm>
              <a:off x="2371784" y="174179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80380A-6DED-D146-BA82-878EB71B29C8}"/>
                </a:ext>
              </a:extLst>
            </p:cNvPr>
            <p:cNvSpPr/>
            <p:nvPr/>
          </p:nvSpPr>
          <p:spPr>
            <a:xfrm>
              <a:off x="2691776" y="174179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D0075AF-00CD-2E45-8581-DA4A4679E2D6}"/>
                </a:ext>
              </a:extLst>
            </p:cNvPr>
            <p:cNvSpPr/>
            <p:nvPr/>
          </p:nvSpPr>
          <p:spPr>
            <a:xfrm>
              <a:off x="3011864" y="174179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2B36311-6252-074C-82FC-E0FE35685A5D}"/>
                </a:ext>
              </a:extLst>
            </p:cNvPr>
            <p:cNvSpPr/>
            <p:nvPr/>
          </p:nvSpPr>
          <p:spPr>
            <a:xfrm>
              <a:off x="2371784" y="206078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6654360-EFCD-2542-BF8A-CC1F647043C9}"/>
                </a:ext>
              </a:extLst>
            </p:cNvPr>
            <p:cNvSpPr/>
            <p:nvPr/>
          </p:nvSpPr>
          <p:spPr>
            <a:xfrm>
              <a:off x="3011864" y="206078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19672B2-428D-BB42-9060-363055B06B96}"/>
                </a:ext>
              </a:extLst>
            </p:cNvPr>
            <p:cNvSpPr/>
            <p:nvPr/>
          </p:nvSpPr>
          <p:spPr>
            <a:xfrm>
              <a:off x="2691824" y="205973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2190A24-7DF7-0E4E-B723-036DC7A85321}"/>
                </a:ext>
              </a:extLst>
            </p:cNvPr>
            <p:cNvSpPr/>
            <p:nvPr/>
          </p:nvSpPr>
          <p:spPr>
            <a:xfrm>
              <a:off x="2371784" y="2380821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D1B4A7F-B8DE-4F4C-AE0A-C8A33796F451}"/>
                </a:ext>
              </a:extLst>
            </p:cNvPr>
            <p:cNvSpPr/>
            <p:nvPr/>
          </p:nvSpPr>
          <p:spPr>
            <a:xfrm>
              <a:off x="2691776" y="237977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EA161B1-C4D4-7945-8046-5AF9847D9D42}"/>
                </a:ext>
              </a:extLst>
            </p:cNvPr>
            <p:cNvSpPr/>
            <p:nvPr/>
          </p:nvSpPr>
          <p:spPr>
            <a:xfrm>
              <a:off x="3011816" y="237977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1A7243F-A1CE-5444-A0EB-EC713063C865}"/>
              </a:ext>
            </a:extLst>
          </p:cNvPr>
          <p:cNvGrpSpPr/>
          <p:nvPr/>
        </p:nvGrpSpPr>
        <p:grpSpPr>
          <a:xfrm>
            <a:off x="6891513" y="4799289"/>
            <a:ext cx="643830" cy="639031"/>
            <a:chOff x="1665905" y="3848612"/>
            <a:chExt cx="643830" cy="639031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DBE407D-1132-C04E-A93C-597F363E5185}"/>
                </a:ext>
              </a:extLst>
            </p:cNvPr>
            <p:cNvSpPr/>
            <p:nvPr/>
          </p:nvSpPr>
          <p:spPr>
            <a:xfrm>
              <a:off x="1669655" y="384861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EAEC372-EE1D-2349-9407-883251EBC7C3}"/>
                </a:ext>
              </a:extLst>
            </p:cNvPr>
            <p:cNvSpPr/>
            <p:nvPr/>
          </p:nvSpPr>
          <p:spPr>
            <a:xfrm>
              <a:off x="1989647" y="3848612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3B6F6B1-2B21-E845-B1E8-04B30267DBD8}"/>
                </a:ext>
              </a:extLst>
            </p:cNvPr>
            <p:cNvSpPr/>
            <p:nvPr/>
          </p:nvSpPr>
          <p:spPr>
            <a:xfrm>
              <a:off x="1669655" y="4167603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14F1FA6-7D42-6641-B381-A9DF6BCD1A94}"/>
                </a:ext>
              </a:extLst>
            </p:cNvPr>
            <p:cNvSpPr/>
            <p:nvPr/>
          </p:nvSpPr>
          <p:spPr>
            <a:xfrm>
              <a:off x="1989695" y="41665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CF283CBE-6A2D-9F4D-85B9-04F86F9FE7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5945" y="3854151"/>
              <a:ext cx="320640" cy="31794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E8892B4-D55E-E34E-A891-84BE079FF0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5905" y="4157036"/>
              <a:ext cx="319992" cy="32004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0BE4BE57-6123-DE42-A5D1-9BBE78190698}"/>
              </a:ext>
            </a:extLst>
          </p:cNvPr>
          <p:cNvGrpSpPr/>
          <p:nvPr/>
        </p:nvGrpSpPr>
        <p:grpSpPr>
          <a:xfrm>
            <a:off x="6891513" y="2122316"/>
            <a:ext cx="647924" cy="644769"/>
            <a:chOff x="1693772" y="5001617"/>
            <a:chExt cx="647924" cy="644769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B0F19EAC-F231-5645-847B-21025929DC3A}"/>
                </a:ext>
              </a:extLst>
            </p:cNvPr>
            <p:cNvSpPr/>
            <p:nvPr/>
          </p:nvSpPr>
          <p:spPr>
            <a:xfrm>
              <a:off x="1693820" y="5001617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37B4CAAD-1A6A-9249-80A3-98A067E58F60}"/>
                </a:ext>
              </a:extLst>
            </p:cNvPr>
            <p:cNvSpPr/>
            <p:nvPr/>
          </p:nvSpPr>
          <p:spPr>
            <a:xfrm>
              <a:off x="2013812" y="5001617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C62301A-3BB9-0844-AB38-DE548A2EEC10}"/>
                </a:ext>
              </a:extLst>
            </p:cNvPr>
            <p:cNvSpPr/>
            <p:nvPr/>
          </p:nvSpPr>
          <p:spPr>
            <a:xfrm>
              <a:off x="1693820" y="5320608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A7F32001-1FD5-8F43-A43F-175F3AF5D173}"/>
                </a:ext>
              </a:extLst>
            </p:cNvPr>
            <p:cNvSpPr/>
            <p:nvPr/>
          </p:nvSpPr>
          <p:spPr>
            <a:xfrm>
              <a:off x="2013860" y="5319559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7DF9159-252E-A74E-84DA-9278149C8F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93772" y="5012108"/>
              <a:ext cx="327884" cy="3268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117A632-2AEC-2144-9706-4D8BC9B1FA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21656" y="5329494"/>
              <a:ext cx="320040" cy="316892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8" name="Right Arrow 317">
            <a:extLst>
              <a:ext uri="{FF2B5EF4-FFF2-40B4-BE49-F238E27FC236}">
                <a16:creationId xmlns:a16="http://schemas.microsoft.com/office/drawing/2014/main" id="{0C6CFA9A-90A5-A444-ADCB-09B43156A5B1}"/>
              </a:ext>
            </a:extLst>
          </p:cNvPr>
          <p:cNvSpPr/>
          <p:nvPr/>
        </p:nvSpPr>
        <p:spPr>
          <a:xfrm rot="20177811">
            <a:off x="1555306" y="2902797"/>
            <a:ext cx="2621392" cy="16152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0A2D9D-CC25-CF41-A28B-E1403F361546}"/>
              </a:ext>
            </a:extLst>
          </p:cNvPr>
          <p:cNvGrpSpPr/>
          <p:nvPr/>
        </p:nvGrpSpPr>
        <p:grpSpPr>
          <a:xfrm>
            <a:off x="4316719" y="2122316"/>
            <a:ext cx="640080" cy="639031"/>
            <a:chOff x="4108173" y="2122316"/>
            <a:chExt cx="640080" cy="639031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97A5A0BD-B0ED-014D-8942-0358399F7C21}"/>
                </a:ext>
              </a:extLst>
            </p:cNvPr>
            <p:cNvSpPr/>
            <p:nvPr/>
          </p:nvSpPr>
          <p:spPr>
            <a:xfrm>
              <a:off x="4108173" y="2122316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A38EBDF6-4DA0-9E4E-AEEB-F000DEF934AE}"/>
                </a:ext>
              </a:extLst>
            </p:cNvPr>
            <p:cNvSpPr/>
            <p:nvPr/>
          </p:nvSpPr>
          <p:spPr>
            <a:xfrm>
              <a:off x="4428165" y="2122316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-4</a:t>
              </a: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EAEE5E78-F5D2-144B-88A5-D181B2008AAF}"/>
                </a:ext>
              </a:extLst>
            </p:cNvPr>
            <p:cNvSpPr/>
            <p:nvPr/>
          </p:nvSpPr>
          <p:spPr>
            <a:xfrm>
              <a:off x="4108173" y="2441307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-4</a:t>
              </a: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C8C2B714-FA72-CA43-B1C6-E158A0270F2D}"/>
                </a:ext>
              </a:extLst>
            </p:cNvPr>
            <p:cNvSpPr/>
            <p:nvPr/>
          </p:nvSpPr>
          <p:spPr>
            <a:xfrm>
              <a:off x="4428213" y="2440258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B94D121-F7B7-DA4C-8F26-825352EE16E6}"/>
              </a:ext>
            </a:extLst>
          </p:cNvPr>
          <p:cNvGrpSpPr/>
          <p:nvPr/>
        </p:nvGrpSpPr>
        <p:grpSpPr>
          <a:xfrm>
            <a:off x="2149922" y="2122316"/>
            <a:ext cx="640080" cy="639031"/>
            <a:chOff x="2149922" y="2126759"/>
            <a:chExt cx="640080" cy="639031"/>
          </a:xfrm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7E4735C6-82B7-C249-ADCA-6D8FBD0D7DDB}"/>
                </a:ext>
              </a:extLst>
            </p:cNvPr>
            <p:cNvSpPr/>
            <p:nvPr/>
          </p:nvSpPr>
          <p:spPr>
            <a:xfrm>
              <a:off x="2149922" y="2126759"/>
              <a:ext cx="320040" cy="3200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15F3BA8D-B4B0-2A45-B2B8-9F02FB03B682}"/>
                </a:ext>
              </a:extLst>
            </p:cNvPr>
            <p:cNvSpPr/>
            <p:nvPr/>
          </p:nvSpPr>
          <p:spPr>
            <a:xfrm>
              <a:off x="2469914" y="212675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9B0B82A0-80BF-8240-A80F-9F577F7955E1}"/>
                </a:ext>
              </a:extLst>
            </p:cNvPr>
            <p:cNvSpPr/>
            <p:nvPr/>
          </p:nvSpPr>
          <p:spPr>
            <a:xfrm>
              <a:off x="2149922" y="244575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343BD17C-5742-B44B-AF8C-0C36510664ED}"/>
                </a:ext>
              </a:extLst>
            </p:cNvPr>
            <p:cNvSpPr/>
            <p:nvPr/>
          </p:nvSpPr>
          <p:spPr>
            <a:xfrm>
              <a:off x="2469962" y="2444701"/>
              <a:ext cx="320040" cy="3200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C23B15-9621-914B-8988-42A2609D4F4F}"/>
              </a:ext>
            </a:extLst>
          </p:cNvPr>
          <p:cNvGrpSpPr/>
          <p:nvPr/>
        </p:nvGrpSpPr>
        <p:grpSpPr>
          <a:xfrm>
            <a:off x="2149922" y="4799289"/>
            <a:ext cx="640080" cy="639031"/>
            <a:chOff x="2088281" y="4228461"/>
            <a:chExt cx="640080" cy="639031"/>
          </a:xfrm>
        </p:grpSpPr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3F88AA81-1D4A-6140-AF76-6D41EEE1CB51}"/>
                </a:ext>
              </a:extLst>
            </p:cNvPr>
            <p:cNvSpPr/>
            <p:nvPr/>
          </p:nvSpPr>
          <p:spPr>
            <a:xfrm>
              <a:off x="2088281" y="422846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9D44C63A-B201-5145-969D-69B35ACF2E44}"/>
                </a:ext>
              </a:extLst>
            </p:cNvPr>
            <p:cNvSpPr/>
            <p:nvPr/>
          </p:nvSpPr>
          <p:spPr>
            <a:xfrm>
              <a:off x="2408273" y="4228461"/>
              <a:ext cx="320040" cy="3200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ADF7A3B0-27E5-DF46-B2E3-3B1197D2B2BB}"/>
                </a:ext>
              </a:extLst>
            </p:cNvPr>
            <p:cNvSpPr/>
            <p:nvPr/>
          </p:nvSpPr>
          <p:spPr>
            <a:xfrm>
              <a:off x="2088281" y="4547452"/>
              <a:ext cx="320040" cy="3200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0AF3FBDC-52AA-5949-AF13-CCA8BECCFBE7}"/>
                </a:ext>
              </a:extLst>
            </p:cNvPr>
            <p:cNvSpPr/>
            <p:nvPr/>
          </p:nvSpPr>
          <p:spPr>
            <a:xfrm>
              <a:off x="2408321" y="4546403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09F5E31-8AED-C445-B898-D096BFF5D0EF}"/>
              </a:ext>
            </a:extLst>
          </p:cNvPr>
          <p:cNvGrpSpPr/>
          <p:nvPr/>
        </p:nvGrpSpPr>
        <p:grpSpPr>
          <a:xfrm>
            <a:off x="4316719" y="4799289"/>
            <a:ext cx="640080" cy="639031"/>
            <a:chOff x="4108717" y="4227412"/>
            <a:chExt cx="640080" cy="639031"/>
          </a:xfrm>
        </p:grpSpPr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5A1081AC-A8D8-424B-867A-36B1DED9043F}"/>
                </a:ext>
              </a:extLst>
            </p:cNvPr>
            <p:cNvSpPr/>
            <p:nvPr/>
          </p:nvSpPr>
          <p:spPr>
            <a:xfrm>
              <a:off x="4108717" y="422741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-4</a:t>
              </a: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D58C37C1-9E6E-4C42-A0C8-3BE54FABE7B2}"/>
                </a:ext>
              </a:extLst>
            </p:cNvPr>
            <p:cNvSpPr/>
            <p:nvPr/>
          </p:nvSpPr>
          <p:spPr>
            <a:xfrm>
              <a:off x="4428709" y="422741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EA0A277B-734F-2048-9803-8D5DD37D6E18}"/>
                </a:ext>
              </a:extLst>
            </p:cNvPr>
            <p:cNvSpPr/>
            <p:nvPr/>
          </p:nvSpPr>
          <p:spPr>
            <a:xfrm>
              <a:off x="4108717" y="4546403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AD1D28D-0761-6949-8B28-A63EA8F59F63}"/>
                </a:ext>
              </a:extLst>
            </p:cNvPr>
            <p:cNvSpPr/>
            <p:nvPr/>
          </p:nvSpPr>
          <p:spPr>
            <a:xfrm>
              <a:off x="4428757" y="45453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sp>
        <p:nvSpPr>
          <p:cNvPr id="250" name="Right Arrow 249">
            <a:extLst>
              <a:ext uri="{FF2B5EF4-FFF2-40B4-BE49-F238E27FC236}">
                <a16:creationId xmlns:a16="http://schemas.microsoft.com/office/drawing/2014/main" id="{96657ADC-772C-6247-8700-33A755F64626}"/>
              </a:ext>
            </a:extLst>
          </p:cNvPr>
          <p:cNvSpPr/>
          <p:nvPr/>
        </p:nvSpPr>
        <p:spPr>
          <a:xfrm rot="1268343">
            <a:off x="1529488" y="4274381"/>
            <a:ext cx="2621392" cy="16152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D73948C4-F8A8-8B4A-96C2-2362A008C72E}"/>
              </a:ext>
            </a:extLst>
          </p:cNvPr>
          <p:cNvSpPr/>
          <p:nvPr/>
        </p:nvSpPr>
        <p:spPr>
          <a:xfrm>
            <a:off x="5039954" y="2313561"/>
            <a:ext cx="1802585" cy="26721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Right Arrow 263">
            <a:extLst>
              <a:ext uri="{FF2B5EF4-FFF2-40B4-BE49-F238E27FC236}">
                <a16:creationId xmlns:a16="http://schemas.microsoft.com/office/drawing/2014/main" id="{C1FC7560-0357-0C44-BFEA-1D8D6CA28710}"/>
              </a:ext>
            </a:extLst>
          </p:cNvPr>
          <p:cNvSpPr/>
          <p:nvPr/>
        </p:nvSpPr>
        <p:spPr>
          <a:xfrm>
            <a:off x="4983898" y="5043627"/>
            <a:ext cx="1802585" cy="26721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965DDCDD-06BA-4648-9C91-74DA9807E31E}"/>
              </a:ext>
            </a:extLst>
          </p:cNvPr>
          <p:cNvSpPr/>
          <p:nvPr/>
        </p:nvSpPr>
        <p:spPr>
          <a:xfrm>
            <a:off x="834978" y="5745403"/>
            <a:ext cx="36417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Convolution Layer</a:t>
            </a: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D9238DD5-98C5-4C46-A91F-9EA94EE8AB83}"/>
              </a:ext>
            </a:extLst>
          </p:cNvPr>
          <p:cNvSpPr/>
          <p:nvPr/>
        </p:nvSpPr>
        <p:spPr>
          <a:xfrm>
            <a:off x="4725970" y="5740157"/>
            <a:ext cx="29519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Pooling Layer</a:t>
            </a:r>
          </a:p>
        </p:txBody>
      </p:sp>
    </p:spTree>
    <p:extLst>
      <p:ext uri="{BB962C8B-B14F-4D97-AF65-F5344CB8AC3E}">
        <p14:creationId xmlns:p14="http://schemas.microsoft.com/office/powerpoint/2010/main" val="103323312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Sigmoid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90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1638300"/>
            <a:ext cx="79375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2578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91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6458921" cy="3960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32" y="3068960"/>
            <a:ext cx="2714161" cy="122462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5 fully-connected layers</a:t>
            </a:r>
          </a:p>
        </p:txBody>
      </p:sp>
    </p:spTree>
    <p:extLst>
      <p:ext uri="{BB962C8B-B14F-4D97-AF65-F5344CB8AC3E}">
        <p14:creationId xmlns:p14="http://schemas.microsoft.com/office/powerpoint/2010/main" val="30443722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92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5067"/>
            <a:ext cx="9144000" cy="550826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00088"/>
          </a:xfrm>
        </p:spPr>
        <p:txBody>
          <a:bodyPr>
            <a:normAutofit fontScale="90000"/>
          </a:bodyPr>
          <a:lstStyle/>
          <a:p>
            <a:r>
              <a:rPr lang="en-US" altLang="en-US" dirty="0" err="1">
                <a:solidFill>
                  <a:schemeClr val="accent1"/>
                </a:solidFill>
                <a:latin typeface="Calibri" charset="0"/>
                <a:ea typeface="標楷體" charset="-120"/>
                <a:cs typeface="標楷體" charset="-120"/>
              </a:rPr>
              <a:t>TensorFlow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  <a:cs typeface="標楷體" charset="-120"/>
              </a:rPr>
              <a:t> MNIST Tutorial</a:t>
            </a:r>
          </a:p>
        </p:txBody>
      </p:sp>
    </p:spTree>
    <p:extLst>
      <p:ext uri="{BB962C8B-B14F-4D97-AF65-F5344CB8AC3E}">
        <p14:creationId xmlns:p14="http://schemas.microsoft.com/office/powerpoint/2010/main" val="194004251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ReLU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93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8675"/>
            <a:ext cx="9144000" cy="516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2567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94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168400"/>
            <a:ext cx="5092700" cy="4508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0088"/>
          </a:xfrm>
        </p:spPr>
        <p:txBody>
          <a:bodyPr>
            <a:normAutofit fontScale="90000"/>
          </a:bodyPr>
          <a:lstStyle/>
          <a:p>
            <a:r>
              <a:rPr lang="en-US" altLang="en-US" dirty="0" err="1">
                <a:solidFill>
                  <a:schemeClr val="accent1"/>
                </a:solidFill>
                <a:latin typeface="Calibri" charset="0"/>
                <a:ea typeface="標楷體" charset="-120"/>
                <a:cs typeface="標楷體" charset="-120"/>
              </a:rPr>
              <a:t>TensorFlow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  <a:cs typeface="標楷體" charset="-120"/>
              </a:rPr>
              <a:t> MNIST Tutorial</a:t>
            </a:r>
          </a:p>
        </p:txBody>
      </p:sp>
    </p:spTree>
    <p:extLst>
      <p:ext uri="{BB962C8B-B14F-4D97-AF65-F5344CB8AC3E}">
        <p14:creationId xmlns:p14="http://schemas.microsoft.com/office/powerpoint/2010/main" val="174352651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ReLU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95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788" y="2132856"/>
            <a:ext cx="6599385" cy="35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9385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96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028700"/>
            <a:ext cx="5093208" cy="479145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0088"/>
          </a:xfrm>
        </p:spPr>
        <p:txBody>
          <a:bodyPr>
            <a:normAutofit fontScale="90000"/>
          </a:bodyPr>
          <a:lstStyle/>
          <a:p>
            <a:r>
              <a:rPr lang="en-US" altLang="en-US" dirty="0" err="1">
                <a:solidFill>
                  <a:schemeClr val="accent1"/>
                </a:solidFill>
                <a:latin typeface="Calibri" charset="0"/>
                <a:ea typeface="標楷體" charset="-120"/>
                <a:cs typeface="標楷體" charset="-120"/>
              </a:rPr>
              <a:t>TensorFlow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  <a:cs typeface="標楷體" charset="-120"/>
              </a:rPr>
              <a:t> MNIST Tutorial</a:t>
            </a:r>
          </a:p>
        </p:txBody>
      </p:sp>
    </p:spTree>
    <p:extLst>
      <p:ext uri="{BB962C8B-B14F-4D97-AF65-F5344CB8AC3E}">
        <p14:creationId xmlns:p14="http://schemas.microsoft.com/office/powerpoint/2010/main" val="241752802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Learning 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97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0683"/>
            <a:ext cx="9144000" cy="516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6787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98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5286"/>
            <a:ext cx="9144000" cy="491206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0088"/>
          </a:xfrm>
        </p:spPr>
        <p:txBody>
          <a:bodyPr>
            <a:normAutofit fontScale="90000"/>
          </a:bodyPr>
          <a:lstStyle/>
          <a:p>
            <a:r>
              <a:rPr lang="en-US" altLang="en-US" dirty="0" err="1">
                <a:solidFill>
                  <a:schemeClr val="accent1"/>
                </a:solidFill>
                <a:latin typeface="Calibri" charset="0"/>
                <a:ea typeface="標楷體" charset="-120"/>
                <a:cs typeface="標楷體" charset="-120"/>
              </a:rPr>
              <a:t>TensorFlow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  <a:cs typeface="標楷體" charset="-120"/>
              </a:rPr>
              <a:t> MNIST Tutorial</a:t>
            </a:r>
          </a:p>
        </p:txBody>
      </p:sp>
    </p:spTree>
    <p:extLst>
      <p:ext uri="{BB962C8B-B14F-4D97-AF65-F5344CB8AC3E}">
        <p14:creationId xmlns:p14="http://schemas.microsoft.com/office/powerpoint/2010/main" val="213811936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99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39044" y="6618681"/>
            <a:ext cx="6665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codelabs.developers.google.com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codelabs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/cloud-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tensorflow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mnist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075"/>
            <a:ext cx="9144000" cy="550826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0088"/>
          </a:xfrm>
        </p:spPr>
        <p:txBody>
          <a:bodyPr>
            <a:normAutofit fontScale="90000"/>
          </a:bodyPr>
          <a:lstStyle/>
          <a:p>
            <a:r>
              <a:rPr lang="en-US" altLang="en-US" dirty="0" err="1">
                <a:solidFill>
                  <a:schemeClr val="accent1"/>
                </a:solidFill>
                <a:latin typeface="Calibri" charset="0"/>
                <a:ea typeface="標楷體" charset="-120"/>
                <a:cs typeface="標楷體" charset="-120"/>
              </a:rPr>
              <a:t>TensorFlow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  <a:cs typeface="標楷體" charset="-120"/>
              </a:rPr>
              <a:t> MNIST Tutorial</a:t>
            </a:r>
          </a:p>
        </p:txBody>
      </p:sp>
    </p:spTree>
    <p:extLst>
      <p:ext uri="{BB962C8B-B14F-4D97-AF65-F5344CB8AC3E}">
        <p14:creationId xmlns:p14="http://schemas.microsoft.com/office/powerpoint/2010/main" val="2980635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9654</TotalTime>
  <Words>4522</Words>
  <Application>Microsoft Macintosh PowerPoint</Application>
  <PresentationFormat>On-screen Show (4:3)</PresentationFormat>
  <Paragraphs>662</Paragraphs>
  <Slides>123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32" baseType="lpstr">
      <vt:lpstr>標楷體</vt:lpstr>
      <vt:lpstr>新細明體</vt:lpstr>
      <vt:lpstr>Roboto</vt:lpstr>
      <vt:lpstr>Arial</vt:lpstr>
      <vt:lpstr>Calibri</vt:lpstr>
      <vt:lpstr>Courier</vt:lpstr>
      <vt:lpstr>Menlo</vt:lpstr>
      <vt:lpstr>Menlo-Regular</vt:lpstr>
      <vt:lpstr>Office Theme</vt:lpstr>
      <vt:lpstr>Big Data Mining </vt:lpstr>
      <vt:lpstr>Course Schedule (1/2)</vt:lpstr>
      <vt:lpstr>Course Schedule (2/2)</vt:lpstr>
      <vt:lpstr>Convolutional Neural Networks (CNN)</vt:lpstr>
      <vt:lpstr>Outline</vt:lpstr>
      <vt:lpstr>AI, ML, DL</vt:lpstr>
      <vt:lpstr>Convolutional Neural Networks  (CNN)</vt:lpstr>
      <vt:lpstr>Convolutional Neural Networks  (CNN)</vt:lpstr>
      <vt:lpstr>A friendly introduction to  Convolutional Neural Networks and Image Recognition</vt:lpstr>
      <vt:lpstr>A friendly introduction to  Convolutional Neural Networks and Image Recognition</vt:lpstr>
      <vt:lpstr>A friendly introduction to  Convolutional Neural Networks and Image Recognition</vt:lpstr>
      <vt:lpstr>A friendly introduction to  Convolutional Neural Networks and Image Recognition</vt:lpstr>
      <vt:lpstr>CNN Architecture</vt:lpstr>
      <vt:lpstr>CNN Convolution Layer</vt:lpstr>
      <vt:lpstr>CNN Convolution Layer Input x Filter --&gt; Feature Map</vt:lpstr>
      <vt:lpstr>CNN Convolution Layer Input x Filter --&gt; Feature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Dropout</vt:lpstr>
      <vt:lpstr>Model Performance</vt:lpstr>
      <vt:lpstr>Visual Recognition  Image Classification</vt:lpstr>
      <vt:lpstr>PowerPoint Presentation</vt:lpstr>
      <vt:lpstr>Convolutional Neural Networks (CNNs / ConvNets)</vt:lpstr>
      <vt:lpstr>A regular 3-layer Neural Network</vt:lpstr>
      <vt:lpstr>A ConvNet arranges its neurons in three dimensions  (width, height, depth)</vt:lpstr>
      <vt:lpstr>The activations of an  example ConvNet architecture.</vt:lpstr>
      <vt:lpstr>ConvNets</vt:lpstr>
      <vt:lpstr>ConvNets</vt:lpstr>
      <vt:lpstr>Convolution Demo</vt:lpstr>
      <vt:lpstr>ConvNets</vt:lpstr>
      <vt:lpstr>ConvNets max pooling</vt:lpstr>
      <vt:lpstr>Convolutional Neural Networks (CNN) (LeNet)</vt:lpstr>
      <vt:lpstr>Convolutional Neural Networks (CNN) (LeNet)</vt:lpstr>
      <vt:lpstr>Neural Network and Deep Learning</vt:lpstr>
      <vt:lpstr>Gradient Descent  how neural networks learn </vt:lpstr>
      <vt:lpstr>Backpropagation </vt:lpstr>
      <vt:lpstr>TensorFlow Image Recognition </vt:lpstr>
      <vt:lpstr>   MNIST dataset:  60,000 labeled digits </vt:lpstr>
      <vt:lpstr>Get Started with TensorFlow</vt:lpstr>
      <vt:lpstr>PowerPoint Presentation</vt:lpstr>
      <vt:lpstr>PowerPoint Presentation</vt:lpstr>
      <vt:lpstr>TensorFlow and Deep Learning</vt:lpstr>
      <vt:lpstr>TensorFlow MNIST Tutorial</vt:lpstr>
      <vt:lpstr>TensorFlow and Deep Learning</vt:lpstr>
      <vt:lpstr>TensorFlow MNIST Tutorial</vt:lpstr>
      <vt:lpstr>PowerPoint Presentation</vt:lpstr>
      <vt:lpstr>Train a Neural Network</vt:lpstr>
      <vt:lpstr>Training digits</vt:lpstr>
      <vt:lpstr>Training digits</vt:lpstr>
      <vt:lpstr>PowerPoint Presentation</vt:lpstr>
      <vt:lpstr>Test digits</vt:lpstr>
      <vt:lpstr>Cross entropy loss</vt:lpstr>
      <vt:lpstr>Accuracy</vt:lpstr>
      <vt:lpstr>Weights</vt:lpstr>
      <vt:lpstr>Biases</vt:lpstr>
      <vt:lpstr>Weights and Biases</vt:lpstr>
      <vt:lpstr>PowerPoint Presentation</vt:lpstr>
      <vt:lpstr>Very Simple Model:  Softmax Classification</vt:lpstr>
      <vt:lpstr>Very Simple Model:  Softmax Classification</vt:lpstr>
      <vt:lpstr>Very Simple Model:  Softmax Classification</vt:lpstr>
      <vt:lpstr>In Matrix notation,  100 images at a time</vt:lpstr>
      <vt:lpstr>PowerPoint Presentation</vt:lpstr>
      <vt:lpstr>PowerPoint Presentation</vt:lpstr>
      <vt:lpstr>PowerPoint Presentation</vt:lpstr>
      <vt:lpstr>PowerPoint Presentation</vt:lpstr>
      <vt:lpstr>What are "weights" and "biases" ?   How is the "cross-entropy" computed ?   How exactly does the  training algorithm work ?</vt:lpstr>
      <vt:lpstr>Y = f(X)</vt:lpstr>
      <vt:lpstr>Y = tf.nn.softmax(tf.matmul(X, W) + b)</vt:lpstr>
      <vt:lpstr>Cross Entropy</vt:lpstr>
      <vt:lpstr>Minimizing Cross Entropy  (Minimizing Loss)</vt:lpstr>
      <vt:lpstr>Training digits and labels  =&gt; loss function  =&gt; gradient (partial derivatives)  =&gt; steepest descent  =&gt; update weights and biases  =&gt; repeat with next mini-batch of training images and labels</vt:lpstr>
      <vt:lpstr> "mini-batches": 100 images and labels </vt:lpstr>
      <vt:lpstr>import tensorflow as tf </vt:lpstr>
      <vt:lpstr>mnist_1.0_softmax.py</vt:lpstr>
      <vt:lpstr>mnist_1.0_softmax.py</vt:lpstr>
      <vt:lpstr>mnist_1.0_softmax.py</vt:lpstr>
      <vt:lpstr>mnist_1.0_softmax.py</vt:lpstr>
      <vt:lpstr>PowerPoint Presentation</vt:lpstr>
      <vt:lpstr>Deep Learning</vt:lpstr>
      <vt:lpstr>5 fully-connected layers</vt:lpstr>
      <vt:lpstr>Sigmoid</vt:lpstr>
      <vt:lpstr>5 fully-connected layers</vt:lpstr>
      <vt:lpstr>TensorFlow MNIST Tutorial</vt:lpstr>
      <vt:lpstr>ReLU</vt:lpstr>
      <vt:lpstr>TensorFlow MNIST Tutorial</vt:lpstr>
      <vt:lpstr>ReLU</vt:lpstr>
      <vt:lpstr>TensorFlow MNIST Tutorial</vt:lpstr>
      <vt:lpstr>Learning Rate</vt:lpstr>
      <vt:lpstr>TensorFlow MNIST Tutorial</vt:lpstr>
      <vt:lpstr>TensorFlow MNIST Tutorial</vt:lpstr>
      <vt:lpstr>Dropout</vt:lpstr>
      <vt:lpstr>Overfitting</vt:lpstr>
      <vt:lpstr>Dropout</vt:lpstr>
      <vt:lpstr>TensorFlow MNIST Tutorial</vt:lpstr>
      <vt:lpstr>TensorFlow MNIST Tutorial</vt:lpstr>
      <vt:lpstr>Overfitting</vt:lpstr>
      <vt:lpstr>Convolutional Layer</vt:lpstr>
      <vt:lpstr>Convolutional Layer</vt:lpstr>
      <vt:lpstr>Convolutional Max-Pool</vt:lpstr>
      <vt:lpstr>All Convolutional</vt:lpstr>
      <vt:lpstr>Bigger Convolutional Neural Network</vt:lpstr>
      <vt:lpstr>Bigger Convolutional Neural Network</vt:lpstr>
      <vt:lpstr>Bigger Convolutional Neural Network  + Dropout</vt:lpstr>
      <vt:lpstr>TensorFlow MNIST Tutorial</vt:lpstr>
      <vt:lpstr>TensorFlow MNIST Tutorial</vt:lpstr>
      <vt:lpstr>TensorFlow MNIST Tutorial</vt:lpstr>
      <vt:lpstr>TensorFlow MNIST Tutorial</vt:lpstr>
      <vt:lpstr>AI + VDI POS TensorFlow Models</vt:lpstr>
      <vt:lpstr>Basic Classification  Fashion MNIST Image Classification</vt:lpstr>
      <vt:lpstr>Text Classification IMDB Movie Reviews</vt:lpstr>
      <vt:lpstr>Basic Regression Predict House Prices</vt:lpstr>
      <vt:lpstr>AI+VDI POC  ISAC+TKU Test</vt:lpstr>
      <vt:lpstr>Summary</vt:lpstr>
      <vt:lpstr>References</vt:lpstr>
    </vt:vector>
  </TitlesOfParts>
  <Manager/>
  <Company>TKU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Mining</dc:title>
  <dc:subject/>
  <dc:creator>MY DAY</dc:creator>
  <cp:keywords>Big Data Mining</cp:keywords>
  <dc:description>Big Data Mining</dc:description>
  <cp:lastModifiedBy>Microsoft Office User</cp:lastModifiedBy>
  <cp:revision>553</cp:revision>
  <cp:lastPrinted>2018-12-03T07:42:33Z</cp:lastPrinted>
  <dcterms:created xsi:type="dcterms:W3CDTF">2013-09-24T21:30:58Z</dcterms:created>
  <dcterms:modified xsi:type="dcterms:W3CDTF">2018-12-03T08:00:06Z</dcterms:modified>
  <cp:category/>
</cp:coreProperties>
</file>