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70" r:id="rId3"/>
    <p:sldId id="313" r:id="rId4"/>
    <p:sldId id="1068" r:id="rId5"/>
    <p:sldId id="2723" r:id="rId6"/>
    <p:sldId id="1822" r:id="rId7"/>
    <p:sldId id="850" r:id="rId8"/>
    <p:sldId id="879" r:id="rId9"/>
    <p:sldId id="881" r:id="rId10"/>
    <p:sldId id="882" r:id="rId11"/>
    <p:sldId id="883" r:id="rId12"/>
    <p:sldId id="884" r:id="rId13"/>
    <p:sldId id="885" r:id="rId14"/>
    <p:sldId id="886" r:id="rId15"/>
    <p:sldId id="887" r:id="rId16"/>
    <p:sldId id="888" r:id="rId17"/>
    <p:sldId id="889" r:id="rId18"/>
    <p:sldId id="890" r:id="rId19"/>
    <p:sldId id="891" r:id="rId20"/>
    <p:sldId id="892" r:id="rId21"/>
    <p:sldId id="893" r:id="rId22"/>
    <p:sldId id="894" r:id="rId23"/>
    <p:sldId id="895" r:id="rId24"/>
    <p:sldId id="896" r:id="rId25"/>
    <p:sldId id="897" r:id="rId26"/>
    <p:sldId id="998" r:id="rId27"/>
    <p:sldId id="999" r:id="rId28"/>
    <p:sldId id="1001" r:id="rId29"/>
    <p:sldId id="1002" r:id="rId30"/>
    <p:sldId id="1003" r:id="rId31"/>
    <p:sldId id="898" r:id="rId32"/>
    <p:sldId id="899" r:id="rId33"/>
    <p:sldId id="900" r:id="rId34"/>
    <p:sldId id="901" r:id="rId35"/>
    <p:sldId id="902" r:id="rId36"/>
    <p:sldId id="903" r:id="rId37"/>
    <p:sldId id="904" r:id="rId38"/>
    <p:sldId id="905" r:id="rId39"/>
    <p:sldId id="906" r:id="rId40"/>
    <p:sldId id="907" r:id="rId41"/>
    <p:sldId id="908" r:id="rId42"/>
    <p:sldId id="909" r:id="rId43"/>
    <p:sldId id="910" r:id="rId44"/>
    <p:sldId id="911" r:id="rId45"/>
    <p:sldId id="912" r:id="rId46"/>
    <p:sldId id="913" r:id="rId47"/>
    <p:sldId id="914" r:id="rId48"/>
    <p:sldId id="915" r:id="rId49"/>
    <p:sldId id="916" r:id="rId50"/>
    <p:sldId id="917" r:id="rId51"/>
    <p:sldId id="2724" r:id="rId52"/>
    <p:sldId id="2725" r:id="rId53"/>
    <p:sldId id="2726" r:id="rId54"/>
    <p:sldId id="2727" r:id="rId55"/>
    <p:sldId id="2728" r:id="rId56"/>
    <p:sldId id="2729" r:id="rId57"/>
    <p:sldId id="2730" r:id="rId58"/>
    <p:sldId id="2731" r:id="rId59"/>
    <p:sldId id="2733" r:id="rId60"/>
    <p:sldId id="918" r:id="rId61"/>
    <p:sldId id="919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2"/>
    <p:restoredTop sz="92984"/>
  </p:normalViewPr>
  <p:slideViewPr>
    <p:cSldViewPr snapToGrid="0" snapToObjects="1">
      <p:cViewPr varScale="1">
        <p:scale>
          <a:sx n="99" d="100"/>
          <a:sy n="99" d="100"/>
        </p:scale>
        <p:origin x="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28C4-A54A-1940-AEED-15EAB8C3363A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2DD7A-EE99-204B-A96C-DECC67FAD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839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2C95E-49E4-9C4F-B7FE-E4B64BFF9BDF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108DA-075C-8B48-8B18-EEE506531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8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asbt.github.io/mlxtend/user_guide/frequent_patterns/association_rules/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E5CB0B1-62CB-034B-A8F1-105B04A38EA3}" type="slidenum">
              <a:rPr lang="en-US" altLang="zh-TW" sz="1300"/>
              <a:pPr eaLnBrk="1" hangingPunct="1">
                <a:spcBef>
                  <a:spcPct val="0"/>
                </a:spcBef>
              </a:pPr>
              <a:t>11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278304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D79E13B-8E81-7849-9BD0-BEDCAEDAE208}" type="slidenum">
              <a:rPr lang="en-US" altLang="zh-TW" sz="1300"/>
              <a:pPr eaLnBrk="1" hangingPunct="1">
                <a:spcBef>
                  <a:spcPct val="0"/>
                </a:spcBef>
              </a:pPr>
              <a:t>12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1009472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0CACBED-0E5F-E947-9DD5-7294C9153700}" type="slidenum">
              <a:rPr lang="en-US" altLang="zh-TW" sz="1300"/>
              <a:pPr eaLnBrk="1" hangingPunct="1">
                <a:spcBef>
                  <a:spcPct val="0"/>
                </a:spcBef>
              </a:pPr>
              <a:t>13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2976942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0829022-9FEB-FC40-A7CA-DFD9C449A40B}" type="slidenum">
              <a:rPr lang="en-US" altLang="zh-TW" sz="1300"/>
              <a:pPr eaLnBrk="1" hangingPunct="1">
                <a:spcBef>
                  <a:spcPct val="0"/>
                </a:spcBef>
              </a:pPr>
              <a:t>14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137978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152455F-9916-DE41-A4C2-36DD06554D5D}" type="slidenum">
              <a:rPr lang="en-US" altLang="zh-TW" sz="1300"/>
              <a:pPr eaLnBrk="1" hangingPunct="1">
                <a:spcBef>
                  <a:spcPct val="0"/>
                </a:spcBef>
              </a:pPr>
              <a:t>15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390843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830709F-238D-3744-A45E-C2E7D7461F7A}" type="slidenum">
              <a:rPr lang="en-US" altLang="zh-TW" sz="1300"/>
              <a:pPr eaLnBrk="1" hangingPunct="1">
                <a:spcBef>
                  <a:spcPct val="0"/>
                </a:spcBef>
              </a:pPr>
              <a:t>16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1130388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TW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BBA1F94-C1CF-1842-862B-B356CC3366D0}" type="slidenum">
              <a:rPr lang="en-US" altLang="zh-TW" sz="1300"/>
              <a:pPr eaLnBrk="1" hangingPunct="1">
                <a:spcBef>
                  <a:spcPct val="0"/>
                </a:spcBef>
              </a:pPr>
              <a:t>17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1526589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 Rules Generation from Frequent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Itemsets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https://rasbt.github.io/mlxtend/user_guide/frequent_patterns/association_rules/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-*- coding: utf-8 -*-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"""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AssociationAnalysis.ipynb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 generated by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Colaboratory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 file is located at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colab.research.google.com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/drive/1dkZITXbEM9hZykd5qyWZ2rljri1Pdtud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Association Analysis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"""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pip install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mlxtend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pip install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xlrd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"""## Association Rules Generation from Frequent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Itemsets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rasbt.github.io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mlxtend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user_guide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frequent_patterns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association_rules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"""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! pip install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mlxtend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pandas 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mlxtend.preprocessing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TransactionEncoder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mlxtend.frequent_patterns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apriori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mlxtend.frequent_patterns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association_rules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dataset = [['Milk', 'Onion', 'Nutmeg', 'Kidney Beans', 'Eggs', 'Yogurt'],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['Dill', 'Onion', 'Nutmeg', 'Kidney Beans', 'Eggs', 'Yogurt'],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['Milk', 'Apple', 'Kidney Beans', 'Eggs'],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['Milk', 'Unicorn', 'Corn', 'Kidney Beans', 'Yogurt'],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['Corn', 'Onion', 'Onion', 'Kidney Beans', 'Ice cream', 'Eggs']]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TransactionEncoder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te_ary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te.fit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(dataset).transform(dataset)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pd.DataFrame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te_ary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columns=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te.columns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_)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frequent_itemsets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apriori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min_support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=0.6,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use_colnames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=True)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frequent_itemsets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association_rules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frequent_itemsets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metric="confidence",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min_threshold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=0.7)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association_rules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frequent_itemsets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metric="lift",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min_threshold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=1.2)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rules["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antecedent_len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"] = rules["antecedents"].apply(lambda x: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(x))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rules[ (rules['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antecedent_len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'] &gt;= 2) &amp;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(rules['confidence'] &gt; 0.75) &amp;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(rules['lift'] &gt; 1.2) ]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rules[rules['antecedents'] == {'Eggs', 'Kidney Beans'}]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"""## Market Basket Analysis in Python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 Chris Moffitt (2017), Introduction to Market Basket Analysis in Python, http://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pbpython.com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/market-basket-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analysis.html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"""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! pip install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mlxtend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! pip install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xlrd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Source:  Chris Moffitt (2017), Introduction to Market Basket Analysis in Python, http://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pbpython.com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/market-basket-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analysis.html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numpy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np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matplotlib.pyplot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pandas 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mlxtend.frequent_patterns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apriori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mlxtend.frequent_patterns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association_rules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pd.read_excel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('http://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archive.ics.uci.edu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/ml/machine-learning-databases/00352/Online%20Retail.xlsx')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df.head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df.head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df.describe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df.to_csv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("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Online_Retail.csv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ls -l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['Description']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['Description'].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str.strip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df.dropna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(axis=0, subset=['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InvoiceNo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'],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inplace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=True)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['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InvoiceNo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']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['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InvoiceNo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'].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astype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('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')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[~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['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InvoiceNo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'].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str.contains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('C')]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basket =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['Country'] =="France"]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.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(['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InvoiceNo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', 'Description'])['Quantity']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.sum().unstack().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reset_index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().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.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set_index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('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InvoiceNo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'))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basket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encode_units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(x):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if x &lt;= 0: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return 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if x &gt;= 1: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return 1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basket_sets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basket.applymap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encode_units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basket_sets.drop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('POSTAGE',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inplace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=True, axis=1)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frequent_itemsets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apriori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basket_sets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min_support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=0.07,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use_colnames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=True)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frequent_itemsets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association_rules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frequent_itemsets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metric="lift",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min_threshold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=1)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rules.head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rules[ (rules['lift'] &gt;= 6) &amp;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(rules['confidence'] &gt;= 0.8) ]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basket['ALARM CLOCK BAKELIKE GREEN'].sum()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basket['ALARM CLOCK BAKELIKE RED'].sum()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basket2 =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['Country'] =="Germany"]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.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(['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InvoiceNo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', 'Description'])['Quantity']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.sum().unstack().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reset_index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().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.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set_index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('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InvoiceNo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'))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basket_sets2 = basket2.applymap(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encode_units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basket_sets2.drop('POSTAGE',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inplace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=True, axis=1)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frequent_itemsets2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apriori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(basket_sets2,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min_support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=0.05,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use_colnames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=True)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rules2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association_rules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(frequent_itemsets2, metric="lift",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min_threshold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rules2[ (rules2['lift'] &gt;= 4) &amp;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(rules2['confidence'] &gt;= 0.5)]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108DA-075C-8B48-8B18-EEE5065310D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7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915-F944-1347-B34B-D686BE927996}" type="datetime1">
              <a:rPr lang="zh-TW" altLang="en-US" smtClean="0"/>
              <a:t>2018/11/5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6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C8C4-518A-0848-A862-84BD9FA7F82B}" type="datetime1">
              <a:rPr lang="zh-TW" altLang="en-US" smtClean="0"/>
              <a:t>2018/11/5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1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DC32-9558-B54A-AFDC-82A69DAF80FB}" type="datetime1">
              <a:rPr lang="zh-TW" altLang="en-US" smtClean="0"/>
              <a:t>2018/11/5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52900" cy="5105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4152900" cy="2476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10100" y="4000500"/>
            <a:ext cx="4152900" cy="2476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F5B61-44A2-4480-9C15-24562A284272}" type="datetime4">
              <a:rPr lang="en-US" altLang="zh-TW"/>
              <a:pPr>
                <a:defRPr/>
              </a:pPr>
              <a:t>November 5, 2018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81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TW"/>
              <a:t>Data Mining: Concepts and Techniques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313778F6-7095-E846-99AF-342894466CF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8912258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93038" cy="685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148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905000" cy="533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B9DEB-7527-6A47-887E-2A2A6B64F5AC}" type="datetime1">
              <a:rPr lang="en-US" altLang="zh-TW"/>
              <a:pPr>
                <a:defRPr/>
              </a:pPr>
              <a:t>11/5/18</a:t>
            </a:fld>
            <a:endParaRPr lang="en-US" altLang="zh-CN">
              <a:ea typeface="SimSun" pitchFamily="2" charset="-122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533400"/>
          </a:xfrm>
        </p:spPr>
        <p:txBody>
          <a:bodyPr/>
          <a:lstStyle>
            <a:lvl1pPr>
              <a:defRPr>
                <a:latin typeface="Calibri" charset="0"/>
                <a:ea typeface="SimSun" charset="-122"/>
              </a:defRPr>
            </a:lvl1pPr>
          </a:lstStyle>
          <a:p>
            <a:r>
              <a:rPr lang="zh-CN" altLang="en-US"/>
              <a:t>Data Mining: Concepts and Techniques</a:t>
            </a:r>
            <a:endParaRPr lang="en-US" altLang="zh-CN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>
                <a:ea typeface="SimSun" charset="-122"/>
              </a:defRPr>
            </a:lvl1pPr>
          </a:lstStyle>
          <a:p>
            <a:fld id="{95675780-1DA7-7542-B8B8-9113A827C8A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637981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88D0-51D0-8F4E-A6F5-14ECB1623D37}" type="datetime1">
              <a:rPr lang="zh-TW" altLang="en-US" smtClean="0"/>
              <a:t>2018/11/5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F47D-E5E3-774E-8269-F6D1833CC049}" type="datetime1">
              <a:rPr lang="zh-TW" altLang="en-US" smtClean="0"/>
              <a:t>2018/11/5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3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0109-EB37-4E4D-84DD-FA18163594E6}" type="datetime1">
              <a:rPr lang="zh-TW" altLang="en-US" smtClean="0"/>
              <a:t>2018/11/5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0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87C4-945E-3446-9758-24BB529E6FA3}" type="datetime1">
              <a:rPr lang="zh-TW" altLang="en-US" smtClean="0"/>
              <a:t>2018/11/5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2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6281-F7B5-9447-890C-A5F320970236}" type="datetime1">
              <a:rPr lang="zh-TW" altLang="en-US" smtClean="0"/>
              <a:t>2018/11/5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BC9B-9F21-9B4C-8DAC-8986F293BCE8}" type="datetime1">
              <a:rPr lang="zh-TW" altLang="en-US" smtClean="0"/>
              <a:t>2018/11/5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8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4B8-D8F9-084B-B263-A0134B617292}" type="datetime1">
              <a:rPr lang="zh-TW" altLang="en-US" smtClean="0"/>
              <a:t>2018/11/5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1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7F12-B6A4-BF4A-B718-E58253843C03}" type="datetime1">
              <a:rPr lang="zh-TW" altLang="en-US" smtClean="0"/>
              <a:t>2018/11/5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29" y="64800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FA85D-3A07-6244-B7A4-99E28DC81968}" type="datetime1">
              <a:rPr lang="zh-TW" altLang="en-US" smtClean="0"/>
              <a:t>2018/11/5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004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407" y="6606257"/>
            <a:ext cx="574622" cy="229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488C-161F-514B-8FF5-CF5173A0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ku.edu.tw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im.tku.edu.tw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://mail.tku.edu.tw/myda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dkZITXbEM9hZykd5qyWZ2rljri1Pdtu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olab.research.google.com/drive/1dkZITXbEM9hZykd5qyWZ2rljri1Pdtud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dkZITXbEM9hZykd5qyWZ2rljri1Pdtud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lab.research.google.com/drive/1dkZITXbEM9hZykd5qyWZ2rljri1Pdtud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olab.research.google.com/drive/1dkZITXbEM9hZykd5qyWZ2rljri1Pdtud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lab.research.google.com/drive/1dkZITXbEM9hZykd5qyWZ2rljri1Pdtud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olab.research.google.com/drive/1dkZITXbEM9hZykd5qyWZ2rljri1Pdtud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olab.research.google.com/drive/1dkZITXbEM9hZykd5qyWZ2rljri1Pdtud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olab.research.google.com/drive/1dkZITXbEM9hZykd5qyWZ2rljri1Pdtu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8773"/>
            <a:ext cx="7772400" cy="887992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376092"/>
                </a:solidFill>
              </a:rPr>
              <a:t>Big Data Mining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365" y="4385446"/>
            <a:ext cx="7247555" cy="2190002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>
                <a:solidFill>
                  <a:schemeClr val="accent1">
                    <a:lumMod val="75000"/>
                  </a:schemeClr>
                </a:solidFill>
              </a:rPr>
              <a:t>Min-</a:t>
            </a:r>
            <a:r>
              <a:rPr lang="en-US" sz="5100" dirty="0" err="1">
                <a:solidFill>
                  <a:schemeClr val="accent1">
                    <a:lumMod val="75000"/>
                  </a:schemeClr>
                </a:solidFill>
              </a:rPr>
              <a:t>Yuh</a:t>
            </a:r>
            <a:r>
              <a:rPr lang="en-US" sz="5100" dirty="0">
                <a:solidFill>
                  <a:schemeClr val="accent1">
                    <a:lumMod val="75000"/>
                  </a:schemeClr>
                </a:solidFill>
              </a:rPr>
              <a:t> Day, Ph.D.</a:t>
            </a:r>
          </a:p>
          <a:p>
            <a:r>
              <a:rPr lang="en-US" sz="5100" dirty="0">
                <a:solidFill>
                  <a:schemeClr val="accent1">
                    <a:lumMod val="75000"/>
                  </a:schemeClr>
                </a:solidFill>
              </a:rPr>
              <a:t>Assistant Professor</a:t>
            </a:r>
          </a:p>
          <a:p>
            <a:r>
              <a:rPr lang="en-US" sz="5100" dirty="0">
                <a:hlinkClick r:id="rId2"/>
              </a:rPr>
              <a:t>Department of Information Management</a:t>
            </a:r>
            <a:endParaRPr lang="en-US" sz="5100" dirty="0"/>
          </a:p>
          <a:p>
            <a:r>
              <a:rPr lang="en-US" sz="5100" dirty="0" err="1">
                <a:hlinkClick r:id="rId3"/>
              </a:rPr>
              <a:t>Tamkang</a:t>
            </a:r>
            <a:r>
              <a:rPr lang="en-US" sz="5100" dirty="0">
                <a:hlinkClick r:id="rId3"/>
              </a:rPr>
              <a:t> University</a:t>
            </a:r>
            <a:endParaRPr lang="en-US" sz="5100" dirty="0"/>
          </a:p>
          <a:p>
            <a:endParaRPr lang="en-US" sz="2600" dirty="0">
              <a:hlinkClick r:id="rId4"/>
            </a:endParaRPr>
          </a:p>
          <a:p>
            <a:r>
              <a:rPr lang="en-US" sz="2600" dirty="0">
                <a:hlinkClick r:id="rId4"/>
              </a:rPr>
              <a:t>http://mail.tku.edu.tw/myday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2889" y="1344982"/>
            <a:ext cx="8701088" cy="1754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FF0000"/>
                </a:solidFill>
              </a:rPr>
              <a:t>Unsupervised Learning: </a:t>
            </a:r>
            <a:br>
              <a:rPr lang="en-US" sz="5000" b="1" dirty="0">
                <a:solidFill>
                  <a:srgbClr val="FF0000"/>
                </a:solidFill>
              </a:rPr>
            </a:br>
            <a:r>
              <a:rPr lang="en-US" sz="5000" b="1" dirty="0">
                <a:solidFill>
                  <a:srgbClr val="FF0000"/>
                </a:solidFill>
              </a:rPr>
              <a:t>Association Analysis</a:t>
            </a:r>
          </a:p>
        </p:txBody>
      </p:sp>
      <p:pic>
        <p:nvPicPr>
          <p:cNvPr id="5" name="Picture 5" descr="C:\Users\myday\Downloads\TKU-logo-12c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7898" y="27612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7971286" y="-1464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6" cstate="print"/>
          <a:srcRect l="10527" t="1544" r="10527" b="25148"/>
          <a:stretch>
            <a:fillRect/>
          </a:stretch>
        </p:blipFill>
        <p:spPr bwMode="auto">
          <a:xfrm>
            <a:off x="2112146" y="4397972"/>
            <a:ext cx="712845" cy="882570"/>
          </a:xfrm>
          <a:prstGeom prst="rect">
            <a:avLst/>
          </a:prstGeom>
          <a:noFill/>
        </p:spPr>
      </p:pic>
      <p:sp>
        <p:nvSpPr>
          <p:cNvPr id="11" name="副標題 2"/>
          <p:cNvSpPr txBox="1">
            <a:spLocks/>
          </p:cNvSpPr>
          <p:nvPr/>
        </p:nvSpPr>
        <p:spPr>
          <a:xfrm>
            <a:off x="2195736" y="6569740"/>
            <a:ext cx="4752528" cy="2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2018-11-05</a:t>
            </a:r>
          </a:p>
        </p:txBody>
      </p:sp>
      <p:sp>
        <p:nvSpPr>
          <p:cNvPr id="13" name="副標題 2"/>
          <p:cNvSpPr txBox="1">
            <a:spLocks/>
          </p:cNvSpPr>
          <p:nvPr/>
        </p:nvSpPr>
        <p:spPr>
          <a:xfrm>
            <a:off x="2195736" y="3112178"/>
            <a:ext cx="4752528" cy="1090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defTabSz="914400">
              <a:defRPr/>
            </a:pPr>
            <a:r>
              <a:rPr lang="es-ES_tradnl" altLang="zh-TW" sz="1400" dirty="0">
                <a:solidFill>
                  <a:schemeClr val="tx1">
                    <a:tint val="75000"/>
                  </a:schemeClr>
                </a:solidFill>
              </a:rPr>
              <a:t>1071BDM0</a:t>
            </a:r>
            <a:r>
              <a:rPr lang="en-US" altLang="zh-TW" sz="1400" dirty="0">
                <a:solidFill>
                  <a:schemeClr val="tx1">
                    <a:tint val="75000"/>
                  </a:schemeClr>
                </a:solidFill>
              </a:rPr>
              <a:t>8</a:t>
            </a:r>
            <a:endParaRPr lang="es-ES_tradnl" altLang="zh-TW" sz="1400" dirty="0">
              <a:solidFill>
                <a:schemeClr val="tx1">
                  <a:tint val="75000"/>
                </a:schemeClr>
              </a:solidFill>
            </a:endParaRPr>
          </a:p>
          <a:p>
            <a:pPr lvl="0" algn="ctr" defTabSz="914400">
              <a:defRPr/>
            </a:pPr>
            <a:r>
              <a:rPr lang="es-ES_tradnl" altLang="zh-TW" sz="1400" dirty="0">
                <a:solidFill>
                  <a:schemeClr val="tx1">
                    <a:tint val="75000"/>
                  </a:schemeClr>
                </a:solidFill>
              </a:rPr>
              <a:t>TLVXM1A (M2244) (8619) (</a:t>
            </a:r>
            <a:r>
              <a:rPr lang="es-ES_tradnl" altLang="zh-TW" sz="1400" dirty="0" err="1">
                <a:solidFill>
                  <a:schemeClr val="tx1">
                    <a:tint val="75000"/>
                  </a:schemeClr>
                </a:solidFill>
              </a:rPr>
              <a:t>Fall</a:t>
            </a:r>
            <a:r>
              <a:rPr lang="es-ES_tradnl" altLang="zh-TW" sz="1400" dirty="0">
                <a:solidFill>
                  <a:schemeClr val="tx1">
                    <a:tint val="75000"/>
                  </a:schemeClr>
                </a:solidFill>
              </a:rPr>
              <a:t> 2018)</a:t>
            </a:r>
          </a:p>
          <a:p>
            <a:pPr algn="ctr" defTabSz="914400">
              <a:defRPr/>
            </a:pPr>
            <a:r>
              <a:rPr lang="es-ES_tradnl" altLang="zh-TW" sz="1400" dirty="0">
                <a:solidFill>
                  <a:schemeClr val="tx1">
                    <a:tint val="75000"/>
                  </a:schemeClr>
                </a:solidFill>
              </a:rPr>
              <a:t>(MBA, DBETKU) (3 </a:t>
            </a:r>
            <a:r>
              <a:rPr lang="es-ES_tradnl" altLang="zh-TW" sz="1400" dirty="0" err="1">
                <a:solidFill>
                  <a:schemeClr val="tx1">
                    <a:tint val="75000"/>
                  </a:schemeClr>
                </a:solidFill>
              </a:rPr>
              <a:t>Credits</a:t>
            </a:r>
            <a:r>
              <a:rPr lang="es-ES_tradnl" altLang="zh-TW" sz="1400" dirty="0"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lang="es-ES_tradnl" altLang="zh-TW" sz="1400" dirty="0" err="1">
                <a:solidFill>
                  <a:schemeClr val="tx1">
                    <a:tint val="75000"/>
                  </a:schemeClr>
                </a:solidFill>
              </a:rPr>
              <a:t>Required</a:t>
            </a:r>
            <a:r>
              <a:rPr lang="es-ES_tradnl" altLang="zh-TW" sz="1400" dirty="0">
                <a:solidFill>
                  <a:schemeClr val="tx1">
                    <a:tint val="75000"/>
                  </a:schemeClr>
                </a:solidFill>
              </a:rPr>
              <a:t>) [Full English </a:t>
            </a:r>
            <a:r>
              <a:rPr lang="es-ES_tradnl" altLang="zh-TW" sz="1400" dirty="0" err="1">
                <a:solidFill>
                  <a:schemeClr val="tx1">
                    <a:tint val="75000"/>
                  </a:schemeClr>
                </a:solidFill>
              </a:rPr>
              <a:t>Course</a:t>
            </a:r>
            <a:r>
              <a:rPr lang="es-ES_tradnl" altLang="zh-TW" sz="1400" dirty="0">
                <a:solidFill>
                  <a:schemeClr val="tx1">
                    <a:tint val="75000"/>
                  </a:schemeClr>
                </a:solidFill>
              </a:rPr>
              <a:t>] </a:t>
            </a:r>
          </a:p>
          <a:p>
            <a:pPr algn="ctr" defTabSz="914400">
              <a:defRPr/>
            </a:pPr>
            <a:r>
              <a:rPr lang="es-ES_tradnl" altLang="zh-TW" sz="1400" dirty="0">
                <a:solidFill>
                  <a:schemeClr val="tx1">
                    <a:tint val="75000"/>
                  </a:schemeClr>
                </a:solidFill>
              </a:rPr>
              <a:t>(</a:t>
            </a:r>
            <a:r>
              <a:rPr lang="es-ES_tradnl" altLang="zh-TW" sz="1400" dirty="0" err="1">
                <a:solidFill>
                  <a:schemeClr val="tx1">
                    <a:tint val="75000"/>
                  </a:schemeClr>
                </a:solidFill>
              </a:rPr>
              <a:t>Master’s</a:t>
            </a:r>
            <a:r>
              <a:rPr lang="es-ES_tradnl" altLang="zh-TW" sz="14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s-ES_tradnl" altLang="zh-TW" sz="1400" dirty="0" err="1">
                <a:solidFill>
                  <a:schemeClr val="tx1">
                    <a:tint val="75000"/>
                  </a:schemeClr>
                </a:solidFill>
              </a:rPr>
              <a:t>Program</a:t>
            </a:r>
            <a:r>
              <a:rPr lang="es-ES_tradnl" altLang="zh-TW" sz="1400" dirty="0">
                <a:solidFill>
                  <a:schemeClr val="tx1">
                    <a:tint val="75000"/>
                  </a:schemeClr>
                </a:solidFill>
              </a:rPr>
              <a:t> in Digital Business and </a:t>
            </a:r>
            <a:r>
              <a:rPr lang="es-ES_tradnl" altLang="zh-TW" sz="1400" dirty="0" err="1">
                <a:solidFill>
                  <a:schemeClr val="tx1">
                    <a:tint val="75000"/>
                  </a:schemeClr>
                </a:solidFill>
              </a:rPr>
              <a:t>Economics</a:t>
            </a:r>
            <a:r>
              <a:rPr lang="es-ES_tradnl" altLang="zh-TW" sz="1400" dirty="0">
                <a:solidFill>
                  <a:schemeClr val="tx1">
                    <a:tint val="75000"/>
                  </a:schemeClr>
                </a:solidFill>
              </a:rPr>
              <a:t>) </a:t>
            </a:r>
          </a:p>
          <a:p>
            <a:pPr lvl="0" algn="ctr" defTabSz="914400">
              <a:defRPr/>
            </a:pPr>
            <a:r>
              <a:rPr lang="es-ES_tradnl" altLang="zh-TW" sz="1400" dirty="0" err="1">
                <a:solidFill>
                  <a:schemeClr val="tx1">
                    <a:tint val="75000"/>
                  </a:schemeClr>
                </a:solidFill>
              </a:rPr>
              <a:t>Mon</a:t>
            </a:r>
            <a:r>
              <a:rPr lang="es-ES_tradnl" altLang="zh-TW" sz="1400" dirty="0">
                <a:solidFill>
                  <a:schemeClr val="tx1">
                    <a:tint val="75000"/>
                  </a:schemeClr>
                </a:solidFill>
              </a:rPr>
              <a:t>, 9, 10, 11, (16:10-19:00) (B206)</a:t>
            </a:r>
          </a:p>
          <a:p>
            <a:pPr lvl="0" algn="ctr" defTabSz="914400">
              <a:defRPr/>
            </a:pPr>
            <a:endParaRPr lang="es-ES_tradnl" altLang="zh-TW" sz="1400" dirty="0">
              <a:solidFill>
                <a:schemeClr val="tx1">
                  <a:tint val="75000"/>
                </a:schemeClr>
              </a:solidFill>
            </a:endParaRPr>
          </a:p>
          <a:p>
            <a:pPr lvl="0" algn="ctr" defTabSz="914400">
              <a:defRPr/>
            </a:pPr>
            <a:endParaRPr lang="es-ES_tradnl" altLang="zh-TW" sz="1400" dirty="0">
              <a:solidFill>
                <a:schemeClr val="tx1">
                  <a:tint val="75000"/>
                </a:schemeClr>
              </a:solidFill>
            </a:endParaRPr>
          </a:p>
          <a:p>
            <a:pPr lvl="0" algn="ctr" defTabSz="914400">
              <a:defRPr/>
            </a:pPr>
            <a:r>
              <a:rPr lang="es-ES_tradnl" altLang="zh-TW" sz="1400" dirty="0">
                <a:solidFill>
                  <a:schemeClr val="tx1">
                    <a:tint val="75000"/>
                  </a:schemeClr>
                </a:solidFill>
              </a:rPr>
              <a:t> </a:t>
            </a:r>
          </a:p>
        </p:txBody>
      </p:sp>
      <p:pic>
        <p:nvPicPr>
          <p:cNvPr id="7" name="Picture 6" descr="qrcode.myda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88" y="5672576"/>
            <a:ext cx="1185424" cy="11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5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D1F054-C61A-B04B-932B-889DCA1ADD1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44035" name="Picture 2" descr="C:\Users\myday\Documents\My Dropbox\MydayDoc\TKU\TKU992\992_Myday\992_Data_Warehouse\References\Ch5\Ch5Fig_Pag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7488237" cy="570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93038" cy="765175"/>
          </a:xfrm>
        </p:spPr>
        <p:txBody>
          <a:bodyPr lIns="92075" tIns="46038" rIns="92075" bIns="46038"/>
          <a:lstStyle/>
          <a:p>
            <a:r>
              <a:rPr lang="en-US" altLang="zh-TW" sz="3200">
                <a:solidFill>
                  <a:schemeClr val="accent1"/>
                </a:solidFill>
                <a:latin typeface="Calibri" charset="0"/>
                <a:ea typeface="標楷體" charset="-120"/>
              </a:rPr>
              <a:t>Market  Basket Analysis</a:t>
            </a:r>
          </a:p>
        </p:txBody>
      </p:sp>
      <p:sp>
        <p:nvSpPr>
          <p:cNvPr id="44037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2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Association Rule Mining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182688" y="1524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Apriori Algorithm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815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4506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6597650"/>
            <a:ext cx="720725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39BEAE9-98C7-044E-B31E-701CAED7DBA2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52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Association Rule Mining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11188" y="1447800"/>
            <a:ext cx="7961312" cy="48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A very popular DM method in business</a:t>
            </a:r>
          </a:p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Finds interesting relationships (affinities) between variables (items or events)</a:t>
            </a:r>
          </a:p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Part of machine learning family</a:t>
            </a:r>
          </a:p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Employs unsupervised learning</a:t>
            </a:r>
          </a:p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There is no output variable</a:t>
            </a:r>
          </a:p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Also known as </a:t>
            </a:r>
            <a:r>
              <a:rPr lang="en-US" altLang="zh-TW" sz="2800">
                <a:solidFill>
                  <a:srgbClr val="FF3300"/>
                </a:solidFill>
                <a:latin typeface="Calibri" charset="0"/>
                <a:ea typeface="新細明體" charset="-120"/>
              </a:rPr>
              <a:t>market basket analysis</a:t>
            </a:r>
          </a:p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Often used as an example to describe DM to ordinary people, such as the famous “relationship between diapers and beers!”</a:t>
            </a:r>
          </a:p>
        </p:txBody>
      </p:sp>
      <p:sp>
        <p:nvSpPr>
          <p:cNvPr id="46084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4608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B74FB5-3592-3F4B-B697-05F4AE350584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84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Association Rule Mining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539750" y="1341438"/>
            <a:ext cx="7961313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sz="2400">
                <a:solidFill>
                  <a:srgbClr val="FF3300"/>
                </a:solidFill>
                <a:latin typeface="Calibri" charset="0"/>
                <a:ea typeface="新細明體" charset="-120"/>
              </a:rPr>
              <a:t>Input:</a:t>
            </a:r>
            <a:r>
              <a:rPr lang="en-US" altLang="zh-TW" sz="2400">
                <a:latin typeface="Calibri" charset="0"/>
                <a:ea typeface="新細明體" charset="-120"/>
              </a:rPr>
              <a:t> the simple point-of-sale transaction data</a:t>
            </a:r>
          </a:p>
          <a:p>
            <a:pPr eaLnBrk="1" hangingPunct="1"/>
            <a:r>
              <a:rPr lang="en-US" altLang="zh-TW" sz="2400">
                <a:solidFill>
                  <a:srgbClr val="FF3300"/>
                </a:solidFill>
                <a:latin typeface="Calibri" charset="0"/>
                <a:ea typeface="新細明體" charset="-120"/>
              </a:rPr>
              <a:t>Output:</a:t>
            </a:r>
            <a:r>
              <a:rPr lang="en-US" altLang="zh-TW" sz="2400">
                <a:latin typeface="Calibri" charset="0"/>
                <a:ea typeface="新細明體" charset="-120"/>
              </a:rPr>
              <a:t> Most frequent affinities among items </a:t>
            </a:r>
          </a:p>
          <a:p>
            <a:pPr eaLnBrk="1" hangingPunct="1"/>
            <a:r>
              <a:rPr lang="en-US" altLang="zh-TW" sz="2400" u="sng">
                <a:latin typeface="Calibri" charset="0"/>
                <a:ea typeface="新細明體" charset="-120"/>
              </a:rPr>
              <a:t>Example: </a:t>
            </a:r>
            <a:r>
              <a:rPr lang="en-US" altLang="zh-TW" sz="2400">
                <a:latin typeface="Calibri" charset="0"/>
                <a:ea typeface="新細明體" charset="-120"/>
              </a:rPr>
              <a:t>according to the transaction data…</a:t>
            </a:r>
          </a:p>
          <a:p>
            <a:pPr eaLnBrk="1" hangingPunct="1">
              <a:buFont typeface="Wingdings" charset="2"/>
              <a:buNone/>
            </a:pPr>
            <a:r>
              <a:rPr lang="en-US" altLang="zh-TW" sz="2400">
                <a:latin typeface="Calibri" charset="0"/>
                <a:ea typeface="新細明體" charset="-120"/>
              </a:rPr>
              <a:t>	“Customer who bought a laptop computer and a virus protection software, also bought extended service plan 70 percent of the time." </a:t>
            </a:r>
          </a:p>
          <a:p>
            <a:pPr eaLnBrk="1" hangingPunct="1"/>
            <a:r>
              <a:rPr lang="en-US" altLang="zh-TW" sz="2400">
                <a:latin typeface="Calibri" charset="0"/>
                <a:ea typeface="新細明體" charset="-120"/>
              </a:rPr>
              <a:t>How do you use such a pattern/knowledge?</a:t>
            </a:r>
          </a:p>
          <a:p>
            <a:pPr lvl="1" eaLnBrk="1" hangingPunct="1"/>
            <a:r>
              <a:rPr lang="en-US" altLang="zh-TW" sz="2000">
                <a:latin typeface="Calibri" charset="0"/>
                <a:ea typeface="新細明體" charset="-120"/>
              </a:rPr>
              <a:t>Put the items next to each other for ease of finding</a:t>
            </a:r>
          </a:p>
          <a:p>
            <a:pPr lvl="1" eaLnBrk="1" hangingPunct="1"/>
            <a:r>
              <a:rPr lang="en-US" altLang="zh-TW" sz="2000">
                <a:latin typeface="Calibri" charset="0"/>
                <a:ea typeface="新細明體" charset="-120"/>
              </a:rPr>
              <a:t>Promote the items as a package (do not put one on sale if the other(s) are on sale) </a:t>
            </a:r>
          </a:p>
          <a:p>
            <a:pPr lvl="1" eaLnBrk="1" hangingPunct="1"/>
            <a:r>
              <a:rPr lang="en-US" altLang="zh-TW" sz="2000">
                <a:latin typeface="Calibri" charset="0"/>
                <a:ea typeface="新細明體" charset="-120"/>
              </a:rPr>
              <a:t>Place items far apart from each other so that the customer has to walk the aisles to search for it, and by doing so potentially seeing and buying other items</a:t>
            </a:r>
          </a:p>
        </p:txBody>
      </p:sp>
      <p:sp>
        <p:nvSpPr>
          <p:cNvPr id="47108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4710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53C0AB1-4567-7C42-A867-7D47E08B9AB1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73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Association Rule Mining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11188" y="1484313"/>
            <a:ext cx="7961312" cy="4800600"/>
          </a:xfrm>
        </p:spPr>
        <p:txBody>
          <a:bodyPr/>
          <a:lstStyle/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A representative applications of association rule mining include</a:t>
            </a:r>
          </a:p>
          <a:p>
            <a:pPr lvl="1" eaLnBrk="1" hangingPunct="1"/>
            <a:r>
              <a:rPr lang="en-US" altLang="zh-TW" sz="2400">
                <a:solidFill>
                  <a:srgbClr val="FF3300"/>
                </a:solidFill>
                <a:latin typeface="Calibri" charset="0"/>
                <a:ea typeface="新細明體" charset="-120"/>
              </a:rPr>
              <a:t>In business: </a:t>
            </a:r>
            <a:r>
              <a:rPr lang="en-US" altLang="zh-TW" sz="2400">
                <a:latin typeface="Calibri" charset="0"/>
                <a:ea typeface="新細明體" charset="-120"/>
              </a:rPr>
              <a:t>cross-marketing, cross-selling, store design, catalog design, e-commerce site design, optimization of online advertising, product pricing, and sales/promotion configuration</a:t>
            </a:r>
          </a:p>
          <a:p>
            <a:pPr lvl="1" eaLnBrk="1" hangingPunct="1"/>
            <a:r>
              <a:rPr lang="en-US" altLang="zh-TW" sz="2400">
                <a:solidFill>
                  <a:srgbClr val="FF3300"/>
                </a:solidFill>
                <a:latin typeface="Calibri" charset="0"/>
                <a:ea typeface="新細明體" charset="-120"/>
              </a:rPr>
              <a:t>In medicine: </a:t>
            </a:r>
            <a:r>
              <a:rPr lang="en-US" altLang="zh-TW" sz="2400">
                <a:latin typeface="Calibri" charset="0"/>
                <a:ea typeface="新細明體" charset="-120"/>
              </a:rPr>
              <a:t>relationships between symptoms and illnesses; diagnosis and patient characteristics and treatments (to be used in medical DSS); and genes and their functions (to be used in genomics projects)…</a:t>
            </a:r>
          </a:p>
        </p:txBody>
      </p:sp>
      <p:sp>
        <p:nvSpPr>
          <p:cNvPr id="48132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4813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147C310-45D0-7846-BF41-B42AFA0F12C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13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Association Rule Mining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84213" y="1557338"/>
            <a:ext cx="7961312" cy="4800600"/>
          </a:xfrm>
        </p:spPr>
        <p:txBody>
          <a:bodyPr/>
          <a:lstStyle/>
          <a:p>
            <a:pPr eaLnBrk="1" hangingPunct="1"/>
            <a:r>
              <a:rPr lang="en-US" altLang="zh-TW" sz="2800">
                <a:latin typeface="Calibri" charset="0"/>
                <a:ea typeface="新細明體" charset="-120"/>
              </a:rPr>
              <a:t>Are all association rules interesting and useful?</a:t>
            </a:r>
          </a:p>
          <a:p>
            <a:pPr lvl="1" eaLnBrk="1" hangingPunct="1">
              <a:buFont typeface="Wingdings" charset="2"/>
              <a:buNone/>
            </a:pPr>
            <a:endParaRPr lang="en-US" altLang="zh-TW" sz="1000">
              <a:solidFill>
                <a:srgbClr val="FF3300"/>
              </a:solidFill>
              <a:latin typeface="Calibri" charset="0"/>
              <a:ea typeface="新細明體" charset="-120"/>
            </a:endParaRPr>
          </a:p>
          <a:p>
            <a:pPr lvl="1" eaLnBrk="1" hangingPunct="1">
              <a:buFont typeface="Wingdings" charset="2"/>
              <a:buNone/>
            </a:pPr>
            <a:r>
              <a:rPr lang="en-US" altLang="zh-TW" sz="2400">
                <a:solidFill>
                  <a:srgbClr val="FF3300"/>
                </a:solidFill>
                <a:latin typeface="Calibri" charset="0"/>
                <a:ea typeface="新細明體" charset="-120"/>
              </a:rPr>
              <a:t>A Generic Rule:  </a:t>
            </a:r>
            <a:r>
              <a:rPr lang="en-US" altLang="zh-TW" sz="2400" b="1">
                <a:latin typeface="Calibri" charset="0"/>
                <a:ea typeface="新細明體" charset="-120"/>
              </a:rPr>
              <a:t>X </a:t>
            </a:r>
            <a:r>
              <a:rPr lang="en-US" altLang="zh-TW" sz="2400" b="1">
                <a:latin typeface="Calibri" charset="0"/>
                <a:ea typeface="新細明體" charset="-120"/>
                <a:sym typeface="Symbol" charset="2"/>
              </a:rPr>
              <a:t></a:t>
            </a:r>
            <a:r>
              <a:rPr lang="en-US" altLang="zh-TW" sz="2400" b="1">
                <a:latin typeface="Calibri" charset="0"/>
                <a:ea typeface="新細明體" charset="-120"/>
              </a:rPr>
              <a:t> Y [S%, C%]  </a:t>
            </a:r>
          </a:p>
          <a:p>
            <a:pPr lvl="1" eaLnBrk="1" hangingPunct="1">
              <a:buFont typeface="Wingdings" charset="2"/>
              <a:buNone/>
            </a:pPr>
            <a:endParaRPr lang="en-US" altLang="zh-TW" sz="1000" b="1">
              <a:latin typeface="Calibri" charset="0"/>
              <a:ea typeface="新細明體" charset="-120"/>
            </a:endParaRPr>
          </a:p>
          <a:p>
            <a:pPr lvl="1" eaLnBrk="1" hangingPunct="1">
              <a:buFont typeface="Wingdings" charset="2"/>
              <a:buNone/>
            </a:pPr>
            <a:r>
              <a:rPr lang="en-US" altLang="zh-TW" sz="2400" b="1">
                <a:latin typeface="Calibri" charset="0"/>
                <a:ea typeface="新細明體" charset="-120"/>
              </a:rPr>
              <a:t>X, Y</a:t>
            </a:r>
            <a:r>
              <a:rPr lang="en-US" altLang="zh-TW" sz="2400">
                <a:latin typeface="Calibri" charset="0"/>
                <a:ea typeface="新細明體" charset="-120"/>
              </a:rPr>
              <a:t>: products and/or services </a:t>
            </a:r>
            <a:r>
              <a:rPr lang="en-US" altLang="zh-TW" sz="2400" b="1">
                <a:latin typeface="Calibri" charset="0"/>
                <a:ea typeface="新細明體" charset="-120"/>
              </a:rPr>
              <a:t> 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zh-TW" sz="2400" b="1">
                <a:latin typeface="Calibri" charset="0"/>
                <a:ea typeface="新細明體" charset="-120"/>
              </a:rPr>
              <a:t>X: </a:t>
            </a:r>
            <a:r>
              <a:rPr lang="en-US" altLang="zh-TW" sz="2400">
                <a:latin typeface="Calibri" charset="0"/>
                <a:ea typeface="新細明體" charset="-120"/>
              </a:rPr>
              <a:t>Left-hand-side (LHS)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zh-TW" sz="2400" b="1">
                <a:latin typeface="Calibri" charset="0"/>
                <a:ea typeface="新細明體" charset="-120"/>
              </a:rPr>
              <a:t>Y: </a:t>
            </a:r>
            <a:r>
              <a:rPr lang="en-US" altLang="zh-TW" sz="2400">
                <a:latin typeface="Calibri" charset="0"/>
                <a:ea typeface="新細明體" charset="-120"/>
              </a:rPr>
              <a:t>Right-hand-side (RHS)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zh-TW" sz="2400" b="1">
                <a:latin typeface="Calibri" charset="0"/>
                <a:ea typeface="新細明體" charset="-120"/>
              </a:rPr>
              <a:t>S:</a:t>
            </a:r>
            <a:r>
              <a:rPr lang="en-US" altLang="zh-TW" sz="2400">
                <a:latin typeface="Calibri" charset="0"/>
                <a:ea typeface="新細明體" charset="-120"/>
              </a:rPr>
              <a:t> </a:t>
            </a:r>
            <a:r>
              <a:rPr lang="en-US" altLang="zh-TW" sz="2400">
                <a:solidFill>
                  <a:srgbClr val="FF3300"/>
                </a:solidFill>
                <a:latin typeface="Calibri" charset="0"/>
                <a:ea typeface="新細明體" charset="-120"/>
              </a:rPr>
              <a:t>Support</a:t>
            </a:r>
            <a:r>
              <a:rPr lang="en-US" altLang="zh-TW" sz="2400">
                <a:latin typeface="Calibri" charset="0"/>
                <a:ea typeface="新細明體" charset="-120"/>
              </a:rPr>
              <a:t>: how often </a:t>
            </a:r>
            <a:r>
              <a:rPr lang="en-US" altLang="zh-TW" sz="2400" b="1">
                <a:latin typeface="Calibri" charset="0"/>
                <a:ea typeface="新細明體" charset="-120"/>
              </a:rPr>
              <a:t>X</a:t>
            </a:r>
            <a:r>
              <a:rPr lang="en-US" altLang="zh-TW" sz="2400">
                <a:latin typeface="Calibri" charset="0"/>
                <a:ea typeface="新細明體" charset="-120"/>
              </a:rPr>
              <a:t> and </a:t>
            </a:r>
            <a:r>
              <a:rPr lang="en-US" altLang="zh-TW" sz="2400" b="1">
                <a:latin typeface="Calibri" charset="0"/>
                <a:ea typeface="新細明體" charset="-120"/>
              </a:rPr>
              <a:t>Y</a:t>
            </a:r>
            <a:r>
              <a:rPr lang="en-US" altLang="zh-TW" sz="2400">
                <a:latin typeface="Calibri" charset="0"/>
                <a:ea typeface="新細明體" charset="-120"/>
              </a:rPr>
              <a:t> go together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zh-TW" sz="2400" b="1">
                <a:latin typeface="Calibri" charset="0"/>
                <a:ea typeface="新細明體" charset="-120"/>
              </a:rPr>
              <a:t>C:</a:t>
            </a:r>
            <a:r>
              <a:rPr lang="en-US" altLang="zh-TW" sz="2400">
                <a:latin typeface="Calibri" charset="0"/>
                <a:ea typeface="新細明體" charset="-120"/>
              </a:rPr>
              <a:t> </a:t>
            </a:r>
            <a:r>
              <a:rPr lang="en-US" altLang="zh-TW" sz="2400">
                <a:solidFill>
                  <a:srgbClr val="FF3300"/>
                </a:solidFill>
                <a:latin typeface="Calibri" charset="0"/>
                <a:ea typeface="新細明體" charset="-120"/>
              </a:rPr>
              <a:t>Confidence</a:t>
            </a:r>
            <a:r>
              <a:rPr lang="en-US" altLang="zh-TW" sz="2400">
                <a:latin typeface="Calibri" charset="0"/>
                <a:ea typeface="新細明體" charset="-120"/>
              </a:rPr>
              <a:t>: how often </a:t>
            </a:r>
            <a:r>
              <a:rPr lang="en-US" altLang="zh-TW" sz="2400" b="1">
                <a:latin typeface="Calibri" charset="0"/>
                <a:ea typeface="新細明體" charset="-120"/>
              </a:rPr>
              <a:t>Y</a:t>
            </a:r>
            <a:r>
              <a:rPr lang="en-US" altLang="zh-TW" sz="2400">
                <a:latin typeface="Calibri" charset="0"/>
                <a:ea typeface="新細明體" charset="-120"/>
              </a:rPr>
              <a:t> go together with the </a:t>
            </a:r>
            <a:r>
              <a:rPr lang="en-US" altLang="zh-TW" sz="2400" b="1">
                <a:latin typeface="Calibri" charset="0"/>
                <a:ea typeface="新細明體" charset="-120"/>
              </a:rPr>
              <a:t>X</a:t>
            </a:r>
          </a:p>
          <a:p>
            <a:pPr lvl="1" eaLnBrk="1" hangingPunct="1">
              <a:buFont typeface="Wingdings" charset="2"/>
              <a:buNone/>
            </a:pPr>
            <a:endParaRPr lang="en-US" altLang="zh-TW" sz="1000">
              <a:latin typeface="Calibri" charset="0"/>
              <a:ea typeface="新細明體" charset="-120"/>
            </a:endParaRPr>
          </a:p>
          <a:p>
            <a:pPr lvl="1" eaLnBrk="1" hangingPunct="1">
              <a:buFont typeface="Wingdings" charset="2"/>
              <a:buNone/>
            </a:pPr>
            <a:r>
              <a:rPr lang="en-US" altLang="zh-TW" sz="2400" u="sng">
                <a:latin typeface="Calibri" charset="0"/>
                <a:ea typeface="新細明體" charset="-120"/>
              </a:rPr>
              <a:t>Example: </a:t>
            </a:r>
            <a:r>
              <a:rPr lang="en-US" altLang="zh-TW" sz="2400">
                <a:latin typeface="Calibri" charset="0"/>
                <a:ea typeface="新細明體" charset="-120"/>
              </a:rPr>
              <a:t>{Laptop Computer, Antivirus Software} </a:t>
            </a:r>
            <a:r>
              <a:rPr lang="en-US" altLang="zh-TW" sz="2400">
                <a:latin typeface="Calibri" charset="0"/>
                <a:ea typeface="新細明體" charset="-120"/>
                <a:sym typeface="Symbol" charset="2"/>
              </a:rPr>
              <a:t></a:t>
            </a:r>
            <a:r>
              <a:rPr lang="en-US" altLang="zh-TW" sz="2400">
                <a:latin typeface="Calibri" charset="0"/>
                <a:ea typeface="新細明體" charset="-120"/>
              </a:rPr>
              <a:t> {Extended Service Plan} [30%, 70%]</a:t>
            </a:r>
          </a:p>
          <a:p>
            <a:pPr lvl="1" eaLnBrk="1" hangingPunct="1"/>
            <a:endParaRPr lang="en-US" altLang="zh-TW" sz="2400">
              <a:latin typeface="Calibri" charset="0"/>
              <a:ea typeface="新細明體" charset="-120"/>
            </a:endParaRPr>
          </a:p>
        </p:txBody>
      </p:sp>
      <p:sp>
        <p:nvSpPr>
          <p:cNvPr id="49156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4915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F8BA63-1FE7-E54D-A213-01CF8184E31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83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Association Rule Mining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Algorithms are available for generating association rules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-120"/>
              </a:rPr>
              <a:t>Apriori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-120"/>
              </a:rPr>
              <a:t>Eclat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-120"/>
              </a:rPr>
              <a:t>FP-Growth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-120"/>
              </a:rPr>
              <a:t>+ Derivatives and hybrids of the three</a:t>
            </a:r>
          </a:p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The algorithms help identify the </a:t>
            </a:r>
            <a:r>
              <a:rPr lang="en-US" altLang="zh-TW">
                <a:solidFill>
                  <a:srgbClr val="FF3300"/>
                </a:solidFill>
                <a:latin typeface="Calibri" charset="0"/>
                <a:ea typeface="新細明體" charset="-120"/>
              </a:rPr>
              <a:t>frequent item sets</a:t>
            </a:r>
            <a:r>
              <a:rPr lang="en-US" altLang="zh-TW">
                <a:latin typeface="Calibri" charset="0"/>
                <a:ea typeface="新細明體" charset="-120"/>
              </a:rPr>
              <a:t>, which are, then converted to association rules</a:t>
            </a:r>
          </a:p>
        </p:txBody>
      </p:sp>
      <p:sp>
        <p:nvSpPr>
          <p:cNvPr id="50180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5018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1615F2-6FF9-C346-B62A-0B966E3893A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57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Association Rule Mining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781550"/>
          </a:xfrm>
        </p:spPr>
        <p:txBody>
          <a:bodyPr/>
          <a:lstStyle/>
          <a:p>
            <a:pPr eaLnBrk="1" hangingPunct="1"/>
            <a:r>
              <a:rPr lang="en-US" altLang="zh-TW">
                <a:latin typeface="Calibri" charset="0"/>
                <a:ea typeface="新細明體" charset="-120"/>
              </a:rPr>
              <a:t>Apriori Algorithm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-120"/>
              </a:rPr>
              <a:t>Finds subsets that are common to at least a minimum number of the itemsets</a:t>
            </a:r>
          </a:p>
          <a:p>
            <a:pPr lvl="1" eaLnBrk="1" hangingPunct="1"/>
            <a:r>
              <a:rPr lang="en-US" altLang="zh-TW">
                <a:latin typeface="Calibri" charset="0"/>
                <a:ea typeface="新細明體" charset="-120"/>
              </a:rPr>
              <a:t>uses a bottom-up approach</a:t>
            </a:r>
          </a:p>
          <a:p>
            <a:pPr lvl="2" eaLnBrk="1" hangingPunct="1"/>
            <a:r>
              <a:rPr lang="en-US" altLang="zh-TW">
                <a:latin typeface="Calibri" charset="0"/>
                <a:ea typeface="新細明體" charset="-120"/>
              </a:rPr>
              <a:t>frequent subsets are extended one item at a time (the size of frequent subsets increases from one-item subsets to two-item subsets, then three-item subsets, and so on), and </a:t>
            </a:r>
          </a:p>
          <a:p>
            <a:pPr lvl="2" eaLnBrk="1" hangingPunct="1"/>
            <a:r>
              <a:rPr lang="en-US" altLang="zh-TW">
                <a:latin typeface="Calibri" charset="0"/>
                <a:ea typeface="新細明體" charset="-120"/>
              </a:rPr>
              <a:t>groups of candidates at each level are tested against the data for minimum</a:t>
            </a:r>
          </a:p>
        </p:txBody>
      </p:sp>
      <p:sp>
        <p:nvSpPr>
          <p:cNvPr id="51204" name="文字方塊 32"/>
          <p:cNvSpPr txBox="1">
            <a:spLocks noChangeArrowheads="1"/>
          </p:cNvSpPr>
          <p:nvPr/>
        </p:nvSpPr>
        <p:spPr bwMode="auto">
          <a:xfrm>
            <a:off x="1835150" y="65976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 Turban et al. (2011), Decision Support and Business Intelligence Systems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5120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DB0506-2D76-1A47-AF72-C054979C3401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84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ADCD55-E6D3-8A46-B4B9-D7DC23243CD2}" type="slidenum">
              <a:rPr lang="en-US" altLang="zh-TW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8001000" cy="914400"/>
          </a:xfrm>
        </p:spPr>
        <p:txBody>
          <a:bodyPr>
            <a:normAutofit fontScale="90000"/>
          </a:bodyPr>
          <a:lstStyle/>
          <a:p>
            <a:r>
              <a:rPr lang="en-US" altLang="zh-TW" sz="3200">
                <a:solidFill>
                  <a:schemeClr val="accent1"/>
                </a:solidFill>
                <a:latin typeface="Calibri" charset="0"/>
                <a:ea typeface="新細明體" charset="-120"/>
              </a:rPr>
              <a:t>Basic Concepts: Frequent Patterns and Association Rules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125538"/>
            <a:ext cx="4953000" cy="3200400"/>
          </a:xfrm>
        </p:spPr>
        <p:txBody>
          <a:bodyPr/>
          <a:lstStyle/>
          <a:p>
            <a:r>
              <a:rPr lang="en-US" altLang="zh-TW" sz="2000">
                <a:latin typeface="Calibri" charset="0"/>
                <a:ea typeface="新細明體" charset="-120"/>
              </a:rPr>
              <a:t>Itemset X = {x</a:t>
            </a:r>
            <a:r>
              <a:rPr lang="en-US" altLang="zh-TW" sz="2000" baseline="-25000">
                <a:latin typeface="Calibri" charset="0"/>
                <a:ea typeface="新細明體" charset="-120"/>
              </a:rPr>
              <a:t>1</a:t>
            </a:r>
            <a:r>
              <a:rPr lang="en-US" altLang="zh-TW" sz="2000">
                <a:latin typeface="Calibri" charset="0"/>
                <a:ea typeface="新細明體" charset="-120"/>
              </a:rPr>
              <a:t>, …, x</a:t>
            </a:r>
            <a:r>
              <a:rPr lang="en-US" altLang="zh-TW" sz="2000" baseline="-25000">
                <a:latin typeface="Calibri" charset="0"/>
                <a:ea typeface="新細明體" charset="-120"/>
              </a:rPr>
              <a:t>k</a:t>
            </a:r>
            <a:r>
              <a:rPr lang="en-US" altLang="zh-TW" sz="2000">
                <a:latin typeface="Calibri" charset="0"/>
                <a:ea typeface="新細明體" charset="-120"/>
              </a:rPr>
              <a:t>}</a:t>
            </a:r>
          </a:p>
          <a:p>
            <a:r>
              <a:rPr lang="en-US" altLang="zh-TW" sz="2000">
                <a:latin typeface="Calibri" charset="0"/>
                <a:ea typeface="新細明體" charset="-120"/>
              </a:rPr>
              <a:t>Find all the rules </a:t>
            </a:r>
            <a:r>
              <a:rPr lang="en-US" altLang="zh-TW" sz="2000" i="1">
                <a:latin typeface="Calibri" charset="0"/>
                <a:ea typeface="新細明體" charset="-120"/>
              </a:rPr>
              <a:t>X </a:t>
            </a:r>
            <a:r>
              <a:rPr lang="en-US" altLang="zh-TW" sz="2000">
                <a:latin typeface="Calibri" charset="0"/>
                <a:ea typeface="新細明體" charset="-120"/>
                <a:sym typeface="Wingdings" charset="2"/>
              </a:rPr>
              <a:t> </a:t>
            </a:r>
            <a:r>
              <a:rPr lang="en-US" altLang="zh-TW" sz="2000" i="1">
                <a:latin typeface="Calibri" charset="0"/>
                <a:ea typeface="新細明體" charset="-120"/>
                <a:sym typeface="Wingdings" charset="2"/>
              </a:rPr>
              <a:t>Y</a:t>
            </a:r>
            <a:r>
              <a:rPr lang="en-US" altLang="zh-TW" sz="2400" i="1">
                <a:latin typeface="Calibri" charset="0"/>
                <a:ea typeface="新細明體" charset="-120"/>
                <a:sym typeface="Symbol" charset="2"/>
              </a:rPr>
              <a:t> </a:t>
            </a:r>
            <a:r>
              <a:rPr lang="en-US" altLang="zh-TW" sz="2000">
                <a:latin typeface="Calibri" charset="0"/>
                <a:ea typeface="新細明體" charset="-120"/>
              </a:rPr>
              <a:t>with minimum support and confidence</a:t>
            </a:r>
            <a:endParaRPr lang="en-US" altLang="zh-TW" sz="2400">
              <a:latin typeface="Calibri" charset="0"/>
              <a:ea typeface="新細明體" charset="-120"/>
              <a:sym typeface="Symbol" charset="2"/>
            </a:endParaRPr>
          </a:p>
          <a:p>
            <a:pPr lvl="1"/>
            <a:r>
              <a:rPr lang="en-US" altLang="zh-TW" sz="2400">
                <a:solidFill>
                  <a:schemeClr val="hlink"/>
                </a:solidFill>
                <a:latin typeface="Calibri" charset="0"/>
                <a:ea typeface="新細明體" charset="-120"/>
                <a:sym typeface="Symbol" charset="2"/>
              </a:rPr>
              <a:t>support</a:t>
            </a:r>
            <a:r>
              <a:rPr lang="en-US" altLang="zh-TW" sz="2400">
                <a:latin typeface="Calibri" charset="0"/>
                <a:ea typeface="新細明體" charset="-120"/>
                <a:sym typeface="Symbol" charset="2"/>
              </a:rPr>
              <a:t>, </a:t>
            </a:r>
            <a:r>
              <a:rPr lang="en-US" altLang="zh-TW" sz="2400" i="1">
                <a:latin typeface="Calibri" charset="0"/>
                <a:ea typeface="新細明體" charset="-120"/>
                <a:sym typeface="Symbol" charset="2"/>
              </a:rPr>
              <a:t>s</a:t>
            </a:r>
            <a:r>
              <a:rPr lang="en-US" altLang="zh-TW" sz="2400">
                <a:latin typeface="Calibri" charset="0"/>
                <a:ea typeface="新細明體" charset="-120"/>
                <a:sym typeface="Symbol" charset="2"/>
              </a:rPr>
              <a:t>, </a:t>
            </a:r>
            <a:r>
              <a:rPr lang="en-US" altLang="zh-TW" sz="2400">
                <a:solidFill>
                  <a:schemeClr val="tx2"/>
                </a:solidFill>
                <a:latin typeface="Calibri" charset="0"/>
                <a:ea typeface="新細明體" charset="-120"/>
                <a:sym typeface="Symbol" charset="2"/>
              </a:rPr>
              <a:t>probability</a:t>
            </a:r>
            <a:r>
              <a:rPr lang="en-US" altLang="zh-TW" sz="2400">
                <a:latin typeface="Calibri" charset="0"/>
                <a:ea typeface="新細明體" charset="-120"/>
                <a:sym typeface="Symbol" charset="2"/>
              </a:rPr>
              <a:t> that a transaction contains X  Y</a:t>
            </a:r>
          </a:p>
          <a:p>
            <a:pPr lvl="1"/>
            <a:r>
              <a:rPr lang="en-US" altLang="zh-TW" sz="2400">
                <a:solidFill>
                  <a:schemeClr val="hlink"/>
                </a:solidFill>
                <a:latin typeface="Calibri" charset="0"/>
                <a:ea typeface="新細明體" charset="-120"/>
                <a:sym typeface="Symbol" charset="2"/>
              </a:rPr>
              <a:t>confidence</a:t>
            </a:r>
            <a:r>
              <a:rPr lang="en-US" altLang="zh-TW" sz="2400">
                <a:latin typeface="Calibri" charset="0"/>
                <a:ea typeface="新細明體" charset="-120"/>
                <a:sym typeface="Symbol" charset="2"/>
              </a:rPr>
              <a:t>, </a:t>
            </a:r>
            <a:r>
              <a:rPr lang="en-US" altLang="zh-TW" sz="2400" i="1">
                <a:latin typeface="Calibri" charset="0"/>
                <a:ea typeface="新細明體" charset="-120"/>
                <a:sym typeface="Symbol" charset="2"/>
              </a:rPr>
              <a:t>c,</a:t>
            </a:r>
            <a:r>
              <a:rPr lang="en-US" altLang="zh-TW" sz="2400">
                <a:latin typeface="Calibri" charset="0"/>
                <a:ea typeface="新細明體" charset="-120"/>
                <a:sym typeface="Symbol" charset="2"/>
              </a:rPr>
              <a:t> </a:t>
            </a:r>
            <a:r>
              <a:rPr lang="en-US" altLang="zh-TW" sz="2400">
                <a:solidFill>
                  <a:schemeClr val="tx2"/>
                </a:solidFill>
                <a:latin typeface="Calibri" charset="0"/>
                <a:ea typeface="新細明體" charset="-120"/>
                <a:sym typeface="Symbol" charset="2"/>
              </a:rPr>
              <a:t>conditional probability</a:t>
            </a:r>
            <a:r>
              <a:rPr lang="en-US" altLang="zh-TW" sz="2400">
                <a:latin typeface="Calibri" charset="0"/>
                <a:ea typeface="新細明體" charset="-120"/>
                <a:sym typeface="Symbol" charset="2"/>
              </a:rPr>
              <a:t> that a transaction having X also contains </a:t>
            </a:r>
            <a:r>
              <a:rPr lang="en-US" altLang="zh-TW" sz="2400" i="1">
                <a:latin typeface="Calibri" charset="0"/>
                <a:ea typeface="新細明體" charset="-120"/>
                <a:sym typeface="Symbol" charset="2"/>
              </a:rPr>
              <a:t>Y</a:t>
            </a: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4343400" y="4292600"/>
            <a:ext cx="457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Arial" charset="0"/>
              </a:rPr>
              <a:t>Let  sup</a:t>
            </a:r>
            <a:r>
              <a:rPr lang="en-US" altLang="zh-TW" sz="2000" i="1" baseline="-25000">
                <a:latin typeface="Arial" charset="0"/>
              </a:rPr>
              <a:t>min</a:t>
            </a:r>
            <a:r>
              <a:rPr lang="en-US" altLang="zh-TW" sz="2000" i="1">
                <a:latin typeface="Arial" charset="0"/>
              </a:rPr>
              <a:t> = 50%,  conf</a:t>
            </a:r>
            <a:r>
              <a:rPr lang="en-US" altLang="zh-TW" sz="2000" i="1" baseline="-25000">
                <a:latin typeface="Arial" charset="0"/>
              </a:rPr>
              <a:t>min</a:t>
            </a:r>
            <a:r>
              <a:rPr lang="en-US" altLang="zh-TW" sz="2000" i="1">
                <a:latin typeface="Arial" charset="0"/>
              </a:rPr>
              <a:t> = 50%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Arial" charset="0"/>
              </a:rPr>
              <a:t>Freq. Pat.: </a:t>
            </a:r>
            <a:r>
              <a:rPr lang="en-US" altLang="zh-TW" sz="2000">
                <a:latin typeface="Arial" charset="0"/>
              </a:rPr>
              <a:t>{</a:t>
            </a:r>
            <a:r>
              <a:rPr lang="en-US" altLang="zh-TW" sz="2000" i="1">
                <a:latin typeface="Arial" charset="0"/>
              </a:rPr>
              <a:t>A:3, B:3, D:4, E:3, AD:3</a:t>
            </a:r>
            <a:r>
              <a:rPr lang="en-US" altLang="zh-TW" sz="2000">
                <a:latin typeface="Arial" charset="0"/>
              </a:rPr>
              <a:t>}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Association rules: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Arial" charset="0"/>
              </a:rPr>
              <a:t>A </a:t>
            </a:r>
            <a:r>
              <a:rPr lang="en-US" altLang="zh-TW" sz="2000">
                <a:latin typeface="Arial" charset="0"/>
                <a:sym typeface="Wingdings" charset="2"/>
              </a:rPr>
              <a:t></a:t>
            </a:r>
            <a:r>
              <a:rPr lang="en-US" altLang="zh-TW" sz="2000" i="1">
                <a:latin typeface="Arial" charset="0"/>
                <a:sym typeface="Symbol" charset="2"/>
              </a:rPr>
              <a:t> D  </a:t>
            </a:r>
            <a:r>
              <a:rPr lang="en-US" altLang="zh-TW" sz="2000">
                <a:latin typeface="Arial" charset="0"/>
                <a:sym typeface="Symbol" charset="2"/>
              </a:rPr>
              <a:t>(60%, 100%)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000" i="1">
                <a:latin typeface="Arial" charset="0"/>
              </a:rPr>
              <a:t>D </a:t>
            </a:r>
            <a:r>
              <a:rPr lang="en-US" altLang="zh-TW" sz="2000">
                <a:latin typeface="Arial" charset="0"/>
                <a:sym typeface="Wingdings" charset="2"/>
              </a:rPr>
              <a:t></a:t>
            </a:r>
            <a:r>
              <a:rPr lang="en-US" altLang="zh-TW" sz="2000" i="1">
                <a:latin typeface="Arial" charset="0"/>
                <a:sym typeface="Symbol" charset="2"/>
              </a:rPr>
              <a:t> A  </a:t>
            </a:r>
            <a:r>
              <a:rPr lang="en-US" altLang="zh-TW" sz="2000">
                <a:latin typeface="Arial" charset="0"/>
                <a:sym typeface="Symbol" charset="2"/>
              </a:rPr>
              <a:t>(60%, 75%)</a:t>
            </a:r>
            <a:endParaRPr lang="en-US" altLang="zh-TW" sz="2000" b="1">
              <a:latin typeface="Arial" charset="0"/>
              <a:sym typeface="Symbol" charset="2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zh-TW" sz="2000">
              <a:latin typeface="Arial" charset="0"/>
              <a:sym typeface="Symbol" charset="2"/>
            </a:endParaRPr>
          </a:p>
        </p:txBody>
      </p:sp>
      <p:grpSp>
        <p:nvGrpSpPr>
          <p:cNvPr id="52230" name="Group 5"/>
          <p:cNvGrpSpPr>
            <a:grpSpLocks/>
          </p:cNvGrpSpPr>
          <p:nvPr/>
        </p:nvGrpSpPr>
        <p:grpSpPr bwMode="auto">
          <a:xfrm>
            <a:off x="152400" y="3500438"/>
            <a:ext cx="3886200" cy="2630487"/>
            <a:chOff x="192" y="2400"/>
            <a:chExt cx="2448" cy="1657"/>
          </a:xfrm>
        </p:grpSpPr>
        <p:sp>
          <p:nvSpPr>
            <p:cNvPr id="52256" name="Oval 6"/>
            <p:cNvSpPr>
              <a:spLocks noChangeArrowheads="1"/>
            </p:cNvSpPr>
            <p:nvPr/>
          </p:nvSpPr>
          <p:spPr bwMode="auto">
            <a:xfrm>
              <a:off x="384" y="2736"/>
              <a:ext cx="1200" cy="864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52257" name="Oval 7"/>
            <p:cNvSpPr>
              <a:spLocks noChangeArrowheads="1"/>
            </p:cNvSpPr>
            <p:nvPr/>
          </p:nvSpPr>
          <p:spPr bwMode="auto">
            <a:xfrm>
              <a:off x="1008" y="2736"/>
              <a:ext cx="1200" cy="960"/>
            </a:xfrm>
            <a:prstGeom prst="ellipse">
              <a:avLst/>
            </a:prstGeom>
            <a:solidFill>
              <a:srgbClr val="99CCFF">
                <a:alpha val="50195"/>
              </a:srgbClr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52258" name="Line 8"/>
            <p:cNvSpPr>
              <a:spLocks noChangeShapeType="1"/>
            </p:cNvSpPr>
            <p:nvPr/>
          </p:nvSpPr>
          <p:spPr bwMode="auto">
            <a:xfrm flipH="1">
              <a:off x="576" y="3168"/>
              <a:ext cx="144" cy="48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9" name="Line 9"/>
            <p:cNvSpPr>
              <a:spLocks noChangeShapeType="1"/>
            </p:cNvSpPr>
            <p:nvPr/>
          </p:nvSpPr>
          <p:spPr bwMode="auto">
            <a:xfrm flipV="1">
              <a:off x="2016" y="2832"/>
              <a:ext cx="144" cy="43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0" name="Line 10"/>
            <p:cNvSpPr>
              <a:spLocks noChangeShapeType="1"/>
            </p:cNvSpPr>
            <p:nvPr/>
          </p:nvSpPr>
          <p:spPr bwMode="auto">
            <a:xfrm flipH="1" flipV="1">
              <a:off x="1440" y="2592"/>
              <a:ext cx="0" cy="57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1" name="Text Box 11"/>
            <p:cNvSpPr txBox="1">
              <a:spLocks noChangeArrowheads="1"/>
            </p:cNvSpPr>
            <p:nvPr/>
          </p:nvSpPr>
          <p:spPr bwMode="auto">
            <a:xfrm>
              <a:off x="1824" y="2448"/>
              <a:ext cx="76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600" b="1">
                  <a:solidFill>
                    <a:schemeClr val="hlink"/>
                  </a:solidFill>
                  <a:latin typeface="Times New Roman" charset="0"/>
                </a:rPr>
                <a:t>Customer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600" b="1">
                  <a:solidFill>
                    <a:schemeClr val="hlink"/>
                  </a:solidFill>
                  <a:latin typeface="Times New Roman" charset="0"/>
                </a:rPr>
                <a:t>buys diaper</a:t>
              </a:r>
              <a:endParaRPr lang="en-US" altLang="zh-TW" sz="1800" b="1" u="sng">
                <a:latin typeface="Times New Roman" charset="0"/>
              </a:endParaRPr>
            </a:p>
          </p:txBody>
        </p:sp>
        <p:sp>
          <p:nvSpPr>
            <p:cNvPr id="52262" name="Text Box 12"/>
            <p:cNvSpPr txBox="1">
              <a:spLocks noChangeArrowheads="1"/>
            </p:cNvSpPr>
            <p:nvPr/>
          </p:nvSpPr>
          <p:spPr bwMode="auto">
            <a:xfrm>
              <a:off x="960" y="2400"/>
              <a:ext cx="657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600" b="1">
                  <a:solidFill>
                    <a:srgbClr val="5FA180"/>
                  </a:solidFill>
                  <a:latin typeface="Times New Roman" charset="0"/>
                </a:rPr>
                <a:t>Customer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600" b="1">
                  <a:solidFill>
                    <a:srgbClr val="5FA180"/>
                  </a:solidFill>
                  <a:latin typeface="Times New Roman" charset="0"/>
                </a:rPr>
                <a:t>buys both</a:t>
              </a:r>
              <a:endParaRPr lang="en-US" altLang="zh-TW" sz="1800" b="1" u="sng">
                <a:solidFill>
                  <a:srgbClr val="5FA180"/>
                </a:solidFill>
                <a:latin typeface="Times New Roman" charset="0"/>
              </a:endParaRPr>
            </a:p>
          </p:txBody>
        </p:sp>
        <p:sp>
          <p:nvSpPr>
            <p:cNvPr id="52263" name="Text Box 13"/>
            <p:cNvSpPr txBox="1">
              <a:spLocks noChangeArrowheads="1"/>
            </p:cNvSpPr>
            <p:nvPr/>
          </p:nvSpPr>
          <p:spPr bwMode="auto">
            <a:xfrm>
              <a:off x="384" y="3600"/>
              <a:ext cx="657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600" b="1">
                  <a:solidFill>
                    <a:schemeClr val="tx2"/>
                  </a:solidFill>
                  <a:latin typeface="Times New Roman" charset="0"/>
                </a:rPr>
                <a:t>Customer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600" b="1">
                  <a:solidFill>
                    <a:schemeClr val="tx2"/>
                  </a:solidFill>
                  <a:latin typeface="Times New Roman" charset="0"/>
                </a:rPr>
                <a:t>buys beer</a:t>
              </a:r>
              <a:endParaRPr lang="en-US" altLang="zh-TW" sz="1800" b="1" u="sng">
                <a:latin typeface="Times New Roman" charset="0"/>
              </a:endParaRPr>
            </a:p>
          </p:txBody>
        </p:sp>
        <p:sp>
          <p:nvSpPr>
            <p:cNvPr id="52264" name="Rectangle 14"/>
            <p:cNvSpPr>
              <a:spLocks noChangeArrowheads="1"/>
            </p:cNvSpPr>
            <p:nvPr/>
          </p:nvSpPr>
          <p:spPr bwMode="auto">
            <a:xfrm>
              <a:off x="192" y="2400"/>
              <a:ext cx="2448" cy="16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</p:grpSp>
      <p:graphicFrame>
        <p:nvGraphicFramePr>
          <p:cNvPr id="1527823" name="Group 15"/>
          <p:cNvGraphicFramePr>
            <a:graphicFrameLocks noGrp="1"/>
          </p:cNvGraphicFramePr>
          <p:nvPr/>
        </p:nvGraphicFramePr>
        <p:xfrm>
          <a:off x="152400" y="1196975"/>
          <a:ext cx="3886200" cy="2130424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Transaction-id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Items bought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A, B, D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A, C, D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A, D, E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B, E, F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50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B, C, D, E, F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2254" name="Rectangle 4"/>
          <p:cNvSpPr>
            <a:spLocks noChangeArrowheads="1"/>
          </p:cNvSpPr>
          <p:nvPr/>
        </p:nvSpPr>
        <p:spPr bwMode="auto">
          <a:xfrm>
            <a:off x="4716463" y="6021388"/>
            <a:ext cx="4248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1200" i="1">
                <a:solidFill>
                  <a:srgbClr val="376092"/>
                </a:solidFill>
                <a:latin typeface="Arial" charset="0"/>
              </a:rPr>
              <a:t>A </a:t>
            </a:r>
            <a:r>
              <a:rPr lang="en-US" altLang="zh-TW" sz="1200">
                <a:solidFill>
                  <a:srgbClr val="376092"/>
                </a:solidFill>
                <a:latin typeface="Arial" charset="0"/>
                <a:sym typeface="Wingdings" charset="2"/>
              </a:rPr>
              <a:t></a:t>
            </a:r>
            <a:r>
              <a:rPr lang="en-US" altLang="zh-TW" sz="1200" i="1">
                <a:solidFill>
                  <a:srgbClr val="376092"/>
                </a:solidFill>
                <a:latin typeface="Arial" charset="0"/>
                <a:sym typeface="Symbol" charset="2"/>
              </a:rPr>
              <a:t> D  </a:t>
            </a:r>
            <a:r>
              <a:rPr lang="en-US" altLang="zh-TW" sz="1200">
                <a:solidFill>
                  <a:srgbClr val="376092"/>
                </a:solidFill>
                <a:latin typeface="Arial" charset="0"/>
                <a:sym typeface="Symbol" charset="2"/>
              </a:rPr>
              <a:t>(support  = 3/5 = 60%, confidence = 3/3 =100%)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1200" i="1">
                <a:solidFill>
                  <a:srgbClr val="376092"/>
                </a:solidFill>
                <a:latin typeface="Arial" charset="0"/>
              </a:rPr>
              <a:t>D </a:t>
            </a:r>
            <a:r>
              <a:rPr lang="en-US" altLang="zh-TW" sz="1200">
                <a:solidFill>
                  <a:srgbClr val="376092"/>
                </a:solidFill>
                <a:latin typeface="Arial" charset="0"/>
                <a:sym typeface="Wingdings" charset="2"/>
              </a:rPr>
              <a:t></a:t>
            </a:r>
            <a:r>
              <a:rPr lang="en-US" altLang="zh-TW" sz="1200" i="1">
                <a:solidFill>
                  <a:srgbClr val="376092"/>
                </a:solidFill>
                <a:latin typeface="Arial" charset="0"/>
                <a:sym typeface="Symbol" charset="2"/>
              </a:rPr>
              <a:t> A  </a:t>
            </a:r>
            <a:r>
              <a:rPr lang="en-US" altLang="zh-TW" sz="1200">
                <a:solidFill>
                  <a:srgbClr val="376092"/>
                </a:solidFill>
                <a:latin typeface="Arial" charset="0"/>
                <a:sym typeface="Symbol" charset="2"/>
              </a:rPr>
              <a:t>(support  = 3/5 = 60%, confidence = 3/4  = 75%)</a:t>
            </a:r>
            <a:endParaRPr lang="en-US" altLang="zh-TW" sz="1200" b="1">
              <a:solidFill>
                <a:srgbClr val="376092"/>
              </a:solidFill>
              <a:latin typeface="Arial" charset="0"/>
              <a:sym typeface="Symbol" charset="2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376092"/>
              </a:solidFill>
              <a:latin typeface="Arial" charset="0"/>
              <a:sym typeface="Symbol" charset="2"/>
            </a:endParaRPr>
          </a:p>
        </p:txBody>
      </p:sp>
      <p:sp>
        <p:nvSpPr>
          <p:cNvPr id="52255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7208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Market basket analysis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905500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Example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Which groups or sets of items are customers likely to purchase on a given trip to the store?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Association Rule</a:t>
            </a:r>
          </a:p>
          <a:p>
            <a:pPr lvl="1"/>
            <a:r>
              <a:rPr lang="en-US" altLang="zh-TW" i="1">
                <a:solidFill>
                  <a:srgbClr val="376092"/>
                </a:solidFill>
                <a:latin typeface="Calibri" charset="0"/>
                <a:ea typeface="標楷體" charset="-120"/>
              </a:rPr>
              <a:t>Computer </a:t>
            </a:r>
            <a:r>
              <a:rPr lang="en-US" altLang="zh-TW" i="1">
                <a:solidFill>
                  <a:srgbClr val="376092"/>
                </a:solidFill>
                <a:latin typeface="Calibri" charset="0"/>
                <a:ea typeface="標楷體" charset="-120"/>
                <a:sym typeface="Wingdings" charset="2"/>
              </a:rPr>
              <a:t></a:t>
            </a:r>
            <a:r>
              <a:rPr lang="en-US" altLang="zh-TW" i="1">
                <a:solidFill>
                  <a:srgbClr val="376092"/>
                </a:solidFill>
                <a:latin typeface="Calibri" charset="0"/>
                <a:ea typeface="標楷體" charset="-120"/>
              </a:rPr>
              <a:t> antivirus_software </a:t>
            </a:r>
            <a:br>
              <a:rPr lang="en-US" altLang="zh-TW" i="1">
                <a:solidFill>
                  <a:srgbClr val="376092"/>
                </a:solidFill>
                <a:latin typeface="Calibri" charset="0"/>
                <a:ea typeface="標楷體" charset="-120"/>
              </a:rPr>
            </a:br>
            <a:r>
              <a:rPr lang="en-US" altLang="zh-TW" i="1">
                <a:solidFill>
                  <a:srgbClr val="376092"/>
                </a:solidFill>
                <a:latin typeface="Calibri" charset="0"/>
                <a:ea typeface="標楷體" charset="-120"/>
              </a:rPr>
              <a:t>[support = 2%; confidence = 60%]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A support of 2% means that 2% of all the transactions under analysis show that computer and antivirus software are purchased together.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A confidence of 60% means that 60% of the customers who purchased a computer also bought the software.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7643B0-7E55-D64F-825B-1BA3D785062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3253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5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828"/>
            <a:ext cx="8229600" cy="8466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F81BD"/>
                </a:solidFill>
              </a:rPr>
              <a:t>Course Schedule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27" y="952448"/>
            <a:ext cx="8482486" cy="5653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Week    Date    Subject/Topics</a:t>
            </a:r>
          </a:p>
          <a:p>
            <a:pPr marL="0" indent="0">
              <a:buNone/>
            </a:pPr>
            <a:r>
              <a:rPr lang="en-US" sz="2400" dirty="0"/>
              <a:t>1   2018/09/10   Course Orientation for Big Data Mining</a:t>
            </a:r>
          </a:p>
          <a:p>
            <a:pPr marL="0" indent="0">
              <a:buNone/>
            </a:pPr>
            <a:r>
              <a:rPr lang="en-US" sz="2400" dirty="0"/>
              <a:t>2   2018/09/17   ABC: AI, Big Data, Cloud Computing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3   2018/09/24   Mid-Autumn Festival (Day off)</a:t>
            </a:r>
          </a:p>
          <a:p>
            <a:pPr marL="0" indent="0">
              <a:buNone/>
            </a:pPr>
            <a:r>
              <a:rPr lang="en-US" sz="2400" dirty="0"/>
              <a:t>4   2018/10/01   Data Science and Big Data Analytics: Discovering,</a:t>
            </a:r>
            <a:br>
              <a:rPr lang="en-US" sz="2400" dirty="0"/>
            </a:br>
            <a:r>
              <a:rPr lang="zh-TW" altLang="en-US" sz="2400" dirty="0"/>
              <a:t>                             </a:t>
            </a:r>
            <a:r>
              <a:rPr lang="en-US" sz="2400" dirty="0"/>
              <a:t> Analyzing, Visualizing and Presenting Data</a:t>
            </a:r>
          </a:p>
          <a:p>
            <a:pPr marL="0" indent="0">
              <a:buNone/>
            </a:pPr>
            <a:r>
              <a:rPr lang="en-US" sz="2400" dirty="0"/>
              <a:t>5   2018/10/08   Fundamental Big Data: MapReduce Paradigm,</a:t>
            </a:r>
            <a:br>
              <a:rPr lang="en-US" sz="2400" dirty="0"/>
            </a:br>
            <a:r>
              <a:rPr lang="zh-TW" altLang="en-US" sz="2400" dirty="0"/>
              <a:t>                             </a:t>
            </a:r>
            <a:r>
              <a:rPr lang="en-US" sz="2400" dirty="0"/>
              <a:t> Hadoop and Spark Ecosystem</a:t>
            </a:r>
          </a:p>
          <a:p>
            <a:pPr marL="0" indent="0">
              <a:buNone/>
            </a:pPr>
            <a:r>
              <a:rPr lang="en-US" sz="2400" dirty="0"/>
              <a:t>6   2018/10/15   Foundations of Big Data Mining in Python </a:t>
            </a:r>
          </a:p>
          <a:p>
            <a:pPr marL="0" indent="0">
              <a:buNone/>
            </a:pPr>
            <a:r>
              <a:rPr lang="en-US" sz="2400" dirty="0"/>
              <a:t>7   2018/10/22   Supervised Learning: Classification and Prediction </a:t>
            </a:r>
          </a:p>
          <a:p>
            <a:pPr marL="0" indent="0">
              <a:buNone/>
            </a:pPr>
            <a:r>
              <a:rPr lang="en-US" sz="2400" dirty="0"/>
              <a:t>8   2018/10/29   Unsupervised Learning: Cluster Analysis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9   2018/11/05   Unsupervised Learning: Association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5" descr="C:\Users\myday\Downloads\TKU-logo-12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7898" y="27612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7971286" y="-1464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16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Association rules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542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Association rules are considered interesting if they satisfy both 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a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minimum support  threshold </a:t>
            </a:r>
            <a:r>
              <a:rPr lang="en-US" altLang="zh-TW">
                <a:latin typeface="Calibri" charset="0"/>
                <a:ea typeface="標楷體" charset="-120"/>
              </a:rPr>
              <a:t>and 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a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minimum confidence threshold</a:t>
            </a:r>
            <a:r>
              <a:rPr lang="en-US" altLang="zh-TW">
                <a:latin typeface="Calibri" charset="0"/>
                <a:ea typeface="標楷體" charset="-120"/>
              </a:rPr>
              <a:t>.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9A15B8-1633-3243-9A19-CD15BDBC8A9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4277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83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>
            <a:normAutofit fontScale="90000"/>
          </a:bodyPr>
          <a:lstStyle/>
          <a:p>
            <a:r>
              <a:rPr lang="en-US" altLang="zh-TW" sz="4000">
                <a:solidFill>
                  <a:schemeClr val="accent1"/>
                </a:solidFill>
                <a:latin typeface="Calibri" charset="0"/>
                <a:ea typeface="標楷體" charset="-120"/>
              </a:rPr>
              <a:t>Frequent Itemsets, </a:t>
            </a:r>
            <a:br>
              <a:rPr lang="en-US" altLang="zh-TW" sz="400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 sz="4000">
                <a:solidFill>
                  <a:schemeClr val="accent1"/>
                </a:solidFill>
                <a:latin typeface="Calibri" charset="0"/>
                <a:ea typeface="標楷體" charset="-120"/>
              </a:rPr>
              <a:t>Closed Itemsets, and </a:t>
            </a:r>
            <a:br>
              <a:rPr lang="en-US" altLang="zh-TW" sz="400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 sz="4000">
                <a:solidFill>
                  <a:schemeClr val="accent1"/>
                </a:solidFill>
                <a:latin typeface="Calibri" charset="0"/>
                <a:ea typeface="標楷體" charset="-120"/>
              </a:rPr>
              <a:t>Association Rules</a:t>
            </a:r>
            <a:endParaRPr lang="zh-TW" altLang="en-US" sz="400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5529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0315716-B9E2-F44F-A237-502A5C4AE47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85248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內容版面配置區 2"/>
          <p:cNvSpPr>
            <a:spLocks noGrp="1"/>
          </p:cNvSpPr>
          <p:nvPr>
            <p:ph idx="1"/>
          </p:nvPr>
        </p:nvSpPr>
        <p:spPr>
          <a:xfrm>
            <a:off x="1130300" y="4941888"/>
            <a:ext cx="6537325" cy="13668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i="1">
                <a:latin typeface="Calibri" charset="0"/>
                <a:ea typeface="標楷體" charset="-120"/>
              </a:rPr>
              <a:t>Support (A</a:t>
            </a:r>
            <a:r>
              <a:rPr lang="en-US" altLang="zh-TW" i="1">
                <a:latin typeface="Calibri" charset="0"/>
                <a:ea typeface="標楷體" charset="-120"/>
                <a:sym typeface="Wingdings" charset="2"/>
              </a:rPr>
              <a:t> B)       = </a:t>
            </a:r>
            <a:r>
              <a:rPr lang="en-US" altLang="zh-TW" i="1">
                <a:latin typeface="Calibri" charset="0"/>
                <a:ea typeface="標楷體" charset="-120"/>
              </a:rPr>
              <a:t>P(A</a:t>
            </a:r>
            <a:r>
              <a:rPr lang="en-US" altLang="zh-TW">
                <a:latin typeface="Calibri" charset="0"/>
                <a:ea typeface="新細明體" charset="-120"/>
                <a:sym typeface="Symbol" charset="2"/>
              </a:rPr>
              <a:t>  </a:t>
            </a:r>
            <a:r>
              <a:rPr lang="en-US" altLang="zh-TW" i="1">
                <a:latin typeface="Calibri" charset="0"/>
                <a:ea typeface="標楷體" charset="-120"/>
              </a:rPr>
              <a:t>B)</a:t>
            </a:r>
          </a:p>
          <a:p>
            <a:pPr>
              <a:buFont typeface="Arial" charset="0"/>
              <a:buNone/>
            </a:pPr>
            <a:r>
              <a:rPr lang="en-US" altLang="zh-TW" i="1">
                <a:latin typeface="Calibri" charset="0"/>
                <a:ea typeface="標楷體" charset="-120"/>
              </a:rPr>
              <a:t>Confidence (A</a:t>
            </a:r>
            <a:r>
              <a:rPr lang="en-US" altLang="zh-TW" i="1">
                <a:latin typeface="Calibri" charset="0"/>
                <a:ea typeface="標楷體" charset="-120"/>
                <a:sym typeface="Wingdings" charset="2"/>
              </a:rPr>
              <a:t> B) = P(B|A)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55302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58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Support (A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  <a:sym typeface="Wingdings" charset="2"/>
              </a:rPr>
              <a:t> B) = 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P(A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新細明體" charset="-120"/>
                <a:sym typeface="Symbol" charset="2"/>
              </a:rPr>
              <a:t>  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B)</a:t>
            </a:r>
            <a:b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Confidence (A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  <a:sym typeface="Wingdings" charset="2"/>
              </a:rPr>
              <a:t> B) = P(B|A)</a:t>
            </a:r>
            <a:endParaRPr lang="zh-TW" altLang="en-US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56323" name="內容版面配置區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The notation </a:t>
            </a:r>
            <a:r>
              <a:rPr lang="en-US" altLang="zh-TW" i="1">
                <a:latin typeface="Calibri" charset="0"/>
                <a:ea typeface="標楷體" charset="-120"/>
              </a:rPr>
              <a:t>P(A</a:t>
            </a:r>
            <a:r>
              <a:rPr lang="en-US" altLang="zh-TW">
                <a:latin typeface="Calibri" charset="0"/>
                <a:ea typeface="新細明體" charset="-120"/>
                <a:sym typeface="Symbol" charset="2"/>
              </a:rPr>
              <a:t>  </a:t>
            </a:r>
            <a:r>
              <a:rPr lang="en-US" altLang="zh-TW" i="1">
                <a:latin typeface="Calibri" charset="0"/>
                <a:ea typeface="標楷體" charset="-120"/>
              </a:rPr>
              <a:t>B) indicates the probability that a transaction contains the union of set A and set B </a:t>
            </a:r>
          </a:p>
          <a:p>
            <a:pPr lvl="1"/>
            <a:r>
              <a:rPr lang="en-US" altLang="zh-TW" i="1">
                <a:latin typeface="Calibri" charset="0"/>
                <a:ea typeface="標楷體" charset="-120"/>
              </a:rPr>
              <a:t>(i.e., it contains every item in A and in B). </a:t>
            </a:r>
          </a:p>
          <a:p>
            <a:r>
              <a:rPr lang="en-US" altLang="zh-TW" i="1">
                <a:latin typeface="Calibri" charset="0"/>
                <a:ea typeface="標楷體" charset="-120"/>
              </a:rPr>
              <a:t>This should not be confused with P(A or B), </a:t>
            </a:r>
            <a:r>
              <a:rPr lang="en-US" altLang="zh-TW">
                <a:latin typeface="Calibri" charset="0"/>
                <a:ea typeface="標楷體" charset="-120"/>
              </a:rPr>
              <a:t>which indicates the probability that a transaction contains either </a:t>
            </a:r>
            <a:r>
              <a:rPr lang="en-US" altLang="zh-TW" i="1">
                <a:latin typeface="Calibri" charset="0"/>
                <a:ea typeface="標楷體" charset="-120"/>
              </a:rPr>
              <a:t>A or B.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0BDA00-DBE1-904E-9595-3E56DFB0F6D8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6325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03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b="1">
                <a:solidFill>
                  <a:schemeClr val="accent1"/>
                </a:solidFill>
              </a:rPr>
              <a:t>Does diaper purchase predict beer purchase?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93838"/>
            <a:ext cx="8458200" cy="4873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sz="2800"/>
              <a:t>Contingency tables</a:t>
            </a:r>
          </a:p>
        </p:txBody>
      </p:sp>
      <p:graphicFrame>
        <p:nvGraphicFramePr>
          <p:cNvPr id="7183" name="Group 15"/>
          <p:cNvGraphicFramePr>
            <a:graphicFrameLocks noGrp="1"/>
          </p:cNvGraphicFramePr>
          <p:nvPr>
            <p:ph sz="quarter" idx="2"/>
          </p:nvPr>
        </p:nvGraphicFramePr>
        <p:xfrm>
          <a:off x="1371600" y="3810000"/>
          <a:ext cx="2438400" cy="20574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359" name="Text Box 17"/>
          <p:cNvSpPr txBox="1">
            <a:spLocks noChangeArrowheads="1"/>
          </p:cNvSpPr>
          <p:nvPr/>
        </p:nvSpPr>
        <p:spPr bwMode="auto">
          <a:xfrm>
            <a:off x="1828800" y="3048000"/>
            <a:ext cx="162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        Beer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Yes           No </a:t>
            </a:r>
          </a:p>
        </p:txBody>
      </p:sp>
      <p:sp>
        <p:nvSpPr>
          <p:cNvPr id="57360" name="Text Box 18"/>
          <p:cNvSpPr txBox="1">
            <a:spLocks noChangeArrowheads="1"/>
          </p:cNvSpPr>
          <p:nvPr/>
        </p:nvSpPr>
        <p:spPr bwMode="auto">
          <a:xfrm>
            <a:off x="25400" y="3962400"/>
            <a:ext cx="12636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No diapers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diapers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</p:txBody>
      </p:sp>
      <p:sp>
        <p:nvSpPr>
          <p:cNvPr id="57361" name="Text Box 19"/>
          <p:cNvSpPr txBox="1">
            <a:spLocks noChangeArrowheads="1"/>
          </p:cNvSpPr>
          <p:nvPr/>
        </p:nvSpPr>
        <p:spPr bwMode="auto">
          <a:xfrm>
            <a:off x="3810000" y="3810000"/>
            <a:ext cx="96837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Arial" charset="0"/>
              </a:rPr>
              <a:t>100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>
                <a:latin typeface="Arial" charset="0"/>
              </a:rPr>
              <a:t>100</a:t>
            </a:r>
          </a:p>
        </p:txBody>
      </p:sp>
      <p:sp>
        <p:nvSpPr>
          <p:cNvPr id="57362" name="Text Box 20"/>
          <p:cNvSpPr txBox="1">
            <a:spLocks noChangeArrowheads="1"/>
          </p:cNvSpPr>
          <p:nvPr/>
        </p:nvSpPr>
        <p:spPr bwMode="auto">
          <a:xfrm>
            <a:off x="1447800" y="6096000"/>
            <a:ext cx="225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DEPENDENT (yes)</a:t>
            </a:r>
          </a:p>
        </p:txBody>
      </p:sp>
      <p:graphicFrame>
        <p:nvGraphicFramePr>
          <p:cNvPr id="7201" name="Group 33"/>
          <p:cNvGraphicFramePr>
            <a:graphicFrameLocks noGrp="1"/>
          </p:cNvGraphicFramePr>
          <p:nvPr>
            <p:ph sz="quarter" idx="3"/>
          </p:nvPr>
        </p:nvGraphicFramePr>
        <p:xfrm>
          <a:off x="5029200" y="3810000"/>
          <a:ext cx="2438400" cy="19812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4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374" name="Text Box 34"/>
          <p:cNvSpPr txBox="1">
            <a:spLocks noChangeArrowheads="1"/>
          </p:cNvSpPr>
          <p:nvPr/>
        </p:nvSpPr>
        <p:spPr bwMode="auto">
          <a:xfrm>
            <a:off x="5029200" y="6096000"/>
            <a:ext cx="365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INDEPENDENT (no predictability)</a:t>
            </a:r>
          </a:p>
        </p:txBody>
      </p:sp>
      <p:sp>
        <p:nvSpPr>
          <p:cNvPr id="57375" name="Text Box 17"/>
          <p:cNvSpPr txBox="1">
            <a:spLocks noChangeArrowheads="1"/>
          </p:cNvSpPr>
          <p:nvPr/>
        </p:nvSpPr>
        <p:spPr bwMode="auto">
          <a:xfrm>
            <a:off x="5384800" y="3087688"/>
            <a:ext cx="162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        Beer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Yes           No </a:t>
            </a:r>
          </a:p>
        </p:txBody>
      </p:sp>
      <p:pic>
        <p:nvPicPr>
          <p:cNvPr id="573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5227638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854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2362200"/>
            <a:ext cx="8540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5126038"/>
            <a:ext cx="82232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80" name="文字方塊 32"/>
          <p:cNvSpPr txBox="1">
            <a:spLocks noChangeArrowheads="1"/>
          </p:cNvSpPr>
          <p:nvPr/>
        </p:nvSpPr>
        <p:spPr bwMode="auto">
          <a:xfrm>
            <a:off x="1619250" y="6581775"/>
            <a:ext cx="5905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Dickey (2012) http://www4.stat.ncsu.edu/~dickey/SAScode/Encore_2012.ppt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97821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6B281FE-4253-F34E-93B9-1484AB65FAD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8371" name="標題 1"/>
          <p:cNvSpPr txBox="1">
            <a:spLocks/>
          </p:cNvSpPr>
          <p:nvPr/>
        </p:nvSpPr>
        <p:spPr bwMode="auto">
          <a:xfrm>
            <a:off x="250825" y="427038"/>
            <a:ext cx="8588375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4400" b="1" i="1">
                <a:ea typeface="標楷體" charset="-120"/>
              </a:rPr>
              <a:t>Support (A</a:t>
            </a:r>
            <a:r>
              <a:rPr kumimoji="0" lang="en-US" altLang="zh-TW" sz="4400" b="1" i="1">
                <a:ea typeface="標楷體" charset="-120"/>
                <a:sym typeface="Wingdings" charset="2"/>
              </a:rPr>
              <a:t> B) = </a:t>
            </a:r>
            <a:r>
              <a:rPr kumimoji="0" lang="en-US" altLang="zh-TW" sz="4400" b="1" i="1">
                <a:ea typeface="標楷體" charset="-120"/>
              </a:rPr>
              <a:t>P(A</a:t>
            </a:r>
            <a:r>
              <a:rPr kumimoji="0" lang="en-US" altLang="zh-TW" sz="4400" b="1">
                <a:ea typeface="標楷體" charset="-120"/>
                <a:sym typeface="Symbol" charset="2"/>
              </a:rPr>
              <a:t>  </a:t>
            </a:r>
            <a:r>
              <a:rPr kumimoji="0" lang="en-US" altLang="zh-TW" sz="4400" b="1" i="1">
                <a:ea typeface="標楷體" charset="-120"/>
              </a:rPr>
              <a:t>B)</a:t>
            </a:r>
          </a:p>
          <a:p>
            <a:pPr algn="ctr">
              <a:spcBef>
                <a:spcPct val="0"/>
              </a:spcBef>
              <a:buFontTx/>
              <a:buNone/>
            </a:pPr>
            <a:br>
              <a:rPr kumimoji="0" lang="en-US" altLang="zh-TW" sz="4400" b="1" i="1">
                <a:ea typeface="標楷體" charset="-120"/>
              </a:rPr>
            </a:br>
            <a:r>
              <a:rPr kumimoji="0" lang="en-US" altLang="zh-TW" sz="4400" b="1" i="1">
                <a:ea typeface="標楷體" charset="-120"/>
              </a:rPr>
              <a:t>Confidence (A</a:t>
            </a:r>
            <a:r>
              <a:rPr kumimoji="0" lang="en-US" altLang="zh-TW" sz="4400" b="1" i="1">
                <a:ea typeface="標楷體" charset="-120"/>
                <a:sym typeface="Wingdings" charset="2"/>
              </a:rPr>
              <a:t> B) = P(B|A)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4000" b="1" i="1">
                <a:ea typeface="標楷體" charset="-120"/>
                <a:sym typeface="Wingdings" charset="2"/>
              </a:rPr>
              <a:t>Conf (A  B) = Supp (</a:t>
            </a:r>
            <a:r>
              <a:rPr kumimoji="0" lang="en-US" altLang="zh-TW" sz="4000" b="1" i="1">
                <a:ea typeface="標楷體" charset="-120"/>
              </a:rPr>
              <a:t>A</a:t>
            </a:r>
            <a:r>
              <a:rPr kumimoji="0" lang="en-US" altLang="zh-TW" sz="4000" b="1">
                <a:ea typeface="標楷體" charset="-120"/>
                <a:sym typeface="Symbol" charset="2"/>
              </a:rPr>
              <a:t>  </a:t>
            </a:r>
            <a:r>
              <a:rPr kumimoji="0" lang="en-US" altLang="zh-TW" sz="4000" b="1" i="1">
                <a:ea typeface="標楷體" charset="-120"/>
              </a:rPr>
              <a:t>B)/ Supp (A)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0" lang="en-US" altLang="zh-TW" sz="4000" b="1" i="1">
              <a:ea typeface="標楷體" charset="-12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b="1" i="1">
                <a:solidFill>
                  <a:srgbClr val="376092"/>
                </a:solidFill>
                <a:ea typeface="標楷體" charset="-120"/>
                <a:sym typeface="Wingdings" charset="2"/>
              </a:rPr>
              <a:t>Lift (A  B) = Supp (</a:t>
            </a:r>
            <a:r>
              <a:rPr kumimoji="0" lang="en-US" altLang="zh-TW" b="1" i="1">
                <a:solidFill>
                  <a:srgbClr val="376092"/>
                </a:solidFill>
                <a:ea typeface="標楷體" charset="-120"/>
              </a:rPr>
              <a:t>A</a:t>
            </a:r>
            <a:r>
              <a:rPr kumimoji="0" lang="en-US" altLang="zh-TW" b="1">
                <a:solidFill>
                  <a:srgbClr val="376092"/>
                </a:solidFill>
                <a:ea typeface="標楷體" charset="-120"/>
                <a:sym typeface="Symbol" charset="2"/>
              </a:rPr>
              <a:t>  </a:t>
            </a:r>
            <a:r>
              <a:rPr kumimoji="0" lang="en-US" altLang="zh-TW" b="1" i="1">
                <a:solidFill>
                  <a:srgbClr val="376092"/>
                </a:solidFill>
                <a:ea typeface="標楷體" charset="-120"/>
              </a:rPr>
              <a:t>B) / (Supp (A) x Supp (B))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b="1" i="1">
                <a:solidFill>
                  <a:srgbClr val="FF0000"/>
                </a:solidFill>
                <a:ea typeface="標楷體" charset="-120"/>
              </a:rPr>
              <a:t>Lift (Correlation) </a:t>
            </a:r>
            <a:br>
              <a:rPr kumimoji="0" lang="en-US" altLang="zh-TW" b="1" i="1">
                <a:solidFill>
                  <a:srgbClr val="FF0000"/>
                </a:solidFill>
                <a:ea typeface="標楷體" charset="-120"/>
              </a:rPr>
            </a:br>
            <a:r>
              <a:rPr kumimoji="0" lang="en-US" altLang="zh-TW" b="1" i="1">
                <a:solidFill>
                  <a:srgbClr val="FF0000"/>
                </a:solidFill>
                <a:ea typeface="標楷體" charset="-120"/>
              </a:rPr>
              <a:t>Lift (A</a:t>
            </a:r>
            <a:r>
              <a:rPr kumimoji="0" lang="en-US" altLang="zh-TW" b="1" i="1">
                <a:solidFill>
                  <a:srgbClr val="FF0000"/>
                </a:solidFill>
                <a:ea typeface="標楷體" charset="-120"/>
                <a:sym typeface="Wingdings" charset="2"/>
              </a:rPr>
              <a:t>B) </a:t>
            </a:r>
            <a:r>
              <a:rPr kumimoji="0" lang="en-US" altLang="zh-TW" b="1" i="1">
                <a:solidFill>
                  <a:srgbClr val="FF0000"/>
                </a:solidFill>
                <a:ea typeface="標楷體" charset="-120"/>
              </a:rPr>
              <a:t>= Confidence (A</a:t>
            </a:r>
            <a:r>
              <a:rPr kumimoji="0" lang="en-US" altLang="zh-TW" b="1" i="1">
                <a:solidFill>
                  <a:srgbClr val="FF0000"/>
                </a:solidFill>
                <a:ea typeface="標楷體" charset="-120"/>
                <a:sym typeface="Wingdings" charset="2"/>
              </a:rPr>
              <a:t>B) / Support(B)</a:t>
            </a:r>
            <a:endParaRPr kumimoji="0" lang="zh-TW" altLang="en-US" b="1">
              <a:solidFill>
                <a:srgbClr val="FF0000"/>
              </a:solidFill>
              <a:ea typeface="標楷體" charset="-120"/>
            </a:endParaRPr>
          </a:p>
        </p:txBody>
      </p:sp>
      <p:sp>
        <p:nvSpPr>
          <p:cNvPr id="58372" name="文字方塊 32"/>
          <p:cNvSpPr txBox="1">
            <a:spLocks noChangeArrowheads="1"/>
          </p:cNvSpPr>
          <p:nvPr/>
        </p:nvSpPr>
        <p:spPr bwMode="auto">
          <a:xfrm>
            <a:off x="1619250" y="6581775"/>
            <a:ext cx="5905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Dickey (2012) http://www4.stat.ncsu.edu/~dickey/SAScode/Encore_2012.ppt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3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Lift</a:t>
            </a:r>
            <a:endParaRPr lang="zh-TW" altLang="en-US" sz="7200" dirty="0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59395" name="內容版面配置區 2"/>
          <p:cNvSpPr>
            <a:spLocks noGrp="1"/>
          </p:cNvSpPr>
          <p:nvPr>
            <p:ph idx="1"/>
          </p:nvPr>
        </p:nvSpPr>
        <p:spPr>
          <a:xfrm>
            <a:off x="250825" y="1268413"/>
            <a:ext cx="8569325" cy="6762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zh-TW" sz="2800">
                <a:latin typeface="Calibri" charset="0"/>
                <a:ea typeface="新細明體" charset="-120"/>
              </a:rPr>
              <a:t>Lift = </a:t>
            </a:r>
            <a:r>
              <a:rPr lang="en-US" altLang="zh-TW" sz="2800">
                <a:solidFill>
                  <a:schemeClr val="hlink"/>
                </a:solidFill>
                <a:latin typeface="Calibri" charset="0"/>
                <a:ea typeface="新細明體" charset="-120"/>
              </a:rPr>
              <a:t>Confidence</a:t>
            </a:r>
            <a:r>
              <a:rPr lang="en-US" altLang="zh-TW" sz="2800">
                <a:latin typeface="Calibri" charset="0"/>
                <a:ea typeface="新細明體" charset="-120"/>
              </a:rPr>
              <a:t> / </a:t>
            </a:r>
            <a:r>
              <a:rPr lang="en-US" altLang="zh-TW" sz="2800">
                <a:solidFill>
                  <a:srgbClr val="00CC00"/>
                </a:solidFill>
                <a:latin typeface="Calibri" charset="0"/>
                <a:ea typeface="新細明體" charset="-120"/>
              </a:rPr>
              <a:t>Expected Confidence if Independent</a:t>
            </a:r>
            <a:endParaRPr lang="zh-TW" altLang="en-US" sz="2800">
              <a:latin typeface="Calibri" charset="0"/>
              <a:ea typeface="標楷體" charset="-12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6094FED-B495-E143-8A16-B0C3D5CC6F7A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Group 34"/>
          <p:cNvGraphicFramePr>
            <a:graphicFrameLocks noGrp="1"/>
          </p:cNvGraphicFramePr>
          <p:nvPr/>
        </p:nvGraphicFramePr>
        <p:xfrm>
          <a:off x="1371600" y="2133600"/>
          <a:ext cx="6400800" cy="1698626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5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B6BC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Checking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C8C93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Saving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B6BC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No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(1500)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B6BC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Yes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8500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10000</a:t>
                      </a: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C8C93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No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3500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C8C93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Yes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11"/>
          <p:cNvSpPr/>
          <p:nvPr/>
        </p:nvSpPr>
        <p:spPr>
          <a:xfrm>
            <a:off x="2286000" y="2514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ight Arrow 12"/>
          <p:cNvSpPr/>
          <p:nvPr/>
        </p:nvSpPr>
        <p:spPr>
          <a:xfrm flipV="1">
            <a:off x="2598738" y="2224088"/>
            <a:ext cx="314325" cy="17938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9421" name="Text Box 31"/>
          <p:cNvSpPr txBox="1">
            <a:spLocks noChangeArrowheads="1"/>
          </p:cNvSpPr>
          <p:nvPr/>
        </p:nvSpPr>
        <p:spPr bwMode="auto">
          <a:xfrm>
            <a:off x="304800" y="4114800"/>
            <a:ext cx="8458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</a:rPr>
              <a:t>SVG=&gt;CHKG  Expect   8500/10000 = </a:t>
            </a:r>
            <a:r>
              <a:rPr lang="en-US" altLang="zh-TW" sz="2400">
                <a:solidFill>
                  <a:srgbClr val="00CC00"/>
                </a:solidFill>
                <a:latin typeface="Arial" charset="0"/>
              </a:rPr>
              <a:t>85%</a:t>
            </a:r>
            <a:r>
              <a:rPr lang="en-US" altLang="zh-TW" sz="2400">
                <a:latin typeface="Arial" charset="0"/>
              </a:rPr>
              <a:t> if independent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</a:rPr>
              <a:t>Observed Confidence is 5000/6000 = </a:t>
            </a:r>
            <a:r>
              <a:rPr lang="en-US" altLang="zh-TW" sz="2400">
                <a:solidFill>
                  <a:schemeClr val="hlink"/>
                </a:solidFill>
                <a:latin typeface="Arial" charset="0"/>
              </a:rPr>
              <a:t>83%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Lift = 83/85 &lt; 1</a:t>
            </a:r>
            <a:r>
              <a:rPr lang="en-US" altLang="zh-TW" sz="2400">
                <a:latin typeface="Arial" charset="0"/>
              </a:rPr>
              <a:t>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</a:rPr>
              <a:t>Savings account holders actually LESS likely than others to have checking account !!!</a:t>
            </a:r>
          </a:p>
        </p:txBody>
      </p:sp>
      <p:sp>
        <p:nvSpPr>
          <p:cNvPr id="59422" name="文字方塊 32"/>
          <p:cNvSpPr txBox="1">
            <a:spLocks noChangeArrowheads="1"/>
          </p:cNvSpPr>
          <p:nvPr/>
        </p:nvSpPr>
        <p:spPr bwMode="auto">
          <a:xfrm>
            <a:off x="1619250" y="6581775"/>
            <a:ext cx="5905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Dickey (2012) http://www4.stat.ncsu.edu/~dickey/SAScode/Encore_2012.ppt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57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1F497D"/>
                </a:solidFill>
                <a:latin typeface="Calibri" charset="0"/>
                <a:ea typeface="標楷體" charset="-120"/>
              </a:rPr>
              <a:t>Support &amp; Confidence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AC908E-B28F-AF41-9958-885F5B392F2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609600" y="3800475"/>
            <a:ext cx="7821613" cy="2508250"/>
            <a:chOff x="609599" y="3609122"/>
            <a:chExt cx="7822328" cy="2507897"/>
          </a:xfrm>
        </p:grpSpPr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609599" y="3609122"/>
              <a:ext cx="7822328" cy="2507897"/>
              <a:chOff x="3348842" y="2618651"/>
              <a:chExt cx="5047012" cy="2390077"/>
            </a:xfrm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ectangle 3"/>
              <p:cNvSpPr>
                <a:spLocks noChangeAspect="1" noChangeArrowheads="1"/>
              </p:cNvSpPr>
              <p:nvPr/>
            </p:nvSpPr>
            <p:spPr bwMode="auto">
              <a:xfrm>
                <a:off x="3348842" y="2618651"/>
                <a:ext cx="5047012" cy="2390077"/>
              </a:xfrm>
              <a:prstGeom prst="rect">
                <a:avLst/>
              </a:prstGeom>
              <a:gradFill flip="none" rotWithShape="1">
                <a:gsLst>
                  <a:gs pos="0">
                    <a:srgbClr val="CC9900"/>
                  </a:gs>
                  <a:gs pos="50000">
                    <a:srgbClr val="FFCD37"/>
                  </a:gs>
                  <a:gs pos="100000">
                    <a:srgbClr val="FFCC33"/>
                  </a:gs>
                </a:gsLst>
                <a:lin ang="10800000" scaled="1"/>
                <a:tileRect/>
              </a:gradFill>
              <a:ln>
                <a:noFill/>
                <a:headEnd/>
                <a:tailEnd type="none" w="med" len="lg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353416" y="2633547"/>
                <a:ext cx="5024972" cy="2360819"/>
              </a:xfrm>
              <a:prstGeom prst="rect">
                <a:avLst/>
              </a:prstGeom>
              <a:gradFill flip="none" rotWithShape="1">
                <a:gsLst>
                  <a:gs pos="0">
                    <a:srgbClr val="FFCC33"/>
                  </a:gs>
                  <a:gs pos="50000">
                    <a:srgbClr val="FFFBE5"/>
                  </a:gs>
                  <a:gs pos="100000">
                    <a:srgbClr val="FFFDEF"/>
                  </a:gs>
                </a:gsLst>
                <a:lin ang="10800000" scaled="1"/>
                <a:tileRect/>
              </a:gradFill>
              <a:ln>
                <a:noFill/>
                <a:headEnd/>
                <a:tailEnd type="none" w="med" len="lg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3"/>
              <p:cNvSpPr>
                <a:spLocks noChangeArrowheads="1"/>
              </p:cNvSpPr>
              <p:nvPr/>
            </p:nvSpPr>
            <p:spPr bwMode="auto">
              <a:xfrm>
                <a:off x="3367137" y="2641810"/>
                <a:ext cx="4990616" cy="2334494"/>
              </a:xfrm>
              <a:prstGeom prst="rect">
                <a:avLst/>
              </a:prstGeom>
              <a:gradFill flip="none" rotWithShape="1">
                <a:gsLst>
                  <a:gs pos="0">
                    <a:srgbClr val="FFCC33"/>
                  </a:gs>
                  <a:gs pos="50000">
                    <a:srgbClr val="FFE263"/>
                  </a:gs>
                  <a:gs pos="100000">
                    <a:srgbClr val="FFF790"/>
                  </a:gs>
                </a:gsLst>
                <a:lin ang="10800000" scaled="1"/>
                <a:tileRect/>
              </a:gradFill>
              <a:ln>
                <a:noFill/>
                <a:headEnd/>
                <a:tailEnd type="none" w="med" len="lg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2332" name="Text Box 10"/>
            <p:cNvSpPr txBox="1">
              <a:spLocks noChangeArrowheads="1"/>
            </p:cNvSpPr>
            <p:nvPr/>
          </p:nvSpPr>
          <p:spPr bwMode="auto">
            <a:xfrm>
              <a:off x="1195388" y="3665538"/>
              <a:ext cx="1957387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u="sng">
                  <a:solidFill>
                    <a:schemeClr val="tx2"/>
                  </a:solidFill>
                  <a:latin typeface="Arial" charset="0"/>
                </a:rPr>
                <a:t>Rule</a:t>
              </a:r>
              <a:endParaRPr lang="en-US" altLang="zh-TW" sz="2800" b="1">
                <a:solidFill>
                  <a:schemeClr val="tx2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2500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A </a:t>
              </a:r>
              <a:r>
                <a:rPr lang="en-US" altLang="zh-TW" sz="2800" b="1">
                  <a:solidFill>
                    <a:schemeClr val="tx2"/>
                  </a:solidFill>
                  <a:latin typeface="Arial" charset="0"/>
                  <a:sym typeface="Symbol" charset="2"/>
                </a:rPr>
                <a:t> 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C </a:t>
              </a:r>
              <a:r>
                <a:rPr lang="en-US" altLang="zh-TW" sz="2800" b="1">
                  <a:solidFill>
                    <a:schemeClr val="tx2"/>
                  </a:solidFill>
                  <a:latin typeface="Arial" charset="0"/>
                  <a:sym typeface="Symbol" charset="2"/>
                </a:rPr>
                <a:t> 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  <a:sym typeface="Symbol" charset="2"/>
                </a:rPr>
                <a:t>A  C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B &amp; C </a:t>
              </a:r>
              <a:r>
                <a:rPr lang="en-US" altLang="zh-TW" sz="2800" b="1">
                  <a:solidFill>
                    <a:schemeClr val="tx2"/>
                  </a:solidFill>
                  <a:latin typeface="Arial" charset="0"/>
                  <a:sym typeface="Symbol" charset="2"/>
                </a:rPr>
                <a:t> D</a:t>
              </a:r>
            </a:p>
          </p:txBody>
        </p:sp>
        <p:sp>
          <p:nvSpPr>
            <p:cNvPr id="12333" name="Text Box 11"/>
            <p:cNvSpPr txBox="1">
              <a:spLocks noChangeArrowheads="1"/>
            </p:cNvSpPr>
            <p:nvPr/>
          </p:nvSpPr>
          <p:spPr bwMode="auto">
            <a:xfrm>
              <a:off x="3787775" y="3667125"/>
              <a:ext cx="1547813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u="sng">
                  <a:solidFill>
                    <a:schemeClr val="tx2"/>
                  </a:solidFill>
                  <a:latin typeface="Arial" charset="0"/>
                </a:rPr>
                <a:t>Support</a:t>
              </a:r>
              <a:endParaRPr lang="en-US" altLang="zh-TW" sz="2800" b="1">
                <a:solidFill>
                  <a:schemeClr val="tx2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2500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2/5</a:t>
              </a:r>
              <a:endParaRPr lang="en-US" altLang="zh-TW" sz="2800" b="1">
                <a:solidFill>
                  <a:schemeClr val="tx2"/>
                </a:solidFill>
                <a:latin typeface="Arial" charset="0"/>
                <a:sym typeface="Symbol" charset="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2/5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2/5</a:t>
              </a:r>
              <a:endParaRPr lang="en-US" altLang="zh-TW" sz="2800" b="1">
                <a:solidFill>
                  <a:schemeClr val="tx2"/>
                </a:solidFill>
                <a:latin typeface="Arial" charset="0"/>
                <a:sym typeface="Symbol" charset="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1/5</a:t>
              </a:r>
              <a:endParaRPr lang="en-US" altLang="zh-TW" sz="2800" b="1">
                <a:solidFill>
                  <a:schemeClr val="tx2"/>
                </a:solidFill>
                <a:latin typeface="Arial" charset="0"/>
                <a:sym typeface="Symbol" charset="2"/>
              </a:endParaRPr>
            </a:p>
          </p:txBody>
        </p:sp>
        <p:sp>
          <p:nvSpPr>
            <p:cNvPr id="12334" name="Text Box 12"/>
            <p:cNvSpPr txBox="1">
              <a:spLocks noChangeArrowheads="1"/>
            </p:cNvSpPr>
            <p:nvPr/>
          </p:nvSpPr>
          <p:spPr bwMode="auto">
            <a:xfrm>
              <a:off x="5864225" y="3668713"/>
              <a:ext cx="2124075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u="sng">
                  <a:solidFill>
                    <a:schemeClr val="tx2"/>
                  </a:solidFill>
                  <a:latin typeface="Arial" charset="0"/>
                </a:rPr>
                <a:t>Confidence</a:t>
              </a:r>
              <a:endParaRPr lang="en-US" altLang="zh-TW" sz="2800" b="1">
                <a:solidFill>
                  <a:schemeClr val="tx2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2500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2/3</a:t>
              </a:r>
              <a:endParaRPr lang="en-US" altLang="zh-TW" sz="2800" b="1">
                <a:solidFill>
                  <a:schemeClr val="tx2"/>
                </a:solidFill>
                <a:latin typeface="Arial" charset="0"/>
                <a:sym typeface="Symbol" charset="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2/4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2/3</a:t>
              </a:r>
              <a:endParaRPr lang="en-US" altLang="zh-TW" sz="2800" b="1">
                <a:solidFill>
                  <a:schemeClr val="tx2"/>
                </a:solidFill>
                <a:latin typeface="Arial" charset="0"/>
                <a:sym typeface="Symbol" charset="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>
                  <a:solidFill>
                    <a:schemeClr val="tx2"/>
                  </a:solidFill>
                  <a:latin typeface="Arial" charset="0"/>
                </a:rPr>
                <a:t>1/3</a:t>
              </a:r>
              <a:endParaRPr lang="en-US" altLang="zh-TW" sz="2800" b="1">
                <a:solidFill>
                  <a:schemeClr val="tx2"/>
                </a:solidFill>
                <a:latin typeface="Arial" charset="0"/>
                <a:sym typeface="Symbol" charset="2"/>
              </a:endParaRPr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685800" y="1754188"/>
            <a:ext cx="6178550" cy="1714500"/>
            <a:chOff x="685800" y="1562100"/>
            <a:chExt cx="6178550" cy="1714500"/>
          </a:xfrm>
        </p:grpSpPr>
        <p:graphicFrame>
          <p:nvGraphicFramePr>
            <p:cNvPr id="12303" name="Object 5"/>
            <p:cNvGraphicFramePr>
              <a:graphicFrameLocks noChangeAspect="1"/>
            </p:cNvGraphicFramePr>
            <p:nvPr/>
          </p:nvGraphicFramePr>
          <p:xfrm>
            <a:off x="685800" y="1828800"/>
            <a:ext cx="1377950" cy="143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Clip" r:id="rId3" imgW="3631160" imgH="3774379" progId="">
                    <p:embed/>
                  </p:oleObj>
                </mc:Choice>
                <mc:Fallback>
                  <p:oleObj name="Clip" r:id="rId3" imgW="3631160" imgH="3774379" progId="">
                    <p:embed/>
                    <p:pic>
                      <p:nvPicPr>
                        <p:cNvPr id="1230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1828800"/>
                          <a:ext cx="1377950" cy="143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4" name="Object 6"/>
            <p:cNvGraphicFramePr>
              <a:graphicFrameLocks noChangeAspect="1"/>
            </p:cNvGraphicFramePr>
            <p:nvPr/>
          </p:nvGraphicFramePr>
          <p:xfrm>
            <a:off x="2286000" y="1844675"/>
            <a:ext cx="1377950" cy="143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Clip" r:id="rId5" imgW="3631160" imgH="3774379" progId="">
                    <p:embed/>
                  </p:oleObj>
                </mc:Choice>
                <mc:Fallback>
                  <p:oleObj name="Clip" r:id="rId5" imgW="3631160" imgH="3774379" progId="">
                    <p:embed/>
                    <p:pic>
                      <p:nvPicPr>
                        <p:cNvPr id="1230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1844675"/>
                          <a:ext cx="1377950" cy="143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5" name="Object 7"/>
            <p:cNvGraphicFramePr>
              <a:graphicFrameLocks noChangeAspect="1"/>
            </p:cNvGraphicFramePr>
            <p:nvPr/>
          </p:nvGraphicFramePr>
          <p:xfrm>
            <a:off x="3886200" y="1844675"/>
            <a:ext cx="1377950" cy="143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Clip" r:id="rId6" imgW="3631160" imgH="3774379" progId="">
                    <p:embed/>
                  </p:oleObj>
                </mc:Choice>
                <mc:Fallback>
                  <p:oleObj name="Clip" r:id="rId6" imgW="3631160" imgH="3774379" progId="">
                    <p:embed/>
                    <p:pic>
                      <p:nvPicPr>
                        <p:cNvPr id="1230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1844675"/>
                          <a:ext cx="1377950" cy="143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6" name="Object 8"/>
            <p:cNvGraphicFramePr>
              <a:graphicFrameLocks noChangeAspect="1"/>
            </p:cNvGraphicFramePr>
            <p:nvPr/>
          </p:nvGraphicFramePr>
          <p:xfrm>
            <a:off x="5486400" y="1844675"/>
            <a:ext cx="1377950" cy="143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Clip" r:id="rId7" imgW="3631160" imgH="3774379" progId="">
                    <p:embed/>
                  </p:oleObj>
                </mc:Choice>
                <mc:Fallback>
                  <p:oleObj name="Clip" r:id="rId7" imgW="3631160" imgH="3774379" progId="">
                    <p:embed/>
                    <p:pic>
                      <p:nvPicPr>
                        <p:cNvPr id="1230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1844675"/>
                          <a:ext cx="1377950" cy="143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7" name="Rectangle 13"/>
            <p:cNvSpPr>
              <a:spLocks noChangeArrowheads="1"/>
            </p:cNvSpPr>
            <p:nvPr/>
          </p:nvSpPr>
          <p:spPr bwMode="auto">
            <a:xfrm>
              <a:off x="1046163" y="1562100"/>
              <a:ext cx="268287" cy="533400"/>
            </a:xfrm>
            <a:prstGeom prst="rect">
              <a:avLst/>
            </a:prstGeom>
            <a:solidFill>
              <a:srgbClr val="000099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000099"/>
              </a:extrusionClr>
              <a:contourClr>
                <a:srgbClr val="000099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08" name="Text Box 14"/>
            <p:cNvSpPr txBox="1">
              <a:spLocks noChangeArrowheads="1"/>
            </p:cNvSpPr>
            <p:nvPr/>
          </p:nvSpPr>
          <p:spPr bwMode="auto">
            <a:xfrm>
              <a:off x="950913" y="1571625"/>
              <a:ext cx="4206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A</a:t>
              </a:r>
            </a:p>
          </p:txBody>
        </p:sp>
        <p:sp>
          <p:nvSpPr>
            <p:cNvPr id="12309" name="Rectangle 15"/>
            <p:cNvSpPr>
              <a:spLocks noChangeArrowheads="1"/>
            </p:cNvSpPr>
            <p:nvPr/>
          </p:nvSpPr>
          <p:spPr bwMode="auto">
            <a:xfrm>
              <a:off x="1406525" y="1600200"/>
              <a:ext cx="268288" cy="533400"/>
            </a:xfrm>
            <a:prstGeom prst="rect">
              <a:avLst/>
            </a:prstGeom>
            <a:solidFill>
              <a:srgbClr val="33660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336600"/>
              </a:extrusionClr>
              <a:contourClr>
                <a:srgbClr val="3366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10" name="Text Box 16"/>
            <p:cNvSpPr txBox="1">
              <a:spLocks noChangeArrowheads="1"/>
            </p:cNvSpPr>
            <p:nvPr/>
          </p:nvSpPr>
          <p:spPr bwMode="auto">
            <a:xfrm>
              <a:off x="1316038" y="1619250"/>
              <a:ext cx="415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B</a:t>
              </a:r>
            </a:p>
          </p:txBody>
        </p:sp>
        <p:sp>
          <p:nvSpPr>
            <p:cNvPr id="12311" name="Rectangle 17"/>
            <p:cNvSpPr>
              <a:spLocks noChangeArrowheads="1"/>
            </p:cNvSpPr>
            <p:nvPr/>
          </p:nvSpPr>
          <p:spPr bwMode="auto">
            <a:xfrm>
              <a:off x="1758950" y="1628775"/>
              <a:ext cx="268288" cy="533400"/>
            </a:xfrm>
            <a:prstGeom prst="rect">
              <a:avLst/>
            </a:prstGeom>
            <a:solidFill>
              <a:srgbClr val="80008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800080"/>
              </a:extrusionClr>
              <a:contourClr>
                <a:srgbClr val="80008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12" name="Text Box 18"/>
            <p:cNvSpPr txBox="1">
              <a:spLocks noChangeArrowheads="1"/>
            </p:cNvSpPr>
            <p:nvPr/>
          </p:nvSpPr>
          <p:spPr bwMode="auto">
            <a:xfrm>
              <a:off x="1674813" y="1647825"/>
              <a:ext cx="4048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C</a:t>
              </a:r>
            </a:p>
          </p:txBody>
        </p:sp>
        <p:sp>
          <p:nvSpPr>
            <p:cNvPr id="12313" name="Rectangle 19"/>
            <p:cNvSpPr>
              <a:spLocks noChangeArrowheads="1"/>
            </p:cNvSpPr>
            <p:nvPr/>
          </p:nvSpPr>
          <p:spPr bwMode="auto">
            <a:xfrm>
              <a:off x="2655888" y="1590675"/>
              <a:ext cx="268287" cy="533400"/>
            </a:xfrm>
            <a:prstGeom prst="rect">
              <a:avLst/>
            </a:prstGeom>
            <a:solidFill>
              <a:srgbClr val="000099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000099"/>
              </a:extrusionClr>
              <a:contourClr>
                <a:srgbClr val="000099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14" name="Text Box 20"/>
            <p:cNvSpPr txBox="1">
              <a:spLocks noChangeArrowheads="1"/>
            </p:cNvSpPr>
            <p:nvPr/>
          </p:nvSpPr>
          <p:spPr bwMode="auto">
            <a:xfrm>
              <a:off x="2560638" y="1600200"/>
              <a:ext cx="4206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A</a:t>
              </a:r>
            </a:p>
          </p:txBody>
        </p:sp>
        <p:sp>
          <p:nvSpPr>
            <p:cNvPr id="12315" name="Rectangle 21"/>
            <p:cNvSpPr>
              <a:spLocks noChangeArrowheads="1"/>
            </p:cNvSpPr>
            <p:nvPr/>
          </p:nvSpPr>
          <p:spPr bwMode="auto">
            <a:xfrm>
              <a:off x="3016250" y="1628775"/>
              <a:ext cx="268288" cy="533400"/>
            </a:xfrm>
            <a:prstGeom prst="rect">
              <a:avLst/>
            </a:prstGeom>
            <a:solidFill>
              <a:srgbClr val="80008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800080"/>
              </a:extrusionClr>
              <a:contourClr>
                <a:srgbClr val="80008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16" name="Text Box 22"/>
            <p:cNvSpPr txBox="1">
              <a:spLocks noChangeArrowheads="1"/>
            </p:cNvSpPr>
            <p:nvPr/>
          </p:nvSpPr>
          <p:spPr bwMode="auto">
            <a:xfrm>
              <a:off x="2932113" y="1647825"/>
              <a:ext cx="4048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C</a:t>
              </a:r>
            </a:p>
          </p:txBody>
        </p:sp>
        <p:sp>
          <p:nvSpPr>
            <p:cNvPr id="12317" name="Rectangle 23"/>
            <p:cNvSpPr>
              <a:spLocks noChangeArrowheads="1"/>
            </p:cNvSpPr>
            <p:nvPr/>
          </p:nvSpPr>
          <p:spPr bwMode="auto">
            <a:xfrm>
              <a:off x="3368675" y="1657350"/>
              <a:ext cx="268288" cy="533400"/>
            </a:xfrm>
            <a:prstGeom prst="rect">
              <a:avLst/>
            </a:prstGeom>
            <a:solidFill>
              <a:srgbClr val="66330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6633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18" name="Text Box 24"/>
            <p:cNvSpPr txBox="1">
              <a:spLocks noChangeArrowheads="1"/>
            </p:cNvSpPr>
            <p:nvPr/>
          </p:nvSpPr>
          <p:spPr bwMode="auto">
            <a:xfrm>
              <a:off x="3268663" y="1676400"/>
              <a:ext cx="4365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D</a:t>
              </a:r>
            </a:p>
          </p:txBody>
        </p:sp>
        <p:sp>
          <p:nvSpPr>
            <p:cNvPr id="12319" name="Rectangle 25"/>
            <p:cNvSpPr>
              <a:spLocks noChangeArrowheads="1"/>
            </p:cNvSpPr>
            <p:nvPr/>
          </p:nvSpPr>
          <p:spPr bwMode="auto">
            <a:xfrm>
              <a:off x="4256088" y="1590675"/>
              <a:ext cx="268287" cy="533400"/>
            </a:xfrm>
            <a:prstGeom prst="rect">
              <a:avLst/>
            </a:prstGeom>
            <a:solidFill>
              <a:srgbClr val="33660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336600"/>
              </a:extrusionClr>
              <a:contourClr>
                <a:srgbClr val="3366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20" name="Text Box 26"/>
            <p:cNvSpPr txBox="1">
              <a:spLocks noChangeArrowheads="1"/>
            </p:cNvSpPr>
            <p:nvPr/>
          </p:nvSpPr>
          <p:spPr bwMode="auto">
            <a:xfrm>
              <a:off x="4162425" y="1600200"/>
              <a:ext cx="415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B</a:t>
              </a:r>
            </a:p>
          </p:txBody>
        </p:sp>
        <p:sp>
          <p:nvSpPr>
            <p:cNvPr id="12321" name="Rectangle 27"/>
            <p:cNvSpPr>
              <a:spLocks noChangeArrowheads="1"/>
            </p:cNvSpPr>
            <p:nvPr/>
          </p:nvSpPr>
          <p:spPr bwMode="auto">
            <a:xfrm>
              <a:off x="4616450" y="1628775"/>
              <a:ext cx="268288" cy="533400"/>
            </a:xfrm>
            <a:prstGeom prst="rect">
              <a:avLst/>
            </a:prstGeom>
            <a:solidFill>
              <a:srgbClr val="80008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800080"/>
              </a:extrusionClr>
              <a:contourClr>
                <a:srgbClr val="80008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22" name="Text Box 28"/>
            <p:cNvSpPr txBox="1">
              <a:spLocks noChangeArrowheads="1"/>
            </p:cNvSpPr>
            <p:nvPr/>
          </p:nvSpPr>
          <p:spPr bwMode="auto">
            <a:xfrm>
              <a:off x="4532313" y="1647825"/>
              <a:ext cx="4048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C</a:t>
              </a:r>
            </a:p>
          </p:txBody>
        </p:sp>
        <p:sp>
          <p:nvSpPr>
            <p:cNvPr id="12323" name="Rectangle 29"/>
            <p:cNvSpPr>
              <a:spLocks noChangeArrowheads="1"/>
            </p:cNvSpPr>
            <p:nvPr/>
          </p:nvSpPr>
          <p:spPr bwMode="auto">
            <a:xfrm>
              <a:off x="4968875" y="1657350"/>
              <a:ext cx="268288" cy="533400"/>
            </a:xfrm>
            <a:prstGeom prst="rect">
              <a:avLst/>
            </a:prstGeom>
            <a:solidFill>
              <a:srgbClr val="66330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6633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24" name="Text Box 30"/>
            <p:cNvSpPr txBox="1">
              <a:spLocks noChangeArrowheads="1"/>
            </p:cNvSpPr>
            <p:nvPr/>
          </p:nvSpPr>
          <p:spPr bwMode="auto">
            <a:xfrm>
              <a:off x="4868863" y="1676400"/>
              <a:ext cx="4365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D</a:t>
              </a:r>
            </a:p>
          </p:txBody>
        </p:sp>
        <p:sp>
          <p:nvSpPr>
            <p:cNvPr id="12325" name="Rectangle 31"/>
            <p:cNvSpPr>
              <a:spLocks noChangeArrowheads="1"/>
            </p:cNvSpPr>
            <p:nvPr/>
          </p:nvSpPr>
          <p:spPr bwMode="auto">
            <a:xfrm>
              <a:off x="5837238" y="1590675"/>
              <a:ext cx="268287" cy="533400"/>
            </a:xfrm>
            <a:prstGeom prst="rect">
              <a:avLst/>
            </a:prstGeom>
            <a:solidFill>
              <a:srgbClr val="000099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000099"/>
              </a:extrusionClr>
              <a:contourClr>
                <a:srgbClr val="000099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26" name="Text Box 32"/>
            <p:cNvSpPr txBox="1">
              <a:spLocks noChangeArrowheads="1"/>
            </p:cNvSpPr>
            <p:nvPr/>
          </p:nvSpPr>
          <p:spPr bwMode="auto">
            <a:xfrm>
              <a:off x="5741988" y="1600200"/>
              <a:ext cx="4206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A</a:t>
              </a:r>
            </a:p>
          </p:txBody>
        </p:sp>
        <p:sp>
          <p:nvSpPr>
            <p:cNvPr id="12327" name="Rectangle 33"/>
            <p:cNvSpPr>
              <a:spLocks noChangeArrowheads="1"/>
            </p:cNvSpPr>
            <p:nvPr/>
          </p:nvSpPr>
          <p:spPr bwMode="auto">
            <a:xfrm>
              <a:off x="6197600" y="1628775"/>
              <a:ext cx="268288" cy="533400"/>
            </a:xfrm>
            <a:prstGeom prst="rect">
              <a:avLst/>
            </a:prstGeom>
            <a:solidFill>
              <a:srgbClr val="66330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6633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28" name="Text Box 34"/>
            <p:cNvSpPr txBox="1">
              <a:spLocks noChangeArrowheads="1"/>
            </p:cNvSpPr>
            <p:nvPr/>
          </p:nvSpPr>
          <p:spPr bwMode="auto">
            <a:xfrm>
              <a:off x="6097588" y="1647825"/>
              <a:ext cx="4365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D</a:t>
              </a:r>
            </a:p>
          </p:txBody>
        </p:sp>
        <p:sp>
          <p:nvSpPr>
            <p:cNvPr id="12329" name="Rectangle 35"/>
            <p:cNvSpPr>
              <a:spLocks noChangeArrowheads="1"/>
            </p:cNvSpPr>
            <p:nvPr/>
          </p:nvSpPr>
          <p:spPr bwMode="auto">
            <a:xfrm>
              <a:off x="6550025" y="1657350"/>
              <a:ext cx="268288" cy="533400"/>
            </a:xfrm>
            <a:prstGeom prst="rect">
              <a:avLst/>
            </a:prstGeom>
            <a:solidFill>
              <a:srgbClr val="A5002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A50021"/>
              </a:extrusionClr>
              <a:contourClr>
                <a:srgbClr val="A5002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30" name="Text Box 36"/>
            <p:cNvSpPr txBox="1">
              <a:spLocks noChangeArrowheads="1"/>
            </p:cNvSpPr>
            <p:nvPr/>
          </p:nvSpPr>
          <p:spPr bwMode="auto">
            <a:xfrm>
              <a:off x="6472238" y="1676400"/>
              <a:ext cx="3921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E</a:t>
              </a:r>
            </a:p>
          </p:txBody>
        </p:sp>
      </p:grpSp>
      <p:grpSp>
        <p:nvGrpSpPr>
          <p:cNvPr id="42" name="Group 47"/>
          <p:cNvGrpSpPr>
            <a:grpSpLocks/>
          </p:cNvGrpSpPr>
          <p:nvPr/>
        </p:nvGrpSpPr>
        <p:grpSpPr bwMode="auto">
          <a:xfrm>
            <a:off x="7086600" y="1792288"/>
            <a:ext cx="1387475" cy="1676400"/>
            <a:chOff x="7086600" y="1600200"/>
            <a:chExt cx="1387475" cy="1676400"/>
          </a:xfrm>
        </p:grpSpPr>
        <p:graphicFrame>
          <p:nvGraphicFramePr>
            <p:cNvPr id="12296" name="Object 9"/>
            <p:cNvGraphicFramePr>
              <a:graphicFrameLocks noChangeAspect="1"/>
            </p:cNvGraphicFramePr>
            <p:nvPr/>
          </p:nvGraphicFramePr>
          <p:xfrm>
            <a:off x="7086600" y="1844675"/>
            <a:ext cx="1377950" cy="143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Clip" r:id="rId8" imgW="3631160" imgH="3774379" progId="">
                    <p:embed/>
                  </p:oleObj>
                </mc:Choice>
                <mc:Fallback>
                  <p:oleObj name="Clip" r:id="rId8" imgW="3631160" imgH="3774379" progId="">
                    <p:embed/>
                    <p:pic>
                      <p:nvPicPr>
                        <p:cNvPr id="12296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1844675"/>
                          <a:ext cx="1377950" cy="143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7" name="Rectangle 37"/>
            <p:cNvSpPr>
              <a:spLocks noChangeArrowheads="1"/>
            </p:cNvSpPr>
            <p:nvPr/>
          </p:nvSpPr>
          <p:spPr bwMode="auto">
            <a:xfrm>
              <a:off x="7446963" y="1600200"/>
              <a:ext cx="268287" cy="533400"/>
            </a:xfrm>
            <a:prstGeom prst="rect">
              <a:avLst/>
            </a:prstGeom>
            <a:solidFill>
              <a:srgbClr val="33660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336600"/>
              </a:extrusionClr>
              <a:contourClr>
                <a:srgbClr val="3366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298" name="Text Box 38"/>
            <p:cNvSpPr txBox="1">
              <a:spLocks noChangeArrowheads="1"/>
            </p:cNvSpPr>
            <p:nvPr/>
          </p:nvSpPr>
          <p:spPr bwMode="auto">
            <a:xfrm>
              <a:off x="7353300" y="1609725"/>
              <a:ext cx="415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B</a:t>
              </a:r>
            </a:p>
          </p:txBody>
        </p:sp>
        <p:sp>
          <p:nvSpPr>
            <p:cNvPr id="12299" name="Rectangle 39"/>
            <p:cNvSpPr>
              <a:spLocks noChangeArrowheads="1"/>
            </p:cNvSpPr>
            <p:nvPr/>
          </p:nvSpPr>
          <p:spPr bwMode="auto">
            <a:xfrm>
              <a:off x="7807325" y="1638300"/>
              <a:ext cx="268288" cy="533400"/>
            </a:xfrm>
            <a:prstGeom prst="rect">
              <a:avLst/>
            </a:prstGeom>
            <a:solidFill>
              <a:srgbClr val="800080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800080"/>
              </a:extrusionClr>
              <a:contourClr>
                <a:srgbClr val="80008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00" name="Text Box 40"/>
            <p:cNvSpPr txBox="1">
              <a:spLocks noChangeArrowheads="1"/>
            </p:cNvSpPr>
            <p:nvPr/>
          </p:nvSpPr>
          <p:spPr bwMode="auto">
            <a:xfrm>
              <a:off x="7723188" y="1657350"/>
              <a:ext cx="4048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C</a:t>
              </a:r>
            </a:p>
          </p:txBody>
        </p:sp>
        <p:sp>
          <p:nvSpPr>
            <p:cNvPr id="12301" name="Rectangle 41"/>
            <p:cNvSpPr>
              <a:spLocks noChangeArrowheads="1"/>
            </p:cNvSpPr>
            <p:nvPr/>
          </p:nvSpPr>
          <p:spPr bwMode="auto">
            <a:xfrm>
              <a:off x="8159750" y="1666875"/>
              <a:ext cx="268288" cy="533400"/>
            </a:xfrm>
            <a:prstGeom prst="rect">
              <a:avLst/>
            </a:prstGeom>
            <a:solidFill>
              <a:srgbClr val="A5002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contourW="12700" prstMaterial="legacyMatte">
              <a:bevelT w="13500" h="13500" prst="angle"/>
              <a:bevelB w="13500" h="13500" prst="angle"/>
              <a:extrusionClr>
                <a:srgbClr val="A50021"/>
              </a:extrusionClr>
              <a:contourClr>
                <a:srgbClr val="A5002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12302" name="Text Box 42"/>
            <p:cNvSpPr txBox="1">
              <a:spLocks noChangeArrowheads="1"/>
            </p:cNvSpPr>
            <p:nvPr/>
          </p:nvSpPr>
          <p:spPr bwMode="auto">
            <a:xfrm>
              <a:off x="8081963" y="1685925"/>
              <a:ext cx="3921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FFFF"/>
                  </a:solidFill>
                  <a:latin typeface="Verdana" charset="0"/>
                </a:rPr>
                <a:t>E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871788" y="6581775"/>
            <a:ext cx="35718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SAS Enterprise Miner Course Notes, 2014, SAS</a:t>
            </a:r>
          </a:p>
        </p:txBody>
      </p:sp>
    </p:spTree>
    <p:extLst>
      <p:ext uri="{BB962C8B-B14F-4D97-AF65-F5344CB8AC3E}">
        <p14:creationId xmlns:p14="http://schemas.microsoft.com/office/powerpoint/2010/main" val="385880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306 -0.00232 L 0.21198 0.00231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" y="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21198 0.00231 L 0.00347 0.00231 " pathEditMode="relative" rAng="0" ptsTypes="AA">
                                      <p:cBhvr>
                                        <p:cTn id="14" dur="1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4925" y="188913"/>
            <a:ext cx="8928100" cy="114300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1F497D"/>
                </a:solidFill>
                <a:latin typeface="Calibri" charset="0"/>
                <a:ea typeface="標楷體" charset="-120"/>
              </a:rPr>
              <a:t>Support &amp; Confidence &amp; </a:t>
            </a: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Lift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C87FC7-C869-D340-9035-65964BACD2D1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75013" y="1543050"/>
            <a:ext cx="2197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chemeClr val="tx2"/>
                </a:solidFill>
                <a:latin typeface="Perpetua" charset="0"/>
              </a:rPr>
              <a:t>Checking Account</a:t>
            </a:r>
          </a:p>
        </p:txBody>
      </p:sp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2119313" y="2438400"/>
            <a:ext cx="750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>
                <a:latin typeface="Perpetua" charset="0"/>
              </a:rPr>
              <a:t>No</a:t>
            </a:r>
          </a:p>
        </p:txBody>
      </p:sp>
      <p:sp>
        <p:nvSpPr>
          <p:cNvPr id="13318" name="Rectangle 15"/>
          <p:cNvSpPr>
            <a:spLocks noChangeArrowheads="1"/>
          </p:cNvSpPr>
          <p:nvPr/>
        </p:nvSpPr>
        <p:spPr bwMode="auto">
          <a:xfrm>
            <a:off x="2119313" y="3581400"/>
            <a:ext cx="750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>
                <a:latin typeface="Perpetua" charset="0"/>
              </a:rPr>
              <a:t>Yes</a:t>
            </a:r>
          </a:p>
        </p:txBody>
      </p:sp>
      <p:sp>
        <p:nvSpPr>
          <p:cNvPr id="13319" name="Rectangle 16"/>
          <p:cNvSpPr>
            <a:spLocks noChangeArrowheads="1"/>
          </p:cNvSpPr>
          <p:nvPr/>
        </p:nvSpPr>
        <p:spPr bwMode="auto">
          <a:xfrm>
            <a:off x="3078163" y="182880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>
                <a:latin typeface="Perpetua" charset="0"/>
              </a:rPr>
              <a:t>No</a:t>
            </a:r>
          </a:p>
        </p:txBody>
      </p:sp>
      <p:sp>
        <p:nvSpPr>
          <p:cNvPr id="13320" name="Rectangle 17"/>
          <p:cNvSpPr>
            <a:spLocks noChangeArrowheads="1"/>
          </p:cNvSpPr>
          <p:nvPr/>
        </p:nvSpPr>
        <p:spPr bwMode="auto">
          <a:xfrm>
            <a:off x="5059363" y="18288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>
                <a:latin typeface="Perpetua" charset="0"/>
              </a:rPr>
              <a:t>Yes</a:t>
            </a:r>
          </a:p>
        </p:txBody>
      </p:sp>
      <p:sp>
        <p:nvSpPr>
          <p:cNvPr id="13321" name="Text Box 18"/>
          <p:cNvSpPr txBox="1">
            <a:spLocks noChangeArrowheads="1"/>
          </p:cNvSpPr>
          <p:nvPr/>
        </p:nvSpPr>
        <p:spPr bwMode="auto">
          <a:xfrm>
            <a:off x="1060450" y="2827338"/>
            <a:ext cx="1112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chemeClr val="tx2"/>
                </a:solidFill>
                <a:latin typeface="Perpetua" charset="0"/>
              </a:rPr>
              <a:t>Saving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1">
                <a:solidFill>
                  <a:schemeClr val="tx2"/>
                </a:solidFill>
                <a:latin typeface="Perpetua" charset="0"/>
              </a:rPr>
              <a:t>Account</a:t>
            </a:r>
          </a:p>
        </p:txBody>
      </p:sp>
      <p:sp>
        <p:nvSpPr>
          <p:cNvPr id="13322" name="Rectangle 19"/>
          <p:cNvSpPr>
            <a:spLocks noChangeArrowheads="1"/>
          </p:cNvSpPr>
          <p:nvPr/>
        </p:nvSpPr>
        <p:spPr bwMode="auto">
          <a:xfrm>
            <a:off x="5888038" y="2014538"/>
            <a:ext cx="1827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b="1">
                <a:solidFill>
                  <a:schemeClr val="tx2"/>
                </a:solidFill>
                <a:latin typeface="Perpetua" charset="0"/>
              </a:rPr>
              <a:t>4,000</a:t>
            </a:r>
          </a:p>
        </p:txBody>
      </p:sp>
      <p:sp>
        <p:nvSpPr>
          <p:cNvPr id="13323" name="Rectangle 20"/>
          <p:cNvSpPr>
            <a:spLocks noChangeArrowheads="1"/>
          </p:cNvSpPr>
          <p:nvPr/>
        </p:nvSpPr>
        <p:spPr bwMode="auto">
          <a:xfrm>
            <a:off x="5888038" y="3157538"/>
            <a:ext cx="1827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b="1">
                <a:solidFill>
                  <a:schemeClr val="tx2"/>
                </a:solidFill>
                <a:latin typeface="Perpetua" charset="0"/>
              </a:rPr>
              <a:t>6,000</a:t>
            </a:r>
          </a:p>
        </p:txBody>
      </p:sp>
      <p:sp>
        <p:nvSpPr>
          <p:cNvPr id="13324" name="Rectangle 21"/>
          <p:cNvSpPr>
            <a:spLocks noChangeArrowheads="1"/>
          </p:cNvSpPr>
          <p:nvPr/>
        </p:nvSpPr>
        <p:spPr bwMode="auto">
          <a:xfrm>
            <a:off x="5973763" y="4071938"/>
            <a:ext cx="1827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b="1">
                <a:solidFill>
                  <a:schemeClr val="tx2"/>
                </a:solidFill>
                <a:latin typeface="Perpetua" charset="0"/>
              </a:rPr>
              <a:t>10,000</a:t>
            </a:r>
          </a:p>
        </p:txBody>
      </p:sp>
      <p:grpSp>
        <p:nvGrpSpPr>
          <p:cNvPr id="13325" name="Group 22"/>
          <p:cNvGrpSpPr>
            <a:grpSpLocks/>
          </p:cNvGrpSpPr>
          <p:nvPr/>
        </p:nvGrpSpPr>
        <p:grpSpPr bwMode="auto">
          <a:xfrm>
            <a:off x="468313" y="4883150"/>
            <a:ext cx="7212012" cy="1617663"/>
            <a:chOff x="592" y="2936"/>
            <a:chExt cx="4543" cy="1019"/>
          </a:xfrm>
        </p:grpSpPr>
        <p:sp>
          <p:nvSpPr>
            <p:cNvPr id="13332" name="Text Box 23"/>
            <p:cNvSpPr txBox="1">
              <a:spLocks noChangeArrowheads="1"/>
            </p:cNvSpPr>
            <p:nvPr/>
          </p:nvSpPr>
          <p:spPr bwMode="auto">
            <a:xfrm>
              <a:off x="595" y="2936"/>
              <a:ext cx="346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b="1">
                  <a:solidFill>
                    <a:schemeClr val="tx2"/>
                  </a:solidFill>
                  <a:latin typeface="Perpetua" charset="0"/>
                </a:rPr>
                <a:t>Support(SVG </a:t>
              </a:r>
              <a:r>
                <a:rPr kumimoji="0" lang="en-US" altLang="zh-TW" sz="2400" b="1">
                  <a:solidFill>
                    <a:schemeClr val="tx2"/>
                  </a:solidFill>
                  <a:latin typeface="Perpetua" charset="0"/>
                  <a:sym typeface="Symbol" charset="2"/>
                </a:rPr>
                <a:t> CK) = 50%=5,000/10,000</a:t>
              </a:r>
              <a:endParaRPr kumimoji="0" lang="en-US" altLang="zh-TW" sz="2400" b="1">
                <a:solidFill>
                  <a:schemeClr val="tx2"/>
                </a:solidFill>
                <a:latin typeface="Perpetua" charset="0"/>
              </a:endParaRPr>
            </a:p>
          </p:txBody>
        </p:sp>
        <p:sp>
          <p:nvSpPr>
            <p:cNvPr id="13333" name="Text Box 24"/>
            <p:cNvSpPr txBox="1">
              <a:spLocks noChangeArrowheads="1"/>
            </p:cNvSpPr>
            <p:nvPr/>
          </p:nvSpPr>
          <p:spPr bwMode="auto">
            <a:xfrm>
              <a:off x="595" y="3176"/>
              <a:ext cx="364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b="1">
                  <a:solidFill>
                    <a:schemeClr val="tx2"/>
                  </a:solidFill>
                  <a:latin typeface="Perpetua" charset="0"/>
                </a:rPr>
                <a:t>Confidence(SVG </a:t>
              </a:r>
              <a:r>
                <a:rPr kumimoji="0" lang="en-US" altLang="zh-TW" sz="2400" b="1">
                  <a:solidFill>
                    <a:schemeClr val="tx2"/>
                  </a:solidFill>
                  <a:latin typeface="Perpetua" charset="0"/>
                  <a:sym typeface="Symbol" charset="2"/>
                </a:rPr>
                <a:t> CK) = 83%=5,000/6,000</a:t>
              </a:r>
              <a:endParaRPr kumimoji="0" lang="en-US" altLang="zh-TW" sz="2400" b="1">
                <a:solidFill>
                  <a:schemeClr val="tx2"/>
                </a:solidFill>
                <a:latin typeface="Perpetua" charset="0"/>
              </a:endParaRPr>
            </a:p>
          </p:txBody>
        </p:sp>
        <p:sp>
          <p:nvSpPr>
            <p:cNvPr id="13334" name="Text Box 25"/>
            <p:cNvSpPr txBox="1">
              <a:spLocks noChangeArrowheads="1"/>
            </p:cNvSpPr>
            <p:nvPr/>
          </p:nvSpPr>
          <p:spPr bwMode="auto">
            <a:xfrm>
              <a:off x="595" y="3664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en-US" altLang="zh-TW" sz="2400" b="1">
                <a:solidFill>
                  <a:schemeClr val="tx2"/>
                </a:solidFill>
                <a:latin typeface="Perpetua" charset="0"/>
              </a:endParaRPr>
            </a:p>
          </p:txBody>
        </p:sp>
        <p:sp>
          <p:nvSpPr>
            <p:cNvPr id="13335" name="Text Box 26"/>
            <p:cNvSpPr txBox="1">
              <a:spLocks noChangeArrowheads="1"/>
            </p:cNvSpPr>
            <p:nvPr/>
          </p:nvSpPr>
          <p:spPr bwMode="auto">
            <a:xfrm>
              <a:off x="592" y="3414"/>
              <a:ext cx="454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b="1">
                  <a:solidFill>
                    <a:schemeClr val="tx2"/>
                  </a:solidFill>
                  <a:latin typeface="Perpetua" charset="0"/>
                </a:rPr>
                <a:t>Expected Confidence(SVG </a:t>
              </a:r>
              <a:r>
                <a:rPr kumimoji="0" lang="en-US" altLang="zh-TW" sz="2400" b="1">
                  <a:solidFill>
                    <a:schemeClr val="tx2"/>
                  </a:solidFill>
                  <a:latin typeface="Perpetua" charset="0"/>
                  <a:sym typeface="Symbol" charset="2"/>
                </a:rPr>
                <a:t> CK) = 85%=8,500/10,000</a:t>
              </a:r>
            </a:p>
          </p:txBody>
        </p:sp>
      </p:grpSp>
      <p:grpSp>
        <p:nvGrpSpPr>
          <p:cNvPr id="19" name="Group 43"/>
          <p:cNvGrpSpPr/>
          <p:nvPr/>
        </p:nvGrpSpPr>
        <p:grpSpPr>
          <a:xfrm>
            <a:off x="2871607" y="2181849"/>
            <a:ext cx="1758984" cy="1042896"/>
            <a:chOff x="733262" y="1872371"/>
            <a:chExt cx="927287" cy="6952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ectangle 3"/>
            <p:cNvSpPr>
              <a:spLocks noChangeAspect="1" noChangeArrowheads="1"/>
            </p:cNvSpPr>
            <p:nvPr/>
          </p:nvSpPr>
          <p:spPr bwMode="auto">
            <a:xfrm>
              <a:off x="733262" y="1872371"/>
              <a:ext cx="927287" cy="695264"/>
            </a:xfrm>
            <a:prstGeom prst="rect">
              <a:avLst/>
            </a:prstGeom>
            <a:gradFill flip="none" rotWithShape="1">
              <a:gsLst>
                <a:gs pos="0">
                  <a:srgbClr val="CC9900"/>
                </a:gs>
                <a:gs pos="50000">
                  <a:srgbClr val="FFCD37"/>
                </a:gs>
                <a:gs pos="100000">
                  <a:srgbClr val="FFCC33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800">
                <a:solidFill>
                  <a:schemeClr val="tx2"/>
                </a:solidFill>
              </a:endParaRPr>
            </a:p>
          </p:txBody>
        </p:sp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746040" y="1884783"/>
              <a:ext cx="899879" cy="668221"/>
            </a:xfrm>
            <a:prstGeom prst="rect">
              <a:avLst/>
            </a:prstGeom>
            <a:gradFill flip="none" rotWithShape="1">
              <a:gsLst>
                <a:gs pos="0">
                  <a:srgbClr val="FFCC33"/>
                </a:gs>
                <a:gs pos="50000">
                  <a:srgbClr val="FFFBE5"/>
                </a:gs>
                <a:gs pos="100000">
                  <a:srgbClr val="FFFDEF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800">
                <a:solidFill>
                  <a:schemeClr val="tx2"/>
                </a:solidFill>
              </a:endParaRPr>
            </a:p>
          </p:txBody>
        </p:sp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755102" y="1896623"/>
              <a:ext cx="888103" cy="644540"/>
            </a:xfrm>
            <a:prstGeom prst="rect">
              <a:avLst/>
            </a:prstGeom>
            <a:gradFill flip="none" rotWithShape="1">
              <a:gsLst>
                <a:gs pos="0">
                  <a:srgbClr val="FFCC33"/>
                </a:gs>
                <a:gs pos="50000">
                  <a:srgbClr val="FFE263"/>
                </a:gs>
                <a:gs pos="100000">
                  <a:srgbClr val="FFF790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800" b="1" dirty="0">
                  <a:solidFill>
                    <a:schemeClr val="tx2"/>
                  </a:solidFill>
                  <a:latin typeface="+mj-lt"/>
                </a:rPr>
                <a:t>500</a:t>
              </a:r>
            </a:p>
          </p:txBody>
        </p:sp>
      </p:grpSp>
      <p:grpSp>
        <p:nvGrpSpPr>
          <p:cNvPr id="23" name="Group 43"/>
          <p:cNvGrpSpPr/>
          <p:nvPr/>
        </p:nvGrpSpPr>
        <p:grpSpPr>
          <a:xfrm>
            <a:off x="2887371" y="3303239"/>
            <a:ext cx="1745495" cy="1042896"/>
            <a:chOff x="733262" y="1872371"/>
            <a:chExt cx="927287" cy="6952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Rectangle 3"/>
            <p:cNvSpPr>
              <a:spLocks noChangeAspect="1" noChangeArrowheads="1"/>
            </p:cNvSpPr>
            <p:nvPr/>
          </p:nvSpPr>
          <p:spPr bwMode="auto">
            <a:xfrm>
              <a:off x="733262" y="1872371"/>
              <a:ext cx="927287" cy="695264"/>
            </a:xfrm>
            <a:prstGeom prst="rect">
              <a:avLst/>
            </a:prstGeom>
            <a:gradFill flip="none" rotWithShape="1">
              <a:gsLst>
                <a:gs pos="0">
                  <a:srgbClr val="CC9900"/>
                </a:gs>
                <a:gs pos="50000">
                  <a:srgbClr val="FFCD37"/>
                </a:gs>
                <a:gs pos="100000">
                  <a:srgbClr val="FFCC33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800">
                <a:solidFill>
                  <a:schemeClr val="tx2"/>
                </a:solidFill>
              </a:endParaRPr>
            </a:p>
          </p:txBody>
        </p:sp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746040" y="1884783"/>
              <a:ext cx="899879" cy="668221"/>
            </a:xfrm>
            <a:prstGeom prst="rect">
              <a:avLst/>
            </a:prstGeom>
            <a:gradFill flip="none" rotWithShape="1">
              <a:gsLst>
                <a:gs pos="0">
                  <a:srgbClr val="FFCC33"/>
                </a:gs>
                <a:gs pos="50000">
                  <a:srgbClr val="FFFBE5"/>
                </a:gs>
                <a:gs pos="100000">
                  <a:srgbClr val="FFFDEF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800">
                <a:solidFill>
                  <a:schemeClr val="tx2"/>
                </a:solidFill>
              </a:endParaRPr>
            </a:p>
          </p:txBody>
        </p:sp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755102" y="1896623"/>
              <a:ext cx="888103" cy="644540"/>
            </a:xfrm>
            <a:prstGeom prst="rect">
              <a:avLst/>
            </a:prstGeom>
            <a:gradFill flip="none" rotWithShape="1">
              <a:gsLst>
                <a:gs pos="0">
                  <a:srgbClr val="FFCC33"/>
                </a:gs>
                <a:gs pos="50000">
                  <a:srgbClr val="FFE263"/>
                </a:gs>
                <a:gs pos="100000">
                  <a:srgbClr val="FFF790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800" b="1">
                  <a:solidFill>
                    <a:schemeClr val="tx2"/>
                  </a:solidFill>
                  <a:latin typeface="+mj-lt"/>
                </a:rPr>
                <a:t>1000</a:t>
              </a:r>
              <a:endParaRPr kumimoji="0" lang="en-US" sz="28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27" name="Group 43"/>
          <p:cNvGrpSpPr/>
          <p:nvPr/>
        </p:nvGrpSpPr>
        <p:grpSpPr>
          <a:xfrm>
            <a:off x="4789799" y="2192355"/>
            <a:ext cx="1758984" cy="1042896"/>
            <a:chOff x="733262" y="1872371"/>
            <a:chExt cx="927287" cy="6952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Rectangle 3"/>
            <p:cNvSpPr>
              <a:spLocks noChangeAspect="1" noChangeArrowheads="1"/>
            </p:cNvSpPr>
            <p:nvPr/>
          </p:nvSpPr>
          <p:spPr bwMode="auto">
            <a:xfrm>
              <a:off x="733262" y="1872371"/>
              <a:ext cx="927287" cy="695264"/>
            </a:xfrm>
            <a:prstGeom prst="rect">
              <a:avLst/>
            </a:prstGeom>
            <a:gradFill flip="none" rotWithShape="1">
              <a:gsLst>
                <a:gs pos="0">
                  <a:srgbClr val="CC9900"/>
                </a:gs>
                <a:gs pos="50000">
                  <a:srgbClr val="FFCD37"/>
                </a:gs>
                <a:gs pos="100000">
                  <a:srgbClr val="FFCC33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800">
                <a:solidFill>
                  <a:schemeClr val="tx2"/>
                </a:solidFill>
              </a:endParaRPr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746040" y="1884783"/>
              <a:ext cx="899879" cy="668221"/>
            </a:xfrm>
            <a:prstGeom prst="rect">
              <a:avLst/>
            </a:prstGeom>
            <a:gradFill flip="none" rotWithShape="1">
              <a:gsLst>
                <a:gs pos="0">
                  <a:srgbClr val="FFCC33"/>
                </a:gs>
                <a:gs pos="50000">
                  <a:srgbClr val="FFFBE5"/>
                </a:gs>
                <a:gs pos="100000">
                  <a:srgbClr val="FFFDEF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800">
                <a:solidFill>
                  <a:schemeClr val="tx2"/>
                </a:solidFill>
              </a:endParaRPr>
            </a:p>
          </p:txBody>
        </p:sp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755102" y="1896623"/>
              <a:ext cx="888103" cy="644540"/>
            </a:xfrm>
            <a:prstGeom prst="rect">
              <a:avLst/>
            </a:prstGeom>
            <a:gradFill flip="none" rotWithShape="1">
              <a:gsLst>
                <a:gs pos="0">
                  <a:srgbClr val="FFCC33"/>
                </a:gs>
                <a:gs pos="50000">
                  <a:srgbClr val="FFE263"/>
                </a:gs>
                <a:gs pos="100000">
                  <a:srgbClr val="FFF790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800" b="1">
                  <a:solidFill>
                    <a:schemeClr val="tx2"/>
                  </a:solidFill>
                  <a:latin typeface="+mj-lt"/>
                </a:rPr>
                <a:t>3500</a:t>
              </a:r>
              <a:endParaRPr kumimoji="0" lang="en-US" sz="28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31" name="Group 43"/>
          <p:cNvGrpSpPr/>
          <p:nvPr/>
        </p:nvGrpSpPr>
        <p:grpSpPr>
          <a:xfrm>
            <a:off x="4805563" y="3313745"/>
            <a:ext cx="1745495" cy="1042896"/>
            <a:chOff x="733262" y="1872371"/>
            <a:chExt cx="927287" cy="6952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Rectangle 3"/>
            <p:cNvSpPr>
              <a:spLocks noChangeAspect="1" noChangeArrowheads="1"/>
            </p:cNvSpPr>
            <p:nvPr/>
          </p:nvSpPr>
          <p:spPr bwMode="auto">
            <a:xfrm>
              <a:off x="733262" y="1872371"/>
              <a:ext cx="927287" cy="695264"/>
            </a:xfrm>
            <a:prstGeom prst="rect">
              <a:avLst/>
            </a:prstGeom>
            <a:gradFill flip="none" rotWithShape="1">
              <a:gsLst>
                <a:gs pos="0">
                  <a:srgbClr val="CC9900"/>
                </a:gs>
                <a:gs pos="50000">
                  <a:srgbClr val="FFCD37"/>
                </a:gs>
                <a:gs pos="100000">
                  <a:srgbClr val="FFCC33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800">
                <a:solidFill>
                  <a:schemeClr val="tx2"/>
                </a:solidFill>
              </a:endParaRPr>
            </a:p>
          </p:txBody>
        </p:sp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>
              <a:off x="746040" y="1884783"/>
              <a:ext cx="899879" cy="668221"/>
            </a:xfrm>
            <a:prstGeom prst="rect">
              <a:avLst/>
            </a:prstGeom>
            <a:gradFill flip="none" rotWithShape="1">
              <a:gsLst>
                <a:gs pos="0">
                  <a:srgbClr val="FFCC33"/>
                </a:gs>
                <a:gs pos="50000">
                  <a:srgbClr val="FFFBE5"/>
                </a:gs>
                <a:gs pos="100000">
                  <a:srgbClr val="FFFDEF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800">
                <a:solidFill>
                  <a:schemeClr val="tx2"/>
                </a:solidFill>
              </a:endParaRPr>
            </a:p>
          </p:txBody>
        </p:sp>
        <p:sp>
          <p:nvSpPr>
            <p:cNvPr id="34" name="Rectangle 3"/>
            <p:cNvSpPr>
              <a:spLocks noChangeArrowheads="1"/>
            </p:cNvSpPr>
            <p:nvPr/>
          </p:nvSpPr>
          <p:spPr bwMode="auto">
            <a:xfrm>
              <a:off x="755102" y="1896623"/>
              <a:ext cx="888103" cy="644540"/>
            </a:xfrm>
            <a:prstGeom prst="rect">
              <a:avLst/>
            </a:prstGeom>
            <a:gradFill flip="none" rotWithShape="1">
              <a:gsLst>
                <a:gs pos="0">
                  <a:srgbClr val="FFCC33"/>
                </a:gs>
                <a:gs pos="50000">
                  <a:srgbClr val="FFE263"/>
                </a:gs>
                <a:gs pos="100000">
                  <a:srgbClr val="FFF790"/>
                </a:gs>
              </a:gsLst>
              <a:lin ang="10800000" scaled="1"/>
              <a:tileRect/>
            </a:gradFill>
            <a:ln>
              <a:noFill/>
              <a:headEnd/>
              <a:tailEnd type="none" w="med" len="lg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2800" b="1">
                  <a:solidFill>
                    <a:schemeClr val="tx2"/>
                  </a:solidFill>
                  <a:latin typeface="+mj-lt"/>
                </a:rPr>
                <a:t>5000</a:t>
              </a:r>
              <a:endParaRPr kumimoji="0" lang="en-US" sz="28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13330" name="Rectangle 34"/>
          <p:cNvSpPr>
            <a:spLocks noChangeArrowheads="1"/>
          </p:cNvSpPr>
          <p:nvPr/>
        </p:nvSpPr>
        <p:spPr bwMode="auto">
          <a:xfrm>
            <a:off x="468313" y="6094413"/>
            <a:ext cx="84963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b="1" dirty="0">
                <a:solidFill>
                  <a:srgbClr val="FF0000"/>
                </a:solidFill>
                <a:latin typeface="Times New Roman" charset="0"/>
              </a:rPr>
              <a:t>Lift</a:t>
            </a:r>
            <a:r>
              <a:rPr lang="en-US" altLang="zh-TW" sz="2200" b="1" dirty="0">
                <a:solidFill>
                  <a:schemeClr val="tx2"/>
                </a:solidFill>
                <a:latin typeface="Times New Roman" charset="0"/>
              </a:rPr>
              <a:t> (SVG </a:t>
            </a:r>
            <a:r>
              <a:rPr lang="en-US" altLang="zh-TW" sz="2200" b="1" dirty="0">
                <a:solidFill>
                  <a:schemeClr val="tx2"/>
                </a:solidFill>
                <a:latin typeface="Times New Roman" charset="0"/>
                <a:sym typeface="Wingdings" charset="2"/>
              </a:rPr>
              <a:t></a:t>
            </a:r>
            <a:r>
              <a:rPr lang="en-US" altLang="zh-TW" sz="2200" b="1" dirty="0">
                <a:solidFill>
                  <a:schemeClr val="tx2"/>
                </a:solidFill>
                <a:latin typeface="Times New Roman" charset="0"/>
              </a:rPr>
              <a:t> CK) = Confidence/Expected Confidence = 0.83/0.85 &lt; 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71788" y="6581775"/>
            <a:ext cx="35718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SAS Enterprise Miner Course Notes, 2014, SAS</a:t>
            </a:r>
          </a:p>
        </p:txBody>
      </p:sp>
    </p:spTree>
    <p:extLst>
      <p:ext uri="{BB962C8B-B14F-4D97-AF65-F5344CB8AC3E}">
        <p14:creationId xmlns:p14="http://schemas.microsoft.com/office/powerpoint/2010/main" val="2501510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Support (A</a:t>
            </a: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  <a:sym typeface="Wingdings" charset="2"/>
              </a:rPr>
              <a:t>B)</a:t>
            </a: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 </a:t>
            </a:r>
            <a:b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Confidence (A</a:t>
            </a: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  <a:sym typeface="Wingdings" charset="2"/>
              </a:rPr>
              <a:t>B)</a:t>
            </a:r>
            <a:b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Expected Confidence (A</a:t>
            </a: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  <a:sym typeface="Wingdings" charset="2"/>
              </a:rPr>
              <a:t></a:t>
            </a: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B)</a:t>
            </a:r>
            <a:b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Lift (A</a:t>
            </a: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  <a:sym typeface="Wingdings" charset="2"/>
              </a:rPr>
              <a:t>B)</a:t>
            </a:r>
            <a:endParaRPr lang="en-US" altLang="zh-TW" dirty="0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82F029-776D-0F49-8238-A1E28551666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06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03374A6-43E7-FD4A-8DC2-1709EE290C1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6387" name="標題 1"/>
          <p:cNvSpPr txBox="1">
            <a:spLocks/>
          </p:cNvSpPr>
          <p:nvPr/>
        </p:nvSpPr>
        <p:spPr bwMode="auto">
          <a:xfrm>
            <a:off x="250825" y="188913"/>
            <a:ext cx="858837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4400" b="1" i="1" dirty="0">
                <a:solidFill>
                  <a:srgbClr val="FF0000"/>
                </a:solidFill>
                <a:ea typeface="標楷體" charset="-120"/>
              </a:rPr>
              <a:t>Support (A</a:t>
            </a:r>
            <a:r>
              <a:rPr kumimoji="0" lang="en-US" altLang="zh-TW" sz="4400" b="1" i="1" dirty="0">
                <a:solidFill>
                  <a:srgbClr val="FF0000"/>
                </a:solidFill>
                <a:ea typeface="標楷體" charset="-120"/>
                <a:sym typeface="Wingdings" charset="2"/>
              </a:rPr>
              <a:t> B) </a:t>
            </a:r>
            <a:r>
              <a:rPr kumimoji="0" lang="en-US" altLang="zh-TW" sz="4400" b="1" i="1" dirty="0">
                <a:ea typeface="標楷體" charset="-120"/>
                <a:sym typeface="Wingdings" charset="2"/>
              </a:rPr>
              <a:t>= </a:t>
            </a:r>
            <a:r>
              <a:rPr kumimoji="0" lang="en-US" altLang="zh-TW" sz="4400" b="1" i="1" dirty="0">
                <a:ea typeface="標楷體" charset="-120"/>
              </a:rPr>
              <a:t>P(A</a:t>
            </a:r>
            <a:r>
              <a:rPr kumimoji="0" lang="en-US" altLang="zh-TW" sz="4400" b="1" dirty="0">
                <a:ea typeface="標楷體" charset="-120"/>
                <a:sym typeface="Symbol" charset="2"/>
              </a:rPr>
              <a:t>  </a:t>
            </a:r>
            <a:r>
              <a:rPr kumimoji="0" lang="en-US" altLang="zh-TW" sz="4400" b="1" i="1" dirty="0">
                <a:ea typeface="標楷體" charset="-120"/>
              </a:rPr>
              <a:t>B)</a:t>
            </a:r>
            <a:br>
              <a:rPr kumimoji="0" lang="en-US" altLang="zh-TW" sz="2400" b="1" i="1" dirty="0">
                <a:ea typeface="標楷體" charset="-120"/>
              </a:rPr>
            </a:br>
            <a:r>
              <a:rPr kumimoji="0" lang="en-US" altLang="zh-TW" sz="2400" b="1" i="1" dirty="0">
                <a:ea typeface="標楷體" charset="-120"/>
              </a:rPr>
              <a:t>Count(A&amp;B)/Count(Total)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4400" b="1" i="1" dirty="0">
                <a:solidFill>
                  <a:srgbClr val="FF0000"/>
                </a:solidFill>
                <a:ea typeface="標楷體" charset="-120"/>
              </a:rPr>
              <a:t>Confidence (A</a:t>
            </a:r>
            <a:r>
              <a:rPr kumimoji="0" lang="en-US" altLang="zh-TW" sz="4400" b="1" i="1" dirty="0">
                <a:solidFill>
                  <a:srgbClr val="FF0000"/>
                </a:solidFill>
                <a:ea typeface="標楷體" charset="-120"/>
                <a:sym typeface="Wingdings" charset="2"/>
              </a:rPr>
              <a:t> B)</a:t>
            </a:r>
            <a:r>
              <a:rPr kumimoji="0" lang="en-US" altLang="zh-TW" sz="4400" b="1" i="1" dirty="0">
                <a:ea typeface="標楷體" charset="-120"/>
                <a:sym typeface="Wingdings" charset="2"/>
              </a:rPr>
              <a:t> = P(B|A)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b="1" i="1" dirty="0" err="1">
                <a:ea typeface="標楷體" charset="-120"/>
                <a:sym typeface="Wingdings" charset="2"/>
              </a:rPr>
              <a:t>Conf</a:t>
            </a:r>
            <a:r>
              <a:rPr kumimoji="0" lang="en-US" altLang="zh-TW" b="1" i="1" dirty="0">
                <a:ea typeface="標楷體" charset="-120"/>
                <a:sym typeface="Wingdings" charset="2"/>
              </a:rPr>
              <a:t> (A  B) = </a:t>
            </a:r>
            <a:r>
              <a:rPr kumimoji="0" lang="en-US" altLang="zh-TW" b="1" i="1" dirty="0" err="1">
                <a:ea typeface="標楷體" charset="-120"/>
                <a:sym typeface="Wingdings" charset="2"/>
              </a:rPr>
              <a:t>Supp</a:t>
            </a:r>
            <a:r>
              <a:rPr kumimoji="0" lang="en-US" altLang="zh-TW" b="1" i="1" dirty="0">
                <a:ea typeface="標楷體" charset="-120"/>
                <a:sym typeface="Wingdings" charset="2"/>
              </a:rPr>
              <a:t> (</a:t>
            </a:r>
            <a:r>
              <a:rPr kumimoji="0" lang="en-US" altLang="zh-TW" b="1" i="1" dirty="0">
                <a:ea typeface="標楷體" charset="-120"/>
              </a:rPr>
              <a:t>A</a:t>
            </a:r>
            <a:r>
              <a:rPr kumimoji="0" lang="en-US" altLang="zh-TW" b="1" dirty="0">
                <a:ea typeface="標楷體" charset="-120"/>
                <a:sym typeface="Symbol" charset="2"/>
              </a:rPr>
              <a:t>  </a:t>
            </a:r>
            <a:r>
              <a:rPr kumimoji="0" lang="en-US" altLang="zh-TW" b="1" i="1" dirty="0">
                <a:ea typeface="標楷體" charset="-120"/>
              </a:rPr>
              <a:t>B)/ </a:t>
            </a:r>
            <a:r>
              <a:rPr kumimoji="0" lang="en-US" altLang="zh-TW" b="1" i="1" dirty="0" err="1">
                <a:ea typeface="標楷體" charset="-120"/>
              </a:rPr>
              <a:t>Supp</a:t>
            </a:r>
            <a:r>
              <a:rPr kumimoji="0" lang="en-US" altLang="zh-TW" b="1" i="1" dirty="0">
                <a:ea typeface="標楷體" charset="-120"/>
              </a:rPr>
              <a:t> (A)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400" b="1" i="1" dirty="0">
                <a:ea typeface="標楷體" charset="-120"/>
              </a:rPr>
              <a:t>Count(A&amp;B)/Count(A)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3600" b="1" i="1" dirty="0">
                <a:solidFill>
                  <a:srgbClr val="FF0000"/>
                </a:solidFill>
                <a:ea typeface="標楷體" charset="-120"/>
              </a:rPr>
              <a:t>Expected Confidence (A</a:t>
            </a:r>
            <a:r>
              <a:rPr kumimoji="0" lang="en-US" altLang="zh-TW" sz="3600" b="1" i="1" dirty="0">
                <a:solidFill>
                  <a:srgbClr val="FF0000"/>
                </a:solidFill>
                <a:ea typeface="標楷體" charset="-120"/>
                <a:sym typeface="Wingdings" charset="2"/>
              </a:rPr>
              <a:t>B) </a:t>
            </a:r>
            <a:r>
              <a:rPr kumimoji="0" lang="en-US" altLang="zh-TW" sz="3600" b="1" i="1" dirty="0">
                <a:solidFill>
                  <a:schemeClr val="tx2"/>
                </a:solidFill>
                <a:ea typeface="標楷體" charset="-120"/>
                <a:sym typeface="Wingdings" charset="2"/>
              </a:rPr>
              <a:t>= Support(B) </a:t>
            </a:r>
            <a:r>
              <a:rPr kumimoji="0" lang="en-US" altLang="zh-TW" sz="2400" b="1" i="1" dirty="0">
                <a:ea typeface="標楷體" charset="-120"/>
                <a:sym typeface="Wingdings" charset="2"/>
              </a:rPr>
              <a:t>Count(B) </a:t>
            </a:r>
            <a:endParaRPr kumimoji="0" lang="en-US" altLang="zh-TW" sz="2400" b="1" i="1" dirty="0">
              <a:ea typeface="標楷體" charset="-12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0" lang="en-US" altLang="zh-TW" sz="3600" b="1" i="1" dirty="0">
              <a:solidFill>
                <a:srgbClr val="FF0000"/>
              </a:solidFill>
              <a:ea typeface="標楷體" charset="-120"/>
              <a:sym typeface="Wingdings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3600" b="1" i="1" dirty="0">
                <a:solidFill>
                  <a:srgbClr val="FF0000"/>
                </a:solidFill>
                <a:ea typeface="標楷體" charset="-120"/>
                <a:sym typeface="Wingdings" charset="2"/>
              </a:rPr>
              <a:t>Lift (A  B) </a:t>
            </a:r>
            <a:r>
              <a:rPr kumimoji="0" lang="en-US" altLang="zh-TW" sz="2000" b="1" i="1" dirty="0">
                <a:solidFill>
                  <a:srgbClr val="376092"/>
                </a:solidFill>
                <a:ea typeface="標楷體" charset="-120"/>
                <a:sym typeface="Wingdings" charset="2"/>
              </a:rPr>
              <a:t>= Confidence (AB) / Expected Confidence (AB)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b="1" i="1" dirty="0">
                <a:solidFill>
                  <a:srgbClr val="376092"/>
                </a:solidFill>
                <a:ea typeface="標楷體" charset="-120"/>
                <a:sym typeface="Wingdings" charset="2"/>
              </a:rPr>
              <a:t>Lift (A  B) = </a:t>
            </a:r>
            <a:r>
              <a:rPr kumimoji="0" lang="en-US" altLang="zh-TW" b="1" i="1" dirty="0" err="1">
                <a:solidFill>
                  <a:srgbClr val="376092"/>
                </a:solidFill>
                <a:ea typeface="標楷體" charset="-120"/>
                <a:sym typeface="Wingdings" charset="2"/>
              </a:rPr>
              <a:t>Supp</a:t>
            </a:r>
            <a:r>
              <a:rPr kumimoji="0" lang="en-US" altLang="zh-TW" b="1" i="1" dirty="0">
                <a:solidFill>
                  <a:srgbClr val="376092"/>
                </a:solidFill>
                <a:ea typeface="標楷體" charset="-120"/>
                <a:sym typeface="Wingdings" charset="2"/>
              </a:rPr>
              <a:t> (</a:t>
            </a:r>
            <a:r>
              <a:rPr kumimoji="0" lang="en-US" altLang="zh-TW" b="1" i="1" dirty="0">
                <a:solidFill>
                  <a:srgbClr val="376092"/>
                </a:solidFill>
                <a:ea typeface="標楷體" charset="-120"/>
              </a:rPr>
              <a:t>A</a:t>
            </a:r>
            <a:r>
              <a:rPr kumimoji="0" lang="en-US" altLang="zh-TW" b="1" dirty="0">
                <a:solidFill>
                  <a:srgbClr val="376092"/>
                </a:solidFill>
                <a:ea typeface="標楷體" charset="-120"/>
                <a:sym typeface="Symbol" charset="2"/>
              </a:rPr>
              <a:t>  </a:t>
            </a:r>
            <a:r>
              <a:rPr kumimoji="0" lang="en-US" altLang="zh-TW" b="1" i="1" dirty="0">
                <a:solidFill>
                  <a:srgbClr val="376092"/>
                </a:solidFill>
                <a:ea typeface="標楷體" charset="-120"/>
              </a:rPr>
              <a:t>B) / (</a:t>
            </a:r>
            <a:r>
              <a:rPr kumimoji="0" lang="en-US" altLang="zh-TW" b="1" i="1" dirty="0" err="1">
                <a:solidFill>
                  <a:srgbClr val="376092"/>
                </a:solidFill>
                <a:ea typeface="標楷體" charset="-120"/>
              </a:rPr>
              <a:t>Supp</a:t>
            </a:r>
            <a:r>
              <a:rPr kumimoji="0" lang="en-US" altLang="zh-TW" b="1" i="1" dirty="0">
                <a:solidFill>
                  <a:srgbClr val="376092"/>
                </a:solidFill>
                <a:ea typeface="標楷體" charset="-120"/>
              </a:rPr>
              <a:t> (A) x </a:t>
            </a:r>
            <a:r>
              <a:rPr kumimoji="0" lang="en-US" altLang="zh-TW" b="1" i="1" dirty="0" err="1">
                <a:solidFill>
                  <a:srgbClr val="376092"/>
                </a:solidFill>
                <a:ea typeface="標楷體" charset="-120"/>
              </a:rPr>
              <a:t>Supp</a:t>
            </a:r>
            <a:r>
              <a:rPr kumimoji="0" lang="en-US" altLang="zh-TW" b="1" i="1" dirty="0">
                <a:solidFill>
                  <a:srgbClr val="376092"/>
                </a:solidFill>
                <a:ea typeface="標楷體" charset="-120"/>
              </a:rPr>
              <a:t> (B))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2800" b="1" i="1" dirty="0">
                <a:solidFill>
                  <a:srgbClr val="FF0000"/>
                </a:solidFill>
                <a:ea typeface="標楷體" charset="-120"/>
              </a:rPr>
              <a:t>Lift (Correlation) </a:t>
            </a:r>
            <a:br>
              <a:rPr kumimoji="0" lang="en-US" altLang="zh-TW" sz="2800" b="1" i="1" dirty="0">
                <a:solidFill>
                  <a:srgbClr val="FF0000"/>
                </a:solidFill>
                <a:ea typeface="標楷體" charset="-120"/>
              </a:rPr>
            </a:br>
            <a:r>
              <a:rPr kumimoji="0" lang="en-US" altLang="zh-TW" sz="2800" b="1" i="1" dirty="0">
                <a:solidFill>
                  <a:srgbClr val="FF0000"/>
                </a:solidFill>
                <a:ea typeface="標楷體" charset="-120"/>
              </a:rPr>
              <a:t>Lift (A</a:t>
            </a:r>
            <a:r>
              <a:rPr kumimoji="0" lang="en-US" altLang="zh-TW" sz="2800" b="1" i="1" dirty="0">
                <a:solidFill>
                  <a:srgbClr val="FF0000"/>
                </a:solidFill>
                <a:ea typeface="標楷體" charset="-120"/>
                <a:sym typeface="Wingdings" charset="2"/>
              </a:rPr>
              <a:t>B) </a:t>
            </a:r>
            <a:r>
              <a:rPr kumimoji="0" lang="en-US" altLang="zh-TW" sz="2800" b="1" i="1" dirty="0">
                <a:solidFill>
                  <a:srgbClr val="FF0000"/>
                </a:solidFill>
                <a:ea typeface="標楷體" charset="-120"/>
              </a:rPr>
              <a:t>= Confidence (A</a:t>
            </a:r>
            <a:r>
              <a:rPr kumimoji="0" lang="en-US" altLang="zh-TW" sz="2800" b="1" i="1" dirty="0">
                <a:solidFill>
                  <a:srgbClr val="FF0000"/>
                </a:solidFill>
                <a:ea typeface="標楷體" charset="-120"/>
                <a:sym typeface="Wingdings" charset="2"/>
              </a:rPr>
              <a:t>B) / Support(B)</a:t>
            </a:r>
            <a:endParaRPr kumimoji="0" lang="zh-TW" altLang="en-US" sz="2800" b="1" dirty="0">
              <a:solidFill>
                <a:srgbClr val="FF0000"/>
              </a:solidFill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971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828"/>
            <a:ext cx="8229600" cy="8466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F81BD"/>
                </a:solidFill>
              </a:rPr>
              <a:t>Course Schedule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(2/2)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1" y="952448"/>
            <a:ext cx="8597900" cy="5653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Week    Date    Subject/Topics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10   2018/11/12   Midterm Project Report</a:t>
            </a:r>
          </a:p>
          <a:p>
            <a:pPr marL="0" indent="0">
              <a:buNone/>
            </a:pPr>
            <a:r>
              <a:rPr lang="en-US" sz="2400" dirty="0"/>
              <a:t>11   2018/11/19   Machine Learning with </a:t>
            </a:r>
            <a:r>
              <a:rPr lang="en-US" sz="2400" dirty="0" err="1"/>
              <a:t>Scikit</a:t>
            </a:r>
            <a:r>
              <a:rPr lang="en-US" sz="2400" dirty="0"/>
              <a:t>-Learn in Python</a:t>
            </a:r>
          </a:p>
          <a:p>
            <a:pPr marL="0" indent="0">
              <a:buNone/>
            </a:pPr>
            <a:r>
              <a:rPr lang="en-US" sz="2400" dirty="0"/>
              <a:t>12   2018/11/26   Deep Learning for Finance Big Data with </a:t>
            </a:r>
            <a:br>
              <a:rPr lang="en-US" sz="2400" dirty="0"/>
            </a:br>
            <a:r>
              <a:rPr lang="en-US" sz="2400" dirty="0"/>
              <a:t>                                TensorFlow</a:t>
            </a:r>
          </a:p>
          <a:p>
            <a:pPr marL="0" indent="0">
              <a:buNone/>
            </a:pPr>
            <a:r>
              <a:rPr lang="en-US" sz="2400" dirty="0"/>
              <a:t>13   2018/12/03   Convolutional Neural Networks (CNN)</a:t>
            </a:r>
          </a:p>
          <a:p>
            <a:pPr marL="0" indent="0">
              <a:buNone/>
            </a:pPr>
            <a:r>
              <a:rPr lang="en-US" sz="2400" dirty="0"/>
              <a:t>14   2018/12/10   Recurrent Neural Networks (RNN)</a:t>
            </a:r>
          </a:p>
          <a:p>
            <a:pPr marL="0" indent="0">
              <a:buNone/>
            </a:pPr>
            <a:r>
              <a:rPr lang="en-US" sz="2400" dirty="0"/>
              <a:t>15   2018/12/17   Reinforcement Learning (RL)</a:t>
            </a:r>
          </a:p>
          <a:p>
            <a:pPr marL="0" indent="0">
              <a:buNone/>
            </a:pPr>
            <a:r>
              <a:rPr lang="en-US" sz="2400" dirty="0"/>
              <a:t>16   2018/12/24   Social Network Analysis (SNA)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17   2018/12/31   Bridge Holiday (Extra Day Off)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18   2019/01/07   Final Project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5" descr="C:\Users\myday\Downloads\TKU-logo-12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7898" y="27612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7971286" y="-1464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74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Lift (A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  <a:sym typeface="Wingdings" charset="2"/>
              </a:rPr>
              <a:t>B)</a:t>
            </a:r>
            <a:endParaRPr lang="en-US" altLang="zh-TW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50825" y="1484313"/>
            <a:ext cx="8642350" cy="4897437"/>
          </a:xfrm>
        </p:spPr>
        <p:txBody>
          <a:bodyPr/>
          <a:lstStyle/>
          <a:p>
            <a:r>
              <a:rPr lang="en-US" altLang="zh-TW" dirty="0">
                <a:latin typeface="Calibri" charset="0"/>
                <a:ea typeface="標楷體" charset="-120"/>
              </a:rPr>
              <a:t>Lift (A</a:t>
            </a:r>
            <a:r>
              <a:rPr lang="en-US" altLang="zh-TW" dirty="0">
                <a:latin typeface="Calibri" charset="0"/>
                <a:ea typeface="標楷體" charset="-120"/>
                <a:sym typeface="Wingdings" charset="2"/>
              </a:rPr>
              <a:t>B) </a:t>
            </a:r>
            <a:b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</a:br>
            <a: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  <a:t>= Confidence (AB) / Expected Confidence (AB)</a:t>
            </a:r>
            <a:b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</a:br>
            <a: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  <a:t>= </a:t>
            </a:r>
            <a:r>
              <a:rPr lang="en-US" altLang="zh-TW" sz="2800" dirty="0">
                <a:solidFill>
                  <a:schemeClr val="accent1"/>
                </a:solidFill>
                <a:latin typeface="Calibri" charset="0"/>
                <a:ea typeface="標楷體" charset="-120"/>
                <a:sym typeface="Wingdings" charset="2"/>
              </a:rPr>
              <a:t>Confidence (AB)</a:t>
            </a:r>
            <a: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  <a:t> / Support(B)</a:t>
            </a:r>
            <a:b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</a:br>
            <a: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  <a:t>= (</a:t>
            </a:r>
            <a:r>
              <a:rPr lang="en-US" altLang="zh-TW" sz="2800" dirty="0" err="1">
                <a:solidFill>
                  <a:srgbClr val="4F81BD"/>
                </a:solidFill>
                <a:latin typeface="Calibri" charset="0"/>
                <a:ea typeface="標楷體" charset="-120"/>
                <a:sym typeface="Wingdings" charset="2"/>
              </a:rPr>
              <a:t>Supp</a:t>
            </a:r>
            <a:r>
              <a:rPr lang="en-US" altLang="zh-TW" sz="2800" dirty="0">
                <a:solidFill>
                  <a:srgbClr val="4F81BD"/>
                </a:solidFill>
                <a:latin typeface="Calibri" charset="0"/>
                <a:ea typeface="標楷體" charset="-120"/>
                <a:sym typeface="Wingdings" charset="2"/>
              </a:rPr>
              <a:t> (A&amp;B) / </a:t>
            </a:r>
            <a:r>
              <a:rPr lang="en-US" altLang="zh-TW" sz="2800" dirty="0" err="1">
                <a:solidFill>
                  <a:srgbClr val="4F81BD"/>
                </a:solidFill>
                <a:latin typeface="Calibri" charset="0"/>
                <a:ea typeface="標楷體" charset="-120"/>
                <a:sym typeface="Wingdings" charset="2"/>
              </a:rPr>
              <a:t>Supp</a:t>
            </a:r>
            <a:r>
              <a:rPr lang="en-US" altLang="zh-TW" sz="2800" dirty="0">
                <a:solidFill>
                  <a:srgbClr val="4F81BD"/>
                </a:solidFill>
                <a:latin typeface="Calibri" charset="0"/>
                <a:ea typeface="標楷體" charset="-120"/>
                <a:sym typeface="Wingdings" charset="2"/>
              </a:rPr>
              <a:t> (A)</a:t>
            </a:r>
            <a: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  <a:t>) / </a:t>
            </a:r>
            <a:r>
              <a:rPr lang="en-US" altLang="zh-TW" sz="2800" dirty="0" err="1">
                <a:latin typeface="Calibri" charset="0"/>
                <a:ea typeface="標楷體" charset="-120"/>
                <a:sym typeface="Wingdings" charset="2"/>
              </a:rPr>
              <a:t>Supp</a:t>
            </a:r>
            <a: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  <a:t>(B)</a:t>
            </a:r>
            <a:b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</a:br>
            <a: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  <a:t>= </a:t>
            </a:r>
            <a:r>
              <a:rPr lang="en-US" altLang="zh-TW" sz="2800" dirty="0" err="1">
                <a:latin typeface="Calibri" charset="0"/>
                <a:ea typeface="標楷體" charset="-120"/>
                <a:sym typeface="Wingdings" charset="2"/>
              </a:rPr>
              <a:t>Supp</a:t>
            </a:r>
            <a: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  <a:t> (A&amp;B) / </a:t>
            </a:r>
            <a:r>
              <a:rPr lang="en-US" altLang="zh-TW" sz="2800" dirty="0" err="1">
                <a:latin typeface="Calibri" charset="0"/>
                <a:ea typeface="標楷體" charset="-120"/>
                <a:sym typeface="Wingdings" charset="2"/>
              </a:rPr>
              <a:t>Supp</a:t>
            </a:r>
            <a: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  <a:t> (A) x </a:t>
            </a:r>
            <a:r>
              <a:rPr lang="en-US" altLang="zh-TW" sz="2800" dirty="0" err="1">
                <a:latin typeface="Calibri" charset="0"/>
                <a:ea typeface="標楷體" charset="-120"/>
                <a:sym typeface="Wingdings" charset="2"/>
              </a:rPr>
              <a:t>Supp</a:t>
            </a:r>
            <a:r>
              <a:rPr lang="en-US" altLang="zh-TW" sz="2800" dirty="0">
                <a:latin typeface="Calibri" charset="0"/>
                <a:ea typeface="標楷體" charset="-120"/>
                <a:sym typeface="Wingdings" charset="2"/>
              </a:rPr>
              <a:t> (B)</a:t>
            </a:r>
          </a:p>
          <a:p>
            <a:endParaRPr lang="en-US" altLang="zh-TW" sz="2800" dirty="0">
              <a:latin typeface="Calibri" charset="0"/>
              <a:ea typeface="標楷體" charset="-120"/>
              <a:sym typeface="Wingdings" charset="2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63DF3D-388F-9947-A549-36895FBFA498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35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Rules that satisfy both a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minimum support threshold (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min_sup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) </a:t>
            </a:r>
            <a:r>
              <a:rPr lang="en-US" altLang="zh-TW">
                <a:latin typeface="Calibri" charset="0"/>
                <a:ea typeface="標楷體" charset="-120"/>
              </a:rPr>
              <a:t>and a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minimum confidence threshold (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min_conf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) </a:t>
            </a:r>
            <a:r>
              <a:rPr lang="en-US" altLang="zh-TW">
                <a:latin typeface="Calibri" charset="0"/>
                <a:ea typeface="標楷體" charset="-120"/>
              </a:rPr>
              <a:t>are called </a:t>
            </a:r>
            <a:r>
              <a:rPr lang="en-US" altLang="zh-TW" b="1">
                <a:latin typeface="Calibri" charset="0"/>
                <a:ea typeface="標楷體" charset="-120"/>
              </a:rPr>
              <a:t>strong</a:t>
            </a:r>
            <a:r>
              <a:rPr lang="en-US" altLang="zh-TW">
                <a:latin typeface="Calibri" charset="0"/>
                <a:ea typeface="標楷體" charset="-120"/>
              </a:rPr>
              <a:t>. 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By convention, we write support and confidence values so as to occur between 0% and 100%, rather than 0 to 1.0.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6041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187D34E-C6FA-3F45-A4B2-F1DC0CB20BA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0420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60421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Minimum Support and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Minimum Confidence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6663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內容版面配置區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itemset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A set of items is referred to as an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itemset</a:t>
            </a:r>
            <a:r>
              <a:rPr lang="en-US" altLang="zh-TW">
                <a:latin typeface="Calibri" charset="0"/>
                <a:ea typeface="標楷體" charset="-120"/>
              </a:rPr>
              <a:t>.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K-itemset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An itemset that contains </a:t>
            </a:r>
            <a:r>
              <a:rPr lang="en-US" altLang="zh-TW" i="1">
                <a:latin typeface="Calibri" charset="0"/>
                <a:ea typeface="標楷體" charset="-120"/>
              </a:rPr>
              <a:t>k items is a 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k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-itemset</a:t>
            </a:r>
            <a:r>
              <a:rPr lang="en-US" altLang="zh-TW" i="1">
                <a:latin typeface="Calibri" charset="0"/>
                <a:ea typeface="標楷體" charset="-120"/>
              </a:rPr>
              <a:t>.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Example: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The set {</a:t>
            </a:r>
            <a:r>
              <a:rPr lang="en-US" altLang="zh-TW" i="1">
                <a:latin typeface="Calibri" charset="0"/>
                <a:ea typeface="標楷體" charset="-120"/>
              </a:rPr>
              <a:t>computer, antivirus software</a:t>
            </a:r>
            <a:r>
              <a:rPr lang="en-US" altLang="zh-TW">
                <a:latin typeface="Calibri" charset="0"/>
                <a:ea typeface="標楷體" charset="-120"/>
              </a:rPr>
              <a:t>} is a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2-itemset</a:t>
            </a:r>
            <a:r>
              <a:rPr lang="en-US" altLang="zh-TW">
                <a:latin typeface="Calibri" charset="0"/>
                <a:ea typeface="標楷體" charset="-120"/>
              </a:rPr>
              <a:t>.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6144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82E4B53-ACB6-3640-907B-35CB9350EC0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1444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614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K-itemset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8924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Absolute Support and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Relative Support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624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Absolute Support 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The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occurrence frequency </a:t>
            </a:r>
            <a:r>
              <a:rPr lang="en-US" altLang="zh-TW">
                <a:latin typeface="Calibri" charset="0"/>
                <a:ea typeface="標楷體" charset="-120"/>
              </a:rPr>
              <a:t>of an itemset is the number of transactions that contain the itemset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frequency, support count, or count of the itemset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Ex: 3</a:t>
            </a:r>
          </a:p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Relative support 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Ex: 60%</a:t>
            </a:r>
          </a:p>
          <a:p>
            <a:pPr lvl="1">
              <a:buFont typeface="Arial" charset="0"/>
              <a:buNone/>
            </a:pPr>
            <a:endParaRPr lang="en-US" altLang="zh-TW">
              <a:solidFill>
                <a:srgbClr val="FF0000"/>
              </a:solidFill>
              <a:latin typeface="Calibri" charset="0"/>
              <a:ea typeface="標楷體" charset="-120"/>
            </a:endParaRPr>
          </a:p>
          <a:p>
            <a:endParaRPr lang="en-US" altLang="zh-TW">
              <a:latin typeface="Calibri" charset="0"/>
              <a:ea typeface="標楷體" charset="-120"/>
            </a:endParaRP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A62E83-AC21-844F-8955-ACB46C08C83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2469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67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If the </a:t>
            </a:r>
            <a:r>
              <a:rPr lang="en-US" altLang="zh-TW">
                <a:solidFill>
                  <a:srgbClr val="0070C0"/>
                </a:solidFill>
                <a:latin typeface="Calibri" charset="0"/>
                <a:ea typeface="標楷體" charset="-120"/>
              </a:rPr>
              <a:t>relative support </a:t>
            </a:r>
            <a:r>
              <a:rPr lang="en-US" altLang="zh-TW">
                <a:latin typeface="Calibri" charset="0"/>
                <a:ea typeface="標楷體" charset="-120"/>
              </a:rPr>
              <a:t>of an itemset </a:t>
            </a:r>
            <a:r>
              <a:rPr lang="en-US" altLang="zh-TW" i="1">
                <a:latin typeface="Calibri" charset="0"/>
                <a:ea typeface="標楷體" charset="-120"/>
              </a:rPr>
              <a:t>I satisfies a prespecified </a:t>
            </a:r>
            <a:r>
              <a:rPr lang="en-US" altLang="zh-TW" i="1">
                <a:solidFill>
                  <a:srgbClr val="0070C0"/>
                </a:solidFill>
                <a:latin typeface="Calibri" charset="0"/>
                <a:ea typeface="標楷體" charset="-120"/>
              </a:rPr>
              <a:t>minimum support threshold</a:t>
            </a:r>
            <a:r>
              <a:rPr lang="en-US" altLang="zh-TW" i="1">
                <a:latin typeface="Calibri" charset="0"/>
                <a:ea typeface="標楷體" charset="-120"/>
              </a:rPr>
              <a:t>, then I is a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frequent itemset</a:t>
            </a:r>
            <a:r>
              <a:rPr lang="en-US" altLang="zh-TW">
                <a:latin typeface="Calibri" charset="0"/>
                <a:ea typeface="標楷體" charset="-120"/>
              </a:rPr>
              <a:t>.</a:t>
            </a:r>
            <a:endParaRPr lang="en-US" altLang="zh-TW" i="1">
              <a:latin typeface="Calibri" charset="0"/>
              <a:ea typeface="標楷體" charset="-120"/>
            </a:endParaRPr>
          </a:p>
          <a:p>
            <a:pPr lvl="1"/>
            <a:r>
              <a:rPr lang="en-US" altLang="zh-TW" i="1">
                <a:latin typeface="Calibri" charset="0"/>
                <a:ea typeface="標楷體" charset="-120"/>
              </a:rPr>
              <a:t>i.e., the </a:t>
            </a:r>
            <a:r>
              <a:rPr lang="en-US" altLang="zh-TW" i="1">
                <a:solidFill>
                  <a:srgbClr val="0070C0"/>
                </a:solidFill>
                <a:latin typeface="Calibri" charset="0"/>
                <a:ea typeface="標楷體" charset="-120"/>
              </a:rPr>
              <a:t>absolute </a:t>
            </a:r>
            <a:r>
              <a:rPr lang="en-US" altLang="zh-TW">
                <a:solidFill>
                  <a:srgbClr val="0070C0"/>
                </a:solidFill>
                <a:latin typeface="Calibri" charset="0"/>
                <a:ea typeface="標楷體" charset="-120"/>
              </a:rPr>
              <a:t>support </a:t>
            </a:r>
            <a:r>
              <a:rPr lang="en-US" altLang="zh-TW">
                <a:latin typeface="Calibri" charset="0"/>
                <a:ea typeface="標楷體" charset="-120"/>
              </a:rPr>
              <a:t>of </a:t>
            </a:r>
            <a:r>
              <a:rPr lang="en-US" altLang="zh-TW" i="1">
                <a:latin typeface="Calibri" charset="0"/>
                <a:ea typeface="標楷體" charset="-120"/>
              </a:rPr>
              <a:t>I satisfies the corresponding </a:t>
            </a:r>
            <a:r>
              <a:rPr lang="en-US" altLang="zh-TW" i="1">
                <a:solidFill>
                  <a:srgbClr val="0070C0"/>
                </a:solidFill>
                <a:latin typeface="Calibri" charset="0"/>
                <a:ea typeface="標楷體" charset="-120"/>
              </a:rPr>
              <a:t>minimum support count threshold </a:t>
            </a:r>
            <a:endParaRPr lang="en-US" altLang="zh-TW">
              <a:solidFill>
                <a:srgbClr val="0070C0"/>
              </a:solidFill>
              <a:latin typeface="Calibri" charset="0"/>
              <a:ea typeface="標楷體" charset="-120"/>
            </a:endParaRPr>
          </a:p>
          <a:p>
            <a:r>
              <a:rPr lang="en-US" altLang="zh-TW">
                <a:latin typeface="Calibri" charset="0"/>
                <a:ea typeface="標楷體" charset="-120"/>
              </a:rPr>
              <a:t>The set of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frequent 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k-itemsets </a:t>
            </a:r>
            <a:r>
              <a:rPr lang="en-US" altLang="zh-TW" i="1">
                <a:latin typeface="Calibri" charset="0"/>
                <a:ea typeface="標楷體" charset="-120"/>
              </a:rPr>
              <a:t>is commonly denoted by 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L</a:t>
            </a:r>
            <a:r>
              <a:rPr lang="en-US" altLang="zh-TW" i="1" baseline="-25000">
                <a:solidFill>
                  <a:srgbClr val="FF0000"/>
                </a:solidFill>
                <a:latin typeface="Calibri" charset="0"/>
                <a:ea typeface="標楷體" charset="-120"/>
              </a:rPr>
              <a:t>K</a:t>
            </a:r>
            <a:endParaRPr lang="zh-TW" altLang="en-US" baseline="-25000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6349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DB477C-213C-BA4D-A2F5-E26AF580850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3492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63493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Frequent Itemset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5961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內容版面配置區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960813"/>
          </a:xfrm>
        </p:spPr>
        <p:txBody>
          <a:bodyPr/>
          <a:lstStyle/>
          <a:p>
            <a:r>
              <a:rPr lang="en-US" altLang="zh-TW" sz="2800">
                <a:latin typeface="Calibri" charset="0"/>
                <a:ea typeface="標楷體" charset="-120"/>
              </a:rPr>
              <a:t>the </a:t>
            </a:r>
            <a:r>
              <a:rPr lang="en-US" altLang="zh-TW" sz="2800">
                <a:solidFill>
                  <a:srgbClr val="FF0000"/>
                </a:solidFill>
                <a:latin typeface="Calibri" charset="0"/>
                <a:ea typeface="標楷體" charset="-120"/>
              </a:rPr>
              <a:t>confidence</a:t>
            </a:r>
            <a:r>
              <a:rPr lang="en-US" altLang="zh-TW" sz="2800">
                <a:latin typeface="Calibri" charset="0"/>
                <a:ea typeface="標楷體" charset="-120"/>
              </a:rPr>
              <a:t> of rule </a:t>
            </a:r>
            <a:r>
              <a:rPr lang="en-US" altLang="zh-TW" sz="2800" i="1">
                <a:latin typeface="Calibri" charset="0"/>
                <a:ea typeface="標楷體" charset="-120"/>
              </a:rPr>
              <a:t>A</a:t>
            </a:r>
            <a:r>
              <a:rPr lang="en-US" altLang="zh-TW" sz="2800" i="1">
                <a:latin typeface="Calibri" charset="0"/>
                <a:ea typeface="標楷體" charset="-120"/>
                <a:sym typeface="Wingdings" charset="2"/>
              </a:rPr>
              <a:t></a:t>
            </a:r>
            <a:r>
              <a:rPr lang="en-US" altLang="zh-TW" sz="2800" i="1">
                <a:latin typeface="Calibri" charset="0"/>
                <a:ea typeface="標楷體" charset="-120"/>
              </a:rPr>
              <a:t> B can be easily derived from the </a:t>
            </a:r>
            <a:r>
              <a:rPr lang="en-US" altLang="zh-TW" sz="2800">
                <a:latin typeface="Calibri" charset="0"/>
                <a:ea typeface="標楷體" charset="-120"/>
              </a:rPr>
              <a:t>support counts of </a:t>
            </a:r>
            <a:r>
              <a:rPr lang="en-US" altLang="zh-TW" sz="2800" i="1">
                <a:latin typeface="Calibri" charset="0"/>
                <a:ea typeface="標楷體" charset="-120"/>
              </a:rPr>
              <a:t>A and A</a:t>
            </a:r>
            <a:r>
              <a:rPr lang="en-US" altLang="zh-TW" sz="2800">
                <a:latin typeface="Calibri" charset="0"/>
                <a:ea typeface="新細明體" charset="-120"/>
                <a:sym typeface="Symbol" charset="2"/>
              </a:rPr>
              <a:t>  </a:t>
            </a:r>
            <a:r>
              <a:rPr lang="en-US" altLang="zh-TW" sz="2800" i="1">
                <a:latin typeface="Calibri" charset="0"/>
                <a:ea typeface="標楷體" charset="-120"/>
              </a:rPr>
              <a:t>B.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once the support counts of </a:t>
            </a:r>
            <a:r>
              <a:rPr lang="en-US" altLang="zh-TW" sz="2800" i="1">
                <a:latin typeface="Calibri" charset="0"/>
                <a:ea typeface="標楷體" charset="-120"/>
              </a:rPr>
              <a:t>A, B, and A</a:t>
            </a:r>
            <a:r>
              <a:rPr lang="en-US" altLang="zh-TW" sz="2800">
                <a:latin typeface="Calibri" charset="0"/>
                <a:ea typeface="新細明體" charset="-120"/>
                <a:sym typeface="Symbol" charset="2"/>
              </a:rPr>
              <a:t>  </a:t>
            </a:r>
            <a:r>
              <a:rPr lang="en-US" altLang="zh-TW" sz="2800" i="1">
                <a:latin typeface="Calibri" charset="0"/>
                <a:ea typeface="標楷體" charset="-120"/>
              </a:rPr>
              <a:t>B are </a:t>
            </a:r>
            <a:r>
              <a:rPr lang="en-US" altLang="zh-TW" sz="2800">
                <a:latin typeface="Calibri" charset="0"/>
                <a:ea typeface="標楷體" charset="-120"/>
              </a:rPr>
              <a:t>found, it is straightforward to derive the corresponding association rules </a:t>
            </a:r>
            <a:r>
              <a:rPr lang="en-US" altLang="zh-TW" sz="2800" i="1">
                <a:latin typeface="Calibri" charset="0"/>
                <a:ea typeface="標楷體" charset="-120"/>
              </a:rPr>
              <a:t>A</a:t>
            </a:r>
            <a:r>
              <a:rPr lang="en-US" altLang="zh-TW" sz="2800" i="1">
                <a:latin typeface="Calibri" charset="0"/>
                <a:ea typeface="標楷體" charset="-120"/>
                <a:sym typeface="Wingdings" charset="2"/>
              </a:rPr>
              <a:t></a:t>
            </a:r>
            <a:r>
              <a:rPr lang="en-US" altLang="zh-TW" sz="2800" i="1">
                <a:latin typeface="Calibri" charset="0"/>
                <a:ea typeface="標楷體" charset="-120"/>
              </a:rPr>
              <a:t>B and B</a:t>
            </a:r>
            <a:r>
              <a:rPr lang="en-US" altLang="zh-TW" sz="2800" i="1">
                <a:latin typeface="Calibri" charset="0"/>
                <a:ea typeface="標楷體" charset="-120"/>
                <a:sym typeface="Wingdings" charset="2"/>
              </a:rPr>
              <a:t></a:t>
            </a:r>
            <a:r>
              <a:rPr lang="en-US" altLang="zh-TW" sz="2800" i="1">
                <a:latin typeface="Calibri" charset="0"/>
                <a:ea typeface="標楷體" charset="-120"/>
              </a:rPr>
              <a:t>A </a:t>
            </a:r>
            <a:r>
              <a:rPr lang="en-US" altLang="zh-TW" sz="2800">
                <a:latin typeface="Calibri" charset="0"/>
                <a:ea typeface="標楷體" charset="-120"/>
              </a:rPr>
              <a:t>and check whether they are strong. 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Thus the problem of mining association rules can be reduced to that of mining frequent itemsets.</a:t>
            </a:r>
            <a:endParaRPr lang="zh-TW" altLang="en-US" sz="2800">
              <a:latin typeface="Calibri" charset="0"/>
              <a:ea typeface="標楷體" charset="-120"/>
            </a:endParaRPr>
          </a:p>
        </p:txBody>
      </p:sp>
      <p:sp>
        <p:nvSpPr>
          <p:cNvPr id="645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D17559-6DED-F94F-B597-638B3447789A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156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  <p:sp>
        <p:nvSpPr>
          <p:cNvPr id="64518" name="標題 1"/>
          <p:cNvSpPr txBox="1">
            <a:spLocks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4400" b="1">
                <a:solidFill>
                  <a:schemeClr val="accent1"/>
                </a:solidFill>
                <a:ea typeface="標楷體" charset="-120"/>
              </a:rPr>
              <a:t>Confidence</a:t>
            </a:r>
            <a:endParaRPr kumimoji="0" lang="zh-TW" altLang="en-US" sz="4400" b="1">
              <a:solidFill>
                <a:schemeClr val="accent1"/>
              </a:solidFill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1090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Association rule mining: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Two-step process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655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>
                <a:latin typeface="Calibri" charset="0"/>
                <a:ea typeface="標楷體" charset="-120"/>
              </a:rPr>
              <a:t>1.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Find all frequent itemsets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By definition, each of these itemsets will occur at least as frequently as a predetermined minimum support count, </a:t>
            </a:r>
            <a:r>
              <a:rPr lang="en-US" altLang="zh-TW" i="1">
                <a:latin typeface="Calibri" charset="0"/>
                <a:ea typeface="標楷體" charset="-120"/>
              </a:rPr>
              <a:t>min_sup.</a:t>
            </a:r>
          </a:p>
          <a:p>
            <a:pPr>
              <a:buFont typeface="Arial" charset="0"/>
              <a:buNone/>
            </a:pPr>
            <a:r>
              <a:rPr lang="en-US" altLang="zh-TW">
                <a:latin typeface="Calibri" charset="0"/>
                <a:ea typeface="標楷體" charset="-120"/>
              </a:rPr>
              <a:t>2.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Generate strong association rules from the frequent itemsets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By definition, these rules must satisfy minimum support and minimum confidence.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9B34C55-C2DD-174C-B62F-442E66B4BA03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5541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31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Efficient and Scalable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Frequent Itemset Mining Methods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665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The Apriori Algorithm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Finding Frequent Itemsets Using Candidate Generation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A5701B6-C39B-0F41-A0BE-6FF70DC7288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6565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29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Apriori Algorithm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675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>
                <a:solidFill>
                  <a:srgbClr val="FF0000"/>
                </a:solidFill>
                <a:latin typeface="Calibri" charset="0"/>
                <a:ea typeface="標楷體" charset="-120"/>
              </a:rPr>
              <a:t>Apriori</a:t>
            </a:r>
            <a:r>
              <a:rPr lang="en-US" altLang="zh-TW">
                <a:latin typeface="Calibri" charset="0"/>
                <a:ea typeface="標楷體" charset="-120"/>
              </a:rPr>
              <a:t> is a seminal algorithm proposed by R. Agrawal and R. Srikant in 1994 for mining frequent itemsets for Boolean association rules.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The name of the algorithm is based on the fact that the algorithm uses </a:t>
            </a:r>
            <a:r>
              <a:rPr lang="en-US" altLang="zh-TW" i="1">
                <a:solidFill>
                  <a:srgbClr val="FF0000"/>
                </a:solidFill>
                <a:latin typeface="Calibri" charset="0"/>
                <a:ea typeface="標楷體" charset="-120"/>
              </a:rPr>
              <a:t>prior knowledge </a:t>
            </a:r>
            <a:r>
              <a:rPr lang="en-US" altLang="zh-TW" i="1">
                <a:latin typeface="Calibri" charset="0"/>
                <a:ea typeface="標楷體" charset="-120"/>
              </a:rPr>
              <a:t>of frequent itemset properties, as we shall </a:t>
            </a:r>
            <a:r>
              <a:rPr lang="en-US" altLang="zh-TW">
                <a:latin typeface="Calibri" charset="0"/>
                <a:ea typeface="標楷體" charset="-120"/>
              </a:rPr>
              <a:t>see following.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49CEFE-0CED-7F4F-874C-A2DE400DCA0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7589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70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Apriori Algorithm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686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>
                <a:latin typeface="Calibri" charset="0"/>
                <a:ea typeface="標楷體" charset="-120"/>
              </a:rPr>
              <a:t>Apriori employs an iterative approach known as a </a:t>
            </a:r>
            <a:r>
              <a:rPr lang="en-US" altLang="zh-TW" sz="2400" i="1">
                <a:latin typeface="Calibri" charset="0"/>
                <a:ea typeface="標楷體" charset="-120"/>
              </a:rPr>
              <a:t>level-wise search, where k-itemsets are used to explore (k+1)-itemsets. </a:t>
            </a:r>
          </a:p>
          <a:p>
            <a:r>
              <a:rPr lang="en-US" altLang="zh-TW" sz="2400" i="1">
                <a:latin typeface="Calibri" charset="0"/>
                <a:ea typeface="標楷體" charset="-120"/>
              </a:rPr>
              <a:t>First, the set of frequent 1-itemsets is found </a:t>
            </a:r>
            <a:r>
              <a:rPr lang="en-US" altLang="zh-TW" sz="2400">
                <a:latin typeface="Calibri" charset="0"/>
                <a:ea typeface="標楷體" charset="-120"/>
              </a:rPr>
              <a:t>by scanning the database to accumulate the count for each item, and collecting those items that satisfy minimum support. The resulting set is denoted </a:t>
            </a:r>
            <a:r>
              <a:rPr lang="en-US" altLang="zh-TW" sz="2400" i="1">
                <a:latin typeface="Calibri" charset="0"/>
                <a:ea typeface="標楷體" charset="-120"/>
              </a:rPr>
              <a:t>L</a:t>
            </a:r>
            <a:r>
              <a:rPr lang="en-US" altLang="zh-TW" sz="2400" i="1" baseline="-25000">
                <a:latin typeface="Calibri" charset="0"/>
                <a:ea typeface="標楷體" charset="-120"/>
              </a:rPr>
              <a:t>1</a:t>
            </a:r>
            <a:r>
              <a:rPr lang="en-US" altLang="zh-TW" sz="2400" i="1">
                <a:latin typeface="Calibri" charset="0"/>
                <a:ea typeface="標楷體" charset="-120"/>
              </a:rPr>
              <a:t>. </a:t>
            </a:r>
          </a:p>
          <a:p>
            <a:r>
              <a:rPr lang="en-US" altLang="zh-TW" sz="2400" i="1">
                <a:latin typeface="Calibri" charset="0"/>
                <a:ea typeface="標楷體" charset="-120"/>
              </a:rPr>
              <a:t>Next, L</a:t>
            </a:r>
            <a:r>
              <a:rPr lang="en-US" altLang="zh-TW" sz="2400" i="1" baseline="-25000">
                <a:latin typeface="Calibri" charset="0"/>
                <a:ea typeface="標楷體" charset="-120"/>
              </a:rPr>
              <a:t>1</a:t>
            </a:r>
            <a:r>
              <a:rPr lang="en-US" altLang="zh-TW" sz="2400" i="1">
                <a:latin typeface="Calibri" charset="0"/>
                <a:ea typeface="標楷體" charset="-120"/>
              </a:rPr>
              <a:t> is used to find L</a:t>
            </a:r>
            <a:r>
              <a:rPr lang="en-US" altLang="zh-TW" sz="2400" i="1" baseline="-25000">
                <a:latin typeface="Calibri" charset="0"/>
                <a:ea typeface="標楷體" charset="-120"/>
              </a:rPr>
              <a:t>2</a:t>
            </a:r>
            <a:r>
              <a:rPr lang="en-US" altLang="zh-TW" sz="2400" i="1">
                <a:latin typeface="Calibri" charset="0"/>
                <a:ea typeface="標楷體" charset="-120"/>
              </a:rPr>
              <a:t>, </a:t>
            </a:r>
            <a:r>
              <a:rPr lang="en-US" altLang="zh-TW" sz="2400">
                <a:latin typeface="Calibri" charset="0"/>
                <a:ea typeface="標楷體" charset="-120"/>
              </a:rPr>
              <a:t>the set of frequent 2-itemsets, which is used to find </a:t>
            </a:r>
            <a:r>
              <a:rPr lang="en-US" altLang="zh-TW" sz="2400" i="1">
                <a:latin typeface="Calibri" charset="0"/>
                <a:ea typeface="標楷體" charset="-120"/>
              </a:rPr>
              <a:t>L</a:t>
            </a:r>
            <a:r>
              <a:rPr lang="en-US" altLang="zh-TW" sz="2400" i="1" baseline="-25000">
                <a:latin typeface="Calibri" charset="0"/>
                <a:ea typeface="標楷體" charset="-120"/>
              </a:rPr>
              <a:t>3</a:t>
            </a:r>
            <a:r>
              <a:rPr lang="en-US" altLang="zh-TW" sz="2400" i="1">
                <a:latin typeface="Calibri" charset="0"/>
                <a:ea typeface="標楷體" charset="-120"/>
              </a:rPr>
              <a:t>, and so on, until no more frequent k-itemsets can be found. </a:t>
            </a:r>
          </a:p>
          <a:p>
            <a:r>
              <a:rPr lang="en-US" altLang="zh-TW" sz="2400" i="1">
                <a:latin typeface="Calibri" charset="0"/>
                <a:ea typeface="標楷體" charset="-120"/>
              </a:rPr>
              <a:t>The finding of each L</a:t>
            </a:r>
            <a:r>
              <a:rPr lang="en-US" altLang="zh-TW" sz="2400" i="1" baseline="-25000">
                <a:latin typeface="Calibri" charset="0"/>
                <a:ea typeface="標楷體" charset="-120"/>
              </a:rPr>
              <a:t>k</a:t>
            </a:r>
            <a:r>
              <a:rPr lang="en-US" altLang="zh-TW" sz="2400" i="1">
                <a:latin typeface="Calibri" charset="0"/>
                <a:ea typeface="標楷體" charset="-120"/>
              </a:rPr>
              <a:t> requires one full scan of the database.</a:t>
            </a:r>
            <a:endParaRPr lang="zh-TW" altLang="en-US" sz="2400">
              <a:latin typeface="Calibri" charset="0"/>
              <a:ea typeface="標楷體" charset="-120"/>
            </a:endParaRPr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461A5-9F63-DF46-A55F-6BCB83CA906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8613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6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F337-A99C-7149-9019-1CB88F41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25" y="274637"/>
            <a:ext cx="8505172" cy="6331619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C00000"/>
                </a:solidFill>
              </a:rPr>
              <a:t>Unsupervised Learning: </a:t>
            </a:r>
            <a:br>
              <a:rPr lang="en-US" sz="8800" dirty="0">
                <a:solidFill>
                  <a:srgbClr val="C00000"/>
                </a:solidFill>
              </a:rPr>
            </a:br>
            <a:r>
              <a:rPr lang="en-US" sz="8800" dirty="0">
                <a:solidFill>
                  <a:srgbClr val="C00000"/>
                </a:solidFill>
              </a:rPr>
              <a:t>Association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A6621-F43A-B342-955D-CCB74AD6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52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Apriori Algorithm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696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To improve the efficiency of the level-wise generation of frequent itemsets, an important property called the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Apriori property</a:t>
            </a:r>
            <a:r>
              <a:rPr lang="en-US" altLang="zh-TW">
                <a:latin typeface="Calibri" charset="0"/>
                <a:ea typeface="標楷體" charset="-120"/>
              </a:rPr>
              <a:t>.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Apriori property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 </a:t>
            </a:r>
            <a:r>
              <a:rPr lang="en-US" altLang="zh-TW" i="1">
                <a:latin typeface="Calibri" charset="0"/>
                <a:ea typeface="標楷體" charset="-120"/>
              </a:rPr>
              <a:t>All nonempty subsets of a frequent itemset must also be frequent.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59F640A-13A0-944E-8D4A-F9B99258D7F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9637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  <a:t>Apriori algorithm</a:t>
            </a:r>
            <a:b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  <a:t>(1) Frequent Itemsets</a:t>
            </a:r>
            <a:b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  <a:t>(2) Association Rules</a:t>
            </a:r>
            <a:endParaRPr lang="zh-TW" altLang="en-US" sz="6600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7065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B1321CF-E38E-CD4F-B06D-EA313712047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28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2D2391-2153-C44A-AEE2-DE48DC58750A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749425" y="946150"/>
          <a:ext cx="5905500" cy="5608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7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Transaction ID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Items bought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T01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A, B, D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T02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A, C, D 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T03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B, C, D, E 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T04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A, B, D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T05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A, B, C, E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T06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A, C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T07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B, C, D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T08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B, D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T09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A, C, E 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T10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B, D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1721" name="矩形 6"/>
          <p:cNvSpPr>
            <a:spLocks noChangeArrowheads="1"/>
          </p:cNvSpPr>
          <p:nvPr/>
        </p:nvSpPr>
        <p:spPr bwMode="auto">
          <a:xfrm>
            <a:off x="1692275" y="115888"/>
            <a:ext cx="601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chemeClr val="accent1"/>
                </a:solidFill>
                <a:latin typeface="Arial" charset="0"/>
              </a:rPr>
              <a:t>Transaction Database</a:t>
            </a:r>
            <a:endParaRPr lang="zh-TW" altLang="zh-TW" sz="4400" b="1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382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148A45-F239-0E4D-9726-91B37D5C5C0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2707" name="矩形 4"/>
          <p:cNvSpPr>
            <a:spLocks noChangeArrowheads="1"/>
          </p:cNvSpPr>
          <p:nvPr/>
        </p:nvSpPr>
        <p:spPr bwMode="auto">
          <a:xfrm>
            <a:off x="619125" y="234950"/>
            <a:ext cx="8201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Arial" charset="0"/>
              </a:rPr>
              <a:t>Table 1 shows a database with 10 transactions.</a:t>
            </a:r>
            <a:br>
              <a:rPr lang="en-US" altLang="zh-TW" sz="2200">
                <a:latin typeface="Arial" charset="0"/>
              </a:rPr>
            </a:br>
            <a:r>
              <a:rPr lang="en-US" altLang="zh-TW" sz="2200">
                <a:latin typeface="Arial" charset="0"/>
              </a:rPr>
              <a:t>Let</a:t>
            </a:r>
            <a:r>
              <a:rPr lang="en-US" altLang="zh-TW" sz="2200" i="1">
                <a:latin typeface="Arial" charset="0"/>
              </a:rPr>
              <a:t> minimum support = 20%</a:t>
            </a:r>
            <a:r>
              <a:rPr lang="en-US" altLang="zh-TW" sz="2200">
                <a:latin typeface="Arial" charset="0"/>
              </a:rPr>
              <a:t> and </a:t>
            </a:r>
            <a:r>
              <a:rPr lang="en-US" altLang="zh-TW" sz="2200" i="1">
                <a:latin typeface="Arial" charset="0"/>
              </a:rPr>
              <a:t>minimum confidence = 80%</a:t>
            </a:r>
            <a:r>
              <a:rPr lang="en-US" altLang="zh-TW" sz="2200">
                <a:latin typeface="Arial" charset="0"/>
              </a:rPr>
              <a:t>. </a:t>
            </a:r>
            <a:br>
              <a:rPr lang="en-US" altLang="zh-TW" sz="2200">
                <a:latin typeface="Arial" charset="0"/>
              </a:rPr>
            </a:br>
            <a:r>
              <a:rPr lang="en-US" altLang="zh-TW" sz="2200">
                <a:latin typeface="Arial" charset="0"/>
              </a:rPr>
              <a:t>Please use </a:t>
            </a:r>
            <a:r>
              <a:rPr lang="en-US" altLang="zh-TW" sz="2200" b="1">
                <a:latin typeface="Arial" charset="0"/>
              </a:rPr>
              <a:t>Apriori algorithm</a:t>
            </a:r>
            <a:r>
              <a:rPr lang="en-US" altLang="zh-TW" sz="2200">
                <a:latin typeface="Arial" charset="0"/>
              </a:rPr>
              <a:t> for generating</a:t>
            </a:r>
            <a:r>
              <a:rPr lang="en-US" altLang="zh-TW" sz="2200" b="1">
                <a:latin typeface="Arial" charset="0"/>
              </a:rPr>
              <a:t> association rules</a:t>
            </a:r>
            <a:r>
              <a:rPr lang="en-US" altLang="zh-TW" sz="2200">
                <a:latin typeface="Arial" charset="0"/>
              </a:rPr>
              <a:t> from frequent itemsets. </a:t>
            </a:r>
            <a:endParaRPr lang="zh-TW" altLang="zh-TW" sz="2200">
              <a:latin typeface="Arial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55650" y="2276475"/>
          <a:ext cx="3735388" cy="4389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Transaction ID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Items bought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T01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A, B, D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T02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A, C, D 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T03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B, C, D, E 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T04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A, B, D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T05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A, B, C, E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T06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A, C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T07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B, C, D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T08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B, D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T09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A, C, E 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T10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B, D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67" marR="6856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2746" name="矩形 6"/>
          <p:cNvSpPr>
            <a:spLocks noChangeArrowheads="1"/>
          </p:cNvSpPr>
          <p:nvPr/>
        </p:nvSpPr>
        <p:spPr bwMode="auto">
          <a:xfrm>
            <a:off x="769938" y="1773238"/>
            <a:ext cx="40005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Arial" charset="0"/>
              </a:rPr>
              <a:t>Table 1: Transaction Database</a:t>
            </a:r>
            <a:endParaRPr lang="zh-TW" altLang="zh-TW" sz="2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112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159D0D-AD2C-FD44-ACC5-EAD5150820E4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9388" y="115888"/>
          <a:ext cx="2016125" cy="2605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Transaction ID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Items bought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T01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A, B, D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T02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A, C, D 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T03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B, C, D, E 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T04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A, B, D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T05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A, B, C, E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T06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A, C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T07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B, C, D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T08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B, D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T09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A, C, E 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T10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B, D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95513" y="3532188"/>
          <a:ext cx="2089150" cy="2495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4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300788" y="3500438"/>
          <a:ext cx="2087562" cy="2495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4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0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3815" name="文字方塊 6"/>
          <p:cNvSpPr txBox="1">
            <a:spLocks noChangeArrowheads="1"/>
          </p:cNvSpPr>
          <p:nvPr/>
        </p:nvSpPr>
        <p:spPr bwMode="auto">
          <a:xfrm>
            <a:off x="2411413" y="2852738"/>
            <a:ext cx="633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altLang="zh-TW" b="1" baseline="-25000">
                <a:solidFill>
                  <a:srgbClr val="FF0000"/>
                </a:solidFill>
                <a:latin typeface="Arial" charset="0"/>
              </a:rPr>
              <a:t>1</a:t>
            </a:r>
            <a:endParaRPr lang="zh-TW" altLang="en-US" b="1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3816" name="文字方塊 11"/>
          <p:cNvSpPr txBox="1">
            <a:spLocks noChangeArrowheads="1"/>
          </p:cNvSpPr>
          <p:nvPr/>
        </p:nvSpPr>
        <p:spPr bwMode="auto">
          <a:xfrm>
            <a:off x="6270625" y="2852738"/>
            <a:ext cx="58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altLang="zh-TW" b="1" baseline="-25000">
                <a:solidFill>
                  <a:srgbClr val="FF0000"/>
                </a:solidFill>
                <a:latin typeface="Arial" charset="0"/>
              </a:rPr>
              <a:t>1</a:t>
            </a:r>
            <a:endParaRPr lang="zh-TW" altLang="en-US" b="1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3817" name="矩形 9"/>
          <p:cNvSpPr>
            <a:spLocks noChangeArrowheads="1"/>
          </p:cNvSpPr>
          <p:nvPr/>
        </p:nvSpPr>
        <p:spPr bwMode="auto">
          <a:xfrm>
            <a:off x="4376738" y="3500438"/>
            <a:ext cx="16779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</a:rPr>
              <a:t>minimum </a:t>
            </a:r>
            <a:br>
              <a:rPr lang="en-US" altLang="zh-TW" sz="1800" i="1">
                <a:latin typeface="Arial" charset="0"/>
              </a:rPr>
            </a:br>
            <a:r>
              <a:rPr lang="en-US" altLang="zh-TW" sz="1800" i="1">
                <a:latin typeface="Arial" charset="0"/>
              </a:rPr>
              <a:t>support = 20%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</a:rPr>
              <a:t>= 2 / 10</a:t>
            </a:r>
            <a:r>
              <a:rPr lang="en-US" altLang="zh-TW" sz="180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Min. Support </a:t>
            </a:r>
            <a:br>
              <a:rPr lang="en-US" altLang="zh-TW" sz="1800">
                <a:latin typeface="Arial" charset="0"/>
              </a:rPr>
            </a:br>
            <a:r>
              <a:rPr lang="en-US" altLang="zh-TW" sz="1800">
                <a:latin typeface="Arial" charset="0"/>
              </a:rPr>
              <a:t>Count = 2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73818" name="矩形 6"/>
          <p:cNvSpPr>
            <a:spLocks noChangeArrowheads="1"/>
          </p:cNvSpPr>
          <p:nvPr/>
        </p:nvSpPr>
        <p:spPr bwMode="auto">
          <a:xfrm>
            <a:off x="2843213" y="0"/>
            <a:ext cx="3024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charset="0"/>
              </a:rPr>
              <a:t>Apriori Algorithm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charset="0"/>
              </a:rPr>
              <a:t>C</a:t>
            </a:r>
            <a:r>
              <a:rPr lang="en-US" altLang="zh-TW" sz="2400" b="1" baseline="-25000">
                <a:latin typeface="Arial" charset="0"/>
                <a:sym typeface="Wingdings" charset="2"/>
              </a:rPr>
              <a:t>1</a:t>
            </a:r>
            <a:r>
              <a:rPr lang="en-US" altLang="zh-TW" sz="2400" b="1">
                <a:latin typeface="Arial" charset="0"/>
              </a:rPr>
              <a:t> </a:t>
            </a:r>
            <a:r>
              <a:rPr lang="en-US" altLang="zh-TW" sz="2400" b="1">
                <a:latin typeface="Arial" charset="0"/>
                <a:sym typeface="Wingdings" charset="2"/>
              </a:rPr>
              <a:t> L</a:t>
            </a:r>
            <a:r>
              <a:rPr lang="en-US" altLang="zh-TW" sz="2400" b="1" baseline="-25000">
                <a:latin typeface="Arial" charset="0"/>
                <a:sym typeface="Wingdings" charset="2"/>
              </a:rPr>
              <a:t>1</a:t>
            </a:r>
            <a:endParaRPr lang="zh-TW" altLang="en-US" sz="2400" b="1" baseline="-25000">
              <a:latin typeface="Arial" charset="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4427538" y="5084763"/>
            <a:ext cx="15367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820" name="文字方塊 16"/>
          <p:cNvSpPr txBox="1">
            <a:spLocks noChangeArrowheads="1"/>
          </p:cNvSpPr>
          <p:nvPr/>
        </p:nvSpPr>
        <p:spPr bwMode="auto">
          <a:xfrm>
            <a:off x="7894638" y="0"/>
            <a:ext cx="1214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b="1">
                <a:solidFill>
                  <a:schemeClr val="accent1"/>
                </a:solidFill>
                <a:latin typeface="Arial" charset="0"/>
              </a:rPr>
              <a:t>Step </a:t>
            </a:r>
            <a:r>
              <a:rPr lang="en-US" altLang="zh-TW" b="1">
                <a:solidFill>
                  <a:schemeClr val="accent1"/>
                </a:solidFill>
                <a:latin typeface="Arial" charset="0"/>
              </a:rPr>
              <a:t>1-1</a:t>
            </a:r>
            <a:endParaRPr lang="zh-TW" altLang="en-US" b="1" baseline="-2500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580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FE910A1-9A5C-554F-9431-62DE9ADD37E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051050" y="2249488"/>
          <a:ext cx="2089150" cy="434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B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C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D,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4793" name="文字方塊 6"/>
          <p:cNvSpPr txBox="1">
            <a:spLocks noChangeArrowheads="1"/>
          </p:cNvSpPr>
          <p:nvPr/>
        </p:nvSpPr>
        <p:spPr bwMode="auto">
          <a:xfrm>
            <a:off x="2525713" y="1557338"/>
            <a:ext cx="63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altLang="zh-TW" b="1" baseline="-25000">
                <a:solidFill>
                  <a:srgbClr val="FF0000"/>
                </a:solidFill>
                <a:latin typeface="Arial" charset="0"/>
              </a:rPr>
              <a:t>2</a:t>
            </a:r>
            <a:endParaRPr lang="zh-TW" altLang="en-US" b="1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4794" name="文字方塊 11"/>
          <p:cNvSpPr txBox="1">
            <a:spLocks noChangeArrowheads="1"/>
          </p:cNvSpPr>
          <p:nvPr/>
        </p:nvSpPr>
        <p:spPr bwMode="auto">
          <a:xfrm>
            <a:off x="6732588" y="1628775"/>
            <a:ext cx="58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altLang="zh-TW" b="1" baseline="-25000">
                <a:solidFill>
                  <a:srgbClr val="FF0000"/>
                </a:solidFill>
                <a:latin typeface="Arial" charset="0"/>
              </a:rPr>
              <a:t>2</a:t>
            </a:r>
            <a:endParaRPr lang="zh-TW" altLang="en-US" b="1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4795" name="矩形 9"/>
          <p:cNvSpPr>
            <a:spLocks noChangeArrowheads="1"/>
          </p:cNvSpPr>
          <p:nvPr/>
        </p:nvSpPr>
        <p:spPr bwMode="auto">
          <a:xfrm>
            <a:off x="4468813" y="3173413"/>
            <a:ext cx="16779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</a:rPr>
              <a:t>minimum </a:t>
            </a:r>
            <a:br>
              <a:rPr lang="en-US" altLang="zh-TW" sz="1800" i="1">
                <a:latin typeface="Arial" charset="0"/>
              </a:rPr>
            </a:br>
            <a:r>
              <a:rPr lang="en-US" altLang="zh-TW" sz="1800" i="1">
                <a:latin typeface="Arial" charset="0"/>
              </a:rPr>
              <a:t>support = 20%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</a:rPr>
              <a:t>= 2 / 10</a:t>
            </a:r>
            <a:r>
              <a:rPr lang="en-US" altLang="zh-TW" sz="180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Min. Support </a:t>
            </a:r>
            <a:br>
              <a:rPr lang="en-US" altLang="zh-TW" sz="1800">
                <a:latin typeface="Arial" charset="0"/>
              </a:rPr>
            </a:br>
            <a:r>
              <a:rPr lang="en-US" altLang="zh-TW" sz="1800">
                <a:latin typeface="Arial" charset="0"/>
              </a:rPr>
              <a:t>Count = 2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74796" name="矩形 6"/>
          <p:cNvSpPr>
            <a:spLocks noChangeArrowheads="1"/>
          </p:cNvSpPr>
          <p:nvPr/>
        </p:nvSpPr>
        <p:spPr bwMode="auto">
          <a:xfrm>
            <a:off x="2843213" y="0"/>
            <a:ext cx="3024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charset="0"/>
              </a:rPr>
              <a:t>Apriori Algorithm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charset="0"/>
              </a:rPr>
              <a:t>C</a:t>
            </a:r>
            <a:r>
              <a:rPr lang="en-US" altLang="zh-TW" sz="2400" b="1" baseline="-25000">
                <a:latin typeface="Arial" charset="0"/>
                <a:sym typeface="Wingdings" charset="2"/>
              </a:rPr>
              <a:t>2</a:t>
            </a:r>
            <a:r>
              <a:rPr lang="en-US" altLang="zh-TW" sz="2400" b="1">
                <a:latin typeface="Arial" charset="0"/>
              </a:rPr>
              <a:t> </a:t>
            </a:r>
            <a:r>
              <a:rPr lang="en-US" altLang="zh-TW" sz="2400" b="1">
                <a:latin typeface="Arial" charset="0"/>
                <a:sym typeface="Wingdings" charset="2"/>
              </a:rPr>
              <a:t> L</a:t>
            </a:r>
            <a:r>
              <a:rPr lang="en-US" altLang="zh-TW" sz="2400" b="1" baseline="-25000">
                <a:latin typeface="Arial" charset="0"/>
                <a:sym typeface="Wingdings" charset="2"/>
              </a:rPr>
              <a:t>2</a:t>
            </a:r>
            <a:endParaRPr lang="zh-TW" altLang="en-US" sz="2400" b="1" baseline="-25000">
              <a:latin typeface="Arial" charset="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4468813" y="4724400"/>
            <a:ext cx="15367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250825" y="3600450"/>
          <a:ext cx="1277938" cy="2249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79">
                <a:tc>
                  <a:txBody>
                    <a:bodyPr/>
                    <a:lstStyle/>
                    <a:p>
                      <a:r>
                        <a:rPr lang="en-US" altLang="zh-TW" sz="10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508" marR="91508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4821" name="文字方塊 16"/>
          <p:cNvSpPr txBox="1">
            <a:spLocks noChangeArrowheads="1"/>
          </p:cNvSpPr>
          <p:nvPr/>
        </p:nvSpPr>
        <p:spPr bwMode="auto">
          <a:xfrm>
            <a:off x="250825" y="2881313"/>
            <a:ext cx="565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B05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00B050"/>
                </a:solidFill>
                <a:latin typeface="Arial" charset="0"/>
              </a:rPr>
              <a:t>1</a:t>
            </a:r>
            <a:endParaRPr lang="zh-TW" altLang="en-US" baseline="-25000">
              <a:solidFill>
                <a:srgbClr val="00B050"/>
              </a:solidFill>
              <a:latin typeface="Arial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6227763" y="2322513"/>
          <a:ext cx="2089150" cy="3986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49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B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C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179388" y="115888"/>
          <a:ext cx="1512887" cy="2089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Transaction ID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Items bought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T01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B,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T02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A, C, D 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T03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B, C, D, E 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T04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A, B, 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T05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B, C, E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T06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C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T07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B, C,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T08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T09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C, E 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T10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B, 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4895" name="文字方塊 19"/>
          <p:cNvSpPr txBox="1">
            <a:spLocks noChangeArrowheads="1"/>
          </p:cNvSpPr>
          <p:nvPr/>
        </p:nvSpPr>
        <p:spPr bwMode="auto">
          <a:xfrm>
            <a:off x="7894638" y="0"/>
            <a:ext cx="1214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b="1">
                <a:solidFill>
                  <a:schemeClr val="accent1"/>
                </a:solidFill>
                <a:latin typeface="Arial" charset="0"/>
              </a:rPr>
              <a:t>Step </a:t>
            </a:r>
            <a:r>
              <a:rPr lang="en-US" altLang="zh-TW" b="1">
                <a:solidFill>
                  <a:schemeClr val="accent1"/>
                </a:solidFill>
                <a:latin typeface="Arial" charset="0"/>
              </a:rPr>
              <a:t>1-2</a:t>
            </a:r>
            <a:endParaRPr lang="zh-TW" altLang="en-US" b="1" baseline="-2500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740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E550C9-36C1-B844-9486-3415E1E5F4C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9388" y="115888"/>
          <a:ext cx="1512887" cy="2089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Transaction ID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Items bought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T01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B,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T02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A, C, D 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T03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B, C, D, E 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T04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A, B, 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T05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B, C, E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T06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C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T07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B, C,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T08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T09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C, E 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T10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B, 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051050" y="2249488"/>
          <a:ext cx="2089150" cy="323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4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B, C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B,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B,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C,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C,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5846" name="文字方塊 6"/>
          <p:cNvSpPr txBox="1">
            <a:spLocks noChangeArrowheads="1"/>
          </p:cNvSpPr>
          <p:nvPr/>
        </p:nvSpPr>
        <p:spPr bwMode="auto">
          <a:xfrm>
            <a:off x="2484438" y="1557338"/>
            <a:ext cx="633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altLang="zh-TW" b="1" baseline="-25000">
                <a:solidFill>
                  <a:srgbClr val="FF0000"/>
                </a:solidFill>
                <a:latin typeface="Arial" charset="0"/>
              </a:rPr>
              <a:t>3</a:t>
            </a:r>
            <a:endParaRPr lang="zh-TW" altLang="en-US" b="1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5847" name="文字方塊 11"/>
          <p:cNvSpPr txBox="1">
            <a:spLocks noChangeArrowheads="1"/>
          </p:cNvSpPr>
          <p:nvPr/>
        </p:nvSpPr>
        <p:spPr bwMode="auto">
          <a:xfrm>
            <a:off x="6372225" y="1557338"/>
            <a:ext cx="58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altLang="zh-TW" b="1" baseline="-25000">
                <a:solidFill>
                  <a:srgbClr val="FF0000"/>
                </a:solidFill>
                <a:latin typeface="Arial" charset="0"/>
              </a:rPr>
              <a:t>3</a:t>
            </a:r>
            <a:endParaRPr lang="zh-TW" altLang="en-US" b="1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5848" name="矩形 9"/>
          <p:cNvSpPr>
            <a:spLocks noChangeArrowheads="1"/>
          </p:cNvSpPr>
          <p:nvPr/>
        </p:nvSpPr>
        <p:spPr bwMode="auto">
          <a:xfrm>
            <a:off x="4356100" y="2311400"/>
            <a:ext cx="16779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</a:rPr>
              <a:t>minimum </a:t>
            </a:r>
            <a:br>
              <a:rPr lang="en-US" altLang="zh-TW" sz="1800" i="1">
                <a:latin typeface="Arial" charset="0"/>
              </a:rPr>
            </a:br>
            <a:r>
              <a:rPr lang="en-US" altLang="zh-TW" sz="1800" i="1">
                <a:latin typeface="Arial" charset="0"/>
              </a:rPr>
              <a:t>support = 20%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</a:rPr>
              <a:t>= 2 / 10</a:t>
            </a:r>
            <a:r>
              <a:rPr lang="en-US" altLang="zh-TW" sz="180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Min. Support </a:t>
            </a:r>
            <a:br>
              <a:rPr lang="en-US" altLang="zh-TW" sz="1800">
                <a:latin typeface="Arial" charset="0"/>
              </a:rPr>
            </a:br>
            <a:r>
              <a:rPr lang="en-US" altLang="zh-TW" sz="1800">
                <a:latin typeface="Arial" charset="0"/>
              </a:rPr>
              <a:t>Count = 2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75849" name="矩形 6"/>
          <p:cNvSpPr>
            <a:spLocks noChangeArrowheads="1"/>
          </p:cNvSpPr>
          <p:nvPr/>
        </p:nvSpPr>
        <p:spPr bwMode="auto">
          <a:xfrm>
            <a:off x="2843213" y="0"/>
            <a:ext cx="3024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charset="0"/>
              </a:rPr>
              <a:t>Apriori Algorithm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charset="0"/>
              </a:rPr>
              <a:t>C</a:t>
            </a:r>
            <a:r>
              <a:rPr lang="en-US" altLang="zh-TW" sz="2400" b="1" baseline="-25000">
                <a:latin typeface="Arial" charset="0"/>
                <a:sym typeface="Wingdings" charset="2"/>
              </a:rPr>
              <a:t>3</a:t>
            </a:r>
            <a:r>
              <a:rPr lang="en-US" altLang="zh-TW" sz="2400" b="1">
                <a:latin typeface="Arial" charset="0"/>
              </a:rPr>
              <a:t> </a:t>
            </a:r>
            <a:r>
              <a:rPr lang="en-US" altLang="zh-TW" sz="2400" b="1">
                <a:latin typeface="Arial" charset="0"/>
                <a:sym typeface="Wingdings" charset="2"/>
              </a:rPr>
              <a:t> L</a:t>
            </a:r>
            <a:r>
              <a:rPr lang="en-US" altLang="zh-TW" sz="2400" b="1" baseline="-25000">
                <a:latin typeface="Arial" charset="0"/>
                <a:sym typeface="Wingdings" charset="2"/>
              </a:rPr>
              <a:t>3</a:t>
            </a:r>
            <a:endParaRPr lang="zh-TW" altLang="en-US" sz="2400" b="1" baseline="-25000">
              <a:latin typeface="Arial" charset="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4468813" y="4076700"/>
            <a:ext cx="15367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07950" y="3621088"/>
          <a:ext cx="1439863" cy="2890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5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A, B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A, C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A, D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A, E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B, D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</a:rPr>
                        <a:t> E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C, D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C, E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6227763" y="2276475"/>
          <a:ext cx="208915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27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B,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C,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80" marR="9148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5906" name="文字方塊 19"/>
          <p:cNvSpPr txBox="1">
            <a:spLocks noChangeArrowheads="1"/>
          </p:cNvSpPr>
          <p:nvPr/>
        </p:nvSpPr>
        <p:spPr bwMode="auto">
          <a:xfrm>
            <a:off x="107950" y="2924175"/>
            <a:ext cx="5635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B05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00B050"/>
                </a:solidFill>
                <a:latin typeface="Arial" charset="0"/>
              </a:rPr>
              <a:t>2</a:t>
            </a:r>
            <a:endParaRPr lang="zh-TW" altLang="en-US" baseline="-2500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75907" name="文字方塊 20"/>
          <p:cNvSpPr txBox="1">
            <a:spLocks noChangeArrowheads="1"/>
          </p:cNvSpPr>
          <p:nvPr/>
        </p:nvSpPr>
        <p:spPr bwMode="auto">
          <a:xfrm>
            <a:off x="7894638" y="0"/>
            <a:ext cx="1214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b="1">
                <a:solidFill>
                  <a:schemeClr val="accent1"/>
                </a:solidFill>
                <a:latin typeface="Arial" charset="0"/>
              </a:rPr>
              <a:t>Step </a:t>
            </a:r>
            <a:r>
              <a:rPr lang="en-US" altLang="zh-TW" b="1">
                <a:solidFill>
                  <a:schemeClr val="accent1"/>
                </a:solidFill>
                <a:latin typeface="Arial" charset="0"/>
              </a:rPr>
              <a:t>1-3</a:t>
            </a:r>
            <a:endParaRPr lang="zh-TW" altLang="en-US" b="1" baseline="-2500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097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FCC8260-4088-CA43-85AA-CAA39791B10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6803" name="文字方塊 11"/>
          <p:cNvSpPr txBox="1">
            <a:spLocks noChangeArrowheads="1"/>
          </p:cNvSpPr>
          <p:nvPr/>
        </p:nvSpPr>
        <p:spPr bwMode="auto">
          <a:xfrm>
            <a:off x="2051050" y="2195513"/>
            <a:ext cx="565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B05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00B050"/>
                </a:solidFill>
                <a:latin typeface="Arial" charset="0"/>
              </a:rPr>
              <a:t>2</a:t>
            </a:r>
            <a:endParaRPr lang="zh-TW" altLang="en-US" baseline="-2500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76804" name="矩形 6"/>
          <p:cNvSpPr>
            <a:spLocks noChangeArrowheads="1"/>
          </p:cNvSpPr>
          <p:nvPr/>
        </p:nvSpPr>
        <p:spPr bwMode="auto">
          <a:xfrm>
            <a:off x="1871663" y="0"/>
            <a:ext cx="540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zh-TW" b="1"/>
              <a:t>Generating Association Rules</a:t>
            </a:r>
            <a:endParaRPr lang="zh-TW" altLang="en-US" b="1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1547813" y="2809875"/>
          <a:ext cx="2087562" cy="393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B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C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6840" name="文字方塊 19"/>
          <p:cNvSpPr txBox="1">
            <a:spLocks noChangeArrowheads="1"/>
          </p:cNvSpPr>
          <p:nvPr/>
        </p:nvSpPr>
        <p:spPr bwMode="auto">
          <a:xfrm>
            <a:off x="107950" y="2916238"/>
            <a:ext cx="563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B05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00B050"/>
                </a:solidFill>
                <a:latin typeface="Arial" charset="0"/>
              </a:rPr>
              <a:t>1</a:t>
            </a:r>
            <a:endParaRPr lang="zh-TW" altLang="en-US" baseline="-25000">
              <a:solidFill>
                <a:srgbClr val="00B050"/>
              </a:solidFill>
              <a:latin typeface="Arial" charset="0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4241800" y="3357563"/>
          <a:ext cx="4002088" cy="333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69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B: 3/6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A: 3/7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C: 4/6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A: 4/6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D: 3/6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A: 3/7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E: 2/6 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A: 2/3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C: 3/7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B: 3/6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D: 6/7=85.7% *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B: 6/7=85.7% *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E: 2/7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B: 2/3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D: 3/6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C: 2/7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E: 3/6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C: 3/3=100% *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6873" name="文字方塊 21"/>
          <p:cNvSpPr txBox="1">
            <a:spLocks noChangeArrowheads="1"/>
          </p:cNvSpPr>
          <p:nvPr/>
        </p:nvSpPr>
        <p:spPr bwMode="auto">
          <a:xfrm>
            <a:off x="4275138" y="2306638"/>
            <a:ext cx="35575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Arial" charset="0"/>
              </a:rPr>
              <a:t>Association Rules </a:t>
            </a:r>
            <a:br>
              <a:rPr lang="en-US" altLang="zh-TW">
                <a:latin typeface="Arial" charset="0"/>
              </a:rPr>
            </a:br>
            <a:r>
              <a:rPr lang="en-US" altLang="zh-TW">
                <a:latin typeface="Arial" charset="0"/>
              </a:rPr>
              <a:t>Generated from </a:t>
            </a:r>
            <a:r>
              <a:rPr lang="en-US" altLang="zh-TW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FF0000"/>
                </a:solidFill>
                <a:latin typeface="Arial" charset="0"/>
              </a:rPr>
              <a:t>2</a:t>
            </a:r>
            <a:endParaRPr lang="zh-TW" altLang="en-US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6874" name="矩形 7"/>
          <p:cNvSpPr>
            <a:spLocks noChangeArrowheads="1"/>
          </p:cNvSpPr>
          <p:nvPr/>
        </p:nvSpPr>
        <p:spPr bwMode="auto">
          <a:xfrm>
            <a:off x="3059113" y="600075"/>
            <a:ext cx="3025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</a:rPr>
              <a:t>minimum confidence = 80%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3708400" y="5157788"/>
            <a:ext cx="50323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107950" y="3573463"/>
          <a:ext cx="1223963" cy="1919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179388" y="115888"/>
          <a:ext cx="1512887" cy="2089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Transaction ID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Items bought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T01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B,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T02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A, C, D 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T03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B, C, D, E 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T04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A, B, 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T05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B, C, E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T06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C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T07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B, C,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T08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T09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C, E 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T10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B, 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6937" name="文字方塊 25"/>
          <p:cNvSpPr txBox="1">
            <a:spLocks noChangeArrowheads="1"/>
          </p:cNvSpPr>
          <p:nvPr/>
        </p:nvSpPr>
        <p:spPr bwMode="auto">
          <a:xfrm>
            <a:off x="7894638" y="0"/>
            <a:ext cx="1214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b="1">
                <a:solidFill>
                  <a:schemeClr val="accent1"/>
                </a:solidFill>
                <a:latin typeface="Arial" charset="0"/>
              </a:rPr>
              <a:t>Step </a:t>
            </a:r>
            <a:r>
              <a:rPr lang="en-US" altLang="zh-TW" b="1">
                <a:solidFill>
                  <a:schemeClr val="accent1"/>
                </a:solidFill>
                <a:latin typeface="Arial" charset="0"/>
              </a:rPr>
              <a:t>2-1</a:t>
            </a:r>
            <a:endParaRPr lang="zh-TW" altLang="en-US" b="1" baseline="-2500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749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39354F-CB5A-5642-B98D-12B1384C73B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7827" name="文字方塊 11"/>
          <p:cNvSpPr txBox="1">
            <a:spLocks noChangeArrowheads="1"/>
          </p:cNvSpPr>
          <p:nvPr/>
        </p:nvSpPr>
        <p:spPr bwMode="auto">
          <a:xfrm>
            <a:off x="1547813" y="2987675"/>
            <a:ext cx="565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B05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00B050"/>
                </a:solidFill>
                <a:latin typeface="Arial" charset="0"/>
              </a:rPr>
              <a:t>2</a:t>
            </a:r>
            <a:endParaRPr lang="zh-TW" altLang="en-US" baseline="-25000">
              <a:solidFill>
                <a:srgbClr val="00B050"/>
              </a:solidFill>
              <a:latin typeface="Arial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1403350" y="3573463"/>
          <a:ext cx="1296988" cy="31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2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A, B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A, C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A, D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A, E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400" baseline="0" dirty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B, D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400" baseline="0" dirty="0">
                          <a:solidFill>
                            <a:schemeClr val="tx1"/>
                          </a:solidFill>
                        </a:rPr>
                        <a:t> E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C, D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C, E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99" marR="91499"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107950" y="3573463"/>
          <a:ext cx="1223963" cy="1919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7886" name="文字方塊 19"/>
          <p:cNvSpPr txBox="1">
            <a:spLocks noChangeArrowheads="1"/>
          </p:cNvSpPr>
          <p:nvPr/>
        </p:nvSpPr>
        <p:spPr bwMode="auto">
          <a:xfrm>
            <a:off x="107950" y="2987675"/>
            <a:ext cx="5635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B05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00B050"/>
                </a:solidFill>
                <a:latin typeface="Arial" charset="0"/>
              </a:rPr>
              <a:t>1</a:t>
            </a:r>
            <a:endParaRPr lang="zh-TW" altLang="en-US" baseline="-25000">
              <a:solidFill>
                <a:srgbClr val="00B050"/>
              </a:solidFill>
              <a:latin typeface="Arial" charset="0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5076825" y="2074863"/>
          <a:ext cx="4002088" cy="444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BD: 2/6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CD: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2/7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AD: 2/7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BD: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AB: 2/7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BC:</a:t>
                      </a:r>
                      <a:r>
                        <a:rPr lang="zh-TW" altLang="en-US" sz="1800" b="0" baseline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baseline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2/7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AB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D: 2/3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BC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D: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2/3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AD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B: 2/3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BD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C: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BD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A: 2/6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CD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2/3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CE: 2/6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CE: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2/7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AE: 2/6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BE: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AC: 2/3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BC: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2/3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E: 2/4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BC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E: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2/3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rgbClr val="FF0000"/>
                          </a:solidFill>
                        </a:rPr>
                        <a:t>AE</a:t>
                      </a:r>
                      <a:r>
                        <a:rPr lang="en-US" altLang="zh-TW" sz="1800" b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C: 2/2=100%</a:t>
                      </a:r>
                      <a:r>
                        <a:rPr lang="zh-TW" altLang="en-US" sz="1800" b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*</a:t>
                      </a:r>
                      <a:endParaRPr lang="zh-TW" alt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rgbClr val="FF0000"/>
                          </a:solidFill>
                        </a:rPr>
                        <a:t>BE</a:t>
                      </a:r>
                      <a:r>
                        <a:rPr lang="en-US" altLang="zh-TW" sz="1800" b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C:</a:t>
                      </a:r>
                      <a:r>
                        <a:rPr lang="zh-TW" altLang="en-US" sz="1800" b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2/2=100%</a:t>
                      </a:r>
                      <a:r>
                        <a:rPr lang="zh-TW" altLang="en-US" sz="1800" b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*</a:t>
                      </a:r>
                      <a:endParaRPr lang="zh-TW" alt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CE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A: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2/3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>
                          <a:solidFill>
                            <a:schemeClr val="tx1"/>
                          </a:solidFill>
                        </a:rPr>
                        <a:t>CE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B: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2/3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7928" name="文字方塊 21"/>
          <p:cNvSpPr txBox="1">
            <a:spLocks noChangeArrowheads="1"/>
          </p:cNvSpPr>
          <p:nvPr/>
        </p:nvSpPr>
        <p:spPr bwMode="auto">
          <a:xfrm>
            <a:off x="5191125" y="908050"/>
            <a:ext cx="35575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Arial" charset="0"/>
              </a:rPr>
              <a:t>Association Rules </a:t>
            </a:r>
            <a:br>
              <a:rPr lang="en-US" altLang="zh-TW">
                <a:latin typeface="Arial" charset="0"/>
              </a:rPr>
            </a:br>
            <a:r>
              <a:rPr lang="en-US" altLang="zh-TW">
                <a:latin typeface="Arial" charset="0"/>
              </a:rPr>
              <a:t>Generated from </a:t>
            </a:r>
            <a:r>
              <a:rPr lang="en-US" altLang="zh-TW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FF0000"/>
                </a:solidFill>
                <a:latin typeface="Arial" charset="0"/>
              </a:rPr>
              <a:t>3</a:t>
            </a:r>
            <a:endParaRPr lang="zh-TW" altLang="en-US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7929" name="文字方塊 12"/>
          <p:cNvSpPr txBox="1">
            <a:spLocks noChangeArrowheads="1"/>
          </p:cNvSpPr>
          <p:nvPr/>
        </p:nvSpPr>
        <p:spPr bwMode="auto">
          <a:xfrm>
            <a:off x="2987675" y="2987675"/>
            <a:ext cx="565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B05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00B050"/>
                </a:solidFill>
                <a:latin typeface="Arial" charset="0"/>
              </a:rPr>
              <a:t>3</a:t>
            </a:r>
            <a:endParaRPr lang="zh-TW" altLang="en-US" baseline="-25000">
              <a:solidFill>
                <a:srgbClr val="00B050"/>
              </a:solidFill>
              <a:latin typeface="Arial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2843213" y="3573463"/>
          <a:ext cx="1944687" cy="2122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9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B,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C,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2" marR="9146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179388" y="115888"/>
          <a:ext cx="1512887" cy="2089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Transaction ID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Items bought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T01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B,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T02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A, C, D 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T03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B, C, D, E 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T04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A, B, 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T05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B, C, E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T06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C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T07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B, C,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T08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T09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C, E 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T10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B, 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7988" name="文字方塊 22"/>
          <p:cNvSpPr txBox="1">
            <a:spLocks noChangeArrowheads="1"/>
          </p:cNvSpPr>
          <p:nvPr/>
        </p:nvSpPr>
        <p:spPr bwMode="auto">
          <a:xfrm>
            <a:off x="7894638" y="0"/>
            <a:ext cx="1214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b="1">
                <a:solidFill>
                  <a:schemeClr val="accent1"/>
                </a:solidFill>
                <a:latin typeface="Arial" charset="0"/>
              </a:rPr>
              <a:t>Step </a:t>
            </a:r>
            <a:r>
              <a:rPr lang="en-US" altLang="zh-TW" b="1">
                <a:solidFill>
                  <a:schemeClr val="accent1"/>
                </a:solidFill>
                <a:latin typeface="Arial" charset="0"/>
              </a:rPr>
              <a:t>2-2</a:t>
            </a:r>
            <a:endParaRPr lang="zh-TW" altLang="en-US" b="1" baseline="-250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7989" name="矩形 6"/>
          <p:cNvSpPr>
            <a:spLocks noChangeArrowheads="1"/>
          </p:cNvSpPr>
          <p:nvPr/>
        </p:nvSpPr>
        <p:spPr bwMode="auto">
          <a:xfrm>
            <a:off x="1871663" y="0"/>
            <a:ext cx="540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zh-TW" b="1"/>
              <a:t>Generating Association Rules</a:t>
            </a:r>
            <a:endParaRPr lang="zh-TW" altLang="en-US" b="1"/>
          </a:p>
        </p:txBody>
      </p:sp>
      <p:sp>
        <p:nvSpPr>
          <p:cNvPr id="77990" name="矩形 24"/>
          <p:cNvSpPr>
            <a:spLocks noChangeArrowheads="1"/>
          </p:cNvSpPr>
          <p:nvPr/>
        </p:nvSpPr>
        <p:spPr bwMode="auto">
          <a:xfrm>
            <a:off x="3059113" y="600075"/>
            <a:ext cx="3025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</a:rPr>
              <a:t>minimum confidence = 80%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26" name="向右箭號 25"/>
          <p:cNvSpPr/>
          <p:nvPr/>
        </p:nvSpPr>
        <p:spPr>
          <a:xfrm>
            <a:off x="4824413" y="4797425"/>
            <a:ext cx="25241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4387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13AD080-304B-AF43-A7D9-244440AD5B6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8851" name="文字方塊 11"/>
          <p:cNvSpPr txBox="1">
            <a:spLocks noChangeArrowheads="1"/>
          </p:cNvSpPr>
          <p:nvPr/>
        </p:nvSpPr>
        <p:spPr bwMode="auto">
          <a:xfrm>
            <a:off x="5076825" y="376238"/>
            <a:ext cx="5635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FF0000"/>
                </a:solidFill>
                <a:latin typeface="Arial" charset="0"/>
              </a:rPr>
              <a:t>2</a:t>
            </a:r>
            <a:endParaRPr lang="zh-TW" altLang="en-US" baseline="-2500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5076825" y="1054100"/>
          <a:ext cx="12954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A, B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A, C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A, D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A, E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000" baseline="0" dirty="0">
                          <a:solidFill>
                            <a:schemeClr val="tx1"/>
                          </a:solidFill>
                        </a:rPr>
                        <a:t> C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B, D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B,</a:t>
                      </a:r>
                      <a:r>
                        <a:rPr lang="en-US" altLang="zh-TW" sz="1000" baseline="0" dirty="0">
                          <a:solidFill>
                            <a:schemeClr val="tx1"/>
                          </a:solidFill>
                        </a:rPr>
                        <a:t> E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C, D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7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C, E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387" marR="91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8887" name="文字方塊 21"/>
          <p:cNvSpPr txBox="1">
            <a:spLocks noChangeArrowheads="1"/>
          </p:cNvSpPr>
          <p:nvPr/>
        </p:nvSpPr>
        <p:spPr bwMode="auto">
          <a:xfrm>
            <a:off x="2598738" y="3865563"/>
            <a:ext cx="3670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Arial" charset="0"/>
              </a:rPr>
              <a:t>Association Rules: </a:t>
            </a:r>
            <a:endParaRPr lang="zh-TW" altLang="en-US" baseline="-25000">
              <a:latin typeface="Arial" charset="0"/>
            </a:endParaRPr>
          </a:p>
        </p:txBody>
      </p:sp>
      <p:sp>
        <p:nvSpPr>
          <p:cNvPr id="78888" name="矩形 7"/>
          <p:cNvSpPr>
            <a:spLocks noChangeArrowheads="1"/>
          </p:cNvSpPr>
          <p:nvPr/>
        </p:nvSpPr>
        <p:spPr bwMode="auto">
          <a:xfrm>
            <a:off x="250825" y="3429000"/>
            <a:ext cx="3025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</a:rPr>
              <a:t>minimum confidence = 80%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78889" name="文字方塊 12"/>
          <p:cNvSpPr txBox="1">
            <a:spLocks noChangeArrowheads="1"/>
          </p:cNvSpPr>
          <p:nvPr/>
        </p:nvSpPr>
        <p:spPr bwMode="auto">
          <a:xfrm>
            <a:off x="6516688" y="376238"/>
            <a:ext cx="5635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FF0000"/>
                </a:solidFill>
                <a:latin typeface="Arial" charset="0"/>
              </a:rPr>
              <a:t>3</a:t>
            </a:r>
            <a:endParaRPr lang="zh-TW" altLang="en-US" baseline="-2500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6516688" y="1054100"/>
          <a:ext cx="194310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271">
                <a:tc>
                  <a:txBody>
                    <a:bodyPr/>
                    <a:lstStyle/>
                    <a:p>
                      <a:r>
                        <a:rPr lang="en-US" altLang="zh-TW" sz="18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88" marR="9138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88" marR="9138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 B,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88" marR="9138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88" marR="9138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A,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</a:rPr>
                        <a:t> 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88" marR="9138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88" marR="9138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C, 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88" marR="9138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88" marR="9138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B, C, 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88" marR="9138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388" marR="9138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8910" name="文字方塊 15"/>
          <p:cNvSpPr txBox="1">
            <a:spLocks noChangeArrowheads="1"/>
          </p:cNvSpPr>
          <p:nvPr/>
        </p:nvSpPr>
        <p:spPr bwMode="auto">
          <a:xfrm>
            <a:off x="1343025" y="4514850"/>
            <a:ext cx="61817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D (60%, 85.7%) (Sup.: 6/10, Conf.: 6/7) </a:t>
            </a:r>
            <a:endParaRPr lang="en-US" altLang="zh-TW" sz="24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B (60%, 85.7%) (Sup.: 6/10, Conf.: 6/7)</a:t>
            </a:r>
            <a:endParaRPr lang="zh-TW" altLang="en-US" sz="24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E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C (30%, 100%) (Sup.: 3/10, Conf.: 3/3)</a:t>
            </a:r>
            <a:endParaRPr lang="en-US" altLang="zh-TW" sz="24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AE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C</a:t>
            </a:r>
            <a:r>
              <a:rPr lang="zh-TW" altLang="en-US" sz="2400">
                <a:solidFill>
                  <a:srgbClr val="FF0000"/>
                </a:solidFill>
                <a:latin typeface="Arial" charset="0"/>
                <a:sym typeface="Wingdings" charset="2"/>
              </a:rPr>
              <a:t> 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(20%, 100%) (Sup.: 2/10, Conf.: 2/2)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BE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C (20%, 100%) (Sup.: 2/10, Conf.: 2/2)</a:t>
            </a:r>
            <a:endParaRPr lang="zh-TW" altLang="en-US" sz="2400">
              <a:latin typeface="Arial" charset="0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3600450" y="1054100"/>
          <a:ext cx="1223963" cy="161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9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 err="1">
                          <a:solidFill>
                            <a:schemeClr val="tx1"/>
                          </a:solidFill>
                        </a:rPr>
                        <a:t>Itemset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Support </a:t>
                      </a:r>
                      <a:br>
                        <a:rPr lang="en-US" altLang="zh-TW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Count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8934" name="文字方塊 22"/>
          <p:cNvSpPr txBox="1">
            <a:spLocks noChangeArrowheads="1"/>
          </p:cNvSpPr>
          <p:nvPr/>
        </p:nvSpPr>
        <p:spPr bwMode="auto">
          <a:xfrm>
            <a:off x="3749675" y="376238"/>
            <a:ext cx="5635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altLang="zh-TW" baseline="-25000">
                <a:solidFill>
                  <a:srgbClr val="FF0000"/>
                </a:solidFill>
                <a:latin typeface="Arial" charset="0"/>
              </a:rPr>
              <a:t>1</a:t>
            </a:r>
            <a:endParaRPr lang="zh-TW" altLang="en-US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8935" name="矩形 2"/>
          <p:cNvSpPr>
            <a:spLocks noChangeArrowheads="1"/>
          </p:cNvSpPr>
          <p:nvPr/>
        </p:nvSpPr>
        <p:spPr bwMode="auto">
          <a:xfrm>
            <a:off x="250825" y="3141663"/>
            <a:ext cx="2881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Arial" charset="0"/>
              </a:rPr>
              <a:t>minimum support = 20%</a:t>
            </a:r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179388" y="115888"/>
          <a:ext cx="1512887" cy="2089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Transaction ID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Items bought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T01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B,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T02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A, C, D 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T03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B, C, D, E 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T04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A, B, 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T05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B, C, E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T06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C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T07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B, C,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T08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B, D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T09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C, E 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T10</a:t>
                      </a:r>
                      <a:endParaRPr lang="zh-TW" sz="1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B, D</a:t>
                      </a:r>
                      <a:endParaRPr lang="zh-TW" sz="1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613" marR="6861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8974" name="文字方塊 24"/>
          <p:cNvSpPr txBox="1">
            <a:spLocks noChangeArrowheads="1"/>
          </p:cNvSpPr>
          <p:nvPr/>
        </p:nvSpPr>
        <p:spPr bwMode="auto">
          <a:xfrm>
            <a:off x="1763713" y="44450"/>
            <a:ext cx="722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solidFill>
                  <a:schemeClr val="accent1"/>
                </a:solidFill>
                <a:latin typeface="Arial" charset="0"/>
              </a:rPr>
              <a:t>Frequent Itemsets and Association Rules</a:t>
            </a:r>
            <a:endParaRPr lang="zh-TW" altLang="en-US" sz="2800" b="1" baseline="-2500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25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22337"/>
          </a:xfrm>
        </p:spPr>
        <p:txBody>
          <a:bodyPr>
            <a:noAutofit/>
          </a:bodyPr>
          <a:lstStyle/>
          <a:p>
            <a:r>
              <a:rPr lang="en-US" altLang="zh-TW" sz="60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Outline</a:t>
            </a:r>
            <a:endParaRPr lang="zh-TW" altLang="en-US" sz="6000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98307" name="內容版面配置區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  <a:latin typeface="Calibri" charset="0"/>
                <a:ea typeface="標楷體" charset="-120"/>
              </a:rPr>
              <a:t>Association Analysis</a:t>
            </a:r>
          </a:p>
          <a:p>
            <a:r>
              <a:rPr lang="en-US" altLang="zh-TW" sz="4400" b="1" dirty="0" err="1">
                <a:solidFill>
                  <a:srgbClr val="FF0000"/>
                </a:solidFill>
                <a:latin typeface="Calibri" charset="0"/>
                <a:ea typeface="標楷體" charset="-120"/>
              </a:rPr>
              <a:t>Apriori</a:t>
            </a:r>
            <a:r>
              <a:rPr lang="en-US" altLang="zh-TW" sz="4400" b="1" dirty="0">
                <a:solidFill>
                  <a:srgbClr val="FF0000"/>
                </a:solidFill>
                <a:latin typeface="Calibri" charset="0"/>
                <a:ea typeface="標楷體" charset="-120"/>
              </a:rPr>
              <a:t> algorithm</a:t>
            </a:r>
          </a:p>
          <a:p>
            <a:pPr lvl="1"/>
            <a:r>
              <a:rPr lang="en-US" altLang="zh-TW" sz="4400" dirty="0">
                <a:latin typeface="Calibri" charset="0"/>
                <a:ea typeface="標楷體" charset="-120"/>
              </a:rPr>
              <a:t>Frequent </a:t>
            </a:r>
            <a:r>
              <a:rPr lang="en-US" altLang="zh-TW" sz="4400" dirty="0" err="1">
                <a:latin typeface="Calibri" charset="0"/>
                <a:ea typeface="標楷體" charset="-120"/>
              </a:rPr>
              <a:t>Itemsets</a:t>
            </a:r>
            <a:endParaRPr lang="en-US" altLang="zh-TW" sz="4400" dirty="0">
              <a:latin typeface="Calibri" charset="0"/>
              <a:ea typeface="標楷體" charset="-120"/>
            </a:endParaRPr>
          </a:p>
          <a:p>
            <a:pPr lvl="1"/>
            <a:r>
              <a:rPr lang="en-US" altLang="zh-TW" sz="4400" b="1" dirty="0">
                <a:solidFill>
                  <a:srgbClr val="FF0000"/>
                </a:solidFill>
                <a:latin typeface="Calibri" charset="0"/>
                <a:ea typeface="標楷體" charset="-120"/>
              </a:rPr>
              <a:t>Association Rules</a:t>
            </a:r>
            <a:endParaRPr lang="zh-TW" altLang="en-US" sz="4400" b="1" dirty="0">
              <a:solidFill>
                <a:srgbClr val="FF0000"/>
              </a:solidFill>
              <a:latin typeface="Calibri" charset="0"/>
              <a:ea typeface="標楷體" charset="-120"/>
            </a:endParaRPr>
          </a:p>
          <a:p>
            <a:endParaRPr lang="en-US" altLang="zh-TW" sz="4000" dirty="0">
              <a:latin typeface="Calibri" charset="0"/>
              <a:ea typeface="標楷體" charset="-120"/>
            </a:endParaRPr>
          </a:p>
          <a:p>
            <a:endParaRPr lang="en-US" altLang="zh-TW" sz="4000" dirty="0">
              <a:latin typeface="Calibri" charset="0"/>
              <a:ea typeface="標楷體" charset="-120"/>
            </a:endParaRPr>
          </a:p>
          <a:p>
            <a:endParaRPr lang="en-US" altLang="zh-TW" sz="4000" dirty="0">
              <a:latin typeface="Calibri" charset="0"/>
              <a:ea typeface="標楷體" charset="-120"/>
            </a:endParaRPr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2D1DF9-9518-C645-AF28-B68D86E73EEA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628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20EF9E-C0CE-4A49-8133-8DF2E8A98D4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9875" name="文字方塊 4"/>
          <p:cNvSpPr txBox="1">
            <a:spLocks noChangeArrowheads="1"/>
          </p:cNvSpPr>
          <p:nvPr/>
        </p:nvSpPr>
        <p:spPr bwMode="auto">
          <a:xfrm>
            <a:off x="2376488" y="4010025"/>
            <a:ext cx="3671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Arial" charset="0"/>
              </a:rPr>
              <a:t>Association Rules: </a:t>
            </a:r>
            <a:endParaRPr lang="zh-TW" altLang="en-US" baseline="-25000">
              <a:latin typeface="Arial" charset="0"/>
            </a:endParaRPr>
          </a:p>
        </p:txBody>
      </p:sp>
      <p:sp>
        <p:nvSpPr>
          <p:cNvPr id="79876" name="文字方塊 5"/>
          <p:cNvSpPr txBox="1">
            <a:spLocks noChangeArrowheads="1"/>
          </p:cNvSpPr>
          <p:nvPr/>
        </p:nvSpPr>
        <p:spPr bwMode="auto">
          <a:xfrm>
            <a:off x="1120775" y="4657725"/>
            <a:ext cx="61817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B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D (60%, 85.7%) (Sup.: 6/10, Conf.: 6/7) </a:t>
            </a:r>
            <a:endParaRPr lang="en-US" altLang="zh-TW" sz="24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B (60%, 85.7%) (Sup.: 6/10, Conf.: 6/7)</a:t>
            </a:r>
            <a:endParaRPr lang="zh-TW" altLang="en-US" sz="24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E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C (30%, 100%) (Sup.: 3/10, Conf.: 3/3)</a:t>
            </a:r>
            <a:endParaRPr lang="en-US" altLang="zh-TW" sz="24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AE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C</a:t>
            </a:r>
            <a:r>
              <a:rPr lang="zh-TW" altLang="en-US" sz="2400">
                <a:solidFill>
                  <a:srgbClr val="FF0000"/>
                </a:solidFill>
                <a:latin typeface="Arial" charset="0"/>
                <a:sym typeface="Wingdings" charset="2"/>
              </a:rPr>
              <a:t> 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(20%, 100%) (Sup.: 2/10, Conf.: 2/2)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Arial" charset="0"/>
              </a:rPr>
              <a:t>BE</a:t>
            </a:r>
            <a:r>
              <a:rPr lang="en-US" altLang="zh-TW" sz="2400">
                <a:solidFill>
                  <a:srgbClr val="FF0000"/>
                </a:solidFill>
                <a:latin typeface="Arial" charset="0"/>
                <a:sym typeface="Wingdings" charset="2"/>
              </a:rPr>
              <a:t>C (20%, 100%) (Sup.: 2/10, Conf.: 2/2)</a:t>
            </a:r>
            <a:endParaRPr lang="zh-TW" altLang="en-US" sz="2400">
              <a:latin typeface="Arial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311400" y="928688"/>
          <a:ext cx="3736975" cy="3017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Transaction ID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Items bought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T01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A, B, D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T02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A, C, D 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T03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B, C, D, E 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T04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A, B, D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T05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A, B, C, E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T06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A, C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T07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B, C, D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T08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B, D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T09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A, C, E 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T10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B, D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96" marR="6859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9915" name="矩形 9"/>
          <p:cNvSpPr>
            <a:spLocks noChangeArrowheads="1"/>
          </p:cNvSpPr>
          <p:nvPr/>
        </p:nvSpPr>
        <p:spPr bwMode="auto">
          <a:xfrm>
            <a:off x="179388" y="98425"/>
            <a:ext cx="87137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</a:rPr>
              <a:t>Table 1 shows a database with 10 transactions.</a:t>
            </a:r>
            <a:br>
              <a:rPr lang="en-US" altLang="zh-TW" sz="1400">
                <a:latin typeface="Arial" charset="0"/>
              </a:rPr>
            </a:br>
            <a:r>
              <a:rPr lang="en-US" altLang="zh-TW" sz="1400">
                <a:latin typeface="Arial" charset="0"/>
              </a:rPr>
              <a:t>Let</a:t>
            </a:r>
            <a:r>
              <a:rPr lang="en-US" altLang="zh-TW" sz="1400" i="1">
                <a:latin typeface="Arial" charset="0"/>
              </a:rPr>
              <a:t> minimum support = 20%</a:t>
            </a:r>
            <a:r>
              <a:rPr lang="en-US" altLang="zh-TW" sz="1400">
                <a:latin typeface="Arial" charset="0"/>
              </a:rPr>
              <a:t> and </a:t>
            </a:r>
            <a:r>
              <a:rPr lang="en-US" altLang="zh-TW" sz="1400" i="1">
                <a:latin typeface="Arial" charset="0"/>
              </a:rPr>
              <a:t>minimum confidence = 80%</a:t>
            </a:r>
            <a:r>
              <a:rPr lang="en-US" altLang="zh-TW" sz="1400">
                <a:latin typeface="Arial" charset="0"/>
              </a:rPr>
              <a:t>. </a:t>
            </a:r>
            <a:br>
              <a:rPr lang="en-US" altLang="zh-TW" sz="1400">
                <a:latin typeface="Arial" charset="0"/>
              </a:rPr>
            </a:br>
            <a:r>
              <a:rPr lang="en-US" altLang="zh-TW" sz="1400">
                <a:latin typeface="Arial" charset="0"/>
              </a:rPr>
              <a:t>Please use </a:t>
            </a:r>
            <a:r>
              <a:rPr lang="en-US" altLang="zh-TW" sz="1400" b="1">
                <a:latin typeface="Arial" charset="0"/>
              </a:rPr>
              <a:t>Apriori algorithm</a:t>
            </a:r>
            <a:r>
              <a:rPr lang="en-US" altLang="zh-TW" sz="1400">
                <a:latin typeface="Arial" charset="0"/>
              </a:rPr>
              <a:t> for generating</a:t>
            </a:r>
            <a:r>
              <a:rPr lang="en-US" altLang="zh-TW" sz="1400" b="1">
                <a:latin typeface="Arial" charset="0"/>
              </a:rPr>
              <a:t> association rules</a:t>
            </a:r>
            <a:r>
              <a:rPr lang="en-US" altLang="zh-TW" sz="1400">
                <a:latin typeface="Arial" charset="0"/>
              </a:rPr>
              <a:t> from frequent itemsets.</a:t>
            </a:r>
            <a:endParaRPr lang="zh-TW" altLang="zh-TW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70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C74F-214C-1741-AB9E-80FD29D7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46" y="0"/>
            <a:ext cx="8744755" cy="7789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Association Analysis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DBE6B-3E6E-E74B-BC00-6FB6137F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2E1045-ED9A-5444-8ABF-3ECE7E760243}"/>
              </a:ext>
            </a:extLst>
          </p:cNvPr>
          <p:cNvSpPr/>
          <p:nvPr/>
        </p:nvSpPr>
        <p:spPr>
          <a:xfrm>
            <a:off x="419229" y="858161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https://colab.research.google.com/drive/1dkZITXbEM9hZykd5qyWZ2rljri1Pdtud</a:t>
            </a:r>
            <a:r>
              <a:rPr lang="en-US" dirty="0"/>
              <a:t>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0AADC-4BD4-2D48-A412-6CA62D559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971" y="1322612"/>
            <a:ext cx="9144000" cy="51658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754200-7EAB-C340-902B-E5B3D48CE87A}"/>
              </a:ext>
            </a:extLst>
          </p:cNvPr>
          <p:cNvSpPr/>
          <p:nvPr/>
        </p:nvSpPr>
        <p:spPr>
          <a:xfrm>
            <a:off x="419229" y="6501305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https://colab.research.google.com/drive/1dkZITXbEM9hZykd5qyWZ2rljri1Pdtud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26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DBE6B-3E6E-E74B-BC00-6FB6137F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754200-7EAB-C340-902B-E5B3D48CE87A}"/>
              </a:ext>
            </a:extLst>
          </p:cNvPr>
          <p:cNvSpPr/>
          <p:nvPr/>
        </p:nvSpPr>
        <p:spPr>
          <a:xfrm>
            <a:off x="419229" y="6604337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2"/>
              </a:rPr>
              <a:t>https://colab.research.google.com/drive/1dkZITXbEM9hZykd5qyWZ2rljri1Pdtud</a:t>
            </a:r>
            <a:endParaRPr lang="en-US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1FFBF6-3BEA-CE43-AACA-1FE657F93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57" y="2779718"/>
            <a:ext cx="8540968" cy="3443288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D32E7AC9-C054-1F4B-9875-053EFEDE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29" y="64599"/>
            <a:ext cx="8713788" cy="2522046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b="1" dirty="0">
                <a:latin typeface="Courier" charset="0"/>
                <a:ea typeface="標楷體" charset="-120"/>
              </a:rPr>
              <a:t># ! pip install </a:t>
            </a:r>
            <a:r>
              <a:rPr lang="en-US" altLang="en-US" sz="42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mlxtend</a:t>
            </a:r>
            <a:endParaRPr lang="en-US" altLang="en-US" sz="42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  <a:p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from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mlxtend.frequent_patterns</a:t>
            </a:r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import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apriori</a:t>
            </a:r>
            <a:endParaRPr lang="en-US" altLang="en-US" sz="20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  <a:p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from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mlxtend.frequent_patterns</a:t>
            </a:r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import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association_rules</a:t>
            </a:r>
            <a:endParaRPr lang="en-US" altLang="en-US" sz="20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  <a:p>
            <a:endParaRPr lang="en-US" altLang="en-US" sz="20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  <a:p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frequent_itemsets</a:t>
            </a:r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=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apriori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(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df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,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min_support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=0.6,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use_colnames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=True)</a:t>
            </a:r>
          </a:p>
        </p:txBody>
      </p:sp>
    </p:spTree>
    <p:extLst>
      <p:ext uri="{BB962C8B-B14F-4D97-AF65-F5344CB8AC3E}">
        <p14:creationId xmlns:p14="http://schemas.microsoft.com/office/powerpoint/2010/main" val="29890572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DBE6B-3E6E-E74B-BC00-6FB6137F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754200-7EAB-C340-902B-E5B3D48CE87A}"/>
              </a:ext>
            </a:extLst>
          </p:cNvPr>
          <p:cNvSpPr/>
          <p:nvPr/>
        </p:nvSpPr>
        <p:spPr>
          <a:xfrm>
            <a:off x="419229" y="6604337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2"/>
              </a:rPr>
              <a:t>https://colab.research.google.com/drive/1dkZITXbEM9hZykd5qyWZ2rljri1Pdtud</a:t>
            </a:r>
            <a:endParaRPr lang="en-US" sz="10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CEB5627-157A-4E4D-87E8-54E1EC26F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30" y="542926"/>
            <a:ext cx="8713788" cy="59293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b="1" dirty="0">
                <a:latin typeface="Courier" charset="0"/>
                <a:ea typeface="標楷體" charset="-120"/>
              </a:rPr>
              <a:t># ! pip install </a:t>
            </a:r>
            <a:r>
              <a:rPr lang="en-US" altLang="en-US" sz="44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mlxtend</a:t>
            </a:r>
            <a:endParaRPr lang="en-US" altLang="en-US" sz="44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  <a:p>
            <a:r>
              <a:rPr lang="en-US" altLang="en-US" sz="2000" b="1" dirty="0">
                <a:latin typeface="Courier" charset="0"/>
                <a:ea typeface="標楷體" charset="-120"/>
              </a:rPr>
              <a:t>import pandas as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pd</a:t>
            </a:r>
            <a:endParaRPr lang="en-US" altLang="en-US" sz="2000" b="1" dirty="0">
              <a:latin typeface="Courier" charset="0"/>
              <a:ea typeface="標楷體" charset="-120"/>
            </a:endParaRPr>
          </a:p>
          <a:p>
            <a:r>
              <a:rPr lang="en-US" altLang="en-US" sz="2000" b="1" dirty="0">
                <a:latin typeface="Courier" charset="0"/>
                <a:ea typeface="標楷體" charset="-120"/>
              </a:rPr>
              <a:t>from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mlxtend.preprocessing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 import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TransactionEncoder</a:t>
            </a:r>
            <a:endParaRPr lang="en-US" altLang="en-US" sz="2000" b="1" dirty="0">
              <a:latin typeface="Courier" charset="0"/>
              <a:ea typeface="標楷體" charset="-120"/>
            </a:endParaRPr>
          </a:p>
          <a:p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from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mlxtend.frequent_patterns</a:t>
            </a:r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import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apriori</a:t>
            </a:r>
            <a:endParaRPr lang="en-US" altLang="en-US" sz="20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  <a:p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from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mlxtend.frequent_patterns</a:t>
            </a:r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import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association_rules</a:t>
            </a:r>
            <a:endParaRPr lang="en-US" altLang="en-US" sz="20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  <a:p>
            <a:endParaRPr lang="en-US" altLang="en-US" sz="1800" b="1" dirty="0">
              <a:latin typeface="Courier" charset="0"/>
              <a:ea typeface="標楷體" charset="-120"/>
            </a:endParaRPr>
          </a:p>
          <a:p>
            <a:r>
              <a:rPr lang="en-US" altLang="en-US" sz="1800" b="1" dirty="0">
                <a:latin typeface="Courier" charset="0"/>
                <a:ea typeface="標楷體" charset="-120"/>
              </a:rPr>
              <a:t>dataset = </a:t>
            </a:r>
            <a:r>
              <a:rPr lang="en-US" altLang="en-US" sz="1400" b="1" dirty="0">
                <a:latin typeface="Courier" charset="0"/>
                <a:ea typeface="標楷體" charset="-120"/>
              </a:rPr>
              <a:t>[['Milk', 'Onion', 'Nutmeg', 'Kidney Beans', 'Eggs', 'Yogurt'],</a:t>
            </a:r>
          </a:p>
          <a:p>
            <a:r>
              <a:rPr lang="en-US" altLang="en-US" sz="1400" b="1" dirty="0">
                <a:latin typeface="Courier" charset="0"/>
                <a:ea typeface="標楷體" charset="-120"/>
              </a:rPr>
              <a:t>           ['Dill', 'Onion', 'Nutmeg', 'Kidney Beans', 'Eggs', 'Yogurt'],</a:t>
            </a:r>
          </a:p>
          <a:p>
            <a:r>
              <a:rPr lang="en-US" altLang="en-US" sz="1400" b="1" dirty="0">
                <a:latin typeface="Courier" charset="0"/>
                <a:ea typeface="標楷體" charset="-120"/>
              </a:rPr>
              <a:t>           ['Milk', 'Apple', 'Kidney Beans', 'Eggs'],</a:t>
            </a:r>
          </a:p>
          <a:p>
            <a:r>
              <a:rPr lang="en-US" altLang="en-US" sz="1400" b="1" dirty="0">
                <a:latin typeface="Courier" charset="0"/>
                <a:ea typeface="標楷體" charset="-120"/>
              </a:rPr>
              <a:t>           ['Milk', 'Unicorn', 'Corn', 'Kidney Beans', 'Yogurt'],</a:t>
            </a:r>
          </a:p>
          <a:p>
            <a:r>
              <a:rPr lang="en-US" altLang="en-US" sz="1400" b="1" dirty="0">
                <a:latin typeface="Courier" charset="0"/>
                <a:ea typeface="標楷體" charset="-120"/>
              </a:rPr>
              <a:t>           ['Corn', 'Onion', 'Onion', 'Kidney Beans', 'Ice cream', 'Eggs']]</a:t>
            </a:r>
          </a:p>
          <a:p>
            <a:endParaRPr lang="en-US" altLang="en-US" sz="1800" b="1" dirty="0">
              <a:latin typeface="Courier" charset="0"/>
              <a:ea typeface="標楷體" charset="-120"/>
            </a:endParaRPr>
          </a:p>
          <a:p>
            <a:r>
              <a:rPr lang="en-US" altLang="en-US" sz="2000" b="1" dirty="0" err="1">
                <a:latin typeface="Courier" charset="0"/>
                <a:ea typeface="標楷體" charset="-120"/>
              </a:rPr>
              <a:t>te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 =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TransactionEncoder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()</a:t>
            </a:r>
          </a:p>
          <a:p>
            <a:r>
              <a:rPr lang="en-US" altLang="en-US" sz="2000" b="1" dirty="0" err="1">
                <a:latin typeface="Courier" charset="0"/>
                <a:ea typeface="標楷體" charset="-120"/>
              </a:rPr>
              <a:t>te_ary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 =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te.fit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(dataset).transform(dataset)</a:t>
            </a:r>
          </a:p>
          <a:p>
            <a:r>
              <a:rPr lang="en-US" altLang="en-US" sz="2000" b="1" dirty="0" err="1">
                <a:latin typeface="Courier" charset="0"/>
                <a:ea typeface="標楷體" charset="-120"/>
              </a:rPr>
              <a:t>df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 =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pd.DataFrame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(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te_ary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, columns=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te.columns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_)</a:t>
            </a:r>
          </a:p>
          <a:p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frequent_itemsets</a:t>
            </a:r>
            <a:r>
              <a:rPr lang="en-US" altLang="en-US" sz="20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= </a:t>
            </a:r>
            <a:r>
              <a:rPr lang="en-US" altLang="en-US" sz="20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apriori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(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df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,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min_support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=0.6, </a:t>
            </a:r>
            <a:r>
              <a:rPr lang="en-US" altLang="en-US" sz="2000" b="1" dirty="0" err="1">
                <a:latin typeface="Courier" charset="0"/>
                <a:ea typeface="標楷體" charset="-120"/>
              </a:rPr>
              <a:t>use_colnames</a:t>
            </a:r>
            <a:r>
              <a:rPr lang="en-US" altLang="en-US" sz="2000" b="1" dirty="0">
                <a:latin typeface="Courier" charset="0"/>
                <a:ea typeface="標楷體" charset="-120"/>
              </a:rPr>
              <a:t>=True)</a:t>
            </a:r>
          </a:p>
          <a:p>
            <a:endParaRPr lang="en-US" altLang="en-US" sz="2000" b="1" dirty="0">
              <a:latin typeface="Courier" charset="0"/>
              <a:ea typeface="標楷體" charset="-120"/>
            </a:endParaRPr>
          </a:p>
          <a:p>
            <a:r>
              <a:rPr lang="en-US" altLang="en-US" sz="2000" b="1" dirty="0" err="1">
                <a:latin typeface="Courier" charset="0"/>
                <a:ea typeface="標楷體" charset="-120"/>
              </a:rPr>
              <a:t>frequent_itemsets</a:t>
            </a:r>
            <a:endParaRPr lang="en-US" altLang="en-US" sz="2000" b="1" dirty="0">
              <a:latin typeface="Courier" charset="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92023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DBE6B-3E6E-E74B-BC00-6FB6137F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754200-7EAB-C340-902B-E5B3D48CE87A}"/>
              </a:ext>
            </a:extLst>
          </p:cNvPr>
          <p:cNvSpPr/>
          <p:nvPr/>
        </p:nvSpPr>
        <p:spPr>
          <a:xfrm>
            <a:off x="419229" y="6604337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2"/>
              </a:rPr>
              <a:t>https://colab.research.google.com/drive/1dkZITXbEM9hZykd5qyWZ2rljri1Pdtud</a:t>
            </a:r>
            <a:endParaRPr lang="en-US" sz="1000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32E7AC9-C054-1F4B-9875-053EFEDE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9" y="107461"/>
            <a:ext cx="8713788" cy="147845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frequent_itemsets</a:t>
            </a:r>
            <a:r>
              <a:rPr lang="en-US" altLang="en-US" sz="32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 </a:t>
            </a:r>
            <a:r>
              <a:rPr lang="en-US" altLang="en-US" sz="3200" b="1" dirty="0">
                <a:latin typeface="Courier" charset="0"/>
                <a:ea typeface="標楷體" charset="-120"/>
              </a:rPr>
              <a:t>= </a:t>
            </a:r>
            <a:r>
              <a:rPr lang="en-US" altLang="en-US" sz="32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apriori</a:t>
            </a:r>
            <a:r>
              <a:rPr lang="en-US" altLang="en-US" sz="3200" b="1" dirty="0">
                <a:latin typeface="Courier" charset="0"/>
                <a:ea typeface="標楷體" charset="-120"/>
              </a:rPr>
              <a:t>(</a:t>
            </a:r>
            <a:r>
              <a:rPr lang="en-US" altLang="en-US" sz="3200" b="1" dirty="0" err="1">
                <a:latin typeface="Courier" charset="0"/>
                <a:ea typeface="標楷體" charset="-120"/>
              </a:rPr>
              <a:t>df</a:t>
            </a:r>
            <a:r>
              <a:rPr lang="en-US" altLang="en-US" sz="3200" b="1" dirty="0">
                <a:latin typeface="Courier" charset="0"/>
                <a:ea typeface="標楷體" charset="-120"/>
              </a:rPr>
              <a:t>, </a:t>
            </a:r>
            <a:r>
              <a:rPr lang="en-US" altLang="en-US" sz="3200" b="1" dirty="0" err="1">
                <a:latin typeface="Courier" charset="0"/>
                <a:ea typeface="標楷體" charset="-120"/>
              </a:rPr>
              <a:t>min_support</a:t>
            </a:r>
            <a:r>
              <a:rPr lang="en-US" altLang="en-US" sz="3200" b="1" dirty="0">
                <a:latin typeface="Courier" charset="0"/>
                <a:ea typeface="標楷體" charset="-120"/>
              </a:rPr>
              <a:t>=0.6, </a:t>
            </a:r>
            <a:r>
              <a:rPr lang="en-US" altLang="en-US" sz="3200" b="1" dirty="0" err="1">
                <a:latin typeface="Courier" charset="0"/>
                <a:ea typeface="標楷體" charset="-120"/>
              </a:rPr>
              <a:t>use_colnames</a:t>
            </a:r>
            <a:r>
              <a:rPr lang="en-US" altLang="en-US" sz="3200" b="1" dirty="0">
                <a:latin typeface="Courier" charset="0"/>
                <a:ea typeface="標楷體" charset="-120"/>
              </a:rPr>
              <a:t>=True)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B4E8E1-4995-E048-A072-05FC64F98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1724028"/>
            <a:ext cx="38862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61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DBE6B-3E6E-E74B-BC00-6FB6137F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754200-7EAB-C340-902B-E5B3D48CE87A}"/>
              </a:ext>
            </a:extLst>
          </p:cNvPr>
          <p:cNvSpPr/>
          <p:nvPr/>
        </p:nvSpPr>
        <p:spPr>
          <a:xfrm>
            <a:off x="419229" y="6604337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2"/>
              </a:rPr>
              <a:t>https://colab.research.google.com/drive/1dkZITXbEM9hZykd5qyWZ2rljri1Pdtud</a:t>
            </a:r>
            <a:endParaRPr lang="en-US" sz="1000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32E7AC9-C054-1F4B-9875-053EFEDE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9" y="107461"/>
            <a:ext cx="8713788" cy="1192701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association_rules</a:t>
            </a:r>
            <a:r>
              <a:rPr lang="en-US" altLang="en-US" sz="28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frequent_itemsets</a:t>
            </a:r>
            <a:r>
              <a:rPr lang="en-US" altLang="en-US" sz="2800" b="1" dirty="0">
                <a:latin typeface="Courier" charset="0"/>
                <a:ea typeface="標楷體" charset="-120"/>
              </a:rPr>
              <a:t>, metric="confidence", </a:t>
            </a:r>
            <a:r>
              <a:rPr lang="en-US" altLang="en-US" sz="2800" b="1" dirty="0" err="1">
                <a:latin typeface="Courier" charset="0"/>
                <a:ea typeface="標楷體" charset="-120"/>
              </a:rPr>
              <a:t>min_threshold</a:t>
            </a:r>
            <a:r>
              <a:rPr lang="en-US" altLang="en-US" sz="2800" b="1" dirty="0">
                <a:latin typeface="Courier" charset="0"/>
                <a:ea typeface="標楷體" charset="-120"/>
              </a:rPr>
              <a:t>=0.7)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9AB4B-73ED-6440-94BE-C8978A30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6449"/>
            <a:ext cx="9144000" cy="37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74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DBE6B-3E6E-E74B-BC00-6FB6137F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754200-7EAB-C340-902B-E5B3D48CE87A}"/>
              </a:ext>
            </a:extLst>
          </p:cNvPr>
          <p:cNvSpPr/>
          <p:nvPr/>
        </p:nvSpPr>
        <p:spPr>
          <a:xfrm>
            <a:off x="419229" y="6604337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2"/>
              </a:rPr>
              <a:t>https://colab.research.google.com/drive/1dkZITXbEM9hZykd5qyWZ2rljri1Pdtud</a:t>
            </a:r>
            <a:endParaRPr lang="en-US" sz="1000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32E7AC9-C054-1F4B-9875-053EFEDE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9" y="107461"/>
            <a:ext cx="8713788" cy="2007089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sz="2800" b="1" dirty="0">
                <a:latin typeface="Courier" charset="0"/>
                <a:ea typeface="標楷體" charset="-120"/>
              </a:rPr>
              <a:t>rules = </a:t>
            </a:r>
            <a:r>
              <a:rPr lang="en-US" altLang="en-US" sz="28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association_rules</a:t>
            </a:r>
            <a:r>
              <a:rPr lang="en-US" altLang="en-US" sz="28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  <a:latin typeface="Courier" charset="0"/>
                <a:ea typeface="標楷體" charset="-120"/>
              </a:rPr>
              <a:t>frequent_itemsets</a:t>
            </a:r>
            <a:r>
              <a:rPr lang="en-US" altLang="en-US" sz="2800" b="1" dirty="0">
                <a:solidFill>
                  <a:srgbClr val="FF0000"/>
                </a:solidFill>
                <a:latin typeface="Courier" charset="0"/>
                <a:ea typeface="標楷體" charset="-120"/>
              </a:rPr>
              <a:t>, metric="lift"</a:t>
            </a:r>
            <a:r>
              <a:rPr lang="en-US" altLang="en-US" sz="2800" b="1" dirty="0">
                <a:latin typeface="Courier" charset="0"/>
                <a:ea typeface="標楷體" charset="-120"/>
              </a:rPr>
              <a:t>, </a:t>
            </a:r>
            <a:r>
              <a:rPr lang="en-US" altLang="en-US" sz="2800" b="1" dirty="0" err="1">
                <a:latin typeface="Courier" charset="0"/>
                <a:ea typeface="標楷體" charset="-120"/>
              </a:rPr>
              <a:t>min_threshold</a:t>
            </a:r>
            <a:r>
              <a:rPr lang="en-US" altLang="en-US" sz="2800" b="1" dirty="0">
                <a:latin typeface="Courier" charset="0"/>
                <a:ea typeface="標楷體" charset="-120"/>
              </a:rPr>
              <a:t>=1.2)</a:t>
            </a:r>
          </a:p>
          <a:p>
            <a:r>
              <a:rPr lang="en-US" altLang="en-US" sz="2800" b="1" dirty="0">
                <a:latin typeface="Courier" charset="0"/>
                <a:ea typeface="標楷體" charset="-120"/>
              </a:rPr>
              <a:t>rules</a:t>
            </a:r>
            <a:endParaRPr lang="en-US" altLang="en-US" sz="28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DD61C-6083-504B-8EB1-6D8344EF0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1130"/>
            <a:ext cx="9144000" cy="23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511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DBE6B-3E6E-E74B-BC00-6FB6137F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754200-7EAB-C340-902B-E5B3D48CE87A}"/>
              </a:ext>
            </a:extLst>
          </p:cNvPr>
          <p:cNvSpPr/>
          <p:nvPr/>
        </p:nvSpPr>
        <p:spPr>
          <a:xfrm>
            <a:off x="419229" y="6604337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2"/>
              </a:rPr>
              <a:t>https://colab.research.google.com/drive/1dkZITXbEM9hZykd5qyWZ2rljri1Pdtud</a:t>
            </a:r>
            <a:endParaRPr lang="en-US" sz="1000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32E7AC9-C054-1F4B-9875-053EFEDE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9" y="107461"/>
            <a:ext cx="8713788" cy="1921364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b="1" dirty="0">
                <a:latin typeface="Courier" charset="0"/>
                <a:ea typeface="標楷體" charset="-120"/>
              </a:rPr>
              <a:t>rules["</a:t>
            </a:r>
            <a:r>
              <a:rPr lang="en-US" altLang="en-US" b="1" dirty="0" err="1">
                <a:latin typeface="Courier" charset="0"/>
                <a:ea typeface="標楷體" charset="-120"/>
              </a:rPr>
              <a:t>antecedent_len</a:t>
            </a:r>
            <a:r>
              <a:rPr lang="en-US" altLang="en-US" b="1" dirty="0">
                <a:latin typeface="Courier" charset="0"/>
                <a:ea typeface="標楷體" charset="-120"/>
              </a:rPr>
              <a:t>"] = rules["antecedents"].apply(lambda x: </a:t>
            </a:r>
            <a:r>
              <a:rPr lang="en-US" altLang="en-US" b="1" dirty="0" err="1">
                <a:latin typeface="Courier" charset="0"/>
                <a:ea typeface="標楷體" charset="-120"/>
              </a:rPr>
              <a:t>len</a:t>
            </a:r>
            <a:r>
              <a:rPr lang="en-US" altLang="en-US" b="1" dirty="0">
                <a:latin typeface="Courier" charset="0"/>
                <a:ea typeface="標楷體" charset="-120"/>
              </a:rPr>
              <a:t>(x))</a:t>
            </a:r>
          </a:p>
          <a:p>
            <a:r>
              <a:rPr lang="en-US" altLang="en-US" b="1" dirty="0">
                <a:latin typeface="Courier" charset="0"/>
                <a:ea typeface="標楷體" charset="-120"/>
              </a:rPr>
              <a:t>rules</a:t>
            </a:r>
            <a:endParaRPr lang="en-US" altLang="en-US" sz="20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534A16-EF84-6746-9282-936B60C12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5396"/>
            <a:ext cx="9144000" cy="33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526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DBE6B-3E6E-E74B-BC00-6FB6137F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754200-7EAB-C340-902B-E5B3D48CE87A}"/>
              </a:ext>
            </a:extLst>
          </p:cNvPr>
          <p:cNvSpPr/>
          <p:nvPr/>
        </p:nvSpPr>
        <p:spPr>
          <a:xfrm>
            <a:off x="419229" y="6604337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2"/>
              </a:rPr>
              <a:t>https://colab.research.google.com/drive/1dkZITXbEM9hZykd5qyWZ2rljri1Pdtud</a:t>
            </a:r>
            <a:endParaRPr lang="en-US" sz="1000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32E7AC9-C054-1F4B-9875-053EFEDE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9" y="107461"/>
            <a:ext cx="8713788" cy="2149964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sz="2800" b="1" dirty="0">
                <a:latin typeface="Courier" charset="0"/>
                <a:ea typeface="標楷體" charset="-120"/>
              </a:rPr>
              <a:t>rules[ (rules['</a:t>
            </a:r>
            <a:r>
              <a:rPr lang="en-US" altLang="en-US" sz="2800" b="1" dirty="0" err="1">
                <a:latin typeface="Courier" charset="0"/>
                <a:ea typeface="標楷體" charset="-120"/>
              </a:rPr>
              <a:t>antecedent_len</a:t>
            </a:r>
            <a:r>
              <a:rPr lang="en-US" altLang="en-US" sz="2800" b="1" dirty="0">
                <a:latin typeface="Courier" charset="0"/>
                <a:ea typeface="標楷體" charset="-120"/>
              </a:rPr>
              <a:t>'] &gt;= 2) &amp;</a:t>
            </a:r>
          </a:p>
          <a:p>
            <a:r>
              <a:rPr lang="en-US" altLang="en-US" sz="2800" b="1" dirty="0">
                <a:latin typeface="Courier" charset="0"/>
                <a:ea typeface="標楷體" charset="-120"/>
              </a:rPr>
              <a:t>       (rules['confidence'] &gt; 0.75) &amp;</a:t>
            </a:r>
          </a:p>
          <a:p>
            <a:r>
              <a:rPr lang="en-US" altLang="en-US" sz="2800" b="1" dirty="0">
                <a:latin typeface="Courier" charset="0"/>
                <a:ea typeface="標楷體" charset="-120"/>
              </a:rPr>
              <a:t>       (rules['lift'] &gt; 1.2) ]</a:t>
            </a:r>
            <a:endParaRPr lang="en-US" altLang="en-US" sz="28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12D44-8BE4-0E4F-B198-B2D226509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3317"/>
            <a:ext cx="9144000" cy="16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831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DBE6B-3E6E-E74B-BC00-6FB6137F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754200-7EAB-C340-902B-E5B3D48CE87A}"/>
              </a:ext>
            </a:extLst>
          </p:cNvPr>
          <p:cNvSpPr/>
          <p:nvPr/>
        </p:nvSpPr>
        <p:spPr>
          <a:xfrm>
            <a:off x="419229" y="6604337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2"/>
              </a:rPr>
              <a:t>https://colab.research.google.com/drive/1dkZITXbEM9hZykd5qyWZ2rljri1Pdtud</a:t>
            </a:r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ADE4A5-F591-124B-896E-E9A36269B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6823"/>
            <a:ext cx="9144000" cy="1424354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4D9C862D-4B12-D643-92A6-40C340066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9" y="107461"/>
            <a:ext cx="8713788" cy="216425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 sz="3200" b="1" dirty="0">
                <a:latin typeface="Courier" charset="0"/>
                <a:ea typeface="標楷體" charset="-120"/>
              </a:rPr>
              <a:t>rules[rules['antecedents'] == {'Eggs', 'Kidney Beans’}]</a:t>
            </a:r>
            <a:endParaRPr lang="en-US" altLang="en-US" sz="3200" b="1" dirty="0">
              <a:solidFill>
                <a:srgbClr val="FF0000"/>
              </a:solidFill>
              <a:latin typeface="Courier" charset="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411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21E3B-1EE8-E744-9F39-84367D99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789F43-154A-8746-9ED5-EC02D9F9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8964488" cy="69548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Data Mining Tasks and Machine Learning 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4163D7AB-7BD2-BF44-A175-DB6316770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48" y="6669940"/>
            <a:ext cx="83481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solidFill>
                  <a:srgbClr val="A6A6A6"/>
                </a:solidFill>
              </a:rPr>
              <a:t>Source: Ramesh Sharda, </a:t>
            </a:r>
            <a:r>
              <a:rPr lang="en-US" altLang="zh-TW" sz="800" dirty="0" err="1">
                <a:solidFill>
                  <a:srgbClr val="A6A6A6"/>
                </a:solidFill>
              </a:rPr>
              <a:t>Dursun</a:t>
            </a:r>
            <a:r>
              <a:rPr lang="en-US" altLang="zh-TW" sz="800" dirty="0">
                <a:solidFill>
                  <a:srgbClr val="A6A6A6"/>
                </a:solidFill>
              </a:rPr>
              <a:t> </a:t>
            </a:r>
            <a:r>
              <a:rPr lang="en-US" altLang="zh-TW" sz="800" dirty="0" err="1">
                <a:solidFill>
                  <a:srgbClr val="A6A6A6"/>
                </a:solidFill>
              </a:rPr>
              <a:t>Delen</a:t>
            </a:r>
            <a:r>
              <a:rPr lang="en-US" altLang="zh-TW" sz="800" dirty="0">
                <a:solidFill>
                  <a:srgbClr val="A6A6A6"/>
                </a:solidFill>
              </a:rPr>
              <a:t>, and Efraim Turban (2017),  Business Intelligence, Analytics, and Data Science: A Managerial Perspective, 4th Edition, Pearson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18C6A-2211-8347-BA3F-3E58E53EF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16" y="789717"/>
            <a:ext cx="5475310" cy="586567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E1E44FD-C183-DC4A-8059-3E14094B973C}"/>
              </a:ext>
            </a:extLst>
          </p:cNvPr>
          <p:cNvSpPr/>
          <p:nvPr/>
        </p:nvSpPr>
        <p:spPr>
          <a:xfrm>
            <a:off x="2647732" y="3179825"/>
            <a:ext cx="5791200" cy="1957531"/>
          </a:xfrm>
          <a:prstGeom prst="roundRect">
            <a:avLst>
              <a:gd name="adj" fmla="val 5923"/>
            </a:avLst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E7E26B-6715-3D47-BAE3-8AD38417FD61}"/>
              </a:ext>
            </a:extLst>
          </p:cNvPr>
          <p:cNvSpPr/>
          <p:nvPr/>
        </p:nvSpPr>
        <p:spPr>
          <a:xfrm>
            <a:off x="157516" y="3179825"/>
            <a:ext cx="2370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Unsupervised Learning: 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Association  Analysis</a:t>
            </a:r>
          </a:p>
        </p:txBody>
      </p:sp>
    </p:spTree>
    <p:extLst>
      <p:ext uri="{BB962C8B-B14F-4D97-AF65-F5344CB8AC3E}">
        <p14:creationId xmlns:p14="http://schemas.microsoft.com/office/powerpoint/2010/main" val="9311346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Summary</a:t>
            </a:r>
            <a:endParaRPr lang="zh-TW" altLang="en-US" sz="6000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2225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  <a:latin typeface="Calibri" charset="0"/>
                <a:ea typeface="標楷體" charset="-120"/>
              </a:rPr>
              <a:t>Association Analysis</a:t>
            </a:r>
          </a:p>
          <a:p>
            <a:r>
              <a:rPr lang="en-US" altLang="zh-TW" sz="4400" b="1" dirty="0" err="1">
                <a:solidFill>
                  <a:srgbClr val="FF0000"/>
                </a:solidFill>
                <a:latin typeface="Calibri" charset="0"/>
                <a:ea typeface="標楷體" charset="-120"/>
              </a:rPr>
              <a:t>Apriori</a:t>
            </a:r>
            <a:r>
              <a:rPr lang="en-US" altLang="zh-TW" sz="4400" b="1" dirty="0">
                <a:solidFill>
                  <a:srgbClr val="FF0000"/>
                </a:solidFill>
                <a:latin typeface="Calibri" charset="0"/>
                <a:ea typeface="標楷體" charset="-120"/>
              </a:rPr>
              <a:t> algorithm</a:t>
            </a:r>
          </a:p>
          <a:p>
            <a:pPr lvl="1"/>
            <a:r>
              <a:rPr lang="en-US" altLang="zh-TW" sz="4400" dirty="0">
                <a:latin typeface="Calibri" charset="0"/>
                <a:ea typeface="標楷體" charset="-120"/>
              </a:rPr>
              <a:t>Frequent </a:t>
            </a:r>
            <a:r>
              <a:rPr lang="en-US" altLang="zh-TW" sz="4400" dirty="0" err="1">
                <a:latin typeface="Calibri" charset="0"/>
                <a:ea typeface="標楷體" charset="-120"/>
              </a:rPr>
              <a:t>Itemsets</a:t>
            </a:r>
            <a:endParaRPr lang="en-US" altLang="zh-TW" sz="4400" dirty="0">
              <a:latin typeface="Calibri" charset="0"/>
              <a:ea typeface="標楷體" charset="-120"/>
            </a:endParaRPr>
          </a:p>
          <a:p>
            <a:pPr lvl="1"/>
            <a:r>
              <a:rPr lang="en-US" altLang="zh-TW" sz="4400" b="1" dirty="0">
                <a:solidFill>
                  <a:srgbClr val="FF0000"/>
                </a:solidFill>
                <a:latin typeface="Calibri" charset="0"/>
                <a:ea typeface="標楷體" charset="-120"/>
              </a:rPr>
              <a:t>Association Rules</a:t>
            </a:r>
            <a:endParaRPr lang="zh-TW" altLang="en-US" sz="4400" b="1" dirty="0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2AF687E-9A5A-284C-B92C-0DE741A0E573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60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817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>
            <a:normAutofit fontScale="90000"/>
          </a:bodyPr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References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81923" name="內容版面配置區 2"/>
          <p:cNvSpPr>
            <a:spLocks noGrp="1"/>
          </p:cNvSpPr>
          <p:nvPr>
            <p:ph idx="1"/>
          </p:nvPr>
        </p:nvSpPr>
        <p:spPr>
          <a:xfrm>
            <a:off x="323850" y="991674"/>
            <a:ext cx="8434388" cy="5317052"/>
          </a:xfrm>
        </p:spPr>
        <p:txBody>
          <a:bodyPr>
            <a:normAutofit fontScale="92500"/>
          </a:bodyPr>
          <a:lstStyle/>
          <a:p>
            <a:r>
              <a:rPr lang="en-US" altLang="zh-TW" sz="2400" dirty="0">
                <a:latin typeface="Calibri" charset="0"/>
                <a:ea typeface="標楷體" charset="-120"/>
              </a:rPr>
              <a:t>Jiawei Han and Micheline </a:t>
            </a:r>
            <a:r>
              <a:rPr lang="en-US" altLang="zh-TW" sz="2400" dirty="0" err="1">
                <a:latin typeface="Calibri" charset="0"/>
                <a:ea typeface="標楷體" charset="-120"/>
              </a:rPr>
              <a:t>Kamber</a:t>
            </a:r>
            <a:r>
              <a:rPr lang="en-US" altLang="zh-TW" sz="2400" dirty="0">
                <a:latin typeface="Calibri" charset="0"/>
                <a:ea typeface="標楷體" charset="-120"/>
              </a:rPr>
              <a:t> (2006), Data Mining: Concepts and Techniques, Second Edition, Elsevier, 2006. </a:t>
            </a:r>
          </a:p>
          <a:p>
            <a:r>
              <a:rPr lang="en-US" altLang="zh-TW" sz="2400" dirty="0">
                <a:latin typeface="Calibri" charset="0"/>
                <a:ea typeface="標楷體" charset="-120"/>
              </a:rPr>
              <a:t>Jiawei Han, Micheline </a:t>
            </a:r>
            <a:r>
              <a:rPr lang="en-US" altLang="zh-TW" sz="2400" dirty="0" err="1">
                <a:latin typeface="Calibri" charset="0"/>
                <a:ea typeface="標楷體" charset="-120"/>
              </a:rPr>
              <a:t>Kamber</a:t>
            </a:r>
            <a:r>
              <a:rPr lang="en-US" altLang="zh-TW" sz="2400" dirty="0">
                <a:latin typeface="Calibri" charset="0"/>
                <a:ea typeface="標楷體" charset="-120"/>
              </a:rPr>
              <a:t> and Jian Pei (2011), Data Mining: Concepts and Techniques, Third Edition, Morgan Kaufmann  2011.</a:t>
            </a:r>
          </a:p>
          <a:p>
            <a:r>
              <a:rPr lang="en-US" altLang="zh-TW" sz="2400" dirty="0">
                <a:latin typeface="Calibri" charset="0"/>
                <a:ea typeface="標楷體" charset="-120"/>
              </a:rPr>
              <a:t>Efraim Turban, Ramesh Sharda, </a:t>
            </a:r>
            <a:r>
              <a:rPr lang="en-US" altLang="zh-TW" sz="2400" dirty="0" err="1">
                <a:latin typeface="Calibri" charset="0"/>
                <a:ea typeface="標楷體" charset="-120"/>
              </a:rPr>
              <a:t>Dursun</a:t>
            </a:r>
            <a:r>
              <a:rPr lang="en-US" altLang="zh-TW" sz="2400" dirty="0">
                <a:latin typeface="Calibri" charset="0"/>
                <a:ea typeface="標楷體" charset="-120"/>
              </a:rPr>
              <a:t> </a:t>
            </a:r>
            <a:r>
              <a:rPr lang="en-US" altLang="zh-TW" sz="2400" dirty="0" err="1">
                <a:latin typeface="Calibri" charset="0"/>
                <a:ea typeface="標楷體" charset="-120"/>
              </a:rPr>
              <a:t>Delen</a:t>
            </a:r>
            <a:r>
              <a:rPr lang="en-US" altLang="zh-TW" sz="2400" dirty="0">
                <a:latin typeface="Calibri" charset="0"/>
                <a:ea typeface="標楷體" charset="-120"/>
              </a:rPr>
              <a:t> (2011), Decision Support and Business Intelligence Systems, Ninth Edition, Pearson.</a:t>
            </a:r>
          </a:p>
          <a:p>
            <a:r>
              <a:rPr lang="en-US" altLang="zh-TW" sz="2400" dirty="0">
                <a:ea typeface="標楷體" panose="03000509000000000000" pitchFamily="49" charset="-120"/>
                <a:cs typeface="標楷體" panose="03000509000000000000" pitchFamily="49" charset="-120"/>
              </a:rPr>
              <a:t>Ramesh Sharda, </a:t>
            </a:r>
            <a:r>
              <a:rPr lang="en-US" altLang="zh-TW" sz="2400" dirty="0" err="1">
                <a:ea typeface="標楷體" panose="03000509000000000000" pitchFamily="49" charset="-120"/>
                <a:cs typeface="標楷體" panose="03000509000000000000" pitchFamily="49" charset="-120"/>
              </a:rPr>
              <a:t>Dursun</a:t>
            </a:r>
            <a:r>
              <a:rPr lang="en-US" altLang="zh-TW" sz="2400" dirty="0">
                <a:ea typeface="標楷體" panose="03000509000000000000" pitchFamily="49" charset="-120"/>
                <a:cs typeface="標楷體" panose="03000509000000000000" pitchFamily="49" charset="-120"/>
              </a:rPr>
              <a:t> </a:t>
            </a:r>
            <a:r>
              <a:rPr lang="en-US" altLang="zh-TW" sz="2400" dirty="0" err="1">
                <a:ea typeface="標楷體" panose="03000509000000000000" pitchFamily="49" charset="-120"/>
                <a:cs typeface="標楷體" panose="03000509000000000000" pitchFamily="49" charset="-120"/>
              </a:rPr>
              <a:t>Delen</a:t>
            </a:r>
            <a:r>
              <a:rPr lang="en-US" altLang="zh-TW" sz="2400" dirty="0">
                <a:ea typeface="標楷體" panose="03000509000000000000" pitchFamily="49" charset="-120"/>
                <a:cs typeface="標楷體" panose="03000509000000000000" pitchFamily="49" charset="-120"/>
              </a:rPr>
              <a:t>, and Efraim Turban (2017), Business Intelligence, Analytics, and Data Science: A Managerial Perspective, 4th Edition, Pearson.</a:t>
            </a:r>
          </a:p>
          <a:p>
            <a:r>
              <a:rPr lang="en-US" altLang="zh-TW" sz="2400" dirty="0">
                <a:ea typeface="標楷體" panose="03000509000000000000" pitchFamily="49" charset="-120"/>
                <a:cs typeface="標楷體" panose="03000509000000000000" pitchFamily="49" charset="-120"/>
              </a:rPr>
              <a:t>Jake </a:t>
            </a:r>
            <a:r>
              <a:rPr lang="en-US" altLang="zh-TW" sz="2400" dirty="0" err="1">
                <a:ea typeface="標楷體" panose="03000509000000000000" pitchFamily="49" charset="-120"/>
                <a:cs typeface="標楷體" panose="03000509000000000000" pitchFamily="49" charset="-120"/>
              </a:rPr>
              <a:t>VanderPlas</a:t>
            </a:r>
            <a:r>
              <a:rPr lang="en-US" altLang="zh-TW" sz="2400" dirty="0">
                <a:ea typeface="標楷體" panose="03000509000000000000" pitchFamily="49" charset="-120"/>
                <a:cs typeface="標楷體" panose="03000509000000000000" pitchFamily="49" charset="-120"/>
              </a:rPr>
              <a:t> (2016), Python Data Science Handbook: Essential Tools for Working with Data, O'Reilly Media.</a:t>
            </a:r>
          </a:p>
          <a:p>
            <a:r>
              <a:rPr lang="en-US" altLang="zh-TW" sz="2400" dirty="0">
                <a:latin typeface="Calibri" charset="0"/>
                <a:ea typeface="標楷體" charset="-120"/>
              </a:rPr>
              <a:t>Wes McKinney (2017), Python for Data Analysis: Data Wrangling with Pandas, NumPy, and </a:t>
            </a:r>
            <a:r>
              <a:rPr lang="en-US" altLang="zh-TW" sz="2400" dirty="0" err="1">
                <a:latin typeface="Calibri" charset="0"/>
                <a:ea typeface="標楷體" charset="-120"/>
              </a:rPr>
              <a:t>IPython</a:t>
            </a:r>
            <a:r>
              <a:rPr lang="en-US" altLang="zh-TW" sz="2400" dirty="0">
                <a:latin typeface="Calibri" charset="0"/>
                <a:ea typeface="標楷體" charset="-120"/>
              </a:rPr>
              <a:t>, 2nd Edition, O'Reilly Media. https://</a:t>
            </a:r>
            <a:r>
              <a:rPr lang="en-US" altLang="zh-TW" sz="2400" dirty="0" err="1">
                <a:latin typeface="Calibri" charset="0"/>
                <a:ea typeface="標楷體" charset="-120"/>
              </a:rPr>
              <a:t>github.com</a:t>
            </a:r>
            <a:r>
              <a:rPr lang="en-US" altLang="zh-TW" sz="2400" dirty="0">
                <a:latin typeface="Calibri" charset="0"/>
                <a:ea typeface="標楷體" charset="-120"/>
              </a:rPr>
              <a:t>/</a:t>
            </a:r>
            <a:r>
              <a:rPr lang="en-US" altLang="zh-TW" sz="2400" dirty="0" err="1">
                <a:latin typeface="Calibri" charset="0"/>
                <a:ea typeface="標楷體" charset="-120"/>
              </a:rPr>
              <a:t>wesm</a:t>
            </a:r>
            <a:r>
              <a:rPr lang="en-US" altLang="zh-TW" sz="2400" dirty="0">
                <a:latin typeface="Calibri" charset="0"/>
                <a:ea typeface="標楷體" charset="-120"/>
              </a:rPr>
              <a:t>/</a:t>
            </a:r>
            <a:r>
              <a:rPr lang="en-US" altLang="zh-TW" sz="2400" dirty="0" err="1">
                <a:latin typeface="Calibri" charset="0"/>
                <a:ea typeface="標楷體" charset="-120"/>
              </a:rPr>
              <a:t>pydata</a:t>
            </a:r>
            <a:r>
              <a:rPr lang="en-US" altLang="zh-TW" sz="2400" dirty="0">
                <a:latin typeface="Calibri" charset="0"/>
                <a:ea typeface="標楷體" charset="-120"/>
              </a:rPr>
              <a:t>-book</a:t>
            </a:r>
          </a:p>
          <a:p>
            <a:pPr eaLnBrk="1" hangingPunct="1"/>
            <a:endParaRPr lang="en-US" altLang="zh-TW" sz="2400" dirty="0">
              <a:latin typeface="Calibri" charset="0"/>
              <a:ea typeface="標楷體" charset="-120"/>
            </a:endParaRPr>
          </a:p>
          <a:p>
            <a:pPr eaLnBrk="1" hangingPunct="1"/>
            <a:endParaRPr lang="zh-TW" altLang="en-US" sz="2400" dirty="0">
              <a:latin typeface="Calibri" charset="0"/>
              <a:ea typeface="標楷體" charset="-120"/>
            </a:endParaRPr>
          </a:p>
        </p:txBody>
      </p:sp>
      <p:sp>
        <p:nvSpPr>
          <p:cNvPr id="8192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0219AC3-C6E2-0640-94BE-FF817C244778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61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9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C6FDB1-4995-D448-9565-65185C9BE91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749425" y="946150"/>
          <a:ext cx="5905500" cy="5608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7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Transaction ID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Items bought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T01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A, B, D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T02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A, C, D 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T03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B, C, D, E 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T04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A, B, D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T05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A, B, C, E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T06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A, C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T07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B, C, D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T08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B, D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T09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A, C, E </a:t>
                      </a:r>
                      <a:endParaRPr lang="zh-TW" sz="3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T10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B, D</a:t>
                      </a:r>
                      <a:endParaRPr lang="zh-TW" sz="3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305" name="矩形 6"/>
          <p:cNvSpPr>
            <a:spLocks noChangeArrowheads="1"/>
          </p:cNvSpPr>
          <p:nvPr/>
        </p:nvSpPr>
        <p:spPr bwMode="auto">
          <a:xfrm>
            <a:off x="1692275" y="115888"/>
            <a:ext cx="601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chemeClr val="accent1"/>
                </a:solidFill>
                <a:latin typeface="Arial" charset="0"/>
              </a:rPr>
              <a:t>Transaction Database</a:t>
            </a:r>
            <a:endParaRPr lang="zh-TW" altLang="zh-TW" sz="4400" b="1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0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sz="9600">
                <a:solidFill>
                  <a:srgbClr val="FF0000"/>
                </a:solidFill>
                <a:latin typeface="Calibri" charset="0"/>
                <a:ea typeface="標楷體" charset="-120"/>
              </a:rPr>
              <a:t>Association Analysis</a:t>
            </a:r>
            <a:endParaRPr lang="zh-TW" altLang="en-US" sz="9600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096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806EE0F-05F8-674B-A13A-16D5517C7DF5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4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403697E-A14C-254A-889B-3739441F00BA}" type="slidenum">
              <a:rPr lang="en-US" altLang="zh-TW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200">
              <a:solidFill>
                <a:srgbClr val="898989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93038" cy="1608138"/>
          </a:xfrm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zh-TW" b="1">
                <a:solidFill>
                  <a:schemeClr val="accent1"/>
                </a:solidFill>
              </a:rPr>
              <a:t>Association Analysis: </a:t>
            </a:r>
            <a:br>
              <a:rPr lang="en-US" altLang="zh-TW" b="1">
                <a:solidFill>
                  <a:schemeClr val="accent1"/>
                </a:solidFill>
              </a:rPr>
            </a:br>
            <a:r>
              <a:rPr lang="en-US" altLang="zh-TW" b="1">
                <a:solidFill>
                  <a:schemeClr val="accent1"/>
                </a:solidFill>
              </a:rPr>
              <a:t>Mining Frequent Patterns, </a:t>
            </a:r>
            <a:br>
              <a:rPr lang="en-US" altLang="zh-TW" b="1">
                <a:solidFill>
                  <a:schemeClr val="accent1"/>
                </a:solidFill>
              </a:rPr>
            </a:br>
            <a:r>
              <a:rPr lang="en-US" altLang="zh-TW" b="1">
                <a:solidFill>
                  <a:schemeClr val="accent1"/>
                </a:solidFill>
              </a:rPr>
              <a:t>Association and Correlations</a:t>
            </a:r>
          </a:p>
        </p:txBody>
      </p:sp>
      <p:sp>
        <p:nvSpPr>
          <p:cNvPr id="43012" name="內容版面配置區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r>
              <a:rPr lang="en-US" altLang="zh-TW"/>
              <a:t>Association Analysis</a:t>
            </a:r>
          </a:p>
          <a:p>
            <a:r>
              <a:rPr lang="en-US" altLang="zh-TW"/>
              <a:t>Mining Frequent Patterns</a:t>
            </a:r>
          </a:p>
          <a:p>
            <a:r>
              <a:rPr lang="en-US" altLang="zh-TW"/>
              <a:t>Association and Correlations</a:t>
            </a:r>
          </a:p>
          <a:p>
            <a:r>
              <a:rPr lang="en-US" altLang="zh-TW"/>
              <a:t>Apriori Algorithm</a:t>
            </a:r>
            <a:endParaRPr lang="zh-TW" altLang="en-US"/>
          </a:p>
        </p:txBody>
      </p:sp>
      <p:sp>
        <p:nvSpPr>
          <p:cNvPr id="43013" name="文字方塊 32"/>
          <p:cNvSpPr txBox="1">
            <a:spLocks noChangeArrowheads="1"/>
          </p:cNvSpPr>
          <p:nvPr/>
        </p:nvSpPr>
        <p:spPr bwMode="auto">
          <a:xfrm>
            <a:off x="3348038" y="6597650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200">
                <a:solidFill>
                  <a:srgbClr val="A6A6A6"/>
                </a:solidFill>
              </a:rPr>
              <a:t>Source: Han &amp; Kamber (2006)</a:t>
            </a:r>
            <a:endParaRPr kumimoji="0" lang="zh-TW" altLang="en-US" sz="12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08017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8179</TotalTime>
  <Words>4336</Words>
  <Application>Microsoft Macintosh PowerPoint</Application>
  <PresentationFormat>On-screen Show (4:3)</PresentationFormat>
  <Paragraphs>1157</Paragraphs>
  <Slides>61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5" baseType="lpstr">
      <vt:lpstr>標楷體</vt:lpstr>
      <vt:lpstr>新細明體</vt:lpstr>
      <vt:lpstr>SimSun</vt:lpstr>
      <vt:lpstr>Arial</vt:lpstr>
      <vt:lpstr>Calibri</vt:lpstr>
      <vt:lpstr>Courier</vt:lpstr>
      <vt:lpstr>Perpetua</vt:lpstr>
      <vt:lpstr>Symbol</vt:lpstr>
      <vt:lpstr>Tahoma</vt:lpstr>
      <vt:lpstr>Times New Roman</vt:lpstr>
      <vt:lpstr>Verdana</vt:lpstr>
      <vt:lpstr>Wingdings</vt:lpstr>
      <vt:lpstr>Office Theme</vt:lpstr>
      <vt:lpstr>Clip</vt:lpstr>
      <vt:lpstr>Big Data Mining </vt:lpstr>
      <vt:lpstr>Course Schedule (1/2)</vt:lpstr>
      <vt:lpstr>Course Schedule (2/2)</vt:lpstr>
      <vt:lpstr>Unsupervised Learning:  Association Analysis</vt:lpstr>
      <vt:lpstr>Outline</vt:lpstr>
      <vt:lpstr>Data Mining Tasks and Machine Learning </vt:lpstr>
      <vt:lpstr>PowerPoint Presentation</vt:lpstr>
      <vt:lpstr>Association Analysis</vt:lpstr>
      <vt:lpstr>Association Analysis:  Mining Frequent Patterns,  Association and Correlations</vt:lpstr>
      <vt:lpstr>Market  Basket Analysis</vt:lpstr>
      <vt:lpstr>Association Rule Mining</vt:lpstr>
      <vt:lpstr>Association Rule Mining</vt:lpstr>
      <vt:lpstr>Association Rule Mining</vt:lpstr>
      <vt:lpstr>Association Rule Mining</vt:lpstr>
      <vt:lpstr>Association Rule Mining</vt:lpstr>
      <vt:lpstr>Association Rule Mining</vt:lpstr>
      <vt:lpstr>Association Rule Mining</vt:lpstr>
      <vt:lpstr>Basic Concepts: Frequent Patterns and Association Rules</vt:lpstr>
      <vt:lpstr>Market basket analysis</vt:lpstr>
      <vt:lpstr>Association rules</vt:lpstr>
      <vt:lpstr>Frequent Itemsets,  Closed Itemsets, and  Association Rules</vt:lpstr>
      <vt:lpstr>Support (A B) = P(A  B) Confidence (A B) = P(B|A)</vt:lpstr>
      <vt:lpstr>Does diaper purchase predict beer purchase?</vt:lpstr>
      <vt:lpstr>PowerPoint Presentation</vt:lpstr>
      <vt:lpstr>Lift</vt:lpstr>
      <vt:lpstr>Support &amp; Confidence</vt:lpstr>
      <vt:lpstr>Support &amp; Confidence &amp; Lift</vt:lpstr>
      <vt:lpstr>Support (AB)  Confidence (AB) Expected Confidence (AB) Lift (AB)</vt:lpstr>
      <vt:lpstr>PowerPoint Presentation</vt:lpstr>
      <vt:lpstr>Lift (AB)</vt:lpstr>
      <vt:lpstr>Minimum Support and Minimum Confidence</vt:lpstr>
      <vt:lpstr>K-itemset</vt:lpstr>
      <vt:lpstr>Absolute Support and Relative Support</vt:lpstr>
      <vt:lpstr>Frequent Itemset</vt:lpstr>
      <vt:lpstr>PowerPoint Presentation</vt:lpstr>
      <vt:lpstr>Association rule mining: Two-step process</vt:lpstr>
      <vt:lpstr>Efficient and Scalable  Frequent Itemset Mining Methods</vt:lpstr>
      <vt:lpstr>Apriori Algorithm</vt:lpstr>
      <vt:lpstr>Apriori Algorithm</vt:lpstr>
      <vt:lpstr>Apriori Algorithm</vt:lpstr>
      <vt:lpstr>Apriori algorithm (1) Frequent Itemsets (2) Association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Association Analysis in Google Colab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References</vt:lpstr>
    </vt:vector>
  </TitlesOfParts>
  <Manager/>
  <Company>TKU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Mining</dc:title>
  <dc:subject/>
  <dc:creator>MY DAY</dc:creator>
  <cp:keywords>Big Data Mining</cp:keywords>
  <dc:description>Big Data Mining</dc:description>
  <cp:lastModifiedBy>Microsoft Office User</cp:lastModifiedBy>
  <cp:revision>440</cp:revision>
  <cp:lastPrinted>2018-11-05T01:45:35Z</cp:lastPrinted>
  <dcterms:created xsi:type="dcterms:W3CDTF">2013-09-24T21:30:58Z</dcterms:created>
  <dcterms:modified xsi:type="dcterms:W3CDTF">2018-11-05T01:53:54Z</dcterms:modified>
  <cp:category/>
</cp:coreProperties>
</file>