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6"/>
  </p:notesMasterIdLst>
  <p:handoutMasterIdLst>
    <p:handoutMasterId r:id="rId167"/>
  </p:handoutMasterIdLst>
  <p:sldIdLst>
    <p:sldId id="256" r:id="rId2"/>
    <p:sldId id="270" r:id="rId3"/>
    <p:sldId id="313" r:id="rId4"/>
    <p:sldId id="1068" r:id="rId5"/>
    <p:sldId id="2723" r:id="rId6"/>
    <p:sldId id="1822" r:id="rId7"/>
    <p:sldId id="2610" r:id="rId8"/>
    <p:sldId id="2719" r:id="rId9"/>
    <p:sldId id="2720" r:id="rId10"/>
    <p:sldId id="2370" r:id="rId11"/>
    <p:sldId id="856" r:id="rId12"/>
    <p:sldId id="857" r:id="rId13"/>
    <p:sldId id="858" r:id="rId14"/>
    <p:sldId id="859" r:id="rId15"/>
    <p:sldId id="860" r:id="rId16"/>
    <p:sldId id="861" r:id="rId17"/>
    <p:sldId id="862" r:id="rId18"/>
    <p:sldId id="863" r:id="rId19"/>
    <p:sldId id="864" r:id="rId20"/>
    <p:sldId id="865" r:id="rId21"/>
    <p:sldId id="866" r:id="rId22"/>
    <p:sldId id="867" r:id="rId23"/>
    <p:sldId id="868" r:id="rId24"/>
    <p:sldId id="869" r:id="rId25"/>
    <p:sldId id="870" r:id="rId26"/>
    <p:sldId id="871" r:id="rId27"/>
    <p:sldId id="872" r:id="rId28"/>
    <p:sldId id="873" r:id="rId29"/>
    <p:sldId id="874" r:id="rId30"/>
    <p:sldId id="875" r:id="rId31"/>
    <p:sldId id="876" r:id="rId32"/>
    <p:sldId id="877" r:id="rId33"/>
    <p:sldId id="878" r:id="rId34"/>
    <p:sldId id="879" r:id="rId35"/>
    <p:sldId id="880" r:id="rId36"/>
    <p:sldId id="881" r:id="rId37"/>
    <p:sldId id="882" r:id="rId38"/>
    <p:sldId id="883" r:id="rId39"/>
    <p:sldId id="884" r:id="rId40"/>
    <p:sldId id="885" r:id="rId41"/>
    <p:sldId id="886" r:id="rId42"/>
    <p:sldId id="887" r:id="rId43"/>
    <p:sldId id="888" r:id="rId44"/>
    <p:sldId id="889" r:id="rId45"/>
    <p:sldId id="890" r:id="rId46"/>
    <p:sldId id="891" r:id="rId47"/>
    <p:sldId id="892" r:id="rId48"/>
    <p:sldId id="893" r:id="rId49"/>
    <p:sldId id="894" r:id="rId50"/>
    <p:sldId id="895" r:id="rId51"/>
    <p:sldId id="896" r:id="rId52"/>
    <p:sldId id="897" r:id="rId53"/>
    <p:sldId id="898" r:id="rId54"/>
    <p:sldId id="899" r:id="rId55"/>
    <p:sldId id="900" r:id="rId56"/>
    <p:sldId id="901" r:id="rId57"/>
    <p:sldId id="902" r:id="rId58"/>
    <p:sldId id="903" r:id="rId59"/>
    <p:sldId id="904" r:id="rId60"/>
    <p:sldId id="905" r:id="rId61"/>
    <p:sldId id="906" r:id="rId62"/>
    <p:sldId id="907" r:id="rId63"/>
    <p:sldId id="908" r:id="rId64"/>
    <p:sldId id="909" r:id="rId65"/>
    <p:sldId id="910" r:id="rId66"/>
    <p:sldId id="911" r:id="rId67"/>
    <p:sldId id="912" r:id="rId68"/>
    <p:sldId id="913" r:id="rId69"/>
    <p:sldId id="914" r:id="rId70"/>
    <p:sldId id="915" r:id="rId71"/>
    <p:sldId id="916" r:id="rId72"/>
    <p:sldId id="917" r:id="rId73"/>
    <p:sldId id="918" r:id="rId74"/>
    <p:sldId id="919" r:id="rId75"/>
    <p:sldId id="920" r:id="rId76"/>
    <p:sldId id="921" r:id="rId77"/>
    <p:sldId id="922" r:id="rId78"/>
    <p:sldId id="923" r:id="rId79"/>
    <p:sldId id="924" r:id="rId80"/>
    <p:sldId id="925" r:id="rId81"/>
    <p:sldId id="926" r:id="rId82"/>
    <p:sldId id="927" r:id="rId83"/>
    <p:sldId id="928" r:id="rId84"/>
    <p:sldId id="929" r:id="rId85"/>
    <p:sldId id="930" r:id="rId86"/>
    <p:sldId id="931" r:id="rId87"/>
    <p:sldId id="932" r:id="rId88"/>
    <p:sldId id="933" r:id="rId89"/>
    <p:sldId id="934" r:id="rId90"/>
    <p:sldId id="935" r:id="rId91"/>
    <p:sldId id="2722" r:id="rId92"/>
    <p:sldId id="937" r:id="rId93"/>
    <p:sldId id="938" r:id="rId94"/>
    <p:sldId id="939" r:id="rId95"/>
    <p:sldId id="940" r:id="rId96"/>
    <p:sldId id="941" r:id="rId97"/>
    <p:sldId id="942" r:id="rId98"/>
    <p:sldId id="943" r:id="rId99"/>
    <p:sldId id="944" r:id="rId100"/>
    <p:sldId id="945" r:id="rId101"/>
    <p:sldId id="946" r:id="rId102"/>
    <p:sldId id="947" r:id="rId103"/>
    <p:sldId id="948" r:id="rId104"/>
    <p:sldId id="949" r:id="rId105"/>
    <p:sldId id="950" r:id="rId106"/>
    <p:sldId id="951" r:id="rId107"/>
    <p:sldId id="1830" r:id="rId108"/>
    <p:sldId id="952" r:id="rId109"/>
    <p:sldId id="1832" r:id="rId110"/>
    <p:sldId id="953" r:id="rId111"/>
    <p:sldId id="954" r:id="rId112"/>
    <p:sldId id="955" r:id="rId113"/>
    <p:sldId id="956" r:id="rId114"/>
    <p:sldId id="957" r:id="rId115"/>
    <p:sldId id="958" r:id="rId116"/>
    <p:sldId id="959" r:id="rId117"/>
    <p:sldId id="960" r:id="rId118"/>
    <p:sldId id="936" r:id="rId119"/>
    <p:sldId id="2682" r:id="rId120"/>
    <p:sldId id="2609" r:id="rId121"/>
    <p:sldId id="2611" r:id="rId122"/>
    <p:sldId id="2680" r:id="rId123"/>
    <p:sldId id="1782" r:id="rId124"/>
    <p:sldId id="2612" r:id="rId125"/>
    <p:sldId id="2627" r:id="rId126"/>
    <p:sldId id="2628" r:id="rId127"/>
    <p:sldId id="2629" r:id="rId128"/>
    <p:sldId id="2630" r:id="rId129"/>
    <p:sldId id="2631" r:id="rId130"/>
    <p:sldId id="2632" r:id="rId131"/>
    <p:sldId id="2633" r:id="rId132"/>
    <p:sldId id="2649" r:id="rId133"/>
    <p:sldId id="1784" r:id="rId134"/>
    <p:sldId id="1783" r:id="rId135"/>
    <p:sldId id="2681" r:id="rId136"/>
    <p:sldId id="2636" r:id="rId137"/>
    <p:sldId id="2637" r:id="rId138"/>
    <p:sldId id="2638" r:id="rId139"/>
    <p:sldId id="2639" r:id="rId140"/>
    <p:sldId id="2640" r:id="rId141"/>
    <p:sldId id="2644" r:id="rId142"/>
    <p:sldId id="2645" r:id="rId143"/>
    <p:sldId id="2646" r:id="rId144"/>
    <p:sldId id="2647" r:id="rId145"/>
    <p:sldId id="2648" r:id="rId146"/>
    <p:sldId id="2724" r:id="rId147"/>
    <p:sldId id="2725" r:id="rId148"/>
    <p:sldId id="2726" r:id="rId149"/>
    <p:sldId id="2727" r:id="rId150"/>
    <p:sldId id="2728" r:id="rId151"/>
    <p:sldId id="2737" r:id="rId152"/>
    <p:sldId id="2738" r:id="rId153"/>
    <p:sldId id="2729" r:id="rId154"/>
    <p:sldId id="2739" r:id="rId155"/>
    <p:sldId id="2730" r:id="rId156"/>
    <p:sldId id="2740" r:id="rId157"/>
    <p:sldId id="2731" r:id="rId158"/>
    <p:sldId id="2732" r:id="rId159"/>
    <p:sldId id="2733" r:id="rId160"/>
    <p:sldId id="2734" r:id="rId161"/>
    <p:sldId id="2735" r:id="rId162"/>
    <p:sldId id="2736" r:id="rId163"/>
    <p:sldId id="961" r:id="rId164"/>
    <p:sldId id="962" r:id="rId1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6"/>
    <p:restoredTop sz="92947"/>
  </p:normalViewPr>
  <p:slideViewPr>
    <p:cSldViewPr snapToGrid="0" snapToObjects="1">
      <p:cViewPr varScale="1">
        <p:scale>
          <a:sx n="99" d="100"/>
          <a:sy n="99" d="100"/>
        </p:scale>
        <p:origin x="100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49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52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3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64.wmf"/><Relationship Id="rId7" Type="http://schemas.openxmlformats.org/officeDocument/2006/relationships/image" Target="../media/image74.wmf"/><Relationship Id="rId2" Type="http://schemas.openxmlformats.org/officeDocument/2006/relationships/image" Target="../media/image63.wmf"/><Relationship Id="rId1" Type="http://schemas.openxmlformats.org/officeDocument/2006/relationships/image" Target="../media/image72.wmf"/><Relationship Id="rId6" Type="http://schemas.openxmlformats.org/officeDocument/2006/relationships/image" Target="../media/image73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image" Target="../media/image76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66.wmf"/><Relationship Id="rId1" Type="http://schemas.openxmlformats.org/officeDocument/2006/relationships/image" Target="../media/image7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6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64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7" Type="http://schemas.openxmlformats.org/officeDocument/2006/relationships/image" Target="../media/image33.wmf"/><Relationship Id="rId2" Type="http://schemas.openxmlformats.org/officeDocument/2006/relationships/image" Target="../media/image29.wmf"/><Relationship Id="rId1" Type="http://schemas.openxmlformats.org/officeDocument/2006/relationships/image" Target="../media/image28.emf"/><Relationship Id="rId6" Type="http://schemas.openxmlformats.org/officeDocument/2006/relationships/image" Target="../media/image32.wmf"/><Relationship Id="rId5" Type="http://schemas.openxmlformats.org/officeDocument/2006/relationships/image" Target="../media/image21.emf"/><Relationship Id="rId4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25.wmf"/><Relationship Id="rId7" Type="http://schemas.openxmlformats.org/officeDocument/2006/relationships/image" Target="../media/image40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7" Type="http://schemas.openxmlformats.org/officeDocument/2006/relationships/image" Target="../media/image45.wmf"/><Relationship Id="rId2" Type="http://schemas.openxmlformats.org/officeDocument/2006/relationships/image" Target="../media/image24.wmf"/><Relationship Id="rId1" Type="http://schemas.openxmlformats.org/officeDocument/2006/relationships/image" Target="../media/image34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10/21/18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F65241B-8D00-8F45-9E33-18E039258C7F}" type="slidenum">
              <a:rPr lang="en-US" altLang="zh-TW" sz="1300"/>
              <a:pPr eaLnBrk="1" hangingPunct="1">
                <a:spcBef>
                  <a:spcPct val="0"/>
                </a:spcBef>
              </a:pPr>
              <a:t>11</a:t>
            </a:fld>
            <a:endParaRPr lang="en-US" altLang="zh-TW" sz="13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01243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9F989DA-E41D-934D-A9A1-7E7B0F900B1C}" type="slidenum">
              <a:rPr lang="en-US" altLang="zh-TW" sz="1300"/>
              <a:pPr eaLnBrk="1" hangingPunct="1">
                <a:spcBef>
                  <a:spcPct val="0"/>
                </a:spcBef>
              </a:pPr>
              <a:t>49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86015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6838058D-A9DF-174C-B0B6-72F6D588D3AF}" type="slidenum">
              <a:rPr lang="en-US" altLang="zh-TW" sz="1300"/>
              <a:pPr eaLnBrk="1" hangingPunct="1">
                <a:spcBef>
                  <a:spcPct val="0"/>
                </a:spcBef>
              </a:pPr>
              <a:t>55</a:t>
            </a:fld>
            <a:endParaRPr lang="en-US" altLang="zh-TW" sz="13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I : the expected information needed to classify a given sample</a:t>
            </a:r>
          </a:p>
          <a:p>
            <a:r>
              <a:rPr lang="en-US" altLang="zh-TW"/>
              <a:t>E (entropy) : expected information based on the partitioning into subsets by A</a:t>
            </a:r>
          </a:p>
          <a:p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741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1BF22247-A3FF-B040-B4B6-87FBF7F1E7F9}" type="slidenum">
              <a:rPr lang="en-US" altLang="zh-TW" sz="1300"/>
              <a:pPr eaLnBrk="1" hangingPunct="1">
                <a:spcBef>
                  <a:spcPct val="0"/>
                </a:spcBef>
              </a:pPr>
              <a:t>65</a:t>
            </a:fld>
            <a:endParaRPr lang="en-US" altLang="zh-TW" sz="13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TW"/>
              <a:t>I : the expected information needed to classify a given sample</a:t>
            </a:r>
          </a:p>
          <a:p>
            <a:r>
              <a:rPr lang="en-US" altLang="zh-TW"/>
              <a:t>E (entropy) : expected information based on the partitioning into subsets by A</a:t>
            </a:r>
          </a:p>
          <a:p>
            <a:r>
              <a:rPr lang="en-US" altLang="zh-TW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7178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366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3668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E32737A-3A23-2340-9847-F043504D5D92}" type="slidenum">
              <a:rPr lang="zh-TW" altLang="en-US" sz="1300"/>
              <a:pPr eaLnBrk="1" hangingPunct="1">
                <a:spcBef>
                  <a:spcPct val="0"/>
                </a:spcBef>
              </a:pPr>
              <a:t>74</a:t>
            </a:fld>
            <a:endParaRPr lang="zh-TW" altLang="en-US" sz="1300"/>
          </a:p>
        </p:txBody>
      </p:sp>
    </p:spTree>
    <p:extLst>
      <p:ext uri="{BB962C8B-B14F-4D97-AF65-F5344CB8AC3E}">
        <p14:creationId xmlns:p14="http://schemas.microsoft.com/office/powerpoint/2010/main" val="3863168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18C9E3C-A75E-2C4B-92D5-907F37DB2D86}" type="slidenum">
              <a:rPr lang="en-US" altLang="zh-TW" sz="1300"/>
              <a:pPr eaLnBrk="1" hangingPunct="1">
                <a:spcBef>
                  <a:spcPct val="0"/>
                </a:spcBef>
              </a:pPr>
              <a:t>82</a:t>
            </a:fld>
            <a:endParaRPr lang="en-US" altLang="zh-TW" sz="13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727075"/>
            <a:ext cx="4783138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2475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3" tIns="44967" rIns="89933" bIns="44967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219403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A8376BB1-B4EB-6548-8ABD-2E79A196D6AE}" type="slidenum">
              <a:rPr lang="en-US" altLang="zh-TW" sz="1300"/>
              <a:pPr eaLnBrk="1" hangingPunct="1">
                <a:spcBef>
                  <a:spcPct val="0"/>
                </a:spcBef>
              </a:pPr>
              <a:t>85</a:t>
            </a:fld>
            <a:endParaRPr lang="en-US" altLang="zh-TW" sz="13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70000" y="727075"/>
            <a:ext cx="4783138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2475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9933" tIns="44967" rIns="89933" bIns="44967"/>
          <a:lstStyle/>
          <a:p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3867833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8A67A8F-A19A-6240-B28E-D2951CB2F19E}" type="slidenum">
              <a:rPr lang="en-US" altLang="zh-TW" sz="1300"/>
              <a:pPr eaLnBrk="1" hangingPunct="1">
                <a:spcBef>
                  <a:spcPct val="0"/>
                </a:spcBef>
              </a:pPr>
              <a:t>98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922744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BB2B6F7-3648-B24C-BCAE-F3ADBA1F2B8C}" type="slidenum">
              <a:rPr lang="en-US" altLang="zh-TW" sz="1300"/>
              <a:pPr eaLnBrk="1" hangingPunct="1">
                <a:spcBef>
                  <a:spcPct val="0"/>
                </a:spcBef>
              </a:pPr>
              <a:t>104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41956273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51FF8-14A9-AC48-879B-93A8625E37D9}" type="slidenum">
              <a:rPr lang="en-US" altLang="zh-TW" sz="1300"/>
              <a:pPr eaLnBrk="1" hangingPunct="1">
                <a:spcBef>
                  <a:spcPct val="0"/>
                </a:spcBef>
              </a:pPr>
              <a:t>105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0506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724EF88-5643-E645-8464-73AE547DB924}" type="slidenum">
              <a:rPr lang="en-US" altLang="zh-TW" sz="1300"/>
              <a:pPr eaLnBrk="1" hangingPunct="1">
                <a:spcBef>
                  <a:spcPct val="0"/>
                </a:spcBef>
              </a:pPr>
              <a:t>106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76485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48C61335-DFF3-A848-AA9B-8BCE979FF05B}" type="slidenum">
              <a:rPr lang="en-US" altLang="zh-TW" sz="1300"/>
              <a:pPr eaLnBrk="1" hangingPunct="1">
                <a:spcBef>
                  <a:spcPct val="0"/>
                </a:spcBef>
              </a:pPr>
              <a:t>12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765251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3C8CAC8-80CC-804B-AB9E-8290A5EDB932}" type="slidenum">
              <a:rPr lang="en-US" altLang="zh-TW" sz="1300"/>
              <a:pPr eaLnBrk="1" hangingPunct="1">
                <a:spcBef>
                  <a:spcPct val="0"/>
                </a:spcBef>
              </a:pPr>
              <a:t>108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67802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# coding: utf-8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  <a:p>
            <a:endParaRPr lang="en-US" dirty="0"/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plt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sns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hue="class", size=2)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7638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-*- coding: utf-8 -*-</a:t>
            </a:r>
          </a:p>
          <a:p>
            <a:r>
              <a:rPr lang="en-US" dirty="0"/>
              <a:t>"""</a:t>
            </a:r>
            <a:r>
              <a:rPr lang="en-US" dirty="0" err="1"/>
              <a:t>Classification_Prediction.ipynb</a:t>
            </a:r>
            <a:endParaRPr lang="en-US" dirty="0"/>
          </a:p>
          <a:p>
            <a:endParaRPr lang="en-US" dirty="0"/>
          </a:p>
          <a:p>
            <a:r>
              <a:rPr lang="en-US" dirty="0"/>
              <a:t>Automatically generated by </a:t>
            </a:r>
            <a:r>
              <a:rPr lang="en-US" dirty="0" err="1"/>
              <a:t>Colaboratory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Original file is located at</a:t>
            </a:r>
          </a:p>
          <a:p>
            <a:r>
              <a:rPr lang="en-US" dirty="0"/>
              <a:t>    https://</a:t>
            </a:r>
            <a:r>
              <a:rPr lang="en-US" dirty="0" err="1"/>
              <a:t>colab.research.google.com</a:t>
            </a:r>
            <a:r>
              <a:rPr lang="en-US" dirty="0"/>
              <a:t>/drive/1QE7fR2OxHiQ0_p6l1nnZDIFF354Nf_Lw</a:t>
            </a:r>
          </a:p>
          <a:p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print('Hello Google </a:t>
            </a:r>
            <a:r>
              <a:rPr lang="en-US" dirty="0" err="1"/>
              <a:t>Colab</a:t>
            </a:r>
            <a:r>
              <a:rPr lang="en-US" dirty="0"/>
              <a:t>')</a:t>
            </a:r>
          </a:p>
          <a:p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 err="1"/>
              <a:t>sns.set</a:t>
            </a:r>
            <a:r>
              <a:rPr lang="en-US" dirty="0"/>
              <a:t>(style="ticks", </a:t>
            </a:r>
            <a:r>
              <a:rPr lang="en-US" dirty="0" err="1"/>
              <a:t>color_codes</a:t>
            </a:r>
            <a:r>
              <a:rPr lang="en-US" dirty="0"/>
              <a:t>=True)</a:t>
            </a:r>
          </a:p>
          <a:p>
            <a:r>
              <a:rPr lang="en-US" dirty="0"/>
              <a:t>iris = </a:t>
            </a:r>
            <a:r>
              <a:rPr lang="en-US" dirty="0" err="1"/>
              <a:t>sns.load_dataset</a:t>
            </a:r>
            <a:r>
              <a:rPr lang="en-US" dirty="0"/>
              <a:t>("iris")</a:t>
            </a:r>
          </a:p>
          <a:p>
            <a:r>
              <a:rPr lang="en-US" dirty="0"/>
              <a:t>g = </a:t>
            </a:r>
            <a:r>
              <a:rPr lang="en-US" dirty="0" err="1"/>
              <a:t>sns.pairplot</a:t>
            </a:r>
            <a:r>
              <a:rPr lang="en-US" dirty="0"/>
              <a:t>(iris, hue="species")</a:t>
            </a:r>
          </a:p>
          <a:p>
            <a:endParaRPr lang="en-US" dirty="0"/>
          </a:p>
          <a:p>
            <a:r>
              <a:rPr lang="en-US" dirty="0"/>
              <a:t>print('Iris Data')</a:t>
            </a:r>
          </a:p>
          <a:p>
            <a:r>
              <a:rPr lang="en-US" dirty="0"/>
              <a:t>print(</a:t>
            </a:r>
            <a:r>
              <a:rPr lang="en-US" dirty="0" err="1"/>
              <a:t>iris.head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iris.tail</a:t>
            </a:r>
            <a:r>
              <a:rPr lang="en-US" dirty="0"/>
              <a:t>(10))</a:t>
            </a:r>
          </a:p>
          <a:p>
            <a:r>
              <a:rPr lang="en-US" dirty="0"/>
              <a:t>print('Iris Describe Summary')</a:t>
            </a:r>
          </a:p>
          <a:p>
            <a:r>
              <a:rPr lang="en-US" dirty="0"/>
              <a:t>print(</a:t>
            </a:r>
            <a:r>
              <a:rPr lang="en-US" dirty="0" err="1"/>
              <a:t>iris.describe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Import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r>
              <a:rPr lang="en-US" dirty="0"/>
              <a:t>print('imported')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Source: https://</a:t>
            </a:r>
            <a:r>
              <a:rPr lang="en-US" dirty="0" err="1"/>
              <a:t>machinelearningmastery.com</a:t>
            </a:r>
            <a:r>
              <a:rPr lang="en-US" dirty="0"/>
              <a:t>/machine-learning-in-python-step-by-step/</a:t>
            </a:r>
          </a:p>
          <a:p>
            <a:endParaRPr lang="en-US" dirty="0"/>
          </a:p>
          <a:p>
            <a:r>
              <a:rPr lang="en-US" dirty="0"/>
              <a:t>"""## Data Mining and Machine Learning in Google </a:t>
            </a:r>
            <a:r>
              <a:rPr lang="en-US" dirty="0" err="1"/>
              <a:t>Colab</a:t>
            </a:r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# Import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endParaRPr lang="en-US" dirty="0"/>
          </a:p>
          <a:p>
            <a:r>
              <a:rPr lang="en-US" dirty="0"/>
              <a:t># Import </a:t>
            </a:r>
            <a:r>
              <a:rPr lang="en-US" dirty="0" err="1"/>
              <a:t>sklearn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model_selection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classification_report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confusion_matrix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accuracy_score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sklearn.linear_model</a:t>
            </a:r>
            <a:r>
              <a:rPr lang="en-US" dirty="0"/>
              <a:t> import </a:t>
            </a:r>
            <a:r>
              <a:rPr lang="en-US" dirty="0" err="1"/>
              <a:t>LogisticRegression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sklearn.tree</a:t>
            </a:r>
            <a:r>
              <a:rPr lang="en-US" dirty="0"/>
              <a:t> import </a:t>
            </a:r>
            <a:r>
              <a:rPr lang="en-US" dirty="0" err="1"/>
              <a:t>DecisionTreeClassifier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sklearn.neighbors</a:t>
            </a:r>
            <a:r>
              <a:rPr lang="en-US" dirty="0"/>
              <a:t> import </a:t>
            </a:r>
            <a:r>
              <a:rPr lang="en-US" dirty="0" err="1"/>
              <a:t>KNeighborsClassifier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sklearn.discriminant_analysis</a:t>
            </a:r>
            <a:r>
              <a:rPr lang="en-US" dirty="0"/>
              <a:t> import </a:t>
            </a:r>
            <a:r>
              <a:rPr lang="en-US" dirty="0" err="1"/>
              <a:t>LinearDiscriminantAnalysis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sklearn.naive_bayes</a:t>
            </a:r>
            <a:r>
              <a:rPr lang="en-US" dirty="0"/>
              <a:t> import </a:t>
            </a:r>
            <a:r>
              <a:rPr lang="en-US" dirty="0" err="1"/>
              <a:t>GaussianNB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sklearn.svm</a:t>
            </a:r>
            <a:r>
              <a:rPr lang="en-US" dirty="0"/>
              <a:t> import SVC</a:t>
            </a:r>
          </a:p>
          <a:p>
            <a:r>
              <a:rPr lang="en-US" dirty="0"/>
              <a:t>from </a:t>
            </a:r>
            <a:r>
              <a:rPr lang="en-US" dirty="0" err="1"/>
              <a:t>sklearn.neural_network</a:t>
            </a:r>
            <a:r>
              <a:rPr lang="en-US" dirty="0"/>
              <a:t> import </a:t>
            </a:r>
            <a:r>
              <a:rPr lang="en-US" dirty="0" err="1"/>
              <a:t>MLPClassifier</a:t>
            </a:r>
            <a:endParaRPr lang="en-US" dirty="0"/>
          </a:p>
          <a:p>
            <a:r>
              <a:rPr lang="en-US" dirty="0"/>
              <a:t>print("Imported")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 err="1"/>
              <a:t>df.corr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Split-out validation dataset</a:t>
            </a:r>
          </a:p>
          <a:p>
            <a:r>
              <a:rPr lang="en-US" dirty="0"/>
              <a:t>array = </a:t>
            </a:r>
            <a:r>
              <a:rPr lang="en-US" dirty="0" err="1"/>
              <a:t>df.values</a:t>
            </a:r>
            <a:endParaRPr lang="en-US" dirty="0"/>
          </a:p>
          <a:p>
            <a:r>
              <a:rPr lang="en-US" dirty="0"/>
              <a:t>X = array[:,0:4]</a:t>
            </a:r>
          </a:p>
          <a:p>
            <a:r>
              <a:rPr lang="en-US" dirty="0"/>
              <a:t>Y = array[:,4]</a:t>
            </a:r>
          </a:p>
          <a:p>
            <a:r>
              <a:rPr lang="en-US" dirty="0" err="1"/>
              <a:t>validation_size</a:t>
            </a:r>
            <a:r>
              <a:rPr lang="en-US" dirty="0"/>
              <a:t> = 0.20</a:t>
            </a:r>
          </a:p>
          <a:p>
            <a:r>
              <a:rPr lang="en-US" dirty="0"/>
              <a:t>seed = 7</a:t>
            </a:r>
          </a:p>
          <a:p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X_validation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Y_validation</a:t>
            </a:r>
            <a:r>
              <a:rPr lang="en-US" dirty="0"/>
              <a:t> = </a:t>
            </a:r>
            <a:r>
              <a:rPr lang="en-US" dirty="0" err="1"/>
              <a:t>model_selection.train_test_split</a:t>
            </a:r>
            <a:r>
              <a:rPr lang="en-US" dirty="0"/>
              <a:t>(X, Y, </a:t>
            </a:r>
            <a:r>
              <a:rPr lang="en-US" dirty="0" err="1"/>
              <a:t>test_size</a:t>
            </a:r>
            <a:r>
              <a:rPr lang="en-US" dirty="0"/>
              <a:t>=</a:t>
            </a:r>
            <a:r>
              <a:rPr lang="en-US" dirty="0" err="1"/>
              <a:t>validation_size</a:t>
            </a:r>
            <a:r>
              <a:rPr lang="en-US" dirty="0"/>
              <a:t>, </a:t>
            </a:r>
            <a:r>
              <a:rPr lang="en-US" dirty="0" err="1"/>
              <a:t>random_state</a:t>
            </a:r>
            <a:r>
              <a:rPr lang="en-US" dirty="0"/>
              <a:t>=seed)</a:t>
            </a:r>
          </a:p>
          <a:p>
            <a:r>
              <a:rPr lang="en-US" dirty="0"/>
              <a:t>scoring = 'accuracy'</a:t>
            </a:r>
          </a:p>
          <a:p>
            <a:endParaRPr lang="en-US" dirty="0"/>
          </a:p>
          <a:p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Test options and evaluation metric</a:t>
            </a:r>
          </a:p>
          <a:p>
            <a:r>
              <a:rPr lang="en-US" dirty="0"/>
              <a:t>seed = 7</a:t>
            </a:r>
          </a:p>
          <a:p>
            <a:r>
              <a:rPr lang="en-US" dirty="0"/>
              <a:t>scoring = 'accuracy'</a:t>
            </a:r>
          </a:p>
          <a:p>
            <a:endParaRPr lang="en-US" dirty="0"/>
          </a:p>
          <a:p>
            <a:r>
              <a:rPr lang="en-US" dirty="0"/>
              <a:t># Models</a:t>
            </a:r>
          </a:p>
          <a:p>
            <a:r>
              <a:rPr lang="en-US" dirty="0"/>
              <a:t>models = []</a:t>
            </a:r>
          </a:p>
          <a:p>
            <a:r>
              <a:rPr lang="en-US" dirty="0" err="1"/>
              <a:t>models.append</a:t>
            </a:r>
            <a:r>
              <a:rPr lang="en-US" dirty="0"/>
              <a:t>(('LR', </a:t>
            </a:r>
            <a:r>
              <a:rPr lang="en-US" dirty="0" err="1"/>
              <a:t>LogisticRegression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(('LDA', </a:t>
            </a:r>
            <a:r>
              <a:rPr lang="en-US" dirty="0" err="1"/>
              <a:t>LinearDiscriminantAnalysis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(('KNN', </a:t>
            </a:r>
            <a:r>
              <a:rPr lang="en-US" dirty="0" err="1"/>
              <a:t>KNeighborsClassifier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(('DT', </a:t>
            </a:r>
            <a:r>
              <a:rPr lang="en-US" dirty="0" err="1"/>
              <a:t>DecisionTreeClassifier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(('NB', </a:t>
            </a:r>
            <a:r>
              <a:rPr lang="en-US" dirty="0" err="1"/>
              <a:t>GaussianNB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(('SVM', SVC()))</a:t>
            </a:r>
          </a:p>
          <a:p>
            <a:r>
              <a:rPr lang="en-US" dirty="0"/>
              <a:t># evaluate each model in turn</a:t>
            </a:r>
          </a:p>
          <a:p>
            <a:r>
              <a:rPr lang="en-US" dirty="0"/>
              <a:t>results = []</a:t>
            </a:r>
          </a:p>
          <a:p>
            <a:r>
              <a:rPr lang="en-US" dirty="0"/>
              <a:t>names = []</a:t>
            </a:r>
          </a:p>
          <a:p>
            <a:r>
              <a:rPr lang="en-US" dirty="0"/>
              <a:t>for name, model in models:</a:t>
            </a:r>
          </a:p>
          <a:p>
            <a:r>
              <a:rPr lang="en-US" dirty="0"/>
              <a:t>    </a:t>
            </a:r>
            <a:r>
              <a:rPr lang="en-US" dirty="0" err="1"/>
              <a:t>kfold</a:t>
            </a:r>
            <a:r>
              <a:rPr lang="en-US" dirty="0"/>
              <a:t> = </a:t>
            </a:r>
            <a:r>
              <a:rPr lang="en-US" dirty="0" err="1"/>
              <a:t>model_selection.KFold</a:t>
            </a:r>
            <a:r>
              <a:rPr lang="en-US" dirty="0"/>
              <a:t>(</a:t>
            </a:r>
            <a:r>
              <a:rPr lang="en-US" dirty="0" err="1"/>
              <a:t>n_splits</a:t>
            </a:r>
            <a:r>
              <a:rPr lang="en-US" dirty="0"/>
              <a:t>=10, </a:t>
            </a:r>
            <a:r>
              <a:rPr lang="en-US" dirty="0" err="1"/>
              <a:t>random_state</a:t>
            </a:r>
            <a:r>
              <a:rPr lang="en-US" dirty="0"/>
              <a:t>=seed)</a:t>
            </a:r>
          </a:p>
          <a:p>
            <a:r>
              <a:rPr lang="en-US" dirty="0"/>
              <a:t>    </a:t>
            </a:r>
            <a:r>
              <a:rPr lang="en-US" dirty="0" err="1"/>
              <a:t>cv_results</a:t>
            </a:r>
            <a:r>
              <a:rPr lang="en-US" dirty="0"/>
              <a:t> = </a:t>
            </a:r>
            <a:r>
              <a:rPr lang="en-US" dirty="0" err="1"/>
              <a:t>model_selection.cross_val_score</a:t>
            </a:r>
            <a:r>
              <a:rPr lang="en-US" dirty="0"/>
              <a:t>(model, 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cv=</a:t>
            </a:r>
            <a:r>
              <a:rPr lang="en-US" dirty="0" err="1"/>
              <a:t>kfold</a:t>
            </a:r>
            <a:r>
              <a:rPr lang="en-US" dirty="0"/>
              <a:t>, scoring=scoring)</a:t>
            </a:r>
          </a:p>
          <a:p>
            <a:r>
              <a:rPr lang="en-US" dirty="0"/>
              <a:t>    </a:t>
            </a:r>
            <a:r>
              <a:rPr lang="en-US" dirty="0" err="1"/>
              <a:t>results.append</a:t>
            </a:r>
            <a:r>
              <a:rPr lang="en-US" dirty="0"/>
              <a:t>(</a:t>
            </a:r>
            <a:r>
              <a:rPr lang="en-US" dirty="0" err="1"/>
              <a:t>cv_results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names.append</a:t>
            </a:r>
            <a:r>
              <a:rPr lang="en-US" dirty="0"/>
              <a:t>(name)</a:t>
            </a:r>
          </a:p>
          <a:p>
            <a:r>
              <a:rPr lang="en-US" dirty="0"/>
              <a:t>    </a:t>
            </a:r>
            <a:r>
              <a:rPr lang="en-US" dirty="0" err="1"/>
              <a:t>msg</a:t>
            </a:r>
            <a:r>
              <a:rPr lang="en-US" dirty="0"/>
              <a:t> = "%s: %.4f (%.4f)" % (name, </a:t>
            </a:r>
            <a:r>
              <a:rPr lang="en-US" dirty="0" err="1"/>
              <a:t>cv_results.mean</a:t>
            </a:r>
            <a:r>
              <a:rPr lang="en-US" dirty="0"/>
              <a:t>(), </a:t>
            </a:r>
            <a:r>
              <a:rPr lang="en-US" dirty="0" err="1"/>
              <a:t>cv_results.std</a:t>
            </a:r>
            <a:r>
              <a:rPr lang="en-US" dirty="0"/>
              <a:t>())</a:t>
            </a:r>
          </a:p>
          <a:p>
            <a:r>
              <a:rPr lang="en-US" dirty="0"/>
              <a:t>    print(</a:t>
            </a:r>
            <a:r>
              <a:rPr lang="en-US" dirty="0" err="1"/>
              <a:t>msg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KNeighborsClassifier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SVC()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DecisionTreeClassifier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GaussianNB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LogisticRegression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LinearDiscriminantAnalysis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MLPClassifier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SVC()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print("</a:t>
            </a:r>
            <a:r>
              <a:rPr lang="en-US" dirty="0" err="1"/>
              <a:t>X_train</a:t>
            </a:r>
            <a:r>
              <a:rPr lang="en-US" dirty="0"/>
              <a:t>: ", </a:t>
            </a:r>
            <a:r>
              <a:rPr lang="en-US" dirty="0" err="1"/>
              <a:t>X_train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Y_train</a:t>
            </a:r>
            <a:r>
              <a:rPr lang="en-US" dirty="0"/>
              <a:t>: ",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X_validation</a:t>
            </a:r>
            <a:r>
              <a:rPr lang="en-US" dirty="0"/>
              <a:t>: ", 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Y_validation</a:t>
            </a:r>
            <a:r>
              <a:rPr lang="en-US" dirty="0"/>
              <a:t>: ", </a:t>
            </a:r>
            <a:r>
              <a:rPr lang="en-US" dirty="0" err="1"/>
              <a:t>Y_validation</a:t>
            </a:r>
            <a:r>
              <a:rPr lang="en-US" dirty="0"/>
              <a:t>)</a:t>
            </a:r>
          </a:p>
          <a:p>
            <a:r>
              <a:rPr lang="en-US" dirty="0"/>
              <a:t>print("predictions: ", predictions)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import pickle</a:t>
            </a:r>
          </a:p>
          <a:p>
            <a:r>
              <a:rPr lang="en-US" dirty="0" err="1"/>
              <a:t>model_pickle</a:t>
            </a:r>
            <a:r>
              <a:rPr lang="en-US" dirty="0"/>
              <a:t> = </a:t>
            </a:r>
            <a:r>
              <a:rPr lang="en-US" dirty="0" err="1"/>
              <a:t>pickle.dumps</a:t>
            </a:r>
            <a:r>
              <a:rPr lang="en-US" dirty="0"/>
              <a:t>(model)</a:t>
            </a:r>
          </a:p>
          <a:p>
            <a:r>
              <a:rPr lang="en-US" dirty="0"/>
              <a:t>print(</a:t>
            </a:r>
            <a:r>
              <a:rPr lang="en-US" dirty="0" err="1"/>
              <a:t>model_pickle</a:t>
            </a:r>
            <a:r>
              <a:rPr lang="en-US" dirty="0"/>
              <a:t>)</a:t>
            </a:r>
          </a:p>
          <a:p>
            <a:r>
              <a:rPr lang="en-US" dirty="0"/>
              <a:t>model2 = </a:t>
            </a:r>
            <a:r>
              <a:rPr lang="en-US" dirty="0" err="1"/>
              <a:t>pickle.loads</a:t>
            </a:r>
            <a:r>
              <a:rPr lang="en-US" dirty="0"/>
              <a:t>(</a:t>
            </a:r>
            <a:r>
              <a:rPr lang="en-US" dirty="0" err="1"/>
              <a:t>model_pickle</a:t>
            </a:r>
            <a:r>
              <a:rPr lang="en-US" dirty="0"/>
              <a:t>)</a:t>
            </a:r>
          </a:p>
          <a:p>
            <a:r>
              <a:rPr lang="en-US" dirty="0"/>
              <a:t>predictions2 = model2.predict(</a:t>
            </a:r>
            <a:r>
              <a:rPr lang="en-US" dirty="0" err="1"/>
              <a:t>X_validation</a:t>
            </a:r>
            <a:r>
              <a:rPr lang="en-US" dirty="0"/>
              <a:t>[0:1])</a:t>
            </a:r>
          </a:p>
          <a:p>
            <a:r>
              <a:rPr lang="en-US" dirty="0"/>
              <a:t>a2 = </a:t>
            </a:r>
            <a:r>
              <a:rPr lang="en-US" dirty="0" err="1"/>
              <a:t>X_validation</a:t>
            </a:r>
            <a:r>
              <a:rPr lang="en-US" dirty="0"/>
              <a:t>[0:1]</a:t>
            </a:r>
          </a:p>
          <a:p>
            <a:r>
              <a:rPr lang="en-US" dirty="0"/>
              <a:t>print("a2:", a2)</a:t>
            </a:r>
          </a:p>
          <a:p>
            <a:r>
              <a:rPr lang="en-US" dirty="0"/>
              <a:t>print("predictions2: ", predictions2)</a:t>
            </a:r>
          </a:p>
          <a:p>
            <a:r>
              <a:rPr lang="en-US" dirty="0"/>
              <a:t>a2</a:t>
            </a:r>
          </a:p>
          <a:p>
            <a:endParaRPr lang="en-US" dirty="0"/>
          </a:p>
          <a:p>
            <a:r>
              <a:rPr lang="en-US" dirty="0"/>
              <a:t># Plot different SVM classifiers in the iris dataset</a:t>
            </a:r>
          </a:p>
          <a:p>
            <a:r>
              <a:rPr lang="en-US" dirty="0"/>
              <a:t># Source: 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</a:t>
            </a:r>
            <a:r>
              <a:rPr lang="en-US" dirty="0" err="1"/>
              <a:t>svm</a:t>
            </a:r>
            <a:r>
              <a:rPr lang="en-US" dirty="0"/>
              <a:t>/</a:t>
            </a:r>
            <a:r>
              <a:rPr lang="en-US" dirty="0" err="1"/>
              <a:t>plot_iris.html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svm</a:t>
            </a:r>
            <a:r>
              <a:rPr lang="en-US" dirty="0"/>
              <a:t>, datasets</a:t>
            </a:r>
          </a:p>
          <a:p>
            <a:r>
              <a:rPr lang="en-US" dirty="0"/>
              <a:t># %matplotlib inline</a:t>
            </a:r>
          </a:p>
          <a:p>
            <a:endParaRPr lang="en-US" dirty="0"/>
          </a:p>
          <a:p>
            <a:r>
              <a:rPr lang="en-US" dirty="0"/>
              <a:t>def </a:t>
            </a:r>
            <a:r>
              <a:rPr lang="en-US" dirty="0" err="1"/>
              <a:t>make_meshgrid</a:t>
            </a:r>
            <a:r>
              <a:rPr lang="en-US" dirty="0"/>
              <a:t>(x, y, h=.02):</a:t>
            </a:r>
          </a:p>
          <a:p>
            <a:r>
              <a:rPr lang="en-US" dirty="0"/>
              <a:t>    """Create a mesh of points to plot in</a:t>
            </a:r>
          </a:p>
          <a:p>
            <a:endParaRPr lang="en-US" dirty="0"/>
          </a:p>
          <a:p>
            <a:r>
              <a:rPr lang="en-US" dirty="0"/>
              <a:t>    Parameters</a:t>
            </a:r>
          </a:p>
          <a:p>
            <a:r>
              <a:rPr lang="en-US" dirty="0"/>
              <a:t>    ----------</a:t>
            </a:r>
          </a:p>
          <a:p>
            <a:r>
              <a:rPr lang="en-US" dirty="0"/>
              <a:t>    x: data to base x-axis </a:t>
            </a:r>
            <a:r>
              <a:rPr lang="en-US" dirty="0" err="1"/>
              <a:t>meshgrid</a:t>
            </a:r>
            <a:r>
              <a:rPr lang="en-US" dirty="0"/>
              <a:t> on</a:t>
            </a:r>
          </a:p>
          <a:p>
            <a:r>
              <a:rPr lang="en-US" dirty="0"/>
              <a:t>    y: data to base y-axis </a:t>
            </a:r>
            <a:r>
              <a:rPr lang="en-US" dirty="0" err="1"/>
              <a:t>meshgrid</a:t>
            </a:r>
            <a:r>
              <a:rPr lang="en-US" dirty="0"/>
              <a:t> on</a:t>
            </a:r>
          </a:p>
          <a:p>
            <a:r>
              <a:rPr lang="en-US" dirty="0"/>
              <a:t>    h: </a:t>
            </a:r>
            <a:r>
              <a:rPr lang="en-US" dirty="0" err="1"/>
              <a:t>stepsize</a:t>
            </a:r>
            <a:r>
              <a:rPr lang="en-US" dirty="0"/>
              <a:t> for </a:t>
            </a:r>
            <a:r>
              <a:rPr lang="en-US" dirty="0" err="1"/>
              <a:t>meshgrid</a:t>
            </a:r>
            <a:r>
              <a:rPr lang="en-US" dirty="0"/>
              <a:t>, optional</a:t>
            </a:r>
          </a:p>
          <a:p>
            <a:endParaRPr lang="en-US" dirty="0"/>
          </a:p>
          <a:p>
            <a:r>
              <a:rPr lang="en-US" dirty="0"/>
              <a:t>    Returns</a:t>
            </a:r>
          </a:p>
          <a:p>
            <a:r>
              <a:rPr lang="en-US" dirty="0"/>
              <a:t>    -------</a:t>
            </a:r>
          </a:p>
          <a:p>
            <a:r>
              <a:rPr lang="en-US" dirty="0"/>
              <a:t>    xx, </a:t>
            </a:r>
            <a:r>
              <a:rPr lang="en-US" dirty="0" err="1"/>
              <a:t>yy</a:t>
            </a:r>
            <a:r>
              <a:rPr lang="en-US" dirty="0"/>
              <a:t> :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"""</a:t>
            </a:r>
          </a:p>
          <a:p>
            <a:r>
              <a:rPr lang="en-US" dirty="0"/>
              <a:t>    </a:t>
            </a:r>
            <a:r>
              <a:rPr lang="en-US" dirty="0" err="1"/>
              <a:t>x_min</a:t>
            </a:r>
            <a:r>
              <a:rPr lang="en-US" dirty="0"/>
              <a:t>, </a:t>
            </a:r>
            <a:r>
              <a:rPr lang="en-US" dirty="0" err="1"/>
              <a:t>x_max</a:t>
            </a:r>
            <a:r>
              <a:rPr lang="en-US" dirty="0"/>
              <a:t> = </a:t>
            </a:r>
            <a:r>
              <a:rPr lang="en-US" dirty="0" err="1"/>
              <a:t>x.min</a:t>
            </a:r>
            <a:r>
              <a:rPr lang="en-US" dirty="0"/>
              <a:t>() - 1, </a:t>
            </a:r>
            <a:r>
              <a:rPr lang="en-US" dirty="0" err="1"/>
              <a:t>x.max</a:t>
            </a:r>
            <a:r>
              <a:rPr lang="en-US" dirty="0"/>
              <a:t>() + 1</a:t>
            </a:r>
          </a:p>
          <a:p>
            <a:r>
              <a:rPr lang="en-US" dirty="0"/>
              <a:t>    </a:t>
            </a:r>
            <a:r>
              <a:rPr lang="en-US" dirty="0" err="1"/>
              <a:t>y_min</a:t>
            </a:r>
            <a:r>
              <a:rPr lang="en-US" dirty="0"/>
              <a:t>, </a:t>
            </a:r>
            <a:r>
              <a:rPr lang="en-US" dirty="0" err="1"/>
              <a:t>y_max</a:t>
            </a:r>
            <a:r>
              <a:rPr lang="en-US" dirty="0"/>
              <a:t> = </a:t>
            </a:r>
            <a:r>
              <a:rPr lang="en-US" dirty="0" err="1"/>
              <a:t>y.min</a:t>
            </a:r>
            <a:r>
              <a:rPr lang="en-US" dirty="0"/>
              <a:t>() - 1, </a:t>
            </a:r>
            <a:r>
              <a:rPr lang="en-US" dirty="0" err="1"/>
              <a:t>y.max</a:t>
            </a:r>
            <a:r>
              <a:rPr lang="en-US" dirty="0"/>
              <a:t>() + 1</a:t>
            </a:r>
          </a:p>
          <a:p>
            <a:r>
              <a:rPr lang="en-US" dirty="0"/>
              <a:t>    xx, </a:t>
            </a:r>
            <a:r>
              <a:rPr lang="en-US" dirty="0" err="1"/>
              <a:t>yy</a:t>
            </a:r>
            <a:r>
              <a:rPr lang="en-US" dirty="0"/>
              <a:t> = </a:t>
            </a:r>
            <a:r>
              <a:rPr lang="en-US" dirty="0" err="1"/>
              <a:t>np.meshgrid</a:t>
            </a:r>
            <a:r>
              <a:rPr lang="en-US" dirty="0"/>
              <a:t>(</a:t>
            </a:r>
            <a:r>
              <a:rPr lang="en-US" dirty="0" err="1"/>
              <a:t>np.arange</a:t>
            </a:r>
            <a:r>
              <a:rPr lang="en-US" dirty="0"/>
              <a:t>(</a:t>
            </a:r>
            <a:r>
              <a:rPr lang="en-US" dirty="0" err="1"/>
              <a:t>x_min</a:t>
            </a:r>
            <a:r>
              <a:rPr lang="en-US" dirty="0"/>
              <a:t>, </a:t>
            </a:r>
            <a:r>
              <a:rPr lang="en-US" dirty="0" err="1"/>
              <a:t>x_max</a:t>
            </a:r>
            <a:r>
              <a:rPr lang="en-US" dirty="0"/>
              <a:t>, h),</a:t>
            </a:r>
          </a:p>
          <a:p>
            <a:r>
              <a:rPr lang="en-US" dirty="0"/>
              <a:t>                         </a:t>
            </a:r>
            <a:r>
              <a:rPr lang="en-US" dirty="0" err="1"/>
              <a:t>np.arange</a:t>
            </a:r>
            <a:r>
              <a:rPr lang="en-US" dirty="0"/>
              <a:t>(</a:t>
            </a:r>
            <a:r>
              <a:rPr lang="en-US" dirty="0" err="1"/>
              <a:t>y_min</a:t>
            </a:r>
            <a:r>
              <a:rPr lang="en-US" dirty="0"/>
              <a:t>, </a:t>
            </a:r>
            <a:r>
              <a:rPr lang="en-US" dirty="0" err="1"/>
              <a:t>y_max</a:t>
            </a:r>
            <a:r>
              <a:rPr lang="en-US" dirty="0"/>
              <a:t>, h))</a:t>
            </a:r>
          </a:p>
          <a:p>
            <a:r>
              <a:rPr lang="en-US" dirty="0"/>
              <a:t>    return xx, </a:t>
            </a:r>
            <a:r>
              <a:rPr lang="en-US" dirty="0" err="1"/>
              <a:t>yy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 </a:t>
            </a:r>
            <a:r>
              <a:rPr lang="en-US" dirty="0" err="1"/>
              <a:t>plot_contours</a:t>
            </a:r>
            <a:r>
              <a:rPr lang="en-US" dirty="0"/>
              <a:t>(ax, </a:t>
            </a:r>
            <a:r>
              <a:rPr lang="en-US" dirty="0" err="1"/>
              <a:t>clf</a:t>
            </a:r>
            <a:r>
              <a:rPr lang="en-US" dirty="0"/>
              <a:t>, xx, </a:t>
            </a:r>
            <a:r>
              <a:rPr lang="en-US" dirty="0" err="1"/>
              <a:t>yy</a:t>
            </a:r>
            <a:r>
              <a:rPr lang="en-US" dirty="0"/>
              <a:t>, **</a:t>
            </a:r>
            <a:r>
              <a:rPr lang="en-US" dirty="0" err="1"/>
              <a:t>params</a:t>
            </a:r>
            <a:r>
              <a:rPr lang="en-US" dirty="0"/>
              <a:t>):</a:t>
            </a:r>
          </a:p>
          <a:p>
            <a:r>
              <a:rPr lang="en-US" dirty="0"/>
              <a:t>    """Plot the decision boundaries for a classifier.</a:t>
            </a:r>
          </a:p>
          <a:p>
            <a:endParaRPr lang="en-US" dirty="0"/>
          </a:p>
          <a:p>
            <a:r>
              <a:rPr lang="en-US" dirty="0"/>
              <a:t>    Parameters</a:t>
            </a:r>
          </a:p>
          <a:p>
            <a:r>
              <a:rPr lang="en-US" dirty="0"/>
              <a:t>    ----------</a:t>
            </a:r>
          </a:p>
          <a:p>
            <a:r>
              <a:rPr lang="en-US" dirty="0"/>
              <a:t>    ax: matplotlib axes object</a:t>
            </a:r>
          </a:p>
          <a:p>
            <a:r>
              <a:rPr lang="en-US" dirty="0"/>
              <a:t>    </a:t>
            </a:r>
            <a:r>
              <a:rPr lang="en-US" dirty="0" err="1"/>
              <a:t>clf</a:t>
            </a:r>
            <a:r>
              <a:rPr lang="en-US" dirty="0"/>
              <a:t>: a classifier</a:t>
            </a:r>
          </a:p>
          <a:p>
            <a:r>
              <a:rPr lang="en-US" dirty="0"/>
              <a:t>    xx: </a:t>
            </a:r>
            <a:r>
              <a:rPr lang="en-US" dirty="0" err="1"/>
              <a:t>meshgrid</a:t>
            </a:r>
            <a:r>
              <a:rPr lang="en-US" dirty="0"/>
              <a:t>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yy</a:t>
            </a:r>
            <a:r>
              <a:rPr lang="en-US" dirty="0"/>
              <a:t>: </a:t>
            </a:r>
            <a:r>
              <a:rPr lang="en-US" dirty="0" err="1"/>
              <a:t>meshgrid</a:t>
            </a:r>
            <a:r>
              <a:rPr lang="en-US" dirty="0"/>
              <a:t>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params</a:t>
            </a:r>
            <a:r>
              <a:rPr lang="en-US" dirty="0"/>
              <a:t>: dictionary of </a:t>
            </a:r>
            <a:r>
              <a:rPr lang="en-US" dirty="0" err="1"/>
              <a:t>params</a:t>
            </a:r>
            <a:r>
              <a:rPr lang="en-US" dirty="0"/>
              <a:t> to pass to </a:t>
            </a:r>
            <a:r>
              <a:rPr lang="en-US" dirty="0" err="1"/>
              <a:t>contourf</a:t>
            </a:r>
            <a:r>
              <a:rPr lang="en-US" dirty="0"/>
              <a:t>, optional</a:t>
            </a:r>
          </a:p>
          <a:p>
            <a:r>
              <a:rPr lang="en-US" dirty="0"/>
              <a:t>    """</a:t>
            </a:r>
          </a:p>
          <a:p>
            <a:r>
              <a:rPr lang="en-US" dirty="0"/>
              <a:t>    Z = </a:t>
            </a:r>
            <a:r>
              <a:rPr lang="en-US" dirty="0" err="1"/>
              <a:t>clf.predict</a:t>
            </a:r>
            <a:r>
              <a:rPr lang="en-US" dirty="0"/>
              <a:t>(</a:t>
            </a:r>
            <a:r>
              <a:rPr lang="en-US" dirty="0" err="1"/>
              <a:t>np.c</a:t>
            </a:r>
            <a:r>
              <a:rPr lang="en-US" dirty="0"/>
              <a:t>_[</a:t>
            </a:r>
            <a:r>
              <a:rPr lang="en-US" dirty="0" err="1"/>
              <a:t>xx.ravel</a:t>
            </a:r>
            <a:r>
              <a:rPr lang="en-US" dirty="0"/>
              <a:t>(), </a:t>
            </a:r>
            <a:r>
              <a:rPr lang="en-US" dirty="0" err="1"/>
              <a:t>yy.ravel</a:t>
            </a:r>
            <a:r>
              <a:rPr lang="en-US" dirty="0"/>
              <a:t>()])</a:t>
            </a:r>
          </a:p>
          <a:p>
            <a:r>
              <a:rPr lang="en-US" dirty="0"/>
              <a:t>    Z = </a:t>
            </a:r>
            <a:r>
              <a:rPr lang="en-US" dirty="0" err="1"/>
              <a:t>Z.reshape</a:t>
            </a:r>
            <a:r>
              <a:rPr lang="en-US" dirty="0"/>
              <a:t>(</a:t>
            </a:r>
            <a:r>
              <a:rPr lang="en-US" dirty="0" err="1"/>
              <a:t>xx.shape</a:t>
            </a:r>
            <a:r>
              <a:rPr lang="en-US" dirty="0"/>
              <a:t>)</a:t>
            </a:r>
          </a:p>
          <a:p>
            <a:r>
              <a:rPr lang="en-US" dirty="0"/>
              <a:t>    out = </a:t>
            </a:r>
            <a:r>
              <a:rPr lang="en-US" dirty="0" err="1"/>
              <a:t>ax.contourf</a:t>
            </a:r>
            <a:r>
              <a:rPr lang="en-US" dirty="0"/>
              <a:t>(xx, </a:t>
            </a:r>
            <a:r>
              <a:rPr lang="en-US" dirty="0" err="1"/>
              <a:t>yy</a:t>
            </a:r>
            <a:r>
              <a:rPr lang="en-US" dirty="0"/>
              <a:t>, Z, **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  <a:p>
            <a:r>
              <a:rPr lang="en-US" dirty="0"/>
              <a:t>    return out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import some data to play with</a:t>
            </a:r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# Take the first two features. We could avoid this by using a two-dim dataset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r>
              <a:rPr lang="en-US" dirty="0"/>
              <a:t>[:, :2]</a:t>
            </a:r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# we create an instance of SVM and fit out data. We do not scale our</a:t>
            </a:r>
          </a:p>
          <a:p>
            <a:r>
              <a:rPr lang="en-US" dirty="0"/>
              <a:t># data since we want to plot the support vectors</a:t>
            </a:r>
          </a:p>
          <a:p>
            <a:r>
              <a:rPr lang="en-US" dirty="0"/>
              <a:t>C = 1.0  # SVM regularization parameter</a:t>
            </a:r>
          </a:p>
          <a:p>
            <a:r>
              <a:rPr lang="en-US" dirty="0"/>
              <a:t>models = (</a:t>
            </a:r>
            <a:r>
              <a:rPr lang="en-US" dirty="0" err="1"/>
              <a:t>svm.SVC</a:t>
            </a:r>
            <a:r>
              <a:rPr lang="en-US" dirty="0"/>
              <a:t>(kernel='linear', C=C),</a:t>
            </a:r>
          </a:p>
          <a:p>
            <a:r>
              <a:rPr lang="en-US" dirty="0"/>
              <a:t>          </a:t>
            </a:r>
            <a:r>
              <a:rPr lang="en-US" dirty="0" err="1"/>
              <a:t>svm.LinearSVC</a:t>
            </a:r>
            <a:r>
              <a:rPr lang="en-US" dirty="0"/>
              <a:t>(C=C),</a:t>
            </a:r>
          </a:p>
          <a:p>
            <a:r>
              <a:rPr lang="en-US" dirty="0"/>
              <a:t>          </a:t>
            </a:r>
            <a:r>
              <a:rPr lang="en-US" dirty="0" err="1"/>
              <a:t>svm.SVC</a:t>
            </a:r>
            <a:r>
              <a:rPr lang="en-US" dirty="0"/>
              <a:t>(kernel='</a:t>
            </a:r>
            <a:r>
              <a:rPr lang="en-US" dirty="0" err="1"/>
              <a:t>rbf</a:t>
            </a:r>
            <a:r>
              <a:rPr lang="en-US" dirty="0"/>
              <a:t>', gamma=0.7, C=C),</a:t>
            </a:r>
          </a:p>
          <a:p>
            <a:r>
              <a:rPr lang="en-US" dirty="0"/>
              <a:t>          </a:t>
            </a:r>
            <a:r>
              <a:rPr lang="en-US" dirty="0" err="1"/>
              <a:t>svm.SVC</a:t>
            </a:r>
            <a:r>
              <a:rPr lang="en-US" dirty="0"/>
              <a:t>(kernel='poly', degree=3, C=C))</a:t>
            </a:r>
          </a:p>
          <a:p>
            <a:r>
              <a:rPr lang="en-US" dirty="0"/>
              <a:t>models = (</a:t>
            </a:r>
            <a:r>
              <a:rPr lang="en-US" dirty="0" err="1"/>
              <a:t>clf.fit</a:t>
            </a:r>
            <a:r>
              <a:rPr lang="en-US" dirty="0"/>
              <a:t>(X, y) for </a:t>
            </a:r>
            <a:r>
              <a:rPr lang="en-US" dirty="0" err="1"/>
              <a:t>clf</a:t>
            </a:r>
            <a:r>
              <a:rPr lang="en-US" dirty="0"/>
              <a:t> in models)</a:t>
            </a:r>
          </a:p>
          <a:p>
            <a:endParaRPr lang="en-US" dirty="0"/>
          </a:p>
          <a:p>
            <a:r>
              <a:rPr lang="en-US" dirty="0"/>
              <a:t># title for the plots</a:t>
            </a:r>
          </a:p>
          <a:p>
            <a:r>
              <a:rPr lang="en-US" dirty="0"/>
              <a:t>titles = ('SVC with linear kernel',</a:t>
            </a:r>
          </a:p>
          <a:p>
            <a:r>
              <a:rPr lang="en-US" dirty="0"/>
              <a:t>          '</a:t>
            </a:r>
            <a:r>
              <a:rPr lang="en-US" dirty="0" err="1"/>
              <a:t>LinearSVC</a:t>
            </a:r>
            <a:r>
              <a:rPr lang="en-US" dirty="0"/>
              <a:t> (linear kernel)',</a:t>
            </a:r>
          </a:p>
          <a:p>
            <a:r>
              <a:rPr lang="en-US" dirty="0"/>
              <a:t>          'SVC with RBF kernel',</a:t>
            </a:r>
          </a:p>
          <a:p>
            <a:r>
              <a:rPr lang="en-US" dirty="0"/>
              <a:t>          'SVC with polynomial (degree 3) kernel')</a:t>
            </a:r>
          </a:p>
          <a:p>
            <a:endParaRPr lang="en-US" dirty="0"/>
          </a:p>
          <a:p>
            <a:r>
              <a:rPr lang="en-US" dirty="0"/>
              <a:t># Set-up 2x2 grid for plotting.</a:t>
            </a:r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/>
              <a:t>fig, sub = </a:t>
            </a:r>
            <a:r>
              <a:rPr lang="en-US" dirty="0" err="1"/>
              <a:t>plt.subplots</a:t>
            </a:r>
            <a:r>
              <a:rPr lang="en-US" dirty="0"/>
              <a:t>(2, 2)</a:t>
            </a:r>
          </a:p>
          <a:p>
            <a:r>
              <a:rPr lang="en-US" dirty="0" err="1"/>
              <a:t>plt.subplots_adjust</a:t>
            </a:r>
            <a:r>
              <a:rPr lang="en-US" dirty="0"/>
              <a:t>(</a:t>
            </a:r>
            <a:r>
              <a:rPr lang="en-US" dirty="0" err="1"/>
              <a:t>wspace</a:t>
            </a:r>
            <a:r>
              <a:rPr lang="en-US" dirty="0"/>
              <a:t>=0.4, </a:t>
            </a:r>
            <a:r>
              <a:rPr lang="en-US" dirty="0" err="1"/>
              <a:t>hspace</a:t>
            </a:r>
            <a:r>
              <a:rPr lang="en-US" dirty="0"/>
              <a:t>=0.4)</a:t>
            </a:r>
          </a:p>
          <a:p>
            <a:endParaRPr lang="en-US" dirty="0"/>
          </a:p>
          <a:p>
            <a:r>
              <a:rPr lang="en-US" dirty="0"/>
              <a:t>X0, X1 = X[:, 0], X[:, 1]</a:t>
            </a:r>
          </a:p>
          <a:p>
            <a:r>
              <a:rPr lang="en-US" dirty="0"/>
              <a:t>xx, </a:t>
            </a:r>
            <a:r>
              <a:rPr lang="en-US" dirty="0" err="1"/>
              <a:t>yy</a:t>
            </a:r>
            <a:r>
              <a:rPr lang="en-US" dirty="0"/>
              <a:t> = </a:t>
            </a:r>
            <a:r>
              <a:rPr lang="en-US" dirty="0" err="1"/>
              <a:t>make_meshgrid</a:t>
            </a:r>
            <a:r>
              <a:rPr lang="en-US" dirty="0"/>
              <a:t>(X0, X1)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dirty="0" err="1"/>
              <a:t>clf</a:t>
            </a:r>
            <a:r>
              <a:rPr lang="en-US" dirty="0"/>
              <a:t>, title, ax in zip(models, titles, </a:t>
            </a:r>
            <a:r>
              <a:rPr lang="en-US" dirty="0" err="1"/>
              <a:t>sub.flatten</a:t>
            </a:r>
            <a:r>
              <a:rPr lang="en-US" dirty="0"/>
              <a:t>()):</a:t>
            </a:r>
          </a:p>
          <a:p>
            <a:r>
              <a:rPr lang="en-US" dirty="0"/>
              <a:t>    </a:t>
            </a:r>
            <a:r>
              <a:rPr lang="en-US" dirty="0" err="1"/>
              <a:t>plot_contours</a:t>
            </a:r>
            <a:r>
              <a:rPr lang="en-US" dirty="0"/>
              <a:t>(ax, </a:t>
            </a:r>
            <a:r>
              <a:rPr lang="en-US" dirty="0" err="1"/>
              <a:t>clf</a:t>
            </a:r>
            <a:r>
              <a:rPr lang="en-US" dirty="0"/>
              <a:t>, xx, </a:t>
            </a:r>
            <a:r>
              <a:rPr lang="en-US" dirty="0" err="1"/>
              <a:t>yy</a:t>
            </a:r>
            <a:r>
              <a:rPr lang="en-US" dirty="0"/>
              <a:t>,</a:t>
            </a:r>
          </a:p>
          <a:p>
            <a:r>
              <a:rPr lang="en-US" dirty="0"/>
              <a:t>                 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plt.cm.coolwarm</a:t>
            </a:r>
            <a:r>
              <a:rPr lang="en-US" dirty="0"/>
              <a:t>, alpha=0.8)</a:t>
            </a:r>
          </a:p>
          <a:p>
            <a:r>
              <a:rPr lang="en-US" dirty="0"/>
              <a:t>    </a:t>
            </a:r>
            <a:r>
              <a:rPr lang="en-US" dirty="0" err="1"/>
              <a:t>ax.scatter</a:t>
            </a:r>
            <a:r>
              <a:rPr lang="en-US" dirty="0"/>
              <a:t>(X0, X1, c=y,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plt.cm.coolwarm</a:t>
            </a:r>
            <a:r>
              <a:rPr lang="en-US" dirty="0"/>
              <a:t>, s=20, </a:t>
            </a:r>
            <a:r>
              <a:rPr lang="en-US" dirty="0" err="1"/>
              <a:t>edgecolors</a:t>
            </a:r>
            <a:r>
              <a:rPr lang="en-US" dirty="0"/>
              <a:t>='k')</a:t>
            </a:r>
          </a:p>
          <a:p>
            <a:r>
              <a:rPr lang="en-US" dirty="0"/>
              <a:t>    </a:t>
            </a:r>
            <a:r>
              <a:rPr lang="en-US" dirty="0" err="1"/>
              <a:t>ax.set_xlim</a:t>
            </a:r>
            <a:r>
              <a:rPr lang="en-US" dirty="0"/>
              <a:t>(</a:t>
            </a:r>
            <a:r>
              <a:rPr lang="en-US" dirty="0" err="1"/>
              <a:t>xx.min</a:t>
            </a:r>
            <a:r>
              <a:rPr lang="en-US" dirty="0"/>
              <a:t>(), </a:t>
            </a:r>
            <a:r>
              <a:rPr lang="en-US" dirty="0" err="1"/>
              <a:t>xx.max</a:t>
            </a:r>
            <a:r>
              <a:rPr lang="en-US" dirty="0"/>
              <a:t>())</a:t>
            </a:r>
          </a:p>
          <a:p>
            <a:r>
              <a:rPr lang="en-US" dirty="0"/>
              <a:t>    </a:t>
            </a:r>
            <a:r>
              <a:rPr lang="en-US" dirty="0" err="1"/>
              <a:t>ax.set_ylim</a:t>
            </a:r>
            <a:r>
              <a:rPr lang="en-US" dirty="0"/>
              <a:t>(</a:t>
            </a:r>
            <a:r>
              <a:rPr lang="en-US" dirty="0" err="1"/>
              <a:t>yy.min</a:t>
            </a:r>
            <a:r>
              <a:rPr lang="en-US" dirty="0"/>
              <a:t>(), </a:t>
            </a:r>
            <a:r>
              <a:rPr lang="en-US" dirty="0" err="1"/>
              <a:t>yy.max</a:t>
            </a:r>
            <a:r>
              <a:rPr lang="en-US" dirty="0"/>
              <a:t>())</a:t>
            </a:r>
          </a:p>
          <a:p>
            <a:r>
              <a:rPr lang="en-US" dirty="0"/>
              <a:t>    </a:t>
            </a:r>
            <a:r>
              <a:rPr lang="en-US" dirty="0" err="1"/>
              <a:t>ax.set_xlabel</a:t>
            </a:r>
            <a:r>
              <a:rPr lang="en-US" dirty="0"/>
              <a:t>('Sepal length')</a:t>
            </a:r>
          </a:p>
          <a:p>
            <a:r>
              <a:rPr lang="en-US" dirty="0"/>
              <a:t>    </a:t>
            </a:r>
            <a:r>
              <a:rPr lang="en-US" dirty="0" err="1"/>
              <a:t>ax.set_ylabel</a:t>
            </a:r>
            <a:r>
              <a:rPr lang="en-US" dirty="0"/>
              <a:t>('Sepal width')</a:t>
            </a:r>
          </a:p>
          <a:p>
            <a:r>
              <a:rPr lang="en-US" dirty="0"/>
              <a:t>    </a:t>
            </a:r>
            <a:r>
              <a:rPr lang="en-US" dirty="0" err="1"/>
              <a:t>ax.set_xticks</a:t>
            </a:r>
            <a:r>
              <a:rPr lang="en-US" dirty="0"/>
              <a:t>(())</a:t>
            </a:r>
          </a:p>
          <a:p>
            <a:r>
              <a:rPr lang="en-US" dirty="0"/>
              <a:t>    </a:t>
            </a:r>
            <a:r>
              <a:rPr lang="en-US" dirty="0" err="1"/>
              <a:t>ax.set_yticks</a:t>
            </a:r>
            <a:r>
              <a:rPr lang="en-US" dirty="0"/>
              <a:t>(())</a:t>
            </a:r>
          </a:p>
          <a:p>
            <a:r>
              <a:rPr lang="en-US" dirty="0"/>
              <a:t>    </a:t>
            </a:r>
            <a:r>
              <a:rPr lang="en-US" dirty="0" err="1"/>
              <a:t>ax.set_title</a:t>
            </a:r>
            <a:r>
              <a:rPr lang="en-US" dirty="0"/>
              <a:t>(title)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"""</a:t>
            </a:r>
          </a:p>
          <a:p>
            <a:r>
              <a:rPr lang="en-US" dirty="0"/>
              <a:t>================================</a:t>
            </a:r>
          </a:p>
          <a:p>
            <a:r>
              <a:rPr lang="en-US" dirty="0"/>
              <a:t>SVM Exercise</a:t>
            </a:r>
          </a:p>
          <a:p>
            <a:r>
              <a:rPr lang="en-US" dirty="0"/>
              <a:t>================================</a:t>
            </a:r>
          </a:p>
          <a:p>
            <a:endParaRPr lang="en-US" dirty="0"/>
          </a:p>
          <a:p>
            <a:r>
              <a:rPr lang="en-US" dirty="0"/>
              <a:t>A tutorial exercise for using different SVM kernels.</a:t>
            </a:r>
          </a:p>
          <a:p>
            <a:endParaRPr lang="en-US" dirty="0"/>
          </a:p>
          <a:p>
            <a:r>
              <a:rPr lang="en-US" dirty="0"/>
              <a:t>This exercise is used in the :ref:`</a:t>
            </a:r>
            <a:r>
              <a:rPr lang="en-US" dirty="0" err="1"/>
              <a:t>using_kernels_tut</a:t>
            </a:r>
            <a:r>
              <a:rPr lang="en-US" dirty="0"/>
              <a:t>` part of the</a:t>
            </a:r>
          </a:p>
          <a:p>
            <a:r>
              <a:rPr lang="en-US" dirty="0"/>
              <a:t>:ref:`</a:t>
            </a:r>
            <a:r>
              <a:rPr lang="en-US" dirty="0" err="1"/>
              <a:t>supervised_learning_tut</a:t>
            </a:r>
            <a:r>
              <a:rPr lang="en-US" dirty="0"/>
              <a:t>` section of the :ref:`</a:t>
            </a:r>
            <a:r>
              <a:rPr lang="en-US" dirty="0" err="1"/>
              <a:t>stat_learn_tut_index</a:t>
            </a:r>
            <a:r>
              <a:rPr lang="en-US" dirty="0"/>
              <a:t>`.</a:t>
            </a:r>
          </a:p>
          <a:p>
            <a:r>
              <a:rPr lang="en-US" dirty="0"/>
              <a:t>"""</a:t>
            </a:r>
          </a:p>
          <a:p>
            <a:r>
              <a:rPr lang="en-US" dirty="0"/>
              <a:t>print(__doc__)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datasets, </a:t>
            </a:r>
            <a:r>
              <a:rPr lang="en-US" dirty="0" err="1"/>
              <a:t>svm</a:t>
            </a:r>
            <a:endParaRPr lang="en-US" dirty="0"/>
          </a:p>
          <a:p>
            <a:endParaRPr lang="en-US" dirty="0"/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endParaRPr lang="en-US" dirty="0"/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X = X[y != 0, :2]</a:t>
            </a:r>
          </a:p>
          <a:p>
            <a:r>
              <a:rPr lang="en-US" dirty="0"/>
              <a:t>y = y[y != 0]</a:t>
            </a:r>
          </a:p>
          <a:p>
            <a:endParaRPr lang="en-US" dirty="0"/>
          </a:p>
          <a:p>
            <a:r>
              <a:rPr lang="en-US" dirty="0" err="1"/>
              <a:t>n_sample</a:t>
            </a:r>
            <a:r>
              <a:rPr lang="en-US" dirty="0"/>
              <a:t> = </a:t>
            </a:r>
            <a:r>
              <a:rPr lang="en-US" dirty="0" err="1"/>
              <a:t>len</a:t>
            </a:r>
            <a:r>
              <a:rPr lang="en-US" dirty="0"/>
              <a:t>(X)</a:t>
            </a:r>
          </a:p>
          <a:p>
            <a:endParaRPr lang="en-US" dirty="0"/>
          </a:p>
          <a:p>
            <a:r>
              <a:rPr lang="en-US" dirty="0" err="1"/>
              <a:t>np.random.seed</a:t>
            </a:r>
            <a:r>
              <a:rPr lang="en-US" dirty="0"/>
              <a:t>(0)</a:t>
            </a:r>
          </a:p>
          <a:p>
            <a:r>
              <a:rPr lang="en-US" dirty="0"/>
              <a:t>order = </a:t>
            </a:r>
            <a:r>
              <a:rPr lang="en-US" dirty="0" err="1"/>
              <a:t>np.random.permutation</a:t>
            </a:r>
            <a:r>
              <a:rPr lang="en-US" dirty="0"/>
              <a:t>(</a:t>
            </a:r>
            <a:r>
              <a:rPr lang="en-US" dirty="0" err="1"/>
              <a:t>n_sample</a:t>
            </a:r>
            <a:r>
              <a:rPr lang="en-US" dirty="0"/>
              <a:t>)</a:t>
            </a:r>
          </a:p>
          <a:p>
            <a:r>
              <a:rPr lang="en-US" dirty="0"/>
              <a:t>X = X[order]</a:t>
            </a:r>
          </a:p>
          <a:p>
            <a:r>
              <a:rPr lang="en-US" dirty="0"/>
              <a:t>y = y[order].</a:t>
            </a:r>
            <a:r>
              <a:rPr lang="en-US" dirty="0" err="1"/>
              <a:t>astype</a:t>
            </a:r>
            <a:r>
              <a:rPr lang="en-US" dirty="0"/>
              <a:t>(</a:t>
            </a:r>
            <a:r>
              <a:rPr lang="en-US" dirty="0" err="1"/>
              <a:t>np.float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X_train</a:t>
            </a:r>
            <a:r>
              <a:rPr lang="en-US" dirty="0"/>
              <a:t> = X[: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)]</a:t>
            </a:r>
          </a:p>
          <a:p>
            <a:r>
              <a:rPr lang="en-US" dirty="0" err="1"/>
              <a:t>y_train</a:t>
            </a:r>
            <a:r>
              <a:rPr lang="en-US" dirty="0"/>
              <a:t> = y[: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)]</a:t>
            </a:r>
          </a:p>
          <a:p>
            <a:r>
              <a:rPr lang="en-US" dirty="0" err="1"/>
              <a:t>X_test</a:t>
            </a:r>
            <a:r>
              <a:rPr lang="en-US" dirty="0"/>
              <a:t> = X[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):]</a:t>
            </a:r>
          </a:p>
          <a:p>
            <a:r>
              <a:rPr lang="en-US" dirty="0" err="1"/>
              <a:t>y_test</a:t>
            </a:r>
            <a:r>
              <a:rPr lang="en-US" dirty="0"/>
              <a:t> = y[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):]</a:t>
            </a:r>
          </a:p>
          <a:p>
            <a:endParaRPr lang="en-US" dirty="0"/>
          </a:p>
          <a:p>
            <a:r>
              <a:rPr lang="en-US" dirty="0"/>
              <a:t># fit the model</a:t>
            </a:r>
          </a:p>
          <a:p>
            <a:r>
              <a:rPr lang="en-US" dirty="0"/>
              <a:t>for </a:t>
            </a:r>
            <a:r>
              <a:rPr lang="en-US" dirty="0" err="1"/>
              <a:t>fig_num</a:t>
            </a:r>
            <a:r>
              <a:rPr lang="en-US" dirty="0"/>
              <a:t>, kernel in enumerate(('linear', '</a:t>
            </a:r>
            <a:r>
              <a:rPr lang="en-US" dirty="0" err="1"/>
              <a:t>rbf</a:t>
            </a:r>
            <a:r>
              <a:rPr lang="en-US" dirty="0"/>
              <a:t>', 'poly')):</a:t>
            </a:r>
          </a:p>
          <a:p>
            <a:r>
              <a:rPr lang="en-US" dirty="0"/>
              <a:t>    </a:t>
            </a:r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svm.SVC</a:t>
            </a:r>
            <a:r>
              <a:rPr lang="en-US" dirty="0"/>
              <a:t>(kernel=kernel, gamma=10)</a:t>
            </a:r>
          </a:p>
          <a:p>
            <a:r>
              <a:rPr lang="en-US" dirty="0"/>
              <a:t>    </a:t>
            </a:r>
            <a:r>
              <a:rPr lang="en-US" dirty="0" err="1"/>
              <a:t>clf.fit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plt.figure</a:t>
            </a:r>
            <a:r>
              <a:rPr lang="en-US" dirty="0"/>
              <a:t>(</a:t>
            </a:r>
            <a:r>
              <a:rPr lang="en-US" dirty="0" err="1"/>
              <a:t>fig_num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plt.clf</a:t>
            </a:r>
            <a:r>
              <a:rPr lang="en-US" dirty="0"/>
              <a:t>()</a:t>
            </a:r>
          </a:p>
          <a:p>
            <a:r>
              <a:rPr lang="en-US" dirty="0"/>
              <a:t>    </a:t>
            </a:r>
            <a:r>
              <a:rPr lang="en-US" dirty="0" err="1"/>
              <a:t>plt.scatter</a:t>
            </a:r>
            <a:r>
              <a:rPr lang="en-US" dirty="0"/>
              <a:t>(X[:, 0], X[:, 1], c=y, </a:t>
            </a:r>
            <a:r>
              <a:rPr lang="en-US" dirty="0" err="1"/>
              <a:t>zorder</a:t>
            </a:r>
            <a:r>
              <a:rPr lang="en-US" dirty="0"/>
              <a:t>=10,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plt.cm.Paired</a:t>
            </a:r>
            <a:r>
              <a:rPr lang="en-US" dirty="0"/>
              <a:t>,</a:t>
            </a:r>
          </a:p>
          <a:p>
            <a:r>
              <a:rPr lang="en-US" dirty="0"/>
              <a:t>                </a:t>
            </a:r>
            <a:r>
              <a:rPr lang="en-US" dirty="0" err="1"/>
              <a:t>edgecolor</a:t>
            </a:r>
            <a:r>
              <a:rPr lang="en-US" dirty="0"/>
              <a:t>='k', s=20)</a:t>
            </a:r>
          </a:p>
          <a:p>
            <a:endParaRPr lang="en-US" dirty="0"/>
          </a:p>
          <a:p>
            <a:r>
              <a:rPr lang="en-US" dirty="0"/>
              <a:t>    # Circle out the test data</a:t>
            </a:r>
          </a:p>
          <a:p>
            <a:r>
              <a:rPr lang="en-US" dirty="0"/>
              <a:t>    </a:t>
            </a:r>
            <a:r>
              <a:rPr lang="en-US" dirty="0" err="1"/>
              <a:t>plt.scatter</a:t>
            </a:r>
            <a:r>
              <a:rPr lang="en-US" dirty="0"/>
              <a:t>(</a:t>
            </a:r>
            <a:r>
              <a:rPr lang="en-US" dirty="0" err="1"/>
              <a:t>X_test</a:t>
            </a:r>
            <a:r>
              <a:rPr lang="en-US" dirty="0"/>
              <a:t>[:, 0], </a:t>
            </a:r>
            <a:r>
              <a:rPr lang="en-US" dirty="0" err="1"/>
              <a:t>X_test</a:t>
            </a:r>
            <a:r>
              <a:rPr lang="en-US" dirty="0"/>
              <a:t>[:, 1], s=80, </a:t>
            </a:r>
            <a:r>
              <a:rPr lang="en-US" dirty="0" err="1"/>
              <a:t>facecolors</a:t>
            </a:r>
            <a:r>
              <a:rPr lang="en-US" dirty="0"/>
              <a:t>='none',</a:t>
            </a:r>
          </a:p>
          <a:p>
            <a:r>
              <a:rPr lang="en-US" dirty="0"/>
              <a:t>                </a:t>
            </a:r>
            <a:r>
              <a:rPr lang="en-US" dirty="0" err="1"/>
              <a:t>zorder</a:t>
            </a:r>
            <a:r>
              <a:rPr lang="en-US" dirty="0"/>
              <a:t>=10, </a:t>
            </a:r>
            <a:r>
              <a:rPr lang="en-US" dirty="0" err="1"/>
              <a:t>edgecolor</a:t>
            </a:r>
            <a:r>
              <a:rPr lang="en-US" dirty="0"/>
              <a:t>='k')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plt.axis</a:t>
            </a:r>
            <a:r>
              <a:rPr lang="en-US" dirty="0"/>
              <a:t>('tight')</a:t>
            </a:r>
          </a:p>
          <a:p>
            <a:r>
              <a:rPr lang="en-US" dirty="0"/>
              <a:t>    </a:t>
            </a:r>
            <a:r>
              <a:rPr lang="en-US" dirty="0" err="1"/>
              <a:t>x_min</a:t>
            </a:r>
            <a:r>
              <a:rPr lang="en-US" dirty="0"/>
              <a:t> = X[:, 0].min()</a:t>
            </a:r>
          </a:p>
          <a:p>
            <a:r>
              <a:rPr lang="en-US" dirty="0"/>
              <a:t>    </a:t>
            </a:r>
            <a:r>
              <a:rPr lang="en-US" dirty="0" err="1"/>
              <a:t>x_max</a:t>
            </a:r>
            <a:r>
              <a:rPr lang="en-US" dirty="0"/>
              <a:t> = X[:, 0].max()</a:t>
            </a:r>
          </a:p>
          <a:p>
            <a:r>
              <a:rPr lang="en-US" dirty="0"/>
              <a:t>    </a:t>
            </a:r>
            <a:r>
              <a:rPr lang="en-US" dirty="0" err="1"/>
              <a:t>y_min</a:t>
            </a:r>
            <a:r>
              <a:rPr lang="en-US" dirty="0"/>
              <a:t> = X[:, 1].min()</a:t>
            </a:r>
          </a:p>
          <a:p>
            <a:r>
              <a:rPr lang="en-US" dirty="0"/>
              <a:t>    </a:t>
            </a:r>
            <a:r>
              <a:rPr lang="en-US" dirty="0" err="1"/>
              <a:t>y_max</a:t>
            </a:r>
            <a:r>
              <a:rPr lang="en-US" dirty="0"/>
              <a:t> = X[:, 1].max()</a:t>
            </a:r>
          </a:p>
          <a:p>
            <a:endParaRPr lang="en-US" dirty="0"/>
          </a:p>
          <a:p>
            <a:r>
              <a:rPr lang="en-US" dirty="0"/>
              <a:t>    XX, YY = </a:t>
            </a:r>
            <a:r>
              <a:rPr lang="en-US" dirty="0" err="1"/>
              <a:t>np.mgrid</a:t>
            </a:r>
            <a:r>
              <a:rPr lang="en-US" dirty="0"/>
              <a:t>[x_min:x_max:200j, y_min:y_max:200j]</a:t>
            </a:r>
          </a:p>
          <a:p>
            <a:r>
              <a:rPr lang="en-US" dirty="0"/>
              <a:t>    Z = </a:t>
            </a:r>
            <a:r>
              <a:rPr lang="en-US" dirty="0" err="1"/>
              <a:t>clf.decision_function</a:t>
            </a:r>
            <a:r>
              <a:rPr lang="en-US" dirty="0"/>
              <a:t>(</a:t>
            </a:r>
            <a:r>
              <a:rPr lang="en-US" dirty="0" err="1"/>
              <a:t>np.c</a:t>
            </a:r>
            <a:r>
              <a:rPr lang="en-US" dirty="0"/>
              <a:t>_[</a:t>
            </a:r>
            <a:r>
              <a:rPr lang="en-US" dirty="0" err="1"/>
              <a:t>XX.ravel</a:t>
            </a:r>
            <a:r>
              <a:rPr lang="en-US" dirty="0"/>
              <a:t>(), </a:t>
            </a:r>
            <a:r>
              <a:rPr lang="en-US" dirty="0" err="1"/>
              <a:t>YY.ravel</a:t>
            </a:r>
            <a:r>
              <a:rPr lang="en-US" dirty="0"/>
              <a:t>()])</a:t>
            </a:r>
          </a:p>
          <a:p>
            <a:endParaRPr lang="en-US" dirty="0"/>
          </a:p>
          <a:p>
            <a:r>
              <a:rPr lang="en-US" dirty="0"/>
              <a:t>    # Put the result into a color plot</a:t>
            </a:r>
          </a:p>
          <a:p>
            <a:r>
              <a:rPr lang="en-US" dirty="0"/>
              <a:t>    Z = </a:t>
            </a:r>
            <a:r>
              <a:rPr lang="en-US" dirty="0" err="1"/>
              <a:t>Z.reshape</a:t>
            </a:r>
            <a:r>
              <a:rPr lang="en-US" dirty="0"/>
              <a:t>(</a:t>
            </a:r>
            <a:r>
              <a:rPr lang="en-US" dirty="0" err="1"/>
              <a:t>XX.shape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plt.pcolormesh</a:t>
            </a:r>
            <a:r>
              <a:rPr lang="en-US" dirty="0"/>
              <a:t>(XX, YY, Z &gt; 0,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plt.cm.Paired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plt.contour</a:t>
            </a:r>
            <a:r>
              <a:rPr lang="en-US" dirty="0"/>
              <a:t>(XX, YY, Z, colors=['k', 'k', 'k'],</a:t>
            </a:r>
          </a:p>
          <a:p>
            <a:r>
              <a:rPr lang="en-US" dirty="0"/>
              <a:t>                </a:t>
            </a:r>
            <a:r>
              <a:rPr lang="en-US" dirty="0" err="1"/>
              <a:t>linestyles</a:t>
            </a:r>
            <a:r>
              <a:rPr lang="en-US" dirty="0"/>
              <a:t>=['--', '-', '--'], levels=[-.5, 0, .5])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plt.title</a:t>
            </a:r>
            <a:r>
              <a:rPr lang="en-US" dirty="0"/>
              <a:t>(kernel)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chrisalbon.com</a:t>
            </a:r>
            <a:r>
              <a:rPr lang="en-US" dirty="0"/>
              <a:t>/</a:t>
            </a:r>
            <a:r>
              <a:rPr lang="en-US" dirty="0" err="1"/>
              <a:t>machine_learning</a:t>
            </a:r>
            <a:r>
              <a:rPr lang="en-US" dirty="0"/>
              <a:t>/</a:t>
            </a:r>
            <a:r>
              <a:rPr lang="en-US" dirty="0" err="1"/>
              <a:t>trees_and_forests</a:t>
            </a:r>
            <a:r>
              <a:rPr lang="en-US" dirty="0"/>
              <a:t>/</a:t>
            </a:r>
            <a:r>
              <a:rPr lang="en-US" dirty="0" err="1"/>
              <a:t>random_forest_classifier_example</a:t>
            </a:r>
            <a:r>
              <a:rPr lang="en-US" dirty="0"/>
              <a:t>/</a:t>
            </a:r>
          </a:p>
          <a:p>
            <a:r>
              <a:rPr lang="en-US" dirty="0"/>
              <a:t># Load the library with the iris dataset</a:t>
            </a:r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load_iris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</a:t>
            </a:r>
            <a:r>
              <a:rPr lang="en-US" dirty="0" err="1"/>
              <a:t>scikit's</a:t>
            </a:r>
            <a:r>
              <a:rPr lang="en-US" dirty="0"/>
              <a:t> random forest classifier library</a:t>
            </a:r>
          </a:p>
          <a:p>
            <a:r>
              <a:rPr lang="en-US" dirty="0"/>
              <a:t>from </a:t>
            </a:r>
            <a:r>
              <a:rPr lang="en-US" dirty="0" err="1"/>
              <a:t>sklearn.ensemble</a:t>
            </a:r>
            <a:r>
              <a:rPr lang="en-US" dirty="0"/>
              <a:t> import </a:t>
            </a:r>
            <a:r>
              <a:rPr lang="en-US" dirty="0" err="1"/>
              <a:t>RandomForestClassifier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pandas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endParaRPr lang="en-US" dirty="0"/>
          </a:p>
          <a:p>
            <a:r>
              <a:rPr lang="en-US" dirty="0"/>
              <a:t># Set random seed</a:t>
            </a:r>
          </a:p>
          <a:p>
            <a:r>
              <a:rPr lang="en-US" dirty="0" err="1"/>
              <a:t>np.random.seed</a:t>
            </a:r>
            <a:r>
              <a:rPr lang="en-US" dirty="0"/>
              <a:t>(0)</a:t>
            </a:r>
          </a:p>
          <a:p>
            <a:endParaRPr lang="en-US" dirty="0"/>
          </a:p>
          <a:p>
            <a:r>
              <a:rPr lang="en-US" dirty="0"/>
              <a:t># Create an object called iris with the iris data</a:t>
            </a:r>
          </a:p>
          <a:p>
            <a:r>
              <a:rPr lang="en-US" dirty="0"/>
              <a:t>iris = </a:t>
            </a:r>
            <a:r>
              <a:rPr lang="en-US" dirty="0" err="1"/>
              <a:t>load_iris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a </a:t>
            </a:r>
            <a:r>
              <a:rPr lang="en-US" dirty="0" err="1"/>
              <a:t>dataframe</a:t>
            </a:r>
            <a:r>
              <a:rPr lang="en-US" dirty="0"/>
              <a:t> with the four feature variables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iris.data</a:t>
            </a:r>
            <a:r>
              <a:rPr lang="en-US" dirty="0"/>
              <a:t>, columns=</a:t>
            </a:r>
            <a:r>
              <a:rPr lang="en-US" dirty="0" err="1"/>
              <a:t>iris.feature_names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Add a new column with the species names, this is what we are going to try to predict</a:t>
            </a:r>
          </a:p>
          <a:p>
            <a:r>
              <a:rPr lang="en-US" dirty="0" err="1"/>
              <a:t>df</a:t>
            </a:r>
            <a:r>
              <a:rPr lang="en-US" dirty="0"/>
              <a:t>['species'] = </a:t>
            </a:r>
            <a:r>
              <a:rPr lang="en-US" dirty="0" err="1"/>
              <a:t>pd.Categorical.from_codes</a:t>
            </a:r>
            <a:r>
              <a:rPr lang="en-US" dirty="0"/>
              <a:t>(</a:t>
            </a:r>
            <a:r>
              <a:rPr lang="en-US" dirty="0" err="1"/>
              <a:t>iris.target</a:t>
            </a:r>
            <a:r>
              <a:rPr lang="en-US" dirty="0"/>
              <a:t>, </a:t>
            </a:r>
            <a:r>
              <a:rPr lang="en-US" dirty="0" err="1"/>
              <a:t>iris.target_names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a new column that for each row, generates a random number between 0 and 1, and</a:t>
            </a:r>
          </a:p>
          <a:p>
            <a:r>
              <a:rPr lang="en-US" dirty="0"/>
              <a:t># if that value is less than or equal to .75, then sets the value of that cell as True</a:t>
            </a:r>
          </a:p>
          <a:p>
            <a:r>
              <a:rPr lang="en-US" dirty="0"/>
              <a:t># and false otherwise. This is a quick and dirty way of randomly assigning some rows to</a:t>
            </a:r>
          </a:p>
          <a:p>
            <a:r>
              <a:rPr lang="en-US" dirty="0"/>
              <a:t># be used as the training data and some as the test data.</a:t>
            </a:r>
          </a:p>
          <a:p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 = </a:t>
            </a:r>
            <a:r>
              <a:rPr lang="en-US" dirty="0" err="1"/>
              <a:t>np.random.uniform</a:t>
            </a:r>
            <a:r>
              <a:rPr lang="en-US" dirty="0"/>
              <a:t>(0, 1, </a:t>
            </a:r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)) &lt;= .75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two new </a:t>
            </a:r>
            <a:r>
              <a:rPr lang="en-US" dirty="0" err="1"/>
              <a:t>dataframes</a:t>
            </a:r>
            <a:r>
              <a:rPr lang="en-US" dirty="0"/>
              <a:t>, one with the training rows, one with the test rows</a:t>
            </a:r>
          </a:p>
          <a:p>
            <a:r>
              <a:rPr lang="en-US" dirty="0"/>
              <a:t>train, test = </a:t>
            </a:r>
            <a:r>
              <a:rPr lang="en-US" dirty="0" err="1"/>
              <a:t>df</a:t>
            </a:r>
            <a:r>
              <a:rPr lang="en-US" dirty="0"/>
              <a:t>[</a:t>
            </a:r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']==True], </a:t>
            </a:r>
            <a:r>
              <a:rPr lang="en-US" dirty="0" err="1"/>
              <a:t>df</a:t>
            </a:r>
            <a:r>
              <a:rPr lang="en-US" dirty="0"/>
              <a:t>[</a:t>
            </a:r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']==False]</a:t>
            </a:r>
          </a:p>
          <a:p>
            <a:endParaRPr lang="en-US" dirty="0"/>
          </a:p>
          <a:p>
            <a:r>
              <a:rPr lang="en-US" dirty="0"/>
              <a:t># Show the number of observations for the test and training </a:t>
            </a:r>
            <a:r>
              <a:rPr lang="en-US" dirty="0" err="1"/>
              <a:t>dataframes</a:t>
            </a:r>
            <a:endParaRPr lang="en-US" dirty="0"/>
          </a:p>
          <a:p>
            <a:r>
              <a:rPr lang="en-US" dirty="0"/>
              <a:t>print('Number of observations in the training data:', </a:t>
            </a:r>
            <a:r>
              <a:rPr lang="en-US" dirty="0" err="1"/>
              <a:t>len</a:t>
            </a:r>
            <a:r>
              <a:rPr lang="en-US" dirty="0"/>
              <a:t>(train))</a:t>
            </a:r>
          </a:p>
          <a:p>
            <a:r>
              <a:rPr lang="en-US" dirty="0"/>
              <a:t>print('Number of observations in the test data:',</a:t>
            </a:r>
            <a:r>
              <a:rPr lang="en-US" dirty="0" err="1"/>
              <a:t>len</a:t>
            </a:r>
            <a:r>
              <a:rPr lang="en-US" dirty="0"/>
              <a:t>(test))</a:t>
            </a:r>
          </a:p>
          <a:p>
            <a:endParaRPr lang="en-US" dirty="0"/>
          </a:p>
          <a:p>
            <a:r>
              <a:rPr lang="en-US" dirty="0"/>
              <a:t># Create a list of the feature column's names</a:t>
            </a:r>
          </a:p>
          <a:p>
            <a:r>
              <a:rPr lang="en-US" dirty="0"/>
              <a:t>features = </a:t>
            </a:r>
            <a:r>
              <a:rPr lang="en-US" dirty="0" err="1"/>
              <a:t>df.columns</a:t>
            </a:r>
            <a:r>
              <a:rPr lang="en-US" dirty="0"/>
              <a:t>[:4]</a:t>
            </a:r>
          </a:p>
          <a:p>
            <a:endParaRPr lang="en-US" dirty="0"/>
          </a:p>
          <a:p>
            <a:r>
              <a:rPr lang="en-US" dirty="0"/>
              <a:t># View features</a:t>
            </a:r>
          </a:p>
          <a:p>
            <a:r>
              <a:rPr lang="en-US" dirty="0"/>
              <a:t>features</a:t>
            </a:r>
          </a:p>
          <a:p>
            <a:endParaRPr lang="en-US" dirty="0"/>
          </a:p>
          <a:p>
            <a:r>
              <a:rPr lang="en-US" dirty="0"/>
              <a:t># train['species'] contains the actual species names. Before we can use it,</a:t>
            </a:r>
          </a:p>
          <a:p>
            <a:r>
              <a:rPr lang="en-US" dirty="0"/>
              <a:t># we need to convert each species name into a digit. So, in this case there</a:t>
            </a:r>
          </a:p>
          <a:p>
            <a:r>
              <a:rPr lang="en-US" dirty="0"/>
              <a:t># are three species, which have been coded as 0, 1, or 2.</a:t>
            </a:r>
          </a:p>
          <a:p>
            <a:r>
              <a:rPr lang="en-US" dirty="0"/>
              <a:t>y = </a:t>
            </a:r>
            <a:r>
              <a:rPr lang="en-US" dirty="0" err="1"/>
              <a:t>pd.factorize</a:t>
            </a:r>
            <a:r>
              <a:rPr lang="en-US" dirty="0"/>
              <a:t>(train['species'])[0]</a:t>
            </a:r>
          </a:p>
          <a:p>
            <a:endParaRPr lang="en-US" dirty="0"/>
          </a:p>
          <a:p>
            <a:r>
              <a:rPr lang="en-US" dirty="0"/>
              <a:t># View target</a:t>
            </a:r>
          </a:p>
          <a:p>
            <a:r>
              <a:rPr lang="en-US" dirty="0"/>
              <a:t>y</a:t>
            </a:r>
          </a:p>
          <a:p>
            <a:endParaRPr lang="en-US" dirty="0"/>
          </a:p>
          <a:p>
            <a:r>
              <a:rPr lang="en-US" dirty="0"/>
              <a:t># Create a random forest Classifier. By convention, </a:t>
            </a:r>
            <a:r>
              <a:rPr lang="en-US" dirty="0" err="1"/>
              <a:t>clf</a:t>
            </a:r>
            <a:r>
              <a:rPr lang="en-US" dirty="0"/>
              <a:t> means 'Classifier'</a:t>
            </a:r>
          </a:p>
          <a:p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RandomForestClassifier</a:t>
            </a:r>
            <a:r>
              <a:rPr lang="en-US" dirty="0"/>
              <a:t>(</a:t>
            </a:r>
            <a:r>
              <a:rPr lang="en-US" dirty="0" err="1"/>
              <a:t>n_jobs</a:t>
            </a:r>
            <a:r>
              <a:rPr lang="en-US" dirty="0"/>
              <a:t>=2, </a:t>
            </a:r>
            <a:r>
              <a:rPr lang="en-US" dirty="0" err="1"/>
              <a:t>random_state</a:t>
            </a:r>
            <a:r>
              <a:rPr lang="en-US" dirty="0"/>
              <a:t>=0)</a:t>
            </a:r>
          </a:p>
          <a:p>
            <a:endParaRPr lang="en-US" dirty="0"/>
          </a:p>
          <a:p>
            <a:r>
              <a:rPr lang="en-US" dirty="0"/>
              <a:t># Train the Classifier to take the training features and learn how they relate</a:t>
            </a:r>
          </a:p>
          <a:p>
            <a:r>
              <a:rPr lang="en-US" dirty="0"/>
              <a:t># to the training y (the species)</a:t>
            </a:r>
          </a:p>
          <a:p>
            <a:r>
              <a:rPr lang="en-US" dirty="0" err="1"/>
              <a:t>clf.fit</a:t>
            </a:r>
            <a:r>
              <a:rPr lang="en-US" dirty="0"/>
              <a:t>(train[features], y)</a:t>
            </a:r>
          </a:p>
          <a:p>
            <a:endParaRPr lang="en-US" dirty="0"/>
          </a:p>
          <a:p>
            <a:r>
              <a:rPr lang="en-US" dirty="0"/>
              <a:t># Apply the Classifier we trained to the test data (which, remember, it has never seen before)</a:t>
            </a:r>
          </a:p>
          <a:p>
            <a:r>
              <a:rPr lang="en-US" dirty="0" err="1"/>
              <a:t>clf.predict</a:t>
            </a:r>
            <a:r>
              <a:rPr lang="en-US" dirty="0"/>
              <a:t>(test[features])</a:t>
            </a:r>
          </a:p>
          <a:p>
            <a:endParaRPr lang="en-US" dirty="0"/>
          </a:p>
          <a:p>
            <a:r>
              <a:rPr lang="en-US" dirty="0"/>
              <a:t># View the predicted probabilities of the first 10 observations</a:t>
            </a:r>
          </a:p>
          <a:p>
            <a:r>
              <a:rPr lang="en-US" dirty="0" err="1"/>
              <a:t>clf.predict_proba</a:t>
            </a:r>
            <a:r>
              <a:rPr lang="en-US" dirty="0"/>
              <a:t>(test[features])[0:10]</a:t>
            </a:r>
          </a:p>
          <a:p>
            <a:endParaRPr lang="en-US" dirty="0"/>
          </a:p>
          <a:p>
            <a:r>
              <a:rPr lang="en-US" dirty="0"/>
              <a:t># Create actual </a:t>
            </a:r>
            <a:r>
              <a:rPr lang="en-US" dirty="0" err="1"/>
              <a:t>english</a:t>
            </a:r>
            <a:r>
              <a:rPr lang="en-US" dirty="0"/>
              <a:t> names for the plants for each predicted plant class</a:t>
            </a:r>
          </a:p>
          <a:p>
            <a:r>
              <a:rPr lang="en-US" dirty="0" err="1"/>
              <a:t>preds</a:t>
            </a:r>
            <a:r>
              <a:rPr lang="en-US" dirty="0"/>
              <a:t> = </a:t>
            </a:r>
            <a:r>
              <a:rPr lang="en-US" dirty="0" err="1"/>
              <a:t>iris.target_names</a:t>
            </a:r>
            <a:r>
              <a:rPr lang="en-US" dirty="0"/>
              <a:t>[</a:t>
            </a:r>
            <a:r>
              <a:rPr lang="en-US" dirty="0" err="1"/>
              <a:t>clf.predict</a:t>
            </a:r>
            <a:r>
              <a:rPr lang="en-US" dirty="0"/>
              <a:t>(test[features])]</a:t>
            </a:r>
          </a:p>
          <a:p>
            <a:r>
              <a:rPr lang="en-US" dirty="0"/>
              <a:t># View the PREDICTED species for the first five observations</a:t>
            </a:r>
          </a:p>
          <a:p>
            <a:r>
              <a:rPr lang="en-US" dirty="0" err="1"/>
              <a:t>preds</a:t>
            </a:r>
            <a:r>
              <a:rPr lang="en-US" dirty="0"/>
              <a:t>[0:5]</a:t>
            </a:r>
          </a:p>
          <a:p>
            <a:endParaRPr lang="en-US" dirty="0"/>
          </a:p>
          <a:p>
            <a:r>
              <a:rPr lang="en-US" dirty="0"/>
              <a:t># View the ACTUAL species for the first five observations</a:t>
            </a:r>
          </a:p>
          <a:p>
            <a:r>
              <a:rPr lang="en-US" dirty="0"/>
              <a:t>test['species'].head()</a:t>
            </a:r>
          </a:p>
          <a:p>
            <a:endParaRPr lang="en-US" dirty="0"/>
          </a:p>
          <a:p>
            <a:r>
              <a:rPr lang="en-US" dirty="0"/>
              <a:t># Create confusion matrix</a:t>
            </a:r>
          </a:p>
          <a:p>
            <a:r>
              <a:rPr lang="en-US" dirty="0" err="1"/>
              <a:t>pd.crosstab</a:t>
            </a:r>
            <a:r>
              <a:rPr lang="en-US" dirty="0"/>
              <a:t>(test['species'], </a:t>
            </a:r>
            <a:r>
              <a:rPr lang="en-US" dirty="0" err="1"/>
              <a:t>preds</a:t>
            </a:r>
            <a:r>
              <a:rPr lang="en-US" dirty="0"/>
              <a:t>, </a:t>
            </a:r>
            <a:r>
              <a:rPr lang="en-US" dirty="0" err="1"/>
              <a:t>rownames</a:t>
            </a:r>
            <a:r>
              <a:rPr lang="en-US" dirty="0"/>
              <a:t>=['Actual Species'], </a:t>
            </a:r>
            <a:r>
              <a:rPr lang="en-US" dirty="0" err="1"/>
              <a:t>colnames</a:t>
            </a:r>
            <a:r>
              <a:rPr lang="en-US" dirty="0"/>
              <a:t>=['Predicted Species'])</a:t>
            </a:r>
          </a:p>
          <a:p>
            <a:endParaRPr lang="en-US" dirty="0"/>
          </a:p>
          <a:p>
            <a:r>
              <a:rPr lang="en-US" dirty="0"/>
              <a:t># View a list of the features and their importance scores</a:t>
            </a:r>
          </a:p>
          <a:p>
            <a:r>
              <a:rPr lang="en-US" dirty="0"/>
              <a:t>list(zip(train[features], </a:t>
            </a:r>
            <a:r>
              <a:rPr lang="en-US" dirty="0" err="1"/>
              <a:t>clf.feature_importances</a:t>
            </a:r>
            <a:r>
              <a:rPr lang="en-US" dirty="0"/>
              <a:t>_))</a:t>
            </a:r>
          </a:p>
          <a:p>
            <a:endParaRPr lang="en-US" dirty="0"/>
          </a:p>
          <a:p>
            <a:r>
              <a:rPr lang="en-US" dirty="0"/>
              <a:t>! pip install </a:t>
            </a:r>
            <a:r>
              <a:rPr lang="en-US" dirty="0" err="1"/>
              <a:t>pydotplus</a:t>
            </a:r>
            <a:endParaRPr lang="en-US" dirty="0"/>
          </a:p>
          <a:p>
            <a:endParaRPr lang="en-US" dirty="0"/>
          </a:p>
          <a:p>
            <a:r>
              <a:rPr lang="en-US" dirty="0"/>
              <a:t>"""%%bash</a:t>
            </a:r>
          </a:p>
          <a:p>
            <a:r>
              <a:rPr lang="en-US" dirty="0"/>
              <a:t>apt-get update -y</a:t>
            </a:r>
          </a:p>
          <a:p>
            <a:endParaRPr lang="en-US" dirty="0"/>
          </a:p>
          <a:p>
            <a:r>
              <a:rPr lang="en-US" dirty="0"/>
              <a:t>%%bash</a:t>
            </a:r>
          </a:p>
          <a:p>
            <a:r>
              <a:rPr lang="en-US" dirty="0"/>
              <a:t>apt-get install python-</a:t>
            </a:r>
            <a:r>
              <a:rPr lang="en-US" dirty="0" err="1"/>
              <a:t>pydot</a:t>
            </a:r>
            <a:r>
              <a:rPr lang="en-US" dirty="0"/>
              <a:t> -y --allow-unauthenticated</a:t>
            </a:r>
          </a:p>
          <a:p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# Visualize A Decision Tree</a:t>
            </a:r>
          </a:p>
          <a:p>
            <a:r>
              <a:rPr lang="en-US" dirty="0"/>
              <a:t># Source: https://</a:t>
            </a:r>
            <a:r>
              <a:rPr lang="en-US" dirty="0" err="1"/>
              <a:t>chrisalbon.com</a:t>
            </a:r>
            <a:r>
              <a:rPr lang="en-US" dirty="0"/>
              <a:t>/</a:t>
            </a:r>
            <a:r>
              <a:rPr lang="en-US" dirty="0" err="1"/>
              <a:t>machine_learning</a:t>
            </a:r>
            <a:r>
              <a:rPr lang="en-US" dirty="0"/>
              <a:t>/</a:t>
            </a:r>
            <a:r>
              <a:rPr lang="en-US" dirty="0" err="1"/>
              <a:t>trees_and_forests</a:t>
            </a:r>
            <a:r>
              <a:rPr lang="en-US" dirty="0"/>
              <a:t>/</a:t>
            </a:r>
            <a:r>
              <a:rPr lang="en-US" dirty="0" err="1"/>
              <a:t>visualize_a_decision_tree</a:t>
            </a:r>
            <a:r>
              <a:rPr lang="en-US" dirty="0"/>
              <a:t>/</a:t>
            </a:r>
          </a:p>
          <a:p>
            <a:r>
              <a:rPr lang="en-US" dirty="0"/>
              <a:t># Preliminaries</a:t>
            </a:r>
          </a:p>
          <a:p>
            <a:r>
              <a:rPr lang="en-US" dirty="0"/>
              <a:t># Load libraries</a:t>
            </a:r>
          </a:p>
          <a:p>
            <a:r>
              <a:rPr lang="en-US" dirty="0"/>
              <a:t># ! pip install </a:t>
            </a:r>
            <a:r>
              <a:rPr lang="en-US" dirty="0" err="1"/>
              <a:t>pydotplus</a:t>
            </a:r>
            <a:r>
              <a:rPr lang="en-US" dirty="0"/>
              <a:t> </a:t>
            </a:r>
          </a:p>
          <a:p>
            <a:r>
              <a:rPr lang="en-US" dirty="0"/>
              <a:t>from </a:t>
            </a:r>
            <a:r>
              <a:rPr lang="en-US" dirty="0" err="1"/>
              <a:t>sklearn.tree</a:t>
            </a:r>
            <a:r>
              <a:rPr lang="en-US" dirty="0"/>
              <a:t> import </a:t>
            </a:r>
            <a:r>
              <a:rPr lang="en-US" dirty="0" err="1"/>
              <a:t>DecisionTreeClassifier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</a:t>
            </a:r>
          </a:p>
          <a:p>
            <a:r>
              <a:rPr lang="en-US" dirty="0"/>
              <a:t>from </a:t>
            </a:r>
            <a:r>
              <a:rPr lang="en-US" dirty="0" err="1"/>
              <a:t>IPython.display</a:t>
            </a:r>
            <a:r>
              <a:rPr lang="en-US" dirty="0"/>
              <a:t> import Image  </a:t>
            </a:r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tree</a:t>
            </a:r>
          </a:p>
          <a:p>
            <a:r>
              <a:rPr lang="en-US" dirty="0"/>
              <a:t>import </a:t>
            </a:r>
            <a:r>
              <a:rPr lang="en-US" dirty="0" err="1"/>
              <a:t>pydotplus</a:t>
            </a:r>
            <a:endParaRPr lang="en-US" dirty="0"/>
          </a:p>
          <a:p>
            <a:r>
              <a:rPr lang="en-US" dirty="0"/>
              <a:t># Load Iris Data</a:t>
            </a:r>
          </a:p>
          <a:p>
            <a:r>
              <a:rPr lang="en-US" dirty="0"/>
              <a:t># Load data</a:t>
            </a:r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endParaRPr lang="en-US" dirty="0"/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r>
              <a:rPr lang="en-US" dirty="0"/>
              <a:t># Train Decision Tree</a:t>
            </a:r>
          </a:p>
          <a:p>
            <a:r>
              <a:rPr lang="en-US" dirty="0"/>
              <a:t># Create decision tree </a:t>
            </a:r>
            <a:r>
              <a:rPr lang="en-US" dirty="0" err="1"/>
              <a:t>classifer</a:t>
            </a:r>
            <a:r>
              <a:rPr lang="en-US" dirty="0"/>
              <a:t> object</a:t>
            </a:r>
          </a:p>
          <a:p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DecisionTreeClassifier</a:t>
            </a:r>
            <a:r>
              <a:rPr lang="en-US" dirty="0"/>
              <a:t>(</a:t>
            </a:r>
            <a:r>
              <a:rPr lang="en-US" dirty="0" err="1"/>
              <a:t>random_state</a:t>
            </a:r>
            <a:r>
              <a:rPr lang="en-US" dirty="0"/>
              <a:t>=0)</a:t>
            </a:r>
          </a:p>
          <a:p>
            <a:endParaRPr lang="en-US" dirty="0"/>
          </a:p>
          <a:p>
            <a:r>
              <a:rPr lang="en-US" dirty="0"/>
              <a:t># Train model</a:t>
            </a:r>
          </a:p>
          <a:p>
            <a:r>
              <a:rPr lang="en-US" dirty="0"/>
              <a:t>model = </a:t>
            </a:r>
            <a:r>
              <a:rPr lang="en-US" dirty="0" err="1"/>
              <a:t>clf.fit</a:t>
            </a:r>
            <a:r>
              <a:rPr lang="en-US" dirty="0"/>
              <a:t>(X, y)</a:t>
            </a:r>
          </a:p>
          <a:p>
            <a:r>
              <a:rPr lang="en-US" dirty="0"/>
              <a:t># Visualize Decision Tree</a:t>
            </a:r>
          </a:p>
          <a:p>
            <a:r>
              <a:rPr lang="en-US" dirty="0"/>
              <a:t># Create DOT data</a:t>
            </a:r>
          </a:p>
          <a:p>
            <a:r>
              <a:rPr lang="en-US" dirty="0" err="1"/>
              <a:t>dot_data</a:t>
            </a:r>
            <a:r>
              <a:rPr lang="en-US" dirty="0"/>
              <a:t> = </a:t>
            </a:r>
            <a:r>
              <a:rPr lang="en-US" dirty="0" err="1"/>
              <a:t>tree.export_graphviz</a:t>
            </a:r>
            <a:r>
              <a:rPr lang="en-US" dirty="0"/>
              <a:t>(</a:t>
            </a:r>
            <a:r>
              <a:rPr lang="en-US" dirty="0" err="1"/>
              <a:t>clf</a:t>
            </a:r>
            <a:r>
              <a:rPr lang="en-US" dirty="0"/>
              <a:t>, </a:t>
            </a:r>
            <a:r>
              <a:rPr lang="en-US" dirty="0" err="1"/>
              <a:t>out_file</a:t>
            </a:r>
            <a:r>
              <a:rPr lang="en-US" dirty="0"/>
              <a:t>=None, 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feature_names</a:t>
            </a:r>
            <a:r>
              <a:rPr lang="en-US" dirty="0"/>
              <a:t>=</a:t>
            </a:r>
            <a:r>
              <a:rPr lang="en-US" dirty="0" err="1"/>
              <a:t>iris.feature_names</a:t>
            </a:r>
            <a:r>
              <a:rPr lang="en-US" dirty="0"/>
              <a:t>,  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class_names</a:t>
            </a:r>
            <a:r>
              <a:rPr lang="en-US" dirty="0"/>
              <a:t>=</a:t>
            </a:r>
            <a:r>
              <a:rPr lang="en-US" dirty="0" err="1"/>
              <a:t>iris.target_names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Draw graph</a:t>
            </a:r>
          </a:p>
          <a:p>
            <a:r>
              <a:rPr lang="en-US" dirty="0"/>
              <a:t>graph = </a:t>
            </a:r>
            <a:r>
              <a:rPr lang="en-US" dirty="0" err="1"/>
              <a:t>pydotplus.graph_from_dot_data</a:t>
            </a:r>
            <a:r>
              <a:rPr lang="en-US" dirty="0"/>
              <a:t>(</a:t>
            </a:r>
            <a:r>
              <a:rPr lang="en-US" dirty="0" err="1"/>
              <a:t>dot_data</a:t>
            </a:r>
            <a:r>
              <a:rPr lang="en-US" dirty="0"/>
              <a:t>)  </a:t>
            </a:r>
          </a:p>
          <a:p>
            <a:endParaRPr lang="en-US" dirty="0"/>
          </a:p>
          <a:p>
            <a:r>
              <a:rPr lang="en-US" dirty="0"/>
              <a:t># Show graph</a:t>
            </a:r>
          </a:p>
          <a:p>
            <a:r>
              <a:rPr lang="en-US" dirty="0"/>
              <a:t>Image(</a:t>
            </a:r>
            <a:r>
              <a:rPr lang="en-US" dirty="0" err="1"/>
              <a:t>graph.create_png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# Save Decision Tree Image To File</a:t>
            </a:r>
          </a:p>
          <a:p>
            <a:r>
              <a:rPr lang="en-US" dirty="0"/>
              <a:t># Create PDF</a:t>
            </a:r>
          </a:p>
          <a:p>
            <a:r>
              <a:rPr lang="en-US" dirty="0" err="1"/>
              <a:t>graph.write_pdf</a:t>
            </a:r>
            <a:r>
              <a:rPr lang="en-US" dirty="0"/>
              <a:t>("</a:t>
            </a:r>
            <a:r>
              <a:rPr lang="en-US" dirty="0" err="1"/>
              <a:t>iris.pdf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/>
              <a:t># Create PNG</a:t>
            </a:r>
          </a:p>
          <a:p>
            <a:r>
              <a:rPr lang="en-US" dirty="0" err="1"/>
              <a:t>graph.write_png</a:t>
            </a:r>
            <a:r>
              <a:rPr lang="en-US" dirty="0"/>
              <a:t>("</a:t>
            </a:r>
            <a:r>
              <a:rPr lang="en-US" dirty="0" err="1"/>
              <a:t>iris.png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/>
              <a:t>! ls</a:t>
            </a:r>
          </a:p>
          <a:p>
            <a:endParaRPr lang="en-US" dirty="0"/>
          </a:p>
          <a:p>
            <a:r>
              <a:rPr lang="en-US" dirty="0"/>
              <a:t># Plotting Cross-Validated Predictions</a:t>
            </a:r>
          </a:p>
          <a:p>
            <a:r>
              <a:rPr lang="en-US" dirty="0"/>
              <a:t># Source: 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</a:t>
            </a:r>
            <a:r>
              <a:rPr lang="en-US" dirty="0" err="1"/>
              <a:t>model_selection</a:t>
            </a:r>
            <a:r>
              <a:rPr lang="en-US" dirty="0"/>
              <a:t>/</a:t>
            </a:r>
            <a:r>
              <a:rPr lang="en-US" dirty="0" err="1"/>
              <a:t>plot_cv_predict.html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</a:t>
            </a:r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cross_val_predict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linear_model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lr</a:t>
            </a:r>
            <a:r>
              <a:rPr lang="en-US" dirty="0"/>
              <a:t> = </a:t>
            </a:r>
            <a:r>
              <a:rPr lang="en-US" dirty="0" err="1"/>
              <a:t>linear_model.LinearRegression</a:t>
            </a:r>
            <a:r>
              <a:rPr lang="en-US" dirty="0"/>
              <a:t>()</a:t>
            </a:r>
          </a:p>
          <a:p>
            <a:r>
              <a:rPr lang="en-US" dirty="0" err="1"/>
              <a:t>boston</a:t>
            </a:r>
            <a:r>
              <a:rPr lang="en-US" dirty="0"/>
              <a:t> = </a:t>
            </a:r>
            <a:r>
              <a:rPr lang="en-US" dirty="0" err="1"/>
              <a:t>datasets.load_boston</a:t>
            </a:r>
            <a:r>
              <a:rPr lang="en-US" dirty="0"/>
              <a:t>()</a:t>
            </a:r>
          </a:p>
          <a:p>
            <a:r>
              <a:rPr lang="en-US" dirty="0"/>
              <a:t>y = </a:t>
            </a:r>
            <a:r>
              <a:rPr lang="en-US" dirty="0" err="1"/>
              <a:t>boston.target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cross_val_predict</a:t>
            </a:r>
            <a:r>
              <a:rPr lang="en-US" dirty="0"/>
              <a:t> returns an array of the same size as `y` where each entry</a:t>
            </a:r>
          </a:p>
          <a:p>
            <a:r>
              <a:rPr lang="en-US" dirty="0"/>
              <a:t># is a prediction obtained by cross validation:</a:t>
            </a:r>
          </a:p>
          <a:p>
            <a:r>
              <a:rPr lang="en-US" dirty="0"/>
              <a:t>predicted = </a:t>
            </a:r>
            <a:r>
              <a:rPr lang="en-US" dirty="0" err="1"/>
              <a:t>cross_val_predict</a:t>
            </a:r>
            <a:r>
              <a:rPr lang="en-US" dirty="0"/>
              <a:t>(</a:t>
            </a:r>
            <a:r>
              <a:rPr lang="en-US" dirty="0" err="1"/>
              <a:t>lr</a:t>
            </a:r>
            <a:r>
              <a:rPr lang="en-US" dirty="0"/>
              <a:t>, </a:t>
            </a:r>
            <a:r>
              <a:rPr lang="en-US" dirty="0" err="1"/>
              <a:t>boston.data</a:t>
            </a:r>
            <a:r>
              <a:rPr lang="en-US" dirty="0"/>
              <a:t>, y, cv=10)</a:t>
            </a:r>
          </a:p>
          <a:p>
            <a:r>
              <a:rPr lang="en-US" dirty="0"/>
              <a:t>print('y: ', y[:5])</a:t>
            </a:r>
          </a:p>
          <a:p>
            <a:r>
              <a:rPr lang="en-US" dirty="0"/>
              <a:t>print('predicted: ', predicted[:5])</a:t>
            </a:r>
          </a:p>
          <a:p>
            <a:endParaRPr lang="en-US" dirty="0"/>
          </a:p>
          <a:p>
            <a:r>
              <a:rPr lang="en-US" dirty="0"/>
              <a:t>fig, ax = </a:t>
            </a:r>
            <a:r>
              <a:rPr lang="en-US" dirty="0" err="1"/>
              <a:t>plt.subplots</a:t>
            </a:r>
            <a:r>
              <a:rPr lang="en-US" dirty="0"/>
              <a:t>()</a:t>
            </a:r>
          </a:p>
          <a:p>
            <a:r>
              <a:rPr lang="en-US" dirty="0" err="1"/>
              <a:t>ax.scatter</a:t>
            </a:r>
            <a:r>
              <a:rPr lang="en-US" dirty="0"/>
              <a:t>(y, predicted, </a:t>
            </a:r>
            <a:r>
              <a:rPr lang="en-US" dirty="0" err="1"/>
              <a:t>edgecolors</a:t>
            </a:r>
            <a:r>
              <a:rPr lang="en-US" dirty="0"/>
              <a:t>=(0, 0, 0))</a:t>
            </a:r>
          </a:p>
          <a:p>
            <a:r>
              <a:rPr lang="en-US" dirty="0" err="1"/>
              <a:t>ax.plot</a:t>
            </a:r>
            <a:r>
              <a:rPr lang="en-US" dirty="0"/>
              <a:t>([</a:t>
            </a:r>
            <a:r>
              <a:rPr lang="en-US" dirty="0" err="1"/>
              <a:t>y.min</a:t>
            </a:r>
            <a:r>
              <a:rPr lang="en-US" dirty="0"/>
              <a:t>(), </a:t>
            </a:r>
            <a:r>
              <a:rPr lang="en-US" dirty="0" err="1"/>
              <a:t>y.max</a:t>
            </a:r>
            <a:r>
              <a:rPr lang="en-US" dirty="0"/>
              <a:t>()], [</a:t>
            </a:r>
            <a:r>
              <a:rPr lang="en-US" dirty="0" err="1"/>
              <a:t>y.min</a:t>
            </a:r>
            <a:r>
              <a:rPr lang="en-US" dirty="0"/>
              <a:t>(), </a:t>
            </a:r>
            <a:r>
              <a:rPr lang="en-US" dirty="0" err="1"/>
              <a:t>y.max</a:t>
            </a:r>
            <a:r>
              <a:rPr lang="en-US" dirty="0"/>
              <a:t>()], 'k--', </a:t>
            </a:r>
            <a:r>
              <a:rPr lang="en-US" dirty="0" err="1"/>
              <a:t>lw</a:t>
            </a:r>
            <a:r>
              <a:rPr lang="en-US" dirty="0"/>
              <a:t>=4)</a:t>
            </a:r>
          </a:p>
          <a:p>
            <a:r>
              <a:rPr lang="en-US" dirty="0" err="1"/>
              <a:t>ax.set_xlabel</a:t>
            </a:r>
            <a:r>
              <a:rPr lang="en-US" dirty="0"/>
              <a:t>('Measured')</a:t>
            </a:r>
          </a:p>
          <a:p>
            <a:r>
              <a:rPr lang="en-US" dirty="0" err="1"/>
              <a:t>ax.set_ylabel</a:t>
            </a:r>
            <a:r>
              <a:rPr lang="en-US" dirty="0"/>
              <a:t>('Predicted')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Source: https://</a:t>
            </a:r>
            <a:r>
              <a:rPr lang="en-US" dirty="0" err="1"/>
              <a:t>github.com</a:t>
            </a:r>
            <a:r>
              <a:rPr lang="en-US" dirty="0"/>
              <a:t>/Sagarsharma4244/Linear-Regression-</a:t>
            </a:r>
            <a:r>
              <a:rPr lang="en-US" dirty="0" err="1"/>
              <a:t>Sklearn</a:t>
            </a:r>
            <a:r>
              <a:rPr lang="en-US" dirty="0"/>
              <a:t>-Python/blob/master/</a:t>
            </a:r>
            <a:r>
              <a:rPr lang="en-US" dirty="0" err="1"/>
              <a:t>Sklearn_linea_reg.py</a:t>
            </a:r>
            <a:endParaRPr lang="en-US" dirty="0"/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pprint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load_boston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linear_model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train_test_split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boston</a:t>
            </a:r>
            <a:r>
              <a:rPr lang="en-US" dirty="0"/>
              <a:t> = </a:t>
            </a:r>
            <a:r>
              <a:rPr lang="en-US" dirty="0" err="1"/>
              <a:t>load_boston</a:t>
            </a:r>
            <a:r>
              <a:rPr lang="en-US" dirty="0"/>
              <a:t>()</a:t>
            </a:r>
          </a:p>
          <a:p>
            <a:r>
              <a:rPr lang="en-US" dirty="0"/>
              <a:t># </a:t>
            </a:r>
            <a:r>
              <a:rPr lang="en-US" dirty="0" err="1"/>
              <a:t>pprint.pprint</a:t>
            </a:r>
            <a:r>
              <a:rPr lang="en-US" dirty="0"/>
              <a:t>(</a:t>
            </a:r>
            <a:r>
              <a:rPr lang="en-US" dirty="0" err="1"/>
              <a:t>boston</a:t>
            </a:r>
            <a:r>
              <a:rPr lang="en-US" dirty="0"/>
              <a:t>)</a:t>
            </a:r>
          </a:p>
          <a:p>
            <a:r>
              <a:rPr lang="en-US" dirty="0" err="1"/>
              <a:t>df_x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boston.data</a:t>
            </a:r>
            <a:r>
              <a:rPr lang="en-US" dirty="0"/>
              <a:t>, columns = </a:t>
            </a:r>
            <a:r>
              <a:rPr lang="en-US" dirty="0" err="1"/>
              <a:t>boston.feature_names</a:t>
            </a:r>
            <a:r>
              <a:rPr lang="en-US" dirty="0"/>
              <a:t>)</a:t>
            </a:r>
          </a:p>
          <a:p>
            <a:r>
              <a:rPr lang="en-US" dirty="0" err="1"/>
              <a:t>df_y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boston.target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= </a:t>
            </a:r>
            <a:r>
              <a:rPr lang="en-US" dirty="0" err="1"/>
              <a:t>linear_model.LinearRegression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train_test_split</a:t>
            </a:r>
            <a:r>
              <a:rPr lang="en-US" dirty="0"/>
              <a:t>(</a:t>
            </a:r>
            <a:r>
              <a:rPr lang="en-US" dirty="0" err="1"/>
              <a:t>df_x</a:t>
            </a:r>
            <a:r>
              <a:rPr lang="en-US" dirty="0"/>
              <a:t>, </a:t>
            </a:r>
            <a:r>
              <a:rPr lang="en-US" dirty="0" err="1"/>
              <a:t>df_y</a:t>
            </a:r>
            <a:r>
              <a:rPr lang="en-US" dirty="0"/>
              <a:t>, </a:t>
            </a:r>
            <a:r>
              <a:rPr lang="en-US" dirty="0" err="1"/>
              <a:t>test_size</a:t>
            </a:r>
            <a:r>
              <a:rPr lang="en-US" dirty="0"/>
              <a:t> = 0.2, </a:t>
            </a:r>
            <a:r>
              <a:rPr lang="en-US" dirty="0" err="1"/>
              <a:t>random_state</a:t>
            </a:r>
            <a:r>
              <a:rPr lang="en-US" dirty="0"/>
              <a:t> = 4 )</a:t>
            </a:r>
          </a:p>
          <a:p>
            <a:endParaRPr lang="en-US" dirty="0"/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x_train,y_train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results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x_test</a:t>
            </a:r>
            <a:r>
              <a:rPr lang="en-US" dirty="0"/>
              <a:t>)</a:t>
            </a:r>
          </a:p>
          <a:p>
            <a:r>
              <a:rPr lang="en-US" dirty="0"/>
              <a:t>print('results', results[4] )</a:t>
            </a:r>
          </a:p>
          <a:p>
            <a:r>
              <a:rPr lang="en-US" dirty="0"/>
              <a:t>print('</a:t>
            </a:r>
            <a:r>
              <a:rPr lang="en-US" dirty="0" err="1"/>
              <a:t>y_test</a:t>
            </a:r>
            <a:r>
              <a:rPr lang="en-US" dirty="0"/>
              <a:t>', </a:t>
            </a:r>
            <a:r>
              <a:rPr lang="en-US" dirty="0" err="1"/>
              <a:t>y_test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scipy.stats</a:t>
            </a:r>
            <a:r>
              <a:rPr lang="en-US" dirty="0"/>
              <a:t> import </a:t>
            </a:r>
            <a:r>
              <a:rPr lang="en-US" dirty="0" err="1"/>
              <a:t>pearsonr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load_boston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sklearn.linear_model</a:t>
            </a:r>
            <a:r>
              <a:rPr lang="en-US" dirty="0"/>
              <a:t> import </a:t>
            </a:r>
            <a:r>
              <a:rPr lang="en-US" dirty="0" err="1"/>
              <a:t>LinearRegression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mean_squared_error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train_test_split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sklearn.preprocessing</a:t>
            </a:r>
            <a:r>
              <a:rPr lang="en-US" dirty="0"/>
              <a:t> import </a:t>
            </a:r>
            <a:r>
              <a:rPr lang="en-US" dirty="0" err="1"/>
              <a:t>StandardScaler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sklearn.decomposition</a:t>
            </a:r>
            <a:r>
              <a:rPr lang="en-US" dirty="0"/>
              <a:t> import PCA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mpl_toolkits.mplot3d import Axes3D</a:t>
            </a:r>
          </a:p>
          <a:p>
            <a:r>
              <a:rPr lang="en-US" dirty="0"/>
              <a:t>import </a:t>
            </a:r>
            <a:r>
              <a:rPr lang="en-US" dirty="0" err="1"/>
              <a:t>statsmodels.formula.api</a:t>
            </a:r>
            <a:r>
              <a:rPr lang="en-US" dirty="0"/>
              <a:t> as </a:t>
            </a:r>
            <a:r>
              <a:rPr lang="en-US" dirty="0" err="1"/>
              <a:t>sm</a:t>
            </a:r>
            <a:endParaRPr lang="en-US" dirty="0"/>
          </a:p>
          <a:p>
            <a:endParaRPr lang="en-US" dirty="0"/>
          </a:p>
          <a:p>
            <a:r>
              <a:rPr lang="en-US" dirty="0"/>
              <a:t># %matplotlib inline</a:t>
            </a:r>
          </a:p>
          <a:p>
            <a:endParaRPr lang="en-US" dirty="0"/>
          </a:p>
          <a:p>
            <a:r>
              <a:rPr lang="en-US" dirty="0"/>
              <a:t>#Source: https://</a:t>
            </a:r>
            <a:r>
              <a:rPr lang="en-US" dirty="0" err="1"/>
              <a:t>www.kaggle.com</a:t>
            </a:r>
            <a:r>
              <a:rPr lang="en-US" dirty="0"/>
              <a:t>/</a:t>
            </a:r>
            <a:r>
              <a:rPr lang="en-US" dirty="0" err="1"/>
              <a:t>tonzowonzo</a:t>
            </a:r>
            <a:r>
              <a:rPr lang="en-US" dirty="0"/>
              <a:t>/simple-k-means-clustering-on-the-iris-dataset/notebook</a:t>
            </a:r>
          </a:p>
          <a:p>
            <a:endParaRPr lang="en-US" dirty="0"/>
          </a:p>
          <a:p>
            <a:r>
              <a:rPr lang="en-US" dirty="0"/>
              <a:t>#importing the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endParaRPr lang="en-US" dirty="0"/>
          </a:p>
          <a:p>
            <a:r>
              <a:rPr lang="en-US" dirty="0"/>
              <a:t>#importing the Iris dataset with pandas</a:t>
            </a:r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array = </a:t>
            </a:r>
            <a:r>
              <a:rPr lang="en-US" dirty="0" err="1"/>
              <a:t>df.values</a:t>
            </a:r>
            <a:endParaRPr lang="en-US" dirty="0"/>
          </a:p>
          <a:p>
            <a:r>
              <a:rPr lang="en-US" dirty="0"/>
              <a:t>X = array[:,0:4]</a:t>
            </a:r>
          </a:p>
          <a:p>
            <a:r>
              <a:rPr lang="en-US" dirty="0"/>
              <a:t>Y = array[:,4]</a:t>
            </a:r>
          </a:p>
          <a:p>
            <a:endParaRPr lang="en-US" dirty="0"/>
          </a:p>
          <a:p>
            <a:r>
              <a:rPr lang="en-US" dirty="0"/>
              <a:t>#Finding the optimum number of clusters for k-means classification</a:t>
            </a:r>
          </a:p>
          <a:p>
            <a:r>
              <a:rPr lang="en-US" dirty="0"/>
              <a:t>from </a:t>
            </a:r>
            <a:r>
              <a:rPr lang="en-US" dirty="0" err="1"/>
              <a:t>sklearn.cluster</a:t>
            </a:r>
            <a:r>
              <a:rPr lang="en-US" dirty="0"/>
              <a:t> import </a:t>
            </a:r>
            <a:r>
              <a:rPr lang="en-US" dirty="0" err="1"/>
              <a:t>KMeans</a:t>
            </a:r>
            <a:endParaRPr lang="en-US" dirty="0"/>
          </a:p>
          <a:p>
            <a:r>
              <a:rPr lang="en-US" dirty="0" err="1"/>
              <a:t>wcss</a:t>
            </a:r>
            <a:r>
              <a:rPr lang="en-US" dirty="0"/>
              <a:t> = []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 8):</a:t>
            </a:r>
          </a:p>
          <a:p>
            <a:r>
              <a:rPr lang="en-US" dirty="0"/>
              <a:t>    </a:t>
            </a:r>
            <a:r>
              <a:rPr lang="en-US" dirty="0" err="1"/>
              <a:t>kmeans</a:t>
            </a:r>
            <a:r>
              <a:rPr lang="en-US" dirty="0"/>
              <a:t> = </a:t>
            </a:r>
            <a:r>
              <a:rPr lang="en-US" dirty="0" err="1"/>
              <a:t>KMeans</a:t>
            </a:r>
            <a:r>
              <a:rPr lang="en-US" dirty="0"/>
              <a:t>(</a:t>
            </a:r>
            <a:r>
              <a:rPr lang="en-US" dirty="0" err="1"/>
              <a:t>n_clusters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init</a:t>
            </a:r>
            <a:r>
              <a:rPr lang="en-US" dirty="0"/>
              <a:t> = 'k-means++', </a:t>
            </a:r>
            <a:r>
              <a:rPr lang="en-US" dirty="0" err="1"/>
              <a:t>max_iter</a:t>
            </a:r>
            <a:r>
              <a:rPr lang="en-US" dirty="0"/>
              <a:t> = 300, </a:t>
            </a:r>
            <a:r>
              <a:rPr lang="en-US" dirty="0" err="1"/>
              <a:t>n_init</a:t>
            </a:r>
            <a:r>
              <a:rPr lang="en-US" dirty="0"/>
              <a:t> = 10, </a:t>
            </a:r>
            <a:r>
              <a:rPr lang="en-US" dirty="0" err="1"/>
              <a:t>random_state</a:t>
            </a:r>
            <a:r>
              <a:rPr lang="en-US" dirty="0"/>
              <a:t> = 0)</a:t>
            </a:r>
          </a:p>
          <a:p>
            <a:r>
              <a:rPr lang="en-US" dirty="0"/>
              <a:t>    </a:t>
            </a:r>
            <a:r>
              <a:rPr lang="en-US" dirty="0" err="1"/>
              <a:t>kmeans.fit</a:t>
            </a:r>
            <a:r>
              <a:rPr lang="en-US" dirty="0"/>
              <a:t>(X)</a:t>
            </a:r>
          </a:p>
          <a:p>
            <a:r>
              <a:rPr lang="en-US" dirty="0"/>
              <a:t>    </a:t>
            </a:r>
            <a:r>
              <a:rPr lang="en-US" dirty="0" err="1"/>
              <a:t>wcss.append</a:t>
            </a:r>
            <a:r>
              <a:rPr lang="en-US" dirty="0"/>
              <a:t>(</a:t>
            </a:r>
            <a:r>
              <a:rPr lang="en-US" dirty="0" err="1"/>
              <a:t>kmeans.inertia</a:t>
            </a:r>
            <a:r>
              <a:rPr lang="en-US" dirty="0"/>
              <a:t>_)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#Plotting the results onto a line graph, allowing us to observe 'The elbow'</a:t>
            </a:r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plt.plot</a:t>
            </a:r>
            <a:r>
              <a:rPr lang="en-US" dirty="0"/>
              <a:t>(range(1, 8), </a:t>
            </a:r>
            <a:r>
              <a:rPr lang="en-US" dirty="0" err="1"/>
              <a:t>wcss</a:t>
            </a:r>
            <a:r>
              <a:rPr lang="en-US" dirty="0"/>
              <a:t>)</a:t>
            </a:r>
          </a:p>
          <a:p>
            <a:r>
              <a:rPr lang="en-US" dirty="0" err="1"/>
              <a:t>plt.title</a:t>
            </a:r>
            <a:r>
              <a:rPr lang="en-US" dirty="0"/>
              <a:t>('The elbow method')</a:t>
            </a:r>
          </a:p>
          <a:p>
            <a:r>
              <a:rPr lang="en-US" dirty="0" err="1"/>
              <a:t>plt.xlabel</a:t>
            </a:r>
            <a:r>
              <a:rPr lang="en-US" dirty="0"/>
              <a:t>('Number of clusters')</a:t>
            </a:r>
          </a:p>
          <a:p>
            <a:r>
              <a:rPr lang="en-US" dirty="0" err="1"/>
              <a:t>plt.ylabel</a:t>
            </a:r>
            <a:r>
              <a:rPr lang="en-US" dirty="0"/>
              <a:t>('WCSS') #within cluster sum of squares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#Applying </a:t>
            </a:r>
            <a:r>
              <a:rPr lang="en-US" dirty="0" err="1"/>
              <a:t>kmeans</a:t>
            </a:r>
            <a:r>
              <a:rPr lang="en-US" dirty="0"/>
              <a:t> to the dataset / Creating the </a:t>
            </a:r>
            <a:r>
              <a:rPr lang="en-US" dirty="0" err="1"/>
              <a:t>kmeans</a:t>
            </a:r>
            <a:r>
              <a:rPr lang="en-US" dirty="0"/>
              <a:t> classifier</a:t>
            </a:r>
          </a:p>
          <a:p>
            <a:r>
              <a:rPr lang="en-US" dirty="0" err="1"/>
              <a:t>kmeans</a:t>
            </a:r>
            <a:r>
              <a:rPr lang="en-US" dirty="0"/>
              <a:t> = </a:t>
            </a:r>
            <a:r>
              <a:rPr lang="en-US" dirty="0" err="1"/>
              <a:t>KMeans</a:t>
            </a:r>
            <a:r>
              <a:rPr lang="en-US" dirty="0"/>
              <a:t>(</a:t>
            </a:r>
            <a:r>
              <a:rPr lang="en-US" dirty="0" err="1"/>
              <a:t>n_clusters</a:t>
            </a:r>
            <a:r>
              <a:rPr lang="en-US" dirty="0"/>
              <a:t> = 3, </a:t>
            </a:r>
            <a:r>
              <a:rPr lang="en-US" dirty="0" err="1"/>
              <a:t>init</a:t>
            </a:r>
            <a:r>
              <a:rPr lang="en-US" dirty="0"/>
              <a:t> = 'k-means++', </a:t>
            </a:r>
            <a:r>
              <a:rPr lang="en-US" dirty="0" err="1"/>
              <a:t>max_iter</a:t>
            </a:r>
            <a:r>
              <a:rPr lang="en-US" dirty="0"/>
              <a:t> = 300, </a:t>
            </a:r>
            <a:r>
              <a:rPr lang="en-US" dirty="0" err="1"/>
              <a:t>n_init</a:t>
            </a:r>
            <a:r>
              <a:rPr lang="en-US" dirty="0"/>
              <a:t> = 10, </a:t>
            </a:r>
            <a:r>
              <a:rPr lang="en-US" dirty="0" err="1"/>
              <a:t>random_state</a:t>
            </a:r>
            <a:r>
              <a:rPr lang="en-US" dirty="0"/>
              <a:t> = 0)</a:t>
            </a:r>
          </a:p>
          <a:p>
            <a:r>
              <a:rPr lang="en-US" dirty="0" err="1"/>
              <a:t>y_kmeans</a:t>
            </a:r>
            <a:r>
              <a:rPr lang="en-US" dirty="0"/>
              <a:t> = </a:t>
            </a:r>
            <a:r>
              <a:rPr lang="en-US" dirty="0" err="1"/>
              <a:t>kmeans.fit_predict</a:t>
            </a:r>
            <a:r>
              <a:rPr lang="en-US" dirty="0"/>
              <a:t>(X)</a:t>
            </a:r>
          </a:p>
          <a:p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Visualising</a:t>
            </a:r>
            <a:r>
              <a:rPr lang="en-US" dirty="0"/>
              <a:t> the clusters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0, 0], X[</a:t>
            </a:r>
            <a:r>
              <a:rPr lang="en-US" dirty="0" err="1"/>
              <a:t>y_kmeans</a:t>
            </a:r>
            <a:r>
              <a:rPr lang="en-US" dirty="0"/>
              <a:t> == 0, 1], s = 100, c = 'red', label = 'Iris-</a:t>
            </a:r>
            <a:r>
              <a:rPr lang="en-US" dirty="0" err="1"/>
              <a:t>setosa</a:t>
            </a:r>
            <a:r>
              <a:rPr lang="en-US" dirty="0"/>
              <a:t>')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1, 0], X[</a:t>
            </a:r>
            <a:r>
              <a:rPr lang="en-US" dirty="0" err="1"/>
              <a:t>y_kmeans</a:t>
            </a:r>
            <a:r>
              <a:rPr lang="en-US" dirty="0"/>
              <a:t> == 1, 1], s = 100, c = 'blue', label = 'Iris-</a:t>
            </a:r>
            <a:r>
              <a:rPr lang="en-US" dirty="0" err="1"/>
              <a:t>versicolour</a:t>
            </a:r>
            <a:r>
              <a:rPr lang="en-US" dirty="0"/>
              <a:t>')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2, 0], X[</a:t>
            </a:r>
            <a:r>
              <a:rPr lang="en-US" dirty="0" err="1"/>
              <a:t>y_kmeans</a:t>
            </a:r>
            <a:r>
              <a:rPr lang="en-US" dirty="0"/>
              <a:t> == 2, 1], s = 100, c = 'green', label = 'Iris-virginica')</a:t>
            </a:r>
          </a:p>
          <a:p>
            <a:endParaRPr lang="en-US" dirty="0"/>
          </a:p>
          <a:p>
            <a:r>
              <a:rPr lang="en-US" dirty="0"/>
              <a:t>#Plotting the centroids of the clusters</a:t>
            </a:r>
          </a:p>
          <a:p>
            <a:r>
              <a:rPr lang="en-US" dirty="0" err="1"/>
              <a:t>plt.scatter</a:t>
            </a:r>
            <a:r>
              <a:rPr lang="en-US" dirty="0"/>
              <a:t>(</a:t>
            </a:r>
            <a:r>
              <a:rPr lang="en-US" dirty="0" err="1"/>
              <a:t>kmeans.cluster_centers</a:t>
            </a:r>
            <a:r>
              <a:rPr lang="en-US" dirty="0"/>
              <a:t>_[:, 0], </a:t>
            </a:r>
            <a:r>
              <a:rPr lang="en-US" dirty="0" err="1"/>
              <a:t>kmeans.cluster_centers</a:t>
            </a:r>
            <a:r>
              <a:rPr lang="en-US" dirty="0"/>
              <a:t>_[:,1], s = 100, c = 'yellow', label = 'Centroids')</a:t>
            </a:r>
          </a:p>
          <a:p>
            <a:endParaRPr lang="en-US" dirty="0"/>
          </a:p>
          <a:p>
            <a:r>
              <a:rPr lang="en-US" dirty="0" err="1"/>
              <a:t>plt.legend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machinelearningmastery.com</a:t>
            </a:r>
            <a:r>
              <a:rPr lang="en-US" dirty="0"/>
              <a:t>/how-to-get-started-with-deep-learning-for-time-series-forecasting-7-day-mini-course/</a:t>
            </a:r>
          </a:p>
          <a:p>
            <a:r>
              <a:rPr lang="en-US" dirty="0"/>
              <a:t># univariate </a:t>
            </a:r>
            <a:r>
              <a:rPr lang="en-US" dirty="0" err="1"/>
              <a:t>cnn-lstm</a:t>
            </a:r>
            <a:r>
              <a:rPr lang="en-US" dirty="0"/>
              <a:t> example</a:t>
            </a:r>
          </a:p>
          <a:p>
            <a:r>
              <a:rPr lang="en-US" dirty="0"/>
              <a:t>from </a:t>
            </a:r>
            <a:r>
              <a:rPr lang="en-US" dirty="0" err="1"/>
              <a:t>numpy</a:t>
            </a:r>
            <a:r>
              <a:rPr lang="en-US" dirty="0"/>
              <a:t> import array</a:t>
            </a:r>
          </a:p>
          <a:p>
            <a:r>
              <a:rPr lang="en-US" dirty="0"/>
              <a:t>from </a:t>
            </a:r>
            <a:r>
              <a:rPr lang="en-US" dirty="0" err="1"/>
              <a:t>keras.models</a:t>
            </a:r>
            <a:r>
              <a:rPr lang="en-US" dirty="0"/>
              <a:t> import Sequential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LSTM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Dense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Flatten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TimeDistributed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keras.layers.convolutional</a:t>
            </a:r>
            <a:r>
              <a:rPr lang="en-US" dirty="0"/>
              <a:t> import Conv1D</a:t>
            </a:r>
          </a:p>
          <a:p>
            <a:r>
              <a:rPr lang="en-US" dirty="0"/>
              <a:t>from </a:t>
            </a:r>
            <a:r>
              <a:rPr lang="en-US" dirty="0" err="1"/>
              <a:t>keras.layers.convolutional</a:t>
            </a:r>
            <a:r>
              <a:rPr lang="en-US" dirty="0"/>
              <a:t> import MaxPooling1D</a:t>
            </a:r>
          </a:p>
          <a:p>
            <a:r>
              <a:rPr lang="en-US" dirty="0"/>
              <a:t># define dataset</a:t>
            </a:r>
          </a:p>
          <a:p>
            <a:r>
              <a:rPr lang="en-US" dirty="0"/>
              <a:t>X = array([[10, 20, 30, 40], [20, 30, 40, 50], [30, 40, 50, 60], [40, 50, 60, 70]])</a:t>
            </a:r>
          </a:p>
          <a:p>
            <a:r>
              <a:rPr lang="en-US" dirty="0"/>
              <a:t>y = array([50, 60, 70, 80])</a:t>
            </a:r>
          </a:p>
          <a:p>
            <a:r>
              <a:rPr lang="en-US" dirty="0"/>
              <a:t># reshape from [samples, timesteps] into [samples, subsequences, timesteps, features]</a:t>
            </a:r>
          </a:p>
          <a:p>
            <a:r>
              <a:rPr lang="en-US" dirty="0"/>
              <a:t>X = </a:t>
            </a:r>
            <a:r>
              <a:rPr lang="en-US" dirty="0" err="1"/>
              <a:t>X.reshape</a:t>
            </a:r>
            <a:r>
              <a:rPr lang="en-US" dirty="0"/>
              <a:t>((</a:t>
            </a:r>
            <a:r>
              <a:rPr lang="en-US" dirty="0" err="1"/>
              <a:t>X.shape</a:t>
            </a:r>
            <a:r>
              <a:rPr lang="en-US" dirty="0"/>
              <a:t>[0], 2, 2, 1))</a:t>
            </a:r>
          </a:p>
          <a:p>
            <a:r>
              <a:rPr lang="en-US" dirty="0"/>
              <a:t># define model</a:t>
            </a:r>
          </a:p>
          <a:p>
            <a:r>
              <a:rPr lang="en-US" dirty="0"/>
              <a:t>model = Sequential()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(Conv1D(filters=64, </a:t>
            </a:r>
            <a:r>
              <a:rPr lang="en-US" dirty="0" err="1"/>
              <a:t>kernel_size</a:t>
            </a:r>
            <a:r>
              <a:rPr lang="en-US" dirty="0"/>
              <a:t>=1, activation='</a:t>
            </a:r>
            <a:r>
              <a:rPr lang="en-US" dirty="0" err="1"/>
              <a:t>relu</a:t>
            </a:r>
            <a:r>
              <a:rPr lang="en-US" dirty="0"/>
              <a:t>'), </a:t>
            </a:r>
            <a:r>
              <a:rPr lang="en-US" dirty="0" err="1"/>
              <a:t>input_shape</a:t>
            </a:r>
            <a:r>
              <a:rPr lang="en-US" dirty="0"/>
              <a:t>=(None, 2, 1)))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(MaxPooling1D(</a:t>
            </a:r>
            <a:r>
              <a:rPr lang="en-US" dirty="0" err="1"/>
              <a:t>pool_size</a:t>
            </a:r>
            <a:r>
              <a:rPr lang="en-US" dirty="0"/>
              <a:t>=2)))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(Flatten()))</a:t>
            </a:r>
          </a:p>
          <a:p>
            <a:r>
              <a:rPr lang="en-US" dirty="0" err="1"/>
              <a:t>model.add</a:t>
            </a:r>
            <a:r>
              <a:rPr lang="en-US" dirty="0"/>
              <a:t>(LSTM(50, activation='</a:t>
            </a:r>
            <a:r>
              <a:rPr lang="en-US" dirty="0" err="1"/>
              <a:t>relu</a:t>
            </a:r>
            <a:r>
              <a:rPr lang="en-US" dirty="0"/>
              <a:t>'))</a:t>
            </a:r>
          </a:p>
          <a:p>
            <a:r>
              <a:rPr lang="en-US" dirty="0" err="1"/>
              <a:t>model.add</a:t>
            </a:r>
            <a:r>
              <a:rPr lang="en-US" dirty="0"/>
              <a:t>(Dense(1))</a:t>
            </a:r>
          </a:p>
          <a:p>
            <a:r>
              <a:rPr lang="en-US" dirty="0" err="1"/>
              <a:t>model.compile</a:t>
            </a:r>
            <a:r>
              <a:rPr lang="en-US" dirty="0"/>
              <a:t>(optimizer='</a:t>
            </a:r>
            <a:r>
              <a:rPr lang="en-US" dirty="0" err="1"/>
              <a:t>adam</a:t>
            </a:r>
            <a:r>
              <a:rPr lang="en-US" dirty="0"/>
              <a:t>', loss='</a:t>
            </a:r>
            <a:r>
              <a:rPr lang="en-US" dirty="0" err="1"/>
              <a:t>mse</a:t>
            </a:r>
            <a:r>
              <a:rPr lang="en-US" dirty="0"/>
              <a:t>')</a:t>
            </a:r>
          </a:p>
          <a:p>
            <a:r>
              <a:rPr lang="en-US" dirty="0"/>
              <a:t># fit model</a:t>
            </a:r>
          </a:p>
          <a:p>
            <a:r>
              <a:rPr lang="en-US" dirty="0" err="1"/>
              <a:t>model.fit</a:t>
            </a:r>
            <a:r>
              <a:rPr lang="en-US" dirty="0"/>
              <a:t>(X, y, epochs=500, verbose=1)</a:t>
            </a:r>
          </a:p>
          <a:p>
            <a:r>
              <a:rPr lang="en-US" dirty="0"/>
              <a:t># demonstrate prediction</a:t>
            </a:r>
          </a:p>
          <a:p>
            <a:r>
              <a:rPr lang="en-US" dirty="0" err="1"/>
              <a:t>x_input</a:t>
            </a:r>
            <a:r>
              <a:rPr lang="en-US" dirty="0"/>
              <a:t> = array([50, 60, 70, 80])</a:t>
            </a:r>
          </a:p>
          <a:p>
            <a:r>
              <a:rPr lang="en-US" dirty="0" err="1"/>
              <a:t>x_input</a:t>
            </a:r>
            <a:r>
              <a:rPr lang="en-US" dirty="0"/>
              <a:t> = </a:t>
            </a:r>
            <a:r>
              <a:rPr lang="en-US" dirty="0" err="1"/>
              <a:t>x_input.reshape</a:t>
            </a:r>
            <a:r>
              <a:rPr lang="en-US" dirty="0"/>
              <a:t>((1, 2, 2, 1))</a:t>
            </a:r>
          </a:p>
          <a:p>
            <a:r>
              <a:rPr lang="en-US" dirty="0" err="1"/>
              <a:t>yhat</a:t>
            </a:r>
            <a:r>
              <a:rPr lang="en-US" dirty="0"/>
              <a:t>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x_input</a:t>
            </a:r>
            <a:r>
              <a:rPr lang="en-US" dirty="0"/>
              <a:t>, verbose=0)</a:t>
            </a:r>
          </a:p>
          <a:p>
            <a:r>
              <a:rPr lang="en-US" dirty="0"/>
              <a:t>print(</a:t>
            </a:r>
            <a:r>
              <a:rPr lang="en-US" dirty="0" err="1"/>
              <a:t>yhat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multi-step encoder-decoder </a:t>
            </a:r>
            <a:r>
              <a:rPr lang="en-US" dirty="0" err="1"/>
              <a:t>lstm</a:t>
            </a:r>
            <a:r>
              <a:rPr lang="en-US" dirty="0"/>
              <a:t> example</a:t>
            </a:r>
          </a:p>
          <a:p>
            <a:r>
              <a:rPr lang="en-US" dirty="0"/>
              <a:t>from </a:t>
            </a:r>
            <a:r>
              <a:rPr lang="en-US" dirty="0" err="1"/>
              <a:t>numpy</a:t>
            </a:r>
            <a:r>
              <a:rPr lang="en-US" dirty="0"/>
              <a:t> import array</a:t>
            </a:r>
          </a:p>
          <a:p>
            <a:r>
              <a:rPr lang="en-US" dirty="0"/>
              <a:t>from </a:t>
            </a:r>
            <a:r>
              <a:rPr lang="en-US" dirty="0" err="1"/>
              <a:t>keras.models</a:t>
            </a:r>
            <a:r>
              <a:rPr lang="en-US" dirty="0"/>
              <a:t> import Sequential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LSTM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Dense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RepeatVector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TimeDistributed</a:t>
            </a:r>
            <a:endParaRPr lang="en-US" dirty="0"/>
          </a:p>
          <a:p>
            <a:r>
              <a:rPr lang="en-US" dirty="0"/>
              <a:t># define dataset</a:t>
            </a:r>
          </a:p>
          <a:p>
            <a:r>
              <a:rPr lang="en-US" dirty="0"/>
              <a:t>X = array([[10, 20, 30], [20, 30, 40], [30, 40, 50], [40, 50, 60]])</a:t>
            </a:r>
          </a:p>
          <a:p>
            <a:r>
              <a:rPr lang="en-US" dirty="0"/>
              <a:t>y = array([[40,50],[50,60],[60,70],[70,80]])</a:t>
            </a:r>
          </a:p>
          <a:p>
            <a:r>
              <a:rPr lang="en-US" dirty="0"/>
              <a:t># reshape from [samples, timesteps] into [samples, timesteps, features]</a:t>
            </a:r>
          </a:p>
          <a:p>
            <a:r>
              <a:rPr lang="en-US" dirty="0"/>
              <a:t>X = </a:t>
            </a:r>
            <a:r>
              <a:rPr lang="en-US" dirty="0" err="1"/>
              <a:t>X.reshape</a:t>
            </a:r>
            <a:r>
              <a:rPr lang="en-US" dirty="0"/>
              <a:t>((</a:t>
            </a:r>
            <a:r>
              <a:rPr lang="en-US" dirty="0" err="1"/>
              <a:t>X.shape</a:t>
            </a:r>
            <a:r>
              <a:rPr lang="en-US" dirty="0"/>
              <a:t>[0], </a:t>
            </a:r>
            <a:r>
              <a:rPr lang="en-US" dirty="0" err="1"/>
              <a:t>X.shape</a:t>
            </a:r>
            <a:r>
              <a:rPr lang="en-US" dirty="0"/>
              <a:t>[1], 1))</a:t>
            </a:r>
          </a:p>
          <a:p>
            <a:r>
              <a:rPr lang="en-US" dirty="0"/>
              <a:t>y = </a:t>
            </a:r>
            <a:r>
              <a:rPr lang="en-US" dirty="0" err="1"/>
              <a:t>y.reshape</a:t>
            </a:r>
            <a:r>
              <a:rPr lang="en-US" dirty="0"/>
              <a:t>((</a:t>
            </a:r>
            <a:r>
              <a:rPr lang="en-US" dirty="0" err="1"/>
              <a:t>y.shape</a:t>
            </a:r>
            <a:r>
              <a:rPr lang="en-US" dirty="0"/>
              <a:t>[0], </a:t>
            </a:r>
            <a:r>
              <a:rPr lang="en-US" dirty="0" err="1"/>
              <a:t>y.shape</a:t>
            </a:r>
            <a:r>
              <a:rPr lang="en-US" dirty="0"/>
              <a:t>[1], 1))</a:t>
            </a:r>
          </a:p>
          <a:p>
            <a:r>
              <a:rPr lang="en-US" dirty="0"/>
              <a:t># define model</a:t>
            </a:r>
          </a:p>
          <a:p>
            <a:r>
              <a:rPr lang="en-US" dirty="0"/>
              <a:t>model = Sequential()</a:t>
            </a:r>
          </a:p>
          <a:p>
            <a:r>
              <a:rPr lang="en-US" dirty="0" err="1"/>
              <a:t>model.add</a:t>
            </a:r>
            <a:r>
              <a:rPr lang="en-US" dirty="0"/>
              <a:t>(LSTM(100, activation='</a:t>
            </a:r>
            <a:r>
              <a:rPr lang="en-US" dirty="0" err="1"/>
              <a:t>relu</a:t>
            </a:r>
            <a:r>
              <a:rPr lang="en-US" dirty="0"/>
              <a:t>', </a:t>
            </a:r>
            <a:r>
              <a:rPr lang="en-US" dirty="0" err="1"/>
              <a:t>input_shape</a:t>
            </a:r>
            <a:r>
              <a:rPr lang="en-US" dirty="0"/>
              <a:t>=(3, 1)))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RepeatVector</a:t>
            </a:r>
            <a:r>
              <a:rPr lang="en-US" dirty="0"/>
              <a:t>(2))</a:t>
            </a:r>
          </a:p>
          <a:p>
            <a:r>
              <a:rPr lang="en-US" dirty="0" err="1"/>
              <a:t>model.add</a:t>
            </a:r>
            <a:r>
              <a:rPr lang="en-US" dirty="0"/>
              <a:t>(LSTM(100, activation='</a:t>
            </a:r>
            <a:r>
              <a:rPr lang="en-US" dirty="0" err="1"/>
              <a:t>relu</a:t>
            </a:r>
            <a:r>
              <a:rPr lang="en-US" dirty="0"/>
              <a:t>', </a:t>
            </a:r>
            <a:r>
              <a:rPr lang="en-US" dirty="0" err="1"/>
              <a:t>return_sequences</a:t>
            </a:r>
            <a:r>
              <a:rPr lang="en-US" dirty="0"/>
              <a:t>=True))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(Dense(1)))</a:t>
            </a:r>
          </a:p>
          <a:p>
            <a:r>
              <a:rPr lang="en-US" dirty="0" err="1"/>
              <a:t>model.compile</a:t>
            </a:r>
            <a:r>
              <a:rPr lang="en-US" dirty="0"/>
              <a:t>(optimizer='</a:t>
            </a:r>
            <a:r>
              <a:rPr lang="en-US" dirty="0" err="1"/>
              <a:t>adam</a:t>
            </a:r>
            <a:r>
              <a:rPr lang="en-US" dirty="0"/>
              <a:t>', loss='</a:t>
            </a:r>
            <a:r>
              <a:rPr lang="en-US" dirty="0" err="1"/>
              <a:t>mse</a:t>
            </a:r>
            <a:r>
              <a:rPr lang="en-US" dirty="0"/>
              <a:t>')</a:t>
            </a:r>
          </a:p>
          <a:p>
            <a:r>
              <a:rPr lang="en-US" dirty="0"/>
              <a:t># fit model</a:t>
            </a:r>
          </a:p>
          <a:p>
            <a:r>
              <a:rPr lang="en-US" dirty="0" err="1"/>
              <a:t>model.fit</a:t>
            </a:r>
            <a:r>
              <a:rPr lang="en-US" dirty="0"/>
              <a:t>(X, y, epochs=100, verbose=0)</a:t>
            </a:r>
          </a:p>
          <a:p>
            <a:r>
              <a:rPr lang="en-US" dirty="0"/>
              <a:t># demonstrate prediction</a:t>
            </a:r>
          </a:p>
          <a:p>
            <a:r>
              <a:rPr lang="en-US" dirty="0" err="1"/>
              <a:t>x_input</a:t>
            </a:r>
            <a:r>
              <a:rPr lang="en-US" dirty="0"/>
              <a:t> = array([50, 60, 70])</a:t>
            </a:r>
          </a:p>
          <a:p>
            <a:r>
              <a:rPr lang="en-US" dirty="0" err="1"/>
              <a:t>x_input</a:t>
            </a:r>
            <a:r>
              <a:rPr lang="en-US" dirty="0"/>
              <a:t> = </a:t>
            </a:r>
            <a:r>
              <a:rPr lang="en-US" dirty="0" err="1"/>
              <a:t>x_input.reshape</a:t>
            </a:r>
            <a:r>
              <a:rPr lang="en-US" dirty="0"/>
              <a:t>((1, 3, 1))</a:t>
            </a:r>
          </a:p>
          <a:p>
            <a:r>
              <a:rPr lang="en-US" dirty="0" err="1"/>
              <a:t>yhat</a:t>
            </a:r>
            <a:r>
              <a:rPr lang="en-US" dirty="0"/>
              <a:t>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x_input</a:t>
            </a:r>
            <a:r>
              <a:rPr lang="en-US" dirty="0"/>
              <a:t>, verbose=0)</a:t>
            </a:r>
          </a:p>
          <a:p>
            <a:r>
              <a:rPr lang="en-US" dirty="0"/>
              <a:t>print(</a:t>
            </a:r>
            <a:r>
              <a:rPr lang="en-US" dirty="0" err="1"/>
              <a:t>yhat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KNN Regression</a:t>
            </a:r>
          </a:p>
          <a:p>
            <a:r>
              <a:rPr lang="en-US" dirty="0"/>
              <a:t>from pandas import </a:t>
            </a:r>
            <a:r>
              <a:rPr lang="en-US" dirty="0" err="1"/>
              <a:t>read_csv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KFold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cross_val_score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sklearn.neighbors</a:t>
            </a:r>
            <a:r>
              <a:rPr lang="en-US" dirty="0"/>
              <a:t> import </a:t>
            </a:r>
            <a:r>
              <a:rPr lang="en-US" dirty="0" err="1"/>
              <a:t>KNeighborsRegressor</a:t>
            </a:r>
            <a:endParaRPr lang="en-US" dirty="0"/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raw.githubusercontent.com</a:t>
            </a:r>
            <a:r>
              <a:rPr lang="en-US" dirty="0"/>
              <a:t>/</a:t>
            </a:r>
            <a:r>
              <a:rPr lang="en-US" dirty="0" err="1"/>
              <a:t>jbrownlee</a:t>
            </a:r>
            <a:r>
              <a:rPr lang="en-US" dirty="0"/>
              <a:t>/Datasets/master/</a:t>
            </a:r>
            <a:r>
              <a:rPr lang="en-US" dirty="0" err="1"/>
              <a:t>housing.data</a:t>
            </a:r>
            <a:r>
              <a:rPr lang="en-US" dirty="0"/>
              <a:t>"</a:t>
            </a:r>
          </a:p>
          <a:p>
            <a:r>
              <a:rPr lang="en-US" dirty="0"/>
              <a:t>names = ['CRIM', 'ZN', 'INDUS', 'CHAS', 'NOX', 'RM', 'AGE', 'DIS', 'RAD', 'TAX', 'PTRATIO', 'B', 'LSTAT', 'MEDV']</a:t>
            </a:r>
          </a:p>
          <a:p>
            <a:r>
              <a:rPr lang="en-US" dirty="0" err="1"/>
              <a:t>dataframe</a:t>
            </a:r>
            <a:r>
              <a:rPr lang="en-US" dirty="0"/>
              <a:t> = </a:t>
            </a:r>
            <a:r>
              <a:rPr lang="en-US" dirty="0" err="1"/>
              <a:t>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</a:t>
            </a:r>
            <a:r>
              <a:rPr lang="en-US" dirty="0" err="1"/>
              <a:t>delim_whitespace</a:t>
            </a:r>
            <a:r>
              <a:rPr lang="en-US" dirty="0"/>
              <a:t>=True, names=names)</a:t>
            </a:r>
          </a:p>
          <a:p>
            <a:r>
              <a:rPr lang="en-US" dirty="0"/>
              <a:t>array = </a:t>
            </a:r>
            <a:r>
              <a:rPr lang="en-US" dirty="0" err="1"/>
              <a:t>dataframe.values</a:t>
            </a:r>
            <a:endParaRPr lang="en-US" dirty="0"/>
          </a:p>
          <a:p>
            <a:r>
              <a:rPr lang="en-US" dirty="0"/>
              <a:t>X = array[:,0:13]</a:t>
            </a:r>
          </a:p>
          <a:p>
            <a:r>
              <a:rPr lang="en-US" dirty="0"/>
              <a:t>Y = array[:,13]</a:t>
            </a:r>
          </a:p>
          <a:p>
            <a:r>
              <a:rPr lang="en-US" dirty="0" err="1"/>
              <a:t>kfold</a:t>
            </a:r>
            <a:r>
              <a:rPr lang="en-US" dirty="0"/>
              <a:t> = </a:t>
            </a:r>
            <a:r>
              <a:rPr lang="en-US" dirty="0" err="1"/>
              <a:t>KFold</a:t>
            </a:r>
            <a:r>
              <a:rPr lang="en-US" dirty="0"/>
              <a:t>(</a:t>
            </a:r>
            <a:r>
              <a:rPr lang="en-US" dirty="0" err="1"/>
              <a:t>n_splits</a:t>
            </a:r>
            <a:r>
              <a:rPr lang="en-US" dirty="0"/>
              <a:t>=10, </a:t>
            </a:r>
            <a:r>
              <a:rPr lang="en-US" dirty="0" err="1"/>
              <a:t>random_state</a:t>
            </a:r>
            <a:r>
              <a:rPr lang="en-US" dirty="0"/>
              <a:t>=7)</a:t>
            </a:r>
          </a:p>
          <a:p>
            <a:r>
              <a:rPr lang="en-US" dirty="0"/>
              <a:t>model = </a:t>
            </a:r>
            <a:r>
              <a:rPr lang="en-US" dirty="0" err="1"/>
              <a:t>KNeighborsRegressor</a:t>
            </a:r>
            <a:r>
              <a:rPr lang="en-US" dirty="0"/>
              <a:t>()</a:t>
            </a:r>
          </a:p>
          <a:p>
            <a:r>
              <a:rPr lang="en-US" dirty="0"/>
              <a:t>scoring = '</a:t>
            </a:r>
            <a:r>
              <a:rPr lang="en-US" dirty="0" err="1"/>
              <a:t>neg_mean_squared_error</a:t>
            </a:r>
            <a:r>
              <a:rPr lang="en-US" dirty="0"/>
              <a:t>'</a:t>
            </a:r>
          </a:p>
          <a:p>
            <a:r>
              <a:rPr lang="en-US" dirty="0"/>
              <a:t>results = </a:t>
            </a:r>
            <a:r>
              <a:rPr lang="en-US" dirty="0" err="1"/>
              <a:t>cross_val_score</a:t>
            </a:r>
            <a:r>
              <a:rPr lang="en-US" dirty="0"/>
              <a:t>(model, X, Y, cv=</a:t>
            </a:r>
            <a:r>
              <a:rPr lang="en-US" dirty="0" err="1"/>
              <a:t>kfold</a:t>
            </a:r>
            <a:r>
              <a:rPr lang="en-US" dirty="0"/>
              <a:t>, scoring=scoring)</a:t>
            </a:r>
          </a:p>
          <a:p>
            <a:r>
              <a:rPr lang="en-US" dirty="0"/>
              <a:t>print(</a:t>
            </a:r>
            <a:r>
              <a:rPr lang="en-US" dirty="0" err="1"/>
              <a:t>results.mean</a:t>
            </a:r>
            <a:r>
              <a:rPr lang="en-US" dirty="0"/>
              <a:t>())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14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0DBAB093-023D-B642-B21E-853674E0DF37}" type="slidenum">
              <a:rPr lang="en-US" altLang="zh-TW" sz="1300"/>
              <a:pPr eaLnBrk="1" hangingPunct="1">
                <a:spcBef>
                  <a:spcPct val="0"/>
                </a:spcBef>
              </a:pPr>
              <a:t>13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763206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>
              <a:latin typeface="Calibri" charset="0"/>
              <a:ea typeface="新細明體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34C7841F-2FA0-DC4F-9A58-B0D06726D300}" type="slidenum">
              <a:rPr kumimoji="0" lang="en-US" altLang="zh-TW" sz="1300">
                <a:latin typeface="Calibri" charset="0"/>
                <a:ea typeface="MS PGothic" charset="0"/>
                <a:cs typeface="MS PGothic" charset="0"/>
              </a:rPr>
              <a:pPr eaLnBrk="1" hangingPunct="1"/>
              <a:t>24</a:t>
            </a:fld>
            <a:endParaRPr kumimoji="0" lang="en-US" altLang="zh-TW" sz="130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6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2D19D13-8468-A142-8B26-FEB073521EC4}" type="slidenum">
              <a:rPr lang="en-US" altLang="zh-TW" sz="1300"/>
              <a:pPr eaLnBrk="1" hangingPunct="1">
                <a:spcBef>
                  <a:spcPct val="0"/>
                </a:spcBef>
              </a:pPr>
              <a:t>39</a:t>
            </a:fld>
            <a:endParaRPr lang="en-US" altLang="zh-TW" sz="13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939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7258C1A-AB46-7441-8282-99CB3B43E716}" type="slidenum">
              <a:rPr lang="en-US" altLang="zh-TW" sz="1300"/>
              <a:pPr eaLnBrk="1" hangingPunct="1">
                <a:spcBef>
                  <a:spcPct val="0"/>
                </a:spcBef>
              </a:pPr>
              <a:t>40</a:t>
            </a:fld>
            <a:endParaRPr lang="en-US" altLang="zh-TW" sz="13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685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72BCFD40-FAE6-B543-8437-63B633E4D18A}" type="slidenum">
              <a:rPr lang="en-US" altLang="zh-TW" sz="1300"/>
              <a:pPr eaLnBrk="1" hangingPunct="1">
                <a:spcBef>
                  <a:spcPct val="0"/>
                </a:spcBef>
              </a:pPr>
              <a:t>41</a:t>
            </a:fld>
            <a:endParaRPr lang="en-US" altLang="zh-TW" sz="130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727075"/>
            <a:ext cx="4783137" cy="3586163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2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62" tIns="45730" rIns="91462" bIns="45730"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7604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37CC342-0D0E-C548-8E05-99C7890EFC69}" type="slidenum">
              <a:rPr lang="en-US" altLang="zh-TW" sz="1300"/>
              <a:pPr eaLnBrk="1" hangingPunct="1">
                <a:spcBef>
                  <a:spcPct val="0"/>
                </a:spcBef>
              </a:pPr>
              <a:t>47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1755222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2300A2E3-F985-FF49-9470-A6003539B244}" type="slidenum">
              <a:rPr lang="en-US" altLang="zh-TW" sz="1300"/>
              <a:pPr eaLnBrk="1" hangingPunct="1">
                <a:spcBef>
                  <a:spcPct val="0"/>
                </a:spcBef>
              </a:pPr>
              <a:t>48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2749241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2018/10/21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13" Type="http://schemas.openxmlformats.org/officeDocument/2006/relationships/image" Target="../media/image66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51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64.wmf"/><Relationship Id="rId14" Type="http://schemas.openxmlformats.org/officeDocument/2006/relationships/image" Target="../media/image6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60.bin"/><Relationship Id="rId18" Type="http://schemas.openxmlformats.org/officeDocument/2006/relationships/oleObject" Target="../embeddings/oleObject62.bin"/><Relationship Id="rId3" Type="http://schemas.openxmlformats.org/officeDocument/2006/relationships/oleObject" Target="../embeddings/oleObject55.bin"/><Relationship Id="rId21" Type="http://schemas.openxmlformats.org/officeDocument/2006/relationships/image" Target="../media/image76.wmf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66.w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1.bin"/><Relationship Id="rId20" Type="http://schemas.openxmlformats.org/officeDocument/2006/relationships/oleObject" Target="../embeddings/oleObject63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image" Target="../media/image77.emf"/><Relationship Id="rId10" Type="http://schemas.openxmlformats.org/officeDocument/2006/relationships/image" Target="../media/image65.wmf"/><Relationship Id="rId19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3.wmf"/><Relationship Id="rId22" Type="http://schemas.openxmlformats.org/officeDocument/2006/relationships/hyperlink" Target="http://en.wikipedia.org/wiki/Receiver_operating_characteristic" TargetMode="Externa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65.bin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72.wmf"/><Relationship Id="rId9" Type="http://schemas.openxmlformats.org/officeDocument/2006/relationships/image" Target="../media/image77.e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3" Type="http://schemas.openxmlformats.org/officeDocument/2006/relationships/oleObject" Target="../embeddings/oleObject67.bin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77.emf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79.wmf"/><Relationship Id="rId9" Type="http://schemas.openxmlformats.org/officeDocument/2006/relationships/image" Target="../media/image76.wmf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65.wmf"/><Relationship Id="rId9" Type="http://schemas.openxmlformats.org/officeDocument/2006/relationships/hyperlink" Target="http://en.wikipedia.org/wiki/Receiver_operating_characteristic" TargetMode="Externa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13" Type="http://schemas.openxmlformats.org/officeDocument/2006/relationships/image" Target="../media/image80.wmf"/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4.bin"/><Relationship Id="rId11" Type="http://schemas.openxmlformats.org/officeDocument/2006/relationships/image" Target="../media/image64.wmf"/><Relationship Id="rId5" Type="http://schemas.openxmlformats.org/officeDocument/2006/relationships/image" Target="../media/image65.wmf"/><Relationship Id="rId15" Type="http://schemas.openxmlformats.org/officeDocument/2006/relationships/image" Target="../media/image76.wmf"/><Relationship Id="rId10" Type="http://schemas.openxmlformats.org/officeDocument/2006/relationships/oleObject" Target="../embeddings/oleObject76.bin"/><Relationship Id="rId4" Type="http://schemas.openxmlformats.org/officeDocument/2006/relationships/oleObject" Target="../embeddings/oleObject73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78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9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82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81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tiff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QE7fR2OxHiQ0_p6l1nnZDIFF354Nf_L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5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e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31.w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32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5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4.w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41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8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5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oleObject" Target="../embeddings/oleObject34.bin"/><Relationship Id="rId10" Type="http://schemas.openxmlformats.org/officeDocument/2006/relationships/image" Target="../media/image42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4.w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40.bin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9.bin"/><Relationship Id="rId5" Type="http://schemas.openxmlformats.org/officeDocument/2006/relationships/oleObject" Target="../embeddings/oleObject36.bin"/><Relationship Id="rId15" Type="http://schemas.openxmlformats.org/officeDocument/2006/relationships/oleObject" Target="../embeddings/oleObject41.bin"/><Relationship Id="rId10" Type="http://schemas.openxmlformats.org/officeDocument/2006/relationships/image" Target="../media/image46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48.w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47.bin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5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2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50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5.bin"/><Relationship Id="rId14" Type="http://schemas.openxmlformats.org/officeDocument/2006/relationships/image" Target="../media/image43.w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6.wmf"/><Relationship Id="rId4" Type="http://schemas.openxmlformats.org/officeDocument/2006/relationships/oleObject" Target="../embeddings/oleObject49.bin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statsoft.com/textbook/support-vector-machine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stable/tutorial/machine_learning_map/index.html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ernel-machines.org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78773"/>
            <a:ext cx="7772400" cy="887992"/>
          </a:xfrm>
        </p:spPr>
        <p:txBody>
          <a:bodyPr>
            <a:noAutofit/>
          </a:bodyPr>
          <a:lstStyle/>
          <a:p>
            <a:r>
              <a:rPr lang="en-US" sz="6000" b="1" dirty="0">
                <a:solidFill>
                  <a:srgbClr val="376092"/>
                </a:solidFill>
              </a:rPr>
              <a:t>Big Data Mining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5365" y="4385446"/>
            <a:ext cx="7247555" cy="2190002"/>
          </a:xfrm>
        </p:spPr>
        <p:txBody>
          <a:bodyPr>
            <a:normAutofit fontScale="55000" lnSpcReduction="20000"/>
          </a:bodyPr>
          <a:lstStyle/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5100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 Day, Ph.D.</a:t>
            </a:r>
          </a:p>
          <a:p>
            <a:r>
              <a:rPr lang="en-US" sz="5100" dirty="0">
                <a:solidFill>
                  <a:schemeClr val="accent1">
                    <a:lumMod val="75000"/>
                  </a:schemeClr>
                </a:solidFill>
              </a:rPr>
              <a:t>Assistant Professor</a:t>
            </a:r>
          </a:p>
          <a:p>
            <a:r>
              <a:rPr lang="en-US" sz="5100" dirty="0">
                <a:hlinkClick r:id="rId2"/>
              </a:rPr>
              <a:t>Department of Information Management</a:t>
            </a:r>
            <a:endParaRPr lang="en-US" sz="5100" dirty="0"/>
          </a:p>
          <a:p>
            <a:r>
              <a:rPr lang="en-US" sz="5100" dirty="0" err="1">
                <a:hlinkClick r:id="rId3"/>
              </a:rPr>
              <a:t>Tamkang</a:t>
            </a:r>
            <a:r>
              <a:rPr lang="en-US" sz="5100" dirty="0">
                <a:hlinkClick r:id="rId3"/>
              </a:rPr>
              <a:t> University</a:t>
            </a:r>
            <a:endParaRPr lang="en-US" sz="5100" dirty="0"/>
          </a:p>
          <a:p>
            <a:endParaRPr lang="en-US" sz="2600" dirty="0">
              <a:hlinkClick r:id="rId4"/>
            </a:endParaRPr>
          </a:p>
          <a:p>
            <a:r>
              <a:rPr lang="en-US" sz="2600" dirty="0">
                <a:hlinkClick r:id="rId4"/>
              </a:rPr>
              <a:t>http://mail.tku.edu.tw/myday</a:t>
            </a:r>
            <a:endParaRPr lang="en-US" sz="2600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344982"/>
            <a:ext cx="8701088" cy="1754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rgbClr val="FF0000"/>
                </a:solidFill>
              </a:rPr>
              <a:t>Supervised Learning: Classification and Prediction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397972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2018-10-22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112178"/>
            <a:ext cx="4752528" cy="10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1071BDM0</a:t>
            </a:r>
            <a:r>
              <a:rPr lang="en-US" altLang="zh-TW" sz="1400" dirty="0">
                <a:solidFill>
                  <a:schemeClr val="tx1">
                    <a:tint val="75000"/>
                  </a:schemeClr>
                </a:solidFill>
              </a:rPr>
              <a:t>6</a:t>
            </a: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TLVXM1A (M2244) (8619) (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Fall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2018)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(MBA, DBETKU) (3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Credits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Required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[Full English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Course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] 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Master’s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Program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in Digital Business and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Economics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</a:t>
            </a:r>
          </a:p>
          <a:p>
            <a:pPr lvl="0" algn="ctr" defTabSz="914400">
              <a:defRPr/>
            </a:pP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Mon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9, 10, 11, (16:10-19:00) (B206)</a:t>
            </a: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8D3E-8E33-F34C-95BF-3C0FF847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5"/>
            <a:ext cx="8234264" cy="5904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3480194" y="6597352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113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61FBE8-F9C9-164F-B4A7-CC438B6F4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0181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275F15-BACE-E94E-B269-2DA1BE05220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736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DB2B8D-AC62-7349-A66F-6FD6254570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844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5429C1-2D48-D64D-97D2-FC584683CB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0308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r>
              <a:rPr lang="en-US" altLang="zh-TW">
                <a:latin typeface="Calibri" charset="0"/>
                <a:ea typeface="標楷體" charset="-120"/>
              </a:rPr>
              <a:t>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 Classification Models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>
          <a:xfrm>
            <a:off x="539750" y="1196975"/>
            <a:ext cx="7961313" cy="1066800"/>
          </a:xfrm>
        </p:spPr>
        <p:txBody>
          <a:bodyPr/>
          <a:lstStyle/>
          <a:p>
            <a:pPr eaLnBrk="1" hangingPunct="1"/>
            <a:r>
              <a:rPr lang="en-US" altLang="zh-TW" sz="2800" dirty="0">
                <a:latin typeface="Calibri" charset="0"/>
                <a:ea typeface="新細明體" charset="-120"/>
              </a:rPr>
              <a:t>In classification problems, the primary source for accuracy estimation is the </a:t>
            </a:r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confusion matrix </a:t>
            </a: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6022" name="Object 2"/>
          <p:cNvGraphicFramePr>
            <a:graphicFrameLocks noChangeAspect="1"/>
          </p:cNvGraphicFramePr>
          <p:nvPr/>
        </p:nvGraphicFramePr>
        <p:xfrm>
          <a:off x="4946650" y="3429000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8" name="Equation" r:id="rId4" imgW="1574800" imgH="355600" progId="Equation.3">
                  <p:embed/>
                </p:oleObj>
              </mc:Choice>
              <mc:Fallback>
                <p:oleObj name="Equation" r:id="rId4" imgW="1574800" imgH="355600" progId="Equation.3">
                  <p:embed/>
                  <p:pic>
                    <p:nvPicPr>
                      <p:cNvPr id="860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3429000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6024" name="Object 3"/>
          <p:cNvGraphicFramePr>
            <a:graphicFrameLocks noChangeAspect="1"/>
          </p:cNvGraphicFramePr>
          <p:nvPr/>
        </p:nvGraphicFramePr>
        <p:xfrm>
          <a:off x="4953000" y="441960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9" name="Equation" r:id="rId6" imgW="1625600" imgH="355600" progId="Equation.3">
                  <p:embed/>
                </p:oleObj>
              </mc:Choice>
              <mc:Fallback>
                <p:oleObj name="Equation" r:id="rId6" imgW="1625600" imgH="355600" progId="Equation.3">
                  <p:embed/>
                  <p:pic>
                    <p:nvPicPr>
                      <p:cNvPr id="860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41960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6026" name="Object 4"/>
          <p:cNvGraphicFramePr>
            <a:graphicFrameLocks noChangeAspect="1"/>
          </p:cNvGraphicFramePr>
          <p:nvPr/>
        </p:nvGraphicFramePr>
        <p:xfrm>
          <a:off x="4953000" y="2420938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0" name="方程式" r:id="rId8" imgW="1688367" imgH="355446" progId="Equation.3">
                  <p:embed/>
                </p:oleObj>
              </mc:Choice>
              <mc:Fallback>
                <p:oleObj name="方程式" r:id="rId8" imgW="1688367" imgH="355446" progId="Equation.3">
                  <p:embed/>
                  <p:pic>
                    <p:nvPicPr>
                      <p:cNvPr id="86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420938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6028" name="Object 5"/>
          <p:cNvGraphicFramePr>
            <a:graphicFrameLocks noChangeAspect="1"/>
          </p:cNvGraphicFramePr>
          <p:nvPr/>
        </p:nvGraphicFramePr>
        <p:xfrm>
          <a:off x="4848225" y="54864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Equation" r:id="rId10" imgW="1117600" imgH="330200" progId="Equation.3">
                  <p:embed/>
                </p:oleObj>
              </mc:Choice>
              <mc:Fallback>
                <p:oleObj name="Equation" r:id="rId10" imgW="1117600" imgH="330200" progId="Equation.3">
                  <p:embed/>
                  <p:pic>
                    <p:nvPicPr>
                      <p:cNvPr id="860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54864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zh-TW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86030" name="Object 6"/>
          <p:cNvGraphicFramePr>
            <a:graphicFrameLocks noChangeAspect="1"/>
          </p:cNvGraphicFramePr>
          <p:nvPr/>
        </p:nvGraphicFramePr>
        <p:xfrm>
          <a:off x="7088188" y="548640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2" name="Equation" r:id="rId12" imgW="977900" imgH="355600" progId="Equation.3">
                  <p:embed/>
                </p:oleObj>
              </mc:Choice>
              <mc:Fallback>
                <p:oleObj name="Equation" r:id="rId12" imgW="977900" imgH="355600" progId="Equation.3">
                  <p:embed/>
                  <p:pic>
                    <p:nvPicPr>
                      <p:cNvPr id="86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48640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124AE5-F7E4-2F49-95CD-8A63391365D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C4D52E-04CB-9840-BEC3-BCEF02CE05A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18" y="2480205"/>
            <a:ext cx="3788727" cy="3768358"/>
          </a:xfrm>
          <a:prstGeom prst="rect">
            <a:avLst/>
          </a:prstGeom>
        </p:spPr>
      </p:pic>
      <p:sp>
        <p:nvSpPr>
          <p:cNvPr id="18" name="矩形 4">
            <a:extLst>
              <a:ext uri="{FF2B5EF4-FFF2-40B4-BE49-F238E27FC236}">
                <a16:creationId xmlns:a16="http://schemas.microsoft.com/office/drawing/2014/main" id="{BBC4612C-4511-A646-8B65-594CCCE48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47536075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413781" y="9366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250825" y="1308952"/>
            <a:ext cx="8740775" cy="528869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sp>
        <p:nvSpPr>
          <p:cNvPr id="870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48F5702-E126-E74C-B444-8657060F474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FF927A-834E-CC4C-99BF-F0D26A090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4" y="2844222"/>
            <a:ext cx="8593376" cy="27990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BFD5D07-C70C-C94A-8A61-A3EE28392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397142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>
          <a:xfrm>
            <a:off x="611188" y="1700213"/>
            <a:ext cx="8380412" cy="4624387"/>
          </a:xfrm>
        </p:spPr>
        <p:txBody>
          <a:bodyPr/>
          <a:lstStyle/>
          <a:p>
            <a:pPr eaLnBrk="1" hangingPunct="1"/>
            <a:r>
              <a:rPr lang="en-US" altLang="zh-TW" sz="2800" i="1">
                <a:solidFill>
                  <a:srgbClr val="FF3300"/>
                </a:solidFill>
                <a:latin typeface="Calibri" charset="0"/>
                <a:ea typeface="新細明體" charset="-120"/>
              </a:rPr>
              <a:t>k</a:t>
            </a:r>
            <a:r>
              <a:rPr lang="en-US" altLang="zh-TW" sz="2800">
                <a:solidFill>
                  <a:srgbClr val="FF3300"/>
                </a:solidFill>
                <a:latin typeface="Calibri" charset="0"/>
                <a:ea typeface="新細明體" charset="-120"/>
              </a:rPr>
              <a:t>-Fold Cross Validation </a:t>
            </a:r>
            <a:r>
              <a:rPr lang="en-US" altLang="zh-TW" sz="2800">
                <a:latin typeface="Calibri" charset="0"/>
                <a:ea typeface="新細明體" charset="-120"/>
              </a:rPr>
              <a:t>(rotation estimation) 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Split the data into </a:t>
            </a:r>
            <a:r>
              <a:rPr lang="en-US" altLang="zh-TW" sz="2400" i="1">
                <a:latin typeface="Calibri" charset="0"/>
                <a:ea typeface="新細明體" charset="-120"/>
              </a:rPr>
              <a:t>k</a:t>
            </a:r>
            <a:r>
              <a:rPr lang="en-US" altLang="zh-TW" sz="2400">
                <a:latin typeface="Calibri" charset="0"/>
                <a:ea typeface="新細明體" charset="-120"/>
              </a:rPr>
              <a:t> mutually exclusive subsets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Use each subset as testing while using the rest of the subsets as training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Repeat the experimentation for </a:t>
            </a:r>
            <a:r>
              <a:rPr lang="en-US" altLang="zh-TW" sz="2400" i="1">
                <a:latin typeface="Calibri" charset="0"/>
                <a:ea typeface="新細明體" charset="-120"/>
              </a:rPr>
              <a:t>k</a:t>
            </a:r>
            <a:r>
              <a:rPr lang="en-US" altLang="zh-TW" sz="2400">
                <a:latin typeface="Calibri" charset="0"/>
                <a:ea typeface="新細明體" charset="-120"/>
              </a:rPr>
              <a:t> times 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Aggregate the test results for true estimation of prediction accuracy training</a:t>
            </a:r>
          </a:p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Other estimation methodologies</a:t>
            </a:r>
          </a:p>
          <a:p>
            <a:pPr lvl="1" eaLnBrk="1" hangingPunct="1"/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-120"/>
              </a:rPr>
              <a:t>Leave-one-out</a:t>
            </a:r>
            <a:r>
              <a:rPr lang="en-US" altLang="zh-TW" sz="2400">
                <a:latin typeface="Calibri" charset="0"/>
                <a:ea typeface="新細明體" charset="-120"/>
              </a:rPr>
              <a:t>, </a:t>
            </a:r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-120"/>
              </a:rPr>
              <a:t>bootstrapping</a:t>
            </a:r>
            <a:r>
              <a:rPr lang="en-US" altLang="zh-TW" sz="2400">
                <a:latin typeface="Calibri" charset="0"/>
                <a:ea typeface="新細明體" charset="-120"/>
              </a:rPr>
              <a:t>, </a:t>
            </a:r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-120"/>
              </a:rPr>
              <a:t>jackknifing</a:t>
            </a:r>
          </a:p>
          <a:p>
            <a:pPr lvl="1" eaLnBrk="1" hangingPunct="1"/>
            <a:r>
              <a:rPr lang="en-US" altLang="zh-TW" sz="2400">
                <a:solidFill>
                  <a:srgbClr val="FF3300"/>
                </a:solidFill>
                <a:latin typeface="Calibri" charset="0"/>
                <a:ea typeface="新細明體" charset="-120"/>
              </a:rPr>
              <a:t>Area under the ROC curve</a:t>
            </a:r>
          </a:p>
        </p:txBody>
      </p:sp>
      <p:sp>
        <p:nvSpPr>
          <p:cNvPr id="8806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8806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7B32BD9-E9D9-5B41-A300-E729E9E5808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6168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352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DA65F5-803A-414A-A6FB-83DC2E569B5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9EAC32-270B-B94B-86A2-52A7EDDD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53CCD6B5-228E-5848-9CED-2B89AAE72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3482D0-EA73-624D-BF73-A1BBDF7E2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8080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E12D6-D8AA-4644-9688-BFB76B9C5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1299703" y="1255416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98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05800" cy="5029200"/>
          </a:xfrm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Classification</a:t>
            </a:r>
            <a:r>
              <a:rPr lang="en-US" altLang="zh-TW" sz="2000">
                <a:latin typeface="Calibri" charset="0"/>
                <a:ea typeface="新細明體" charset="-120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predicts </a:t>
            </a: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新細明體" charset="-120"/>
              </a:rPr>
              <a:t>categorical class </a:t>
            </a:r>
            <a:r>
              <a:rPr lang="en-US" altLang="zh-TW" sz="2400">
                <a:latin typeface="Calibri" charset="0"/>
                <a:ea typeface="新細明體" charset="-120"/>
              </a:rPr>
              <a:t>labels (discrete or nominal)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classifies data (constructs a model) based on the training set and the values (</a:t>
            </a: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class labels</a:t>
            </a:r>
            <a:r>
              <a:rPr lang="en-US" altLang="zh-TW" sz="2400">
                <a:latin typeface="Calibri" charset="0"/>
                <a:ea typeface="新細明體" charset="-120"/>
              </a:rPr>
              <a:t>) in a classifying attribute and uses it in classifying new data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  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models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continuous-valued </a:t>
            </a:r>
            <a:r>
              <a:rPr lang="en-US" altLang="zh-TW" sz="2400">
                <a:latin typeface="Calibri" charset="0"/>
                <a:ea typeface="新細明體" charset="-120"/>
              </a:rPr>
              <a:t>functions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 i.e., predicts unknown or missing values 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Typical applications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Credit approval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Target marketing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Medical diagnosis</a:t>
            </a:r>
          </a:p>
          <a:p>
            <a:pPr lvl="1">
              <a:lnSpc>
                <a:spcPct val="90000"/>
              </a:lnSpc>
              <a:buClr>
                <a:srgbClr val="0000CC"/>
              </a:buClr>
            </a:pPr>
            <a:r>
              <a:rPr lang="en-US" altLang="zh-TW" sz="2400">
                <a:latin typeface="Calibri" charset="0"/>
                <a:ea typeface="新細明體" charset="-120"/>
              </a:rPr>
              <a:t>Fraud detection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305800" cy="819150"/>
          </a:xfrm>
        </p:spPr>
        <p:txBody>
          <a:bodyPr lIns="92075" tIns="46038" rIns="92075" bIns="46038"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vs. Prediction</a:t>
            </a:r>
          </a:p>
        </p:txBody>
      </p:sp>
      <p:sp>
        <p:nvSpPr>
          <p:cNvPr id="143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B973342-7542-6D44-8975-E071662771D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43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452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3995738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9376033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2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4951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3"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4870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"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4941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"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6"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7" name="方程式" r:id="rId13" imgW="2641600" imgH="393700" progId="Equation.3">
                  <p:embed/>
                </p:oleObj>
              </mc:Choice>
              <mc:Fallback>
                <p:oleObj name="方程式" r:id="rId13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306388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8" name="方程式" r:id="rId16" imgW="1955800" imgH="393700" progId="Equation.3">
                  <p:embed/>
                </p:oleObj>
              </mc:Choice>
              <mc:Fallback>
                <p:oleObj name="方程式" r:id="rId16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287338" y="5076825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9" name="方程式" r:id="rId18" imgW="2705100" imgH="393700" progId="Equation.3">
                  <p:embed/>
                </p:oleObj>
              </mc:Choice>
              <mc:Fallback>
                <p:oleObj name="方程式" r:id="rId18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076825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296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0" name="Equation" r:id="rId20" imgW="2857500" imgH="393700" progId="Equation.3">
                  <p:embed/>
                </p:oleObj>
              </mc:Choice>
              <mc:Fallback>
                <p:oleObj name="Equation" r:id="rId20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2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78651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6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7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8" name="Equation" r:id="rId7" imgW="2641600" imgH="393700" progId="Equation.3">
                  <p:embed/>
                </p:oleObj>
              </mc:Choice>
              <mc:Fallback>
                <p:oleObj name="Equation" r:id="rId7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319088" y="5018088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864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4662488" y="1874838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0" name="方程式" r:id="rId3" imgW="1930400" imgH="393700" progId="Equation.3">
                  <p:embed/>
                </p:oleObj>
              </mc:Choice>
              <mc:Fallback>
                <p:oleObj name="方程式" r:id="rId3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1874838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287338" y="5815013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方程式" r:id="rId6" imgW="2705100" imgH="393700" progId="Equation.3">
                  <p:embed/>
                </p:oleObj>
              </mc:Choice>
              <mc:Fallback>
                <p:oleObj name="方程式" r:id="rId6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815013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269875" y="6315075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2" name="Equation" r:id="rId8" imgW="2857500" imgH="393700" progId="Equation.3">
                  <p:embed/>
                </p:oleObj>
              </mc:Choice>
              <mc:Fallback>
                <p:oleObj name="Equation" r:id="rId8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6315075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209550" y="4379913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252663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2306638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1480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5464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4"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5189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5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4359275" y="4011613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4438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4446588" y="1773238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4594225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0" y="1296988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4373563" y="1835150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4354513" y="273050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56611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366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287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287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287338" y="3709988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287338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287338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2390775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3" name="Equation" r:id="rId4" imgW="1117600" imgH="330200" progId="Equation.3">
                  <p:embed/>
                </p:oleObj>
              </mc:Choice>
              <mc:Fallback>
                <p:oleObj name="Equation" r:id="rId4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2090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4" name="Equation" r:id="rId6" imgW="977900" imgH="355600" progId="Equation.3">
                  <p:embed/>
                </p:oleObj>
              </mc:Choice>
              <mc:Fallback>
                <p:oleObj name="Equation" r:id="rId6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6086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4530725" y="3971925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2946400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3502025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5" name="方程式" r:id="rId8" imgW="1612900" imgH="419100" progId="Equation.3">
                  <p:embed/>
                </p:oleObj>
              </mc:Choice>
              <mc:Fallback>
                <p:oleObj name="方程式" r:id="rId8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2863850" y="5991225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6" name="方程式" r:id="rId10" imgW="1688367" imgH="355446" progId="Equation.3">
                  <p:embed/>
                </p:oleObj>
              </mc:Choice>
              <mc:Fallback>
                <p:oleObj name="方程式" r:id="rId10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991225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5500688" y="2798763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7" name="方程式" r:id="rId12" imgW="2705100" imgH="393700" progId="Equation.3">
                  <p:embed/>
                </p:oleObj>
              </mc:Choice>
              <mc:Fallback>
                <p:oleObj name="方程式" r:id="rId12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798763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2025650" y="3289300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88" name="Equation" r:id="rId14" imgW="2857500" imgH="393700" progId="Equation.3">
                  <p:embed/>
                </p:oleObj>
              </mc:Choice>
              <mc:Fallback>
                <p:oleObj name="Equation" r:id="rId14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3289300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6213475" y="731838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334963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265113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98438" y="3748088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219075" y="2870200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563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654050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573088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573088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573088" y="3709988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573088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573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7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623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554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4943475" y="614363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4875213" y="568325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8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625475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4900613" y="3535363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9592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754063" y="166688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725488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715963" y="611188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646113" y="565150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4941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4872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1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2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614363" y="3498850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4921250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820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7481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457200" y="662843"/>
            <a:ext cx="8361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49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zh-TW" dirty="0">
                <a:solidFill>
                  <a:schemeClr val="accent1"/>
                </a:solidFill>
              </a:rPr>
              <a:t>Data Mining Methods: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</a:rPr>
              <a:t>Classification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8313" y="1557338"/>
            <a:ext cx="8424862" cy="48006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Most frequently used DM method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Part of the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machine-learning</a:t>
            </a:r>
            <a:r>
              <a:rPr lang="en-US" altLang="zh-TW" dirty="0">
                <a:ea typeface="新細明體" pitchFamily="18" charset="-120"/>
              </a:rPr>
              <a:t> family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Employ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supervised learning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Learn from past data</a:t>
            </a:r>
            <a:r>
              <a:rPr lang="en-US" altLang="zh-TW" dirty="0">
                <a:ea typeface="新細明體" pitchFamily="18" charset="-120"/>
              </a:rPr>
              <a:t>, 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ea typeface="新細明體" pitchFamily="18" charset="-120"/>
              </a:rPr>
              <a:t>classify new data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ea typeface="新細明體" pitchFamily="18" charset="-120"/>
              </a:rPr>
              <a:t>The output variable is </a:t>
            </a: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categorical </a:t>
            </a:r>
            <a:b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</a:br>
            <a:r>
              <a:rPr lang="en-US" altLang="zh-TW" dirty="0">
                <a:solidFill>
                  <a:schemeClr val="accent1"/>
                </a:solidFill>
                <a:ea typeface="新細明體" pitchFamily="18" charset="-120"/>
              </a:rPr>
              <a:t>(nominal or ordinal)</a:t>
            </a:r>
            <a:r>
              <a:rPr lang="en-US" altLang="zh-TW" dirty="0">
                <a:ea typeface="新細明體" pitchFamily="18" charset="-120"/>
              </a:rPr>
              <a:t> in nature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rgbClr val="FF3300"/>
                </a:solidFill>
                <a:ea typeface="新細明體" pitchFamily="18" charset="-120"/>
              </a:rPr>
              <a:t>Classification versus regression?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altLang="zh-TW" dirty="0">
                <a:solidFill>
                  <a:srgbClr val="FF3300"/>
                </a:solidFill>
                <a:ea typeface="新細明體" pitchFamily="18" charset="-120"/>
              </a:rPr>
              <a:t>Classification versus clustering? </a:t>
            </a:r>
          </a:p>
        </p:txBody>
      </p:sp>
      <p:sp>
        <p:nvSpPr>
          <p:cNvPr id="15364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1536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E1C050-3C46-9F4F-B291-4A4DB84932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139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3877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4249879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48637346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52080689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in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8A506-C614-2445-A5E4-05CBE0A8C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338"/>
            <a:ext cx="9144000" cy="5664679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4ADDD96-A1E2-CF49-BE64-7EF830E51C73}"/>
              </a:ext>
            </a:extLst>
          </p:cNvPr>
          <p:cNvSpPr/>
          <p:nvPr/>
        </p:nvSpPr>
        <p:spPr>
          <a:xfrm>
            <a:off x="0" y="245899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1598C-A3BE-7F4E-B7FA-F339BB56DE6F}"/>
              </a:ext>
            </a:extLst>
          </p:cNvPr>
          <p:cNvSpPr/>
          <p:nvPr/>
        </p:nvSpPr>
        <p:spPr>
          <a:xfrm>
            <a:off x="1079155" y="457611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833A1DC-3FBE-4E46-84CD-26F3D9A83A1A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811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6E397-4BAA-4042-A411-973FC18E8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42"/>
            <a:ext cx="9144000" cy="565030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F047D9-4999-934B-BCAA-CA5CFBDF9FB6}"/>
              </a:ext>
            </a:extLst>
          </p:cNvPr>
          <p:cNvSpPr/>
          <p:nvPr/>
        </p:nvSpPr>
        <p:spPr>
          <a:xfrm>
            <a:off x="5560541" y="2627873"/>
            <a:ext cx="1820560" cy="25125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7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DC766-FBF7-8845-9FCB-FBEEDB60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10"/>
            <a:ext cx="9144000" cy="559119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D953698-332C-DA47-BF1C-154E8F8004D8}"/>
              </a:ext>
            </a:extLst>
          </p:cNvPr>
          <p:cNvSpPr/>
          <p:nvPr/>
        </p:nvSpPr>
        <p:spPr>
          <a:xfrm>
            <a:off x="6240162" y="3035646"/>
            <a:ext cx="992658" cy="26360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ADB802-CD27-D54F-B82D-461CF5C138EC}"/>
              </a:ext>
            </a:extLst>
          </p:cNvPr>
          <p:cNvSpPr/>
          <p:nvPr/>
        </p:nvSpPr>
        <p:spPr>
          <a:xfrm>
            <a:off x="1692876" y="2879128"/>
            <a:ext cx="5688225" cy="102560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7939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Connect </a:t>
            </a:r>
            <a:r>
              <a:rPr lang="en-US" dirty="0" err="1">
                <a:solidFill>
                  <a:schemeClr val="accent1"/>
                </a:solidFill>
              </a:rPr>
              <a:t>Colaboratory</a:t>
            </a:r>
            <a:r>
              <a:rPr lang="en-US" dirty="0">
                <a:solidFill>
                  <a:schemeClr val="accent1"/>
                </a:solidFill>
              </a:rPr>
              <a:t> to Google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5E735C-38EF-E547-BAF5-541818DD8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7" y="961457"/>
            <a:ext cx="9144000" cy="564480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637FCA-EAD0-DD4F-8CEA-237E262C1C7B}"/>
              </a:ext>
            </a:extLst>
          </p:cNvPr>
          <p:cNvSpPr/>
          <p:nvPr/>
        </p:nvSpPr>
        <p:spPr>
          <a:xfrm>
            <a:off x="5708822" y="4695568"/>
            <a:ext cx="547813" cy="23477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5192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80714-7C0A-1444-9836-FDA6130CD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435"/>
            <a:ext cx="9144000" cy="5687209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1846EB2-F7BC-C94C-BFC8-3AFE130A97D7}"/>
              </a:ext>
            </a:extLst>
          </p:cNvPr>
          <p:cNvSpPr/>
          <p:nvPr/>
        </p:nvSpPr>
        <p:spPr>
          <a:xfrm>
            <a:off x="0" y="2580915"/>
            <a:ext cx="1804086" cy="36040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9A470A-706C-1845-8AE5-A9507E8B596D}"/>
              </a:ext>
            </a:extLst>
          </p:cNvPr>
          <p:cNvSpPr/>
          <p:nvPr/>
        </p:nvSpPr>
        <p:spPr>
          <a:xfrm>
            <a:off x="972475" y="4698039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858FDE7-A53B-8348-9677-6CBAC738B92C}"/>
              </a:ext>
            </a:extLst>
          </p:cNvPr>
          <p:cNvSpPr/>
          <p:nvPr/>
        </p:nvSpPr>
        <p:spPr>
          <a:xfrm>
            <a:off x="3604052" y="5865340"/>
            <a:ext cx="2430163" cy="25537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1665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37B79-5323-9743-BF52-F0654A787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513"/>
            <a:ext cx="9144000" cy="371497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F21E05B-C4B6-9743-91FE-FA26C14D1A55}"/>
              </a:ext>
            </a:extLst>
          </p:cNvPr>
          <p:cNvSpPr/>
          <p:nvPr/>
        </p:nvSpPr>
        <p:spPr>
          <a:xfrm>
            <a:off x="-1" y="1828800"/>
            <a:ext cx="9106029" cy="15087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130175"/>
            <a:ext cx="8229600" cy="9223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Techniques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/>
          <a:lstStyle/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Decision Tree analysis (DT)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Statistical analysis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Neural networks (NN)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Deep Learning (DL)</a:t>
            </a:r>
          </a:p>
          <a:p>
            <a:pPr eaLnBrk="1" hangingPunct="1"/>
            <a:r>
              <a:rPr lang="en-US" altLang="zh-TW" b="1">
                <a:solidFill>
                  <a:srgbClr val="FF0000"/>
                </a:solidFill>
                <a:latin typeface="Calibri" charset="0"/>
                <a:ea typeface="新細明體" charset="-120"/>
              </a:rPr>
              <a:t>Support Vector Machines (SVM)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Case-based reasoning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Bayesian classifiers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Genetic algorithms (GA)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Rough sets</a:t>
            </a:r>
          </a:p>
        </p:txBody>
      </p:sp>
      <p:sp>
        <p:nvSpPr>
          <p:cNvPr id="1638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163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3E27ECB-4464-0D48-819B-4D208ECFE2D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1580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5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E83CE9-77F5-DF4F-942B-BBE7A675B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582"/>
            <a:ext cx="9144000" cy="373283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002058C-9D67-894E-AB87-A529EAFBDC8F}"/>
              </a:ext>
            </a:extLst>
          </p:cNvPr>
          <p:cNvSpPr/>
          <p:nvPr/>
        </p:nvSpPr>
        <p:spPr>
          <a:xfrm>
            <a:off x="1683813" y="2344901"/>
            <a:ext cx="434548" cy="1849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6D469E4-264F-C440-8179-74DFE057578F}"/>
              </a:ext>
            </a:extLst>
          </p:cNvPr>
          <p:cNvSpPr/>
          <p:nvPr/>
        </p:nvSpPr>
        <p:spPr>
          <a:xfrm>
            <a:off x="1683812" y="4478500"/>
            <a:ext cx="1851867" cy="23065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0362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CE7-1C2B-3346-A2C3-61C54F5F3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3294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Run </a:t>
            </a:r>
            <a:r>
              <a:rPr lang="en-US" dirty="0" err="1">
                <a:solidFill>
                  <a:schemeClr val="accent1"/>
                </a:solidFill>
              </a:rPr>
              <a:t>Jupyter</a:t>
            </a:r>
            <a:r>
              <a:rPr lang="en-US" dirty="0">
                <a:solidFill>
                  <a:schemeClr val="accent1"/>
                </a:solidFill>
              </a:rPr>
              <a:t> Notebook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Python3 GPU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78C9-FAD1-4D47-9BD3-BB80A2CA8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ADD6BC-A96F-A94D-955A-FC404C7B8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4896"/>
            <a:ext cx="9144000" cy="430940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8826843-CE29-1845-98B5-AB6573BCAFEF}"/>
              </a:ext>
            </a:extLst>
          </p:cNvPr>
          <p:cNvSpPr/>
          <p:nvPr/>
        </p:nvSpPr>
        <p:spPr>
          <a:xfrm>
            <a:off x="3261361" y="4935700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74607F-01BB-0643-AD3A-61157C72CF04}"/>
              </a:ext>
            </a:extLst>
          </p:cNvPr>
          <p:cNvSpPr/>
          <p:nvPr/>
        </p:nvSpPr>
        <p:spPr>
          <a:xfrm>
            <a:off x="3261361" y="5414658"/>
            <a:ext cx="1539240" cy="33734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2876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23074-2897-874E-BF1C-CF7ED7B66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43B4D-AF5A-C049-8819-EED1AC40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3780"/>
            <a:ext cx="9144000" cy="189236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4CCAE2-E50A-E640-B265-5BFB51F2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970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Python Hello World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print('Hello World')</a:t>
            </a:r>
          </a:p>
        </p:txBody>
      </p:sp>
    </p:spTree>
    <p:extLst>
      <p:ext uri="{BB962C8B-B14F-4D97-AF65-F5344CB8AC3E}">
        <p14:creationId xmlns:p14="http://schemas.microsoft.com/office/powerpoint/2010/main" val="33281234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9BE5B-47FD-7541-B496-EB9BC343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277"/>
            <a:ext cx="9144000" cy="5719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40FFB-7655-0143-BE5F-6A10708DD648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949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9260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A5B8-AD90-EC49-A62D-75AE2C9F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135</a:t>
            </a:fld>
            <a:endParaRPr lang="zh-TW" alt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CC316CC-00BA-584B-BEA4-415CA631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57200"/>
            <a:ext cx="8713788" cy="61401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plt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sns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6AC89-CC51-B441-AA58-3539FE0B2A31}"/>
              </a:ext>
            </a:extLst>
          </p:cNvPr>
          <p:cNvSpPr/>
          <p:nvPr/>
        </p:nvSpPr>
        <p:spPr>
          <a:xfrm>
            <a:off x="1851522" y="6597352"/>
            <a:ext cx="5369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9823C-CD21-5244-946C-1380064CB458}"/>
              </a:ext>
            </a:extLst>
          </p:cNvPr>
          <p:cNvSpPr/>
          <p:nvPr/>
        </p:nvSpPr>
        <p:spPr>
          <a:xfrm>
            <a:off x="421606" y="67077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08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25143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7805379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41525008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99197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標題 1"/>
          <p:cNvSpPr>
            <a:spLocks noGrp="1"/>
          </p:cNvSpPr>
          <p:nvPr>
            <p:ph type="title"/>
          </p:nvPr>
        </p:nvSpPr>
        <p:spPr>
          <a:xfrm>
            <a:off x="565150" y="115887"/>
            <a:ext cx="8229600" cy="6403975"/>
          </a:xfrm>
        </p:spPr>
        <p:txBody>
          <a:bodyPr/>
          <a:lstStyle/>
          <a:p>
            <a:r>
              <a:rPr lang="en-US" altLang="zh-TW" sz="12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Text Mining</a:t>
            </a:r>
            <a:br>
              <a:rPr lang="en-US" altLang="zh-TW" sz="120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(Text Data Mining)</a:t>
            </a:r>
            <a:endParaRPr lang="zh-TW" altLang="en-US" sz="8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86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29DA3EB-5AB6-8148-889D-C59170120C7E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14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975442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24080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31149447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5730599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73984535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04448285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98614425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97F3-F635-204F-A605-20A45312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912"/>
            <a:ext cx="8229600" cy="6697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EFDEC-7B00-2D4C-A893-1C97CF27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63609F-11F9-1845-A418-0D0309525C0C}"/>
              </a:ext>
            </a:extLst>
          </p:cNvPr>
          <p:cNvSpPr/>
          <p:nvPr/>
        </p:nvSpPr>
        <p:spPr>
          <a:xfrm>
            <a:off x="457200" y="631065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https://colab.research.google.com/drive/1QE7fR2OxHiQ0_p6l1nnZDIFF354Nf_Lw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703BA-D109-2F46-8DFB-C1AD9FF2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971" y="1151851"/>
            <a:ext cx="9144000" cy="53771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46C0DA-A783-C04D-B99E-3F71AA23FCCC}"/>
              </a:ext>
            </a:extLst>
          </p:cNvPr>
          <p:cNvSpPr/>
          <p:nvPr/>
        </p:nvSpPr>
        <p:spPr>
          <a:xfrm>
            <a:off x="419229" y="6495771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https://colab.research.google.com/drive/1QE7fR2OxHiQ0_p6l1nnZDIFF354Nf_Lw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56172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69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54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4558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4139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2255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Example of Opinion: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review segment on iPhone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“I bought an iPhone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It was such a nice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touch screen was really cool.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The voice quality was clear too.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However, my mother was mad with me as I did not tell her before I bought it.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She also thought the phone was too expensive, and wanted me to return it to the shop. … ”</a:t>
            </a:r>
            <a:endParaRPr lang="zh-TW" altLang="en-US" sz="2800"/>
          </a:p>
        </p:txBody>
      </p:sp>
      <p:sp>
        <p:nvSpPr>
          <p:cNvPr id="2970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F89A0-4CC8-4C95-A96F-E4F029D5B5FC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9701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pic>
        <p:nvPicPr>
          <p:cNvPr id="297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088" y="115888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42730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3855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</p:spTree>
    <p:extLst>
      <p:ext uri="{BB962C8B-B14F-4D97-AF65-F5344CB8AC3E}">
        <p14:creationId xmlns:p14="http://schemas.microsoft.com/office/powerpoint/2010/main" val="406514618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</p:spTree>
    <p:extLst>
      <p:ext uri="{BB962C8B-B14F-4D97-AF65-F5344CB8AC3E}">
        <p14:creationId xmlns:p14="http://schemas.microsoft.com/office/powerpoint/2010/main" val="330104296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53766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39"/>
            <a:ext cx="9144000" cy="43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804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</p:spTree>
    <p:extLst>
      <p:ext uri="{BB962C8B-B14F-4D97-AF65-F5344CB8AC3E}">
        <p14:creationId xmlns:p14="http://schemas.microsoft.com/office/powerpoint/2010/main" val="14913877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45619"/>
            <a:ext cx="8515619" cy="54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191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</p:spTree>
    <p:extLst>
      <p:ext uri="{BB962C8B-B14F-4D97-AF65-F5344CB8AC3E}">
        <p14:creationId xmlns:p14="http://schemas.microsoft.com/office/powerpoint/2010/main" val="226891826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42185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577850"/>
            <a:ext cx="8242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7604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6" y="659952"/>
            <a:ext cx="7807088" cy="56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32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內容版面配置區 2"/>
          <p:cNvSpPr>
            <a:spLocks noGrp="1"/>
          </p:cNvSpPr>
          <p:nvPr>
            <p:ph idx="1"/>
          </p:nvPr>
        </p:nvSpPr>
        <p:spPr>
          <a:xfrm>
            <a:off x="250825" y="1557338"/>
            <a:ext cx="8435975" cy="45688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TW" sz="2800"/>
              <a:t>“(1) I bought an </a:t>
            </a:r>
            <a:r>
              <a:rPr lang="en-US" altLang="zh-TW" sz="2800" u="sng"/>
              <a:t>iPhone</a:t>
            </a:r>
            <a:r>
              <a:rPr lang="en-US" altLang="zh-TW" sz="2800"/>
              <a:t> a few days ago.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(2) </a:t>
            </a:r>
            <a:r>
              <a:rPr lang="en-US" altLang="zh-TW" sz="2800">
                <a:solidFill>
                  <a:srgbClr val="FF0000"/>
                </a:solidFill>
              </a:rPr>
              <a:t>It was such a </a:t>
            </a:r>
            <a:r>
              <a:rPr lang="en-US" altLang="zh-TW" sz="2800" b="1">
                <a:solidFill>
                  <a:srgbClr val="FF0000"/>
                </a:solidFill>
              </a:rPr>
              <a:t>nice</a:t>
            </a:r>
            <a:r>
              <a:rPr lang="en-US" altLang="zh-TW" sz="2800">
                <a:solidFill>
                  <a:srgbClr val="FF0000"/>
                </a:solidFill>
              </a:rPr>
              <a:t> phone.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(3)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touch screen </a:t>
            </a:r>
            <a:r>
              <a:rPr lang="en-US" altLang="zh-TW" sz="2800">
                <a:solidFill>
                  <a:srgbClr val="FF0000"/>
                </a:solidFill>
              </a:rPr>
              <a:t>was really </a:t>
            </a:r>
            <a:r>
              <a:rPr lang="en-US" altLang="zh-TW" sz="2800" b="1">
                <a:solidFill>
                  <a:srgbClr val="FF0000"/>
                </a:solidFill>
              </a:rPr>
              <a:t>cool</a:t>
            </a:r>
            <a:r>
              <a:rPr lang="en-US" altLang="zh-TW" sz="2800">
                <a:solidFill>
                  <a:srgbClr val="FF0000"/>
                </a:solidFill>
              </a:rPr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(4) </a:t>
            </a:r>
            <a:r>
              <a:rPr lang="en-US" altLang="zh-TW" sz="2800">
                <a:solidFill>
                  <a:srgbClr val="FF0000"/>
                </a:solidFill>
              </a:rPr>
              <a:t>The </a:t>
            </a:r>
            <a:r>
              <a:rPr lang="en-US" altLang="zh-TW" sz="2800" u="sng">
                <a:solidFill>
                  <a:srgbClr val="FF0000"/>
                </a:solidFill>
              </a:rPr>
              <a:t>voice quality </a:t>
            </a:r>
            <a:r>
              <a:rPr lang="en-US" altLang="zh-TW" sz="2800">
                <a:solidFill>
                  <a:srgbClr val="FF0000"/>
                </a:solidFill>
              </a:rPr>
              <a:t>was </a:t>
            </a:r>
            <a:r>
              <a:rPr lang="en-US" altLang="zh-TW" sz="2800" b="1">
                <a:solidFill>
                  <a:srgbClr val="FF0000"/>
                </a:solidFill>
              </a:rPr>
              <a:t>clear</a:t>
            </a:r>
            <a:r>
              <a:rPr lang="en-US" altLang="zh-TW" sz="2800">
                <a:solidFill>
                  <a:srgbClr val="FF0000"/>
                </a:solidFill>
              </a:rPr>
              <a:t> too.</a:t>
            </a:r>
            <a:r>
              <a:rPr lang="en-US" altLang="zh-TW" sz="2800"/>
              <a:t>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(5) </a:t>
            </a:r>
            <a:r>
              <a:rPr lang="en-US" altLang="zh-TW" sz="2800">
                <a:solidFill>
                  <a:srgbClr val="00B050"/>
                </a:solidFill>
              </a:rPr>
              <a:t>However, my mother was mad with me as I did not tell her before I bought it</a:t>
            </a:r>
            <a:r>
              <a:rPr lang="en-US" altLang="zh-TW" sz="2800"/>
              <a:t>. </a:t>
            </a:r>
          </a:p>
          <a:p>
            <a:pPr>
              <a:buFont typeface="Arial" charset="0"/>
              <a:buNone/>
            </a:pPr>
            <a:r>
              <a:rPr lang="en-US" altLang="zh-TW" sz="2800"/>
              <a:t>(6) </a:t>
            </a:r>
            <a:r>
              <a:rPr lang="en-US" altLang="zh-TW" sz="2800">
                <a:solidFill>
                  <a:srgbClr val="00B050"/>
                </a:solidFill>
              </a:rPr>
              <a:t>She also thought the phone was too </a:t>
            </a:r>
            <a:r>
              <a:rPr lang="en-US" altLang="zh-TW" sz="2800" b="1" u="sng">
                <a:solidFill>
                  <a:srgbClr val="00B050"/>
                </a:solidFill>
              </a:rPr>
              <a:t>expensive</a:t>
            </a:r>
            <a:r>
              <a:rPr lang="en-US" altLang="zh-TW" sz="2800">
                <a:solidFill>
                  <a:srgbClr val="00B050"/>
                </a:solidFill>
              </a:rPr>
              <a:t>, and wanted me to return it to the shop.</a:t>
            </a:r>
            <a:r>
              <a:rPr lang="en-US" altLang="zh-TW" sz="2800"/>
              <a:t> … ”</a:t>
            </a:r>
            <a:endParaRPr lang="zh-TW" altLang="en-US" sz="2800"/>
          </a:p>
        </p:txBody>
      </p:sp>
      <p:sp>
        <p:nvSpPr>
          <p:cNvPr id="3072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346A3C-8CDA-4E3C-A883-6DE63D7C3010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0724" name="矩形 4"/>
          <p:cNvSpPr>
            <a:spLocks noChangeArrowheads="1"/>
          </p:cNvSpPr>
          <p:nvPr/>
        </p:nvSpPr>
        <p:spPr bwMode="auto">
          <a:xfrm>
            <a:off x="323850" y="6524625"/>
            <a:ext cx="82089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  <a:latin typeface="Arial" charset="0"/>
              </a:rPr>
              <a:t>Source: Bing Liu (2011) , “Web Data Mining: Exploring Hyperlinks, Contents, and Usage Data,” Springer, 2nd Edition,</a:t>
            </a:r>
            <a:endParaRPr lang="zh-TW" altLang="en-US" sz="1200">
              <a:solidFill>
                <a:srgbClr val="A6A6A6"/>
              </a:solidFill>
              <a:latin typeface="Arial" charset="0"/>
            </a:endParaRPr>
          </a:p>
        </p:txBody>
      </p:sp>
      <p:sp>
        <p:nvSpPr>
          <p:cNvPr id="30725" name="文字方塊 5"/>
          <p:cNvSpPr txBox="1">
            <a:spLocks noChangeArrowheads="1"/>
          </p:cNvSpPr>
          <p:nvPr/>
        </p:nvSpPr>
        <p:spPr bwMode="auto">
          <a:xfrm>
            <a:off x="7667625" y="2565400"/>
            <a:ext cx="1476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  <a:latin typeface="Arial" charset="0"/>
              </a:rPr>
              <a:t>+Positive Opinion</a:t>
            </a:r>
            <a:endParaRPr lang="zh-TW" altLang="en-US" sz="18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726" name="文字方塊 6"/>
          <p:cNvSpPr txBox="1">
            <a:spLocks noChangeArrowheads="1"/>
          </p:cNvSpPr>
          <p:nvPr/>
        </p:nvSpPr>
        <p:spPr bwMode="auto">
          <a:xfrm>
            <a:off x="7740650" y="5229225"/>
            <a:ext cx="1403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00B050"/>
                </a:solidFill>
                <a:latin typeface="Arial" charset="0"/>
              </a:rPr>
              <a:t>-Negative Opinion</a:t>
            </a:r>
            <a:endParaRPr lang="zh-TW" altLang="en-US" sz="1800" b="1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30727" name="標題 1"/>
          <p:cNvSpPr txBox="1">
            <a:spLocks/>
          </p:cNvSpPr>
          <p:nvPr/>
        </p:nvSpPr>
        <p:spPr bwMode="auto">
          <a:xfrm>
            <a:off x="457200" y="115888"/>
            <a:ext cx="8229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Example of Opinion:</a:t>
            </a:r>
            <a:b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</a:br>
            <a:r>
              <a:rPr kumimoji="0" lang="en-US" altLang="zh-TW" sz="4400" b="1">
                <a:solidFill>
                  <a:schemeClr val="accent1"/>
                </a:solidFill>
                <a:ea typeface="標楷體" pitchFamily="65" charset="-120"/>
              </a:rPr>
              <a:t>review segment on iPhone</a:t>
            </a:r>
            <a:endParaRPr kumimoji="0" lang="zh-TW" altLang="en-US" sz="4400" b="1">
              <a:solidFill>
                <a:schemeClr val="accent1"/>
              </a:solidFill>
              <a:ea typeface="標楷體" pitchFamily="65" charset="-120"/>
            </a:endParaRPr>
          </a:p>
        </p:txBody>
      </p:sp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2416175"/>
            <a:ext cx="9429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5070475"/>
            <a:ext cx="9334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42280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819150"/>
            <a:ext cx="8280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4775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035050"/>
            <a:ext cx="80264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535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546100"/>
            <a:ext cx="83185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43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>
            <a:noAutofit/>
          </a:bodyPr>
          <a:lstStyle/>
          <a:p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  <a:endParaRPr lang="zh-TW" altLang="en-US" sz="6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Supervised Learning 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 and Prediction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 (DT)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Information Gain (IG)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Support Vector Machine (SVM)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Evaluation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Accuracy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Precision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Recall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F1 score (F-measure) (F-score)</a:t>
            </a: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1112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2072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9331" name="內容版面配置區 2"/>
          <p:cNvSpPr>
            <a:spLocks noGrp="1"/>
          </p:cNvSpPr>
          <p:nvPr>
            <p:ph idx="1"/>
          </p:nvPr>
        </p:nvSpPr>
        <p:spPr>
          <a:xfrm>
            <a:off x="323850" y="1125538"/>
            <a:ext cx="8434388" cy="5183187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zh-TW" sz="2400" dirty="0">
                <a:latin typeface="Calibri" charset="0"/>
                <a:ea typeface="標楷體" charset="-120"/>
              </a:rPr>
              <a:t>Jiawei Han and Micheline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Kamber</a:t>
            </a:r>
            <a:r>
              <a:rPr lang="en-US" altLang="zh-TW" sz="2400" dirty="0">
                <a:latin typeface="Calibri" charset="0"/>
                <a:ea typeface="標楷體" charset="-120"/>
              </a:rPr>
              <a:t> (2006), Data Mining: Concepts and Techniques, Second Edition, Elsevier, 2006. </a:t>
            </a:r>
          </a:p>
          <a:p>
            <a:pPr eaLnBrk="1" hangingPunct="1"/>
            <a:r>
              <a:rPr lang="en-US" altLang="zh-TW" sz="2400" dirty="0">
                <a:latin typeface="Calibri" charset="0"/>
                <a:ea typeface="標楷體" charset="-120"/>
              </a:rPr>
              <a:t>Jiawei Han, Micheline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Kamber</a:t>
            </a:r>
            <a:r>
              <a:rPr lang="en-US" altLang="zh-TW" sz="2400" dirty="0">
                <a:latin typeface="Calibri" charset="0"/>
                <a:ea typeface="標楷體" charset="-120"/>
              </a:rPr>
              <a:t> and Jian Pei (2011), Data Mining: Concepts and Techniques, Third Edition, Morgan Kaufmann  2011.</a:t>
            </a:r>
          </a:p>
          <a:p>
            <a:pPr eaLnBrk="1" hangingPunct="1"/>
            <a:r>
              <a:rPr lang="en-US" altLang="zh-TW" sz="2400" dirty="0">
                <a:latin typeface="Calibri" charset="0"/>
                <a:ea typeface="標楷體" charset="-120"/>
              </a:rPr>
              <a:t>Efraim Turban, Ramesh Sharda,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2400" dirty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2400" dirty="0">
                <a:latin typeface="Calibri" charset="0"/>
                <a:ea typeface="標楷體" charset="-120"/>
              </a:rPr>
              <a:t> (2011), Decision Support and Business Intelligence Systems, Ninth Edition, Pearson.</a:t>
            </a:r>
          </a:p>
          <a:p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Ramesh Sharda,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Dursun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Delen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, and Efraim Turban (2017), Business Intelligence, Analytics, and Data Science: A Managerial Perspective, 4th Edition, Pearson.</a:t>
            </a:r>
          </a:p>
          <a:p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Jake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VanderPlas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 (2016), Python Data Science Handbook: Essential Tools for Working with Data, O'Reilly Media.</a:t>
            </a:r>
          </a:p>
          <a:p>
            <a:r>
              <a:rPr lang="en-US" altLang="zh-TW" sz="2400" dirty="0">
                <a:latin typeface="Calibri" charset="0"/>
                <a:ea typeface="標楷體" charset="-120"/>
              </a:rPr>
              <a:t>Wes McKinney (2017), Python for Data Analysis: Data Wrangling with Pandas, NumPy, and 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IPython</a:t>
            </a:r>
            <a:r>
              <a:rPr lang="en-US" altLang="zh-TW" sz="2400" dirty="0">
                <a:latin typeface="Calibri" charset="0"/>
                <a:ea typeface="標楷體" charset="-120"/>
              </a:rPr>
              <a:t>, 2nd Edition, O'Reilly Media. https://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github.com</a:t>
            </a:r>
            <a:r>
              <a:rPr lang="en-US" altLang="zh-TW" sz="2400" dirty="0">
                <a:latin typeface="Calibri" charset="0"/>
                <a:ea typeface="標楷體" charset="-120"/>
              </a:rPr>
              <a:t>/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wesm</a:t>
            </a:r>
            <a:r>
              <a:rPr lang="en-US" altLang="zh-TW" sz="2400" dirty="0">
                <a:latin typeface="Calibri" charset="0"/>
                <a:ea typeface="標楷體" charset="-120"/>
              </a:rPr>
              <a:t>/</a:t>
            </a:r>
            <a:r>
              <a:rPr lang="en-US" altLang="zh-TW" sz="2400" dirty="0" err="1">
                <a:latin typeface="Calibri" charset="0"/>
                <a:ea typeface="標楷體" charset="-120"/>
              </a:rPr>
              <a:t>pydata</a:t>
            </a:r>
            <a:r>
              <a:rPr lang="en-US" altLang="zh-TW" sz="2400" dirty="0">
                <a:latin typeface="Calibri" charset="0"/>
                <a:ea typeface="標楷體" charset="-120"/>
              </a:rPr>
              <a:t>-book</a:t>
            </a:r>
          </a:p>
          <a:p>
            <a:pPr eaLnBrk="1" hangingPunct="1"/>
            <a:endParaRPr lang="en-US" altLang="zh-TW" sz="2400" dirty="0">
              <a:latin typeface="Calibri" charset="0"/>
              <a:ea typeface="標楷體" charset="-120"/>
            </a:endParaRPr>
          </a:p>
          <a:p>
            <a:pPr eaLnBrk="1" hangingPunct="1"/>
            <a:endParaRPr lang="zh-TW" altLang="en-US" sz="2400" dirty="0">
              <a:latin typeface="Calibri" charset="0"/>
              <a:ea typeface="標楷體" charset="-120"/>
            </a:endParaRPr>
          </a:p>
        </p:txBody>
      </p:sp>
      <p:sp>
        <p:nvSpPr>
          <p:cNvPr id="993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A74D534-3F3A-DE47-9935-64A36B93C41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7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6" name="Rounded Rectangle 5"/>
          <p:cNvSpPr/>
          <p:nvPr/>
        </p:nvSpPr>
        <p:spPr>
          <a:xfrm>
            <a:off x="431540" y="62068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mining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1540" y="3597018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Intelligent Text Analysis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1540" y="2108853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Text Data Mining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1540" y="5085184"/>
            <a:ext cx="8352928" cy="10081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Knowledge-Discovery in Text (KDT)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3213164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sz="5400" dirty="0"/>
              <a:t>the </a:t>
            </a:r>
            <a:r>
              <a:rPr lang="en-US" sz="5400" dirty="0">
                <a:solidFill>
                  <a:schemeClr val="accent1"/>
                </a:solidFill>
              </a:rPr>
              <a:t>process</a:t>
            </a:r>
            <a:r>
              <a:rPr lang="en-US" sz="5400" dirty="0"/>
              <a:t> of </a:t>
            </a:r>
            <a:r>
              <a:rPr lang="en-US" sz="5400" dirty="0">
                <a:solidFill>
                  <a:srgbClr val="4F81BD"/>
                </a:solidFill>
              </a:rPr>
              <a:t>extracting</a:t>
            </a:r>
            <a:r>
              <a:rPr lang="en-US" sz="5400" dirty="0"/>
              <a:t> </a:t>
            </a:r>
            <a:r>
              <a:rPr lang="en-US" sz="5400" dirty="0">
                <a:solidFill>
                  <a:schemeClr val="accent4">
                    <a:lumMod val="75000"/>
                  </a:schemeClr>
                </a:solidFill>
              </a:rPr>
              <a:t>interesting</a:t>
            </a:r>
            <a:r>
              <a:rPr lang="en-US" sz="5400" dirty="0"/>
              <a:t> and </a:t>
            </a:r>
            <a:r>
              <a:rPr lang="en-US" sz="5400" dirty="0">
                <a:solidFill>
                  <a:srgbClr val="604A7B"/>
                </a:solidFill>
              </a:rPr>
              <a:t>non-trivial </a:t>
            </a:r>
            <a:br>
              <a:rPr lang="en-US" sz="5400" dirty="0"/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information and knowledge</a:t>
            </a:r>
            <a:br>
              <a:rPr lang="en-US" sz="5400" dirty="0"/>
            </a:br>
            <a:r>
              <a:rPr lang="en-US" sz="5400" dirty="0"/>
              <a:t>from </a:t>
            </a:r>
            <a:r>
              <a:rPr lang="en-US" sz="5400" dirty="0">
                <a:solidFill>
                  <a:srgbClr val="008000"/>
                </a:solidFill>
              </a:rPr>
              <a:t>unstructured text</a:t>
            </a:r>
            <a:r>
              <a:rPr lang="en-US" sz="54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163767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7200" dirty="0">
                <a:solidFill>
                  <a:srgbClr val="FF0000"/>
                </a:solidFill>
              </a:rPr>
              <a:t>Text Mining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discovery</a:t>
            </a:r>
            <a:r>
              <a:rPr lang="en-US" dirty="0"/>
              <a:t> by computer of </a:t>
            </a:r>
            <a:br>
              <a:rPr lang="en-US" dirty="0"/>
            </a:br>
            <a:r>
              <a:rPr lang="en-US" sz="5400" dirty="0">
                <a:solidFill>
                  <a:srgbClr val="FF0000"/>
                </a:solidFill>
              </a:rPr>
              <a:t>new, previously </a:t>
            </a:r>
            <a:br>
              <a:rPr lang="en-US" sz="5400" dirty="0">
                <a:solidFill>
                  <a:srgbClr val="FF0000"/>
                </a:solidFill>
              </a:rPr>
            </a:br>
            <a:r>
              <a:rPr lang="en-US" sz="5400" dirty="0">
                <a:solidFill>
                  <a:srgbClr val="FF0000"/>
                </a:solidFill>
              </a:rPr>
              <a:t>unknown information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by 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automatically </a:t>
            </a:r>
            <a:br>
              <a:rPr lang="en-US" sz="5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extracting information</a:t>
            </a:r>
            <a:r>
              <a:rPr lang="en-US" sz="5400" dirty="0"/>
              <a:t>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different written resources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886648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2018/09/10   Course Orientation for Big Data Mining</a:t>
            </a:r>
          </a:p>
          <a:p>
            <a:pPr marL="0" indent="0">
              <a:buNone/>
            </a:pPr>
            <a:r>
              <a:rPr lang="en-US" sz="2400" dirty="0"/>
              <a:t>2   2018/09/17   ABC: AI, Big Data, Cloud Computing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3   2018/09/24   Mid-Autumn Festival (Day off)</a:t>
            </a:r>
          </a:p>
          <a:p>
            <a:pPr marL="0" indent="0">
              <a:buNone/>
            </a:pPr>
            <a:r>
              <a:rPr lang="en-US" sz="2400" dirty="0"/>
              <a:t>4   2018/10/01   Data Science and Big Data Analytics: Discovering,</a:t>
            </a:r>
            <a:br>
              <a:rPr lang="en-US" sz="2400" dirty="0"/>
            </a:br>
            <a:r>
              <a:rPr lang="zh-TW" altLang="en-US" sz="2400" dirty="0"/>
              <a:t>                             </a:t>
            </a:r>
            <a:r>
              <a:rPr lang="en-US" sz="2400" dirty="0"/>
              <a:t> Analyzing, Visualizing and Presenting Data</a:t>
            </a:r>
          </a:p>
          <a:p>
            <a:pPr marL="0" indent="0">
              <a:buNone/>
            </a:pPr>
            <a:r>
              <a:rPr lang="en-US" sz="2400" dirty="0"/>
              <a:t>5   2018/10/08   Fundamental Big Data: MapReduce Paradigm,</a:t>
            </a:r>
            <a:br>
              <a:rPr lang="en-US" sz="2400" dirty="0"/>
            </a:br>
            <a:r>
              <a:rPr lang="zh-TW" altLang="en-US" sz="2400" dirty="0"/>
              <a:t>                             </a:t>
            </a:r>
            <a:r>
              <a:rPr lang="en-US" sz="2400" dirty="0"/>
              <a:t> Hadoop and Spark Ecosystem</a:t>
            </a:r>
          </a:p>
          <a:p>
            <a:pPr marL="0" indent="0">
              <a:buNone/>
            </a:pPr>
            <a:r>
              <a:rPr lang="en-US" sz="2400" dirty="0"/>
              <a:t>6   2018/10/15   Foundations of Big Data Mining in Python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7   2018/10/22   Supervised Learning: Classification and Prediction </a:t>
            </a:r>
          </a:p>
          <a:p>
            <a:pPr marL="0" indent="0">
              <a:buNone/>
            </a:pPr>
            <a:r>
              <a:rPr lang="en-US" sz="2400" dirty="0"/>
              <a:t>8   2018/10/29   Unsupervised Learning: Cluster Analysis</a:t>
            </a:r>
          </a:p>
          <a:p>
            <a:pPr marL="0" indent="0">
              <a:buNone/>
            </a:pPr>
            <a:r>
              <a:rPr lang="en-US" sz="2400" dirty="0"/>
              <a:t>9   2018/11/05   Unsupervised Learning: Association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717032"/>
            <a:ext cx="8301608" cy="2218258"/>
          </a:xfrm>
        </p:spPr>
        <p:txBody>
          <a:bodyPr/>
          <a:lstStyle/>
          <a:p>
            <a:r>
              <a:rPr lang="en-US" sz="5400" b="0" dirty="0">
                <a:solidFill>
                  <a:schemeClr val="accent1"/>
                </a:solidFill>
              </a:rPr>
              <a:t> </a:t>
            </a:r>
            <a:r>
              <a:rPr lang="en-US" sz="5000" dirty="0">
                <a:solidFill>
                  <a:schemeClr val="accent1"/>
                </a:solidFill>
              </a:rPr>
              <a:t>Natural Language Processing </a:t>
            </a:r>
            <a:br>
              <a:rPr lang="en-US" sz="5000" dirty="0">
                <a:solidFill>
                  <a:schemeClr val="accent1"/>
                </a:solidFill>
              </a:rPr>
            </a:br>
            <a:r>
              <a:rPr lang="en-US" sz="5000" dirty="0">
                <a:solidFill>
                  <a:schemeClr val="accent1"/>
                </a:solidFill>
              </a:rPr>
              <a:t>(NLP)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908720"/>
            <a:ext cx="82296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sz="7200" dirty="0">
                <a:solidFill>
                  <a:srgbClr val="FF0000"/>
                </a:solidFill>
              </a:rPr>
              <a:t> Text Mining</a:t>
            </a: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(TM)</a:t>
            </a:r>
          </a:p>
        </p:txBody>
      </p:sp>
    </p:spTree>
    <p:extLst>
      <p:ext uri="{BB962C8B-B14F-4D97-AF65-F5344CB8AC3E}">
        <p14:creationId xmlns:p14="http://schemas.microsoft.com/office/powerpoint/2010/main" val="189039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131840" y="1700808"/>
            <a:ext cx="3240360" cy="3456384"/>
          </a:xfrm>
          <a:prstGeom prst="roundRect">
            <a:avLst>
              <a:gd name="adj" fmla="val 784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Analyze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 Example of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179512" y="5661248"/>
            <a:ext cx="1296144" cy="720080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Document Collection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47664" y="4365104"/>
            <a:ext cx="1296144" cy="1224136"/>
          </a:xfrm>
          <a:prstGeom prst="roundRect">
            <a:avLst>
              <a:gd name="adj" fmla="val 12156"/>
            </a:avLst>
          </a:prstGeom>
          <a:solidFill>
            <a:srgbClr val="FFFF99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Retrieve and preprocess document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275856" y="2348880"/>
            <a:ext cx="295232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275856" y="3789040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Summarization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75856" y="4437112"/>
            <a:ext cx="295232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Clustering</a:t>
            </a:r>
          </a:p>
        </p:txBody>
      </p:sp>
      <p:sp>
        <p:nvSpPr>
          <p:cNvPr id="15" name="Can 14"/>
          <p:cNvSpPr/>
          <p:nvPr/>
        </p:nvSpPr>
        <p:spPr>
          <a:xfrm>
            <a:off x="6516216" y="2132856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Management Information System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275856" y="3140968"/>
            <a:ext cx="2952328" cy="57606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18" name="Bent-Up Arrow 17"/>
          <p:cNvSpPr/>
          <p:nvPr/>
        </p:nvSpPr>
        <p:spPr>
          <a:xfrm>
            <a:off x="1475656" y="5661248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Bent-Up Arrow 18"/>
          <p:cNvSpPr/>
          <p:nvPr/>
        </p:nvSpPr>
        <p:spPr>
          <a:xfrm>
            <a:off x="2843808" y="5157192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ent-Up Arrow 19"/>
          <p:cNvSpPr/>
          <p:nvPr/>
        </p:nvSpPr>
        <p:spPr>
          <a:xfrm>
            <a:off x="6444208" y="3429000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ent-Up Arrow 20"/>
          <p:cNvSpPr/>
          <p:nvPr/>
        </p:nvSpPr>
        <p:spPr>
          <a:xfrm>
            <a:off x="7668344" y="2204864"/>
            <a:ext cx="648072" cy="360040"/>
          </a:xfrm>
          <a:prstGeom prst="bentUp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  <p:sp>
        <p:nvSpPr>
          <p:cNvPr id="23" name="等腰三角形 69"/>
          <p:cNvSpPr/>
          <p:nvPr/>
        </p:nvSpPr>
        <p:spPr>
          <a:xfrm>
            <a:off x="7740650" y="1124794"/>
            <a:ext cx="1152525" cy="1008062"/>
          </a:xfrm>
          <a:prstGeom prst="triangle">
            <a:avLst/>
          </a:prstGeom>
          <a:solidFill>
            <a:srgbClr val="FFCC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TW" altLang="en-US">
              <a:solidFill>
                <a:srgbClr val="FFFFFF"/>
              </a:solidFill>
              <a:latin typeface="Calibri" charset="0"/>
              <a:ea typeface="新細明體" charset="0"/>
              <a:cs typeface="新細明體" charset="0"/>
            </a:endParaRPr>
          </a:p>
        </p:txBody>
      </p:sp>
      <p:sp>
        <p:nvSpPr>
          <p:cNvPr id="24" name="Text Box 2080"/>
          <p:cNvSpPr txBox="1">
            <a:spLocks noChangeArrowheads="1"/>
          </p:cNvSpPr>
          <p:nvPr/>
        </p:nvSpPr>
        <p:spPr bwMode="auto">
          <a:xfrm>
            <a:off x="7596188" y="1413719"/>
            <a:ext cx="1368425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zh-TW" sz="2000" b="1" dirty="0">
                <a:solidFill>
                  <a:srgbClr val="FF0000"/>
                </a:solidFill>
                <a:latin typeface="+mn-lt"/>
                <a:ea typeface="Arial Unicode MS" pitchFamily="34" charset="-120"/>
                <a:cs typeface="Arial Unicode MS" pitchFamily="34" charset="-120"/>
              </a:rPr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295732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Overview of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Information Extraction based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Text Mining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8" name="Rounded Rectangle 7"/>
          <p:cNvSpPr/>
          <p:nvPr/>
        </p:nvSpPr>
        <p:spPr>
          <a:xfrm>
            <a:off x="251520" y="3645024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0517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Information Extraction</a:t>
            </a:r>
          </a:p>
        </p:txBody>
      </p:sp>
      <p:sp>
        <p:nvSpPr>
          <p:cNvPr id="14" name="Can 13"/>
          <p:cNvSpPr/>
          <p:nvPr/>
        </p:nvSpPr>
        <p:spPr>
          <a:xfrm>
            <a:off x="4211960" y="3861048"/>
            <a:ext cx="1080120" cy="1224136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52120" y="4005064"/>
            <a:ext cx="1800200" cy="936104"/>
          </a:xfrm>
          <a:prstGeom prst="roundRect">
            <a:avLst>
              <a:gd name="adj" fmla="val 1215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Data Mining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3528" y="3789040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95536" y="3897052"/>
            <a:ext cx="1224136" cy="1152128"/>
          </a:xfrm>
          <a:prstGeom prst="roundRect">
            <a:avLst>
              <a:gd name="adj" fmla="val 12156"/>
            </a:avLst>
          </a:prstGeom>
          <a:solidFill>
            <a:srgbClr val="CCFFCC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Text</a:t>
            </a:r>
          </a:p>
        </p:txBody>
      </p:sp>
      <p:sp>
        <p:nvSpPr>
          <p:cNvPr id="23" name="Oval 22"/>
          <p:cNvSpPr/>
          <p:nvPr/>
        </p:nvSpPr>
        <p:spPr>
          <a:xfrm>
            <a:off x="7740352" y="4077072"/>
            <a:ext cx="1187624" cy="792088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Rule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763688" y="2924944"/>
            <a:ext cx="5904656" cy="2664296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1760" y="2924944"/>
            <a:ext cx="4657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Text Data Mining</a:t>
            </a:r>
          </a:p>
        </p:txBody>
      </p:sp>
      <p:cxnSp>
        <p:nvCxnSpPr>
          <p:cNvPr id="26" name="Straight Arrow Connector 32"/>
          <p:cNvCxnSpPr>
            <a:cxnSpLocks noChangeShapeType="1"/>
            <a:stCxn id="22" idx="3"/>
            <a:endCxn id="10" idx="1"/>
          </p:cNvCxnSpPr>
          <p:nvPr/>
        </p:nvCxnSpPr>
        <p:spPr bwMode="auto">
          <a:xfrm>
            <a:off x="1619672" y="4473116"/>
            <a:ext cx="4320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0" idx="3"/>
            <a:endCxn id="14" idx="2"/>
          </p:cNvCxnSpPr>
          <p:nvPr/>
        </p:nvCxnSpPr>
        <p:spPr bwMode="auto">
          <a:xfrm>
            <a:off x="385192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traight Arrow Connector 32"/>
          <p:cNvCxnSpPr>
            <a:cxnSpLocks noChangeShapeType="1"/>
            <a:stCxn id="14" idx="4"/>
            <a:endCxn id="20" idx="1"/>
          </p:cNvCxnSpPr>
          <p:nvPr/>
        </p:nvCxnSpPr>
        <p:spPr bwMode="auto">
          <a:xfrm>
            <a:off x="5292080" y="4473116"/>
            <a:ext cx="36004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Straight Arrow Connector 32"/>
          <p:cNvCxnSpPr>
            <a:cxnSpLocks noChangeShapeType="1"/>
            <a:stCxn id="20" idx="3"/>
            <a:endCxn id="23" idx="2"/>
          </p:cNvCxnSpPr>
          <p:nvPr/>
        </p:nvCxnSpPr>
        <p:spPr bwMode="auto">
          <a:xfrm>
            <a:off x="7452320" y="4473116"/>
            <a:ext cx="28803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Rectangle 37"/>
          <p:cNvSpPr/>
          <p:nvPr/>
        </p:nvSpPr>
        <p:spPr>
          <a:xfrm>
            <a:off x="1367644" y="645789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Vishal Gupta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Gurpreet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Lehal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(2009), "A survey of text mining techniques and applications,"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Journal of emerging technologies in web intelligence, vol. 1, no. 1, pp. 60-76.</a:t>
            </a:r>
          </a:p>
        </p:txBody>
      </p:sp>
    </p:spTree>
    <p:extLst>
      <p:ext uri="{BB962C8B-B14F-4D97-AF65-F5344CB8AC3E}">
        <p14:creationId xmlns:p14="http://schemas.microsoft.com/office/powerpoint/2010/main" val="2935617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5090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Text Mining Technologies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0"/>
              <a:cs typeface="標楷體" charset="0"/>
            </a:endParaRPr>
          </a:p>
        </p:txBody>
      </p:sp>
      <p:sp>
        <p:nvSpPr>
          <p:cNvPr id="256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256F6ED4-D993-2C45-8822-E3B5B69D273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文字方塊 32"/>
          <p:cNvSpPr txBox="1">
            <a:spLocks noChangeArrowheads="1"/>
          </p:cNvSpPr>
          <p:nvPr/>
        </p:nvSpPr>
        <p:spPr bwMode="auto">
          <a:xfrm>
            <a:off x="900113" y="6597650"/>
            <a:ext cx="72009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0"/>
                <a:cs typeface="新細明體" charset="0"/>
              </a:defRPr>
            </a:lvl9pPr>
          </a:lstStyle>
          <a:p>
            <a:pPr algn="ctr"/>
            <a:r>
              <a:rPr kumimoji="0" lang="en-US" altLang="zh-TW" sz="1000" dirty="0">
                <a:solidFill>
                  <a:srgbClr val="A6A6A6"/>
                </a:solidFill>
              </a:rPr>
              <a:t>Adapted from: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Jiawei</a:t>
            </a:r>
            <a:r>
              <a:rPr kumimoji="0" lang="en-US" altLang="zh-TW" sz="1000" dirty="0">
                <a:solidFill>
                  <a:srgbClr val="A6A6A6"/>
                </a:solidFill>
              </a:rPr>
              <a:t> Han and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Micheline</a:t>
            </a:r>
            <a:r>
              <a:rPr kumimoji="0" lang="en-US" altLang="zh-TW" sz="1000" dirty="0">
                <a:solidFill>
                  <a:srgbClr val="A6A6A6"/>
                </a:solidFill>
              </a:rPr>
              <a:t> </a:t>
            </a:r>
            <a:r>
              <a:rPr kumimoji="0" lang="en-US" altLang="zh-TW" sz="1000" dirty="0" err="1">
                <a:solidFill>
                  <a:srgbClr val="A6A6A6"/>
                </a:solidFill>
              </a:rPr>
              <a:t>Kamber</a:t>
            </a:r>
            <a:r>
              <a:rPr kumimoji="0" lang="en-US" altLang="zh-TW" sz="1000" dirty="0">
                <a:solidFill>
                  <a:srgbClr val="A6A6A6"/>
                </a:solidFill>
              </a:rPr>
              <a:t> (2011), Data Mining: Concepts and Techniques, Third Edition, Elsevier</a:t>
            </a:r>
            <a:endParaRPr kumimoji="0" lang="zh-TW" altLang="en-US" sz="1000" dirty="0">
              <a:solidFill>
                <a:srgbClr val="A6A6A6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673475" y="3213100"/>
            <a:ext cx="1944688" cy="1008063"/>
          </a:xfrm>
          <a:prstGeom prst="roundRect">
            <a:avLst>
              <a:gd name="adj" fmla="val 4171"/>
            </a:avLst>
          </a:prstGeom>
          <a:solidFill>
            <a:srgbClr val="FFFF99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FF0000"/>
                </a:solidFill>
              </a:rPr>
              <a:t>Text Mining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67347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Machine Learning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5429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5429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Database Systems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5429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984807"/>
                </a:solidFill>
              </a:rPr>
              <a:t>Natural Language Processing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5429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Information Retrieval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6804025" y="3933056"/>
            <a:ext cx="1944688" cy="1121196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804025" y="253523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Visualization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680402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200" b="1" dirty="0">
                <a:solidFill>
                  <a:schemeClr val="tx1"/>
                </a:solidFill>
              </a:rPr>
              <a:t>High-performance Computing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673475" y="5383002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Applications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6804025" y="1106488"/>
            <a:ext cx="1944688" cy="1008062"/>
          </a:xfrm>
          <a:prstGeom prst="roundRect">
            <a:avLst>
              <a:gd name="adj" fmla="val 4171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Pattern Recognition</a:t>
            </a:r>
          </a:p>
        </p:txBody>
      </p:sp>
      <p:cxnSp>
        <p:nvCxnSpPr>
          <p:cNvPr id="25616" name="Straight Arrow Connector 32"/>
          <p:cNvCxnSpPr>
            <a:cxnSpLocks noChangeShapeType="1"/>
          </p:cNvCxnSpPr>
          <p:nvPr/>
        </p:nvCxnSpPr>
        <p:spPr bwMode="auto">
          <a:xfrm>
            <a:off x="2487613" y="2065338"/>
            <a:ext cx="1579562" cy="114776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7" name="Straight Arrow Connector 32"/>
          <p:cNvCxnSpPr>
            <a:cxnSpLocks noChangeShapeType="1"/>
            <a:stCxn id="10" idx="3"/>
          </p:cNvCxnSpPr>
          <p:nvPr/>
        </p:nvCxnSpPr>
        <p:spPr bwMode="auto">
          <a:xfrm>
            <a:off x="248761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8" name="Straight Arrow Connector 32"/>
          <p:cNvCxnSpPr>
            <a:cxnSpLocks noChangeShapeType="1"/>
            <a:stCxn id="11" idx="3"/>
          </p:cNvCxnSpPr>
          <p:nvPr/>
        </p:nvCxnSpPr>
        <p:spPr bwMode="auto">
          <a:xfrm flipV="1">
            <a:off x="248761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19" name="Straight Arrow Connector 32"/>
          <p:cNvCxnSpPr>
            <a:cxnSpLocks noChangeShapeType="1"/>
          </p:cNvCxnSpPr>
          <p:nvPr/>
        </p:nvCxnSpPr>
        <p:spPr bwMode="auto">
          <a:xfrm flipV="1">
            <a:off x="2487613" y="4230688"/>
            <a:ext cx="15795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0" name="Straight Arrow Connector 32"/>
          <p:cNvCxnSpPr>
            <a:cxnSpLocks noChangeShapeType="1"/>
            <a:stCxn id="8" idx="2"/>
            <a:endCxn id="7" idx="0"/>
          </p:cNvCxnSpPr>
          <p:nvPr/>
        </p:nvCxnSpPr>
        <p:spPr bwMode="auto">
          <a:xfrm>
            <a:off x="4645025" y="2114550"/>
            <a:ext cx="0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1" name="Straight Arrow Connector 32"/>
          <p:cNvCxnSpPr>
            <a:cxnSpLocks noChangeShapeType="1"/>
            <a:stCxn id="16" idx="0"/>
            <a:endCxn id="7" idx="2"/>
          </p:cNvCxnSpPr>
          <p:nvPr/>
        </p:nvCxnSpPr>
        <p:spPr bwMode="auto">
          <a:xfrm flipV="1">
            <a:off x="4645819" y="4221163"/>
            <a:ext cx="0" cy="116183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2" name="Straight Arrow Connector 32"/>
          <p:cNvCxnSpPr>
            <a:cxnSpLocks noChangeShapeType="1"/>
          </p:cNvCxnSpPr>
          <p:nvPr/>
        </p:nvCxnSpPr>
        <p:spPr bwMode="auto">
          <a:xfrm flipH="1" flipV="1">
            <a:off x="5364163" y="4230688"/>
            <a:ext cx="1439862" cy="11620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3" name="Straight Arrow Connector 32"/>
          <p:cNvCxnSpPr>
            <a:cxnSpLocks noChangeShapeType="1"/>
            <a:stCxn id="13" idx="1"/>
          </p:cNvCxnSpPr>
          <p:nvPr/>
        </p:nvCxnSpPr>
        <p:spPr bwMode="auto">
          <a:xfrm flipH="1" flipV="1">
            <a:off x="5618163" y="3933058"/>
            <a:ext cx="1185862" cy="56059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4" name="Straight Arrow Connector 32"/>
          <p:cNvCxnSpPr>
            <a:cxnSpLocks noChangeShapeType="1"/>
            <a:stCxn id="14" idx="1"/>
          </p:cNvCxnSpPr>
          <p:nvPr/>
        </p:nvCxnSpPr>
        <p:spPr bwMode="auto">
          <a:xfrm flipH="1">
            <a:off x="5618163" y="3040063"/>
            <a:ext cx="1185862" cy="50323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625" name="Straight Arrow Connector 32"/>
          <p:cNvCxnSpPr>
            <a:cxnSpLocks noChangeShapeType="1"/>
          </p:cNvCxnSpPr>
          <p:nvPr/>
        </p:nvCxnSpPr>
        <p:spPr bwMode="auto">
          <a:xfrm flipH="1">
            <a:off x="5219700" y="2114550"/>
            <a:ext cx="1584325" cy="1098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2364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Data Mining 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0"/>
                <a:cs typeface="標楷體" charset="0"/>
              </a:rPr>
              <a:t>versus </a:t>
            </a:r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0"/>
                <a:cs typeface="標楷體" charset="0"/>
              </a:rPr>
              <a:t>Text Mining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23850" y="1557338"/>
            <a:ext cx="8496300" cy="4800600"/>
          </a:xfrm>
        </p:spPr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Both seek for novel and useful patterns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Both are semi-automated processes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Difference is the nature of the data: 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0"/>
              </a:rPr>
              <a:t>Structured versus unstructured data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0"/>
              </a:rPr>
              <a:t>Structured data: </a:t>
            </a:r>
            <a:r>
              <a:rPr lang="en-US" altLang="zh-TW">
                <a:latin typeface="Calibri" charset="0"/>
                <a:ea typeface="新細明體" charset="0"/>
              </a:rPr>
              <a:t>in databases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0"/>
              </a:rPr>
              <a:t>Unstructured data:</a:t>
            </a:r>
            <a:r>
              <a:rPr lang="en-US" altLang="zh-TW">
                <a:latin typeface="Calibri" charset="0"/>
                <a:ea typeface="新細明體" charset="0"/>
              </a:rPr>
              <a:t> Word documents, PDF files, text excerpts, XML files, and so on</a:t>
            </a:r>
          </a:p>
          <a:p>
            <a:pPr eaLnBrk="1" hangingPunct="1"/>
            <a:r>
              <a:rPr lang="en-US" altLang="zh-TW">
                <a:latin typeface="Calibri" charset="0"/>
                <a:ea typeface="MS PGothic" charset="0"/>
                <a:cs typeface="MS PGothic" charset="0"/>
              </a:rPr>
              <a:t>Text mining – first, impose structure to the data, then mine the structured data </a:t>
            </a:r>
          </a:p>
        </p:txBody>
      </p:sp>
      <p:sp>
        <p:nvSpPr>
          <p:cNvPr id="3379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algn="ctr" eaLnBrk="1" hangingPunct="1"/>
            <a:r>
              <a:rPr kumimoji="0" lang="en-US" altLang="zh-TW" sz="1200">
                <a:solidFill>
                  <a:srgbClr val="A6A6A6"/>
                </a:solidFill>
                <a:latin typeface="Calibri" charset="0"/>
                <a:ea typeface="MS PGothic" charset="0"/>
                <a:cs typeface="MS PGothic" charset="0"/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3379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9pPr>
          </a:lstStyle>
          <a:p>
            <a:pPr eaLnBrk="1" hangingPunct="1"/>
            <a:fld id="{4ADF060D-9782-174D-B5BA-2E4EAED5E8B8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rPr>
              <a:pPr eaLnBrk="1" hangingPunct="1"/>
              <a:t>24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987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274" y="106017"/>
            <a:ext cx="8229600" cy="802703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Sentiment Analysis Architecture 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(2016), "Sentiment Analysis of Twitter Data: A Survey of Techniques,"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International Journal of Computer Applications, 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43608" y="1160748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Positive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tweets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55776" y="1160748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Negative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tweets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8024" y="1124744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Word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features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788024" y="2420888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Features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extractor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788024" y="3717032"/>
            <a:ext cx="1512168" cy="792088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Features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extractor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99592" y="5445224"/>
            <a:ext cx="1512168" cy="72008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Positive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27784" y="5445224"/>
            <a:ext cx="1512168" cy="72008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68244" y="3753036"/>
            <a:ext cx="1512168" cy="720080"/>
          </a:xfrm>
          <a:prstGeom prst="roundRect">
            <a:avLst>
              <a:gd name="adj" fmla="val 12156"/>
            </a:avLst>
          </a:prstGeom>
          <a:solidFill>
            <a:schemeClr val="accent3">
              <a:lumMod val="75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Tweet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763688" y="3753036"/>
            <a:ext cx="1692188" cy="720080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Classifier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63688" y="2456892"/>
            <a:ext cx="1692188" cy="720080"/>
          </a:xfrm>
          <a:prstGeom prst="roundRect">
            <a:avLst>
              <a:gd name="adj" fmla="val 12156"/>
            </a:avLst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Training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set</a:t>
            </a:r>
          </a:p>
        </p:txBody>
      </p:sp>
      <p:cxnSp>
        <p:nvCxnSpPr>
          <p:cNvPr id="17" name="Straight Arrow Connector 32"/>
          <p:cNvCxnSpPr>
            <a:cxnSpLocks noChangeShapeType="1"/>
            <a:stCxn id="6" idx="2"/>
            <a:endCxn id="16" idx="0"/>
          </p:cNvCxnSpPr>
          <p:nvPr/>
        </p:nvCxnSpPr>
        <p:spPr bwMode="auto">
          <a:xfrm>
            <a:off x="1799692" y="1880828"/>
            <a:ext cx="81009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Arrow Connector 32"/>
          <p:cNvCxnSpPr>
            <a:cxnSpLocks noChangeShapeType="1"/>
            <a:stCxn id="8" idx="2"/>
            <a:endCxn id="16" idx="0"/>
          </p:cNvCxnSpPr>
          <p:nvPr/>
        </p:nvCxnSpPr>
        <p:spPr bwMode="auto">
          <a:xfrm flipH="1">
            <a:off x="2609782" y="1880828"/>
            <a:ext cx="702078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" name="Straight Arrow Connector 32"/>
          <p:cNvCxnSpPr>
            <a:cxnSpLocks noChangeShapeType="1"/>
            <a:stCxn id="8" idx="3"/>
            <a:endCxn id="9" idx="1"/>
          </p:cNvCxnSpPr>
          <p:nvPr/>
        </p:nvCxnSpPr>
        <p:spPr bwMode="auto">
          <a:xfrm>
            <a:off x="4067944" y="1520788"/>
            <a:ext cx="72008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" name="Straight Arrow Connector 32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2609782" y="3176972"/>
            <a:ext cx="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1" name="Straight Arrow Connector 32"/>
          <p:cNvCxnSpPr>
            <a:cxnSpLocks noChangeShapeType="1"/>
            <a:stCxn id="9" idx="2"/>
            <a:endCxn id="10" idx="0"/>
          </p:cNvCxnSpPr>
          <p:nvPr/>
        </p:nvCxnSpPr>
        <p:spPr bwMode="auto">
          <a:xfrm>
            <a:off x="5544108" y="1916832"/>
            <a:ext cx="0" cy="50405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4" name="Straight Arrow Connector 32"/>
          <p:cNvCxnSpPr>
            <a:cxnSpLocks noChangeShapeType="1"/>
            <a:stCxn id="10" idx="1"/>
            <a:endCxn id="16" idx="3"/>
          </p:cNvCxnSpPr>
          <p:nvPr/>
        </p:nvCxnSpPr>
        <p:spPr bwMode="auto">
          <a:xfrm flipH="1">
            <a:off x="3455876" y="2816932"/>
            <a:ext cx="13321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7" name="Straight Arrow Connector 32"/>
          <p:cNvCxnSpPr>
            <a:cxnSpLocks noChangeShapeType="1"/>
            <a:stCxn id="11" idx="1"/>
            <a:endCxn id="15" idx="3"/>
          </p:cNvCxnSpPr>
          <p:nvPr/>
        </p:nvCxnSpPr>
        <p:spPr bwMode="auto">
          <a:xfrm flipH="1">
            <a:off x="3455876" y="4113076"/>
            <a:ext cx="133214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Straight Arrow Connector 32"/>
          <p:cNvCxnSpPr>
            <a:cxnSpLocks noChangeShapeType="1"/>
            <a:stCxn id="10" idx="2"/>
            <a:endCxn id="11" idx="0"/>
          </p:cNvCxnSpPr>
          <p:nvPr/>
        </p:nvCxnSpPr>
        <p:spPr bwMode="auto">
          <a:xfrm>
            <a:off x="5544108" y="3212976"/>
            <a:ext cx="0" cy="504056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ot"/>
            <a:round/>
            <a:headEnd type="none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3" name="Straight Arrow Connector 32"/>
          <p:cNvCxnSpPr>
            <a:cxnSpLocks noChangeShapeType="1"/>
            <a:stCxn id="14" idx="1"/>
            <a:endCxn id="11" idx="3"/>
          </p:cNvCxnSpPr>
          <p:nvPr/>
        </p:nvCxnSpPr>
        <p:spPr bwMode="auto">
          <a:xfrm flipH="1">
            <a:off x="6300192" y="4113076"/>
            <a:ext cx="46805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17232"/>
            <a:ext cx="72008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5445224"/>
            <a:ext cx="69869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07921" name="Elbow Connector 507920"/>
          <p:cNvCxnSpPr>
            <a:stCxn id="15" idx="2"/>
            <a:endCxn id="12" idx="0"/>
          </p:cNvCxnSpPr>
          <p:nvPr/>
        </p:nvCxnSpPr>
        <p:spPr>
          <a:xfrm rot="5400000">
            <a:off x="1646675" y="4482117"/>
            <a:ext cx="972108" cy="954106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Elbow Connector 55"/>
          <p:cNvCxnSpPr>
            <a:stCxn id="15" idx="2"/>
            <a:endCxn id="13" idx="0"/>
          </p:cNvCxnSpPr>
          <p:nvPr/>
        </p:nvCxnSpPr>
        <p:spPr>
          <a:xfrm rot="16200000" flipH="1">
            <a:off x="2510771" y="4572127"/>
            <a:ext cx="972108" cy="774086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083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576064"/>
          </a:xfrm>
        </p:spPr>
        <p:txBody>
          <a:bodyPr>
            <a:normAutofit fontScale="90000"/>
          </a:bodyPr>
          <a:lstStyle/>
          <a:p>
            <a:r>
              <a:rPr lang="en-US" altLang="zh-TW" sz="3600" dirty="0">
                <a:solidFill>
                  <a:schemeClr val="accent1"/>
                </a:solidFill>
              </a:rPr>
              <a:t>Sentiment Classification Based on Emoticons </a:t>
            </a:r>
            <a:endParaRPr lang="zh-TW" altLang="en-US" sz="3600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(2016), "Sentiment Analysis of Twitter Data: A Survey of Techniques,"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International Journal of Computer Applications, 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7544" y="2708920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Based on Positive Emotions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84168" y="5157192"/>
            <a:ext cx="2592288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Feature Extraction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915816" y="5949280"/>
            <a:ext cx="1512168" cy="36004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Positive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28849" y="5949280"/>
            <a:ext cx="1512168" cy="36004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15916" y="908720"/>
            <a:ext cx="1512168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Tweeter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25906" y="5085184"/>
            <a:ext cx="1692188" cy="504056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Classifier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203848" y="4437112"/>
            <a:ext cx="2736304" cy="432048"/>
          </a:xfrm>
          <a:prstGeom prst="roundRect">
            <a:avLst>
              <a:gd name="adj" fmla="val 12156"/>
            </a:avLst>
          </a:prstGeom>
          <a:solidFill>
            <a:schemeClr val="tx2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Training Dataset</a:t>
            </a:r>
          </a:p>
        </p:txBody>
      </p:sp>
      <p:cxnSp>
        <p:nvCxnSpPr>
          <p:cNvPr id="20" name="Straight Arrow Connector 32"/>
          <p:cNvCxnSpPr>
            <a:cxnSpLocks noChangeShapeType="1"/>
            <a:stCxn id="16" idx="2"/>
            <a:endCxn id="15" idx="0"/>
          </p:cNvCxnSpPr>
          <p:nvPr/>
        </p:nvCxnSpPr>
        <p:spPr bwMode="auto">
          <a:xfrm>
            <a:off x="4572000" y="4869160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Straight Arrow Connector 32"/>
          <p:cNvCxnSpPr>
            <a:cxnSpLocks noChangeShapeType="1"/>
            <a:stCxn id="14" idx="2"/>
            <a:endCxn id="30" idx="0"/>
          </p:cNvCxnSpPr>
          <p:nvPr/>
        </p:nvCxnSpPr>
        <p:spPr bwMode="auto">
          <a:xfrm>
            <a:off x="4572000" y="1340768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Straight Arrow Connector 32"/>
          <p:cNvCxnSpPr>
            <a:cxnSpLocks noChangeShapeType="1"/>
            <a:stCxn id="11" idx="1"/>
            <a:endCxn id="15" idx="3"/>
          </p:cNvCxnSpPr>
          <p:nvPr/>
        </p:nvCxnSpPr>
        <p:spPr bwMode="auto">
          <a:xfrm flipH="1">
            <a:off x="5418094" y="5337212"/>
            <a:ext cx="666074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877272"/>
            <a:ext cx="432048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51" y="5877272"/>
            <a:ext cx="419215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Elbow Connector 27"/>
          <p:cNvCxnSpPr>
            <a:stCxn id="15" idx="2"/>
            <a:endCxn id="12" idx="0"/>
          </p:cNvCxnSpPr>
          <p:nvPr/>
        </p:nvCxnSpPr>
        <p:spPr>
          <a:xfrm rot="5400000">
            <a:off x="3941930" y="5319210"/>
            <a:ext cx="360040" cy="900100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15" idx="2"/>
            <a:endCxn id="13" idx="0"/>
          </p:cNvCxnSpPr>
          <p:nvPr/>
        </p:nvCxnSpPr>
        <p:spPr>
          <a:xfrm rot="16200000" flipH="1">
            <a:off x="4848446" y="5312793"/>
            <a:ext cx="360040" cy="912933"/>
          </a:xfrm>
          <a:prstGeom prst="bentConnector3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15816" y="1556792"/>
            <a:ext cx="3312368" cy="432048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Tweeter Streaming API 1.1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1907704" y="3789040"/>
            <a:ext cx="2016224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Positive tweets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5004048" y="3789040"/>
            <a:ext cx="2016224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Negative tweets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3131840" y="2204864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Tweet preprocessing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5796136" y="2708920"/>
            <a:ext cx="2880320" cy="360040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Based on Negative Emotions</a:t>
            </a:r>
          </a:p>
        </p:txBody>
      </p:sp>
      <p:cxnSp>
        <p:nvCxnSpPr>
          <p:cNvPr id="113" name="Straight Arrow Connector 32"/>
          <p:cNvCxnSpPr>
            <a:cxnSpLocks noChangeShapeType="1"/>
            <a:stCxn id="30" idx="2"/>
            <a:endCxn id="105" idx="0"/>
          </p:cNvCxnSpPr>
          <p:nvPr/>
        </p:nvCxnSpPr>
        <p:spPr bwMode="auto">
          <a:xfrm>
            <a:off x="4572000" y="1988840"/>
            <a:ext cx="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" name="Rounded Rectangle 116"/>
          <p:cNvSpPr/>
          <p:nvPr/>
        </p:nvSpPr>
        <p:spPr>
          <a:xfrm>
            <a:off x="2339752" y="3212976"/>
            <a:ext cx="4464496" cy="360040"/>
          </a:xfrm>
          <a:prstGeom prst="roundRect">
            <a:avLst>
              <a:gd name="adj" fmla="val 12156"/>
            </a:avLst>
          </a:prstGeom>
          <a:solidFill>
            <a:schemeClr val="accent5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Generate Training Dataset for Tweet 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23528" y="4437112"/>
            <a:ext cx="2304256" cy="432048"/>
          </a:xfrm>
          <a:prstGeom prst="roundRect">
            <a:avLst>
              <a:gd name="adj" fmla="val 12156"/>
            </a:avLst>
          </a:prstGeom>
          <a:solidFill>
            <a:schemeClr val="accent3">
              <a:lumMod val="75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Test Dataset</a:t>
            </a:r>
          </a:p>
        </p:txBody>
      </p:sp>
      <p:cxnSp>
        <p:nvCxnSpPr>
          <p:cNvPr id="120" name="Straight Arrow Connector 32"/>
          <p:cNvCxnSpPr>
            <a:cxnSpLocks noChangeShapeType="1"/>
            <a:stCxn id="105" idx="1"/>
            <a:endCxn id="6" idx="0"/>
          </p:cNvCxnSpPr>
          <p:nvPr/>
        </p:nvCxnSpPr>
        <p:spPr bwMode="auto">
          <a:xfrm flipH="1">
            <a:off x="1907704" y="2384884"/>
            <a:ext cx="1224136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3" name="Straight Arrow Connector 32"/>
          <p:cNvCxnSpPr>
            <a:cxnSpLocks noChangeShapeType="1"/>
            <a:stCxn id="105" idx="3"/>
            <a:endCxn id="109" idx="0"/>
          </p:cNvCxnSpPr>
          <p:nvPr/>
        </p:nvCxnSpPr>
        <p:spPr bwMode="auto">
          <a:xfrm>
            <a:off x="6012160" y="2384884"/>
            <a:ext cx="1224136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6" name="Straight Arrow Connector 32"/>
          <p:cNvCxnSpPr>
            <a:cxnSpLocks noChangeShapeType="1"/>
            <a:stCxn id="6" idx="2"/>
            <a:endCxn id="117" idx="1"/>
          </p:cNvCxnSpPr>
          <p:nvPr/>
        </p:nvCxnSpPr>
        <p:spPr bwMode="auto">
          <a:xfrm>
            <a:off x="1907704" y="3068960"/>
            <a:ext cx="432048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" name="Straight Arrow Connector 32"/>
          <p:cNvCxnSpPr>
            <a:cxnSpLocks noChangeShapeType="1"/>
            <a:stCxn id="109" idx="2"/>
            <a:endCxn id="117" idx="3"/>
          </p:cNvCxnSpPr>
          <p:nvPr/>
        </p:nvCxnSpPr>
        <p:spPr bwMode="auto">
          <a:xfrm flipH="1">
            <a:off x="6804248" y="3068960"/>
            <a:ext cx="432048" cy="324036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8" name="Straight Arrow Connector 32"/>
          <p:cNvCxnSpPr>
            <a:cxnSpLocks noChangeShapeType="1"/>
            <a:stCxn id="117" idx="2"/>
            <a:endCxn id="102" idx="0"/>
          </p:cNvCxnSpPr>
          <p:nvPr/>
        </p:nvCxnSpPr>
        <p:spPr bwMode="auto">
          <a:xfrm flipH="1">
            <a:off x="2915816" y="3573016"/>
            <a:ext cx="1656184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2" name="Straight Arrow Connector 32"/>
          <p:cNvCxnSpPr>
            <a:cxnSpLocks noChangeShapeType="1"/>
            <a:stCxn id="117" idx="2"/>
            <a:endCxn id="103" idx="0"/>
          </p:cNvCxnSpPr>
          <p:nvPr/>
        </p:nvCxnSpPr>
        <p:spPr bwMode="auto">
          <a:xfrm>
            <a:off x="4572000" y="3573016"/>
            <a:ext cx="144016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5" name="Straight Arrow Connector 32"/>
          <p:cNvCxnSpPr>
            <a:cxnSpLocks noChangeShapeType="1"/>
            <a:stCxn id="102" idx="2"/>
            <a:endCxn id="16" idx="0"/>
          </p:cNvCxnSpPr>
          <p:nvPr/>
        </p:nvCxnSpPr>
        <p:spPr bwMode="auto">
          <a:xfrm>
            <a:off x="2915816" y="4221088"/>
            <a:ext cx="1656184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8" name="Straight Arrow Connector 32"/>
          <p:cNvCxnSpPr>
            <a:cxnSpLocks noChangeShapeType="1"/>
            <a:stCxn id="103" idx="2"/>
            <a:endCxn id="16" idx="0"/>
          </p:cNvCxnSpPr>
          <p:nvPr/>
        </p:nvCxnSpPr>
        <p:spPr bwMode="auto">
          <a:xfrm flipH="1">
            <a:off x="4572000" y="4221088"/>
            <a:ext cx="1440160" cy="21602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1" name="Elbow Connector 150"/>
          <p:cNvCxnSpPr>
            <a:stCxn id="119" idx="2"/>
            <a:endCxn id="15" idx="1"/>
          </p:cNvCxnSpPr>
          <p:nvPr/>
        </p:nvCxnSpPr>
        <p:spPr>
          <a:xfrm rot="16200000" flipH="1">
            <a:off x="2366755" y="3978061"/>
            <a:ext cx="468052" cy="2250250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Elbow Connector 153"/>
          <p:cNvCxnSpPr>
            <a:stCxn id="105" idx="3"/>
            <a:endCxn id="11" idx="3"/>
          </p:cNvCxnSpPr>
          <p:nvPr/>
        </p:nvCxnSpPr>
        <p:spPr>
          <a:xfrm>
            <a:off x="6012160" y="2384884"/>
            <a:ext cx="2664296" cy="2952328"/>
          </a:xfrm>
          <a:prstGeom prst="bentConnector3">
            <a:avLst>
              <a:gd name="adj1" fmla="val 10858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521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Lexicon-Based Model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(2016), "Sentiment Analysis of Twitter Data: A Survey of Techniques,"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International Journal of Computer Applications, 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3568" y="1916832"/>
            <a:ext cx="223224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Preassembled Word Lists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11560" y="4797152"/>
            <a:ext cx="223224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Generic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Word Lists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43808" y="3284984"/>
            <a:ext cx="2232248" cy="1152128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Merged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Lexicon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24128" y="2996952"/>
            <a:ext cx="2808312" cy="1728192"/>
          </a:xfrm>
          <a:prstGeom prst="roundRect">
            <a:avLst>
              <a:gd name="adj" fmla="val 8853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Sentiment Scoring and Classification: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Polarity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68144" y="1340768"/>
            <a:ext cx="2520280" cy="1224136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Tokenized Document Collection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56176" y="5301208"/>
            <a:ext cx="1944216" cy="1080120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Sentiment 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>
                <a:solidFill>
                  <a:srgbClr val="FF0000"/>
                </a:solidFill>
              </a:rPr>
              <a:t>Polarity</a:t>
            </a:r>
          </a:p>
        </p:txBody>
      </p:sp>
      <p:cxnSp>
        <p:nvCxnSpPr>
          <p:cNvPr id="13" name="Elbow Connector 12"/>
          <p:cNvCxnSpPr>
            <a:stCxn id="7" idx="3"/>
            <a:endCxn id="9" idx="0"/>
          </p:cNvCxnSpPr>
          <p:nvPr/>
        </p:nvCxnSpPr>
        <p:spPr>
          <a:xfrm>
            <a:off x="2915816" y="2384884"/>
            <a:ext cx="1044116" cy="900100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8" idx="3"/>
            <a:endCxn id="9" idx="2"/>
          </p:cNvCxnSpPr>
          <p:nvPr/>
        </p:nvCxnSpPr>
        <p:spPr>
          <a:xfrm flipV="1">
            <a:off x="2843808" y="4437112"/>
            <a:ext cx="1116124" cy="828092"/>
          </a:xfrm>
          <a:prstGeom prst="bentConnector2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cxnSpLocks noChangeShapeType="1"/>
            <a:stCxn id="9" idx="3"/>
            <a:endCxn id="10" idx="1"/>
          </p:cNvCxnSpPr>
          <p:nvPr/>
        </p:nvCxnSpPr>
        <p:spPr bwMode="auto">
          <a:xfrm>
            <a:off x="5076056" y="3861048"/>
            <a:ext cx="648072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7" name="Straight Arrow Connector 32"/>
          <p:cNvCxnSpPr>
            <a:cxnSpLocks noChangeShapeType="1"/>
            <a:stCxn id="11" idx="2"/>
            <a:endCxn id="10" idx="0"/>
          </p:cNvCxnSpPr>
          <p:nvPr/>
        </p:nvCxnSpPr>
        <p:spPr bwMode="auto">
          <a:xfrm>
            <a:off x="7128284" y="2564904"/>
            <a:ext cx="0" cy="43204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3" name="Straight Arrow Connector 32"/>
          <p:cNvCxnSpPr>
            <a:cxnSpLocks noChangeShapeType="1"/>
            <a:stCxn id="10" idx="2"/>
            <a:endCxn id="12" idx="0"/>
          </p:cNvCxnSpPr>
          <p:nvPr/>
        </p:nvCxnSpPr>
        <p:spPr bwMode="auto">
          <a:xfrm>
            <a:off x="7128284" y="4725144"/>
            <a:ext cx="0" cy="576064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26685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Sentiment Analysis Tasks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(2016), "Sentiment Analysis of Twitter Data: A Survey of Techniques,"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International Journal of Computer Applications, 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15816" y="3140968"/>
            <a:ext cx="2376264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Subjectivity Classification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3528" y="3176972"/>
            <a:ext cx="2088232" cy="1080120"/>
          </a:xfrm>
          <a:prstGeom prst="roundRect">
            <a:avLst>
              <a:gd name="adj" fmla="val 8853"/>
            </a:avLst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Opinionated Document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572000" y="5157192"/>
            <a:ext cx="2556284" cy="100811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Opinion holder extraction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72200" y="3140968"/>
            <a:ext cx="2376264" cy="1152128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Sentiment Classification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572000" y="1556792"/>
            <a:ext cx="2556284" cy="100811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38100" cmpd="sng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Object/Feature extraction</a:t>
            </a:r>
          </a:p>
        </p:txBody>
      </p:sp>
      <p:cxnSp>
        <p:nvCxnSpPr>
          <p:cNvPr id="13" name="Straight Arrow Connector 32"/>
          <p:cNvCxnSpPr>
            <a:cxnSpLocks noChangeShapeType="1"/>
            <a:stCxn id="6" idx="3"/>
            <a:endCxn id="10" idx="1"/>
          </p:cNvCxnSpPr>
          <p:nvPr/>
        </p:nvCxnSpPr>
        <p:spPr bwMode="auto">
          <a:xfrm>
            <a:off x="5292080" y="3717032"/>
            <a:ext cx="1080120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5" name="Straight Arrow Connector 32"/>
          <p:cNvCxnSpPr>
            <a:cxnSpLocks noChangeShapeType="1"/>
            <a:stCxn id="8" idx="3"/>
            <a:endCxn id="6" idx="1"/>
          </p:cNvCxnSpPr>
          <p:nvPr/>
        </p:nvCxnSpPr>
        <p:spPr bwMode="auto">
          <a:xfrm>
            <a:off x="2411760" y="3717032"/>
            <a:ext cx="504056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9" name="Straight Arrow Connector 32"/>
          <p:cNvCxnSpPr>
            <a:cxnSpLocks noChangeShapeType="1"/>
            <a:stCxn id="6" idx="0"/>
            <a:endCxn id="12" idx="1"/>
          </p:cNvCxnSpPr>
          <p:nvPr/>
        </p:nvCxnSpPr>
        <p:spPr bwMode="auto">
          <a:xfrm flipV="1">
            <a:off x="4103948" y="2060848"/>
            <a:ext cx="468052" cy="10801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Straight Arrow Connector 32"/>
          <p:cNvCxnSpPr>
            <a:cxnSpLocks noChangeShapeType="1"/>
            <a:stCxn id="6" idx="2"/>
            <a:endCxn id="9" idx="1"/>
          </p:cNvCxnSpPr>
          <p:nvPr/>
        </p:nvCxnSpPr>
        <p:spPr bwMode="auto">
          <a:xfrm>
            <a:off x="4103948" y="4293096"/>
            <a:ext cx="468052" cy="13681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5" name="Straight Arrow Connector 32"/>
          <p:cNvCxnSpPr>
            <a:cxnSpLocks noChangeShapeType="1"/>
            <a:stCxn id="9" idx="3"/>
            <a:endCxn id="10" idx="2"/>
          </p:cNvCxnSpPr>
          <p:nvPr/>
        </p:nvCxnSpPr>
        <p:spPr bwMode="auto">
          <a:xfrm flipV="1">
            <a:off x="7128284" y="4293096"/>
            <a:ext cx="432048" cy="136815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9" name="Straight Arrow Connector 32"/>
          <p:cNvCxnSpPr>
            <a:cxnSpLocks noChangeShapeType="1"/>
            <a:stCxn id="12" idx="3"/>
            <a:endCxn id="10" idx="0"/>
          </p:cNvCxnSpPr>
          <p:nvPr/>
        </p:nvCxnSpPr>
        <p:spPr bwMode="auto">
          <a:xfrm>
            <a:off x="7128284" y="2060848"/>
            <a:ext cx="432048" cy="108012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25182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187450" y="2349500"/>
            <a:ext cx="3024188" cy="395922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356100" y="2349500"/>
            <a:ext cx="3024188" cy="3959225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32772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80022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</a:rPr>
              <a:t>Sentiment Analysis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vs.</a:t>
            </a:r>
            <a:br>
              <a:rPr lang="en-US" altLang="zh-TW">
                <a:solidFill>
                  <a:schemeClr val="accent1"/>
                </a:solidFill>
              </a:rPr>
            </a:br>
            <a:r>
              <a:rPr lang="en-US" altLang="zh-TW">
                <a:solidFill>
                  <a:schemeClr val="accent1"/>
                </a:solidFill>
              </a:rPr>
              <a:t>Subjectivity Analysis</a:t>
            </a:r>
            <a:endParaRPr lang="zh-TW" altLang="en-US">
              <a:solidFill>
                <a:schemeClr val="accent1"/>
              </a:solidFill>
            </a:endParaRPr>
          </a:p>
        </p:txBody>
      </p:sp>
      <p:sp>
        <p:nvSpPr>
          <p:cNvPr id="3277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1FD12B-AEC0-4349-9291-636CC0CC2D7A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331913" y="3284538"/>
            <a:ext cx="2592387" cy="865187"/>
          </a:xfrm>
          <a:prstGeom prst="rect">
            <a:avLst/>
          </a:prstGeom>
          <a:solidFill>
            <a:srgbClr val="CCFF99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00B050"/>
                </a:solidFill>
                <a:latin typeface="Calibri" pitchFamily="34" charset="0"/>
              </a:rPr>
              <a:t>Positive</a:t>
            </a:r>
            <a:endParaRPr lang="zh-TW" altLang="en-US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31913" y="4292600"/>
            <a:ext cx="2592387" cy="865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FF0000"/>
                </a:solidFill>
                <a:latin typeface="Calibri" pitchFamily="34" charset="0"/>
              </a:rPr>
              <a:t>Negative</a:t>
            </a:r>
            <a:endParaRPr lang="zh-TW" alt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31913" y="5300663"/>
            <a:ext cx="2592387" cy="865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376092"/>
                </a:solidFill>
                <a:latin typeface="Calibri" pitchFamily="34" charset="0"/>
              </a:rPr>
              <a:t>Neutral</a:t>
            </a:r>
            <a:endParaRPr lang="zh-TW" altLang="en-US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43438" y="5300663"/>
            <a:ext cx="2592387" cy="8651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376092"/>
                </a:solidFill>
                <a:latin typeface="Calibri" pitchFamily="34" charset="0"/>
              </a:rPr>
              <a:t>Objective</a:t>
            </a:r>
            <a:endParaRPr lang="zh-TW" altLang="en-US">
              <a:solidFill>
                <a:srgbClr val="376092"/>
              </a:solidFill>
              <a:latin typeface="Calibri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3438" y="3284538"/>
            <a:ext cx="2592387" cy="1873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solidFill>
                  <a:srgbClr val="800080"/>
                </a:solidFill>
                <a:latin typeface="Calibri" pitchFamily="34" charset="0"/>
              </a:rPr>
              <a:t>Subjective</a:t>
            </a:r>
            <a:endParaRPr lang="zh-TW" altLang="en-US">
              <a:solidFill>
                <a:srgbClr val="800080"/>
              </a:solidFill>
              <a:latin typeface="Calibri" pitchFamily="34" charset="0"/>
            </a:endParaRPr>
          </a:p>
        </p:txBody>
      </p:sp>
      <p:sp>
        <p:nvSpPr>
          <p:cNvPr id="32779" name="矩形 11"/>
          <p:cNvSpPr>
            <a:spLocks noChangeArrowheads="1"/>
          </p:cNvSpPr>
          <p:nvPr/>
        </p:nvSpPr>
        <p:spPr bwMode="auto">
          <a:xfrm>
            <a:off x="1331913" y="2349500"/>
            <a:ext cx="2592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charset="0"/>
              </a:rPr>
              <a:t>Sentiment Analysis</a:t>
            </a:r>
          </a:p>
        </p:txBody>
      </p:sp>
      <p:sp>
        <p:nvSpPr>
          <p:cNvPr id="32780" name="矩形 12"/>
          <p:cNvSpPr>
            <a:spLocks noChangeArrowheads="1"/>
          </p:cNvSpPr>
          <p:nvPr/>
        </p:nvSpPr>
        <p:spPr bwMode="auto">
          <a:xfrm>
            <a:off x="4643438" y="2349500"/>
            <a:ext cx="25923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latin typeface="Arial" charset="0"/>
              </a:rPr>
              <a:t>Subjectivity Analysis</a:t>
            </a:r>
          </a:p>
        </p:txBody>
      </p:sp>
      <p:sp>
        <p:nvSpPr>
          <p:cNvPr id="15" name="矩形 14"/>
          <p:cNvSpPr/>
          <p:nvPr/>
        </p:nvSpPr>
        <p:spPr>
          <a:xfrm>
            <a:off x="1187450" y="3213100"/>
            <a:ext cx="6192838" cy="201612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87450" y="5229225"/>
            <a:ext cx="6192838" cy="10795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87450" y="2349500"/>
            <a:ext cx="6192838" cy="863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>
              <a:solidFill>
                <a:srgbClr val="40315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20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52448"/>
            <a:ext cx="8597900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2018/11/12   Midterm Project Report</a:t>
            </a:r>
          </a:p>
          <a:p>
            <a:pPr marL="0" indent="0">
              <a:buNone/>
            </a:pPr>
            <a:r>
              <a:rPr lang="en-US" sz="2400" dirty="0"/>
              <a:t>11   2018/11/19   Machine Learning with </a:t>
            </a:r>
            <a:r>
              <a:rPr lang="en-US" sz="2400" dirty="0" err="1"/>
              <a:t>Scikit</a:t>
            </a:r>
            <a:r>
              <a:rPr lang="en-US" sz="2400" dirty="0"/>
              <a:t>-Learn in Python</a:t>
            </a:r>
          </a:p>
          <a:p>
            <a:pPr marL="0" indent="0">
              <a:buNone/>
            </a:pPr>
            <a:r>
              <a:rPr lang="en-US" sz="2400" dirty="0"/>
              <a:t>12   2018/11/26   Deep Learning for Finance Big Data with </a:t>
            </a:r>
            <a:br>
              <a:rPr lang="en-US" sz="2400" dirty="0"/>
            </a:br>
            <a:r>
              <a:rPr lang="en-US" sz="2400" dirty="0"/>
              <a:t>                                TensorFlow</a:t>
            </a:r>
          </a:p>
          <a:p>
            <a:pPr marL="0" indent="0">
              <a:buNone/>
            </a:pPr>
            <a:r>
              <a:rPr lang="en-US" sz="2400" dirty="0"/>
              <a:t>13   2018/12/03   Convolutional Neural Networks (CNN)</a:t>
            </a:r>
          </a:p>
          <a:p>
            <a:pPr marL="0" indent="0">
              <a:buNone/>
            </a:pPr>
            <a:r>
              <a:rPr lang="en-US" sz="2400" dirty="0"/>
              <a:t>14   2018/12/10   Recurrent Neural Networks (RNN)</a:t>
            </a:r>
          </a:p>
          <a:p>
            <a:pPr marL="0" indent="0">
              <a:buNone/>
            </a:pPr>
            <a:r>
              <a:rPr lang="en-US" sz="2400" dirty="0"/>
              <a:t>15   2018/12/17   Reinforcement Learning (RL)</a:t>
            </a:r>
          </a:p>
          <a:p>
            <a:pPr marL="0" indent="0">
              <a:buNone/>
            </a:pPr>
            <a:r>
              <a:rPr lang="en-US" sz="2400" dirty="0"/>
              <a:t>16   2018/12/24   Social Network Analysis (SNA)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17   2018/12/31   Bridge Holiday (Extra Day Off)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2019/01/07   Final Project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Levels of Sentiment Analysis 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97" y="6453425"/>
            <a:ext cx="7236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Vishal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Kharde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Sheetal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Sonawane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(2016), "Sentiment Analysis of Twitter Data: A Survey of Techniques,"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International Journal of Computer Applications, Vol 139, No. 11, 2016. pp.5-15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9792" y="1628800"/>
            <a:ext cx="4032448" cy="1152128"/>
          </a:xfrm>
          <a:prstGeom prst="roundRect">
            <a:avLst>
              <a:gd name="adj" fmla="val 12156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1520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Word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459765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Sentence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68010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Document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level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876256" y="3861048"/>
            <a:ext cx="2016224" cy="2016224"/>
          </a:xfrm>
          <a:prstGeom prst="roundRect">
            <a:avLst>
              <a:gd name="adj" fmla="val 8617"/>
            </a:avLst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Feature level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Sentiment Analysis</a:t>
            </a:r>
          </a:p>
        </p:txBody>
      </p:sp>
      <p:cxnSp>
        <p:nvCxnSpPr>
          <p:cNvPr id="13" name="Elbow Connector 12"/>
          <p:cNvCxnSpPr>
            <a:stCxn id="8" idx="2"/>
            <a:endCxn id="12" idx="0"/>
          </p:cNvCxnSpPr>
          <p:nvPr/>
        </p:nvCxnSpPr>
        <p:spPr>
          <a:xfrm rot="16200000" flipH="1">
            <a:off x="5760132" y="1736812"/>
            <a:ext cx="1080120" cy="31683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8" idx="2"/>
            <a:endCxn id="9" idx="0"/>
          </p:cNvCxnSpPr>
          <p:nvPr/>
        </p:nvCxnSpPr>
        <p:spPr>
          <a:xfrm rot="5400000">
            <a:off x="2447764" y="1592796"/>
            <a:ext cx="1080120" cy="345638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8" idx="2"/>
            <a:endCxn id="10" idx="0"/>
          </p:cNvCxnSpPr>
          <p:nvPr/>
        </p:nvCxnSpPr>
        <p:spPr>
          <a:xfrm rot="5400000">
            <a:off x="3551887" y="2696919"/>
            <a:ext cx="1080120" cy="1248139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endCxn id="11" idx="0"/>
          </p:cNvCxnSpPr>
          <p:nvPr/>
        </p:nvCxnSpPr>
        <p:spPr>
          <a:xfrm rot="16200000" flipH="1">
            <a:off x="4656009" y="2840935"/>
            <a:ext cx="1080120" cy="96010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188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1019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Analysis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354753" y="6519863"/>
            <a:ext cx="754322" cy="365125"/>
          </a:xfrm>
        </p:spPr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484380" y="6457890"/>
            <a:ext cx="81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Kumar Ravi and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Vadlamani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Ravi (2015), "A survey on opinion mining and sentiment analysis: tasks, approaches and applications." Knowledge-Based Systems, 89, pp.14-46.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7504" y="2492896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400" dirty="0">
                <a:solidFill>
                  <a:schemeClr val="tx1"/>
                </a:solidFill>
              </a:rPr>
              <a:t>Sentiment Analysis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7744" y="9087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Subjectivity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Classification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444208" y="1484784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Machine Learning based</a:t>
            </a:r>
          </a:p>
        </p:txBody>
      </p:sp>
      <p:cxnSp>
        <p:nvCxnSpPr>
          <p:cNvPr id="11" name="Elbow Connector 10"/>
          <p:cNvCxnSpPr>
            <a:stCxn id="6" idx="3"/>
            <a:endCxn id="7" idx="1"/>
          </p:cNvCxnSpPr>
          <p:nvPr/>
        </p:nvCxnSpPr>
        <p:spPr>
          <a:xfrm flipV="1">
            <a:off x="1619672" y="1232756"/>
            <a:ext cx="648072" cy="172819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2267744" y="170080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Sentiment Classification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267744" y="2564904"/>
            <a:ext cx="1584176" cy="864096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Review Usefulness Measurement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2267744" y="3645024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tx2">
              <a:lumMod val="20000"/>
              <a:lumOff val="8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Opinion Spam Detection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67744" y="450912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Lexicon Creation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267744" y="5229200"/>
            <a:ext cx="1584176" cy="648072"/>
          </a:xfrm>
          <a:prstGeom prst="roundRect">
            <a:avLst>
              <a:gd name="adj" fmla="val 12156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Aspect Extraction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2267744" y="6021288"/>
            <a:ext cx="1584176" cy="432048"/>
          </a:xfrm>
          <a:prstGeom prst="roundRect">
            <a:avLst>
              <a:gd name="adj" fmla="val 12156"/>
            </a:avLst>
          </a:prstGeom>
          <a:solidFill>
            <a:schemeClr val="accent2">
              <a:lumMod val="20000"/>
              <a:lumOff val="80000"/>
            </a:schemeClr>
          </a:solidFill>
          <a:ln w="190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5976" y="917104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Polarity Determination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355976" y="1709192"/>
            <a:ext cx="1584176" cy="115212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Vagueness resolution in opinionated text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355976" y="2933328"/>
            <a:ext cx="1584176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Multi- &amp; Cross- Lingual SC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355976" y="3725416"/>
            <a:ext cx="1584176" cy="567680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Cross-domain SC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6444208" y="2276872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Lexicon based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444208" y="3068960"/>
            <a:ext cx="2411760" cy="720080"/>
          </a:xfrm>
          <a:prstGeom prst="roundRect">
            <a:avLst>
              <a:gd name="adj" fmla="val 8853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Hybrid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approaches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444208" y="4581128"/>
            <a:ext cx="2428201" cy="432048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Ontology based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444208" y="5157192"/>
            <a:ext cx="2411760" cy="648072"/>
          </a:xfrm>
          <a:prstGeom prst="roundRect">
            <a:avLst>
              <a:gd name="adj" fmla="val 8853"/>
            </a:avLst>
          </a:prstGeom>
          <a:solidFill>
            <a:schemeClr val="accent5">
              <a:lumMod val="40000"/>
              <a:lumOff val="6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Non-Ontology based</a:t>
            </a:r>
          </a:p>
        </p:txBody>
      </p:sp>
      <p:cxnSp>
        <p:nvCxnSpPr>
          <p:cNvPr id="42" name="Elbow Connector 41"/>
          <p:cNvCxnSpPr>
            <a:stCxn id="6" idx="3"/>
            <a:endCxn id="25" idx="1"/>
          </p:cNvCxnSpPr>
          <p:nvPr/>
        </p:nvCxnSpPr>
        <p:spPr>
          <a:xfrm flipV="1">
            <a:off x="1619672" y="2024844"/>
            <a:ext cx="648072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stCxn id="6" idx="3"/>
            <a:endCxn id="26" idx="1"/>
          </p:cNvCxnSpPr>
          <p:nvPr/>
        </p:nvCxnSpPr>
        <p:spPr>
          <a:xfrm>
            <a:off x="1619672" y="2960948"/>
            <a:ext cx="648072" cy="360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6" idx="3"/>
            <a:endCxn id="27" idx="1"/>
          </p:cNvCxnSpPr>
          <p:nvPr/>
        </p:nvCxnSpPr>
        <p:spPr>
          <a:xfrm>
            <a:off x="1619672" y="2960948"/>
            <a:ext cx="648072" cy="10081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6" idx="3"/>
            <a:endCxn id="28" idx="1"/>
          </p:cNvCxnSpPr>
          <p:nvPr/>
        </p:nvCxnSpPr>
        <p:spPr>
          <a:xfrm>
            <a:off x="1619672" y="2960948"/>
            <a:ext cx="648072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6" idx="3"/>
            <a:endCxn id="29" idx="1"/>
          </p:cNvCxnSpPr>
          <p:nvPr/>
        </p:nvCxnSpPr>
        <p:spPr>
          <a:xfrm>
            <a:off x="1619672" y="2960948"/>
            <a:ext cx="648072" cy="25922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3"/>
            <a:endCxn id="30" idx="1"/>
          </p:cNvCxnSpPr>
          <p:nvPr/>
        </p:nvCxnSpPr>
        <p:spPr>
          <a:xfrm>
            <a:off x="1619672" y="2960948"/>
            <a:ext cx="648072" cy="32763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1835696" y="836712"/>
            <a:ext cx="4392488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283968" y="5085184"/>
            <a:ext cx="17427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Tasks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6228184" y="836712"/>
            <a:ext cx="2808312" cy="5112568"/>
          </a:xfrm>
          <a:prstGeom prst="roundRect">
            <a:avLst>
              <a:gd name="adj" fmla="val 6264"/>
            </a:avLst>
          </a:prstGeom>
          <a:noFill/>
          <a:ln w="38100" cmpd="sng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36171" y="836712"/>
            <a:ext cx="25563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Approaches</a:t>
            </a:r>
          </a:p>
        </p:txBody>
      </p:sp>
      <p:sp>
        <p:nvSpPr>
          <p:cNvPr id="59" name="Right Brace 58"/>
          <p:cNvSpPr/>
          <p:nvPr/>
        </p:nvSpPr>
        <p:spPr>
          <a:xfrm>
            <a:off x="5940152" y="4581128"/>
            <a:ext cx="360040" cy="1224136"/>
          </a:xfrm>
          <a:prstGeom prst="rightBrace">
            <a:avLst/>
          </a:prstGeom>
          <a:ln w="57150" cmpd="sng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Brace 64"/>
          <p:cNvSpPr/>
          <p:nvPr/>
        </p:nvSpPr>
        <p:spPr>
          <a:xfrm>
            <a:off x="6012160" y="908720"/>
            <a:ext cx="440432" cy="3384376"/>
          </a:xfrm>
          <a:prstGeom prst="rightBrace">
            <a:avLst/>
          </a:prstGeom>
          <a:ln w="57150" cmpd="sng">
            <a:solidFill>
              <a:srgbClr val="FF99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Elbow Connector 65"/>
          <p:cNvCxnSpPr>
            <a:stCxn id="25" idx="3"/>
            <a:endCxn id="33" idx="1"/>
          </p:cNvCxnSpPr>
          <p:nvPr/>
        </p:nvCxnSpPr>
        <p:spPr>
          <a:xfrm>
            <a:off x="3851920" y="2024844"/>
            <a:ext cx="504056" cy="12325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/>
          <p:cNvCxnSpPr>
            <a:stCxn id="25" idx="3"/>
            <a:endCxn id="31" idx="1"/>
          </p:cNvCxnSpPr>
          <p:nvPr/>
        </p:nvCxnSpPr>
        <p:spPr>
          <a:xfrm flipV="1">
            <a:off x="3851920" y="1241140"/>
            <a:ext cx="504056" cy="7837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Elbow Connector 76"/>
          <p:cNvCxnSpPr>
            <a:stCxn id="25" idx="3"/>
            <a:endCxn id="34" idx="1"/>
          </p:cNvCxnSpPr>
          <p:nvPr/>
        </p:nvCxnSpPr>
        <p:spPr>
          <a:xfrm>
            <a:off x="3851920" y="2024844"/>
            <a:ext cx="504056" cy="1984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5" idx="3"/>
            <a:endCxn id="32" idx="1"/>
          </p:cNvCxnSpPr>
          <p:nvPr/>
        </p:nvCxnSpPr>
        <p:spPr>
          <a:xfrm>
            <a:off x="3851920" y="2024844"/>
            <a:ext cx="504056" cy="26041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83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640960" cy="864096"/>
          </a:xfrm>
        </p:spPr>
        <p:txBody>
          <a:bodyPr/>
          <a:lstStyle/>
          <a:p>
            <a:r>
              <a:rPr lang="en-US" altLang="zh-TW" dirty="0">
                <a:solidFill>
                  <a:srgbClr val="4F81BD"/>
                </a:solidFill>
              </a:rPr>
              <a:t>Sentiment Classification Techniques</a:t>
            </a:r>
            <a:endParaRPr lang="zh-TW" altLang="en-US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7504" y="3212976"/>
            <a:ext cx="1368152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Sentiment Analysis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35696" y="1844824"/>
            <a:ext cx="1512168" cy="122413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Machine Learning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35696" y="4509120"/>
            <a:ext cx="1512168" cy="122413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chemeClr val="tx1"/>
                </a:solidFill>
              </a:rPr>
              <a:t>Lexicon-based Approach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07904" y="5445224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Corpus-based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707904" y="1412776"/>
            <a:ext cx="1512168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707904" y="335699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Unsupervised Learning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707904" y="4221088"/>
            <a:ext cx="1512168" cy="936104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Dictionary-based Approach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580112" y="515719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Statistical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80112" y="5877272"/>
            <a:ext cx="1512168" cy="504056"/>
          </a:xfrm>
          <a:prstGeom prst="roundRect">
            <a:avLst>
              <a:gd name="adj" fmla="val 12156"/>
            </a:avLst>
          </a:prstGeom>
          <a:solidFill>
            <a:schemeClr val="accent3">
              <a:lumMod val="60000"/>
              <a:lumOff val="40000"/>
            </a:schemeClr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Semantic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80112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580112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580112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580112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52320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452320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Deep Learning (DL)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452320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452320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452320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26" name="Elbow Connector 25"/>
          <p:cNvCxnSpPr>
            <a:stCxn id="6" idx="3"/>
            <a:endCxn id="8" idx="1"/>
          </p:cNvCxnSpPr>
          <p:nvPr/>
        </p:nvCxnSpPr>
        <p:spPr>
          <a:xfrm>
            <a:off x="1475656" y="3681028"/>
            <a:ext cx="360040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6" idx="3"/>
            <a:endCxn id="7" idx="1"/>
          </p:cNvCxnSpPr>
          <p:nvPr/>
        </p:nvCxnSpPr>
        <p:spPr>
          <a:xfrm flipV="1">
            <a:off x="1475656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3347864" y="1880828"/>
            <a:ext cx="360040" cy="57606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3347864" y="2456892"/>
            <a:ext cx="360040" cy="122413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5220072" y="1376772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5220072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5220072" y="1880828"/>
            <a:ext cx="360040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5220072" y="1880828"/>
            <a:ext cx="360040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8" idx="3"/>
            <a:endCxn id="10" idx="1"/>
          </p:cNvCxnSpPr>
          <p:nvPr/>
        </p:nvCxnSpPr>
        <p:spPr>
          <a:xfrm>
            <a:off x="3347864" y="5121188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8" idx="3"/>
            <a:endCxn id="14" idx="1"/>
          </p:cNvCxnSpPr>
          <p:nvPr/>
        </p:nvCxnSpPr>
        <p:spPr>
          <a:xfrm flipV="1">
            <a:off x="3347864" y="4689140"/>
            <a:ext cx="360040" cy="43204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>
            <a:stCxn id="10" idx="3"/>
            <a:endCxn id="15" idx="1"/>
          </p:cNvCxnSpPr>
          <p:nvPr/>
        </p:nvCxnSpPr>
        <p:spPr>
          <a:xfrm flipV="1">
            <a:off x="5220072" y="540922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10" idx="3"/>
            <a:endCxn id="16" idx="1"/>
          </p:cNvCxnSpPr>
          <p:nvPr/>
        </p:nvCxnSpPr>
        <p:spPr>
          <a:xfrm>
            <a:off x="5220072" y="5913276"/>
            <a:ext cx="360040" cy="21602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7092280" y="2168860"/>
            <a:ext cx="360040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7092280" y="1880828"/>
            <a:ext cx="360040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7092280" y="1232756"/>
            <a:ext cx="360040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7092280" y="3753036"/>
            <a:ext cx="360040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7092280" y="3753036"/>
            <a:ext cx="360040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7092280" y="3248980"/>
            <a:ext cx="360040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7452320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32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Machine Learning Models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532AF40-F19E-354C-89C3-B7C7DB3DCDD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39750" y="141287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8F26"/>
              </a:gs>
              <a:gs pos="20000">
                <a:srgbClr val="FF8F2A"/>
              </a:gs>
              <a:gs pos="100000">
                <a:srgbClr val="CB6C1D"/>
              </a:gs>
            </a:gsLst>
            <a:lin ang="5400000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Deep Learning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4716463" y="2457450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Ensemble 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539750" y="4581525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Clustering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716463" y="458152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Regression Analysis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4716463" y="1412875"/>
            <a:ext cx="3671887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Kernel </a:t>
            </a:r>
          </a:p>
        </p:txBody>
      </p:sp>
      <p:sp>
        <p:nvSpPr>
          <p:cNvPr id="12" name="Rounded Rectangle 11"/>
          <p:cNvSpPr>
            <a:spLocks noChangeArrowheads="1"/>
          </p:cNvSpPr>
          <p:nvPr/>
        </p:nvSpPr>
        <p:spPr bwMode="auto">
          <a:xfrm>
            <a:off x="4716463" y="350043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Dimensionality reduction</a:t>
            </a:r>
          </a:p>
        </p:txBody>
      </p:sp>
      <p:sp>
        <p:nvSpPr>
          <p:cNvPr id="13" name="Rounded Rectangle 12"/>
          <p:cNvSpPr>
            <a:spLocks noChangeArrowheads="1"/>
          </p:cNvSpPr>
          <p:nvPr/>
        </p:nvSpPr>
        <p:spPr bwMode="auto">
          <a:xfrm>
            <a:off x="539750" y="350043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Decision tree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>
            <a:off x="4716463" y="5589588"/>
            <a:ext cx="3671887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Instance based</a:t>
            </a:r>
          </a:p>
        </p:txBody>
      </p:sp>
      <p:sp>
        <p:nvSpPr>
          <p:cNvPr id="15" name="Rounded Rectangle 14"/>
          <p:cNvSpPr>
            <a:spLocks noChangeArrowheads="1"/>
          </p:cNvSpPr>
          <p:nvPr/>
        </p:nvSpPr>
        <p:spPr bwMode="auto">
          <a:xfrm>
            <a:off x="539750" y="5589588"/>
            <a:ext cx="3671888" cy="7921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Bayesian</a:t>
            </a:r>
          </a:p>
        </p:txBody>
      </p:sp>
      <p:sp>
        <p:nvSpPr>
          <p:cNvPr id="16" name="Rounded Rectangle 15"/>
          <p:cNvSpPr>
            <a:spLocks noChangeArrowheads="1"/>
          </p:cNvSpPr>
          <p:nvPr/>
        </p:nvSpPr>
        <p:spPr bwMode="auto">
          <a:xfrm>
            <a:off x="539750" y="2457450"/>
            <a:ext cx="3671888" cy="7921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chemeClr val="lt1"/>
                </a:solidFill>
                <a:latin typeface="+mn-lt"/>
                <a:ea typeface="+mn-ea"/>
              </a:rPr>
              <a:t>Association rules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92275" y="6581775"/>
            <a:ext cx="575945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30000"/>
              </a:spcBef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Sunila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Gollapudi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(2016), Practical Machine Learning, </a:t>
            </a:r>
            <a:r>
              <a:rPr lang="en-US" altLang="zh-TW" sz="1200" dirty="0" err="1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Packt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Calibri" charset="0"/>
                <a:ea typeface="標楷體" charset="0"/>
                <a:cs typeface="標楷體" charset="0"/>
              </a:rPr>
              <a:t> Publishing</a:t>
            </a:r>
          </a:p>
        </p:txBody>
      </p:sp>
    </p:spTree>
    <p:extLst>
      <p:ext uri="{BB962C8B-B14F-4D97-AF65-F5344CB8AC3E}">
        <p14:creationId xmlns:p14="http://schemas.microsoft.com/office/powerpoint/2010/main" val="3243541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Example of Classification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>
          <a:xfrm>
            <a:off x="457200" y="836613"/>
            <a:ext cx="8435975" cy="5688012"/>
          </a:xfrm>
        </p:spPr>
        <p:txBody>
          <a:bodyPr>
            <a:normAutofit lnSpcReduction="10000"/>
          </a:bodyPr>
          <a:lstStyle/>
          <a:p>
            <a:r>
              <a:rPr lang="en-US" altLang="zh-TW" sz="2400">
                <a:latin typeface="Calibri" charset="0"/>
                <a:ea typeface="標楷體" charset="-120"/>
              </a:rPr>
              <a:t>Loan Application Data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Which loan applicants are “safe” and which are “risky” for the bank?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“Safe” or “risky” for load application data</a:t>
            </a:r>
          </a:p>
          <a:p>
            <a:r>
              <a:rPr lang="en-US" altLang="zh-TW" sz="2400">
                <a:latin typeface="Calibri" charset="0"/>
                <a:ea typeface="標楷體" charset="-120"/>
              </a:rPr>
              <a:t>Marketing Data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Whether a customer with a given profile will buy a new computer?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“yes” or “no” for marketing data</a:t>
            </a:r>
          </a:p>
          <a:p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</a:t>
            </a: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Data analysis task</a:t>
            </a:r>
            <a:endParaRPr lang="en-US" altLang="zh-TW" sz="2400" b="1">
              <a:solidFill>
                <a:srgbClr val="FF0000"/>
              </a:solidFill>
              <a:latin typeface="Calibri" charset="0"/>
              <a:ea typeface="標楷體" charset="-120"/>
            </a:endParaRPr>
          </a:p>
          <a:p>
            <a:pPr lvl="1"/>
            <a:r>
              <a:rPr lang="en-US" altLang="zh-TW" sz="2400">
                <a:latin typeface="Calibri" charset="0"/>
                <a:ea typeface="標楷體" charset="-120"/>
              </a:rPr>
              <a:t>A model or </a:t>
            </a:r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標楷體" charset="-120"/>
              </a:rPr>
              <a:t>Classifier</a:t>
            </a:r>
            <a:r>
              <a:rPr lang="en-US" altLang="zh-TW" sz="2400">
                <a:latin typeface="Calibri" charset="0"/>
                <a:ea typeface="標楷體" charset="-120"/>
              </a:rPr>
              <a:t> is constructed to predict categorical 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標楷體" charset="-120"/>
              </a:rPr>
              <a:t>labels</a:t>
            </a:r>
          </a:p>
          <a:p>
            <a:pPr lvl="2"/>
            <a: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  <a:t>Labels: “safe” or “risky”; “yes” or “no”; </a:t>
            </a:r>
            <a:b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000">
                <a:solidFill>
                  <a:srgbClr val="FF0000"/>
                </a:solidFill>
                <a:latin typeface="Calibri" charset="0"/>
                <a:ea typeface="標楷體" charset="-120"/>
              </a:rPr>
              <a:t>“treatment A”, “treatment B”, “treatment C”</a:t>
            </a:r>
          </a:p>
          <a:p>
            <a:pPr lvl="1"/>
            <a:endParaRPr lang="en-US" altLang="zh-TW" sz="2400">
              <a:latin typeface="Calibri" charset="0"/>
              <a:ea typeface="標楷體" charset="-120"/>
            </a:endParaRPr>
          </a:p>
          <a:p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1741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C0A67B-E7AD-A74C-AF70-CB7C913C295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1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15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What Is Prediction?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610600" cy="5181600"/>
          </a:xfrm>
        </p:spPr>
        <p:txBody>
          <a:bodyPr/>
          <a:lstStyle/>
          <a:p>
            <a:r>
              <a:rPr lang="en-US" altLang="zh-TW" sz="2000">
                <a:latin typeface="Calibri" charset="0"/>
                <a:ea typeface="新細明體" charset="-120"/>
              </a:rPr>
              <a:t>(Numerical) prediction is similar to classification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construct a model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use model to predict continuous or ordered  value for a given input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Prediction is different from classification</a:t>
            </a:r>
          </a:p>
          <a:p>
            <a:pPr lvl="1"/>
            <a:r>
              <a:rPr lang="en-US" altLang="zh-TW" sz="2000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</a:t>
            </a:r>
            <a:r>
              <a:rPr lang="en-US" altLang="zh-TW" sz="2000">
                <a:latin typeface="Calibri" charset="0"/>
                <a:ea typeface="新細明體" charset="-120"/>
              </a:rPr>
              <a:t> refers to predict </a:t>
            </a:r>
            <a:r>
              <a:rPr lang="en-US" altLang="zh-TW" sz="2000">
                <a:solidFill>
                  <a:srgbClr val="4F81BD"/>
                </a:solidFill>
                <a:latin typeface="Calibri" charset="0"/>
                <a:ea typeface="新細明體" charset="-120"/>
              </a:rPr>
              <a:t>categorical class</a:t>
            </a:r>
            <a:r>
              <a:rPr lang="en-US" altLang="zh-TW" sz="2000">
                <a:latin typeface="Calibri" charset="0"/>
                <a:ea typeface="新細明體" charset="-120"/>
              </a:rPr>
              <a:t> label</a:t>
            </a:r>
          </a:p>
          <a:p>
            <a:pPr lvl="1"/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Prediction</a:t>
            </a:r>
            <a:r>
              <a:rPr lang="en-US" altLang="zh-TW" sz="2000">
                <a:latin typeface="Calibri" charset="0"/>
                <a:ea typeface="新細明體" charset="-120"/>
              </a:rPr>
              <a:t> models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continuous-valued </a:t>
            </a:r>
            <a:r>
              <a:rPr lang="en-US" altLang="zh-TW" sz="2000">
                <a:latin typeface="Calibri" charset="0"/>
                <a:ea typeface="新細明體" charset="-120"/>
              </a:rPr>
              <a:t>functions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Major method for prediction: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model the relationship between one or more </a:t>
            </a:r>
            <a:r>
              <a:rPr lang="en-US" altLang="zh-TW" sz="2000" i="1">
                <a:latin typeface="Calibri" charset="0"/>
                <a:ea typeface="新細明體" charset="-120"/>
              </a:rPr>
              <a:t>independent</a:t>
            </a:r>
            <a:r>
              <a:rPr lang="en-US" altLang="zh-TW" sz="2000">
                <a:latin typeface="Calibri" charset="0"/>
                <a:ea typeface="新細明體" charset="-120"/>
              </a:rPr>
              <a:t> or </a:t>
            </a:r>
            <a:r>
              <a:rPr lang="en-US" altLang="zh-TW" sz="2000" b="1">
                <a:latin typeface="Calibri" charset="0"/>
                <a:ea typeface="新細明體" charset="-120"/>
              </a:rPr>
              <a:t>predictor</a:t>
            </a:r>
            <a:r>
              <a:rPr lang="en-US" altLang="zh-TW" sz="2000">
                <a:latin typeface="Calibri" charset="0"/>
                <a:ea typeface="新細明體" charset="-120"/>
              </a:rPr>
              <a:t> variables and a </a:t>
            </a:r>
            <a:r>
              <a:rPr lang="en-US" altLang="zh-TW" sz="2000" i="1">
                <a:latin typeface="Calibri" charset="0"/>
                <a:ea typeface="新細明體" charset="-120"/>
              </a:rPr>
              <a:t>dependent</a:t>
            </a:r>
            <a:r>
              <a:rPr lang="en-US" altLang="zh-TW" sz="2000">
                <a:latin typeface="Calibri" charset="0"/>
                <a:ea typeface="新細明體" charset="-120"/>
              </a:rPr>
              <a:t> or </a:t>
            </a:r>
            <a:r>
              <a:rPr lang="en-US" altLang="zh-TW" sz="2000" b="1">
                <a:latin typeface="Calibri" charset="0"/>
                <a:ea typeface="新細明體" charset="-120"/>
              </a:rPr>
              <a:t>response</a:t>
            </a:r>
            <a:r>
              <a:rPr lang="en-US" altLang="zh-TW" sz="2000">
                <a:latin typeface="Calibri" charset="0"/>
                <a:ea typeface="新細明體" charset="-120"/>
              </a:rPr>
              <a:t> variable</a:t>
            </a:r>
          </a:p>
          <a:p>
            <a:r>
              <a:rPr lang="en-US" altLang="zh-TW" sz="2000">
                <a:latin typeface="Calibri" charset="0"/>
                <a:ea typeface="新細明體" charset="-120"/>
              </a:rPr>
              <a:t>Regression analysis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Linear and multiple 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Non-linear regression</a:t>
            </a:r>
          </a:p>
          <a:p>
            <a:pPr lvl="1"/>
            <a:r>
              <a:rPr lang="en-US" altLang="zh-TW" sz="2000">
                <a:latin typeface="Calibri" charset="0"/>
                <a:ea typeface="新細明體" charset="-120"/>
              </a:rPr>
              <a:t>Other regression methods: generalized linear model, Poisson regression, log-linear models, regression trees</a:t>
            </a:r>
          </a:p>
        </p:txBody>
      </p:sp>
      <p:sp>
        <p:nvSpPr>
          <p:cNvPr id="1843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7B6FBA0-9A30-EB48-AFA6-2BA6EB6B0AC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843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1878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 lIns="92075" tIns="46038" rIns="92075" bIns="46038"/>
          <a:lstStyle/>
          <a:p>
            <a:r>
              <a:rPr lang="en-US" altLang="zh-TW" b="1">
                <a:solidFill>
                  <a:schemeClr val="accent1"/>
                </a:solidFill>
              </a:rPr>
              <a:t>Prediction Methods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81075"/>
            <a:ext cx="8147050" cy="5256213"/>
          </a:xfrm>
        </p:spPr>
        <p:txBody>
          <a:bodyPr lIns="92075" tIns="46038" rIns="92075" bIns="46038"/>
          <a:lstStyle/>
          <a:p>
            <a:r>
              <a:rPr lang="en-US" altLang="zh-TW"/>
              <a:t>Linear Regression</a:t>
            </a:r>
          </a:p>
          <a:p>
            <a:r>
              <a:rPr lang="en-US" altLang="zh-TW"/>
              <a:t>Nonlinear Regression</a:t>
            </a:r>
          </a:p>
          <a:p>
            <a:r>
              <a:rPr lang="en-US" altLang="zh-TW"/>
              <a:t>Other Regression Methods</a:t>
            </a:r>
          </a:p>
          <a:p>
            <a:endParaRPr lang="en-US" altLang="zh-TW"/>
          </a:p>
        </p:txBody>
      </p:sp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52738"/>
            <a:ext cx="309562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68638"/>
            <a:ext cx="338455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0183B62-5237-EF43-8A7C-C6718E2DEAC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946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2139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810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and Prediction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" y="1125538"/>
            <a:ext cx="8964613" cy="5351462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Classification </a:t>
            </a:r>
            <a:r>
              <a:rPr lang="en-US" altLang="zh-TW" sz="2000">
                <a:latin typeface="Calibri" charset="0"/>
                <a:ea typeface="新細明體" charset="-120"/>
              </a:rPr>
              <a:t>and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 prediction</a:t>
            </a:r>
            <a:r>
              <a:rPr lang="en-US" altLang="zh-TW" sz="2000">
                <a:latin typeface="Calibri" charset="0"/>
                <a:ea typeface="新細明體" charset="-120"/>
              </a:rPr>
              <a:t> are two forms of data analysis that can be used to extract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models</a:t>
            </a:r>
            <a:r>
              <a:rPr lang="en-US" altLang="zh-TW" sz="2000">
                <a:latin typeface="Calibri" charset="0"/>
                <a:ea typeface="新細明體" charset="-120"/>
              </a:rPr>
              <a:t> describing important data classes or to predict future data trends. </a:t>
            </a:r>
          </a:p>
          <a:p>
            <a:pPr>
              <a:lnSpc>
                <a:spcPct val="12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Classification</a:t>
            </a:r>
          </a:p>
          <a:p>
            <a:pPr lvl="1">
              <a:lnSpc>
                <a:spcPct val="12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Effective and scalable methods have been developed for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decision trees induction, Naive Bayesian classification, Bayesian belief network, rule-based classifier, Backpropagation, Support Vector Machine (SVM), associative classification, nearest neighbor classifiers,</a:t>
            </a:r>
            <a:r>
              <a:rPr lang="en-US" altLang="zh-TW" sz="2000">
                <a:latin typeface="Calibri" charset="0"/>
                <a:ea typeface="新細明體" charset="-120"/>
              </a:rPr>
              <a:t> and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case-based reasoning</a:t>
            </a:r>
            <a:r>
              <a:rPr lang="en-US" altLang="zh-TW" sz="2000">
                <a:latin typeface="Calibri" charset="0"/>
                <a:ea typeface="新細明體" charset="-120"/>
              </a:rPr>
              <a:t>, and other classification methods such as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genetic algorithms</a:t>
            </a:r>
            <a:r>
              <a:rPr lang="en-US" altLang="zh-TW" sz="2000">
                <a:latin typeface="Calibri" charset="0"/>
                <a:ea typeface="新細明體" charset="-120"/>
              </a:rPr>
              <a:t>,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rough set and fuzzy set</a:t>
            </a:r>
            <a:r>
              <a:rPr lang="en-US" altLang="zh-TW" sz="2000">
                <a:latin typeface="Calibri" charset="0"/>
                <a:ea typeface="新細明體" charset="-120"/>
              </a:rPr>
              <a:t> approaches.</a:t>
            </a:r>
          </a:p>
          <a:p>
            <a:pPr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</a:t>
            </a:r>
          </a:p>
          <a:p>
            <a:pPr lvl="1">
              <a:lnSpc>
                <a:spcPct val="12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Linear, nonlinear, and generalized linear models of regression</a:t>
            </a:r>
            <a:r>
              <a:rPr lang="en-US" altLang="zh-TW" sz="2000">
                <a:latin typeface="Calibri" charset="0"/>
                <a:ea typeface="新細明體" charset="-120"/>
              </a:rPr>
              <a:t> can be used for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prediction</a:t>
            </a:r>
            <a:r>
              <a:rPr lang="en-US" altLang="zh-TW" sz="2000">
                <a:latin typeface="Calibri" charset="0"/>
                <a:ea typeface="新細明體" charset="-120"/>
              </a:rPr>
              <a:t>.  Many nonlinear problems can be converted to linear problems by performing transformations on the predictor variables. 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Regression trees</a:t>
            </a:r>
            <a:r>
              <a:rPr lang="en-US" altLang="zh-TW" sz="2000">
                <a:latin typeface="Calibri" charset="0"/>
                <a:ea typeface="新細明體" charset="-120"/>
              </a:rPr>
              <a:t> and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model trees</a:t>
            </a:r>
            <a:r>
              <a:rPr lang="en-US" altLang="zh-TW" sz="2000">
                <a:latin typeface="Calibri" charset="0"/>
                <a:ea typeface="新細明體" charset="-120"/>
              </a:rPr>
              <a:t> are also used for prediction.  </a:t>
            </a:r>
          </a:p>
        </p:txBody>
      </p:sp>
      <p:sp>
        <p:nvSpPr>
          <p:cNvPr id="204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9F9516-CA1F-2C46-A620-7FB3C1FFA0E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048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73920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15888"/>
            <a:ext cx="8001000" cy="115252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—A Two-Step Process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153400" cy="508158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90000"/>
              </a:lnSpc>
              <a:buFont typeface="Calibri" charset="0"/>
              <a:buAutoNum type="arabicPeriod"/>
            </a:pPr>
            <a:r>
              <a:rPr lang="en-US" altLang="zh-TW" sz="2400" b="1">
                <a:solidFill>
                  <a:schemeClr val="hlink"/>
                </a:solidFill>
                <a:latin typeface="Calibri" charset="0"/>
                <a:ea typeface="新細明體" charset="-120"/>
              </a:rPr>
              <a:t>Model construction</a:t>
            </a:r>
            <a:r>
              <a:rPr lang="en-US" altLang="zh-TW" sz="2000">
                <a:latin typeface="Calibri" charset="0"/>
                <a:ea typeface="新細明體" charset="-120"/>
              </a:rPr>
              <a:t>: describing a set of predetermined classes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Each tuple/sample is assumed to belong to a predefined class, as determined by the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 label attribute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set of tuples used for model construction is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training set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model is represented as classification rules, decision trees, or mathematical formulae</a:t>
            </a:r>
          </a:p>
          <a:p>
            <a:pPr marL="457200" indent="-457200">
              <a:lnSpc>
                <a:spcPct val="90000"/>
              </a:lnSpc>
              <a:buFont typeface="Calibri" charset="0"/>
              <a:buAutoNum type="arabicPeriod"/>
            </a:pPr>
            <a:r>
              <a:rPr lang="en-US" altLang="zh-TW" sz="2400" b="1">
                <a:solidFill>
                  <a:schemeClr val="hlink"/>
                </a:solidFill>
                <a:latin typeface="Calibri" charset="0"/>
                <a:ea typeface="新細明體" charset="-120"/>
              </a:rPr>
              <a:t>Model usage</a:t>
            </a:r>
            <a:r>
              <a:rPr lang="en-US" altLang="zh-TW" sz="2000">
                <a:latin typeface="Calibri" charset="0"/>
                <a:ea typeface="新細明體" charset="-120"/>
              </a:rPr>
              <a:t>: for classifying future or unknown objects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Estimate accuracy</a:t>
            </a:r>
            <a:r>
              <a:rPr lang="en-US" altLang="zh-TW" sz="2000">
                <a:latin typeface="Calibri" charset="0"/>
                <a:ea typeface="新細明體" charset="-120"/>
              </a:rPr>
              <a:t> of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 known label of test sample is compared with the classified result from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Accuracy rate</a:t>
            </a:r>
            <a:r>
              <a:rPr lang="en-US" altLang="zh-TW" sz="2000">
                <a:latin typeface="Calibri" charset="0"/>
                <a:ea typeface="新細明體" charset="-120"/>
              </a:rPr>
              <a:t> is the percentage of test set samples that are correctly classified by the model</a:t>
            </a:r>
          </a:p>
          <a:p>
            <a:pPr lvl="2">
              <a:lnSpc>
                <a:spcPct val="90000"/>
              </a:lnSpc>
            </a:pP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Test set</a:t>
            </a:r>
            <a:r>
              <a:rPr lang="en-US" altLang="zh-TW" sz="2000">
                <a:latin typeface="Calibri" charset="0"/>
                <a:ea typeface="新細明體" charset="-120"/>
              </a:rPr>
              <a:t> is independent of </a:t>
            </a:r>
            <a:r>
              <a:rPr lang="en-US" altLang="zh-TW" sz="2000">
                <a:solidFill>
                  <a:srgbClr val="FF0000"/>
                </a:solidFill>
                <a:latin typeface="Calibri" charset="0"/>
                <a:ea typeface="新細明體" charset="-120"/>
              </a:rPr>
              <a:t>training set</a:t>
            </a:r>
            <a:r>
              <a:rPr lang="en-US" altLang="zh-TW" sz="2000">
                <a:latin typeface="Calibri" charset="0"/>
                <a:ea typeface="新細明體" charset="-120"/>
              </a:rPr>
              <a:t>, otherwise over-fitting will occur</a:t>
            </a:r>
          </a:p>
          <a:p>
            <a:pPr lvl="1">
              <a:lnSpc>
                <a:spcPct val="90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If the accuracy is acceptable, use the model to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classify data</a:t>
            </a:r>
            <a:r>
              <a:rPr lang="en-US" altLang="zh-TW" sz="2000">
                <a:latin typeface="Calibri" charset="0"/>
                <a:ea typeface="新細明體" charset="-120"/>
              </a:rPr>
              <a:t> tuples whose class labels are not known</a:t>
            </a:r>
            <a:endParaRPr lang="en-US" altLang="zh-TW" sz="2400">
              <a:latin typeface="Calibri" charset="0"/>
              <a:ea typeface="新細明體" charset="-120"/>
            </a:endParaRPr>
          </a:p>
        </p:txBody>
      </p:sp>
      <p:sp>
        <p:nvSpPr>
          <p:cNvPr id="215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2F3DA8-9C6D-A946-BD7D-526A49729EC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150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513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83638" cy="1268413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Supervised Learning vs.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Unsupervised Learning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84313"/>
            <a:ext cx="8153400" cy="4992687"/>
          </a:xfrm>
        </p:spPr>
        <p:txBody>
          <a:bodyPr lIns="92075" tIns="46038" rIns="92075" bIns="46038"/>
          <a:lstStyle/>
          <a:p>
            <a:pPr>
              <a:lnSpc>
                <a:spcPct val="120000"/>
              </a:lnSpc>
            </a:pPr>
            <a:r>
              <a:rPr lang="en-US" altLang="zh-TW" sz="2800">
                <a:solidFill>
                  <a:srgbClr val="F83F24"/>
                </a:solidFill>
                <a:latin typeface="Calibri" charset="0"/>
                <a:ea typeface="新細明體" charset="-120"/>
              </a:rPr>
              <a:t>Supervised learning (classification)</a:t>
            </a:r>
            <a:endParaRPr lang="en-US" altLang="zh-TW" sz="2800">
              <a:latin typeface="Calibri" charset="0"/>
              <a:ea typeface="新細明體" charset="-120"/>
            </a:endParaRP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Supervision: The training data (observations, measurements, etc.) are accompanied by labels indicating the class of the observations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New data is classified based on the training set</a:t>
            </a:r>
          </a:p>
          <a:p>
            <a:pPr>
              <a:lnSpc>
                <a:spcPct val="120000"/>
              </a:lnSpc>
            </a:pPr>
            <a:r>
              <a:rPr lang="en-US" altLang="zh-TW" sz="2800">
                <a:solidFill>
                  <a:srgbClr val="F83F24"/>
                </a:solidFill>
                <a:latin typeface="Calibri" charset="0"/>
                <a:ea typeface="新細明體" charset="-120"/>
              </a:rPr>
              <a:t>Unsupervised learning</a:t>
            </a:r>
            <a:r>
              <a:rPr lang="en-US" altLang="zh-TW" sz="2800">
                <a:latin typeface="Calibri" charset="0"/>
                <a:ea typeface="新細明體" charset="-120"/>
              </a:rPr>
              <a:t> </a:t>
            </a:r>
            <a:r>
              <a:rPr lang="en-US" altLang="zh-TW" sz="2800">
                <a:solidFill>
                  <a:srgbClr val="FF3300"/>
                </a:solidFill>
                <a:latin typeface="Calibri" charset="0"/>
                <a:ea typeface="新細明體" charset="-120"/>
              </a:rPr>
              <a:t>(clustering)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The class labels of training data is unknown</a:t>
            </a:r>
          </a:p>
          <a:p>
            <a:pPr lvl="1">
              <a:lnSpc>
                <a:spcPct val="12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Given a set of measurements, observations, etc. with the aim of establishing the existence of classes or clusters in the data</a:t>
            </a:r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C1FA8AF-16E0-8E4B-9C55-66D0206C9DE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253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70623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Supervised Learning: Classification and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52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3" y="-33338"/>
            <a:ext cx="8991600" cy="1341438"/>
          </a:xfrm>
        </p:spPr>
        <p:txBody>
          <a:bodyPr lIns="92075" tIns="46038" rIns="92075" bIns="46038"/>
          <a:lstStyle/>
          <a:p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  <a:t>Issues Regarding Classification and Prediction: </a:t>
            </a:r>
            <a:b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3600">
                <a:solidFill>
                  <a:schemeClr val="accent1"/>
                </a:solidFill>
                <a:latin typeface="Calibri" charset="0"/>
                <a:ea typeface="新細明體" charset="-120"/>
              </a:rPr>
              <a:t>Data Preparation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183187"/>
          </a:xfrm>
        </p:spPr>
        <p:txBody>
          <a:bodyPr lIns="92075" tIns="46038" rIns="92075" bIns="46038"/>
          <a:lstStyle/>
          <a:p>
            <a:r>
              <a:rPr lang="en-US" altLang="zh-TW" sz="2400">
                <a:latin typeface="Calibri" charset="0"/>
                <a:ea typeface="新細明體" charset="-120"/>
              </a:rPr>
              <a:t>Data cleaning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Preprocess data in order to reduce noise and handle missing values</a:t>
            </a:r>
          </a:p>
          <a:p>
            <a:r>
              <a:rPr lang="en-US" altLang="zh-TW" sz="2400">
                <a:latin typeface="Calibri" charset="0"/>
                <a:ea typeface="新細明體" charset="-120"/>
              </a:rPr>
              <a:t>Relevance analysis (</a:t>
            </a:r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feature selection</a:t>
            </a:r>
            <a:r>
              <a:rPr lang="en-US" altLang="zh-TW" sz="2400">
                <a:latin typeface="Calibri" charset="0"/>
                <a:ea typeface="新細明體" charset="-120"/>
              </a:rPr>
              <a:t>)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Remove the irrelevant or redundant attributes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Attribute subset selection</a:t>
            </a:r>
          </a:p>
          <a:p>
            <a:pPr lvl="2"/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Feature Selection</a:t>
            </a:r>
            <a:r>
              <a:rPr lang="en-US" altLang="zh-TW">
                <a:latin typeface="Calibri" charset="0"/>
                <a:ea typeface="新細明體" charset="-120"/>
              </a:rPr>
              <a:t> in machine learning</a:t>
            </a:r>
          </a:p>
          <a:p>
            <a:r>
              <a:rPr lang="en-US" altLang="zh-TW" sz="2400">
                <a:latin typeface="Calibri" charset="0"/>
                <a:ea typeface="新細明體" charset="-120"/>
              </a:rPr>
              <a:t>Data transformation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Generalize and/or normalize data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Example</a:t>
            </a:r>
          </a:p>
          <a:p>
            <a:pPr lvl="2"/>
            <a:r>
              <a:rPr lang="en-US" altLang="zh-TW">
                <a:latin typeface="Calibri" charset="0"/>
                <a:ea typeface="新細明體" charset="-120"/>
              </a:rPr>
              <a:t>Income: low, medium, high</a:t>
            </a:r>
          </a:p>
          <a:p>
            <a:pPr lvl="2"/>
            <a:endParaRPr lang="en-US" altLang="zh-TW" sz="2000">
              <a:latin typeface="Calibri" charset="0"/>
              <a:ea typeface="新細明體" charset="-120"/>
            </a:endParaRPr>
          </a:p>
        </p:txBody>
      </p:sp>
      <p:sp>
        <p:nvSpPr>
          <p:cNvPr id="2355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5A6349D-D800-4B4C-B18D-373696E48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355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105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-26988"/>
            <a:ext cx="9601200" cy="1044576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  <a:t>Issues: </a:t>
            </a:r>
            <a:b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3200">
                <a:solidFill>
                  <a:schemeClr val="accent1"/>
                </a:solidFill>
                <a:latin typeface="Calibri" charset="0"/>
                <a:ea typeface="新細明體" charset="-120"/>
              </a:rPr>
              <a:t>Evaluating Classification and Prediction Methods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81075"/>
            <a:ext cx="8839200" cy="5543550"/>
          </a:xfrm>
        </p:spPr>
        <p:txBody>
          <a:bodyPr lIns="92075" tIns="46038" rIns="92075" bIns="46038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zh-TW" sz="2400" b="1">
                <a:solidFill>
                  <a:srgbClr val="FF0000"/>
                </a:solidFill>
                <a:latin typeface="Calibri" charset="0"/>
                <a:ea typeface="新細明體" charset="-120"/>
              </a:rPr>
              <a:t>Accuracy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classifier accuracy: predicting class label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predictor accuracy: guessing value of predicted attributes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estimation techniques: cross-validation and bootstrapping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Speed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time to construct the model (training time)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time to use the model (classification/prediction time)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Robustness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handling noise and missing values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Scalability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ability to construct the classifier or predictor efficiently given large amounts of data</a:t>
            </a:r>
          </a:p>
          <a:p>
            <a:pPr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Interpretability</a:t>
            </a:r>
          </a:p>
          <a:p>
            <a:pPr lvl="1">
              <a:lnSpc>
                <a:spcPct val="9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understanding and insight provided by the model</a:t>
            </a:r>
          </a:p>
        </p:txBody>
      </p:sp>
      <p:sp>
        <p:nvSpPr>
          <p:cNvPr id="2458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062EC80-CAC7-7346-BA11-3E4E863987F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458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3950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07950" y="125413"/>
            <a:ext cx="8820150" cy="1143000"/>
          </a:xfrm>
        </p:spPr>
        <p:txBody>
          <a:bodyPr>
            <a:normAutofit fontScale="90000"/>
          </a:bodyPr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Data Classification Process 1: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Learning (Training) </a:t>
            </a:r>
            <a:r>
              <a:rPr lang="en-US" altLang="zh-TW" sz="2800">
                <a:latin typeface="Calibri" charset="0"/>
                <a:ea typeface="標楷體" charset="-120"/>
              </a:rPr>
              <a:t>Step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 (a)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Learning</a:t>
            </a:r>
            <a:r>
              <a:rPr lang="en-US" altLang="zh-TW" sz="2800">
                <a:latin typeface="Calibri" charset="0"/>
                <a:ea typeface="標楷體" charset="-120"/>
              </a:rPr>
              <a:t>: </a:t>
            </a:r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Training data </a:t>
            </a:r>
            <a:r>
              <a:rPr lang="en-US" altLang="zh-TW" sz="2800">
                <a:latin typeface="Calibri" charset="0"/>
                <a:ea typeface="標楷體" charset="-120"/>
              </a:rPr>
              <a:t>are analyzed by 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classification algorithm</a:t>
            </a:r>
            <a:endParaRPr lang="zh-TW" altLang="en-US" sz="2800">
              <a:latin typeface="Calibri" charset="0"/>
              <a:ea typeface="標楷體" charset="-12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835342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5"/>
          <p:cNvSpPr txBox="1">
            <a:spLocks noChangeArrowheads="1"/>
          </p:cNvSpPr>
          <p:nvPr/>
        </p:nvSpPr>
        <p:spPr bwMode="auto">
          <a:xfrm>
            <a:off x="7667625" y="1196975"/>
            <a:ext cx="109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>
                <a:latin typeface="Times New Roman" charset="0"/>
              </a:rPr>
              <a:t>y= f(X)</a:t>
            </a:r>
            <a:endParaRPr lang="zh-TW" altLang="en-US" sz="2400" i="1">
              <a:latin typeface="Times New Roman" charset="0"/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AC5F5A8-19D0-7549-8C80-A814BE22BA3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5606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3245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107950" y="125413"/>
            <a:ext cx="8820150" cy="1143000"/>
          </a:xfrm>
        </p:spPr>
        <p:txBody>
          <a:bodyPr>
            <a:normAutofit fontScale="90000"/>
          </a:bodyPr>
          <a:lstStyle/>
          <a:p>
            <a:r>
              <a:rPr lang="en-US" altLang="zh-TW" sz="2800">
                <a:latin typeface="Calibri" charset="0"/>
                <a:ea typeface="標楷體" charset="-120"/>
              </a:rPr>
              <a:t>Data Classification Process 2</a:t>
            </a:r>
            <a:br>
              <a:rPr lang="en-US" altLang="zh-TW" sz="2800">
                <a:latin typeface="Calibri" charset="0"/>
                <a:ea typeface="標楷體" charset="-120"/>
              </a:rPr>
            </a:br>
            <a:r>
              <a:rPr lang="en-US" altLang="zh-TW" sz="2800">
                <a:latin typeface="Calibri" charset="0"/>
                <a:ea typeface="標楷體" charset="-120"/>
              </a:rPr>
              <a:t> (b) </a:t>
            </a:r>
            <a:r>
              <a:rPr lang="en-US" altLang="zh-TW" sz="280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</a:t>
            </a:r>
            <a:r>
              <a:rPr lang="en-US" altLang="zh-TW" sz="2800">
                <a:latin typeface="Calibri" charset="0"/>
                <a:ea typeface="標楷體" charset="-120"/>
              </a:rPr>
              <a:t>: </a:t>
            </a:r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標楷體" charset="-120"/>
              </a:rPr>
              <a:t>Test data </a:t>
            </a:r>
            <a:r>
              <a:rPr lang="en-US" altLang="zh-TW" sz="2800">
                <a:latin typeface="Calibri" charset="0"/>
                <a:ea typeface="標楷體" charset="-120"/>
              </a:rPr>
              <a:t>are used to estimate the accuracy of the classification rules.</a:t>
            </a:r>
            <a:endParaRPr lang="zh-TW" altLang="en-US" sz="2800">
              <a:latin typeface="Calibri" charset="0"/>
              <a:ea typeface="標楷體" charset="-120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68463"/>
            <a:ext cx="8677275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F4AC2F-700F-FD40-B5A6-06E1174C628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662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786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077200" cy="1125537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Process (1):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Model Construction</a:t>
            </a:r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2036763" y="1774825"/>
            <a:ext cx="1698625" cy="1506538"/>
            <a:chOff x="1283" y="1118"/>
            <a:chExt cx="1070" cy="949"/>
          </a:xfrm>
        </p:grpSpPr>
        <p:pic>
          <p:nvPicPr>
            <p:cNvPr id="27666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1118"/>
              <a:ext cx="107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7" name="Rectangle 5"/>
            <p:cNvSpPr>
              <a:spLocks noChangeArrowheads="1"/>
            </p:cNvSpPr>
            <p:nvPr/>
          </p:nvSpPr>
          <p:spPr bwMode="auto">
            <a:xfrm>
              <a:off x="1347" y="1427"/>
              <a:ext cx="93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Training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Data</a:t>
              </a:r>
            </a:p>
          </p:txBody>
        </p:sp>
      </p:grpSp>
      <p:graphicFrame>
        <p:nvGraphicFramePr>
          <p:cNvPr id="27652" name="Object 2"/>
          <p:cNvGraphicFramePr>
            <a:graphicFrameLocks/>
          </p:cNvGraphicFramePr>
          <p:nvPr/>
        </p:nvGraphicFramePr>
        <p:xfrm>
          <a:off x="288925" y="3825875"/>
          <a:ext cx="5437188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Worksheet" r:id="rId4" imgW="5437188" imgH="2495550" progId="Excel.Sheet.8">
                  <p:embed/>
                </p:oleObj>
              </mc:Choice>
              <mc:Fallback>
                <p:oleObj name="Worksheet" r:id="rId4" imgW="5437188" imgH="2495550" progId="Excel.Sheet.8">
                  <p:embed/>
                  <p:pic>
                    <p:nvPicPr>
                      <p:cNvPr id="2765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3825875"/>
                        <a:ext cx="5437188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Line 7"/>
          <p:cNvSpPr>
            <a:spLocks noChangeShapeType="1"/>
          </p:cNvSpPr>
          <p:nvPr/>
        </p:nvSpPr>
        <p:spPr bwMode="auto">
          <a:xfrm flipH="1">
            <a:off x="306388" y="3111500"/>
            <a:ext cx="1644650" cy="700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8"/>
          <p:cNvSpPr>
            <a:spLocks noChangeShapeType="1"/>
          </p:cNvSpPr>
          <p:nvPr/>
        </p:nvSpPr>
        <p:spPr bwMode="auto">
          <a:xfrm>
            <a:off x="3736975" y="3111500"/>
            <a:ext cx="2025650" cy="700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6481763" y="1622425"/>
            <a:ext cx="1870075" cy="835025"/>
          </a:xfrm>
          <a:prstGeom prst="rect">
            <a:avLst/>
          </a:prstGeom>
          <a:solidFill>
            <a:srgbClr val="CC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Classification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Algorithms</a:t>
            </a:r>
          </a:p>
        </p:txBody>
      </p:sp>
      <p:sp>
        <p:nvSpPr>
          <p:cNvPr id="27656" name="AutoShape 10"/>
          <p:cNvSpPr>
            <a:spLocks noChangeArrowheads="1"/>
          </p:cNvSpPr>
          <p:nvPr/>
        </p:nvSpPr>
        <p:spPr bwMode="auto">
          <a:xfrm rot="-1140000">
            <a:off x="4235450" y="2074863"/>
            <a:ext cx="1657350" cy="484187"/>
          </a:xfrm>
          <a:prstGeom prst="rightArrow">
            <a:avLst>
              <a:gd name="adj1" fmla="val 50000"/>
              <a:gd name="adj2" fmla="val 85606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7657" name="Rectangle 11"/>
          <p:cNvSpPr>
            <a:spLocks noChangeArrowheads="1"/>
          </p:cNvSpPr>
          <p:nvPr/>
        </p:nvSpPr>
        <p:spPr bwMode="auto">
          <a:xfrm>
            <a:off x="5948363" y="5311775"/>
            <a:ext cx="3008312" cy="1200150"/>
          </a:xfrm>
          <a:prstGeom prst="rect">
            <a:avLst/>
          </a:prstGeom>
          <a:solidFill>
            <a:srgbClr val="CC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IF rank = ‘professor’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OR years &gt; 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THEN tenured = ‘yes’ </a:t>
            </a:r>
          </a:p>
        </p:txBody>
      </p:sp>
      <p:grpSp>
        <p:nvGrpSpPr>
          <p:cNvPr id="27658" name="Group 12"/>
          <p:cNvGrpSpPr>
            <a:grpSpLocks/>
          </p:cNvGrpSpPr>
          <p:nvPr/>
        </p:nvGrpSpPr>
        <p:grpSpPr bwMode="auto">
          <a:xfrm>
            <a:off x="6478588" y="3216275"/>
            <a:ext cx="1889125" cy="1506538"/>
            <a:chOff x="4081" y="2026"/>
            <a:chExt cx="1190" cy="949"/>
          </a:xfrm>
        </p:grpSpPr>
        <p:pic>
          <p:nvPicPr>
            <p:cNvPr id="27664" name="Picture 13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1" y="2026"/>
              <a:ext cx="119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5" name="Rectangle 14"/>
            <p:cNvSpPr>
              <a:spLocks noChangeArrowheads="1"/>
            </p:cNvSpPr>
            <p:nvPr/>
          </p:nvSpPr>
          <p:spPr bwMode="auto">
            <a:xfrm>
              <a:off x="4245" y="2306"/>
              <a:ext cx="85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Classifier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(Model)</a:t>
              </a:r>
            </a:p>
          </p:txBody>
        </p:sp>
      </p:grpSp>
      <p:sp>
        <p:nvSpPr>
          <p:cNvPr id="27659" name="Line 15"/>
          <p:cNvSpPr>
            <a:spLocks noChangeShapeType="1"/>
          </p:cNvSpPr>
          <p:nvPr/>
        </p:nvSpPr>
        <p:spPr bwMode="auto">
          <a:xfrm flipH="1">
            <a:off x="5946775" y="4621213"/>
            <a:ext cx="531813" cy="7143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8369300" y="4543425"/>
            <a:ext cx="577850" cy="790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AutoShape 17"/>
          <p:cNvSpPr>
            <a:spLocks noChangeArrowheads="1"/>
          </p:cNvSpPr>
          <p:nvPr/>
        </p:nvSpPr>
        <p:spPr bwMode="auto">
          <a:xfrm>
            <a:off x="7143750" y="2576513"/>
            <a:ext cx="546100" cy="592137"/>
          </a:xfrm>
          <a:prstGeom prst="downArrow">
            <a:avLst>
              <a:gd name="adj1" fmla="val 50000"/>
              <a:gd name="adj2" fmla="val 27118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76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D0CAC94-2BED-5044-9E07-8E85ACB2A4F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766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02421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66800"/>
          </a:xfrm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Process (2):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Using the Model in Prediction 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4445000" y="1570038"/>
            <a:ext cx="1889125" cy="1506537"/>
            <a:chOff x="2800" y="989"/>
            <a:chExt cx="1190" cy="949"/>
          </a:xfrm>
        </p:grpSpPr>
        <p:pic>
          <p:nvPicPr>
            <p:cNvPr id="28695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" y="989"/>
              <a:ext cx="119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6" name="Rectangle 5"/>
            <p:cNvSpPr>
              <a:spLocks noChangeArrowheads="1"/>
            </p:cNvSpPr>
            <p:nvPr/>
          </p:nvSpPr>
          <p:spPr bwMode="auto">
            <a:xfrm>
              <a:off x="2964" y="1384"/>
              <a:ext cx="85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Classifier</a:t>
              </a:r>
            </a:p>
          </p:txBody>
        </p:sp>
      </p:grpSp>
      <p:grpSp>
        <p:nvGrpSpPr>
          <p:cNvPr id="28676" name="Group 6"/>
          <p:cNvGrpSpPr>
            <a:grpSpLocks/>
          </p:cNvGrpSpPr>
          <p:nvPr/>
        </p:nvGrpSpPr>
        <p:grpSpPr bwMode="auto">
          <a:xfrm>
            <a:off x="2157413" y="2735263"/>
            <a:ext cx="1698625" cy="1506537"/>
            <a:chOff x="1359" y="1723"/>
            <a:chExt cx="1070" cy="949"/>
          </a:xfrm>
        </p:grpSpPr>
        <p:pic>
          <p:nvPicPr>
            <p:cNvPr id="28693" name="Picture 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" y="1723"/>
              <a:ext cx="1070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4" name="Rectangle 8"/>
            <p:cNvSpPr>
              <a:spLocks noChangeArrowheads="1"/>
            </p:cNvSpPr>
            <p:nvPr/>
          </p:nvSpPr>
          <p:spPr bwMode="auto">
            <a:xfrm>
              <a:off x="1423" y="2032"/>
              <a:ext cx="934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Testing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Data</a:t>
              </a:r>
            </a:p>
          </p:txBody>
        </p:sp>
      </p:grpSp>
      <p:graphicFrame>
        <p:nvGraphicFramePr>
          <p:cNvPr id="28677" name="Object 2"/>
          <p:cNvGraphicFramePr>
            <a:graphicFrameLocks/>
          </p:cNvGraphicFramePr>
          <p:nvPr/>
        </p:nvGraphicFramePr>
        <p:xfrm>
          <a:off x="457200" y="4800600"/>
          <a:ext cx="5438775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Worksheet" r:id="rId5" imgW="5438775" imgH="1765300" progId="Excel.Sheet.8">
                  <p:embed/>
                </p:oleObj>
              </mc:Choice>
              <mc:Fallback>
                <p:oleObj name="Worksheet" r:id="rId5" imgW="5438775" imgH="1765300" progId="Excel.Sheet.8">
                  <p:embed/>
                  <p:pic>
                    <p:nvPicPr>
                      <p:cNvPr id="28677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800600"/>
                        <a:ext cx="5438775" cy="176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Line 10"/>
          <p:cNvSpPr>
            <a:spLocks noChangeShapeType="1"/>
          </p:cNvSpPr>
          <p:nvPr/>
        </p:nvSpPr>
        <p:spPr bwMode="auto">
          <a:xfrm flipH="1">
            <a:off x="427038" y="4071938"/>
            <a:ext cx="1644650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11"/>
          <p:cNvSpPr>
            <a:spLocks noChangeShapeType="1"/>
          </p:cNvSpPr>
          <p:nvPr/>
        </p:nvSpPr>
        <p:spPr bwMode="auto">
          <a:xfrm>
            <a:off x="3857625" y="4071938"/>
            <a:ext cx="2025650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AutoShape 12"/>
          <p:cNvSpPr>
            <a:spLocks noChangeArrowheads="1"/>
          </p:cNvSpPr>
          <p:nvPr/>
        </p:nvSpPr>
        <p:spPr bwMode="auto">
          <a:xfrm>
            <a:off x="7793038" y="5000625"/>
            <a:ext cx="546100" cy="592138"/>
          </a:xfrm>
          <a:prstGeom prst="downArrow">
            <a:avLst>
              <a:gd name="adj1" fmla="val 50000"/>
              <a:gd name="adj2" fmla="val 27118"/>
            </a:avLst>
          </a:prstGeom>
          <a:solidFill>
            <a:srgbClr val="2597B8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latin typeface="Arial" charset="0"/>
            </a:endParaRPr>
          </a:p>
        </p:txBody>
      </p:sp>
      <p:sp>
        <p:nvSpPr>
          <p:cNvPr id="28681" name="Freeform 13"/>
          <p:cNvSpPr>
            <a:spLocks/>
          </p:cNvSpPr>
          <p:nvPr/>
        </p:nvSpPr>
        <p:spPr bwMode="auto">
          <a:xfrm>
            <a:off x="6523038" y="2173288"/>
            <a:ext cx="941387" cy="766762"/>
          </a:xfrm>
          <a:custGeom>
            <a:avLst/>
            <a:gdLst>
              <a:gd name="T0" fmla="*/ 0 w 593"/>
              <a:gd name="T1" fmla="*/ 2147483647 h 483"/>
              <a:gd name="T2" fmla="*/ 2147483647 w 593"/>
              <a:gd name="T3" fmla="*/ 0 h 483"/>
              <a:gd name="T4" fmla="*/ 2147483647 w 593"/>
              <a:gd name="T5" fmla="*/ 2147483647 h 483"/>
              <a:gd name="T6" fmla="*/ 2147483647 w 593"/>
              <a:gd name="T7" fmla="*/ 2147483647 h 483"/>
              <a:gd name="T8" fmla="*/ 2147483647 w 593"/>
              <a:gd name="T9" fmla="*/ 2147483647 h 483"/>
              <a:gd name="T10" fmla="*/ 2147483647 w 593"/>
              <a:gd name="T11" fmla="*/ 2147483647 h 483"/>
              <a:gd name="T12" fmla="*/ 2147483647 w 593"/>
              <a:gd name="T13" fmla="*/ 2147483647 h 483"/>
              <a:gd name="T14" fmla="*/ 2147483647 w 593"/>
              <a:gd name="T15" fmla="*/ 2147483647 h 483"/>
              <a:gd name="T16" fmla="*/ 2147483647 w 593"/>
              <a:gd name="T17" fmla="*/ 2147483647 h 483"/>
              <a:gd name="T18" fmla="*/ 2147483647 w 593"/>
              <a:gd name="T19" fmla="*/ 2147483647 h 483"/>
              <a:gd name="T20" fmla="*/ 0 w 593"/>
              <a:gd name="T21" fmla="*/ 2147483647 h 48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93"/>
              <a:gd name="T34" fmla="*/ 0 h 483"/>
              <a:gd name="T35" fmla="*/ 593 w 593"/>
              <a:gd name="T36" fmla="*/ 483 h 48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93" h="483">
                <a:moveTo>
                  <a:pt x="0" y="34"/>
                </a:moveTo>
                <a:lnTo>
                  <a:pt x="200" y="0"/>
                </a:lnTo>
                <a:lnTo>
                  <a:pt x="159" y="58"/>
                </a:lnTo>
                <a:lnTo>
                  <a:pt x="515" y="306"/>
                </a:lnTo>
                <a:lnTo>
                  <a:pt x="555" y="248"/>
                </a:lnTo>
                <a:lnTo>
                  <a:pt x="592" y="448"/>
                </a:lnTo>
                <a:lnTo>
                  <a:pt x="392" y="482"/>
                </a:lnTo>
                <a:lnTo>
                  <a:pt x="433" y="424"/>
                </a:lnTo>
                <a:lnTo>
                  <a:pt x="77" y="176"/>
                </a:lnTo>
                <a:lnTo>
                  <a:pt x="37" y="234"/>
                </a:lnTo>
                <a:lnTo>
                  <a:pt x="0" y="34"/>
                </a:lnTo>
              </a:path>
            </a:pathLst>
          </a:custGeom>
          <a:solidFill>
            <a:srgbClr val="2597B8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82" name="Group 14"/>
          <p:cNvGrpSpPr>
            <a:grpSpLocks/>
          </p:cNvGrpSpPr>
          <p:nvPr/>
        </p:nvGrpSpPr>
        <p:grpSpPr bwMode="auto">
          <a:xfrm>
            <a:off x="6646863" y="3187700"/>
            <a:ext cx="1781175" cy="815975"/>
            <a:chOff x="4187" y="2008"/>
            <a:chExt cx="1122" cy="514"/>
          </a:xfrm>
        </p:grpSpPr>
        <p:pic>
          <p:nvPicPr>
            <p:cNvPr id="28691" name="Picture 15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" y="2008"/>
              <a:ext cx="1122" cy="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Rectangle 16"/>
            <p:cNvSpPr>
              <a:spLocks noChangeArrowheads="1"/>
            </p:cNvSpPr>
            <p:nvPr/>
          </p:nvSpPr>
          <p:spPr bwMode="auto">
            <a:xfrm>
              <a:off x="4251" y="2180"/>
              <a:ext cx="98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Unseen Data</a:t>
              </a:r>
            </a:p>
          </p:txBody>
        </p:sp>
      </p:grpSp>
      <p:sp>
        <p:nvSpPr>
          <p:cNvPr id="28683" name="Rectangle 17"/>
          <p:cNvSpPr>
            <a:spLocks noChangeArrowheads="1"/>
          </p:cNvSpPr>
          <p:nvPr/>
        </p:nvSpPr>
        <p:spPr bwMode="auto">
          <a:xfrm>
            <a:off x="6305550" y="4262438"/>
            <a:ext cx="2454275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latin typeface="Times New Roman" charset="0"/>
              </a:rPr>
              <a:t>(Jeff, Professor, 4)</a:t>
            </a:r>
          </a:p>
        </p:txBody>
      </p:sp>
      <p:sp>
        <p:nvSpPr>
          <p:cNvPr id="28684" name="Line 18"/>
          <p:cNvSpPr>
            <a:spLocks noChangeShapeType="1"/>
          </p:cNvSpPr>
          <p:nvPr/>
        </p:nvSpPr>
        <p:spPr bwMode="auto">
          <a:xfrm flipH="1">
            <a:off x="6167438" y="3903663"/>
            <a:ext cx="471487" cy="3937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9"/>
          <p:cNvSpPr>
            <a:spLocks noChangeShapeType="1"/>
          </p:cNvSpPr>
          <p:nvPr/>
        </p:nvSpPr>
        <p:spPr bwMode="auto">
          <a:xfrm>
            <a:off x="8448675" y="3903663"/>
            <a:ext cx="363538" cy="349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Freeform 20"/>
          <p:cNvSpPr>
            <a:spLocks/>
          </p:cNvSpPr>
          <p:nvPr/>
        </p:nvSpPr>
        <p:spPr bwMode="auto">
          <a:xfrm>
            <a:off x="3360738" y="2032000"/>
            <a:ext cx="901700" cy="593725"/>
          </a:xfrm>
          <a:custGeom>
            <a:avLst/>
            <a:gdLst>
              <a:gd name="T0" fmla="*/ 2147483647 w 568"/>
              <a:gd name="T1" fmla="*/ 2147483647 h 374"/>
              <a:gd name="T2" fmla="*/ 2147483647 w 568"/>
              <a:gd name="T3" fmla="*/ 2147483647 h 374"/>
              <a:gd name="T4" fmla="*/ 2147483647 w 568"/>
              <a:gd name="T5" fmla="*/ 2147483647 h 374"/>
              <a:gd name="T6" fmla="*/ 2147483647 w 568"/>
              <a:gd name="T7" fmla="*/ 2147483647 h 374"/>
              <a:gd name="T8" fmla="*/ 2147483647 w 568"/>
              <a:gd name="T9" fmla="*/ 2147483647 h 374"/>
              <a:gd name="T10" fmla="*/ 0 w 568"/>
              <a:gd name="T11" fmla="*/ 2147483647 h 374"/>
              <a:gd name="T12" fmla="*/ 2147483647 w 568"/>
              <a:gd name="T13" fmla="*/ 2147483647 h 374"/>
              <a:gd name="T14" fmla="*/ 2147483647 w 568"/>
              <a:gd name="T15" fmla="*/ 2147483647 h 374"/>
              <a:gd name="T16" fmla="*/ 2147483647 w 568"/>
              <a:gd name="T17" fmla="*/ 2147483647 h 374"/>
              <a:gd name="T18" fmla="*/ 2147483647 w 568"/>
              <a:gd name="T19" fmla="*/ 0 h 374"/>
              <a:gd name="T20" fmla="*/ 2147483647 w 568"/>
              <a:gd name="T21" fmla="*/ 2147483647 h 37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68"/>
              <a:gd name="T34" fmla="*/ 0 h 374"/>
              <a:gd name="T35" fmla="*/ 568 w 568"/>
              <a:gd name="T36" fmla="*/ 374 h 37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68" h="374">
                <a:moveTo>
                  <a:pt x="567" y="59"/>
                </a:moveTo>
                <a:lnTo>
                  <a:pt x="503" y="220"/>
                </a:lnTo>
                <a:lnTo>
                  <a:pt x="478" y="165"/>
                </a:lnTo>
                <a:lnTo>
                  <a:pt x="138" y="318"/>
                </a:lnTo>
                <a:lnTo>
                  <a:pt x="163" y="373"/>
                </a:lnTo>
                <a:lnTo>
                  <a:pt x="0" y="314"/>
                </a:lnTo>
                <a:lnTo>
                  <a:pt x="64" y="153"/>
                </a:lnTo>
                <a:lnTo>
                  <a:pt x="89" y="208"/>
                </a:lnTo>
                <a:lnTo>
                  <a:pt x="429" y="55"/>
                </a:lnTo>
                <a:lnTo>
                  <a:pt x="404" y="0"/>
                </a:lnTo>
                <a:lnTo>
                  <a:pt x="567" y="59"/>
                </a:lnTo>
              </a:path>
            </a:pathLst>
          </a:custGeom>
          <a:solidFill>
            <a:srgbClr val="2597B8"/>
          </a:solidFill>
          <a:ln w="12700" cap="rnd" cmpd="sng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8687" name="Picture 21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5738813"/>
            <a:ext cx="7207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8" name="Rectangle 22"/>
          <p:cNvSpPr>
            <a:spLocks noChangeArrowheads="1"/>
          </p:cNvSpPr>
          <p:nvPr/>
        </p:nvSpPr>
        <p:spPr bwMode="auto">
          <a:xfrm>
            <a:off x="6221413" y="4959350"/>
            <a:ext cx="15255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800">
                <a:latin typeface="Times New Roman" charset="0"/>
              </a:rPr>
              <a:t>Tenured?</a:t>
            </a:r>
          </a:p>
        </p:txBody>
      </p:sp>
      <p:sp>
        <p:nvSpPr>
          <p:cNvPr id="286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EB5C826-5253-4C41-A9BF-C73E875048C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2869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6537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1212"/>
          </a:xfrm>
        </p:spPr>
        <p:txBody>
          <a:bodyPr/>
          <a:lstStyle/>
          <a:p>
            <a:r>
              <a:rPr lang="en-US" altLang="zh-TW" sz="960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6F8F7FE-261B-E34F-9476-36B9582062E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1649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395288" y="1628775"/>
            <a:ext cx="8280400" cy="4752975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Employs the divide and conquer method</a:t>
            </a:r>
          </a:p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Recursively divides a training set until each division consists of examples from one class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Create a root node and assign all of the training data to it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Select the best splitting attribute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Add a branch to the root node for each value of the split. Split the data into mutually exclusive subsets along the lines of the specific split</a:t>
            </a:r>
          </a:p>
          <a:p>
            <a:pPr marL="914400" lvl="1" indent="-457200" eaLnBrk="1" hangingPunct="1">
              <a:buSzPct val="75000"/>
              <a:buFont typeface="Tahoma" charset="0"/>
              <a:buAutoNum type="arabicPeriod"/>
            </a:pPr>
            <a:r>
              <a:rPr lang="en-US" altLang="zh-TW" sz="2400">
                <a:latin typeface="Calibri" charset="0"/>
                <a:ea typeface="新細明體" charset="-120"/>
              </a:rPr>
              <a:t>Repeat the steps 2 and 3 for each and every leaf node until the stopping criteria is reached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813" y="1052513"/>
            <a:ext cx="6337300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2400" dirty="0">
                <a:solidFill>
                  <a:srgbClr val="C00000"/>
                </a:solidFill>
              </a:rPr>
              <a:t>A general algorithm for decision tree building</a:t>
            </a:r>
          </a:p>
        </p:txBody>
      </p:sp>
      <p:sp>
        <p:nvSpPr>
          <p:cNvPr id="30725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07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C138092-92B7-4045-B97B-B7B7FF2B5A0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23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 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569325" cy="4929188"/>
          </a:xfrm>
        </p:spPr>
        <p:txBody>
          <a:bodyPr/>
          <a:lstStyle/>
          <a:p>
            <a:pPr eaLnBrk="1" hangingPunct="1"/>
            <a:r>
              <a:rPr lang="en-US" altLang="zh-TW" sz="2800">
                <a:latin typeface="Calibri" charset="0"/>
                <a:ea typeface="新細明體" charset="-120"/>
              </a:rPr>
              <a:t>DT algorithms mainly differ on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Splitting criteria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Which variable to split first?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What values to use to split?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How many splits to form for each node?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Stopping criteria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When to stop building the tree</a:t>
            </a:r>
          </a:p>
          <a:p>
            <a:pPr lvl="1" eaLnBrk="1" hangingPunct="1"/>
            <a:r>
              <a:rPr lang="en-US" altLang="zh-TW" sz="2400">
                <a:latin typeface="Calibri" charset="0"/>
                <a:ea typeface="新細明體" charset="-120"/>
              </a:rPr>
              <a:t>Pruning (generalization method)</a:t>
            </a:r>
          </a:p>
          <a:p>
            <a:pPr lvl="2" eaLnBrk="1" hangingPunct="1"/>
            <a:r>
              <a:rPr lang="en-US" altLang="zh-TW" sz="2000">
                <a:latin typeface="Calibri" charset="0"/>
                <a:ea typeface="新細明體" charset="-120"/>
              </a:rPr>
              <a:t>Pre-pruning versus post-pruning</a:t>
            </a:r>
          </a:p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Most popular DT algorithms include</a:t>
            </a:r>
          </a:p>
          <a:p>
            <a:pPr lvl="1" eaLnBrk="1" hangingPunct="1"/>
            <a:r>
              <a:rPr lang="en-US" altLang="zh-TW">
                <a:latin typeface="Calibri" charset="0"/>
                <a:ea typeface="新細明體" charset="-120"/>
              </a:rPr>
              <a:t>ID3, C4.5, C5; CART; CHAID; M5</a:t>
            </a:r>
          </a:p>
        </p:txBody>
      </p:sp>
      <p:sp>
        <p:nvSpPr>
          <p:cNvPr id="31748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174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DE6CAA-EA7B-694F-BCF3-D79858BF971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641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Decision Trees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eaLnBrk="1" hangingPunct="1"/>
            <a:r>
              <a:rPr lang="en-US" altLang="zh-TW">
                <a:latin typeface="Calibri" charset="0"/>
                <a:ea typeface="新細明體" charset="-120"/>
              </a:rPr>
              <a:t>Alternative splitting criteria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Gini index </a:t>
            </a:r>
            <a:r>
              <a:rPr lang="en-US" altLang="zh-TW">
                <a:latin typeface="Calibri" charset="0"/>
                <a:ea typeface="新細明體" charset="-120"/>
              </a:rPr>
              <a:t>determines the purity of a specific class as a result of a decision to branch along a particular attribute/value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-120"/>
              </a:rPr>
              <a:t>Used in CART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Information gain </a:t>
            </a:r>
            <a:r>
              <a:rPr lang="en-US" altLang="zh-TW">
                <a:latin typeface="Calibri" charset="0"/>
                <a:ea typeface="新細明體" charset="-120"/>
              </a:rPr>
              <a:t>uses entropy to measure the extent of uncertainty or randomness of a particular attribute/value split</a:t>
            </a:r>
          </a:p>
          <a:p>
            <a:pPr lvl="2" eaLnBrk="1" hangingPunct="1"/>
            <a:r>
              <a:rPr lang="en-US" altLang="zh-TW">
                <a:latin typeface="Calibri" charset="0"/>
                <a:ea typeface="新細明體" charset="-120"/>
              </a:rPr>
              <a:t>Used in ID3, C4.5, C5</a:t>
            </a:r>
          </a:p>
          <a:p>
            <a:pPr lvl="1" eaLnBrk="1" hangingPunct="1"/>
            <a:r>
              <a:rPr lang="en-US" altLang="zh-TW">
                <a:solidFill>
                  <a:srgbClr val="FF3300"/>
                </a:solidFill>
                <a:latin typeface="Calibri" charset="0"/>
                <a:ea typeface="新細明體" charset="-120"/>
              </a:rPr>
              <a:t>Chi-square statistics </a:t>
            </a:r>
            <a:r>
              <a:rPr lang="en-US" altLang="zh-TW">
                <a:latin typeface="Calibri" charset="0"/>
                <a:ea typeface="新細明體" charset="-120"/>
              </a:rPr>
              <a:t>(used in CHAID)</a:t>
            </a:r>
          </a:p>
        </p:txBody>
      </p:sp>
      <p:sp>
        <p:nvSpPr>
          <p:cNvPr id="32772" name="文字方塊 32"/>
          <p:cNvSpPr txBox="1">
            <a:spLocks noChangeArrowheads="1"/>
          </p:cNvSpPr>
          <p:nvPr/>
        </p:nvSpPr>
        <p:spPr bwMode="auto">
          <a:xfrm>
            <a:off x="1835150" y="6597650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3277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227CE30-E8C9-C949-B408-38A8B7172EF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86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922337"/>
          </a:xfrm>
        </p:spPr>
        <p:txBody>
          <a:bodyPr>
            <a:noAutofit/>
          </a:bodyPr>
          <a:lstStyle/>
          <a:p>
            <a:r>
              <a:rPr lang="en-US" altLang="zh-TW" sz="6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  <a:endParaRPr lang="zh-TW" altLang="en-US" sz="6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8307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554513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Supervised Learning 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Classification and Prediction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 (DT)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Information Gain (IG)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Support Vector Machine (SVM)</a:t>
            </a:r>
          </a:p>
          <a:p>
            <a:r>
              <a:rPr lang="en-US" altLang="zh-TW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Evaluation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Accuracy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Precision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Recall</a:t>
            </a:r>
          </a:p>
          <a:p>
            <a:pPr lvl="1"/>
            <a:r>
              <a:rPr lang="en-US" altLang="zh-TW" dirty="0">
                <a:latin typeface="Calibri" charset="0"/>
                <a:ea typeface="標楷體" charset="-120"/>
              </a:rPr>
              <a:t>F1 score (F-measure) (F-score)</a:t>
            </a: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  <a:p>
            <a:endParaRPr lang="en-US" altLang="zh-TW" dirty="0">
              <a:latin typeface="Calibri" charset="0"/>
              <a:ea typeface="標楷體" charset="-120"/>
            </a:endParaRPr>
          </a:p>
        </p:txBody>
      </p:sp>
      <p:sp>
        <p:nvSpPr>
          <p:cNvPr id="9830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2D1DF9-9518-C645-AF28-B68D86E73E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62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  <a:t>Classification by Decision Tree Induction</a:t>
            </a:r>
            <a:b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</a:br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新細明體" charset="-120"/>
              </a:rPr>
              <a:t>Training Dataset</a:t>
            </a:r>
          </a:p>
        </p:txBody>
      </p:sp>
      <p:graphicFrame>
        <p:nvGraphicFramePr>
          <p:cNvPr id="33795" name="Object 2"/>
          <p:cNvGraphicFramePr>
            <a:graphicFrameLocks noGrp="1"/>
          </p:cNvGraphicFramePr>
          <p:nvPr>
            <p:ph type="body" idx="1"/>
          </p:nvPr>
        </p:nvGraphicFramePr>
        <p:xfrm>
          <a:off x="1476375" y="1268413"/>
          <a:ext cx="66294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Worksheet" r:id="rId3" imgW="5778000" imgH="3948840" progId="Excel.Sheet.8">
                  <p:embed/>
                </p:oleObj>
              </mc:Choice>
              <mc:Fallback>
                <p:oleObj name="Worksheet" r:id="rId3" imgW="5778000" imgH="3948840" progId="Excel.Sheet.8">
                  <p:embed/>
                  <p:pic>
                    <p:nvPicPr>
                      <p:cNvPr id="33795" name="Object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268413"/>
                        <a:ext cx="66294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58888" y="6092825"/>
            <a:ext cx="7129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Clr>
                <a:srgbClr val="170981"/>
              </a:buClr>
              <a:buSzPct val="75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This follows an example of Quinlan’s ID3 (Playing Tennis)</a:t>
            </a:r>
          </a:p>
        </p:txBody>
      </p:sp>
      <p:sp>
        <p:nvSpPr>
          <p:cNvPr id="3379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0C625C9-D84B-FC4D-B7EF-832664B7F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379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3854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713"/>
            <a:ext cx="9144000" cy="576262"/>
          </a:xfrm>
        </p:spPr>
        <p:txBody>
          <a:bodyPr lIns="92075" tIns="46038" rIns="92075" bIns="46038"/>
          <a:lstStyle/>
          <a:p>
            <a:r>
              <a:rPr lang="en-US" altLang="zh-TW" sz="2800">
                <a:solidFill>
                  <a:srgbClr val="170981"/>
                </a:solidFill>
              </a:rPr>
              <a:t>Output: A Decision Tree for “</a:t>
            </a:r>
            <a:r>
              <a:rPr lang="en-US" altLang="zh-TW" sz="2800" i="1">
                <a:solidFill>
                  <a:srgbClr val="170981"/>
                </a:solidFill>
              </a:rPr>
              <a:t>buys_computer”</a:t>
            </a:r>
          </a:p>
        </p:txBody>
      </p:sp>
      <p:grpSp>
        <p:nvGrpSpPr>
          <p:cNvPr id="34819" name="Group 63"/>
          <p:cNvGrpSpPr>
            <a:grpSpLocks/>
          </p:cNvGrpSpPr>
          <p:nvPr/>
        </p:nvGrpSpPr>
        <p:grpSpPr bwMode="auto">
          <a:xfrm>
            <a:off x="1477963" y="1341438"/>
            <a:ext cx="6838950" cy="3941762"/>
            <a:chOff x="960" y="1152"/>
            <a:chExt cx="3906" cy="2112"/>
          </a:xfrm>
        </p:grpSpPr>
        <p:sp>
          <p:nvSpPr>
            <p:cNvPr id="34829" name="Rectangle 3"/>
            <p:cNvSpPr>
              <a:spLocks noChangeArrowheads="1"/>
            </p:cNvSpPr>
            <p:nvPr/>
          </p:nvSpPr>
          <p:spPr bwMode="auto">
            <a:xfrm>
              <a:off x="2387" y="1152"/>
              <a:ext cx="475" cy="29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age?</a:t>
              </a:r>
            </a:p>
          </p:txBody>
        </p:sp>
        <p:sp>
          <p:nvSpPr>
            <p:cNvPr id="34830" name="Rectangle 5"/>
            <p:cNvSpPr>
              <a:spLocks noChangeArrowheads="1"/>
            </p:cNvSpPr>
            <p:nvPr/>
          </p:nvSpPr>
          <p:spPr bwMode="auto">
            <a:xfrm>
              <a:off x="1229" y="2342"/>
              <a:ext cx="763" cy="296"/>
            </a:xfrm>
            <a:prstGeom prst="rect">
              <a:avLst/>
            </a:prstGeom>
            <a:solidFill>
              <a:srgbClr val="00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student?</a:t>
              </a:r>
            </a:p>
          </p:txBody>
        </p:sp>
        <p:sp>
          <p:nvSpPr>
            <p:cNvPr id="34831" name="Rectangle 6"/>
            <p:cNvSpPr>
              <a:spLocks noChangeArrowheads="1"/>
            </p:cNvSpPr>
            <p:nvPr/>
          </p:nvSpPr>
          <p:spPr bwMode="auto">
            <a:xfrm>
              <a:off x="3432" y="2342"/>
              <a:ext cx="1140" cy="296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credit rating?</a:t>
              </a:r>
            </a:p>
          </p:txBody>
        </p:sp>
        <p:sp>
          <p:nvSpPr>
            <p:cNvPr id="34832" name="Line 11"/>
            <p:cNvSpPr>
              <a:spLocks noChangeShapeType="1"/>
            </p:cNvSpPr>
            <p:nvPr/>
          </p:nvSpPr>
          <p:spPr bwMode="auto">
            <a:xfrm flipH="1">
              <a:off x="1658" y="1461"/>
              <a:ext cx="782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Line 12"/>
            <p:cNvSpPr>
              <a:spLocks noChangeShapeType="1"/>
            </p:cNvSpPr>
            <p:nvPr/>
          </p:nvSpPr>
          <p:spPr bwMode="auto">
            <a:xfrm>
              <a:off x="2604" y="1461"/>
              <a:ext cx="41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Line 13"/>
            <p:cNvSpPr>
              <a:spLocks noChangeShapeType="1"/>
            </p:cNvSpPr>
            <p:nvPr/>
          </p:nvSpPr>
          <p:spPr bwMode="auto">
            <a:xfrm>
              <a:off x="2809" y="1461"/>
              <a:ext cx="1028" cy="8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Rectangle 14"/>
            <p:cNvSpPr>
              <a:spLocks noChangeArrowheads="1"/>
            </p:cNvSpPr>
            <p:nvPr/>
          </p:nvSpPr>
          <p:spPr bwMode="auto">
            <a:xfrm>
              <a:off x="1616" y="1775"/>
              <a:ext cx="552" cy="38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youth</a:t>
              </a:r>
              <a:br>
                <a:rPr lang="en-US" altLang="zh-TW" sz="2000" b="1">
                  <a:latin typeface="Times New Roman" charset="0"/>
                </a:rPr>
              </a:br>
              <a:r>
                <a:rPr lang="en-US" altLang="zh-TW" sz="2000" b="1">
                  <a:latin typeface="Times New Roman" charset="0"/>
                </a:rPr>
                <a:t>&lt;=30</a:t>
              </a:r>
              <a:endParaRPr lang="en-US" altLang="zh-TW" sz="2000">
                <a:latin typeface="Times New Roman" charset="0"/>
              </a:endParaRPr>
            </a:p>
          </p:txBody>
        </p:sp>
        <p:sp>
          <p:nvSpPr>
            <p:cNvPr id="34836" name="Rectangle 15"/>
            <p:cNvSpPr>
              <a:spLocks noChangeArrowheads="1"/>
            </p:cNvSpPr>
            <p:nvPr/>
          </p:nvSpPr>
          <p:spPr bwMode="auto">
            <a:xfrm>
              <a:off x="3221" y="1731"/>
              <a:ext cx="699" cy="3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senior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&gt;40</a:t>
              </a:r>
              <a:endParaRPr lang="en-US" altLang="zh-TW" sz="2000">
                <a:latin typeface="Times New Roman" charset="0"/>
              </a:endParaRPr>
            </a:p>
          </p:txBody>
        </p:sp>
        <p:sp>
          <p:nvSpPr>
            <p:cNvPr id="34837" name="Line 16"/>
            <p:cNvSpPr>
              <a:spLocks noChangeShapeType="1"/>
            </p:cNvSpPr>
            <p:nvPr/>
          </p:nvSpPr>
          <p:spPr bwMode="auto">
            <a:xfrm flipH="1">
              <a:off x="960" y="2640"/>
              <a:ext cx="528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8" name="Line 17"/>
            <p:cNvSpPr>
              <a:spLocks noChangeShapeType="1"/>
            </p:cNvSpPr>
            <p:nvPr/>
          </p:nvSpPr>
          <p:spPr bwMode="auto">
            <a:xfrm>
              <a:off x="1728" y="2640"/>
              <a:ext cx="480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9" name="Line 18"/>
            <p:cNvSpPr>
              <a:spLocks noChangeShapeType="1"/>
            </p:cNvSpPr>
            <p:nvPr/>
          </p:nvSpPr>
          <p:spPr bwMode="auto">
            <a:xfrm flipH="1">
              <a:off x="3426" y="2640"/>
              <a:ext cx="414" cy="59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0" name="Line 19"/>
            <p:cNvSpPr>
              <a:spLocks noChangeShapeType="1"/>
            </p:cNvSpPr>
            <p:nvPr/>
          </p:nvSpPr>
          <p:spPr bwMode="auto">
            <a:xfrm>
              <a:off x="4128" y="2640"/>
              <a:ext cx="432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Rectangle 30"/>
            <p:cNvSpPr>
              <a:spLocks noChangeArrowheads="1"/>
            </p:cNvSpPr>
            <p:nvPr/>
          </p:nvSpPr>
          <p:spPr bwMode="auto">
            <a:xfrm>
              <a:off x="2275" y="1769"/>
              <a:ext cx="766" cy="3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000" b="1">
                  <a:latin typeface="Times New Roman" charset="0"/>
                </a:rPr>
                <a:t>middle_aged</a:t>
              </a:r>
              <a:br>
                <a:rPr lang="en-US" altLang="zh-TW" sz="2000" b="1">
                  <a:latin typeface="Times New Roman" charset="0"/>
                </a:rPr>
              </a:br>
              <a:r>
                <a:rPr lang="en-US" altLang="zh-TW" sz="2000" b="1">
                  <a:latin typeface="Times New Roman" charset="0"/>
                </a:rPr>
                <a:t>31..40</a:t>
              </a:r>
              <a:endParaRPr lang="en-US" altLang="zh-TW" sz="1800">
                <a:latin typeface="Times New Roman" charset="0"/>
              </a:endParaRPr>
            </a:p>
          </p:txBody>
        </p:sp>
        <p:sp>
          <p:nvSpPr>
            <p:cNvPr id="34842" name="Rectangle 9"/>
            <p:cNvSpPr>
              <a:spLocks noChangeArrowheads="1"/>
            </p:cNvSpPr>
            <p:nvPr/>
          </p:nvSpPr>
          <p:spPr bwMode="auto">
            <a:xfrm>
              <a:off x="3348" y="2801"/>
              <a:ext cx="38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fair</a:t>
              </a:r>
            </a:p>
          </p:txBody>
        </p:sp>
        <p:sp>
          <p:nvSpPr>
            <p:cNvPr id="34843" name="Rectangle 10"/>
            <p:cNvSpPr>
              <a:spLocks noChangeArrowheads="1"/>
            </p:cNvSpPr>
            <p:nvPr/>
          </p:nvSpPr>
          <p:spPr bwMode="auto">
            <a:xfrm>
              <a:off x="4059" y="2819"/>
              <a:ext cx="807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excellent</a:t>
              </a:r>
            </a:p>
          </p:txBody>
        </p:sp>
        <p:sp>
          <p:nvSpPr>
            <p:cNvPr id="34844" name="Rectangle 8"/>
            <p:cNvSpPr>
              <a:spLocks noChangeArrowheads="1"/>
            </p:cNvSpPr>
            <p:nvPr/>
          </p:nvSpPr>
          <p:spPr bwMode="auto">
            <a:xfrm>
              <a:off x="1872" y="2832"/>
              <a:ext cx="37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yes</a:t>
              </a:r>
            </a:p>
          </p:txBody>
        </p:sp>
        <p:sp>
          <p:nvSpPr>
            <p:cNvPr id="34845" name="Rectangle 7"/>
            <p:cNvSpPr>
              <a:spLocks noChangeArrowheads="1"/>
            </p:cNvSpPr>
            <p:nvPr/>
          </p:nvSpPr>
          <p:spPr bwMode="auto">
            <a:xfrm>
              <a:off x="960" y="2832"/>
              <a:ext cx="432" cy="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Times New Roman" charset="0"/>
                </a:rPr>
                <a:t>no</a:t>
              </a:r>
            </a:p>
          </p:txBody>
        </p:sp>
      </p:grpSp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684213" y="0"/>
            <a:ext cx="8064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kumimoji="0" lang="en-US" altLang="zh-TW" sz="3200" b="1" dirty="0">
                <a:solidFill>
                  <a:schemeClr val="accent1"/>
                </a:solidFill>
                <a:latin typeface="+mj-lt"/>
                <a:cs typeface="+mj-cs"/>
              </a:rPr>
              <a:t>Classification by Decision Tree Induction</a:t>
            </a:r>
          </a:p>
        </p:txBody>
      </p:sp>
      <p:sp>
        <p:nvSpPr>
          <p:cNvPr id="34821" name="Rectangle 2"/>
          <p:cNvSpPr txBox="1">
            <a:spLocks noChangeArrowheads="1"/>
          </p:cNvSpPr>
          <p:nvPr/>
        </p:nvSpPr>
        <p:spPr bwMode="auto">
          <a:xfrm>
            <a:off x="0" y="587692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en-US" altLang="zh-TW" sz="2800" i="1">
                <a:solidFill>
                  <a:srgbClr val="170981"/>
                </a:solidFill>
              </a:rPr>
              <a:t> buys_computer=“yes” or buys_computer=“no”</a:t>
            </a:r>
          </a:p>
        </p:txBody>
      </p:sp>
      <p:sp>
        <p:nvSpPr>
          <p:cNvPr id="34" name="橢圓 33"/>
          <p:cNvSpPr/>
          <p:nvPr/>
        </p:nvSpPr>
        <p:spPr>
          <a:xfrm>
            <a:off x="3995738" y="3500438"/>
            <a:ext cx="863600" cy="433387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3348038" y="5300663"/>
            <a:ext cx="863600" cy="4318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橢圓 35"/>
          <p:cNvSpPr/>
          <p:nvPr/>
        </p:nvSpPr>
        <p:spPr>
          <a:xfrm>
            <a:off x="7451725" y="5229225"/>
            <a:ext cx="865188" cy="431800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yes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橢圓 36"/>
          <p:cNvSpPr/>
          <p:nvPr/>
        </p:nvSpPr>
        <p:spPr>
          <a:xfrm>
            <a:off x="5219700" y="5300663"/>
            <a:ext cx="865188" cy="431800"/>
          </a:xfrm>
          <a:prstGeom prst="ellipse">
            <a:avLst/>
          </a:prstGeom>
          <a:solidFill>
            <a:srgbClr val="FF66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no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971550" y="5300663"/>
            <a:ext cx="863600" cy="431800"/>
          </a:xfrm>
          <a:prstGeom prst="ellipse">
            <a:avLst/>
          </a:prstGeom>
          <a:solidFill>
            <a:srgbClr val="FF66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r>
              <a:rPr lang="en-US" altLang="zh-TW">
                <a:latin typeface="Times New Roman" pitchFamily="18" charset="0"/>
                <a:cs typeface="Times New Roman" pitchFamily="18" charset="0"/>
              </a:rPr>
              <a:t>no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C3AAE72-31EE-AE4F-8A9D-6C9364A2E7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482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366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836612"/>
          </a:xfrm>
        </p:spPr>
        <p:txBody>
          <a:bodyPr>
            <a:normAutofit fontScale="90000"/>
          </a:bodyPr>
          <a:lstStyle/>
          <a:p>
            <a:r>
              <a:rPr lang="en-US" altLang="zh-TW" sz="3200" b="1">
                <a:solidFill>
                  <a:schemeClr val="accent1"/>
                </a:solidFill>
              </a:rPr>
              <a:t>Three possibilities for partitioning tuples </a:t>
            </a:r>
            <a:br>
              <a:rPr lang="en-US" altLang="zh-TW" sz="3200" b="1">
                <a:solidFill>
                  <a:schemeClr val="accent1"/>
                </a:solidFill>
              </a:rPr>
            </a:br>
            <a:r>
              <a:rPr lang="en-US" altLang="zh-TW" sz="3200" b="1">
                <a:solidFill>
                  <a:schemeClr val="accent1"/>
                </a:solidFill>
              </a:rPr>
              <a:t>based on the splitting Criterion</a:t>
            </a:r>
            <a:endParaRPr lang="zh-TW" altLang="en-US" sz="3200" b="1">
              <a:solidFill>
                <a:schemeClr val="accent1"/>
              </a:solidFill>
            </a:endParaRP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82486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4E0D68-8E28-5A45-8B73-9FAD1E44631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584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929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Algorithm for Decision Tree Induction</a:t>
            </a:r>
          </a:p>
        </p:txBody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226050"/>
          </a:xfrm>
        </p:spPr>
        <p:txBody>
          <a:bodyPr/>
          <a:lstStyle/>
          <a:p>
            <a:pPr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Basic algorithm (a greedy algorithm)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Tree is constructed in a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top-down recursive divide-and-conquer manner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At start, all the training examples are at the root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Attributes are categorical (if continuous-valued, they are discretized in advance)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Examples are partitioned recursively based on selected attributes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Test attributes are selected on the basis of a heuristic or statistical measure (e.g., </a:t>
            </a: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information gain</a:t>
            </a:r>
            <a:r>
              <a:rPr lang="en-US" altLang="zh-TW" sz="2000">
                <a:latin typeface="Calibri" charset="0"/>
                <a:ea typeface="新細明體" charset="-120"/>
              </a:rPr>
              <a:t>)</a:t>
            </a:r>
          </a:p>
          <a:p>
            <a:pPr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Conditions for stopping partitioning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All samples for a given node belong to the same class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There are no remaining attributes for further partitioning – </a:t>
            </a:r>
            <a:br>
              <a:rPr lang="en-US" altLang="zh-TW" sz="2000">
                <a:latin typeface="Calibri" charset="0"/>
                <a:ea typeface="新細明體" charset="-120"/>
              </a:rPr>
            </a:br>
            <a:r>
              <a:rPr lang="en-US" altLang="zh-TW" sz="2000">
                <a:solidFill>
                  <a:schemeClr val="hlink"/>
                </a:solidFill>
                <a:latin typeface="Calibri" charset="0"/>
                <a:ea typeface="新細明體" charset="-120"/>
              </a:rPr>
              <a:t>majority voting</a:t>
            </a:r>
            <a:r>
              <a:rPr lang="en-US" altLang="zh-TW" sz="2000">
                <a:latin typeface="Calibri" charset="0"/>
                <a:ea typeface="新細明體" charset="-120"/>
              </a:rPr>
              <a:t> is employed for classifying the leaf</a:t>
            </a:r>
          </a:p>
          <a:p>
            <a:pPr lvl="1">
              <a:lnSpc>
                <a:spcPct val="105000"/>
              </a:lnSpc>
            </a:pPr>
            <a:r>
              <a:rPr lang="en-US" altLang="zh-TW" sz="2000">
                <a:latin typeface="Calibri" charset="0"/>
                <a:ea typeface="新細明體" charset="-120"/>
              </a:rPr>
              <a:t>There are no samples left</a:t>
            </a:r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48A3F19-B4B2-5A4B-9B40-FD8BDB831C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686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96042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Attribute Selection Measure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81000" y="1052513"/>
            <a:ext cx="8382000" cy="5226050"/>
          </a:xfrm>
        </p:spPr>
        <p:txBody>
          <a:bodyPr/>
          <a:lstStyle/>
          <a:p>
            <a:r>
              <a:rPr lang="en-US" altLang="zh-TW" sz="2400">
                <a:latin typeface="Calibri" charset="0"/>
                <a:ea typeface="標楷體" charset="-120"/>
              </a:rPr>
              <a:t>Notation: Let </a:t>
            </a:r>
            <a:r>
              <a:rPr lang="en-US" altLang="zh-TW" sz="2400" i="1">
                <a:latin typeface="Calibri" charset="0"/>
                <a:ea typeface="標楷體" charset="-120"/>
              </a:rPr>
              <a:t>D, the data partition, be a training set of </a:t>
            </a:r>
            <a:r>
              <a:rPr lang="en-US" altLang="zh-TW" sz="2400">
                <a:latin typeface="Calibri" charset="0"/>
                <a:ea typeface="標楷體" charset="-120"/>
              </a:rPr>
              <a:t>class-labeled tuples.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Suppose the class label attribute has </a:t>
            </a:r>
            <a:r>
              <a:rPr lang="en-US" altLang="zh-TW" sz="2400" i="1">
                <a:latin typeface="Calibri" charset="0"/>
                <a:ea typeface="標楷體" charset="-120"/>
              </a:rPr>
              <a:t>m distinct values defining m </a:t>
            </a:r>
            <a:r>
              <a:rPr lang="en-US" altLang="zh-TW" sz="2400">
                <a:latin typeface="Calibri" charset="0"/>
                <a:ea typeface="標楷體" charset="-120"/>
              </a:rPr>
              <a:t>distinct classes, </a:t>
            </a:r>
            <a:r>
              <a:rPr lang="en-US" altLang="zh-TW" sz="2400" i="1">
                <a:latin typeface="Calibri" charset="0"/>
                <a:ea typeface="標楷體" charset="-120"/>
              </a:rPr>
              <a:t>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</a:t>
            </a:r>
            <a:r>
              <a:rPr lang="en-US" altLang="zh-TW" sz="2400" i="1">
                <a:latin typeface="Calibri" charset="0"/>
                <a:ea typeface="標楷體" charset="-120"/>
              </a:rPr>
              <a:t> (for i = 1, … , m). </a:t>
            </a:r>
            <a:br>
              <a:rPr lang="en-US" altLang="zh-TW" sz="2400" i="1">
                <a:latin typeface="Calibri" charset="0"/>
                <a:ea typeface="標楷體" charset="-120"/>
              </a:rPr>
            </a:br>
            <a:r>
              <a:rPr lang="en-US" altLang="zh-TW" sz="2400">
                <a:latin typeface="Calibri" charset="0"/>
                <a:ea typeface="標楷體" charset="-120"/>
              </a:rPr>
              <a:t>Let </a:t>
            </a:r>
            <a:r>
              <a:rPr lang="en-US" altLang="zh-TW" sz="2400" i="1">
                <a:latin typeface="Calibri" charset="0"/>
                <a:ea typeface="標楷體" charset="-120"/>
              </a:rPr>
              <a:t>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</a:t>
            </a:r>
            <a:r>
              <a:rPr lang="en-US" altLang="zh-TW" sz="2400" i="1">
                <a:latin typeface="Calibri" charset="0"/>
                <a:ea typeface="標楷體" charset="-120"/>
              </a:rPr>
              <a:t> be the set of tuples of class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</a:t>
            </a:r>
            <a:r>
              <a:rPr lang="en-US" altLang="zh-TW" sz="2400" i="1">
                <a:latin typeface="Calibri" charset="0"/>
                <a:ea typeface="標楷體" charset="-120"/>
              </a:rPr>
              <a:t> in D. </a:t>
            </a:r>
            <a:br>
              <a:rPr lang="en-US" altLang="zh-TW" sz="2400" i="1">
                <a:latin typeface="Calibri" charset="0"/>
                <a:ea typeface="標楷體" charset="-120"/>
              </a:rPr>
            </a:br>
            <a:r>
              <a:rPr lang="en-US" altLang="zh-TW" sz="2400" i="1">
                <a:latin typeface="Calibri" charset="0"/>
                <a:ea typeface="標楷體" charset="-120"/>
              </a:rPr>
              <a:t>Let |D| </a:t>
            </a:r>
            <a:r>
              <a:rPr lang="en-US" altLang="zh-TW" sz="2400">
                <a:latin typeface="Calibri" charset="0"/>
                <a:ea typeface="標楷體" charset="-120"/>
              </a:rPr>
              <a:t>and </a:t>
            </a:r>
            <a:r>
              <a:rPr lang="en-US" altLang="zh-TW" sz="2400" i="1">
                <a:latin typeface="Calibri" charset="0"/>
                <a:ea typeface="標楷體" charset="-120"/>
              </a:rPr>
              <a:t>|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 </a:t>
            </a:r>
            <a:r>
              <a:rPr lang="en-US" altLang="zh-TW" sz="2400" i="1">
                <a:latin typeface="Calibri" charset="0"/>
                <a:ea typeface="標楷體" charset="-120"/>
              </a:rPr>
              <a:t>| denote the number of tuples in D and C</a:t>
            </a:r>
            <a:r>
              <a:rPr lang="en-US" altLang="zh-TW" sz="2400" i="1" baseline="-25000">
                <a:latin typeface="Calibri" charset="0"/>
                <a:ea typeface="標楷體" charset="-120"/>
              </a:rPr>
              <a:t>i,D </a:t>
            </a:r>
            <a:r>
              <a:rPr lang="en-US" altLang="zh-TW" sz="2400" i="1">
                <a:latin typeface="Calibri" charset="0"/>
                <a:ea typeface="標楷體" charset="-120"/>
              </a:rPr>
              <a:t>, respectively.</a:t>
            </a:r>
          </a:p>
          <a:p>
            <a:r>
              <a:rPr lang="en-US" altLang="zh-TW" sz="2400" i="1">
                <a:latin typeface="Calibri" charset="0"/>
                <a:ea typeface="新細明體" charset="-120"/>
              </a:rPr>
              <a:t>Example:</a:t>
            </a:r>
          </a:p>
          <a:p>
            <a:pPr lvl="1"/>
            <a:r>
              <a:rPr lang="en-US" altLang="zh-TW" sz="2400" i="1">
                <a:latin typeface="Calibri" charset="0"/>
                <a:ea typeface="新細明體" charset="-120"/>
              </a:rPr>
              <a:t>Class: buys_computer= “yes” or “no”</a:t>
            </a:r>
          </a:p>
          <a:p>
            <a:pPr lvl="1"/>
            <a:r>
              <a:rPr lang="en-US" altLang="zh-TW" sz="2400" i="1">
                <a:latin typeface="Calibri" charset="0"/>
                <a:ea typeface="新細明體" charset="-120"/>
              </a:rPr>
              <a:t>Two distinct classes (m=2)</a:t>
            </a:r>
          </a:p>
          <a:p>
            <a:pPr lvl="2"/>
            <a:r>
              <a:rPr lang="en-US" altLang="zh-TW" i="1">
                <a:latin typeface="Calibri" charset="0"/>
                <a:ea typeface="新細明體" charset="-120"/>
              </a:rPr>
              <a:t>Class </a:t>
            </a: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i </a:t>
            </a:r>
            <a:r>
              <a:rPr lang="en-US" altLang="zh-TW" i="1">
                <a:latin typeface="Calibri" charset="0"/>
                <a:ea typeface="新細明體" charset="-120"/>
              </a:rPr>
              <a:t>(i=1,2): </a:t>
            </a:r>
            <a:br>
              <a:rPr lang="en-US" altLang="zh-TW" i="1">
                <a:latin typeface="Calibri" charset="0"/>
                <a:ea typeface="新細明體" charset="-120"/>
              </a:rPr>
            </a:b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1</a:t>
            </a:r>
            <a:r>
              <a:rPr lang="en-US" altLang="zh-TW" i="1">
                <a:latin typeface="Calibri" charset="0"/>
                <a:ea typeface="新細明體" charset="-120"/>
              </a:rPr>
              <a:t> = “yes”,</a:t>
            </a:r>
            <a:br>
              <a:rPr lang="en-US" altLang="zh-TW" i="1">
                <a:latin typeface="Calibri" charset="0"/>
                <a:ea typeface="新細明體" charset="-120"/>
              </a:rPr>
            </a:br>
            <a:r>
              <a:rPr lang="en-US" altLang="zh-TW" i="1">
                <a:latin typeface="Calibri" charset="0"/>
                <a:ea typeface="新細明體" charset="-120"/>
              </a:rPr>
              <a:t> </a:t>
            </a:r>
            <a:r>
              <a:rPr lang="en-US" altLang="zh-TW" i="1">
                <a:latin typeface="Calibri" charset="0"/>
                <a:ea typeface="標楷體" charset="-120"/>
              </a:rPr>
              <a:t>C</a:t>
            </a:r>
            <a:r>
              <a:rPr lang="en-US" altLang="zh-TW" i="1" baseline="-25000">
                <a:latin typeface="Calibri" charset="0"/>
                <a:ea typeface="標楷體" charset="-120"/>
              </a:rPr>
              <a:t>2</a:t>
            </a:r>
            <a:r>
              <a:rPr lang="en-US" altLang="zh-TW" i="1">
                <a:latin typeface="Calibri" charset="0"/>
                <a:ea typeface="新細明體" charset="-120"/>
              </a:rPr>
              <a:t> = “no” </a:t>
            </a:r>
            <a:endParaRPr lang="en-US" altLang="zh-TW">
              <a:latin typeface="Calibri" charset="0"/>
              <a:ea typeface="新細明體" charset="-120"/>
            </a:endParaRP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CAEF4-9B92-9B41-98A1-5764E381875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7893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05447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Attribute Selection Measure: </a:t>
            </a:r>
            <a:br>
              <a:rPr lang="en-US" altLang="zh-TW" b="1">
                <a:solidFill>
                  <a:schemeClr val="tx2"/>
                </a:solidFill>
                <a:latin typeface="Arial" charset="0"/>
              </a:rPr>
            </a:br>
            <a:r>
              <a:rPr lang="en-US" altLang="zh-TW" b="1">
                <a:solidFill>
                  <a:srgbClr val="FF0000"/>
                </a:solidFill>
                <a:latin typeface="Arial" charset="0"/>
              </a:rPr>
              <a:t>Information Gain </a:t>
            </a: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(ID3/C4.5)</a:t>
            </a: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04800" y="15240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Select the attribute with the highest information gain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Let </a:t>
            </a:r>
            <a:r>
              <a:rPr lang="en-US" altLang="zh-TW" sz="2400" i="1">
                <a:latin typeface="Arial" charset="0"/>
              </a:rPr>
              <a:t>p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 be the probability that an arbitrary tuple in D belongs to class C</a:t>
            </a:r>
            <a:r>
              <a:rPr lang="en-US" altLang="zh-TW" sz="2400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, estimated by |C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 baseline="-25000">
                <a:latin typeface="Arial" charset="0"/>
              </a:rPr>
              <a:t>, D</a:t>
            </a:r>
            <a:r>
              <a:rPr lang="en-US" altLang="zh-TW" sz="2400">
                <a:latin typeface="Arial" charset="0"/>
              </a:rPr>
              <a:t>|/|D|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Expected information</a:t>
            </a:r>
            <a:r>
              <a:rPr lang="en-US" altLang="zh-TW" sz="2400">
                <a:latin typeface="Arial" charset="0"/>
              </a:rPr>
              <a:t> (entropy) needed to classify a tuple in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</a:t>
            </a:r>
            <a:r>
              <a:rPr lang="en-US" altLang="zh-TW" sz="2400">
                <a:latin typeface="Arial" charset="0"/>
              </a:rPr>
              <a:t> needed (after using A to split D into v partitions) to classify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 gained</a:t>
            </a:r>
            <a:r>
              <a:rPr lang="en-US" altLang="zh-TW" sz="2400">
                <a:latin typeface="Arial" charset="0"/>
              </a:rPr>
              <a:t> by branching on attribute A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</p:txBody>
      </p:sp>
      <p:graphicFrame>
        <p:nvGraphicFramePr>
          <p:cNvPr id="38916" name="Object 2"/>
          <p:cNvGraphicFramePr>
            <a:graphicFrameLocks noChangeAspect="1"/>
          </p:cNvGraphicFramePr>
          <p:nvPr/>
        </p:nvGraphicFramePr>
        <p:xfrm>
          <a:off x="4530725" y="3200400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2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3891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3200400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3"/>
          <p:cNvGraphicFramePr>
            <a:graphicFrameLocks noChangeAspect="1"/>
          </p:cNvGraphicFramePr>
          <p:nvPr/>
        </p:nvGraphicFramePr>
        <p:xfrm>
          <a:off x="4899025" y="4343400"/>
          <a:ext cx="31781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Equation" r:id="rId6" imgW="1714500" imgH="457200" progId="Equation.3">
                  <p:embed/>
                </p:oleObj>
              </mc:Choice>
              <mc:Fallback>
                <p:oleObj name="Equation" r:id="rId6" imgW="1714500" imgH="457200" progId="Equation.3">
                  <p:embed/>
                  <p:pic>
                    <p:nvPicPr>
                      <p:cNvPr id="3891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4343400"/>
                        <a:ext cx="3178175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4"/>
          <p:cNvGraphicFramePr>
            <a:graphicFrameLocks noChangeAspect="1"/>
          </p:cNvGraphicFramePr>
          <p:nvPr/>
        </p:nvGraphicFramePr>
        <p:xfrm>
          <a:off x="3868738" y="5822950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3891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8" y="5822950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CFB8F61-12E9-DC4A-A9B8-F475E3C977C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3892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4142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524625"/>
            <a:ext cx="865187" cy="360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06BD5F-A979-074D-A1BA-003CBE291D0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9939" name="矩形 13"/>
          <p:cNvSpPr>
            <a:spLocks noChangeArrowheads="1"/>
          </p:cNvSpPr>
          <p:nvPr/>
        </p:nvSpPr>
        <p:spPr bwMode="auto">
          <a:xfrm>
            <a:off x="4716463" y="620713"/>
            <a:ext cx="4103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(0.1) = -3.3219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(0.2) = -2.3219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(0.3) = -1.7370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(0.4) = -1.3219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(0.5) = -1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(0.6) = -0.7370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(0.7) = -0.5146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(0.8) = -0.3219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(0.9) = -0.1520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40" name="矩形 14"/>
          <p:cNvSpPr>
            <a:spLocks noChangeArrowheads="1"/>
          </p:cNvSpPr>
          <p:nvPr/>
        </p:nvSpPr>
        <p:spPr bwMode="auto">
          <a:xfrm>
            <a:off x="250825" y="620713"/>
            <a:ext cx="4213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(2) = 1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(3) = 1.5850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(4) = 2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(5) = 2.3219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(6) = 2.5850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(7) = 2.8074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(8) = 3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(9) = 3.1699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(10) = 3.3219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720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4281488" cy="3097212"/>
          </a:xfrm>
          <a:noFill/>
        </p:spPr>
      </p:pic>
      <p:pic>
        <p:nvPicPr>
          <p:cNvPr id="409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76475"/>
            <a:ext cx="4359275" cy="2938463"/>
          </a:xfrm>
          <a:noFill/>
        </p:spPr>
      </p:pic>
      <p:sp>
        <p:nvSpPr>
          <p:cNvPr id="40964" name="矩形 7"/>
          <p:cNvSpPr>
            <a:spLocks noChangeArrowheads="1"/>
          </p:cNvSpPr>
          <p:nvPr/>
        </p:nvSpPr>
        <p:spPr bwMode="auto">
          <a:xfrm>
            <a:off x="3240088" y="5300663"/>
            <a:ext cx="57245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 attribute age has the highest information gain and therefore becomes the splitting attribute at the root node of the decision tree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40965" name="矩形 8"/>
          <p:cNvSpPr>
            <a:spLocks noChangeArrowheads="1"/>
          </p:cNvSpPr>
          <p:nvPr/>
        </p:nvSpPr>
        <p:spPr bwMode="auto">
          <a:xfrm>
            <a:off x="250825" y="260350"/>
            <a:ext cx="5976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accent1"/>
                </a:solidFill>
                <a:latin typeface="Arial" charset="0"/>
              </a:rPr>
              <a:t>Class-labeled training tuples from the </a:t>
            </a:r>
            <a:r>
              <a:rPr lang="en-US" altLang="zh-TW" sz="2400" b="1" i="1">
                <a:solidFill>
                  <a:schemeClr val="accent1"/>
                </a:solidFill>
                <a:latin typeface="Arial" charset="0"/>
              </a:rPr>
              <a:t>AllElectronics customer database</a:t>
            </a:r>
            <a:endParaRPr lang="zh-TW" altLang="en-US" sz="2400" b="1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09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DA61F44-9535-8F4A-B78C-5DA63415AF1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096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896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BB6F40-9782-3A47-A2FB-6F63E32A9CF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98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763000" cy="609600"/>
          </a:xfrm>
        </p:spPr>
        <p:txBody>
          <a:bodyPr>
            <a:normAutofit fontScale="90000"/>
          </a:bodyPr>
          <a:lstStyle/>
          <a:p>
            <a:r>
              <a:rPr lang="en-US" altLang="zh-TW" sz="4000" b="1">
                <a:solidFill>
                  <a:schemeClr val="accent1"/>
                </a:solidFill>
              </a:rPr>
              <a:t>Attribute Selection: Information Gain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152900" cy="16002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Marlett" charset="2"/>
              <a:buChar char="g"/>
            </a:pPr>
            <a:r>
              <a:rPr lang="en-US" altLang="zh-TW" sz="2000">
                <a:solidFill>
                  <a:srgbClr val="121328"/>
                </a:solidFill>
              </a:rPr>
              <a:t>Class P: buys_computer = “yes”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Marlett" charset="2"/>
              <a:buChar char="g"/>
            </a:pPr>
            <a:r>
              <a:rPr lang="en-US" altLang="zh-TW" sz="2000">
                <a:solidFill>
                  <a:srgbClr val="121328"/>
                </a:solidFill>
              </a:rPr>
              <a:t>Class N: buys_computer = “no”</a:t>
            </a:r>
            <a:endParaRPr lang="en-US" altLang="zh-TW" sz="2400"/>
          </a:p>
        </p:txBody>
      </p:sp>
      <p:sp>
        <p:nvSpPr>
          <p:cNvPr id="4199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2743200"/>
            <a:ext cx="4152900" cy="2209800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Font typeface="Wingdings" charset="2"/>
              <a:buNone/>
            </a:pPr>
            <a:r>
              <a:rPr lang="en-US" altLang="zh-TW" sz="2000">
                <a:solidFill>
                  <a:srgbClr val="121328"/>
                </a:solidFill>
              </a:rPr>
              <a:t>            means “age &lt;=30” has 5 out of 14 samples, with 2 yes’es  and 3 no’s.   Hence</a:t>
            </a:r>
            <a:endParaRPr lang="en-US" altLang="zh-TW" sz="200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endParaRPr lang="en-US" altLang="zh-TW" sz="2000"/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endParaRPr lang="en-US" altLang="zh-TW" sz="2000">
              <a:solidFill>
                <a:srgbClr val="121328"/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 2" charset="2"/>
              <a:buNone/>
            </a:pPr>
            <a:r>
              <a:rPr lang="en-US" altLang="zh-TW" sz="2000">
                <a:solidFill>
                  <a:srgbClr val="121328"/>
                </a:solidFill>
              </a:rPr>
              <a:t>Similarly,</a:t>
            </a:r>
          </a:p>
        </p:txBody>
      </p:sp>
      <p:graphicFrame>
        <p:nvGraphicFramePr>
          <p:cNvPr id="41991" name="Object 2"/>
          <p:cNvGraphicFramePr>
            <a:graphicFrameLocks noChangeAspect="1"/>
          </p:cNvGraphicFramePr>
          <p:nvPr/>
        </p:nvGraphicFramePr>
        <p:xfrm>
          <a:off x="762000" y="2743200"/>
          <a:ext cx="3354388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6" name="Worksheet" r:id="rId3" imgW="3365500" imgH="1447800" progId="Excel.Sheet.8">
                  <p:embed/>
                </p:oleObj>
              </mc:Choice>
              <mc:Fallback>
                <p:oleObj name="Worksheet" r:id="rId3" imgW="3365500" imgH="1447800" progId="Excel.Sheet.8">
                  <p:embed/>
                  <p:pic>
                    <p:nvPicPr>
                      <p:cNvPr id="419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3354388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3"/>
          <p:cNvGraphicFramePr>
            <a:graphicFrameLocks noChangeAspect="1"/>
          </p:cNvGraphicFramePr>
          <p:nvPr/>
        </p:nvGraphicFramePr>
        <p:xfrm>
          <a:off x="4876800" y="1295400"/>
          <a:ext cx="3754438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7" name="Equation" r:id="rId5" imgW="2044700" imgH="812800" progId="Equation.3">
                  <p:embed/>
                </p:oleObj>
              </mc:Choice>
              <mc:Fallback>
                <p:oleObj name="Equation" r:id="rId5" imgW="2044700" imgH="812800" progId="Equation.3">
                  <p:embed/>
                  <p:pic>
                    <p:nvPicPr>
                      <p:cNvPr id="4199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295400"/>
                        <a:ext cx="3754438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3" name="Object 4"/>
          <p:cNvGraphicFramePr>
            <a:graphicFrameLocks noChangeAspect="1"/>
          </p:cNvGraphicFramePr>
          <p:nvPr/>
        </p:nvGraphicFramePr>
        <p:xfrm>
          <a:off x="5029200" y="5257800"/>
          <a:ext cx="3594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8" name="Equation" r:id="rId7" imgW="3594100" imgH="1193800" progId="Equation.3">
                  <p:embed/>
                </p:oleObj>
              </mc:Choice>
              <mc:Fallback>
                <p:oleObj name="Equation" r:id="rId7" imgW="3594100" imgH="1193800" progId="Equation.3">
                  <p:embed/>
                  <p:pic>
                    <p:nvPicPr>
                      <p:cNvPr id="4199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5257800"/>
                        <a:ext cx="3594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4" name="Object 5"/>
          <p:cNvGraphicFramePr>
            <a:graphicFrameLocks noChangeAspect="1"/>
          </p:cNvGraphicFramePr>
          <p:nvPr/>
        </p:nvGraphicFramePr>
        <p:xfrm>
          <a:off x="4724400" y="4114800"/>
          <a:ext cx="4271963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Equation" r:id="rId9" imgW="2552700" imgH="241300" progId="Equation.3">
                  <p:embed/>
                </p:oleObj>
              </mc:Choice>
              <mc:Fallback>
                <p:oleObj name="Equation" r:id="rId9" imgW="2552700" imgH="241300" progId="Equation.3">
                  <p:embed/>
                  <p:pic>
                    <p:nvPicPr>
                      <p:cNvPr id="4199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114800"/>
                        <a:ext cx="4271963" cy="388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6"/>
          <p:cNvGraphicFramePr>
            <a:graphicFrameLocks/>
          </p:cNvGraphicFramePr>
          <p:nvPr/>
        </p:nvGraphicFramePr>
        <p:xfrm>
          <a:off x="0" y="4191000"/>
          <a:ext cx="4419600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0" name="Worksheet" r:id="rId11" imgW="5778000" imgH="3948840" progId="Excel.Sheet.8">
                  <p:embed/>
                </p:oleObj>
              </mc:Choice>
              <mc:Fallback>
                <p:oleObj name="Worksheet" r:id="rId11" imgW="5778000" imgH="3948840" progId="Excel.Sheet.8">
                  <p:embed/>
                  <p:pic>
                    <p:nvPicPr>
                      <p:cNvPr id="41995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191000"/>
                        <a:ext cx="4419600" cy="266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6" name="Object 7"/>
          <p:cNvGraphicFramePr>
            <a:graphicFrameLocks noChangeAspect="1"/>
          </p:cNvGraphicFramePr>
          <p:nvPr/>
        </p:nvGraphicFramePr>
        <p:xfrm>
          <a:off x="4284663" y="2708275"/>
          <a:ext cx="10731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1" name="Equation" r:id="rId13" imgW="583947" imgH="393529" progId="Equation.3">
                  <p:embed/>
                </p:oleObj>
              </mc:Choice>
              <mc:Fallback>
                <p:oleObj name="Equation" r:id="rId13" imgW="583947" imgH="393529" progId="Equation.3">
                  <p:embed/>
                  <p:pic>
                    <p:nvPicPr>
                      <p:cNvPr id="4199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663" y="2708275"/>
                        <a:ext cx="10731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7" name="Object 8"/>
          <p:cNvGraphicFramePr>
            <a:graphicFrameLocks noChangeAspect="1"/>
          </p:cNvGraphicFramePr>
          <p:nvPr/>
        </p:nvGraphicFramePr>
        <p:xfrm>
          <a:off x="76200" y="2057400"/>
          <a:ext cx="48006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2" name="Equation" r:id="rId15" imgW="3314700" imgH="393700" progId="Equation.3">
                  <p:embed/>
                </p:oleObj>
              </mc:Choice>
              <mc:Fallback>
                <p:oleObj name="Equation" r:id="rId15" imgW="3314700" imgH="393700" progId="Equation.3">
                  <p:embed/>
                  <p:pic>
                    <p:nvPicPr>
                      <p:cNvPr id="4199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057400"/>
                        <a:ext cx="480060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9446156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50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Decision Tree</a:t>
            </a:r>
            <a:b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Information Gain</a:t>
            </a:r>
            <a:endParaRPr lang="zh-TW" altLang="en-US" sz="72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30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6AF8721-66FD-A24D-AF8B-30C553D5418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98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69548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Data Mining Tasks and Machine Learning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16" y="789717"/>
            <a:ext cx="5475310" cy="586567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E1E44FD-C183-DC4A-8059-3E14094B973C}"/>
              </a:ext>
            </a:extLst>
          </p:cNvPr>
          <p:cNvSpPr/>
          <p:nvPr/>
        </p:nvSpPr>
        <p:spPr>
          <a:xfrm>
            <a:off x="2658534" y="1151467"/>
            <a:ext cx="5791200" cy="2048933"/>
          </a:xfrm>
          <a:prstGeom prst="roundRect">
            <a:avLst>
              <a:gd name="adj" fmla="val 5923"/>
            </a:avLst>
          </a:prstGeom>
          <a:noFill/>
          <a:ln w="28575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7E26B-6715-3D47-BAE3-8AD38417FD61}"/>
              </a:ext>
            </a:extLst>
          </p:cNvPr>
          <p:cNvSpPr/>
          <p:nvPr/>
        </p:nvSpPr>
        <p:spPr>
          <a:xfrm>
            <a:off x="199490" y="1052548"/>
            <a:ext cx="23709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Supervised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Learning: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Classification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and </a:t>
            </a:r>
            <a:br>
              <a:rPr lang="en-US" sz="2800" b="1" dirty="0">
                <a:solidFill>
                  <a:srgbClr val="C00000"/>
                </a:solidFill>
              </a:rPr>
            </a:br>
            <a:r>
              <a:rPr lang="en-US" sz="2800" b="1" dirty="0">
                <a:solidFill>
                  <a:srgbClr val="C00000"/>
                </a:solidFill>
              </a:rPr>
              <a:t>Prediction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31134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0DE1B07-5868-9B49-9B58-9268F9A0B7E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4035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53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243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450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18CB70-EAE3-9D4C-9026-C0BD4A01ABE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083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6265330-44A1-1348-A840-9F48F65C7CA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6083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?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6202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B543A-177F-5645-B0AB-45B47C07468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7108" name="矩形 2"/>
          <p:cNvSpPr>
            <a:spLocks noChangeArrowheads="1"/>
          </p:cNvSpPr>
          <p:nvPr/>
        </p:nvSpPr>
        <p:spPr bwMode="auto">
          <a:xfrm>
            <a:off x="2987675" y="5516563"/>
            <a:ext cx="3302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600" b="1" u="sng">
                <a:solidFill>
                  <a:srgbClr val="FF0000"/>
                </a:solidFill>
              </a:rPr>
              <a:t>Yes  = 0.0889  </a:t>
            </a:r>
          </a:p>
          <a:p>
            <a:pPr eaLnBrk="1" hangingPunct="1"/>
            <a:r>
              <a:rPr lang="en-US" altLang="zh-TW" sz="3600" b="1" u="sng">
                <a:solidFill>
                  <a:schemeClr val="tx2"/>
                </a:solidFill>
              </a:rPr>
              <a:t>No   = 0.0167</a:t>
            </a:r>
            <a:endParaRPr lang="zh-TW" altLang="en-US" sz="3600"/>
          </a:p>
        </p:txBody>
      </p:sp>
      <p:sp>
        <p:nvSpPr>
          <p:cNvPr id="5" name="圓角矩形 4"/>
          <p:cNvSpPr/>
          <p:nvPr/>
        </p:nvSpPr>
        <p:spPr>
          <a:xfrm>
            <a:off x="2411413" y="5516563"/>
            <a:ext cx="3878262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630363" y="2133600"/>
            <a:ext cx="5462587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84455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39054EF-6772-B147-8693-3469EDD67C1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8131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Table 1 shows the class-labeled training tuples from customer database.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latin typeface="Arial" charset="0"/>
              </a:rPr>
              <a:t>Please calculate and illustrate the final </a:t>
            </a:r>
            <a:r>
              <a:rPr lang="en-US" altLang="zh-TW" sz="1800" b="1">
                <a:latin typeface="Arial" charset="0"/>
              </a:rPr>
              <a:t>decision tree</a:t>
            </a:r>
            <a:r>
              <a:rPr lang="en-US" altLang="zh-TW" sz="1800">
                <a:latin typeface="Arial" charset="0"/>
              </a:rPr>
              <a:t> returned by decision tree induction using </a:t>
            </a:r>
            <a:r>
              <a:rPr lang="en-US" altLang="zh-TW" sz="1800" b="1">
                <a:latin typeface="Arial" charset="0"/>
              </a:rPr>
              <a:t>information gain</a:t>
            </a:r>
            <a:r>
              <a:rPr lang="en-US" altLang="zh-TW" sz="1800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(1) What is the Information Gain of “age”?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(2) What is the Information Gain of “income”?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(3) What is the Information Gain of “student”?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(4) What is the Information Gain of “credit_rating”?</a:t>
            </a:r>
            <a:endParaRPr lang="zh-TW" altLang="zh-TW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(5) What is the class (buys_computer = “yes” or buys_computer = “no”) for a customer (age=youth, income=medium, student =yes, credit= fair ) based on the classification result by decision three induction?</a:t>
            </a:r>
            <a:endParaRPr lang="zh-TW" altLang="zh-TW" sz="1800"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750" y="3089275"/>
          <a:ext cx="7993063" cy="3292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age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income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student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credit_rating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Class: </a:t>
                      </a:r>
                      <a:br>
                        <a:rPr lang="en-US" sz="1800" kern="0" dirty="0">
                          <a:effectLst/>
                        </a:rPr>
                      </a:br>
                      <a:r>
                        <a:rPr lang="en-US" sz="1800" kern="0" dirty="0" err="1">
                          <a:effectLst/>
                        </a:rPr>
                        <a:t>buys_computer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 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yes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2494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381000" y="1524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Attribute Selection Measure: </a:t>
            </a:r>
            <a:br>
              <a:rPr lang="en-US" altLang="zh-TW" b="1">
                <a:solidFill>
                  <a:schemeClr val="tx2"/>
                </a:solidFill>
                <a:latin typeface="Arial" charset="0"/>
              </a:rPr>
            </a:br>
            <a:r>
              <a:rPr lang="en-US" altLang="zh-TW" b="1">
                <a:solidFill>
                  <a:srgbClr val="FF0000"/>
                </a:solidFill>
                <a:latin typeface="Arial" charset="0"/>
              </a:rPr>
              <a:t>Information Gain </a:t>
            </a:r>
            <a:r>
              <a:rPr lang="en-US" altLang="zh-TW" b="1">
                <a:solidFill>
                  <a:schemeClr val="tx2"/>
                </a:solidFill>
                <a:latin typeface="Arial" charset="0"/>
              </a:rPr>
              <a:t>(ID3/C4.5)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304800" y="1524000"/>
            <a:ext cx="8458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Select the attribute with the highest information gain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Let </a:t>
            </a:r>
            <a:r>
              <a:rPr lang="en-US" altLang="zh-TW" sz="2400" i="1">
                <a:latin typeface="Arial" charset="0"/>
              </a:rPr>
              <a:t>p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 be the probability that an arbitrary tuple in D belongs to class C</a:t>
            </a:r>
            <a:r>
              <a:rPr lang="en-US" altLang="zh-TW" sz="2400" baseline="-25000">
                <a:latin typeface="Arial" charset="0"/>
              </a:rPr>
              <a:t>i</a:t>
            </a:r>
            <a:r>
              <a:rPr lang="en-US" altLang="zh-TW" sz="2400">
                <a:latin typeface="Arial" charset="0"/>
              </a:rPr>
              <a:t>, estimated by |C</a:t>
            </a:r>
            <a:r>
              <a:rPr lang="en-US" altLang="zh-TW" sz="2400" i="1" baseline="-25000">
                <a:latin typeface="Arial" charset="0"/>
              </a:rPr>
              <a:t>i</a:t>
            </a:r>
            <a:r>
              <a:rPr lang="en-US" altLang="zh-TW" sz="2400" baseline="-25000">
                <a:latin typeface="Arial" charset="0"/>
              </a:rPr>
              <a:t>, D</a:t>
            </a:r>
            <a:r>
              <a:rPr lang="en-US" altLang="zh-TW" sz="2400">
                <a:latin typeface="Arial" charset="0"/>
              </a:rPr>
              <a:t>|/|D|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Expected information</a:t>
            </a:r>
            <a:r>
              <a:rPr lang="en-US" altLang="zh-TW" sz="2400">
                <a:latin typeface="Arial" charset="0"/>
              </a:rPr>
              <a:t> (entropy) needed to classify a tuple in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</a:t>
            </a:r>
            <a:r>
              <a:rPr lang="en-US" altLang="zh-TW" sz="2400">
                <a:latin typeface="Arial" charset="0"/>
              </a:rPr>
              <a:t> needed (after using A to split D into v partitions) to classify D: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solidFill>
                  <a:schemeClr val="hlink"/>
                </a:solidFill>
                <a:latin typeface="Arial" charset="0"/>
              </a:rPr>
              <a:t>Information gained</a:t>
            </a:r>
            <a:r>
              <a:rPr lang="en-US" altLang="zh-TW" sz="2400">
                <a:latin typeface="Arial" charset="0"/>
              </a:rPr>
              <a:t> by branching on attribute A</a:t>
            </a:r>
          </a:p>
          <a:p>
            <a:pPr eaLnBrk="1" hangingPunct="1"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</p:txBody>
      </p:sp>
      <p:graphicFrame>
        <p:nvGraphicFramePr>
          <p:cNvPr id="49156" name="Object 2"/>
          <p:cNvGraphicFramePr>
            <a:graphicFrameLocks noChangeAspect="1"/>
          </p:cNvGraphicFramePr>
          <p:nvPr/>
        </p:nvGraphicFramePr>
        <p:xfrm>
          <a:off x="4530725" y="3200400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0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491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0725" y="3200400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7" name="Object 3"/>
          <p:cNvGraphicFramePr>
            <a:graphicFrameLocks noChangeAspect="1"/>
          </p:cNvGraphicFramePr>
          <p:nvPr/>
        </p:nvGraphicFramePr>
        <p:xfrm>
          <a:off x="4899025" y="4343400"/>
          <a:ext cx="31781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1" name="Equation" r:id="rId6" imgW="1714500" imgH="457200" progId="Equation.3">
                  <p:embed/>
                </p:oleObj>
              </mc:Choice>
              <mc:Fallback>
                <p:oleObj name="Equation" r:id="rId6" imgW="1714500" imgH="457200" progId="Equation.3">
                  <p:embed/>
                  <p:pic>
                    <p:nvPicPr>
                      <p:cNvPr id="4915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9025" y="4343400"/>
                        <a:ext cx="3178175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8" name="Object 4"/>
          <p:cNvGraphicFramePr>
            <a:graphicFrameLocks noChangeAspect="1"/>
          </p:cNvGraphicFramePr>
          <p:nvPr/>
        </p:nvGraphicFramePr>
        <p:xfrm>
          <a:off x="3868738" y="5822950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22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4915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8738" y="5822950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1A3D595-F7D2-0944-A025-B42D3A99D16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916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6747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938C3E5-2211-804D-8B3A-768BB531F1A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0179" name="矩形 13"/>
          <p:cNvSpPr>
            <a:spLocks noChangeArrowheads="1"/>
          </p:cNvSpPr>
          <p:nvPr/>
        </p:nvSpPr>
        <p:spPr bwMode="auto">
          <a:xfrm>
            <a:off x="4716463" y="692150"/>
            <a:ext cx="4103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(0.1) = -3.3219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(0.2) = -2.3219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(0.3) = -1.7370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(0.4) = -1.3219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(0.5) = -1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(0.6) = -0.7370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(0.7) = -0.5146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(0.8) = -0.3219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(0.9) = -0.1520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rgbClr val="FF0000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0180" name="矩形 14"/>
          <p:cNvSpPr>
            <a:spLocks noChangeArrowheads="1"/>
          </p:cNvSpPr>
          <p:nvPr/>
        </p:nvSpPr>
        <p:spPr bwMode="auto">
          <a:xfrm>
            <a:off x="250825" y="620713"/>
            <a:ext cx="421322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(1) = 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(2) = 1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(3) = 1.5850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(4) = 2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(5) = 2.3219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(6) = 2.5850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(7) = 2.8074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(8) = 3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(9) = 3.1699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log</a:t>
            </a:r>
            <a:r>
              <a:rPr lang="en-US" altLang="zh-TW" sz="3600" baseline="-25000">
                <a:solidFill>
                  <a:schemeClr val="accent1"/>
                </a:solidFill>
                <a:latin typeface="Arial" charset="0"/>
              </a:rPr>
              <a:t>2</a:t>
            </a:r>
            <a:r>
              <a:rPr lang="en-US" altLang="zh-TW" sz="3600">
                <a:solidFill>
                  <a:schemeClr val="accent1"/>
                </a:solidFill>
                <a:latin typeface="Arial" charset="0"/>
              </a:rPr>
              <a:t> (10) = 3.3219</a:t>
            </a:r>
            <a:endParaRPr lang="zh-TW" altLang="zh-TW" sz="36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40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2509567-D93B-A545-A63B-DC994E2789B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1203" name="物件 4"/>
          <p:cNvGraphicFramePr>
            <a:graphicFrameLocks noChangeAspect="1"/>
          </p:cNvGraphicFramePr>
          <p:nvPr/>
        </p:nvGraphicFramePr>
        <p:xfrm>
          <a:off x="966788" y="3370263"/>
          <a:ext cx="33178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4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1203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788" y="3370263"/>
                        <a:ext cx="33178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4" name="物件 7"/>
          <p:cNvGraphicFramePr>
            <a:graphicFrameLocks noChangeAspect="1"/>
          </p:cNvGraphicFramePr>
          <p:nvPr/>
        </p:nvGraphicFramePr>
        <p:xfrm>
          <a:off x="684213" y="4273550"/>
          <a:ext cx="445135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5" name="方程式" r:id="rId5" imgW="3073400" imgH="393700" progId="Equation.3">
                  <p:embed/>
                </p:oleObj>
              </mc:Choice>
              <mc:Fallback>
                <p:oleObj name="方程式" r:id="rId5" imgW="3073400" imgH="393700" progId="Equation.3">
                  <p:embed/>
                  <p:pic>
                    <p:nvPicPr>
                      <p:cNvPr id="51204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4273550"/>
                        <a:ext cx="4451350" cy="52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/>
        </p:nvGraphicFramePr>
        <p:xfrm>
          <a:off x="179388" y="20638"/>
          <a:ext cx="3795712" cy="2400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8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69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0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8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9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ID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age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income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student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credit_rating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Class: </a:t>
                      </a:r>
                      <a:br>
                        <a:rPr lang="en-US" sz="1000" kern="0" dirty="0">
                          <a:effectLst/>
                        </a:rPr>
                      </a:br>
                      <a:r>
                        <a:rPr lang="en-US" sz="1000" kern="0" dirty="0" err="1">
                          <a:effectLst/>
                        </a:rPr>
                        <a:t>buys_computer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youth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high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 err="1">
                          <a:effectLst/>
                        </a:rPr>
                        <a:t>middle_aged</a:t>
                      </a:r>
                      <a:r>
                        <a:rPr lang="en-US" sz="1000" kern="0" dirty="0">
                          <a:effectLst/>
                        </a:rPr>
                        <a:t> 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high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youth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high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medium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high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7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middle_aged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excellent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8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youth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medium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no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fair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no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9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youth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low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yes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fair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10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senior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medium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excellent</a:t>
                      </a:r>
                      <a:endParaRPr lang="zh-TW" sz="1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yes</a:t>
                      </a:r>
                      <a:endParaRPr lang="zh-TW" sz="1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1291" name="Rectangle 3"/>
          <p:cNvSpPr txBox="1">
            <a:spLocks noChangeArrowheads="1"/>
          </p:cNvSpPr>
          <p:nvPr/>
        </p:nvSpPr>
        <p:spPr bwMode="auto">
          <a:xfrm>
            <a:off x="4140200" y="188913"/>
            <a:ext cx="48244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Class P (Positive): buys_computer = “yes” 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Class N (Negative): buys_computer = “no”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P(buys = yes) 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i=1 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1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  <a:cs typeface="Times New Roman" charset="0"/>
              </a:rPr>
              <a:t> </a:t>
            </a: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= 6/10 = 0.6 </a:t>
            </a: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P(buys = no) 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</a:rPr>
              <a:t>i=2 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= P</a:t>
            </a:r>
            <a:r>
              <a:rPr kumimoji="0" lang="en-US" altLang="zh-TW" sz="2000" i="1" baseline="-25000">
                <a:solidFill>
                  <a:srgbClr val="121328"/>
                </a:solidFill>
                <a:latin typeface="Times New Roman" charset="0"/>
                <a:ea typeface="標楷體" charset="-120"/>
              </a:rPr>
              <a:t>2</a:t>
            </a:r>
            <a:r>
              <a:rPr kumimoji="0" lang="en-US" altLang="zh-TW" sz="2000" i="1">
                <a:solidFill>
                  <a:srgbClr val="121328"/>
                </a:solidFill>
                <a:latin typeface="Times New Roman" charset="0"/>
                <a:ea typeface="標楷體" charset="-120"/>
              </a:rPr>
              <a:t> </a:t>
            </a: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= 4/10 = 0.4</a:t>
            </a:r>
            <a:endParaRPr kumimoji="0" lang="en-US" altLang="zh-TW" sz="2400">
              <a:ea typeface="標楷體" charset="-120"/>
            </a:endParaRPr>
          </a:p>
          <a:p>
            <a:pPr>
              <a:lnSpc>
                <a:spcPct val="80000"/>
              </a:lnSpc>
              <a:spcBef>
                <a:spcPct val="30000"/>
              </a:spcBef>
              <a:buSzPct val="80000"/>
              <a:buFont typeface="Arial" charset="0"/>
              <a:buNone/>
            </a:pPr>
            <a:r>
              <a:rPr kumimoji="0" lang="en-US" altLang="zh-TW" sz="2000">
                <a:solidFill>
                  <a:srgbClr val="121328"/>
                </a:solidFill>
                <a:ea typeface="標楷體" charset="-120"/>
              </a:rPr>
              <a:t> </a:t>
            </a:r>
            <a:endParaRPr kumimoji="0" lang="en-US" altLang="zh-TW" sz="2400">
              <a:ea typeface="標楷體" charset="-120"/>
            </a:endParaRPr>
          </a:p>
        </p:txBody>
      </p:sp>
      <p:sp>
        <p:nvSpPr>
          <p:cNvPr id="51292" name="矩形 13"/>
          <p:cNvSpPr>
            <a:spLocks noChangeArrowheads="1"/>
          </p:cNvSpPr>
          <p:nvPr/>
        </p:nvSpPr>
        <p:spPr bwMode="auto">
          <a:xfrm>
            <a:off x="4462463" y="1533525"/>
            <a:ext cx="17827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(0.1) = -3.3219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(0.2) = -2.3219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(0.3) = -1.7370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(0.4) = -1.3219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(0.5) = -1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(0.6) = -0.7370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(0.7) = -0.5146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(0.8) = -0.3219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(0.9) = -0.1520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(1) = 0</a:t>
            </a:r>
            <a:endParaRPr lang="zh-TW" altLang="zh-TW" sz="1200">
              <a:latin typeface="Arial" charset="0"/>
            </a:endParaRPr>
          </a:p>
        </p:txBody>
      </p:sp>
      <p:sp>
        <p:nvSpPr>
          <p:cNvPr id="51293" name="矩形 14"/>
          <p:cNvSpPr>
            <a:spLocks noChangeArrowheads="1"/>
          </p:cNvSpPr>
          <p:nvPr/>
        </p:nvSpPr>
        <p:spPr bwMode="auto">
          <a:xfrm>
            <a:off x="6227763" y="1509713"/>
            <a:ext cx="1657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(1) = 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(2) = 1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(3) = 1.5850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(4) = 2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(5) = 2.3219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(6) = 2.5850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(7) = 2.8074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(8) = 3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(9) = 3.1699</a:t>
            </a:r>
            <a:endParaRPr lang="zh-TW" altLang="zh-TW" sz="12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latin typeface="Arial" charset="0"/>
              </a:rPr>
              <a:t>log</a:t>
            </a:r>
            <a:r>
              <a:rPr lang="en-US" altLang="zh-TW" sz="1200" baseline="-25000">
                <a:latin typeface="Arial" charset="0"/>
              </a:rPr>
              <a:t>2</a:t>
            </a:r>
            <a:r>
              <a:rPr lang="en-US" altLang="zh-TW" sz="1200">
                <a:latin typeface="Arial" charset="0"/>
              </a:rPr>
              <a:t> (10) = 3.3219</a:t>
            </a:r>
            <a:endParaRPr lang="zh-TW" altLang="zh-TW" sz="1200">
              <a:latin typeface="Arial" charset="0"/>
            </a:endParaRPr>
          </a:p>
        </p:txBody>
      </p:sp>
      <p:graphicFrame>
        <p:nvGraphicFramePr>
          <p:cNvPr id="51294" name="物件 15"/>
          <p:cNvGraphicFramePr>
            <a:graphicFrameLocks noChangeAspect="1"/>
          </p:cNvGraphicFramePr>
          <p:nvPr/>
        </p:nvGraphicFramePr>
        <p:xfrm>
          <a:off x="2184400" y="4943475"/>
          <a:ext cx="310832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6" name="方程式" r:id="rId7" imgW="2145369" imgH="863225" progId="Equation.3">
                  <p:embed/>
                </p:oleObj>
              </mc:Choice>
              <mc:Fallback>
                <p:oleObj name="方程式" r:id="rId7" imgW="2145369" imgH="863225" progId="Equation.3">
                  <p:embed/>
                  <p:pic>
                    <p:nvPicPr>
                      <p:cNvPr id="51294" name="物件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400" y="4943475"/>
                        <a:ext cx="310832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5" name="文字方塊 17"/>
          <p:cNvSpPr txBox="1">
            <a:spLocks noChangeArrowheads="1"/>
          </p:cNvSpPr>
          <p:nvPr/>
        </p:nvSpPr>
        <p:spPr bwMode="auto">
          <a:xfrm>
            <a:off x="1077913" y="6227763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8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51296" name="矩形 1"/>
          <p:cNvSpPr>
            <a:spLocks noChangeArrowheads="1"/>
          </p:cNvSpPr>
          <p:nvPr/>
        </p:nvSpPr>
        <p:spPr bwMode="auto">
          <a:xfrm>
            <a:off x="201613" y="2916238"/>
            <a:ext cx="3376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chemeClr val="tx2"/>
                </a:solidFill>
                <a:latin typeface="Arial" charset="0"/>
              </a:rPr>
              <a:t>Step 1: Expected information</a:t>
            </a:r>
            <a:endParaRPr lang="zh-TW" altLang="en-US" sz="1800" b="1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2261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18C2833-B95A-5D43-B4EC-7362C6ADEF1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539750" y="115888"/>
          <a:ext cx="7993063" cy="3292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1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4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1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4874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ID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age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income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student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credit_rating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Class: </a:t>
                      </a:r>
                      <a:br>
                        <a:rPr lang="en-US" sz="1800" kern="0" dirty="0">
                          <a:effectLst/>
                        </a:rPr>
                      </a:br>
                      <a:r>
                        <a:rPr lang="en-US" sz="1800" kern="0" dirty="0" err="1">
                          <a:effectLst/>
                        </a:rPr>
                        <a:t>buys_computer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2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 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3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4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5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high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6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7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middle_aged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8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no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9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youth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low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fair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10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senior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medium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yes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</a:rPr>
                        <a:t>excellent</a:t>
                      </a:r>
                      <a:endParaRPr lang="zh-TW" sz="18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yes</a:t>
                      </a:r>
                      <a:endParaRPr lang="zh-TW" sz="18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0" marR="177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3051175" y="3789363"/>
          <a:ext cx="2384425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323850" y="3789363"/>
          <a:ext cx="2384425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youth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867400" y="5084763"/>
          <a:ext cx="25209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credit_</a:t>
                      </a:r>
                      <a:b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rating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5867400" y="3573463"/>
          <a:ext cx="2386013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0485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815DCAC-4773-1A44-ABBF-50FBC8EC73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3251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3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3251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2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4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3252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5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3253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youth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I(1,3)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0.8112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I(2,0)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I(3,1)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0.8112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3291" name="物件 1"/>
          <p:cNvGraphicFramePr>
            <a:graphicFrameLocks noChangeAspect="1"/>
          </p:cNvGraphicFramePr>
          <p:nvPr/>
        </p:nvGraphicFramePr>
        <p:xfrm>
          <a:off x="390525" y="4005263"/>
          <a:ext cx="3894138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6" name="方程式" r:id="rId9" imgW="2654300" imgH="1003300" progId="Equation.3">
                  <p:embed/>
                </p:oleObj>
              </mc:Choice>
              <mc:Fallback>
                <p:oleObj name="方程式" r:id="rId9" imgW="2654300" imgH="1003300" progId="Equation.3">
                  <p:embed/>
                  <p:pic>
                    <p:nvPicPr>
                      <p:cNvPr id="53291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525" y="4005263"/>
                        <a:ext cx="3894138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2" name="物件 2"/>
          <p:cNvGraphicFramePr>
            <a:graphicFrameLocks noChangeAspect="1"/>
          </p:cNvGraphicFramePr>
          <p:nvPr/>
        </p:nvGraphicFramePr>
        <p:xfrm>
          <a:off x="4895850" y="568325"/>
          <a:ext cx="42481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" name="方程式" r:id="rId11" imgW="3175000" imgH="1282700" progId="Equation.3">
                  <p:embed/>
                </p:oleObj>
              </mc:Choice>
              <mc:Fallback>
                <p:oleObj name="方程式" r:id="rId11" imgW="3175000" imgH="1282700" progId="Equation.3">
                  <p:embed/>
                  <p:pic>
                    <p:nvPicPr>
                      <p:cNvPr id="53292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568325"/>
                        <a:ext cx="42481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3" name="物件 10"/>
          <p:cNvGraphicFramePr>
            <a:graphicFrameLocks noChangeAspect="1"/>
          </p:cNvGraphicFramePr>
          <p:nvPr/>
        </p:nvGraphicFramePr>
        <p:xfrm>
          <a:off x="4787900" y="4076700"/>
          <a:ext cx="432117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8" name="方程式" r:id="rId13" imgW="3175000" imgH="1282700" progId="Equation.3">
                  <p:embed/>
                </p:oleObj>
              </mc:Choice>
              <mc:Fallback>
                <p:oleObj name="方程式" r:id="rId13" imgW="3175000" imgH="1282700" progId="Equation.3">
                  <p:embed/>
                  <p:pic>
                    <p:nvPicPr>
                      <p:cNvPr id="53293" name="物件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4076700"/>
                        <a:ext cx="4321175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4" name="物件 11"/>
          <p:cNvGraphicFramePr>
            <a:graphicFrameLocks noChangeAspect="1"/>
          </p:cNvGraphicFramePr>
          <p:nvPr/>
        </p:nvGraphicFramePr>
        <p:xfrm>
          <a:off x="4872038" y="2547938"/>
          <a:ext cx="2940050" cy="138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9" name="方程式" r:id="rId15" imgW="2197100" imgH="1041400" progId="Equation.3">
                  <p:embed/>
                </p:oleObj>
              </mc:Choice>
              <mc:Fallback>
                <p:oleObj name="方程式" r:id="rId15" imgW="2197100" imgH="1041400" progId="Equation.3">
                  <p:embed/>
                  <p:pic>
                    <p:nvPicPr>
                      <p:cNvPr id="53294" name="物件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2547938"/>
                        <a:ext cx="2940050" cy="138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95" name="物件 7"/>
          <p:cNvGraphicFramePr>
            <a:graphicFrameLocks noChangeAspect="1"/>
          </p:cNvGraphicFramePr>
          <p:nvPr/>
        </p:nvGraphicFramePr>
        <p:xfrm>
          <a:off x="468313" y="6013450"/>
          <a:ext cx="251936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0" name="方程式" r:id="rId17" imgW="1981200" imgH="431800" progId="Equation.3">
                  <p:embed/>
                </p:oleObj>
              </mc:Choice>
              <mc:Fallback>
                <p:oleObj name="方程式" r:id="rId17" imgW="1981200" imgH="431800" progId="Equation.3">
                  <p:embed/>
                  <p:pic>
                    <p:nvPicPr>
                      <p:cNvPr id="53295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6013450"/>
                        <a:ext cx="251936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96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5963" y="0"/>
            <a:ext cx="2865437" cy="64611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b="1" dirty="0">
                <a:solidFill>
                  <a:schemeClr val="accent6">
                    <a:lumMod val="75000"/>
                  </a:schemeClr>
                </a:solidFill>
              </a:rPr>
              <a:t>Step 2: Information</a:t>
            </a:r>
          </a:p>
          <a:p>
            <a:pPr>
              <a:defRPr/>
            </a:pPr>
            <a:r>
              <a:rPr lang="en-US" altLang="zh-TW" b="1" dirty="0">
                <a:solidFill>
                  <a:schemeClr val="accent6">
                    <a:lumMod val="50000"/>
                  </a:schemeClr>
                </a:solidFill>
              </a:rPr>
              <a:t>Step 3: Information Gain</a:t>
            </a:r>
          </a:p>
        </p:txBody>
      </p:sp>
      <p:sp>
        <p:nvSpPr>
          <p:cNvPr id="3" name="圓角矩形 2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301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4294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(1) Gain(age)= 0.3221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45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823177"/>
            <a:ext cx="9144000" cy="5696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57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188814A-5895-254E-9CDE-27E550B7CA6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4275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2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4275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6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3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4276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277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4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4277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medium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0.9182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4315" name="物件 1"/>
          <p:cNvGraphicFramePr>
            <a:graphicFrameLocks noChangeAspect="1"/>
          </p:cNvGraphicFramePr>
          <p:nvPr/>
        </p:nvGraphicFramePr>
        <p:xfrm>
          <a:off x="288925" y="4005263"/>
          <a:ext cx="4098925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5" name="方程式" r:id="rId9" imgW="2794000" imgH="1003300" progId="Equation.3">
                  <p:embed/>
                </p:oleObj>
              </mc:Choice>
              <mc:Fallback>
                <p:oleObj name="方程式" r:id="rId9" imgW="2794000" imgH="1003300" progId="Equation.3">
                  <p:embed/>
                  <p:pic>
                    <p:nvPicPr>
                      <p:cNvPr id="54315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4005263"/>
                        <a:ext cx="4098925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6" name="物件 2"/>
          <p:cNvGraphicFramePr>
            <a:graphicFrameLocks noChangeAspect="1"/>
          </p:cNvGraphicFramePr>
          <p:nvPr/>
        </p:nvGraphicFramePr>
        <p:xfrm>
          <a:off x="4972050" y="260350"/>
          <a:ext cx="4095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6" name="方程式" r:id="rId11" imgW="3060700" imgH="1282700" progId="Equation.3">
                  <p:embed/>
                </p:oleObj>
              </mc:Choice>
              <mc:Fallback>
                <p:oleObj name="方程式" r:id="rId11" imgW="3060700" imgH="1282700" progId="Equation.3">
                  <p:embed/>
                  <p:pic>
                    <p:nvPicPr>
                      <p:cNvPr id="54316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60350"/>
                        <a:ext cx="40957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317" name="物件 7"/>
          <p:cNvGraphicFramePr>
            <a:graphicFrameLocks noChangeAspect="1"/>
          </p:cNvGraphicFramePr>
          <p:nvPr/>
        </p:nvGraphicFramePr>
        <p:xfrm>
          <a:off x="250825" y="6030913"/>
          <a:ext cx="29559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7" name="方程式" r:id="rId13" imgW="2323092" imgH="406224" progId="Equation.3">
                  <p:embed/>
                </p:oleObj>
              </mc:Choice>
              <mc:Fallback>
                <p:oleObj name="方程式" r:id="rId13" imgW="2323092" imgH="406224" progId="Equation.3">
                  <p:embed/>
                  <p:pic>
                    <p:nvPicPr>
                      <p:cNvPr id="54317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6030913"/>
                        <a:ext cx="29559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318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4319" name="物件 1"/>
          <p:cNvGraphicFramePr>
            <a:graphicFrameLocks noChangeAspect="1"/>
          </p:cNvGraphicFramePr>
          <p:nvPr/>
        </p:nvGraphicFramePr>
        <p:xfrm>
          <a:off x="4864100" y="2728913"/>
          <a:ext cx="4233863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8" name="方程式" r:id="rId15" imgW="3162300" imgH="1282700" progId="Equation.3">
                  <p:embed/>
                </p:oleObj>
              </mc:Choice>
              <mc:Fallback>
                <p:oleObj name="方程式" r:id="rId15" imgW="3162300" imgH="1282700" progId="Equation.3">
                  <p:embed/>
                  <p:pic>
                    <p:nvPicPr>
                      <p:cNvPr id="54319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4100" y="2728913"/>
                        <a:ext cx="4233863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圓角矩形 15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4323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39401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(2)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income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0.02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6227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79DC493-B794-F64C-B185-407B8C62AA0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5299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6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5299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0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7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5300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01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8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5301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8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2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6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I(4,1)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0.7219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I(2,3)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5332" name="物件 1"/>
          <p:cNvGraphicFramePr>
            <a:graphicFrameLocks noChangeAspect="1"/>
          </p:cNvGraphicFramePr>
          <p:nvPr/>
        </p:nvGraphicFramePr>
        <p:xfrm>
          <a:off x="754063" y="4125913"/>
          <a:ext cx="3167062" cy="112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9" name="方程式" r:id="rId9" imgW="2159000" imgH="825500" progId="Equation.3">
                  <p:embed/>
                </p:oleObj>
              </mc:Choice>
              <mc:Fallback>
                <p:oleObj name="方程式" r:id="rId9" imgW="2159000" imgH="825500" progId="Equation.3">
                  <p:embed/>
                  <p:pic>
                    <p:nvPicPr>
                      <p:cNvPr id="55332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4125913"/>
                        <a:ext cx="3167062" cy="1125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33" name="物件 7"/>
          <p:cNvGraphicFramePr>
            <a:graphicFrameLocks noChangeAspect="1"/>
          </p:cNvGraphicFramePr>
          <p:nvPr/>
        </p:nvGraphicFramePr>
        <p:xfrm>
          <a:off x="242888" y="6030913"/>
          <a:ext cx="29718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0" name="方程式" r:id="rId11" imgW="2336800" imgH="406400" progId="Equation.3">
                  <p:embed/>
                </p:oleObj>
              </mc:Choice>
              <mc:Fallback>
                <p:oleObj name="方程式" r:id="rId11" imgW="2336800" imgH="406400" progId="Equation.3">
                  <p:embed/>
                  <p:pic>
                    <p:nvPicPr>
                      <p:cNvPr id="55333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8" y="6030913"/>
                        <a:ext cx="29718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34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5335" name="物件 1"/>
          <p:cNvGraphicFramePr>
            <a:graphicFrameLocks noChangeAspect="1"/>
          </p:cNvGraphicFramePr>
          <p:nvPr/>
        </p:nvGraphicFramePr>
        <p:xfrm>
          <a:off x="5032375" y="207963"/>
          <a:ext cx="397510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1" name="方程式" r:id="rId13" imgW="2971800" imgH="1282700" progId="Equation.3">
                  <p:embed/>
                </p:oleObj>
              </mc:Choice>
              <mc:Fallback>
                <p:oleObj name="方程式" r:id="rId13" imgW="2971800" imgH="1282700" progId="Equation.3">
                  <p:embed/>
                  <p:pic>
                    <p:nvPicPr>
                      <p:cNvPr id="55335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375" y="207963"/>
                        <a:ext cx="397510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336" name="物件 2"/>
          <p:cNvGraphicFramePr>
            <a:graphicFrameLocks noChangeAspect="1"/>
          </p:cNvGraphicFramePr>
          <p:nvPr/>
        </p:nvGraphicFramePr>
        <p:xfrm>
          <a:off x="5003800" y="2401888"/>
          <a:ext cx="300672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2" name="方程式" r:id="rId15" imgW="2247900" imgH="1041400" progId="Equation.3">
                  <p:embed/>
                </p:oleObj>
              </mc:Choice>
              <mc:Fallback>
                <p:oleObj name="方程式" r:id="rId15" imgW="2247900" imgH="1041400" progId="Equation.3">
                  <p:embed/>
                  <p:pic>
                    <p:nvPicPr>
                      <p:cNvPr id="55336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2401888"/>
                        <a:ext cx="300672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圓角矩形 17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5340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44211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(3)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student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0.1245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8519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0BB6B34-97EA-8746-BCDA-D85F650A1C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6323" name="物件 4"/>
          <p:cNvGraphicFramePr>
            <a:graphicFrameLocks noChangeAspect="1"/>
          </p:cNvGraphicFramePr>
          <p:nvPr/>
        </p:nvGraphicFramePr>
        <p:xfrm>
          <a:off x="179388" y="2349500"/>
          <a:ext cx="2879725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0" name="方程式" r:id="rId3" imgW="1612900" imgH="431800" progId="Equation.3">
                  <p:embed/>
                </p:oleObj>
              </mc:Choice>
              <mc:Fallback>
                <p:oleObj name="方程式" r:id="rId3" imgW="1612900" imgH="431800" progId="Equation.3">
                  <p:embed/>
                  <p:pic>
                    <p:nvPicPr>
                      <p:cNvPr id="56323" name="物件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349500"/>
                        <a:ext cx="2879725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4" name="物件 5"/>
          <p:cNvGraphicFramePr>
            <a:graphicFrameLocks noChangeAspect="1"/>
          </p:cNvGraphicFramePr>
          <p:nvPr/>
        </p:nvGraphicFramePr>
        <p:xfrm>
          <a:off x="250825" y="3109913"/>
          <a:ext cx="2592388" cy="77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1" name="Equation" r:id="rId5" imgW="1714500" imgH="457200" progId="Equation.3">
                  <p:embed/>
                </p:oleObj>
              </mc:Choice>
              <mc:Fallback>
                <p:oleObj name="Equation" r:id="rId5" imgW="1714500" imgH="457200" progId="Equation.3">
                  <p:embed/>
                  <p:pic>
                    <p:nvPicPr>
                      <p:cNvPr id="56324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109913"/>
                        <a:ext cx="2592388" cy="773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物件 6"/>
          <p:cNvGraphicFramePr>
            <a:graphicFrameLocks noChangeAspect="1"/>
          </p:cNvGraphicFramePr>
          <p:nvPr/>
        </p:nvGraphicFramePr>
        <p:xfrm>
          <a:off x="179388" y="5445125"/>
          <a:ext cx="413861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2" name="Equation" r:id="rId7" imgW="1790700" imgH="215900" progId="Equation.3">
                  <p:embed/>
                </p:oleObj>
              </mc:Choice>
              <mc:Fallback>
                <p:oleObj name="Equation" r:id="rId7" imgW="1790700" imgH="215900" progId="Equation.3">
                  <p:embed/>
                  <p:pic>
                    <p:nvPicPr>
                      <p:cNvPr id="56325" name="物件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5445125"/>
                        <a:ext cx="413861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/>
        </p:nvGraphicFramePr>
        <p:xfrm>
          <a:off x="179388" y="188913"/>
          <a:ext cx="4464050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75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</a:t>
                      </a:r>
                      <a:endParaRPr lang="zh-TW" altLang="en-US" sz="1800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I(2,2)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I(4,2)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0.9183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3" marR="91433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6356" name="物件 1"/>
          <p:cNvGraphicFramePr>
            <a:graphicFrameLocks noChangeAspect="1"/>
          </p:cNvGraphicFramePr>
          <p:nvPr/>
        </p:nvGraphicFramePr>
        <p:xfrm>
          <a:off x="763588" y="4005263"/>
          <a:ext cx="3148012" cy="136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3" name="方程式" r:id="rId9" imgW="2146300" imgH="1003300" progId="Equation.3">
                  <p:embed/>
                </p:oleObj>
              </mc:Choice>
              <mc:Fallback>
                <p:oleObj name="方程式" r:id="rId9" imgW="2146300" imgH="1003300" progId="Equation.3">
                  <p:embed/>
                  <p:pic>
                    <p:nvPicPr>
                      <p:cNvPr id="56356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588" y="4005263"/>
                        <a:ext cx="3148012" cy="136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57" name="物件 7"/>
          <p:cNvGraphicFramePr>
            <a:graphicFrameLocks noChangeAspect="1"/>
          </p:cNvGraphicFramePr>
          <p:nvPr/>
        </p:nvGraphicFramePr>
        <p:xfrm>
          <a:off x="331788" y="6030913"/>
          <a:ext cx="27940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4" name="方程式" r:id="rId11" imgW="2197100" imgH="406400" progId="Equation.3">
                  <p:embed/>
                </p:oleObj>
              </mc:Choice>
              <mc:Fallback>
                <p:oleObj name="方程式" r:id="rId11" imgW="2197100" imgH="406400" progId="Equation.3">
                  <p:embed/>
                  <p:pic>
                    <p:nvPicPr>
                      <p:cNvPr id="56357" name="物件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6030913"/>
                        <a:ext cx="2794000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58" name="文字方塊 16"/>
          <p:cNvSpPr txBox="1">
            <a:spLocks noChangeArrowheads="1"/>
          </p:cNvSpPr>
          <p:nvPr/>
        </p:nvSpPr>
        <p:spPr bwMode="auto">
          <a:xfrm>
            <a:off x="2339975" y="292417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i="1">
                <a:solidFill>
                  <a:srgbClr val="FF0000"/>
                </a:solidFill>
                <a:latin typeface="Times New Roman" charset="0"/>
              </a:rPr>
              <a:t>Info(D) = I(6,4) = 0.971</a:t>
            </a:r>
            <a:endParaRPr lang="zh-TW" altLang="en-US" sz="1200" b="1" i="1">
              <a:solidFill>
                <a:srgbClr val="FF0000"/>
              </a:solidFill>
              <a:latin typeface="Times New Roman" charset="0"/>
            </a:endParaRPr>
          </a:p>
        </p:txBody>
      </p:sp>
      <p:graphicFrame>
        <p:nvGraphicFramePr>
          <p:cNvPr id="56359" name="物件 1"/>
          <p:cNvGraphicFramePr>
            <a:graphicFrameLocks noChangeAspect="1"/>
          </p:cNvGraphicFramePr>
          <p:nvPr/>
        </p:nvGraphicFramePr>
        <p:xfrm>
          <a:off x="4972050" y="260350"/>
          <a:ext cx="4095750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5" name="方程式" r:id="rId13" imgW="3060700" imgH="1282700" progId="Equation.3">
                  <p:embed/>
                </p:oleObj>
              </mc:Choice>
              <mc:Fallback>
                <p:oleObj name="方程式" r:id="rId13" imgW="3060700" imgH="1282700" progId="Equation.3">
                  <p:embed/>
                  <p:pic>
                    <p:nvPicPr>
                      <p:cNvPr id="56359" name="物件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2050" y="260350"/>
                        <a:ext cx="4095750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60" name="物件 2"/>
          <p:cNvGraphicFramePr>
            <a:graphicFrameLocks noChangeAspect="1"/>
          </p:cNvGraphicFramePr>
          <p:nvPr/>
        </p:nvGraphicFramePr>
        <p:xfrm>
          <a:off x="4802188" y="2368550"/>
          <a:ext cx="4233862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6" name="方程式" r:id="rId15" imgW="3162300" imgH="1282700" progId="Equation.3">
                  <p:embed/>
                </p:oleObj>
              </mc:Choice>
              <mc:Fallback>
                <p:oleObj name="方程式" r:id="rId15" imgW="3162300" imgH="1282700" progId="Equation.3">
                  <p:embed/>
                  <p:pic>
                    <p:nvPicPr>
                      <p:cNvPr id="56360" name="物件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88" y="2368550"/>
                        <a:ext cx="4233862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圓角矩形 11"/>
          <p:cNvSpPr/>
          <p:nvPr/>
        </p:nvSpPr>
        <p:spPr>
          <a:xfrm>
            <a:off x="107950" y="5445125"/>
            <a:ext cx="4392613" cy="122396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07950" y="3933825"/>
            <a:ext cx="4392613" cy="1511300"/>
          </a:xfrm>
          <a:prstGeom prst="roundRect">
            <a:avLst>
              <a:gd name="adj" fmla="val 10532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107950" y="44450"/>
            <a:ext cx="4608513" cy="2232025"/>
          </a:xfrm>
          <a:prstGeom prst="roundRect">
            <a:avLst>
              <a:gd name="adj" fmla="val 4595"/>
            </a:avLst>
          </a:prstGeom>
          <a:noFill/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6364" name="文字方塊 22"/>
          <p:cNvSpPr txBox="1">
            <a:spLocks noChangeArrowheads="1"/>
          </p:cNvSpPr>
          <p:nvPr/>
        </p:nvSpPr>
        <p:spPr bwMode="auto">
          <a:xfrm>
            <a:off x="4598988" y="6011863"/>
            <a:ext cx="39893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(4) Gain(</a:t>
            </a:r>
            <a:r>
              <a:rPr lang="en-US" altLang="zh-TW" sz="1800" b="1" u="sng">
                <a:solidFill>
                  <a:schemeClr val="accent1"/>
                </a:solidFill>
                <a:latin typeface="Arial" charset="0"/>
              </a:rPr>
              <a:t>credit</a:t>
            </a:r>
            <a:r>
              <a:rPr lang="en-US" altLang="zh-TW" b="1" u="sng">
                <a:solidFill>
                  <a:schemeClr val="accent1"/>
                </a:solidFill>
                <a:latin typeface="Arial" charset="0"/>
              </a:rPr>
              <a:t>)= 0.019</a:t>
            </a:r>
            <a:endParaRPr lang="zh-TW" altLang="en-US" b="1" u="sng" baseline="-25000">
              <a:solidFill>
                <a:schemeClr val="accent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16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5734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ACD59D7-2CD8-4A42-B224-89563AD835FD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935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B5AADF-A188-BE49-9F0C-D2E70E215B9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867400" y="155575"/>
          <a:ext cx="2386013" cy="1689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93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09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income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high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rgbClr val="FF0000"/>
                          </a:solidFill>
                        </a:rPr>
                        <a:t>midium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67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low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76" marR="91476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323850" y="404813"/>
          <a:ext cx="2384425" cy="1963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25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youth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3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 err="1">
                          <a:solidFill>
                            <a:schemeClr val="tx1"/>
                          </a:solidFill>
                        </a:rPr>
                        <a:t>middle_aged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senior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03" marB="457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867400" y="1985963"/>
          <a:ext cx="252095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1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92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credit_</a:t>
                      </a:r>
                      <a:b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rating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excellent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5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fair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zh-TW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/>
        </p:nvGraphicFramePr>
        <p:xfrm>
          <a:off x="2987675" y="449263"/>
          <a:ext cx="2384425" cy="1323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7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9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3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altLang="zh-TW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altLang="zh-TW" sz="1800" i="1" baseline="-250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zh-TW" altLang="en-US" sz="1800" i="1" baseline="-25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zh-TW" altLang="en-US" sz="1800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zh-TW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zh-TW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15" marR="91415" marT="45713" marB="4571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8469" name="矩形 8"/>
          <p:cNvSpPr>
            <a:spLocks noChangeArrowheads="1"/>
          </p:cNvSpPr>
          <p:nvPr/>
        </p:nvSpPr>
        <p:spPr bwMode="auto">
          <a:xfrm>
            <a:off x="323850" y="3284538"/>
            <a:ext cx="8496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(5) What is the class (buys_computer = “yes” or buys_computer = “no”) for a customer (age=youth, income=medium, student =yes, credit= fair ) based on the classification result by decision three induction?</a:t>
            </a:r>
            <a:endParaRPr lang="zh-TW" altLang="zh-TW" sz="1800">
              <a:latin typeface="Arial" charset="0"/>
            </a:endParaRPr>
          </a:p>
        </p:txBody>
      </p:sp>
      <p:sp>
        <p:nvSpPr>
          <p:cNvPr id="58470" name="矩形 9"/>
          <p:cNvSpPr>
            <a:spLocks noChangeArrowheads="1"/>
          </p:cNvSpPr>
          <p:nvPr/>
        </p:nvSpPr>
        <p:spPr bwMode="auto">
          <a:xfrm>
            <a:off x="395288" y="4125913"/>
            <a:ext cx="87487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chemeClr val="tx2"/>
                </a:solidFill>
                <a:latin typeface="Arial" charset="0"/>
              </a:rPr>
              <a:t>(5) </a:t>
            </a:r>
            <a:r>
              <a:rPr lang="en-US" altLang="zh-TW" sz="2400" b="1" u="sng">
                <a:solidFill>
                  <a:schemeClr val="tx2"/>
                </a:solidFill>
                <a:latin typeface="Arial" charset="0"/>
              </a:rPr>
              <a:t>Yes =0.0889 </a:t>
            </a:r>
            <a:r>
              <a:rPr lang="en-US" altLang="zh-TW" sz="2000" b="1" u="sng">
                <a:solidFill>
                  <a:schemeClr val="tx2"/>
                </a:solidFill>
                <a:latin typeface="Arial" charset="0"/>
              </a:rPr>
              <a:t> (No=0.0167)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 (0.3221) &gt; student (0.1245) &gt; income (0.02) &gt; credit (0.019)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buys_computer = “yes”</a:t>
            </a:r>
            <a:br>
              <a:rPr lang="en-US" altLang="zh-TW" sz="2000">
                <a:solidFill>
                  <a:schemeClr val="tx2"/>
                </a:solidFill>
                <a:latin typeface="Arial" charset="0"/>
              </a:rPr>
            </a:b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age:youth (1/4) x student:yes (4/5) x income:medium (2/3) x credit:fair (4/6)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Yes: 1/4 x 4/5 x 2/3 x 4/6 = 4/45 = 0.0889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buys_computer = “no”</a:t>
            </a:r>
            <a:br>
              <a:rPr lang="en-US" altLang="zh-TW" sz="2000">
                <a:solidFill>
                  <a:schemeClr val="tx2"/>
                </a:solidFill>
                <a:latin typeface="Arial" charset="0"/>
              </a:rPr>
            </a:b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age:youth (3/4) x student:yes (1/5) x income:medium (1/3) x credit:fair (2/6)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chemeClr val="tx2"/>
                </a:solidFill>
                <a:latin typeface="Arial" charset="0"/>
              </a:rPr>
              <a:t>No: 3/4 x 1/5 x 1/3 x 2/6 = 0.01667</a:t>
            </a:r>
            <a:endParaRPr lang="zh-TW" altLang="zh-TW" sz="2000">
              <a:solidFill>
                <a:schemeClr val="tx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014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987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What is the </a:t>
            </a:r>
            <a:r>
              <a:rPr lang="en-US" altLang="zh-TW" dirty="0">
                <a:solidFill>
                  <a:srgbClr val="FF0000"/>
                </a:solidFill>
              </a:rPr>
              <a:t>class </a:t>
            </a:r>
            <a:br>
              <a:rPr lang="en-US" altLang="zh-TW" dirty="0"/>
            </a:br>
            <a:r>
              <a:rPr lang="en-US" altLang="zh-TW" dirty="0"/>
              <a:t>(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rgbClr val="FF0000"/>
                </a:solidFill>
              </a:rPr>
              <a:t>yes</a:t>
            </a:r>
            <a:r>
              <a:rPr lang="en-US" altLang="zh-TW" dirty="0"/>
              <a:t>” or </a:t>
            </a:r>
            <a:r>
              <a:rPr lang="en-US" altLang="zh-TW" dirty="0" err="1">
                <a:solidFill>
                  <a:srgbClr val="C00000"/>
                </a:solidFill>
              </a:rPr>
              <a:t>buys_computer</a:t>
            </a:r>
            <a:r>
              <a:rPr lang="en-US" altLang="zh-TW" dirty="0"/>
              <a:t> = “</a:t>
            </a:r>
            <a:r>
              <a:rPr lang="en-US" altLang="zh-TW" dirty="0">
                <a:solidFill>
                  <a:schemeClr val="accent4"/>
                </a:solidFill>
              </a:rPr>
              <a:t>no</a:t>
            </a:r>
            <a:r>
              <a:rPr lang="en-US" altLang="zh-TW" dirty="0"/>
              <a:t>”) </a:t>
            </a:r>
            <a:br>
              <a:rPr lang="en-US" altLang="zh-TW" dirty="0"/>
            </a:br>
            <a:r>
              <a:rPr lang="en-US" altLang="zh-TW" dirty="0"/>
              <a:t>for a </a:t>
            </a:r>
            <a:r>
              <a:rPr lang="en-US" altLang="zh-TW" dirty="0">
                <a:solidFill>
                  <a:srgbClr val="FFC000"/>
                </a:solidFill>
              </a:rPr>
              <a:t>customer </a:t>
            </a:r>
            <a:br>
              <a:rPr lang="en-US" altLang="zh-TW" dirty="0"/>
            </a:br>
            <a:r>
              <a:rPr lang="en-US" altLang="zh-TW" dirty="0"/>
              <a:t>(age=youth, income=medium, student =yes, credit= fair )?</a:t>
            </a:r>
            <a:endParaRPr lang="zh-TW" altLang="en-US" dirty="0"/>
          </a:p>
        </p:txBody>
      </p:sp>
      <p:sp>
        <p:nvSpPr>
          <p:cNvPr id="5939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57AFFBF-DB6A-6D4E-AEC0-667D8AB36DEB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6" name="矩形 2"/>
          <p:cNvSpPr>
            <a:spLocks noChangeArrowheads="1"/>
          </p:cNvSpPr>
          <p:nvPr/>
        </p:nvSpPr>
        <p:spPr bwMode="auto">
          <a:xfrm>
            <a:off x="2987675" y="5516563"/>
            <a:ext cx="33020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3600" b="1" u="sng">
                <a:solidFill>
                  <a:srgbClr val="FF0000"/>
                </a:solidFill>
              </a:rPr>
              <a:t>Yes  = 0.0889  </a:t>
            </a:r>
          </a:p>
          <a:p>
            <a:pPr eaLnBrk="1" hangingPunct="1"/>
            <a:r>
              <a:rPr lang="en-US" altLang="zh-TW" sz="3600" b="1" u="sng">
                <a:solidFill>
                  <a:schemeClr val="tx2"/>
                </a:solidFill>
              </a:rPr>
              <a:t>No   = 0.0167</a:t>
            </a:r>
            <a:endParaRPr lang="zh-TW" altLang="en-US" sz="3600"/>
          </a:p>
        </p:txBody>
      </p:sp>
      <p:sp>
        <p:nvSpPr>
          <p:cNvPr id="5" name="圓角矩形 4"/>
          <p:cNvSpPr/>
          <p:nvPr/>
        </p:nvSpPr>
        <p:spPr>
          <a:xfrm>
            <a:off x="2411413" y="5516563"/>
            <a:ext cx="3878262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1630363" y="2133600"/>
            <a:ext cx="5462587" cy="6000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70694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436619E-599E-1E49-B451-5B501452FFF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0419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5354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4696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E70AC59-3ABC-5C4C-8970-97FF1CEC758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1443" name="矩形 4"/>
          <p:cNvSpPr>
            <a:spLocks noChangeArrowheads="1"/>
          </p:cNvSpPr>
          <p:nvPr/>
        </p:nvSpPr>
        <p:spPr bwMode="auto">
          <a:xfrm>
            <a:off x="323851" y="260648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?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75944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7352B4F-5608-BD4A-8997-108526249CE0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2467" name="矩形 4"/>
          <p:cNvSpPr>
            <a:spLocks noChangeArrowheads="1"/>
          </p:cNvSpPr>
          <p:nvPr/>
        </p:nvSpPr>
        <p:spPr bwMode="auto">
          <a:xfrm>
            <a:off x="395288" y="18891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chemeClr val="accent1"/>
                </a:solidFill>
                <a:latin typeface="Arial" charset="0"/>
              </a:rPr>
              <a:t>Customer database</a:t>
            </a:r>
            <a:endParaRPr lang="zh-TW" altLang="zh-TW" sz="4400" b="1" dirty="0">
              <a:solidFill>
                <a:schemeClr val="accent1"/>
              </a:solidFill>
              <a:latin typeface="Arial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250825" y="1125538"/>
          <a:ext cx="8497888" cy="49625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8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4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603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59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ID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age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income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student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credit_rating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Class: </a:t>
                      </a:r>
                      <a:b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</a:br>
                      <a:r>
                        <a:rPr lang="en-US" sz="2400" kern="0" dirty="0" err="1">
                          <a:solidFill>
                            <a:srgbClr val="FF0000"/>
                          </a:solidFill>
                          <a:effectLst/>
                        </a:rPr>
                        <a:t>buys_computer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2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 err="1">
                          <a:effectLst/>
                        </a:rPr>
                        <a:t>middle_aged</a:t>
                      </a: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3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youth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high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4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medium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no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high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yes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fair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6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senior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7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middle_aged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excellent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8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no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no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9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youth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low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fair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9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10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senior</a:t>
                      </a:r>
                      <a:endParaRPr lang="zh-TW" sz="24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medium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yes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kern="0">
                          <a:effectLst/>
                        </a:rPr>
                        <a:t>excellent</a:t>
                      </a:r>
                      <a:endParaRPr lang="zh-TW" sz="24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solidFill>
                            <a:srgbClr val="FF0000"/>
                          </a:solidFill>
                          <a:effectLst/>
                        </a:rPr>
                        <a:t>yes</a:t>
                      </a:r>
                      <a:endParaRPr lang="zh-TW" sz="2400" kern="1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66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400" kern="100" dirty="0">
                          <a:effectLst/>
                          <a:latin typeface="+mj-lt"/>
                          <a:ea typeface="新細明體"/>
                        </a:rPr>
                        <a:t>11</a:t>
                      </a:r>
                      <a:endParaRPr lang="zh-TW" sz="2400" kern="100" dirty="0"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youth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medium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yes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j-lt"/>
                          <a:ea typeface="新細明體"/>
                        </a:rPr>
                        <a:t>fair</a:t>
                      </a:r>
                      <a:endParaRPr lang="zh-TW" sz="2800" kern="1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800" kern="1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新細明體"/>
                        </a:rPr>
                        <a:t>Yes (0.0889)</a:t>
                      </a:r>
                      <a:endParaRPr lang="zh-TW" sz="2800" kern="100" dirty="0">
                        <a:solidFill>
                          <a:srgbClr val="FF0000"/>
                        </a:solidFill>
                        <a:effectLst/>
                        <a:latin typeface="+mj-lt"/>
                        <a:ea typeface="新細明體"/>
                      </a:endParaRPr>
                    </a:p>
                  </a:txBody>
                  <a:tcPr marL="17782" marR="17782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圓角矩形 4"/>
          <p:cNvSpPr/>
          <p:nvPr/>
        </p:nvSpPr>
        <p:spPr>
          <a:xfrm>
            <a:off x="107950" y="5661025"/>
            <a:ext cx="8856663" cy="45561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7229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13788" cy="61071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新細明體" charset="-120"/>
              </a:rPr>
              <a:t>Support Vector Machines 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新細明體" charset="-120"/>
              </a:rPr>
            </a:br>
            <a:r>
              <a:rPr lang="en-US" altLang="zh-TW" sz="9600">
                <a:solidFill>
                  <a:srgbClr val="FF0000"/>
                </a:solidFill>
                <a:latin typeface="Calibri" charset="0"/>
                <a:ea typeface="新細明體" charset="-120"/>
              </a:rPr>
              <a:t>(SVM) </a:t>
            </a:r>
            <a:endParaRPr lang="en-US" altLang="zh-TW" sz="960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08F5034-0346-9C42-BF62-DDE7CB1AE2E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79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8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27021" b="49594"/>
          <a:stretch/>
        </p:blipFill>
        <p:spPr>
          <a:xfrm>
            <a:off x="210065" y="1736190"/>
            <a:ext cx="8652091" cy="38723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6621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新細明體" charset="-120"/>
              </a:rPr>
              <a:t>SVM—Support Vector Machines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458200" cy="51816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 new classification method for both linear and nonlinear data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It uses a nonlinear mapping to transform the original training data into a higher dimension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With the new dimension, it searches for the linear optimal separating hyperplane (i.e., “decision boundary”)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With an appropriate nonlinear mapping to a sufficiently high dimension, data from two classes can always be separated by a hyperplane</a:t>
            </a:r>
          </a:p>
          <a:p>
            <a:pPr>
              <a:lnSpc>
                <a:spcPct val="11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SVM finds this hyperplane using support vectors (“essential” training tuples) and margins (defined by the support vectors)</a:t>
            </a:r>
          </a:p>
        </p:txBody>
      </p:sp>
      <p:sp>
        <p:nvSpPr>
          <p:cNvPr id="6451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DEBAFBF-C842-B74F-A407-8F8E050B0E3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4517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16302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SVM—History and Applications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382000" cy="51816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Vapnik and colleagues (1992)—groundwork from Vapnik &amp; Chervonenkis’ statistical learning theory in 1960s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Features: training can be slow but accuracy is high owing to their ability to model complex nonlinear decision boundaries (margin maximization</a:t>
            </a:r>
            <a:r>
              <a:rPr lang="en-US" altLang="zh-TW" sz="2000">
                <a:latin typeface="Calibri" charset="0"/>
                <a:ea typeface="新細明體" charset="-120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Used both for classification and prediction</a:t>
            </a:r>
          </a:p>
          <a:p>
            <a:pPr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Applications: </a:t>
            </a:r>
          </a:p>
          <a:p>
            <a:pPr lvl="1">
              <a:lnSpc>
                <a:spcPct val="130000"/>
              </a:lnSpc>
            </a:pPr>
            <a:r>
              <a:rPr lang="en-US" altLang="zh-TW" sz="2400">
                <a:latin typeface="Calibri" charset="0"/>
                <a:ea typeface="新細明體" charset="-120"/>
              </a:rPr>
              <a:t>handwritten digit recognition, object recognition, speaker identification, benchmarking time-series prediction tests, document classification </a:t>
            </a:r>
          </a:p>
        </p:txBody>
      </p:sp>
      <p:sp>
        <p:nvSpPr>
          <p:cNvPr id="655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00E8CFB-7304-5C42-BE59-80A474FEC61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55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17798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42900" y="260350"/>
            <a:ext cx="8610600" cy="6096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SVM—General Philosophy</a:t>
            </a:r>
          </a:p>
        </p:txBody>
      </p:sp>
      <p:grpSp>
        <p:nvGrpSpPr>
          <p:cNvPr id="66563" name="Group 1027"/>
          <p:cNvGrpSpPr>
            <a:grpSpLocks/>
          </p:cNvGrpSpPr>
          <p:nvPr/>
        </p:nvGrpSpPr>
        <p:grpSpPr bwMode="auto">
          <a:xfrm>
            <a:off x="534988" y="2057400"/>
            <a:ext cx="4114800" cy="2667000"/>
            <a:chOff x="337" y="1296"/>
            <a:chExt cx="2592" cy="1680"/>
          </a:xfrm>
        </p:grpSpPr>
        <p:sp>
          <p:nvSpPr>
            <p:cNvPr id="66613" name="Oval 1028"/>
            <p:cNvSpPr>
              <a:spLocks noChangeArrowheads="1"/>
            </p:cNvSpPr>
            <p:nvPr/>
          </p:nvSpPr>
          <p:spPr bwMode="auto">
            <a:xfrm>
              <a:off x="760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4" name="Oval 1029"/>
            <p:cNvSpPr>
              <a:spLocks noChangeArrowheads="1"/>
            </p:cNvSpPr>
            <p:nvPr/>
          </p:nvSpPr>
          <p:spPr bwMode="auto">
            <a:xfrm>
              <a:off x="813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5" name="Oval 1030"/>
            <p:cNvSpPr>
              <a:spLocks noChangeArrowheads="1"/>
            </p:cNvSpPr>
            <p:nvPr/>
          </p:nvSpPr>
          <p:spPr bwMode="auto">
            <a:xfrm>
              <a:off x="522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6" name="Oval 1031"/>
            <p:cNvSpPr>
              <a:spLocks noChangeArrowheads="1"/>
            </p:cNvSpPr>
            <p:nvPr/>
          </p:nvSpPr>
          <p:spPr bwMode="auto">
            <a:xfrm>
              <a:off x="681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7" name="Oval 1032"/>
            <p:cNvSpPr>
              <a:spLocks noChangeArrowheads="1"/>
            </p:cNvSpPr>
            <p:nvPr/>
          </p:nvSpPr>
          <p:spPr bwMode="auto">
            <a:xfrm>
              <a:off x="945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8" name="Oval 1033"/>
            <p:cNvSpPr>
              <a:spLocks noChangeArrowheads="1"/>
            </p:cNvSpPr>
            <p:nvPr/>
          </p:nvSpPr>
          <p:spPr bwMode="auto">
            <a:xfrm>
              <a:off x="840" y="2048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9" name="Oval 1034"/>
            <p:cNvSpPr>
              <a:spLocks noChangeArrowheads="1"/>
            </p:cNvSpPr>
            <p:nvPr/>
          </p:nvSpPr>
          <p:spPr bwMode="auto">
            <a:xfrm>
              <a:off x="972" y="2269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0" name="Oval 1035"/>
            <p:cNvSpPr>
              <a:spLocks noChangeArrowheads="1"/>
            </p:cNvSpPr>
            <p:nvPr/>
          </p:nvSpPr>
          <p:spPr bwMode="auto">
            <a:xfrm>
              <a:off x="998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1" name="Oval 1036"/>
            <p:cNvSpPr>
              <a:spLocks noChangeArrowheads="1"/>
            </p:cNvSpPr>
            <p:nvPr/>
          </p:nvSpPr>
          <p:spPr bwMode="auto">
            <a:xfrm>
              <a:off x="1104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2" name="Oval 1037"/>
            <p:cNvSpPr>
              <a:spLocks noChangeArrowheads="1"/>
            </p:cNvSpPr>
            <p:nvPr/>
          </p:nvSpPr>
          <p:spPr bwMode="auto">
            <a:xfrm>
              <a:off x="1183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3" name="Oval 1038"/>
            <p:cNvSpPr>
              <a:spLocks noChangeArrowheads="1"/>
            </p:cNvSpPr>
            <p:nvPr/>
          </p:nvSpPr>
          <p:spPr bwMode="auto">
            <a:xfrm>
              <a:off x="1051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4" name="Oval 1039"/>
            <p:cNvSpPr>
              <a:spLocks noChangeArrowheads="1"/>
            </p:cNvSpPr>
            <p:nvPr/>
          </p:nvSpPr>
          <p:spPr bwMode="auto">
            <a:xfrm>
              <a:off x="1369" y="2578"/>
              <a:ext cx="52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5" name="Oval 1040"/>
            <p:cNvSpPr>
              <a:spLocks noChangeArrowheads="1"/>
            </p:cNvSpPr>
            <p:nvPr/>
          </p:nvSpPr>
          <p:spPr bwMode="auto">
            <a:xfrm>
              <a:off x="1025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grpSp>
          <p:nvGrpSpPr>
            <p:cNvPr id="66626" name="Group 1041"/>
            <p:cNvGrpSpPr>
              <a:grpSpLocks/>
            </p:cNvGrpSpPr>
            <p:nvPr/>
          </p:nvGrpSpPr>
          <p:grpSpPr bwMode="auto">
            <a:xfrm>
              <a:off x="1712" y="1473"/>
              <a:ext cx="741" cy="1061"/>
              <a:chOff x="1712" y="1473"/>
              <a:chExt cx="741" cy="1061"/>
            </a:xfrm>
          </p:grpSpPr>
          <p:sp>
            <p:nvSpPr>
              <p:cNvPr id="66631" name="Rectangle 1042"/>
              <p:cNvSpPr>
                <a:spLocks noChangeArrowheads="1"/>
              </p:cNvSpPr>
              <p:nvPr/>
            </p:nvSpPr>
            <p:spPr bwMode="auto">
              <a:xfrm>
                <a:off x="1871" y="1959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2" name="Rectangle 1043"/>
              <p:cNvSpPr>
                <a:spLocks noChangeArrowheads="1"/>
              </p:cNvSpPr>
              <p:nvPr/>
            </p:nvSpPr>
            <p:spPr bwMode="auto">
              <a:xfrm>
                <a:off x="1712" y="160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3" name="Rectangle 1044"/>
              <p:cNvSpPr>
                <a:spLocks noChangeArrowheads="1"/>
              </p:cNvSpPr>
              <p:nvPr/>
            </p:nvSpPr>
            <p:spPr bwMode="auto">
              <a:xfrm>
                <a:off x="1924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4" name="Rectangle 1045"/>
              <p:cNvSpPr>
                <a:spLocks noChangeArrowheads="1"/>
              </p:cNvSpPr>
              <p:nvPr/>
            </p:nvSpPr>
            <p:spPr bwMode="auto">
              <a:xfrm>
                <a:off x="2003" y="2224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5" name="Rectangle 1046"/>
              <p:cNvSpPr>
                <a:spLocks noChangeArrowheads="1"/>
              </p:cNvSpPr>
              <p:nvPr/>
            </p:nvSpPr>
            <p:spPr bwMode="auto">
              <a:xfrm>
                <a:off x="1977" y="1694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6" name="Rectangle 1047"/>
              <p:cNvSpPr>
                <a:spLocks noChangeArrowheads="1"/>
              </p:cNvSpPr>
              <p:nvPr/>
            </p:nvSpPr>
            <p:spPr bwMode="auto">
              <a:xfrm>
                <a:off x="2083" y="1915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7" name="Rectangle 1048"/>
              <p:cNvSpPr>
                <a:spLocks noChangeArrowheads="1"/>
              </p:cNvSpPr>
              <p:nvPr/>
            </p:nvSpPr>
            <p:spPr bwMode="auto">
              <a:xfrm>
                <a:off x="2056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8" name="Rectangle 1049"/>
              <p:cNvSpPr>
                <a:spLocks noChangeArrowheads="1"/>
              </p:cNvSpPr>
              <p:nvPr/>
            </p:nvSpPr>
            <p:spPr bwMode="auto">
              <a:xfrm>
                <a:off x="2215" y="156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39" name="Rectangle 1050"/>
              <p:cNvSpPr>
                <a:spLocks noChangeArrowheads="1"/>
              </p:cNvSpPr>
              <p:nvPr/>
            </p:nvSpPr>
            <p:spPr bwMode="auto">
              <a:xfrm>
                <a:off x="2162" y="2048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0" name="Rectangle 1051"/>
              <p:cNvSpPr>
                <a:spLocks noChangeArrowheads="1"/>
              </p:cNvSpPr>
              <p:nvPr/>
            </p:nvSpPr>
            <p:spPr bwMode="auto">
              <a:xfrm>
                <a:off x="2241" y="1827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1" name="Rectangle 1052"/>
              <p:cNvSpPr>
                <a:spLocks noChangeArrowheads="1"/>
              </p:cNvSpPr>
              <p:nvPr/>
            </p:nvSpPr>
            <p:spPr bwMode="auto">
              <a:xfrm>
                <a:off x="2215" y="240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2" name="Rectangle 1053"/>
              <p:cNvSpPr>
                <a:spLocks noChangeArrowheads="1"/>
              </p:cNvSpPr>
              <p:nvPr/>
            </p:nvSpPr>
            <p:spPr bwMode="auto">
              <a:xfrm>
                <a:off x="2374" y="1959"/>
                <a:ext cx="52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3" name="Rectangle 1054"/>
              <p:cNvSpPr>
                <a:spLocks noChangeArrowheads="1"/>
              </p:cNvSpPr>
              <p:nvPr/>
            </p:nvSpPr>
            <p:spPr bwMode="auto">
              <a:xfrm>
                <a:off x="2374" y="2269"/>
                <a:ext cx="52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6644" name="Rectangle 1055"/>
              <p:cNvSpPr>
                <a:spLocks noChangeArrowheads="1"/>
              </p:cNvSpPr>
              <p:nvPr/>
            </p:nvSpPr>
            <p:spPr bwMode="auto">
              <a:xfrm>
                <a:off x="2400" y="244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sp>
          <p:nvSpPr>
            <p:cNvPr id="66627" name="Rectangle 1056"/>
            <p:cNvSpPr>
              <a:spLocks noChangeArrowheads="1"/>
            </p:cNvSpPr>
            <p:nvPr/>
          </p:nvSpPr>
          <p:spPr bwMode="auto">
            <a:xfrm>
              <a:off x="337" y="1296"/>
              <a:ext cx="2592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28" name="Line 1057"/>
            <p:cNvSpPr>
              <a:spLocks noChangeShapeType="1"/>
            </p:cNvSpPr>
            <p:nvPr/>
          </p:nvSpPr>
          <p:spPr bwMode="auto">
            <a:xfrm>
              <a:off x="1686" y="1384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1058"/>
            <p:cNvSpPr>
              <a:spLocks noChangeShapeType="1"/>
            </p:cNvSpPr>
            <p:nvPr/>
          </p:nvSpPr>
          <p:spPr bwMode="auto">
            <a:xfrm>
              <a:off x="1395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0" name="Line 1059"/>
            <p:cNvSpPr>
              <a:spLocks noChangeShapeType="1"/>
            </p:cNvSpPr>
            <p:nvPr/>
          </p:nvSpPr>
          <p:spPr bwMode="auto">
            <a:xfrm>
              <a:off x="1554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4" name="Group 1060"/>
          <p:cNvGrpSpPr>
            <a:grpSpLocks/>
          </p:cNvGrpSpPr>
          <p:nvPr/>
        </p:nvGrpSpPr>
        <p:grpSpPr bwMode="auto">
          <a:xfrm>
            <a:off x="4648200" y="2057400"/>
            <a:ext cx="4113213" cy="2667000"/>
            <a:chOff x="2929" y="1296"/>
            <a:chExt cx="2591" cy="1680"/>
          </a:xfrm>
        </p:grpSpPr>
        <p:sp>
          <p:nvSpPr>
            <p:cNvPr id="66582" name="Oval 1061"/>
            <p:cNvSpPr>
              <a:spLocks noChangeArrowheads="1"/>
            </p:cNvSpPr>
            <p:nvPr/>
          </p:nvSpPr>
          <p:spPr bwMode="auto">
            <a:xfrm>
              <a:off x="3352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3" name="Oval 1062"/>
            <p:cNvSpPr>
              <a:spLocks noChangeArrowheads="1"/>
            </p:cNvSpPr>
            <p:nvPr/>
          </p:nvSpPr>
          <p:spPr bwMode="auto">
            <a:xfrm>
              <a:off x="3405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4" name="Oval 1063"/>
            <p:cNvSpPr>
              <a:spLocks noChangeArrowheads="1"/>
            </p:cNvSpPr>
            <p:nvPr/>
          </p:nvSpPr>
          <p:spPr bwMode="auto">
            <a:xfrm>
              <a:off x="3114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5" name="Oval 1064"/>
            <p:cNvSpPr>
              <a:spLocks noChangeArrowheads="1"/>
            </p:cNvSpPr>
            <p:nvPr/>
          </p:nvSpPr>
          <p:spPr bwMode="auto">
            <a:xfrm>
              <a:off x="3273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6" name="Oval 1065"/>
            <p:cNvSpPr>
              <a:spLocks noChangeArrowheads="1"/>
            </p:cNvSpPr>
            <p:nvPr/>
          </p:nvSpPr>
          <p:spPr bwMode="auto">
            <a:xfrm>
              <a:off x="3537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7" name="Oval 1066"/>
            <p:cNvSpPr>
              <a:spLocks noChangeArrowheads="1"/>
            </p:cNvSpPr>
            <p:nvPr/>
          </p:nvSpPr>
          <p:spPr bwMode="auto">
            <a:xfrm>
              <a:off x="3431" y="2048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8" name="Oval 1067"/>
            <p:cNvSpPr>
              <a:spLocks noChangeArrowheads="1"/>
            </p:cNvSpPr>
            <p:nvPr/>
          </p:nvSpPr>
          <p:spPr bwMode="auto">
            <a:xfrm>
              <a:off x="3564" y="2269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89" name="Oval 1068"/>
            <p:cNvSpPr>
              <a:spLocks noChangeArrowheads="1"/>
            </p:cNvSpPr>
            <p:nvPr/>
          </p:nvSpPr>
          <p:spPr bwMode="auto">
            <a:xfrm>
              <a:off x="3590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0" name="Oval 1069"/>
            <p:cNvSpPr>
              <a:spLocks noChangeArrowheads="1"/>
            </p:cNvSpPr>
            <p:nvPr/>
          </p:nvSpPr>
          <p:spPr bwMode="auto">
            <a:xfrm>
              <a:off x="3696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1" name="Oval 1070"/>
            <p:cNvSpPr>
              <a:spLocks noChangeArrowheads="1"/>
            </p:cNvSpPr>
            <p:nvPr/>
          </p:nvSpPr>
          <p:spPr bwMode="auto">
            <a:xfrm>
              <a:off x="3775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2" name="Oval 1071"/>
            <p:cNvSpPr>
              <a:spLocks noChangeArrowheads="1"/>
            </p:cNvSpPr>
            <p:nvPr/>
          </p:nvSpPr>
          <p:spPr bwMode="auto">
            <a:xfrm>
              <a:off x="3643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3" name="Oval 1072"/>
            <p:cNvSpPr>
              <a:spLocks noChangeArrowheads="1"/>
            </p:cNvSpPr>
            <p:nvPr/>
          </p:nvSpPr>
          <p:spPr bwMode="auto">
            <a:xfrm>
              <a:off x="3960" y="257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4" name="Oval 1073"/>
            <p:cNvSpPr>
              <a:spLocks noChangeArrowheads="1"/>
            </p:cNvSpPr>
            <p:nvPr/>
          </p:nvSpPr>
          <p:spPr bwMode="auto">
            <a:xfrm>
              <a:off x="3616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5" name="Rectangle 1074"/>
            <p:cNvSpPr>
              <a:spLocks noChangeArrowheads="1"/>
            </p:cNvSpPr>
            <p:nvPr/>
          </p:nvSpPr>
          <p:spPr bwMode="auto">
            <a:xfrm>
              <a:off x="4462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6" name="Rectangle 1075"/>
            <p:cNvSpPr>
              <a:spLocks noChangeArrowheads="1"/>
            </p:cNvSpPr>
            <p:nvPr/>
          </p:nvSpPr>
          <p:spPr bwMode="auto">
            <a:xfrm>
              <a:off x="4304" y="160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7" name="Rectangle 1076"/>
            <p:cNvSpPr>
              <a:spLocks noChangeArrowheads="1"/>
            </p:cNvSpPr>
            <p:nvPr/>
          </p:nvSpPr>
          <p:spPr bwMode="auto">
            <a:xfrm>
              <a:off x="4515" y="1473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8" name="Rectangle 1077"/>
            <p:cNvSpPr>
              <a:spLocks noChangeArrowheads="1"/>
            </p:cNvSpPr>
            <p:nvPr/>
          </p:nvSpPr>
          <p:spPr bwMode="auto">
            <a:xfrm>
              <a:off x="4595" y="2224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599" name="Rectangle 1078"/>
            <p:cNvSpPr>
              <a:spLocks noChangeArrowheads="1"/>
            </p:cNvSpPr>
            <p:nvPr/>
          </p:nvSpPr>
          <p:spPr bwMode="auto">
            <a:xfrm>
              <a:off x="4568" y="1694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0" name="Rectangle 1079"/>
            <p:cNvSpPr>
              <a:spLocks noChangeArrowheads="1"/>
            </p:cNvSpPr>
            <p:nvPr/>
          </p:nvSpPr>
          <p:spPr bwMode="auto">
            <a:xfrm>
              <a:off x="4674" y="1915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1" name="Rectangle 1080"/>
            <p:cNvSpPr>
              <a:spLocks noChangeArrowheads="1"/>
            </p:cNvSpPr>
            <p:nvPr/>
          </p:nvSpPr>
          <p:spPr bwMode="auto">
            <a:xfrm>
              <a:off x="4648" y="1473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2" name="Rectangle 1081"/>
            <p:cNvSpPr>
              <a:spLocks noChangeArrowheads="1"/>
            </p:cNvSpPr>
            <p:nvPr/>
          </p:nvSpPr>
          <p:spPr bwMode="auto">
            <a:xfrm>
              <a:off x="4806" y="156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3" name="Rectangle 1082"/>
            <p:cNvSpPr>
              <a:spLocks noChangeArrowheads="1"/>
            </p:cNvSpPr>
            <p:nvPr/>
          </p:nvSpPr>
          <p:spPr bwMode="auto">
            <a:xfrm>
              <a:off x="4753" y="2048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4" name="Rectangle 1083"/>
            <p:cNvSpPr>
              <a:spLocks noChangeArrowheads="1"/>
            </p:cNvSpPr>
            <p:nvPr/>
          </p:nvSpPr>
          <p:spPr bwMode="auto">
            <a:xfrm>
              <a:off x="4833" y="1827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5" name="Rectangle 1084"/>
            <p:cNvSpPr>
              <a:spLocks noChangeArrowheads="1"/>
            </p:cNvSpPr>
            <p:nvPr/>
          </p:nvSpPr>
          <p:spPr bwMode="auto">
            <a:xfrm>
              <a:off x="4806" y="240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6" name="Rectangle 1085"/>
            <p:cNvSpPr>
              <a:spLocks noChangeArrowheads="1"/>
            </p:cNvSpPr>
            <p:nvPr/>
          </p:nvSpPr>
          <p:spPr bwMode="auto">
            <a:xfrm>
              <a:off x="4965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7" name="Rectangle 1086"/>
            <p:cNvSpPr>
              <a:spLocks noChangeArrowheads="1"/>
            </p:cNvSpPr>
            <p:nvPr/>
          </p:nvSpPr>
          <p:spPr bwMode="auto">
            <a:xfrm>
              <a:off x="4965" y="2269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8" name="Rectangle 1087"/>
            <p:cNvSpPr>
              <a:spLocks noChangeArrowheads="1"/>
            </p:cNvSpPr>
            <p:nvPr/>
          </p:nvSpPr>
          <p:spPr bwMode="auto">
            <a:xfrm>
              <a:off x="4991" y="244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09" name="Rectangle 1088"/>
            <p:cNvSpPr>
              <a:spLocks noChangeArrowheads="1"/>
            </p:cNvSpPr>
            <p:nvPr/>
          </p:nvSpPr>
          <p:spPr bwMode="auto">
            <a:xfrm>
              <a:off x="2929" y="1296"/>
              <a:ext cx="2591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6610" name="Line 1089"/>
            <p:cNvSpPr>
              <a:spLocks noChangeShapeType="1"/>
            </p:cNvSpPr>
            <p:nvPr/>
          </p:nvSpPr>
          <p:spPr bwMode="auto">
            <a:xfrm>
              <a:off x="3552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1" name="Line 1090"/>
            <p:cNvSpPr>
              <a:spLocks noChangeShapeType="1"/>
            </p:cNvSpPr>
            <p:nvPr/>
          </p:nvSpPr>
          <p:spPr bwMode="auto">
            <a:xfrm>
              <a:off x="4176" y="1344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1091"/>
            <p:cNvSpPr>
              <a:spLocks noChangeShapeType="1"/>
            </p:cNvSpPr>
            <p:nvPr/>
          </p:nvSpPr>
          <p:spPr bwMode="auto">
            <a:xfrm>
              <a:off x="3888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1092"/>
          <p:cNvGrpSpPr>
            <a:grpSpLocks/>
          </p:cNvGrpSpPr>
          <p:nvPr/>
        </p:nvGrpSpPr>
        <p:grpSpPr bwMode="auto">
          <a:xfrm>
            <a:off x="3489325" y="2667000"/>
            <a:ext cx="3749675" cy="3386138"/>
            <a:chOff x="2198" y="1680"/>
            <a:chExt cx="2362" cy="2133"/>
          </a:xfrm>
        </p:grpSpPr>
        <p:sp>
          <p:nvSpPr>
            <p:cNvPr id="66576" name="Text Box 1093"/>
            <p:cNvSpPr txBox="1">
              <a:spLocks noChangeArrowheads="1"/>
            </p:cNvSpPr>
            <p:nvPr/>
          </p:nvSpPr>
          <p:spPr bwMode="auto">
            <a:xfrm>
              <a:off x="2198" y="3525"/>
              <a:ext cx="146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solidFill>
                    <a:schemeClr val="hlink"/>
                  </a:solidFill>
                  <a:latin typeface="Arial" charset="0"/>
                </a:rPr>
                <a:t>Support Vectors</a:t>
              </a:r>
            </a:p>
          </p:txBody>
        </p:sp>
        <p:sp>
          <p:nvSpPr>
            <p:cNvPr id="66577" name="Line 1094"/>
            <p:cNvSpPr>
              <a:spLocks noChangeShapeType="1"/>
            </p:cNvSpPr>
            <p:nvPr/>
          </p:nvSpPr>
          <p:spPr bwMode="auto">
            <a:xfrm flipV="1">
              <a:off x="2928" y="1680"/>
              <a:ext cx="1392" cy="17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8" name="Line 1095"/>
            <p:cNvSpPr>
              <a:spLocks noChangeShapeType="1"/>
            </p:cNvSpPr>
            <p:nvPr/>
          </p:nvSpPr>
          <p:spPr bwMode="auto">
            <a:xfrm flipV="1">
              <a:off x="2928" y="2016"/>
              <a:ext cx="1536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9" name="Line 1096"/>
            <p:cNvSpPr>
              <a:spLocks noChangeShapeType="1"/>
            </p:cNvSpPr>
            <p:nvPr/>
          </p:nvSpPr>
          <p:spPr bwMode="auto">
            <a:xfrm flipV="1">
              <a:off x="2976" y="2304"/>
              <a:ext cx="1584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80" name="Line 1097"/>
            <p:cNvSpPr>
              <a:spLocks noChangeShapeType="1"/>
            </p:cNvSpPr>
            <p:nvPr/>
          </p:nvSpPr>
          <p:spPr bwMode="auto">
            <a:xfrm flipV="1">
              <a:off x="2976" y="2640"/>
              <a:ext cx="96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81" name="Line 1098"/>
            <p:cNvSpPr>
              <a:spLocks noChangeShapeType="1"/>
            </p:cNvSpPr>
            <p:nvPr/>
          </p:nvSpPr>
          <p:spPr bwMode="auto">
            <a:xfrm flipV="1">
              <a:off x="2976" y="1824"/>
              <a:ext cx="62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1099"/>
          <p:cNvGrpSpPr>
            <a:grpSpLocks/>
          </p:cNvGrpSpPr>
          <p:nvPr/>
        </p:nvGrpSpPr>
        <p:grpSpPr bwMode="auto">
          <a:xfrm>
            <a:off x="1066800" y="3352800"/>
            <a:ext cx="1917700" cy="2133600"/>
            <a:chOff x="682" y="2112"/>
            <a:chExt cx="1208" cy="1344"/>
          </a:xfrm>
        </p:grpSpPr>
        <p:sp>
          <p:nvSpPr>
            <p:cNvPr id="66573" name="Text Box 1100"/>
            <p:cNvSpPr txBox="1">
              <a:spLocks noChangeArrowheads="1"/>
            </p:cNvSpPr>
            <p:nvPr/>
          </p:nvSpPr>
          <p:spPr bwMode="auto">
            <a:xfrm>
              <a:off x="682" y="3168"/>
              <a:ext cx="12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Arial" charset="0"/>
                </a:rPr>
                <a:t>Small Margin</a:t>
              </a:r>
            </a:p>
          </p:txBody>
        </p:sp>
        <p:sp>
          <p:nvSpPr>
            <p:cNvPr id="66574" name="Line 1101"/>
            <p:cNvSpPr>
              <a:spLocks noChangeShapeType="1"/>
            </p:cNvSpPr>
            <p:nvPr/>
          </p:nvSpPr>
          <p:spPr bwMode="auto">
            <a:xfrm flipV="1">
              <a:off x="1440" y="2112"/>
              <a:ext cx="288" cy="4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5" name="Line 1102"/>
            <p:cNvSpPr>
              <a:spLocks noChangeShapeType="1"/>
            </p:cNvSpPr>
            <p:nvPr/>
          </p:nvSpPr>
          <p:spPr bwMode="auto">
            <a:xfrm flipV="1">
              <a:off x="1344" y="2160"/>
              <a:ext cx="240" cy="10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1103"/>
          <p:cNvGrpSpPr>
            <a:grpSpLocks/>
          </p:cNvGrpSpPr>
          <p:nvPr/>
        </p:nvGrpSpPr>
        <p:grpSpPr bwMode="auto">
          <a:xfrm>
            <a:off x="5349875" y="2667000"/>
            <a:ext cx="1943100" cy="2819400"/>
            <a:chOff x="3370" y="1680"/>
            <a:chExt cx="1224" cy="1776"/>
          </a:xfrm>
        </p:grpSpPr>
        <p:sp>
          <p:nvSpPr>
            <p:cNvPr id="66570" name="Text Box 1104"/>
            <p:cNvSpPr txBox="1">
              <a:spLocks noChangeArrowheads="1"/>
            </p:cNvSpPr>
            <p:nvPr/>
          </p:nvSpPr>
          <p:spPr bwMode="auto">
            <a:xfrm>
              <a:off x="3370" y="3168"/>
              <a:ext cx="1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>
                  <a:latin typeface="Arial" charset="0"/>
                </a:rPr>
                <a:t>Large Margin</a:t>
              </a:r>
            </a:p>
          </p:txBody>
        </p:sp>
        <p:sp>
          <p:nvSpPr>
            <p:cNvPr id="66571" name="Line 1105"/>
            <p:cNvSpPr>
              <a:spLocks noChangeShapeType="1"/>
            </p:cNvSpPr>
            <p:nvPr/>
          </p:nvSpPr>
          <p:spPr bwMode="auto">
            <a:xfrm flipV="1">
              <a:off x="3744" y="1680"/>
              <a:ext cx="528" cy="24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6572" name="Line 1106"/>
            <p:cNvSpPr>
              <a:spLocks noChangeShapeType="1"/>
            </p:cNvSpPr>
            <p:nvPr/>
          </p:nvSpPr>
          <p:spPr bwMode="auto">
            <a:xfrm flipV="1">
              <a:off x="4032" y="1728"/>
              <a:ext cx="96" cy="14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656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8F3F3A-7E66-5648-A54C-FD962CF450E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6569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063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36613"/>
            <a:ext cx="7583488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矩形 5"/>
          <p:cNvSpPr>
            <a:spLocks noChangeArrowheads="1"/>
          </p:cNvSpPr>
          <p:nvPr/>
        </p:nvSpPr>
        <p:spPr bwMode="auto">
          <a:xfrm>
            <a:off x="684213" y="5516563"/>
            <a:ext cx="7920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 2-D training data are linearly separable. There are an infinite number of (possible) separating hyperplanes or “decision boundaries.”Which one is best?</a:t>
            </a:r>
            <a:endParaRPr lang="zh-TW" altLang="en-US" sz="1800">
              <a:latin typeface="Arial" charset="0"/>
            </a:endParaRPr>
          </a:p>
        </p:txBody>
      </p:sp>
      <p:sp>
        <p:nvSpPr>
          <p:cNvPr id="67588" name="標題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(SVM)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758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921918D-1194-9944-8CEC-6DCB6E3EA04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7590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054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Classification (SVM)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6861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5543550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6"/>
          <p:cNvSpPr>
            <a:spLocks noChangeArrowheads="1"/>
          </p:cNvSpPr>
          <p:nvPr/>
        </p:nvSpPr>
        <p:spPr bwMode="auto">
          <a:xfrm>
            <a:off x="1258888" y="5589588"/>
            <a:ext cx="6769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Which one is better? The one with the larger margin should have greater generalization accuracy.</a:t>
            </a:r>
            <a:endParaRPr lang="zh-TW" altLang="en-US" sz="1800">
              <a:latin typeface="Arial" charset="0"/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636838"/>
            <a:ext cx="51974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E9E9462-EBC7-434F-9EEE-FB90AC8A115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861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677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1152525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SVM—When Data Is Linearly Separable</a:t>
            </a:r>
          </a:p>
        </p:txBody>
      </p:sp>
      <p:grpSp>
        <p:nvGrpSpPr>
          <p:cNvPr id="69635" name="Group 3"/>
          <p:cNvGrpSpPr>
            <a:grpSpLocks/>
          </p:cNvGrpSpPr>
          <p:nvPr/>
        </p:nvGrpSpPr>
        <p:grpSpPr bwMode="auto">
          <a:xfrm>
            <a:off x="458788" y="1524000"/>
            <a:ext cx="4114800" cy="2667000"/>
            <a:chOff x="337" y="1296"/>
            <a:chExt cx="2592" cy="1680"/>
          </a:xfrm>
        </p:grpSpPr>
        <p:sp>
          <p:nvSpPr>
            <p:cNvPr id="69673" name="Oval 4"/>
            <p:cNvSpPr>
              <a:spLocks noChangeArrowheads="1"/>
            </p:cNvSpPr>
            <p:nvPr/>
          </p:nvSpPr>
          <p:spPr bwMode="auto">
            <a:xfrm>
              <a:off x="760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4" name="Oval 5"/>
            <p:cNvSpPr>
              <a:spLocks noChangeArrowheads="1"/>
            </p:cNvSpPr>
            <p:nvPr/>
          </p:nvSpPr>
          <p:spPr bwMode="auto">
            <a:xfrm>
              <a:off x="813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5" name="Oval 6"/>
            <p:cNvSpPr>
              <a:spLocks noChangeArrowheads="1"/>
            </p:cNvSpPr>
            <p:nvPr/>
          </p:nvSpPr>
          <p:spPr bwMode="auto">
            <a:xfrm>
              <a:off x="522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6" name="Oval 7"/>
            <p:cNvSpPr>
              <a:spLocks noChangeArrowheads="1"/>
            </p:cNvSpPr>
            <p:nvPr/>
          </p:nvSpPr>
          <p:spPr bwMode="auto">
            <a:xfrm>
              <a:off x="681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7" name="Oval 8"/>
            <p:cNvSpPr>
              <a:spLocks noChangeArrowheads="1"/>
            </p:cNvSpPr>
            <p:nvPr/>
          </p:nvSpPr>
          <p:spPr bwMode="auto">
            <a:xfrm>
              <a:off x="945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8" name="Oval 9"/>
            <p:cNvSpPr>
              <a:spLocks noChangeArrowheads="1"/>
            </p:cNvSpPr>
            <p:nvPr/>
          </p:nvSpPr>
          <p:spPr bwMode="auto">
            <a:xfrm>
              <a:off x="840" y="2048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9" name="Oval 10"/>
            <p:cNvSpPr>
              <a:spLocks noChangeArrowheads="1"/>
            </p:cNvSpPr>
            <p:nvPr/>
          </p:nvSpPr>
          <p:spPr bwMode="auto">
            <a:xfrm>
              <a:off x="972" y="2269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0" name="Oval 11"/>
            <p:cNvSpPr>
              <a:spLocks noChangeArrowheads="1"/>
            </p:cNvSpPr>
            <p:nvPr/>
          </p:nvSpPr>
          <p:spPr bwMode="auto">
            <a:xfrm>
              <a:off x="998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1" name="Oval 12"/>
            <p:cNvSpPr>
              <a:spLocks noChangeArrowheads="1"/>
            </p:cNvSpPr>
            <p:nvPr/>
          </p:nvSpPr>
          <p:spPr bwMode="auto">
            <a:xfrm>
              <a:off x="1104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2" name="Oval 13"/>
            <p:cNvSpPr>
              <a:spLocks noChangeArrowheads="1"/>
            </p:cNvSpPr>
            <p:nvPr/>
          </p:nvSpPr>
          <p:spPr bwMode="auto">
            <a:xfrm>
              <a:off x="1183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3" name="Oval 14"/>
            <p:cNvSpPr>
              <a:spLocks noChangeArrowheads="1"/>
            </p:cNvSpPr>
            <p:nvPr/>
          </p:nvSpPr>
          <p:spPr bwMode="auto">
            <a:xfrm>
              <a:off x="1051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4" name="Oval 15"/>
            <p:cNvSpPr>
              <a:spLocks noChangeArrowheads="1"/>
            </p:cNvSpPr>
            <p:nvPr/>
          </p:nvSpPr>
          <p:spPr bwMode="auto">
            <a:xfrm>
              <a:off x="1369" y="2578"/>
              <a:ext cx="52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5" name="Oval 16"/>
            <p:cNvSpPr>
              <a:spLocks noChangeArrowheads="1"/>
            </p:cNvSpPr>
            <p:nvPr/>
          </p:nvSpPr>
          <p:spPr bwMode="auto">
            <a:xfrm>
              <a:off x="1025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grpSp>
          <p:nvGrpSpPr>
            <p:cNvPr id="69686" name="Group 17"/>
            <p:cNvGrpSpPr>
              <a:grpSpLocks/>
            </p:cNvGrpSpPr>
            <p:nvPr/>
          </p:nvGrpSpPr>
          <p:grpSpPr bwMode="auto">
            <a:xfrm>
              <a:off x="1712" y="1473"/>
              <a:ext cx="741" cy="1061"/>
              <a:chOff x="1712" y="1473"/>
              <a:chExt cx="741" cy="1061"/>
            </a:xfrm>
          </p:grpSpPr>
          <p:sp>
            <p:nvSpPr>
              <p:cNvPr id="69691" name="Rectangle 18"/>
              <p:cNvSpPr>
                <a:spLocks noChangeArrowheads="1"/>
              </p:cNvSpPr>
              <p:nvPr/>
            </p:nvSpPr>
            <p:spPr bwMode="auto">
              <a:xfrm>
                <a:off x="1871" y="1959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2" name="Rectangle 19"/>
              <p:cNvSpPr>
                <a:spLocks noChangeArrowheads="1"/>
              </p:cNvSpPr>
              <p:nvPr/>
            </p:nvSpPr>
            <p:spPr bwMode="auto">
              <a:xfrm>
                <a:off x="1712" y="160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3" name="Rectangle 20"/>
              <p:cNvSpPr>
                <a:spLocks noChangeArrowheads="1"/>
              </p:cNvSpPr>
              <p:nvPr/>
            </p:nvSpPr>
            <p:spPr bwMode="auto">
              <a:xfrm>
                <a:off x="1924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4" name="Rectangle 21"/>
              <p:cNvSpPr>
                <a:spLocks noChangeArrowheads="1"/>
              </p:cNvSpPr>
              <p:nvPr/>
            </p:nvSpPr>
            <p:spPr bwMode="auto">
              <a:xfrm>
                <a:off x="2003" y="2224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5" name="Rectangle 22"/>
              <p:cNvSpPr>
                <a:spLocks noChangeArrowheads="1"/>
              </p:cNvSpPr>
              <p:nvPr/>
            </p:nvSpPr>
            <p:spPr bwMode="auto">
              <a:xfrm>
                <a:off x="1977" y="1694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6" name="Rectangle 23"/>
              <p:cNvSpPr>
                <a:spLocks noChangeArrowheads="1"/>
              </p:cNvSpPr>
              <p:nvPr/>
            </p:nvSpPr>
            <p:spPr bwMode="auto">
              <a:xfrm>
                <a:off x="2083" y="1915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7" name="Rectangle 24"/>
              <p:cNvSpPr>
                <a:spLocks noChangeArrowheads="1"/>
              </p:cNvSpPr>
              <p:nvPr/>
            </p:nvSpPr>
            <p:spPr bwMode="auto">
              <a:xfrm>
                <a:off x="2056" y="1473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8" name="Rectangle 25"/>
              <p:cNvSpPr>
                <a:spLocks noChangeArrowheads="1"/>
              </p:cNvSpPr>
              <p:nvPr/>
            </p:nvSpPr>
            <p:spPr bwMode="auto">
              <a:xfrm>
                <a:off x="2215" y="156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699" name="Rectangle 26"/>
              <p:cNvSpPr>
                <a:spLocks noChangeArrowheads="1"/>
              </p:cNvSpPr>
              <p:nvPr/>
            </p:nvSpPr>
            <p:spPr bwMode="auto">
              <a:xfrm>
                <a:off x="2162" y="2048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0" name="Rectangle 27"/>
              <p:cNvSpPr>
                <a:spLocks noChangeArrowheads="1"/>
              </p:cNvSpPr>
              <p:nvPr/>
            </p:nvSpPr>
            <p:spPr bwMode="auto">
              <a:xfrm>
                <a:off x="2241" y="1827"/>
                <a:ext cx="53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1" name="Rectangle 28"/>
              <p:cNvSpPr>
                <a:spLocks noChangeArrowheads="1"/>
              </p:cNvSpPr>
              <p:nvPr/>
            </p:nvSpPr>
            <p:spPr bwMode="auto">
              <a:xfrm>
                <a:off x="2215" y="2401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2" name="Rectangle 29"/>
              <p:cNvSpPr>
                <a:spLocks noChangeArrowheads="1"/>
              </p:cNvSpPr>
              <p:nvPr/>
            </p:nvSpPr>
            <p:spPr bwMode="auto">
              <a:xfrm>
                <a:off x="2374" y="1959"/>
                <a:ext cx="52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3" name="Rectangle 30"/>
              <p:cNvSpPr>
                <a:spLocks noChangeArrowheads="1"/>
              </p:cNvSpPr>
              <p:nvPr/>
            </p:nvSpPr>
            <p:spPr bwMode="auto">
              <a:xfrm>
                <a:off x="2374" y="2269"/>
                <a:ext cx="52" cy="8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  <p:sp>
            <p:nvSpPr>
              <p:cNvPr id="69704" name="Rectangle 31"/>
              <p:cNvSpPr>
                <a:spLocks noChangeArrowheads="1"/>
              </p:cNvSpPr>
              <p:nvPr/>
            </p:nvSpPr>
            <p:spPr bwMode="auto">
              <a:xfrm>
                <a:off x="2400" y="2445"/>
                <a:ext cx="53" cy="89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zh-TW" altLang="en-US" sz="1800">
                  <a:latin typeface="Arial" charset="0"/>
                </a:endParaRPr>
              </a:p>
            </p:txBody>
          </p:sp>
        </p:grpSp>
        <p:sp>
          <p:nvSpPr>
            <p:cNvPr id="69687" name="Rectangle 32"/>
            <p:cNvSpPr>
              <a:spLocks noChangeArrowheads="1"/>
            </p:cNvSpPr>
            <p:nvPr/>
          </p:nvSpPr>
          <p:spPr bwMode="auto">
            <a:xfrm>
              <a:off x="337" y="1296"/>
              <a:ext cx="2592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88" name="Line 33"/>
            <p:cNvSpPr>
              <a:spLocks noChangeShapeType="1"/>
            </p:cNvSpPr>
            <p:nvPr/>
          </p:nvSpPr>
          <p:spPr bwMode="auto">
            <a:xfrm>
              <a:off x="1686" y="1384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89" name="Line 34"/>
            <p:cNvSpPr>
              <a:spLocks noChangeShapeType="1"/>
            </p:cNvSpPr>
            <p:nvPr/>
          </p:nvSpPr>
          <p:spPr bwMode="auto">
            <a:xfrm>
              <a:off x="1395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90" name="Line 35"/>
            <p:cNvSpPr>
              <a:spLocks noChangeShapeType="1"/>
            </p:cNvSpPr>
            <p:nvPr/>
          </p:nvSpPr>
          <p:spPr bwMode="auto">
            <a:xfrm>
              <a:off x="1554" y="1428"/>
              <a:ext cx="79" cy="1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36" name="Group 36"/>
          <p:cNvGrpSpPr>
            <a:grpSpLocks/>
          </p:cNvGrpSpPr>
          <p:nvPr/>
        </p:nvGrpSpPr>
        <p:grpSpPr bwMode="auto">
          <a:xfrm>
            <a:off x="4572000" y="1524000"/>
            <a:ext cx="4113213" cy="2667000"/>
            <a:chOff x="2929" y="1296"/>
            <a:chExt cx="2591" cy="1680"/>
          </a:xfrm>
        </p:grpSpPr>
        <p:sp>
          <p:nvSpPr>
            <p:cNvPr id="69642" name="Oval 37"/>
            <p:cNvSpPr>
              <a:spLocks noChangeArrowheads="1"/>
            </p:cNvSpPr>
            <p:nvPr/>
          </p:nvSpPr>
          <p:spPr bwMode="auto">
            <a:xfrm>
              <a:off x="3352" y="2622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3" name="Oval 38"/>
            <p:cNvSpPr>
              <a:spLocks noChangeArrowheads="1"/>
            </p:cNvSpPr>
            <p:nvPr/>
          </p:nvSpPr>
          <p:spPr bwMode="auto">
            <a:xfrm>
              <a:off x="3405" y="2313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4" name="Oval 39"/>
            <p:cNvSpPr>
              <a:spLocks noChangeArrowheads="1"/>
            </p:cNvSpPr>
            <p:nvPr/>
          </p:nvSpPr>
          <p:spPr bwMode="auto">
            <a:xfrm>
              <a:off x="3114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5" name="Oval 40"/>
            <p:cNvSpPr>
              <a:spLocks noChangeArrowheads="1"/>
            </p:cNvSpPr>
            <p:nvPr/>
          </p:nvSpPr>
          <p:spPr bwMode="auto">
            <a:xfrm>
              <a:off x="3273" y="2224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6" name="Oval 41"/>
            <p:cNvSpPr>
              <a:spLocks noChangeArrowheads="1"/>
            </p:cNvSpPr>
            <p:nvPr/>
          </p:nvSpPr>
          <p:spPr bwMode="auto">
            <a:xfrm>
              <a:off x="3537" y="2534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7" name="Oval 42"/>
            <p:cNvSpPr>
              <a:spLocks noChangeArrowheads="1"/>
            </p:cNvSpPr>
            <p:nvPr/>
          </p:nvSpPr>
          <p:spPr bwMode="auto">
            <a:xfrm>
              <a:off x="3431" y="2048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8" name="Oval 43"/>
            <p:cNvSpPr>
              <a:spLocks noChangeArrowheads="1"/>
            </p:cNvSpPr>
            <p:nvPr/>
          </p:nvSpPr>
          <p:spPr bwMode="auto">
            <a:xfrm>
              <a:off x="3564" y="2269"/>
              <a:ext cx="5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49" name="Oval 44"/>
            <p:cNvSpPr>
              <a:spLocks noChangeArrowheads="1"/>
            </p:cNvSpPr>
            <p:nvPr/>
          </p:nvSpPr>
          <p:spPr bwMode="auto">
            <a:xfrm>
              <a:off x="3590" y="2003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0" name="Oval 45"/>
            <p:cNvSpPr>
              <a:spLocks noChangeArrowheads="1"/>
            </p:cNvSpPr>
            <p:nvPr/>
          </p:nvSpPr>
          <p:spPr bwMode="auto">
            <a:xfrm>
              <a:off x="3696" y="2180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1" name="Oval 46"/>
            <p:cNvSpPr>
              <a:spLocks noChangeArrowheads="1"/>
            </p:cNvSpPr>
            <p:nvPr/>
          </p:nvSpPr>
          <p:spPr bwMode="auto">
            <a:xfrm>
              <a:off x="3775" y="2445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2" name="Oval 47"/>
            <p:cNvSpPr>
              <a:spLocks noChangeArrowheads="1"/>
            </p:cNvSpPr>
            <p:nvPr/>
          </p:nvSpPr>
          <p:spPr bwMode="auto">
            <a:xfrm>
              <a:off x="3643" y="2711"/>
              <a:ext cx="53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3" name="Oval 48"/>
            <p:cNvSpPr>
              <a:spLocks noChangeArrowheads="1"/>
            </p:cNvSpPr>
            <p:nvPr/>
          </p:nvSpPr>
          <p:spPr bwMode="auto">
            <a:xfrm>
              <a:off x="3960" y="257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4" name="Oval 49"/>
            <p:cNvSpPr>
              <a:spLocks noChangeArrowheads="1"/>
            </p:cNvSpPr>
            <p:nvPr/>
          </p:nvSpPr>
          <p:spPr bwMode="auto">
            <a:xfrm>
              <a:off x="3616" y="1738"/>
              <a:ext cx="53" cy="8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5" name="Rectangle 50"/>
            <p:cNvSpPr>
              <a:spLocks noChangeArrowheads="1"/>
            </p:cNvSpPr>
            <p:nvPr/>
          </p:nvSpPr>
          <p:spPr bwMode="auto">
            <a:xfrm>
              <a:off x="4462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6" name="Rectangle 51"/>
            <p:cNvSpPr>
              <a:spLocks noChangeArrowheads="1"/>
            </p:cNvSpPr>
            <p:nvPr/>
          </p:nvSpPr>
          <p:spPr bwMode="auto">
            <a:xfrm>
              <a:off x="4304" y="160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7" name="Rectangle 52"/>
            <p:cNvSpPr>
              <a:spLocks noChangeArrowheads="1"/>
            </p:cNvSpPr>
            <p:nvPr/>
          </p:nvSpPr>
          <p:spPr bwMode="auto">
            <a:xfrm>
              <a:off x="4515" y="1473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8" name="Rectangle 53"/>
            <p:cNvSpPr>
              <a:spLocks noChangeArrowheads="1"/>
            </p:cNvSpPr>
            <p:nvPr/>
          </p:nvSpPr>
          <p:spPr bwMode="auto">
            <a:xfrm>
              <a:off x="4595" y="2224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59" name="Rectangle 54"/>
            <p:cNvSpPr>
              <a:spLocks noChangeArrowheads="1"/>
            </p:cNvSpPr>
            <p:nvPr/>
          </p:nvSpPr>
          <p:spPr bwMode="auto">
            <a:xfrm>
              <a:off x="4568" y="1694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0" name="Rectangle 55"/>
            <p:cNvSpPr>
              <a:spLocks noChangeArrowheads="1"/>
            </p:cNvSpPr>
            <p:nvPr/>
          </p:nvSpPr>
          <p:spPr bwMode="auto">
            <a:xfrm>
              <a:off x="4674" y="1915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1" name="Rectangle 56"/>
            <p:cNvSpPr>
              <a:spLocks noChangeArrowheads="1"/>
            </p:cNvSpPr>
            <p:nvPr/>
          </p:nvSpPr>
          <p:spPr bwMode="auto">
            <a:xfrm>
              <a:off x="4648" y="1473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2" name="Rectangle 57"/>
            <p:cNvSpPr>
              <a:spLocks noChangeArrowheads="1"/>
            </p:cNvSpPr>
            <p:nvPr/>
          </p:nvSpPr>
          <p:spPr bwMode="auto">
            <a:xfrm>
              <a:off x="4806" y="156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3" name="Rectangle 58"/>
            <p:cNvSpPr>
              <a:spLocks noChangeArrowheads="1"/>
            </p:cNvSpPr>
            <p:nvPr/>
          </p:nvSpPr>
          <p:spPr bwMode="auto">
            <a:xfrm>
              <a:off x="4753" y="2048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4" name="Rectangle 59"/>
            <p:cNvSpPr>
              <a:spLocks noChangeArrowheads="1"/>
            </p:cNvSpPr>
            <p:nvPr/>
          </p:nvSpPr>
          <p:spPr bwMode="auto">
            <a:xfrm>
              <a:off x="4833" y="1827"/>
              <a:ext cx="52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5" name="Rectangle 60"/>
            <p:cNvSpPr>
              <a:spLocks noChangeArrowheads="1"/>
            </p:cNvSpPr>
            <p:nvPr/>
          </p:nvSpPr>
          <p:spPr bwMode="auto">
            <a:xfrm>
              <a:off x="4806" y="2401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6" name="Rectangle 61"/>
            <p:cNvSpPr>
              <a:spLocks noChangeArrowheads="1"/>
            </p:cNvSpPr>
            <p:nvPr/>
          </p:nvSpPr>
          <p:spPr bwMode="auto">
            <a:xfrm>
              <a:off x="4965" y="1959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7" name="Rectangle 62"/>
            <p:cNvSpPr>
              <a:spLocks noChangeArrowheads="1"/>
            </p:cNvSpPr>
            <p:nvPr/>
          </p:nvSpPr>
          <p:spPr bwMode="auto">
            <a:xfrm>
              <a:off x="4965" y="2269"/>
              <a:ext cx="53" cy="88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8" name="Rectangle 63"/>
            <p:cNvSpPr>
              <a:spLocks noChangeArrowheads="1"/>
            </p:cNvSpPr>
            <p:nvPr/>
          </p:nvSpPr>
          <p:spPr bwMode="auto">
            <a:xfrm>
              <a:off x="4991" y="2445"/>
              <a:ext cx="53" cy="89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69" name="Rectangle 64"/>
            <p:cNvSpPr>
              <a:spLocks noChangeArrowheads="1"/>
            </p:cNvSpPr>
            <p:nvPr/>
          </p:nvSpPr>
          <p:spPr bwMode="auto">
            <a:xfrm>
              <a:off x="2929" y="1296"/>
              <a:ext cx="2591" cy="16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latin typeface="Arial" charset="0"/>
              </a:endParaRPr>
            </a:p>
          </p:txBody>
        </p:sp>
        <p:sp>
          <p:nvSpPr>
            <p:cNvPr id="69670" name="Line 65"/>
            <p:cNvSpPr>
              <a:spLocks noChangeShapeType="1"/>
            </p:cNvSpPr>
            <p:nvPr/>
          </p:nvSpPr>
          <p:spPr bwMode="auto">
            <a:xfrm>
              <a:off x="3552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1" name="Line 66"/>
            <p:cNvSpPr>
              <a:spLocks noChangeShapeType="1"/>
            </p:cNvSpPr>
            <p:nvPr/>
          </p:nvSpPr>
          <p:spPr bwMode="auto">
            <a:xfrm>
              <a:off x="4176" y="1344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72" name="Line 67"/>
            <p:cNvSpPr>
              <a:spLocks noChangeShapeType="1"/>
            </p:cNvSpPr>
            <p:nvPr/>
          </p:nvSpPr>
          <p:spPr bwMode="auto">
            <a:xfrm>
              <a:off x="3888" y="1392"/>
              <a:ext cx="576" cy="1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37" name="Line 68"/>
          <p:cNvSpPr>
            <a:spLocks noChangeShapeType="1"/>
          </p:cNvSpPr>
          <p:nvPr/>
        </p:nvSpPr>
        <p:spPr bwMode="auto">
          <a:xfrm flipV="1">
            <a:off x="6756400" y="3124200"/>
            <a:ext cx="406400" cy="220663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9638" name="Text Box 69"/>
          <p:cNvSpPr txBox="1">
            <a:spLocks noChangeArrowheads="1"/>
          </p:cNvSpPr>
          <p:nvPr/>
        </p:nvSpPr>
        <p:spPr bwMode="auto">
          <a:xfrm>
            <a:off x="6858000" y="32004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 Unicode MS" charset="0"/>
                <a:ea typeface="Arial Unicode MS" charset="0"/>
              </a:rPr>
              <a:t>m</a:t>
            </a:r>
          </a:p>
        </p:txBody>
      </p:sp>
      <p:sp>
        <p:nvSpPr>
          <p:cNvPr id="1796167" name="Text Box 71"/>
          <p:cNvSpPr txBox="1">
            <a:spLocks noChangeArrowheads="1"/>
          </p:cNvSpPr>
          <p:nvPr/>
        </p:nvSpPr>
        <p:spPr bwMode="auto">
          <a:xfrm>
            <a:off x="381000" y="4267200"/>
            <a:ext cx="8305800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Let data D be (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1</a:t>
            </a:r>
            <a:r>
              <a:rPr lang="en-US" altLang="zh-TW" sz="1800">
                <a:latin typeface="Arial" charset="0"/>
              </a:rPr>
              <a:t>, y</a:t>
            </a:r>
            <a:r>
              <a:rPr lang="en-US" altLang="zh-TW" sz="1800" baseline="-25000">
                <a:latin typeface="Arial" charset="0"/>
              </a:rPr>
              <a:t>1</a:t>
            </a:r>
            <a:r>
              <a:rPr lang="en-US" altLang="zh-TW" sz="1800">
                <a:latin typeface="Arial" charset="0"/>
              </a:rPr>
              <a:t>), …, (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|D|</a:t>
            </a:r>
            <a:r>
              <a:rPr lang="en-US" altLang="zh-TW" sz="1800">
                <a:latin typeface="Arial" charset="0"/>
              </a:rPr>
              <a:t>, y</a:t>
            </a:r>
            <a:r>
              <a:rPr lang="en-US" altLang="zh-TW" sz="1800" baseline="-25000">
                <a:latin typeface="Arial" charset="0"/>
              </a:rPr>
              <a:t>|D|</a:t>
            </a:r>
            <a:r>
              <a:rPr lang="en-US" altLang="zh-TW" sz="1800">
                <a:latin typeface="Arial" charset="0"/>
              </a:rPr>
              <a:t>), where </a:t>
            </a:r>
            <a:r>
              <a:rPr lang="en-US" altLang="zh-TW" sz="1800" b="1">
                <a:latin typeface="Arial" charset="0"/>
              </a:rPr>
              <a:t>X</a:t>
            </a:r>
            <a:r>
              <a:rPr lang="en-US" altLang="zh-TW" sz="1800" baseline="-25000">
                <a:latin typeface="Arial" charset="0"/>
              </a:rPr>
              <a:t>i</a:t>
            </a:r>
            <a:r>
              <a:rPr lang="en-US" altLang="zh-TW" sz="1800">
                <a:latin typeface="Arial" charset="0"/>
              </a:rPr>
              <a:t> is the set of training tuples associated with the class labels y</a:t>
            </a:r>
            <a:r>
              <a:rPr lang="en-US" altLang="zh-TW" sz="1800" baseline="-25000">
                <a:latin typeface="Arial" charset="0"/>
              </a:rPr>
              <a:t>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There are infinite lines (hyperplanes) separating the two classes but we want to find the best one (the one that minimizes classification error on unseen data)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latin typeface="Arial" charset="0"/>
              </a:rPr>
              <a:t>SVM searches for the hyperplane with the largest margin, i.e., </a:t>
            </a:r>
            <a:r>
              <a:rPr lang="en-US" altLang="zh-TW" sz="1800" b="1">
                <a:latin typeface="Arial" charset="0"/>
              </a:rPr>
              <a:t>maximum marginal hyperplane</a:t>
            </a:r>
            <a:r>
              <a:rPr lang="en-US" altLang="zh-TW" sz="1800">
                <a:latin typeface="Arial" charset="0"/>
              </a:rPr>
              <a:t> (MMH)</a:t>
            </a:r>
          </a:p>
        </p:txBody>
      </p:sp>
      <p:sp>
        <p:nvSpPr>
          <p:cNvPr id="6964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29315BF-D23F-AD4C-8737-614D947FBF2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964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3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6167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SVM—Linearly Separable</a:t>
            </a:r>
          </a:p>
        </p:txBody>
      </p:sp>
      <p:sp>
        <p:nvSpPr>
          <p:cNvPr id="70659" name="Rectangle 5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A separating hyperplane can be written as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 b="1">
                <a:latin typeface="Arial" charset="0"/>
              </a:rPr>
              <a:t>W</a:t>
            </a:r>
            <a:r>
              <a:rPr lang="en-US" altLang="zh-TW" sz="2000">
                <a:latin typeface="Arial" charset="0"/>
              </a:rPr>
              <a:t> ●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>
                <a:latin typeface="Arial" charset="0"/>
              </a:rPr>
              <a:t> + b = 0</a:t>
            </a:r>
          </a:p>
          <a:p>
            <a:pPr lvl="1" eaLnBrk="1" hangingPunct="1">
              <a:lnSpc>
                <a:spcPct val="110000"/>
              </a:lnSpc>
              <a:buClr>
                <a:schemeClr val="hlink"/>
              </a:buClr>
              <a:buSzPct val="55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where </a:t>
            </a:r>
            <a:r>
              <a:rPr lang="en-US" altLang="zh-TW" sz="2000" b="1">
                <a:latin typeface="Arial" charset="0"/>
              </a:rPr>
              <a:t>W</a:t>
            </a:r>
            <a:r>
              <a:rPr lang="en-US" altLang="zh-TW" sz="2000">
                <a:latin typeface="Arial" charset="0"/>
              </a:rPr>
              <a:t>={w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,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, …, w</a:t>
            </a:r>
            <a:r>
              <a:rPr lang="en-US" altLang="zh-TW" sz="2000" baseline="-25000">
                <a:latin typeface="Arial" charset="0"/>
              </a:rPr>
              <a:t>n</a:t>
            </a:r>
            <a:r>
              <a:rPr lang="en-US" altLang="zh-TW" sz="2000">
                <a:latin typeface="Arial" charset="0"/>
              </a:rPr>
              <a:t>} is a weight vector and b a scalar (bias)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For 2-D it can be written as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= 0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hyperplane defining the sides of the margin: 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H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: 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≥ 1    for y</a:t>
            </a:r>
            <a:r>
              <a:rPr lang="en-US" altLang="zh-TW" sz="2000" baseline="-25000">
                <a:latin typeface="Arial" charset="0"/>
              </a:rPr>
              <a:t>i </a:t>
            </a:r>
            <a:r>
              <a:rPr lang="en-US" altLang="zh-TW" sz="2000">
                <a:latin typeface="Arial" charset="0"/>
              </a:rPr>
              <a:t>= +1, and</a:t>
            </a:r>
          </a:p>
          <a:p>
            <a:pPr lvl="2" eaLnBrk="1" hangingPunct="1">
              <a:lnSpc>
                <a:spcPct val="110000"/>
              </a:lnSpc>
              <a:buClr>
                <a:schemeClr val="folHlink"/>
              </a:buClr>
              <a:buSzPct val="50000"/>
              <a:buFont typeface="Wingdings" charset="2"/>
              <a:buNone/>
            </a:pPr>
            <a:r>
              <a:rPr lang="en-US" altLang="zh-TW" sz="2000">
                <a:latin typeface="Arial" charset="0"/>
              </a:rPr>
              <a:t>H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: w</a:t>
            </a:r>
            <a:r>
              <a:rPr lang="en-US" altLang="zh-TW" sz="2000" baseline="-25000">
                <a:latin typeface="Arial" charset="0"/>
              </a:rPr>
              <a:t>0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+ w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x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≤ – 1 for y</a:t>
            </a:r>
            <a:r>
              <a:rPr lang="en-US" altLang="zh-TW" sz="2000" baseline="-25000">
                <a:latin typeface="Arial" charset="0"/>
              </a:rPr>
              <a:t>i </a:t>
            </a:r>
            <a:r>
              <a:rPr lang="en-US" altLang="zh-TW" sz="2000">
                <a:latin typeface="Arial" charset="0"/>
              </a:rPr>
              <a:t>= –1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Any training tuples that fall on hyperplanes H</a:t>
            </a:r>
            <a:r>
              <a:rPr lang="en-US" altLang="zh-TW" sz="2000" baseline="-25000">
                <a:latin typeface="Arial" charset="0"/>
              </a:rPr>
              <a:t>1</a:t>
            </a:r>
            <a:r>
              <a:rPr lang="en-US" altLang="zh-TW" sz="2000">
                <a:latin typeface="Arial" charset="0"/>
              </a:rPr>
              <a:t> or H</a:t>
            </a:r>
            <a:r>
              <a:rPr lang="en-US" altLang="zh-TW" sz="2000" baseline="-25000">
                <a:latin typeface="Arial" charset="0"/>
              </a:rPr>
              <a:t>2</a:t>
            </a:r>
            <a:r>
              <a:rPr lang="en-US" altLang="zh-TW" sz="2000">
                <a:latin typeface="Arial" charset="0"/>
              </a:rPr>
              <a:t> (i.e., the </a:t>
            </a:r>
            <a:br>
              <a:rPr lang="en-US" altLang="zh-TW" sz="2000">
                <a:latin typeface="Arial" charset="0"/>
              </a:rPr>
            </a:br>
            <a:r>
              <a:rPr lang="en-US" altLang="zh-TW" sz="2000">
                <a:latin typeface="Arial" charset="0"/>
              </a:rPr>
              <a:t>sides defining the margin) are </a:t>
            </a:r>
            <a:r>
              <a:rPr lang="en-US" altLang="zh-TW" sz="2000" b="1">
                <a:latin typeface="Arial" charset="0"/>
              </a:rPr>
              <a:t>support vectors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This becomes a </a:t>
            </a:r>
            <a:r>
              <a:rPr lang="en-US" altLang="zh-TW" sz="2000" b="1">
                <a:latin typeface="Arial" charset="0"/>
              </a:rPr>
              <a:t>constrained (convex) quadratic optimization</a:t>
            </a:r>
            <a:r>
              <a:rPr lang="en-US" altLang="zh-TW" sz="2000">
                <a:latin typeface="Arial" charset="0"/>
              </a:rPr>
              <a:t> problem: Quadratic objective function and linear constraints </a:t>
            </a:r>
            <a:r>
              <a:rPr lang="en-US" altLang="zh-TW" sz="2000">
                <a:latin typeface="Arial" charset="0"/>
                <a:sym typeface="Wingdings" charset="2"/>
              </a:rPr>
              <a:t></a:t>
            </a:r>
            <a:r>
              <a:rPr lang="en-US" altLang="zh-TW" sz="2000">
                <a:latin typeface="Arial" charset="0"/>
              </a:rPr>
              <a:t> </a:t>
            </a:r>
            <a:r>
              <a:rPr lang="en-US" altLang="zh-TW" sz="2000" i="1">
                <a:latin typeface="Arial" charset="0"/>
              </a:rPr>
              <a:t>Quadratic Programming (QP) </a:t>
            </a:r>
            <a:r>
              <a:rPr lang="en-US" altLang="zh-TW" sz="2000">
                <a:latin typeface="Arial" charset="0"/>
                <a:sym typeface="Wingdings" charset="2"/>
              </a:rPr>
              <a:t></a:t>
            </a:r>
            <a:r>
              <a:rPr lang="en-US" altLang="zh-TW" sz="2000">
                <a:latin typeface="Arial" charset="0"/>
              </a:rPr>
              <a:t> Lagrangian multipliers</a:t>
            </a:r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3D73C02-5ACF-0246-8217-E51F4DB95A7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066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2338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609600"/>
          </a:xfrm>
        </p:spPr>
        <p:txBody>
          <a:bodyPr/>
          <a:lstStyle/>
          <a:p>
            <a:r>
              <a:rPr lang="en-US" altLang="zh-TW" sz="2800">
                <a:solidFill>
                  <a:schemeClr val="accent1"/>
                </a:solidFill>
                <a:latin typeface="Calibri" charset="0"/>
                <a:ea typeface="新細明體" charset="-120"/>
              </a:rPr>
              <a:t>Why Is SVM Effective on High Dimensional Data?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complexity of trained classifier is characterized by the # of support vectors rather than the dimensionality of the data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support vectors are the essential or critical training examples —they lie closest to the decision boundary (MMH)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If all other training examples are removed and the training is repeated, the same separating hyperplane would be found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The number of support vectors found can be used to compute an (upper) bound on the expected error rate of the SVM classifier, which is independent of the data dimensionality</a:t>
            </a:r>
          </a:p>
          <a:p>
            <a:pPr eaLnBrk="1" hangingPunct="1">
              <a:lnSpc>
                <a:spcPct val="14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Thus, an SVM with a small number of support vectors can have good generalization, even when the dimensionality of the data is high</a:t>
            </a:r>
          </a:p>
        </p:txBody>
      </p:sp>
      <p:sp>
        <p:nvSpPr>
          <p:cNvPr id="7168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9202711-C873-224B-9D90-E63FF97D7D3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168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9257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7391400" cy="6096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SVM—Linearly Inseparable</a:t>
            </a: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04800" y="1524000"/>
            <a:ext cx="883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Transform the original input data into a higher dimensional space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4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400">
                <a:latin typeface="Arial" charset="0"/>
              </a:rPr>
              <a:t>Search for a linear separating hyperplane in the new space</a:t>
            </a:r>
          </a:p>
        </p:txBody>
      </p:sp>
      <p:pic>
        <p:nvPicPr>
          <p:cNvPr id="7270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0800"/>
            <a:ext cx="906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2709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7099300" y="0"/>
          <a:ext cx="20447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4" name="SmartDraw" r:id="rId4" imgW="2045208" imgH="1749552" progId="SmartDraw.2">
                  <p:embed/>
                </p:oleObj>
              </mc:Choice>
              <mc:Fallback>
                <p:oleObj name="SmartDraw" r:id="rId4" imgW="2045208" imgH="1749552" progId="SmartDraw.2">
                  <p:embed/>
                  <p:pic>
                    <p:nvPicPr>
                      <p:cNvPr id="7270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9300" y="0"/>
                        <a:ext cx="2044700" cy="190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3112FD1-96AB-7844-837F-DEF025D9949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2711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98626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081088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Mapping Input Space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to Feature Space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3731" name="矩形 4"/>
          <p:cNvSpPr>
            <a:spLocks noChangeArrowheads="1"/>
          </p:cNvSpPr>
          <p:nvPr/>
        </p:nvSpPr>
        <p:spPr bwMode="auto">
          <a:xfrm>
            <a:off x="2051050" y="6638925"/>
            <a:ext cx="52562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latin typeface="Arial" charset="0"/>
              </a:rPr>
              <a:t>Source: </a:t>
            </a:r>
            <a:r>
              <a:rPr lang="en-US" altLang="zh-TW" sz="1000">
                <a:latin typeface="Arial" charset="0"/>
                <a:hlinkClick r:id="rId2"/>
              </a:rPr>
              <a:t>http://www.statsoft.com/textbook/support-vector-machines/</a:t>
            </a:r>
            <a:r>
              <a:rPr lang="en-US" altLang="zh-TW" sz="1000">
                <a:latin typeface="Arial" charset="0"/>
              </a:rPr>
              <a:t> </a:t>
            </a:r>
            <a:endParaRPr lang="zh-TW" altLang="en-US" sz="1000">
              <a:latin typeface="Arial" charset="0"/>
            </a:endParaRPr>
          </a:p>
        </p:txBody>
      </p:sp>
      <p:pic>
        <p:nvPicPr>
          <p:cNvPr id="73732" name="Picture 2" descr="http://www.statsoft.com/textbook/graphics/SVMIntro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17938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http://www.statsoft.com/textbook/graphics/SVMIntro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13" y="2852738"/>
            <a:ext cx="166052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6" descr="http://www.statsoft.com/textbook/graphics/SVMIntro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497388"/>
            <a:ext cx="43211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D95BB3A-A2EF-534E-8202-8F73CD2642B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56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E5B83-894A-D249-861A-1015BA441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68" y="0"/>
            <a:ext cx="8507288" cy="823177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 Machine Learning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47F77-22D5-7F42-9E40-505177CB9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09E05-1F89-1C46-B80A-DF74BB3F6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05" r="685" b="41534"/>
          <a:stretch/>
        </p:blipFill>
        <p:spPr>
          <a:xfrm>
            <a:off x="517056" y="823177"/>
            <a:ext cx="8251063" cy="5627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F47AD4E-C8E3-3040-B3BE-002A8AB5D749}"/>
              </a:ext>
            </a:extLst>
          </p:cNvPr>
          <p:cNvSpPr/>
          <p:nvPr/>
        </p:nvSpPr>
        <p:spPr>
          <a:xfrm>
            <a:off x="1620180" y="6563925"/>
            <a:ext cx="59766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http://scikit-learn.org/stable/tutorial/machine_learning_map/index.html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1589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SVM—Kernel functions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81000" y="1295400"/>
            <a:ext cx="8458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Instead of computing the dot product on the transformed data tuples, it is mathematically equivalent to instead applying a kernel function K(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,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to the original data, i.e., K(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, 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= </a:t>
            </a:r>
            <a:r>
              <a:rPr lang="el-GR" altLang="zh-TW" sz="2000">
                <a:latin typeface="Arial" charset="0"/>
              </a:rPr>
              <a:t>Φ</a:t>
            </a:r>
            <a:r>
              <a:rPr lang="en-US" altLang="zh-TW" sz="2000">
                <a:latin typeface="Arial" charset="0"/>
              </a:rPr>
              <a:t>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i</a:t>
            </a:r>
            <a:r>
              <a:rPr lang="en-US" altLang="zh-TW" sz="2000">
                <a:latin typeface="Arial" charset="0"/>
              </a:rPr>
              <a:t>) </a:t>
            </a:r>
            <a:r>
              <a:rPr lang="el-GR" altLang="zh-TW" sz="2000">
                <a:latin typeface="Arial" charset="0"/>
              </a:rPr>
              <a:t>Φ</a:t>
            </a:r>
            <a:r>
              <a:rPr lang="en-US" altLang="zh-TW" sz="2000">
                <a:latin typeface="Arial" charset="0"/>
              </a:rPr>
              <a:t>(</a:t>
            </a:r>
            <a:r>
              <a:rPr lang="en-US" altLang="zh-TW" sz="2000" b="1">
                <a:latin typeface="Arial" charset="0"/>
              </a:rPr>
              <a:t>X</a:t>
            </a:r>
            <a:r>
              <a:rPr lang="en-US" altLang="zh-TW" sz="2000" b="1" baseline="-25000">
                <a:latin typeface="Arial" charset="0"/>
              </a:rPr>
              <a:t>j</a:t>
            </a:r>
            <a:r>
              <a:rPr lang="en-US" altLang="zh-TW" sz="2000">
                <a:latin typeface="Arial" charset="0"/>
              </a:rPr>
              <a:t>) </a:t>
            </a:r>
            <a:endParaRPr lang="el-GR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Typical Kernel Functions</a:t>
            </a: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endParaRPr lang="en-US" altLang="zh-TW" sz="2000">
              <a:latin typeface="Arial" charset="0"/>
            </a:endParaRPr>
          </a:p>
          <a:p>
            <a:pPr eaLnBrk="1" hangingPunct="1">
              <a:lnSpc>
                <a:spcPct val="110000"/>
              </a:lnSpc>
              <a:buClr>
                <a:schemeClr val="folHlink"/>
              </a:buClr>
              <a:buSzPct val="60000"/>
              <a:buFont typeface="Wingdings" charset="2"/>
              <a:buChar char="n"/>
            </a:pPr>
            <a:r>
              <a:rPr lang="en-US" altLang="zh-TW" sz="2000">
                <a:latin typeface="Arial" charset="0"/>
              </a:rPr>
              <a:t>SVM can also be used for classifying multiple (&gt; 2) classes and for regression analysis (with additional user parameters)</a:t>
            </a:r>
          </a:p>
        </p:txBody>
      </p:sp>
      <p:pic>
        <p:nvPicPr>
          <p:cNvPr id="7475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27350"/>
            <a:ext cx="876300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FFF12F6-CB70-B14E-9AC3-75237BEEA6F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4758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073584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新細明體" charset="-120"/>
              </a:rPr>
              <a:t>SVM Related Links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458200" cy="4800600"/>
          </a:xfrm>
        </p:spPr>
        <p:txBody>
          <a:bodyPr/>
          <a:lstStyle/>
          <a:p>
            <a:r>
              <a:rPr lang="en-US" altLang="zh-TW" sz="2400">
                <a:latin typeface="Calibri" charset="0"/>
                <a:ea typeface="新細明體" charset="-120"/>
              </a:rPr>
              <a:t>SVM Website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  <a:hlinkClick r:id="rId2"/>
              </a:rPr>
              <a:t>http://www.kernel-machines.org/</a:t>
            </a:r>
            <a:endParaRPr lang="en-US" altLang="zh-TW" sz="2400">
              <a:latin typeface="Calibri" charset="0"/>
              <a:ea typeface="新細明體" charset="-120"/>
            </a:endParaRPr>
          </a:p>
          <a:p>
            <a:r>
              <a:rPr lang="en-US" altLang="zh-TW" sz="2400">
                <a:latin typeface="Calibri" charset="0"/>
                <a:ea typeface="新細明體" charset="-120"/>
              </a:rPr>
              <a:t>Representative implementations</a:t>
            </a:r>
          </a:p>
          <a:p>
            <a:pPr lvl="1"/>
            <a:r>
              <a:rPr lang="en-US" altLang="zh-TW" sz="2400">
                <a:solidFill>
                  <a:srgbClr val="FF0000"/>
                </a:solidFill>
                <a:latin typeface="Calibri" charset="0"/>
                <a:ea typeface="新細明體" charset="-120"/>
              </a:rPr>
              <a:t>LIBSVM</a:t>
            </a:r>
          </a:p>
          <a:p>
            <a:pPr lvl="2"/>
            <a:r>
              <a:rPr lang="en-US" altLang="zh-TW" sz="2000">
                <a:latin typeface="Calibri" charset="0"/>
                <a:ea typeface="新細明體" charset="-120"/>
              </a:rPr>
              <a:t>an efficient implementation of SVM, multi-class classifications, nu-SVM, one-class SVM, including also various interfaces with java, python, etc.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SVM-light</a:t>
            </a:r>
          </a:p>
          <a:p>
            <a:pPr lvl="2"/>
            <a:r>
              <a:rPr lang="en-US" altLang="zh-TW" sz="2000">
                <a:latin typeface="Calibri" charset="0"/>
                <a:ea typeface="新細明體" charset="-120"/>
              </a:rPr>
              <a:t>simpler but performance is not better than LIBSVM, support only binary classification and only C language</a:t>
            </a:r>
          </a:p>
          <a:p>
            <a:pPr lvl="1"/>
            <a:r>
              <a:rPr lang="en-US" altLang="zh-TW" sz="2400">
                <a:latin typeface="Calibri" charset="0"/>
                <a:ea typeface="新細明體" charset="-120"/>
              </a:rPr>
              <a:t>SVM-torch</a:t>
            </a:r>
          </a:p>
          <a:p>
            <a:pPr lvl="2"/>
            <a:r>
              <a:rPr lang="en-US" altLang="zh-TW" sz="2000">
                <a:latin typeface="Calibri" charset="0"/>
                <a:ea typeface="新細明體" charset="-120"/>
              </a:rPr>
              <a:t>another recent implementation also written in C.</a:t>
            </a:r>
          </a:p>
        </p:txBody>
      </p:sp>
      <p:sp>
        <p:nvSpPr>
          <p:cNvPr id="7680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D77AEC8-1387-2946-8ACE-DD3EA8F2544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76805" name="文字方塊 32"/>
          <p:cNvSpPr txBox="1">
            <a:spLocks noChangeArrowheads="1"/>
          </p:cNvSpPr>
          <p:nvPr/>
        </p:nvSpPr>
        <p:spPr bwMode="auto">
          <a:xfrm>
            <a:off x="3348038" y="6597650"/>
            <a:ext cx="23034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>
                <a:solidFill>
                  <a:srgbClr val="A6A6A6"/>
                </a:solidFill>
              </a:rPr>
              <a:t>Source: Han &amp; Kamber (2006)</a:t>
            </a:r>
            <a:endParaRPr kumimoji="0" lang="zh-TW" altLang="en-US" sz="12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28406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88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88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88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Neural Networks</a:t>
            </a: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822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93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2343150" y="383698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2343150" y="5024438"/>
            <a:ext cx="719138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4179888" y="4352925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4179888" y="5516563"/>
            <a:ext cx="719137" cy="720725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4179888" y="3189288"/>
            <a:ext cx="719137" cy="719137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61960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1560513" y="1412875"/>
            <a:ext cx="18430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3062288" y="4197350"/>
            <a:ext cx="1222375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3062288" y="4967288"/>
            <a:ext cx="1222375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3062288" y="3549650"/>
            <a:ext cx="1117600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3062288" y="5384800"/>
            <a:ext cx="1117600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3062288" y="4197350"/>
            <a:ext cx="1222375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3062288" y="3803650"/>
            <a:ext cx="1222375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8" idx="6"/>
            <a:endCxn id="10" idx="3"/>
          </p:cNvCxnSpPr>
          <p:nvPr/>
        </p:nvCxnSpPr>
        <p:spPr>
          <a:xfrm flipV="1">
            <a:off x="4899025" y="4967288"/>
            <a:ext cx="1401763" cy="909637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7" idx="6"/>
            <a:endCxn id="10" idx="2"/>
          </p:cNvCxnSpPr>
          <p:nvPr/>
        </p:nvCxnSpPr>
        <p:spPr>
          <a:xfrm>
            <a:off x="4899025" y="4713288"/>
            <a:ext cx="1296988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9" idx="6"/>
            <a:endCxn id="10" idx="1"/>
          </p:cNvCxnSpPr>
          <p:nvPr/>
        </p:nvCxnSpPr>
        <p:spPr>
          <a:xfrm>
            <a:off x="4899025" y="3549650"/>
            <a:ext cx="1401763" cy="9096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5724525" y="1412875"/>
            <a:ext cx="2098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562350" y="1412875"/>
            <a:ext cx="2017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cxnSp>
        <p:nvCxnSpPr>
          <p:cNvPr id="23" name="Straight Arrow Connector 205"/>
          <p:cNvCxnSpPr>
            <a:stCxn id="10" idx="6"/>
          </p:cNvCxnSpPr>
          <p:nvPr/>
        </p:nvCxnSpPr>
        <p:spPr>
          <a:xfrm>
            <a:off x="6915150" y="4713288"/>
            <a:ext cx="720725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09"/>
          <p:cNvSpPr txBox="1">
            <a:spLocks noChangeArrowheads="1"/>
          </p:cNvSpPr>
          <p:nvPr/>
        </p:nvSpPr>
        <p:spPr bwMode="auto">
          <a:xfrm>
            <a:off x="7826375" y="4437063"/>
            <a:ext cx="388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Y</a:t>
            </a:r>
          </a:p>
        </p:txBody>
      </p:sp>
      <p:cxnSp>
        <p:nvCxnSpPr>
          <p:cNvPr id="25" name="Straight Arrow Connector 210"/>
          <p:cNvCxnSpPr>
            <a:endCxn id="5" idx="2"/>
          </p:cNvCxnSpPr>
          <p:nvPr/>
        </p:nvCxnSpPr>
        <p:spPr>
          <a:xfrm flipV="1">
            <a:off x="1514475" y="4197350"/>
            <a:ext cx="828675" cy="2381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13"/>
          <p:cNvCxnSpPr>
            <a:endCxn id="6" idx="2"/>
          </p:cNvCxnSpPr>
          <p:nvPr/>
        </p:nvCxnSpPr>
        <p:spPr>
          <a:xfrm>
            <a:off x="1587500" y="5373688"/>
            <a:ext cx="755650" cy="111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16"/>
          <p:cNvSpPr txBox="1">
            <a:spLocks noChangeArrowheads="1"/>
          </p:cNvSpPr>
          <p:nvPr/>
        </p:nvSpPr>
        <p:spPr bwMode="auto">
          <a:xfrm>
            <a:off x="971550" y="3933825"/>
            <a:ext cx="560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X1</a:t>
            </a:r>
          </a:p>
        </p:txBody>
      </p:sp>
      <p:sp>
        <p:nvSpPr>
          <p:cNvPr id="28" name="TextBox 217"/>
          <p:cNvSpPr txBox="1">
            <a:spLocks noChangeArrowheads="1"/>
          </p:cNvSpPr>
          <p:nvPr/>
        </p:nvSpPr>
        <p:spPr bwMode="auto">
          <a:xfrm>
            <a:off x="1011238" y="5157788"/>
            <a:ext cx="560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X2</a:t>
            </a: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6298980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  <p:sp>
        <p:nvSpPr>
          <p:cNvPr id="6" name="Oval 6"/>
          <p:cNvSpPr/>
          <p:nvPr/>
        </p:nvSpPr>
        <p:spPr>
          <a:xfrm>
            <a:off x="1511300" y="2924175"/>
            <a:ext cx="431800" cy="433388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7"/>
          <p:cNvSpPr/>
          <p:nvPr/>
        </p:nvSpPr>
        <p:spPr>
          <a:xfrm>
            <a:off x="1511300" y="41132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Oval 8"/>
          <p:cNvSpPr/>
          <p:nvPr/>
        </p:nvSpPr>
        <p:spPr>
          <a:xfrm>
            <a:off x="1511300" y="53006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" name="Oval 12"/>
          <p:cNvSpPr/>
          <p:nvPr/>
        </p:nvSpPr>
        <p:spPr>
          <a:xfrm>
            <a:off x="3348038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13"/>
          <p:cNvSpPr/>
          <p:nvPr/>
        </p:nvSpPr>
        <p:spPr>
          <a:xfrm>
            <a:off x="3348038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4"/>
          <p:cNvSpPr/>
          <p:nvPr/>
        </p:nvSpPr>
        <p:spPr>
          <a:xfrm>
            <a:off x="3348038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2" name="Oval 15"/>
          <p:cNvSpPr/>
          <p:nvPr/>
        </p:nvSpPr>
        <p:spPr>
          <a:xfrm>
            <a:off x="7164388" y="346551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3" name="Oval 16"/>
          <p:cNvSpPr/>
          <p:nvPr/>
        </p:nvSpPr>
        <p:spPr>
          <a:xfrm>
            <a:off x="7164388" y="4652963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Oval 19"/>
          <p:cNvSpPr/>
          <p:nvPr/>
        </p:nvSpPr>
        <p:spPr>
          <a:xfrm>
            <a:off x="3348038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5" name="Oval 20"/>
          <p:cNvSpPr/>
          <p:nvPr/>
        </p:nvSpPr>
        <p:spPr>
          <a:xfrm>
            <a:off x="5364163" y="3441700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6" name="Oval 21"/>
          <p:cNvSpPr/>
          <p:nvPr/>
        </p:nvSpPr>
        <p:spPr>
          <a:xfrm>
            <a:off x="5364163" y="4605338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22"/>
          <p:cNvSpPr/>
          <p:nvPr/>
        </p:nvSpPr>
        <p:spPr>
          <a:xfrm>
            <a:off x="5364163" y="57689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23"/>
          <p:cNvSpPr/>
          <p:nvPr/>
        </p:nvSpPr>
        <p:spPr>
          <a:xfrm>
            <a:off x="5364163" y="2276475"/>
            <a:ext cx="431800" cy="431800"/>
          </a:xfrm>
          <a:prstGeom prst="ellipse">
            <a:avLst/>
          </a:prstGeom>
          <a:noFill/>
          <a:ln w="762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9" name="TextBox 24"/>
          <p:cNvSpPr txBox="1">
            <a:spLocks noChangeArrowheads="1"/>
          </p:cNvSpPr>
          <p:nvPr/>
        </p:nvSpPr>
        <p:spPr bwMode="auto">
          <a:xfrm>
            <a:off x="611188" y="1301750"/>
            <a:ext cx="17256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Input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(X)</a:t>
            </a:r>
          </a:p>
        </p:txBody>
      </p:sp>
      <p:cxnSp>
        <p:nvCxnSpPr>
          <p:cNvPr id="20" name="Straight Arrow Connector 26"/>
          <p:cNvCxnSpPr>
            <a:stCxn id="14" idx="6"/>
            <a:endCxn id="18" idx="2"/>
          </p:cNvCxnSpPr>
          <p:nvPr/>
        </p:nvCxnSpPr>
        <p:spPr>
          <a:xfrm>
            <a:off x="3779838" y="24923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7"/>
          <p:cNvCxnSpPr>
            <a:stCxn id="6" idx="6"/>
            <a:endCxn id="9" idx="1"/>
          </p:cNvCxnSpPr>
          <p:nvPr/>
        </p:nvCxnSpPr>
        <p:spPr>
          <a:xfrm>
            <a:off x="1943100" y="3141663"/>
            <a:ext cx="1468438" cy="36195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8"/>
          <p:cNvCxnSpPr>
            <a:stCxn id="11" idx="6"/>
            <a:endCxn id="15" idx="3"/>
          </p:cNvCxnSpPr>
          <p:nvPr/>
        </p:nvCxnSpPr>
        <p:spPr>
          <a:xfrm flipV="1">
            <a:off x="3779838" y="38100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31"/>
          <p:cNvCxnSpPr>
            <a:stCxn id="7" idx="6"/>
            <a:endCxn id="11" idx="1"/>
          </p:cNvCxnSpPr>
          <p:nvPr/>
        </p:nvCxnSpPr>
        <p:spPr>
          <a:xfrm>
            <a:off x="1943100" y="4329113"/>
            <a:ext cx="1468438" cy="15033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2"/>
          <p:cNvCxnSpPr>
            <a:stCxn id="7" idx="6"/>
            <a:endCxn id="9" idx="2"/>
          </p:cNvCxnSpPr>
          <p:nvPr/>
        </p:nvCxnSpPr>
        <p:spPr>
          <a:xfrm flipV="1">
            <a:off x="1943100" y="3657600"/>
            <a:ext cx="1404938" cy="6715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33"/>
          <p:cNvCxnSpPr>
            <a:stCxn id="6" idx="6"/>
            <a:endCxn id="11" idx="0"/>
          </p:cNvCxnSpPr>
          <p:nvPr/>
        </p:nvCxnSpPr>
        <p:spPr>
          <a:xfrm>
            <a:off x="1943100" y="3141663"/>
            <a:ext cx="1620838" cy="2627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34"/>
          <p:cNvCxnSpPr>
            <a:stCxn id="6" idx="6"/>
            <a:endCxn id="14" idx="1"/>
          </p:cNvCxnSpPr>
          <p:nvPr/>
        </p:nvCxnSpPr>
        <p:spPr>
          <a:xfrm flipV="1">
            <a:off x="1943100" y="2339975"/>
            <a:ext cx="1468438" cy="8016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35"/>
          <p:cNvCxnSpPr>
            <a:stCxn id="7" idx="6"/>
            <a:endCxn id="10" idx="2"/>
          </p:cNvCxnSpPr>
          <p:nvPr/>
        </p:nvCxnSpPr>
        <p:spPr>
          <a:xfrm>
            <a:off x="1943100" y="4329113"/>
            <a:ext cx="1404938" cy="4921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40"/>
          <p:cNvCxnSpPr>
            <a:stCxn id="6" idx="6"/>
            <a:endCxn id="10" idx="1"/>
          </p:cNvCxnSpPr>
          <p:nvPr/>
        </p:nvCxnSpPr>
        <p:spPr>
          <a:xfrm>
            <a:off x="1943100" y="3141663"/>
            <a:ext cx="1468438" cy="15271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50"/>
          <p:cNvCxnSpPr>
            <a:stCxn id="8" idx="6"/>
            <a:endCxn id="14" idx="3"/>
          </p:cNvCxnSpPr>
          <p:nvPr/>
        </p:nvCxnSpPr>
        <p:spPr>
          <a:xfrm flipV="1">
            <a:off x="1943100" y="2646363"/>
            <a:ext cx="1468438" cy="28702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51"/>
          <p:cNvCxnSpPr>
            <a:stCxn id="8" idx="6"/>
            <a:endCxn id="10" idx="3"/>
          </p:cNvCxnSpPr>
          <p:nvPr/>
        </p:nvCxnSpPr>
        <p:spPr>
          <a:xfrm flipV="1">
            <a:off x="1943100" y="4973638"/>
            <a:ext cx="1468438" cy="5429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52"/>
          <p:cNvCxnSpPr>
            <a:stCxn id="8" idx="6"/>
            <a:endCxn id="11" idx="2"/>
          </p:cNvCxnSpPr>
          <p:nvPr/>
        </p:nvCxnSpPr>
        <p:spPr>
          <a:xfrm>
            <a:off x="1943100" y="5516563"/>
            <a:ext cx="1404938" cy="4683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63"/>
          <p:cNvCxnSpPr>
            <a:stCxn id="11" idx="6"/>
            <a:endCxn id="16" idx="3"/>
          </p:cNvCxnSpPr>
          <p:nvPr/>
        </p:nvCxnSpPr>
        <p:spPr>
          <a:xfrm flipV="1">
            <a:off x="3779838" y="4973638"/>
            <a:ext cx="1647825" cy="101123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64"/>
          <p:cNvCxnSpPr>
            <a:stCxn id="11" idx="6"/>
            <a:endCxn id="17" idx="2"/>
          </p:cNvCxnSpPr>
          <p:nvPr/>
        </p:nvCxnSpPr>
        <p:spPr>
          <a:xfrm>
            <a:off x="3779838" y="5984875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65"/>
          <p:cNvCxnSpPr>
            <a:stCxn id="8" idx="6"/>
            <a:endCxn id="9" idx="3"/>
          </p:cNvCxnSpPr>
          <p:nvPr/>
        </p:nvCxnSpPr>
        <p:spPr>
          <a:xfrm flipV="1">
            <a:off x="1943100" y="3810000"/>
            <a:ext cx="1468438" cy="17065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80"/>
          <p:cNvCxnSpPr>
            <a:stCxn id="7" idx="6"/>
            <a:endCxn id="14" idx="2"/>
          </p:cNvCxnSpPr>
          <p:nvPr/>
        </p:nvCxnSpPr>
        <p:spPr>
          <a:xfrm flipV="1">
            <a:off x="1943100" y="2492375"/>
            <a:ext cx="1404938" cy="18367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97"/>
          <p:cNvCxnSpPr>
            <a:stCxn id="11" idx="6"/>
            <a:endCxn id="18" idx="3"/>
          </p:cNvCxnSpPr>
          <p:nvPr/>
        </p:nvCxnSpPr>
        <p:spPr>
          <a:xfrm flipV="1">
            <a:off x="3779838" y="2646363"/>
            <a:ext cx="1647825" cy="33385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00"/>
          <p:cNvCxnSpPr>
            <a:stCxn id="10" idx="6"/>
            <a:endCxn id="15" idx="2"/>
          </p:cNvCxnSpPr>
          <p:nvPr/>
        </p:nvCxnSpPr>
        <p:spPr>
          <a:xfrm flipV="1"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03"/>
          <p:cNvCxnSpPr>
            <a:stCxn id="9" idx="6"/>
            <a:endCxn id="15" idx="2"/>
          </p:cNvCxnSpPr>
          <p:nvPr/>
        </p:nvCxnSpPr>
        <p:spPr>
          <a:xfrm>
            <a:off x="3779838" y="3657600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06"/>
          <p:cNvCxnSpPr>
            <a:stCxn id="10" idx="6"/>
            <a:endCxn id="16" idx="2"/>
          </p:cNvCxnSpPr>
          <p:nvPr/>
        </p:nvCxnSpPr>
        <p:spPr>
          <a:xfrm>
            <a:off x="3779838" y="4821238"/>
            <a:ext cx="1584325" cy="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09"/>
          <p:cNvCxnSpPr>
            <a:endCxn id="17" idx="2"/>
          </p:cNvCxnSpPr>
          <p:nvPr/>
        </p:nvCxnSpPr>
        <p:spPr>
          <a:xfrm>
            <a:off x="3779838" y="4752975"/>
            <a:ext cx="1584325" cy="12319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10"/>
          <p:cNvCxnSpPr>
            <a:stCxn id="9" idx="6"/>
            <a:endCxn id="18" idx="2"/>
          </p:cNvCxnSpPr>
          <p:nvPr/>
        </p:nvCxnSpPr>
        <p:spPr>
          <a:xfrm flipV="1">
            <a:off x="3779838" y="2492375"/>
            <a:ext cx="1584325" cy="11652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118"/>
          <p:cNvCxnSpPr>
            <a:stCxn id="10" idx="6"/>
            <a:endCxn id="18" idx="3"/>
          </p:cNvCxnSpPr>
          <p:nvPr/>
        </p:nvCxnSpPr>
        <p:spPr>
          <a:xfrm flipV="1">
            <a:off x="3779838" y="2646363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121"/>
          <p:cNvCxnSpPr>
            <a:stCxn id="9" idx="6"/>
            <a:endCxn id="16" idx="2"/>
          </p:cNvCxnSpPr>
          <p:nvPr/>
        </p:nvCxnSpPr>
        <p:spPr>
          <a:xfrm>
            <a:off x="3779838" y="3657600"/>
            <a:ext cx="1584325" cy="1163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24"/>
          <p:cNvCxnSpPr>
            <a:stCxn id="9" idx="6"/>
            <a:endCxn id="17" idx="1"/>
          </p:cNvCxnSpPr>
          <p:nvPr/>
        </p:nvCxnSpPr>
        <p:spPr>
          <a:xfrm>
            <a:off x="3779838" y="3657600"/>
            <a:ext cx="1647825" cy="217487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27"/>
          <p:cNvCxnSpPr>
            <a:stCxn id="14" idx="6"/>
            <a:endCxn id="17" idx="1"/>
          </p:cNvCxnSpPr>
          <p:nvPr/>
        </p:nvCxnSpPr>
        <p:spPr>
          <a:xfrm>
            <a:off x="3779838" y="2492375"/>
            <a:ext cx="1647825" cy="3340100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131"/>
          <p:cNvCxnSpPr>
            <a:stCxn id="14" idx="6"/>
            <a:endCxn id="15" idx="1"/>
          </p:cNvCxnSpPr>
          <p:nvPr/>
        </p:nvCxnSpPr>
        <p:spPr>
          <a:xfrm>
            <a:off x="3779838" y="2492375"/>
            <a:ext cx="1647825" cy="10112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134"/>
          <p:cNvCxnSpPr>
            <a:stCxn id="14" idx="6"/>
            <a:endCxn id="16" idx="1"/>
          </p:cNvCxnSpPr>
          <p:nvPr/>
        </p:nvCxnSpPr>
        <p:spPr>
          <a:xfrm>
            <a:off x="3779838" y="2492375"/>
            <a:ext cx="1647825" cy="21764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145"/>
          <p:cNvCxnSpPr>
            <a:stCxn id="18" idx="6"/>
            <a:endCxn id="13" idx="0"/>
          </p:cNvCxnSpPr>
          <p:nvPr/>
        </p:nvCxnSpPr>
        <p:spPr>
          <a:xfrm>
            <a:off x="5795963" y="2492375"/>
            <a:ext cx="1584325" cy="216058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146"/>
          <p:cNvCxnSpPr>
            <a:stCxn id="16" idx="6"/>
            <a:endCxn id="13" idx="2"/>
          </p:cNvCxnSpPr>
          <p:nvPr/>
        </p:nvCxnSpPr>
        <p:spPr>
          <a:xfrm>
            <a:off x="5795963" y="4821238"/>
            <a:ext cx="1368425" cy="476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47"/>
          <p:cNvCxnSpPr>
            <a:stCxn id="17" idx="6"/>
            <a:endCxn id="12" idx="4"/>
          </p:cNvCxnSpPr>
          <p:nvPr/>
        </p:nvCxnSpPr>
        <p:spPr>
          <a:xfrm flipV="1">
            <a:off x="5795963" y="3897313"/>
            <a:ext cx="1584325" cy="208756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148"/>
          <p:cNvCxnSpPr>
            <a:stCxn id="15" idx="6"/>
            <a:endCxn id="13" idx="1"/>
          </p:cNvCxnSpPr>
          <p:nvPr/>
        </p:nvCxnSpPr>
        <p:spPr>
          <a:xfrm>
            <a:off x="5795963" y="3657600"/>
            <a:ext cx="1431925" cy="105886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149"/>
          <p:cNvCxnSpPr>
            <a:stCxn id="18" idx="6"/>
            <a:endCxn id="12" idx="1"/>
          </p:cNvCxnSpPr>
          <p:nvPr/>
        </p:nvCxnSpPr>
        <p:spPr>
          <a:xfrm>
            <a:off x="5795963" y="2492375"/>
            <a:ext cx="1431925" cy="1036638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151"/>
          <p:cNvCxnSpPr>
            <a:stCxn id="15" idx="6"/>
            <a:endCxn id="12" idx="2"/>
          </p:cNvCxnSpPr>
          <p:nvPr/>
        </p:nvCxnSpPr>
        <p:spPr>
          <a:xfrm>
            <a:off x="5795963" y="3657600"/>
            <a:ext cx="1368425" cy="23813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155"/>
          <p:cNvCxnSpPr>
            <a:stCxn id="17" idx="6"/>
            <a:endCxn id="13" idx="3"/>
          </p:cNvCxnSpPr>
          <p:nvPr/>
        </p:nvCxnSpPr>
        <p:spPr>
          <a:xfrm flipV="1">
            <a:off x="5795963" y="5021263"/>
            <a:ext cx="1431925" cy="963612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156"/>
          <p:cNvCxnSpPr>
            <a:stCxn id="16" idx="6"/>
            <a:endCxn id="12" idx="3"/>
          </p:cNvCxnSpPr>
          <p:nvPr/>
        </p:nvCxnSpPr>
        <p:spPr>
          <a:xfrm flipV="1">
            <a:off x="5795963" y="3833813"/>
            <a:ext cx="1431925" cy="987425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181"/>
          <p:cNvSpPr txBox="1">
            <a:spLocks noChangeArrowheads="1"/>
          </p:cNvSpPr>
          <p:nvPr/>
        </p:nvSpPr>
        <p:spPr bwMode="auto">
          <a:xfrm>
            <a:off x="6948488" y="1373188"/>
            <a:ext cx="1966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Output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(Y)</a:t>
            </a:r>
          </a:p>
        </p:txBody>
      </p:sp>
      <p:sp>
        <p:nvSpPr>
          <p:cNvPr id="57" name="TextBox 182"/>
          <p:cNvSpPr txBox="1">
            <a:spLocks noChangeArrowheads="1"/>
          </p:cNvSpPr>
          <p:nvPr/>
        </p:nvSpPr>
        <p:spPr bwMode="auto">
          <a:xfrm>
            <a:off x="3492500" y="1301750"/>
            <a:ext cx="2017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</p:spTree>
    <p:extLst>
      <p:ext uri="{BB962C8B-B14F-4D97-AF65-F5344CB8AC3E}">
        <p14:creationId xmlns:p14="http://schemas.microsoft.com/office/powerpoint/2010/main" val="29068131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E402F-9171-4F92-A403-4FC7DED30397}" type="slidenum">
              <a:rPr lang="zh-TW" altLang="en-US" smtClean="0"/>
              <a:t>95</a:t>
            </a:fld>
            <a:endParaRPr lang="zh-TW" altLang="en-US"/>
          </a:p>
        </p:txBody>
      </p:sp>
      <p:sp>
        <p:nvSpPr>
          <p:cNvPr id="5" name="Oval 6"/>
          <p:cNvSpPr/>
          <p:nvPr/>
        </p:nvSpPr>
        <p:spPr>
          <a:xfrm>
            <a:off x="468313" y="383698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Oval 7"/>
          <p:cNvSpPr/>
          <p:nvPr/>
        </p:nvSpPr>
        <p:spPr>
          <a:xfrm>
            <a:off x="468313" y="5024438"/>
            <a:ext cx="719137" cy="720725"/>
          </a:xfrm>
          <a:prstGeom prst="ellipse">
            <a:avLst/>
          </a:prstGeom>
          <a:noFill/>
          <a:ln w="76200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" name="Oval 12"/>
          <p:cNvSpPr/>
          <p:nvPr/>
        </p:nvSpPr>
        <p:spPr>
          <a:xfrm>
            <a:off x="1979613" y="4352925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8" name="Oval 13"/>
          <p:cNvSpPr/>
          <p:nvPr/>
        </p:nvSpPr>
        <p:spPr>
          <a:xfrm>
            <a:off x="1979613" y="5516563"/>
            <a:ext cx="720725" cy="720725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9" name="Oval 19"/>
          <p:cNvSpPr/>
          <p:nvPr/>
        </p:nvSpPr>
        <p:spPr>
          <a:xfrm>
            <a:off x="1979613" y="3189288"/>
            <a:ext cx="720725" cy="719137"/>
          </a:xfrm>
          <a:prstGeom prst="ellipse">
            <a:avLst/>
          </a:prstGeom>
          <a:noFill/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Oval 20"/>
          <p:cNvSpPr/>
          <p:nvPr/>
        </p:nvSpPr>
        <p:spPr>
          <a:xfrm>
            <a:off x="7885113" y="4352925"/>
            <a:ext cx="719137" cy="720725"/>
          </a:xfrm>
          <a:prstGeom prst="ellipse">
            <a:avLst/>
          </a:prstGeom>
          <a:noFill/>
          <a:ln w="762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TextBox 24"/>
          <p:cNvSpPr txBox="1"/>
          <p:nvPr/>
        </p:nvSpPr>
        <p:spPr>
          <a:xfrm>
            <a:off x="250825" y="1412875"/>
            <a:ext cx="18446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Input Layer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新細明體" charset="0"/>
                <a:cs typeface="新細明體" charset="0"/>
              </a:rPr>
              <a:t>(X)</a:t>
            </a:r>
          </a:p>
        </p:txBody>
      </p:sp>
      <p:cxnSp>
        <p:nvCxnSpPr>
          <p:cNvPr id="12" name="Straight Arrow Connector 27"/>
          <p:cNvCxnSpPr>
            <a:stCxn id="5" idx="6"/>
            <a:endCxn id="7" idx="1"/>
          </p:cNvCxnSpPr>
          <p:nvPr/>
        </p:nvCxnSpPr>
        <p:spPr>
          <a:xfrm>
            <a:off x="1187450" y="4197350"/>
            <a:ext cx="896938" cy="261938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2"/>
          <p:cNvCxnSpPr>
            <a:stCxn id="6" idx="6"/>
            <a:endCxn id="7" idx="3"/>
          </p:cNvCxnSpPr>
          <p:nvPr/>
        </p:nvCxnSpPr>
        <p:spPr>
          <a:xfrm flipV="1">
            <a:off x="1187450" y="4967288"/>
            <a:ext cx="896938" cy="4175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4"/>
          <p:cNvCxnSpPr>
            <a:stCxn id="5" idx="6"/>
            <a:endCxn id="9" idx="2"/>
          </p:cNvCxnSpPr>
          <p:nvPr/>
        </p:nvCxnSpPr>
        <p:spPr>
          <a:xfrm flipV="1">
            <a:off x="1187450" y="3549650"/>
            <a:ext cx="792163" cy="6477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5"/>
          <p:cNvCxnSpPr>
            <a:stCxn id="6" idx="6"/>
            <a:endCxn id="8" idx="2"/>
          </p:cNvCxnSpPr>
          <p:nvPr/>
        </p:nvCxnSpPr>
        <p:spPr>
          <a:xfrm>
            <a:off x="1187450" y="5384800"/>
            <a:ext cx="792163" cy="4921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0"/>
          <p:cNvCxnSpPr>
            <a:stCxn id="5" idx="6"/>
            <a:endCxn id="8" idx="1"/>
          </p:cNvCxnSpPr>
          <p:nvPr/>
        </p:nvCxnSpPr>
        <p:spPr>
          <a:xfrm>
            <a:off x="1187450" y="4197350"/>
            <a:ext cx="896938" cy="14255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80"/>
          <p:cNvCxnSpPr>
            <a:stCxn id="6" idx="6"/>
            <a:endCxn id="9" idx="3"/>
          </p:cNvCxnSpPr>
          <p:nvPr/>
        </p:nvCxnSpPr>
        <p:spPr>
          <a:xfrm flipV="1">
            <a:off x="1187450" y="3803650"/>
            <a:ext cx="896938" cy="15811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00"/>
          <p:cNvCxnSpPr>
            <a:stCxn id="36" idx="6"/>
            <a:endCxn id="10" idx="3"/>
          </p:cNvCxnSpPr>
          <p:nvPr/>
        </p:nvCxnSpPr>
        <p:spPr>
          <a:xfrm flipV="1">
            <a:off x="7451725" y="4967288"/>
            <a:ext cx="538163" cy="93345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03"/>
          <p:cNvCxnSpPr>
            <a:stCxn id="35" idx="6"/>
            <a:endCxn id="10" idx="2"/>
          </p:cNvCxnSpPr>
          <p:nvPr/>
        </p:nvCxnSpPr>
        <p:spPr>
          <a:xfrm flipV="1">
            <a:off x="7451725" y="4713288"/>
            <a:ext cx="433388" cy="23812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1"/>
          <p:cNvCxnSpPr>
            <a:stCxn id="37" idx="6"/>
            <a:endCxn id="10" idx="1"/>
          </p:cNvCxnSpPr>
          <p:nvPr/>
        </p:nvCxnSpPr>
        <p:spPr>
          <a:xfrm>
            <a:off x="7451725" y="3573463"/>
            <a:ext cx="538163" cy="88582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181"/>
          <p:cNvSpPr txBox="1">
            <a:spLocks noChangeArrowheads="1"/>
          </p:cNvSpPr>
          <p:nvPr/>
        </p:nvSpPr>
        <p:spPr bwMode="auto">
          <a:xfrm>
            <a:off x="6804025" y="1412875"/>
            <a:ext cx="210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Output Layer</a:t>
            </a:r>
          </a:p>
          <a:p>
            <a:pPr algn="ctr" eaLnBrk="1" hangingPunct="1"/>
            <a:r>
              <a:rPr lang="en-US" altLang="zh-TW" b="1">
                <a:solidFill>
                  <a:srgbClr val="008000"/>
                </a:solidFill>
              </a:rPr>
              <a:t>(Y)</a:t>
            </a:r>
          </a:p>
        </p:txBody>
      </p:sp>
      <p:sp>
        <p:nvSpPr>
          <p:cNvPr id="22" name="TextBox 182"/>
          <p:cNvSpPr txBox="1">
            <a:spLocks noChangeArrowheads="1"/>
          </p:cNvSpPr>
          <p:nvPr/>
        </p:nvSpPr>
        <p:spPr bwMode="auto">
          <a:xfrm>
            <a:off x="3486150" y="1412875"/>
            <a:ext cx="21701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Hidden Layers</a:t>
            </a:r>
          </a:p>
          <a:p>
            <a:pPr algn="ctr" eaLnBrk="1" hangingPunct="1"/>
            <a:r>
              <a:rPr lang="en-US" altLang="zh-TW">
                <a:solidFill>
                  <a:srgbClr val="4F81BD"/>
                </a:solidFill>
              </a:rPr>
              <a:t>(H)</a:t>
            </a:r>
          </a:p>
        </p:txBody>
      </p:sp>
      <p:sp>
        <p:nvSpPr>
          <p:cNvPr id="23" name="Oval 29"/>
          <p:cNvSpPr/>
          <p:nvPr/>
        </p:nvSpPr>
        <p:spPr>
          <a:xfrm>
            <a:off x="291623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4" name="Oval 30"/>
          <p:cNvSpPr/>
          <p:nvPr/>
        </p:nvSpPr>
        <p:spPr>
          <a:xfrm>
            <a:off x="291623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5" name="Oval 31"/>
          <p:cNvSpPr/>
          <p:nvPr/>
        </p:nvSpPr>
        <p:spPr>
          <a:xfrm>
            <a:off x="291623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6" name="Oval 38"/>
          <p:cNvSpPr/>
          <p:nvPr/>
        </p:nvSpPr>
        <p:spPr>
          <a:xfrm>
            <a:off x="3851275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7" name="Oval 39"/>
          <p:cNvSpPr/>
          <p:nvPr/>
        </p:nvSpPr>
        <p:spPr>
          <a:xfrm>
            <a:off x="3851275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8" name="Oval 41"/>
          <p:cNvSpPr/>
          <p:nvPr/>
        </p:nvSpPr>
        <p:spPr>
          <a:xfrm>
            <a:off x="3851275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9" name="Oval 42"/>
          <p:cNvSpPr/>
          <p:nvPr/>
        </p:nvSpPr>
        <p:spPr>
          <a:xfrm>
            <a:off x="4787900" y="4376738"/>
            <a:ext cx="720725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" name="Oval 43"/>
          <p:cNvSpPr/>
          <p:nvPr/>
        </p:nvSpPr>
        <p:spPr>
          <a:xfrm>
            <a:off x="4787900" y="5541963"/>
            <a:ext cx="720725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1" name="Oval 44"/>
          <p:cNvSpPr/>
          <p:nvPr/>
        </p:nvSpPr>
        <p:spPr>
          <a:xfrm>
            <a:off x="4787900" y="3213100"/>
            <a:ext cx="720725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Oval 45"/>
          <p:cNvSpPr/>
          <p:nvPr/>
        </p:nvSpPr>
        <p:spPr>
          <a:xfrm>
            <a:off x="5724525" y="4376738"/>
            <a:ext cx="719138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" name="Oval 46"/>
          <p:cNvSpPr/>
          <p:nvPr/>
        </p:nvSpPr>
        <p:spPr>
          <a:xfrm>
            <a:off x="5724525" y="5541963"/>
            <a:ext cx="719138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Oval 47"/>
          <p:cNvSpPr/>
          <p:nvPr/>
        </p:nvSpPr>
        <p:spPr>
          <a:xfrm>
            <a:off x="5724525" y="3213100"/>
            <a:ext cx="719138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5" name="Oval 51"/>
          <p:cNvSpPr/>
          <p:nvPr/>
        </p:nvSpPr>
        <p:spPr>
          <a:xfrm>
            <a:off x="6732588" y="4376738"/>
            <a:ext cx="719137" cy="720725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6" name="Oval 52"/>
          <p:cNvSpPr/>
          <p:nvPr/>
        </p:nvSpPr>
        <p:spPr>
          <a:xfrm>
            <a:off x="6732588" y="5541963"/>
            <a:ext cx="719137" cy="719137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7" name="Oval 53"/>
          <p:cNvSpPr/>
          <p:nvPr/>
        </p:nvSpPr>
        <p:spPr>
          <a:xfrm>
            <a:off x="6732588" y="3213100"/>
            <a:ext cx="719137" cy="719138"/>
          </a:xfrm>
          <a:prstGeom prst="ellipse">
            <a:avLst/>
          </a:prstGeom>
          <a:solidFill>
            <a:srgbClr val="FFFFFF"/>
          </a:solidFill>
          <a:ln w="762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endParaRPr lang="en-US" altLang="zh-TW" sz="18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Box 56"/>
          <p:cNvSpPr txBox="1">
            <a:spLocks noChangeArrowheads="1"/>
          </p:cNvSpPr>
          <p:nvPr/>
        </p:nvSpPr>
        <p:spPr bwMode="auto">
          <a:xfrm>
            <a:off x="2843213" y="2349500"/>
            <a:ext cx="3281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Neural Networks</a:t>
            </a:r>
          </a:p>
          <a:p>
            <a:pPr algn="ctr" eaLnBrk="1" hangingPunct="1"/>
            <a:r>
              <a:rPr lang="en-US" altLang="zh-TW">
                <a:solidFill>
                  <a:srgbClr val="FF0000"/>
                </a:solidFill>
              </a:rPr>
              <a:t>Deep Learning</a:t>
            </a:r>
          </a:p>
        </p:txBody>
      </p: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Deep Learning and </a:t>
            </a:r>
            <a:br>
              <a:rPr lang="en-US" altLang="zh-TW" b="1" dirty="0">
                <a:solidFill>
                  <a:schemeClr val="accent1"/>
                </a:solidFill>
              </a:rPr>
            </a:br>
            <a:r>
              <a:rPr lang="en-US" altLang="zh-TW" b="1" dirty="0">
                <a:solidFill>
                  <a:schemeClr val="accent1"/>
                </a:solidFill>
              </a:rPr>
              <a:t>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753547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2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Evaluation</a:t>
            </a:r>
            <a:endParaRPr lang="en-US" altLang="zh-TW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BC69DD-A79F-CC46-81A9-C60C3FDAB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400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20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97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7007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07375" cy="10445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457200" y="1304926"/>
            <a:ext cx="8229600" cy="52923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798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C975B7-A92C-0B48-AC92-3978412FDC0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BD39586E-EBCE-7C43-BE3A-CBF49028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5760355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99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4859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888682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7297</TotalTime>
  <Words>14777</Words>
  <Application>Microsoft Macintosh PowerPoint</Application>
  <PresentationFormat>On-screen Show (4:3)</PresentationFormat>
  <Paragraphs>2918</Paragraphs>
  <Slides>164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164</vt:i4>
      </vt:variant>
    </vt:vector>
  </HeadingPairs>
  <TitlesOfParts>
    <vt:vector size="181" baseType="lpstr">
      <vt:lpstr>Arial Unicode MS</vt:lpstr>
      <vt:lpstr>標楷體</vt:lpstr>
      <vt:lpstr>MS PGothic</vt:lpstr>
      <vt:lpstr>新細明體</vt:lpstr>
      <vt:lpstr>Arial</vt:lpstr>
      <vt:lpstr>Calibri</vt:lpstr>
      <vt:lpstr>Courier</vt:lpstr>
      <vt:lpstr>Marlett</vt:lpstr>
      <vt:lpstr>Tahoma</vt:lpstr>
      <vt:lpstr>Times New Roman</vt:lpstr>
      <vt:lpstr>Wingdings</vt:lpstr>
      <vt:lpstr>Wingdings 2</vt:lpstr>
      <vt:lpstr>Office Theme</vt:lpstr>
      <vt:lpstr>Worksheet</vt:lpstr>
      <vt:lpstr>Equation</vt:lpstr>
      <vt:lpstr>方程式</vt:lpstr>
      <vt:lpstr>SmartDraw</vt:lpstr>
      <vt:lpstr>Big Data Mining </vt:lpstr>
      <vt:lpstr>Course Schedule (1/2)</vt:lpstr>
      <vt:lpstr>Course Schedule (2/2)</vt:lpstr>
      <vt:lpstr>Supervised Learning: Classification and Prediction</vt:lpstr>
      <vt:lpstr>Outline</vt:lpstr>
      <vt:lpstr>Data Mining Tasks and Machine Learning </vt:lpstr>
      <vt:lpstr>Scikit-Learn Machine Learning Map</vt:lpstr>
      <vt:lpstr>Scikit-Learn Machine Learning Map</vt:lpstr>
      <vt:lpstr>Scikit-Learn Machine Learning Map</vt:lpstr>
      <vt:lpstr>Scikit-Learn</vt:lpstr>
      <vt:lpstr>Classification vs. Prediction</vt:lpstr>
      <vt:lpstr>Data Mining Methods: Classification</vt:lpstr>
      <vt:lpstr>Classification Techniques</vt:lpstr>
      <vt:lpstr>Text Mining (Text Data Mining)</vt:lpstr>
      <vt:lpstr>Example of Opinion: review segment on iPhone</vt:lpstr>
      <vt:lpstr>PowerPoint Presentation</vt:lpstr>
      <vt:lpstr>PowerPoint Presentation</vt:lpstr>
      <vt:lpstr>Text Mining: the process of extracting interesting and non-trivial  information and knowledge from unstructured text.</vt:lpstr>
      <vt:lpstr>Text Mining: discovery by computer of  new, previously  unknown information,  by automatically  extracting information  from different written resources.</vt:lpstr>
      <vt:lpstr> Natural Language Processing  (NLP)</vt:lpstr>
      <vt:lpstr>An Example of Text Mining</vt:lpstr>
      <vt:lpstr>Overview of  Information Extraction based  Text Mining Framework</vt:lpstr>
      <vt:lpstr>Text Mining Technologies</vt:lpstr>
      <vt:lpstr>Data Mining versus Text Mining</vt:lpstr>
      <vt:lpstr>Sentiment Analysis Architecture </vt:lpstr>
      <vt:lpstr>Sentiment Classification Based on Emoticons </vt:lpstr>
      <vt:lpstr>Lexicon-Based Model</vt:lpstr>
      <vt:lpstr>Sentiment Analysis Tasks</vt:lpstr>
      <vt:lpstr>Sentiment Analysis vs. Subjectivity Analysis</vt:lpstr>
      <vt:lpstr>Levels of Sentiment Analysis </vt:lpstr>
      <vt:lpstr>Sentiment Analysis</vt:lpstr>
      <vt:lpstr>Sentiment Classification Techniques</vt:lpstr>
      <vt:lpstr>Machine Learning Models</vt:lpstr>
      <vt:lpstr>Example of Classification</vt:lpstr>
      <vt:lpstr>What Is Prediction?</vt:lpstr>
      <vt:lpstr>Prediction Methods</vt:lpstr>
      <vt:lpstr>Classification and Prediction</vt:lpstr>
      <vt:lpstr>Classification —A Two-Step Process </vt:lpstr>
      <vt:lpstr>Supervised Learning vs.  Unsupervised Learning</vt:lpstr>
      <vt:lpstr>Issues Regarding Classification and Prediction:  Data Preparation</vt:lpstr>
      <vt:lpstr>Issues:  Evaluating Classification and Prediction Methods</vt:lpstr>
      <vt:lpstr>Data Classification Process 1: Learning (Training) Step  (a) Learning: Training data are analyzed by  classification algorithm</vt:lpstr>
      <vt:lpstr>Data Classification Process 2  (b) Classification: Test data are used to estimate the accuracy of the classification rules.</vt:lpstr>
      <vt:lpstr>Process (1):  Model Construction</vt:lpstr>
      <vt:lpstr>Process (2):  Using the Model in Prediction </vt:lpstr>
      <vt:lpstr>Decision Trees</vt:lpstr>
      <vt:lpstr>Decision Trees</vt:lpstr>
      <vt:lpstr>Decision Trees </vt:lpstr>
      <vt:lpstr>Decision Trees</vt:lpstr>
      <vt:lpstr>Classification by Decision Tree Induction Training Dataset</vt:lpstr>
      <vt:lpstr>Output: A Decision Tree for “buys_computer”</vt:lpstr>
      <vt:lpstr>Three possibilities for partitioning tuples  based on the splitting Criterion</vt:lpstr>
      <vt:lpstr>Algorithm for Decision Tree Induction</vt:lpstr>
      <vt:lpstr>Attribute Selection Measure</vt:lpstr>
      <vt:lpstr>PowerPoint Presentation</vt:lpstr>
      <vt:lpstr>PowerPoint Presentation</vt:lpstr>
      <vt:lpstr>PowerPoint Presentation</vt:lpstr>
      <vt:lpstr>Attribute Selection: Information Gain</vt:lpstr>
      <vt:lpstr>Decision Tree Information Gain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What is the class  (buys_computer = “yes” or buys_computer = “no”)  for a customer  (age=youth, income=medium, student =yes, credit= fair )?</vt:lpstr>
      <vt:lpstr>PowerPoint Presentation</vt:lpstr>
      <vt:lpstr>PowerPoint Presentation</vt:lpstr>
      <vt:lpstr>PowerPoint Presentation</vt:lpstr>
      <vt:lpstr>Support Vector Machines  (SVM) </vt:lpstr>
      <vt:lpstr>SVM—Support Vector Machines</vt:lpstr>
      <vt:lpstr>SVM—History and Applications</vt:lpstr>
      <vt:lpstr>SVM—General Philosophy</vt:lpstr>
      <vt:lpstr>Classification (SVM)</vt:lpstr>
      <vt:lpstr>Classification (SVM)</vt:lpstr>
      <vt:lpstr>SVM—When Data Is Linearly Separable</vt:lpstr>
      <vt:lpstr>SVM—Linearly Separable</vt:lpstr>
      <vt:lpstr>Why Is SVM Effective on High Dimensional Data?</vt:lpstr>
      <vt:lpstr>SVM—Linearly Inseparable</vt:lpstr>
      <vt:lpstr>Mapping Input Space  to Feature Space</vt:lpstr>
      <vt:lpstr>SVM—Kernel functions</vt:lpstr>
      <vt:lpstr>SVM Related Links</vt:lpstr>
      <vt:lpstr>Deep Learning  and  Neural Networks</vt:lpstr>
      <vt:lpstr>Deep Learning and  Neural Networks</vt:lpstr>
      <vt:lpstr>Deep Learning and  Neural Networks</vt:lpstr>
      <vt:lpstr>Deep Learning and  Neural Networks</vt:lpstr>
      <vt:lpstr>Data Mining Evaluation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Accuracy of Classification Models</vt:lpstr>
      <vt:lpstr>Estimation Methodologies for Classification</vt:lpstr>
      <vt:lpstr>Estimation Methodologies for Classification</vt:lpstr>
      <vt:lpstr>k-Fold Cross-Validation</vt:lpstr>
      <vt:lpstr>Estimation Methodologies for Classification Area under the ROC curve</vt:lpstr>
      <vt:lpstr>Ensemble Models Heterogeneous Ensemble</vt:lpstr>
      <vt:lpstr>Sensitivity  Specificity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Google Colab</vt:lpstr>
      <vt:lpstr>Python in Google Colab</vt:lpstr>
      <vt:lpstr>Iris flower data set</vt:lpstr>
      <vt:lpstr>PowerPoint Presentation</vt:lpstr>
      <vt:lpstr>iris.data</vt:lpstr>
      <vt:lpstr>Iris Data Visualization</vt:lpstr>
      <vt:lpstr>Connect Google Colab in Google Drive</vt:lpstr>
      <vt:lpstr>Google Colab</vt:lpstr>
      <vt:lpstr>Google Colab</vt:lpstr>
      <vt:lpstr>Connect Colaboratory to Google Drive</vt:lpstr>
      <vt:lpstr>Google Colab</vt:lpstr>
      <vt:lpstr>Google Colab</vt:lpstr>
      <vt:lpstr>Google Colab</vt:lpstr>
      <vt:lpstr>Run Jupyter Notebook  Python3 GPU Google Colab</vt:lpstr>
      <vt:lpstr>Google Colab Python Hello World print('Hello World')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and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Mining</dc:title>
  <dc:subject/>
  <dc:creator>MY DAY</dc:creator>
  <cp:keywords>Big Data Mining</cp:keywords>
  <dc:description>Big Data Mining</dc:description>
  <cp:lastModifiedBy>Microsoft Office User</cp:lastModifiedBy>
  <cp:revision>410</cp:revision>
  <cp:lastPrinted>2018-10-15T06:48:48Z</cp:lastPrinted>
  <dcterms:created xsi:type="dcterms:W3CDTF">2013-09-24T21:30:58Z</dcterms:created>
  <dcterms:modified xsi:type="dcterms:W3CDTF">2018-10-22T07:56:31Z</dcterms:modified>
  <cp:category/>
</cp:coreProperties>
</file>