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5"/>
  </p:notesMasterIdLst>
  <p:handoutMasterIdLst>
    <p:handoutMasterId r:id="rId106"/>
  </p:handoutMasterIdLst>
  <p:sldIdLst>
    <p:sldId id="256" r:id="rId2"/>
    <p:sldId id="270" r:id="rId3"/>
    <p:sldId id="313" r:id="rId4"/>
    <p:sldId id="1068" r:id="rId5"/>
    <p:sldId id="930" r:id="rId6"/>
    <p:sldId id="857" r:id="rId7"/>
    <p:sldId id="1751" r:id="rId8"/>
    <p:sldId id="1749" r:id="rId9"/>
    <p:sldId id="1750" r:id="rId10"/>
    <p:sldId id="1753" r:id="rId11"/>
    <p:sldId id="1754" r:id="rId12"/>
    <p:sldId id="1755" r:id="rId13"/>
    <p:sldId id="959" r:id="rId14"/>
    <p:sldId id="1765" r:id="rId15"/>
    <p:sldId id="1766" r:id="rId16"/>
    <p:sldId id="1767" r:id="rId17"/>
    <p:sldId id="1768" r:id="rId18"/>
    <p:sldId id="1769" r:id="rId19"/>
    <p:sldId id="1770" r:id="rId20"/>
    <p:sldId id="1752" r:id="rId21"/>
    <p:sldId id="948" r:id="rId22"/>
    <p:sldId id="949" r:id="rId23"/>
    <p:sldId id="2681" r:id="rId24"/>
    <p:sldId id="2682" r:id="rId25"/>
    <p:sldId id="2683" r:id="rId26"/>
    <p:sldId id="2684" r:id="rId27"/>
    <p:sldId id="2685" r:id="rId28"/>
    <p:sldId id="2686" r:id="rId29"/>
    <p:sldId id="2687" r:id="rId30"/>
    <p:sldId id="2688" r:id="rId31"/>
    <p:sldId id="2689" r:id="rId32"/>
    <p:sldId id="2690" r:id="rId33"/>
    <p:sldId id="2691" r:id="rId34"/>
    <p:sldId id="2692" r:id="rId35"/>
    <p:sldId id="2693" r:id="rId36"/>
    <p:sldId id="2694" r:id="rId37"/>
    <p:sldId id="2695" r:id="rId38"/>
    <p:sldId id="2696" r:id="rId39"/>
    <p:sldId id="2697" r:id="rId40"/>
    <p:sldId id="2698" r:id="rId41"/>
    <p:sldId id="2699" r:id="rId42"/>
    <p:sldId id="2700" r:id="rId43"/>
    <p:sldId id="2701" r:id="rId44"/>
    <p:sldId id="2702" r:id="rId45"/>
    <p:sldId id="953" r:id="rId46"/>
    <p:sldId id="954" r:id="rId47"/>
    <p:sldId id="955" r:id="rId48"/>
    <p:sldId id="956" r:id="rId49"/>
    <p:sldId id="957" r:id="rId50"/>
    <p:sldId id="958" r:id="rId51"/>
    <p:sldId id="972" r:id="rId52"/>
    <p:sldId id="960" r:id="rId53"/>
    <p:sldId id="1001" r:id="rId54"/>
    <p:sldId id="1002" r:id="rId55"/>
    <p:sldId id="1003" r:id="rId56"/>
    <p:sldId id="1004" r:id="rId57"/>
    <p:sldId id="1005" r:id="rId58"/>
    <p:sldId id="1006" r:id="rId59"/>
    <p:sldId id="1007" r:id="rId60"/>
    <p:sldId id="1008" r:id="rId61"/>
    <p:sldId id="1009" r:id="rId62"/>
    <p:sldId id="996" r:id="rId63"/>
    <p:sldId id="997" r:id="rId64"/>
    <p:sldId id="998" r:id="rId65"/>
    <p:sldId id="1187" r:id="rId66"/>
    <p:sldId id="1374" r:id="rId67"/>
    <p:sldId id="1375" r:id="rId68"/>
    <p:sldId id="1200" r:id="rId69"/>
    <p:sldId id="1201" r:id="rId70"/>
    <p:sldId id="1255" r:id="rId71"/>
    <p:sldId id="1272" r:id="rId72"/>
    <p:sldId id="2650" r:id="rId73"/>
    <p:sldId id="936" r:id="rId74"/>
    <p:sldId id="2576" r:id="rId75"/>
    <p:sldId id="1781" r:id="rId76"/>
    <p:sldId id="2506" r:id="rId77"/>
    <p:sldId id="2609" r:id="rId78"/>
    <p:sldId id="2611" r:id="rId79"/>
    <p:sldId id="2680" r:id="rId80"/>
    <p:sldId id="1782" r:id="rId81"/>
    <p:sldId id="2612" r:id="rId82"/>
    <p:sldId id="2627" r:id="rId83"/>
    <p:sldId id="2628" r:id="rId84"/>
    <p:sldId id="2629" r:id="rId85"/>
    <p:sldId id="2630" r:id="rId86"/>
    <p:sldId id="2631" r:id="rId87"/>
    <p:sldId id="2632" r:id="rId88"/>
    <p:sldId id="2633" r:id="rId89"/>
    <p:sldId id="2649" r:id="rId90"/>
    <p:sldId id="1784" r:id="rId91"/>
    <p:sldId id="1783" r:id="rId92"/>
    <p:sldId id="2578" r:id="rId93"/>
    <p:sldId id="2636" r:id="rId94"/>
    <p:sldId id="2637" r:id="rId95"/>
    <p:sldId id="2638" r:id="rId96"/>
    <p:sldId id="2639" r:id="rId97"/>
    <p:sldId id="2640" r:id="rId98"/>
    <p:sldId id="2644" r:id="rId99"/>
    <p:sldId id="2645" r:id="rId100"/>
    <p:sldId id="2646" r:id="rId101"/>
    <p:sldId id="2647" r:id="rId102"/>
    <p:sldId id="2648" r:id="rId103"/>
    <p:sldId id="999" r:id="rId1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558ED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12"/>
    <p:restoredTop sz="95645"/>
  </p:normalViewPr>
  <p:slideViewPr>
    <p:cSldViewPr snapToGrid="0" snapToObjects="1">
      <p:cViewPr varScale="1">
        <p:scale>
          <a:sx n="102" d="100"/>
          <a:sy n="102" d="100"/>
        </p:scale>
        <p:origin x="960"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E028C4-A54A-1940-AEED-15EAB8C3363A}" type="datetimeFigureOut">
              <a:rPr lang="en-US" smtClean="0"/>
              <a:t>10/1/18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22DD7A-EE99-204B-A96C-DECC67FADD2C}" type="slidenum">
              <a:rPr lang="en-US" smtClean="0"/>
              <a:t>‹#›</a:t>
            </a:fld>
            <a:endParaRPr lang="en-US"/>
          </a:p>
        </p:txBody>
      </p:sp>
    </p:spTree>
    <p:extLst>
      <p:ext uri="{BB962C8B-B14F-4D97-AF65-F5344CB8AC3E}">
        <p14:creationId xmlns:p14="http://schemas.microsoft.com/office/powerpoint/2010/main" val="37866839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42C95E-49E4-9C4F-B7FE-E4B64BFF9BDF}" type="datetimeFigureOut">
              <a:rPr lang="en-US" smtClean="0"/>
              <a:t>10/1/18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3108DA-075C-8B48-8B18-EEE5065310D5}" type="slidenum">
              <a:rPr lang="en-US" smtClean="0"/>
              <a:t>‹#›</a:t>
            </a:fld>
            <a:endParaRPr lang="en-US"/>
          </a:p>
        </p:txBody>
      </p:sp>
    </p:spTree>
    <p:extLst>
      <p:ext uri="{BB962C8B-B14F-4D97-AF65-F5344CB8AC3E}">
        <p14:creationId xmlns:p14="http://schemas.microsoft.com/office/powerpoint/2010/main" val="27159831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lab.research.google.com/drive/1KRqtEUd2Hg4dM2au9bfVQKrxWnWN3O9-"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a:extLst>
              <a:ext uri="{FF2B5EF4-FFF2-40B4-BE49-F238E27FC236}">
                <a16:creationId xmlns:a16="http://schemas.microsoft.com/office/drawing/2014/main" id="{F0E92CA2-E5D0-6C4A-A308-A0D55EFE54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備忘稿版面配置區 2">
            <a:extLst>
              <a:ext uri="{FF2B5EF4-FFF2-40B4-BE49-F238E27FC236}">
                <a16:creationId xmlns:a16="http://schemas.microsoft.com/office/drawing/2014/main" id="{0527EA4F-3404-E841-9FC5-832B6AF3E7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94212" name="投影片編號版面配置區 3">
            <a:extLst>
              <a:ext uri="{FF2B5EF4-FFF2-40B4-BE49-F238E27FC236}">
                <a16:creationId xmlns:a16="http://schemas.microsoft.com/office/drawing/2014/main" id="{9E1F5D17-1BCC-7146-A009-5AF0E7768E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pPr>
            <a:fld id="{FDFB4585-B24A-A548-A631-4C41632CC53F}" type="slidenum">
              <a:rPr lang="zh-TW" altLang="en-US" sz="1300"/>
              <a:pPr eaLnBrk="1" hangingPunct="1">
                <a:spcBef>
                  <a:spcPct val="0"/>
                </a:spcBef>
              </a:pPr>
              <a:t>57</a:t>
            </a:fld>
            <a:endParaRPr lang="zh-TW" altLang="en-US" sz="1300"/>
          </a:p>
        </p:txBody>
      </p:sp>
    </p:spTree>
    <p:extLst>
      <p:ext uri="{BB962C8B-B14F-4D97-AF65-F5344CB8AC3E}">
        <p14:creationId xmlns:p14="http://schemas.microsoft.com/office/powerpoint/2010/main" val="741917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投影片圖像版面配置區 1">
            <a:extLst>
              <a:ext uri="{FF2B5EF4-FFF2-40B4-BE49-F238E27FC236}">
                <a16:creationId xmlns:a16="http://schemas.microsoft.com/office/drawing/2014/main" id="{A869ADAC-108A-F94D-AA36-E9361FD008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備忘稿版面配置區 2">
            <a:extLst>
              <a:ext uri="{FF2B5EF4-FFF2-40B4-BE49-F238E27FC236}">
                <a16:creationId xmlns:a16="http://schemas.microsoft.com/office/drawing/2014/main" id="{AAB5BA9A-1435-7A42-B120-8401FB55BE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latin typeface="Arial" panose="020B0604020202020204" pitchFamily="34" charset="0"/>
                <a:ea typeface="MS PGothic" panose="020B0600070205080204" pitchFamily="34" charset="-128"/>
                <a:cs typeface="Arial" panose="020B0604020202020204" pitchFamily="34" charset="0"/>
              </a:rPr>
              <a:t>Example:</a:t>
            </a:r>
          </a:p>
          <a:p>
            <a:r>
              <a:rPr lang="en-US" altLang="zh-TW">
                <a:latin typeface="Arial" panose="020B0604020202020204" pitchFamily="34" charset="0"/>
                <a:ea typeface="MS PGothic" panose="020B0600070205080204" pitchFamily="34" charset="-128"/>
                <a:cs typeface="Arial" panose="020B0604020202020204" pitchFamily="34" charset="0"/>
              </a:rPr>
              <a:t>Applying text analysis to twitter streams, or to customer comments in call logs, can give quick insight into the “hot topics” discussed.</a:t>
            </a:r>
          </a:p>
          <a:p>
            <a:r>
              <a:rPr lang="en-US" altLang="zh-TW">
                <a:latin typeface="Arial" panose="020B0604020202020204" pitchFamily="34" charset="0"/>
                <a:ea typeface="MS PGothic" panose="020B0600070205080204" pitchFamily="34" charset="-128"/>
                <a:cs typeface="Arial" panose="020B0604020202020204" pitchFamily="34" charset="0"/>
              </a:rPr>
              <a:t>It’s more than a simple world=cloud that shows which topics are being discussed, but the analytics applied behind the scenes determine which words are used most frequently –so you can determine which topics are the most “important” and warrant further understanding/exploration.</a:t>
            </a:r>
          </a:p>
          <a:p>
            <a:endParaRPr lang="zh-TW" altLang="en-US">
              <a:ea typeface="MS PGothic" panose="020B0600070205080204" pitchFamily="34" charset="-128"/>
              <a:cs typeface="Arial" panose="020B0604020202020204" pitchFamily="34" charset="0"/>
            </a:endParaRPr>
          </a:p>
        </p:txBody>
      </p:sp>
      <p:sp>
        <p:nvSpPr>
          <p:cNvPr id="95236" name="投影片編號版面配置區 3">
            <a:extLst>
              <a:ext uri="{FF2B5EF4-FFF2-40B4-BE49-F238E27FC236}">
                <a16:creationId xmlns:a16="http://schemas.microsoft.com/office/drawing/2014/main" id="{1E02BE60-A709-4F48-9426-4EE4DE8A79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pPr>
            <a:fld id="{D274B946-2289-604E-B52A-BA56411A749E}" type="slidenum">
              <a:rPr lang="zh-TW" altLang="en-US" sz="1300"/>
              <a:pPr eaLnBrk="1" hangingPunct="1">
                <a:spcBef>
                  <a:spcPct val="0"/>
                </a:spcBef>
              </a:pPr>
              <a:t>63</a:t>
            </a:fld>
            <a:endParaRPr lang="zh-TW" altLang="en-US" sz="1300"/>
          </a:p>
        </p:txBody>
      </p:sp>
    </p:spTree>
    <p:extLst>
      <p:ext uri="{BB962C8B-B14F-4D97-AF65-F5344CB8AC3E}">
        <p14:creationId xmlns:p14="http://schemas.microsoft.com/office/powerpoint/2010/main" val="1097521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err="1">
                <a:solidFill>
                  <a:srgbClr val="4F81BD"/>
                </a:solidFill>
                <a:latin typeface="Calibri" charset="0"/>
                <a:ea typeface="標楷體" charset="-120"/>
                <a:cs typeface="新細明體" charset="-120"/>
              </a:rPr>
              <a:t>Devangana</a:t>
            </a:r>
            <a:r>
              <a:rPr lang="en-US" altLang="en-US" sz="1200" dirty="0">
                <a:solidFill>
                  <a:srgbClr val="4F81BD"/>
                </a:solidFill>
                <a:latin typeface="Calibri" charset="0"/>
                <a:ea typeface="標楷體" charset="-120"/>
                <a:cs typeface="新細明體" charset="-120"/>
              </a:rPr>
              <a:t> </a:t>
            </a:r>
            <a:r>
              <a:rPr lang="en-US" altLang="en-US" sz="1200" dirty="0" err="1">
                <a:solidFill>
                  <a:srgbClr val="4F81BD"/>
                </a:solidFill>
                <a:latin typeface="Calibri" charset="0"/>
                <a:ea typeface="標楷體" charset="-120"/>
                <a:cs typeface="新細明體" charset="-120"/>
              </a:rPr>
              <a:t>Khokhar</a:t>
            </a:r>
            <a:r>
              <a:rPr lang="en-US" altLang="en-US" sz="1200" dirty="0">
                <a:solidFill>
                  <a:srgbClr val="4F81BD"/>
                </a:solidFill>
                <a:latin typeface="Calibri" charset="0"/>
                <a:ea typeface="標楷體" charset="-120"/>
                <a:cs typeface="新細明體" charset="-120"/>
              </a:rPr>
              <a:t> (2015), </a:t>
            </a:r>
            <a:r>
              <a:rPr lang="en-US" altLang="en-US" sz="1600" dirty="0" err="1">
                <a:solidFill>
                  <a:srgbClr val="4F81BD"/>
                </a:solidFill>
                <a:latin typeface="Calibri" charset="0"/>
                <a:ea typeface="標楷體" charset="-120"/>
                <a:cs typeface="新細明體" charset="-120"/>
              </a:rPr>
              <a:t>Gephi</a:t>
            </a:r>
            <a:r>
              <a:rPr lang="en-US" altLang="en-US" sz="1600" dirty="0">
                <a:solidFill>
                  <a:srgbClr val="4F81BD"/>
                </a:solidFill>
                <a:latin typeface="Calibri" charset="0"/>
                <a:ea typeface="標楷體" charset="-120"/>
                <a:cs typeface="新細明體" charset="-120"/>
              </a:rPr>
              <a:t> Cookbook, </a:t>
            </a:r>
            <a:r>
              <a:rPr lang="en-US" altLang="en-US" sz="1100" dirty="0" err="1">
                <a:solidFill>
                  <a:srgbClr val="4F81BD"/>
                </a:solidFill>
                <a:latin typeface="Calibri" charset="0"/>
                <a:ea typeface="標楷體" charset="-120"/>
                <a:cs typeface="新細明體" charset="-120"/>
              </a:rPr>
              <a:t>Packt</a:t>
            </a:r>
            <a:r>
              <a:rPr lang="en-US" altLang="en-US" sz="1100" dirty="0">
                <a:solidFill>
                  <a:srgbClr val="4F81BD"/>
                </a:solidFill>
                <a:latin typeface="Calibri" charset="0"/>
                <a:ea typeface="標楷體" charset="-120"/>
                <a:cs typeface="新細明體" charset="-120"/>
              </a:rPr>
              <a:t> Publishing</a:t>
            </a:r>
            <a:endParaRPr lang="en-US" dirty="0"/>
          </a:p>
        </p:txBody>
      </p:sp>
      <p:sp>
        <p:nvSpPr>
          <p:cNvPr id="4" name="Slide Number Placeholder 3"/>
          <p:cNvSpPr>
            <a:spLocks noGrp="1"/>
          </p:cNvSpPr>
          <p:nvPr>
            <p:ph type="sldNum" sz="quarter" idx="10"/>
          </p:nvPr>
        </p:nvSpPr>
        <p:spPr/>
        <p:txBody>
          <a:bodyPr/>
          <a:lstStyle/>
          <a:p>
            <a:pPr>
              <a:defRPr/>
            </a:pPr>
            <a:fld id="{CC37BE81-25FA-464E-A2F0-A651BAE83B62}" type="slidenum">
              <a:rPr lang="zh-TW" altLang="en-US" smtClean="0"/>
              <a:pPr>
                <a:defRPr/>
              </a:pPr>
              <a:t>65</a:t>
            </a:fld>
            <a:endParaRPr lang="zh-TW" altLang="en-US"/>
          </a:p>
        </p:txBody>
      </p:sp>
    </p:spTree>
    <p:extLst>
      <p:ext uri="{BB962C8B-B14F-4D97-AF65-F5344CB8AC3E}">
        <p14:creationId xmlns:p14="http://schemas.microsoft.com/office/powerpoint/2010/main" val="1874257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 coding: utf-8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a:t>
            </a:r>
            <a:r>
              <a:rPr lang="en-US" sz="1200" dirty="0">
                <a:solidFill>
                  <a:schemeClr val="bg1">
                    <a:lumMod val="75000"/>
                  </a:schemeClr>
                </a:solidFill>
              </a:rPr>
              <a:t>Source: https://</a:t>
            </a:r>
            <a:r>
              <a:rPr lang="en-US" sz="1200" dirty="0" err="1">
                <a:solidFill>
                  <a:schemeClr val="bg1">
                    <a:lumMod val="75000"/>
                  </a:schemeClr>
                </a:solidFill>
              </a:rPr>
              <a:t>machinelearningmastery.com</a:t>
            </a:r>
            <a:r>
              <a:rPr lang="en-US" sz="1200" dirty="0">
                <a:solidFill>
                  <a:schemeClr val="bg1">
                    <a:lumMod val="75000"/>
                  </a:schemeClr>
                </a:solidFill>
              </a:rPr>
              <a:t>/machine-learning-in-python-step-by-step/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a:t>
            </a:r>
            <a:r>
              <a:rPr lang="en-US" dirty="0">
                <a:hlinkClick r:id="rId3"/>
              </a:rPr>
              <a:t>https://colab.research.google.com/drive/1KRqtEUd2Hg4dM2au9bfVQKrxWnWN3O9-</a:t>
            </a:r>
            <a:endParaRPr lang="en-US" dirty="0"/>
          </a:p>
          <a:p>
            <a:endParaRPr lang="en-US" dirty="0"/>
          </a:p>
          <a:p>
            <a:r>
              <a:rPr lang="en-US" altLang="en-US" sz="1200" b="1" dirty="0">
                <a:latin typeface="Courier" charset="0"/>
                <a:ea typeface="標楷體" charset="-120"/>
              </a:rPr>
              <a:t>import </a:t>
            </a:r>
            <a:r>
              <a:rPr lang="en-US" altLang="en-US" sz="1200" b="1" dirty="0" err="1">
                <a:latin typeface="Courier" charset="0"/>
                <a:ea typeface="標楷體" charset="-120"/>
              </a:rPr>
              <a:t>numpy</a:t>
            </a:r>
            <a:r>
              <a:rPr lang="en-US" altLang="en-US" sz="1200" b="1" dirty="0">
                <a:latin typeface="Courier" charset="0"/>
                <a:ea typeface="標楷體" charset="-120"/>
              </a:rPr>
              <a:t> as np</a:t>
            </a:r>
          </a:p>
          <a:p>
            <a:r>
              <a:rPr lang="en-US" altLang="en-US" sz="1200" b="1" dirty="0">
                <a:latin typeface="Courier" charset="0"/>
                <a:ea typeface="標楷體" charset="-120"/>
              </a:rPr>
              <a:t>import pandas as </a:t>
            </a:r>
            <a:r>
              <a:rPr lang="en-US" altLang="en-US" sz="1200" b="1" dirty="0" err="1">
                <a:latin typeface="Courier" charset="0"/>
                <a:ea typeface="標楷體" charset="-120"/>
              </a:rPr>
              <a:t>pd</a:t>
            </a:r>
            <a:endParaRPr lang="en-US" altLang="en-US" sz="1200" b="1" dirty="0">
              <a:latin typeface="Courier" charset="0"/>
              <a:ea typeface="標楷體" charset="-120"/>
            </a:endParaRPr>
          </a:p>
          <a:p>
            <a:r>
              <a:rPr lang="en-US" altLang="en-US" sz="1200" b="1" dirty="0">
                <a:latin typeface="Courier" charset="0"/>
                <a:ea typeface="標楷體" charset="-120"/>
              </a:rPr>
              <a:t>%matplotlib inline</a:t>
            </a:r>
          </a:p>
          <a:p>
            <a:r>
              <a:rPr lang="en-US" altLang="en-US" sz="1200" b="1" dirty="0">
                <a:latin typeface="Courier" charset="0"/>
                <a:ea typeface="標楷體" charset="-120"/>
              </a:rPr>
              <a:t>import </a:t>
            </a:r>
            <a:r>
              <a:rPr lang="en-US" altLang="en-US" sz="1200" b="1" dirty="0" err="1">
                <a:latin typeface="Courier" charset="0"/>
                <a:ea typeface="標楷體" charset="-120"/>
              </a:rPr>
              <a:t>matplotlib.pyplot</a:t>
            </a:r>
            <a:r>
              <a:rPr lang="en-US" altLang="en-US" sz="1200" b="1" dirty="0">
                <a:latin typeface="Courier" charset="0"/>
                <a:ea typeface="標楷體" charset="-120"/>
              </a:rPr>
              <a:t> as </a:t>
            </a:r>
            <a:r>
              <a:rPr lang="en-US" altLang="en-US" sz="1200" b="1" dirty="0" err="1">
                <a:latin typeface="Courier" charset="0"/>
                <a:ea typeface="標楷體" charset="-120"/>
              </a:rPr>
              <a:t>plt</a:t>
            </a:r>
            <a:endParaRPr lang="en-US" altLang="en-US" sz="1200" b="1" dirty="0">
              <a:latin typeface="Courier" charset="0"/>
              <a:ea typeface="標楷體" charset="-120"/>
            </a:endParaRPr>
          </a:p>
          <a:p>
            <a:r>
              <a:rPr lang="en-US" altLang="en-US" sz="1200" b="1" dirty="0">
                <a:latin typeface="Courier" charset="0"/>
                <a:ea typeface="標楷體" charset="-120"/>
              </a:rPr>
              <a:t>import seaborn as </a:t>
            </a:r>
            <a:r>
              <a:rPr lang="en-US" altLang="en-US" sz="1200" b="1" dirty="0" err="1">
                <a:latin typeface="Courier" charset="0"/>
                <a:ea typeface="標楷體" charset="-120"/>
              </a:rPr>
              <a:t>sns</a:t>
            </a:r>
            <a:endParaRPr lang="en-US" altLang="en-US" sz="1200" b="1" dirty="0">
              <a:latin typeface="Courier" charset="0"/>
              <a:ea typeface="標楷體" charset="-120"/>
            </a:endParaRPr>
          </a:p>
          <a:p>
            <a:r>
              <a:rPr lang="en-US" altLang="en-US" sz="1200" b="1" dirty="0">
                <a:latin typeface="Courier" charset="0"/>
                <a:ea typeface="標楷體" charset="-120"/>
              </a:rPr>
              <a:t>from </a:t>
            </a:r>
            <a:r>
              <a:rPr lang="en-US" altLang="en-US" sz="1200" b="1" dirty="0" err="1">
                <a:latin typeface="Courier" charset="0"/>
                <a:ea typeface="標楷體" charset="-120"/>
              </a:rPr>
              <a:t>pandas.plotting</a:t>
            </a:r>
            <a:r>
              <a:rPr lang="en-US" altLang="en-US" sz="1200" b="1" dirty="0">
                <a:latin typeface="Courier" charset="0"/>
                <a:ea typeface="標楷體" charset="-120"/>
              </a:rPr>
              <a:t> import </a:t>
            </a:r>
            <a:r>
              <a:rPr lang="en-US" altLang="en-US" sz="1200" b="1" dirty="0" err="1">
                <a:latin typeface="Courier" charset="0"/>
                <a:ea typeface="標楷體" charset="-120"/>
              </a:rPr>
              <a:t>scatter_matrix</a:t>
            </a:r>
            <a:endParaRPr lang="en-US" altLang="en-US" sz="1200" b="1" dirty="0">
              <a:latin typeface="Courier" charset="0"/>
              <a:ea typeface="標楷體" charset="-120"/>
            </a:endParaRPr>
          </a:p>
          <a:p>
            <a:endParaRPr lang="en-US" altLang="en-US" sz="1200" b="1" dirty="0">
              <a:latin typeface="Courier" charset="0"/>
              <a:ea typeface="標楷體" charset="-120"/>
            </a:endParaRPr>
          </a:p>
          <a:p>
            <a:r>
              <a:rPr lang="en-US" altLang="en-US" sz="1200" b="1" dirty="0">
                <a:latin typeface="Courier" charset="0"/>
                <a:ea typeface="標楷體" charset="-120"/>
              </a:rPr>
              <a:t># Load dataset</a:t>
            </a:r>
          </a:p>
          <a:p>
            <a:r>
              <a:rPr lang="en-US" altLang="en-US" sz="1200" b="1" dirty="0" err="1">
                <a:latin typeface="Courier" charset="0"/>
                <a:ea typeface="標楷體" charset="-120"/>
              </a:rPr>
              <a:t>url</a:t>
            </a:r>
            <a:r>
              <a:rPr lang="en-US" altLang="en-US" sz="1200" b="1" dirty="0">
                <a:latin typeface="Courier" charset="0"/>
                <a:ea typeface="標楷體" charset="-120"/>
              </a:rPr>
              <a:t> = "https://</a:t>
            </a:r>
            <a:r>
              <a:rPr lang="en-US" altLang="en-US" sz="1200" b="1" dirty="0" err="1">
                <a:latin typeface="Courier" charset="0"/>
                <a:ea typeface="標楷體" charset="-120"/>
              </a:rPr>
              <a:t>archive.ics.uci.edu</a:t>
            </a:r>
            <a:r>
              <a:rPr lang="en-US" altLang="en-US" sz="1200" b="1" dirty="0">
                <a:latin typeface="Courier" charset="0"/>
                <a:ea typeface="標楷體" charset="-120"/>
              </a:rPr>
              <a:t>/ml/machine-learning-databases/iris/</a:t>
            </a:r>
            <a:r>
              <a:rPr lang="en-US" altLang="en-US" sz="1200" b="1" dirty="0" err="1">
                <a:latin typeface="Courier" charset="0"/>
                <a:ea typeface="標楷體" charset="-120"/>
              </a:rPr>
              <a:t>iris.data</a:t>
            </a:r>
            <a:r>
              <a:rPr lang="en-US" altLang="en-US" sz="1200" b="1" dirty="0">
                <a:latin typeface="Courier" charset="0"/>
                <a:ea typeface="標楷體" charset="-120"/>
              </a:rPr>
              <a:t>"</a:t>
            </a:r>
          </a:p>
          <a:p>
            <a:r>
              <a:rPr lang="en-US" altLang="en-US" sz="1200" b="1" dirty="0">
                <a:latin typeface="Courier" charset="0"/>
                <a:ea typeface="標楷體" charset="-120"/>
              </a:rPr>
              <a:t>names = ['sepal-length', 'sepal-width', 'petal-length', 'petal-width', 'class']</a:t>
            </a:r>
          </a:p>
          <a:p>
            <a:r>
              <a:rPr lang="en-US" altLang="en-US" sz="1200" b="1" dirty="0" err="1">
                <a:latin typeface="Courier" charset="0"/>
                <a:ea typeface="標楷體" charset="-120"/>
              </a:rPr>
              <a:t>df</a:t>
            </a:r>
            <a:r>
              <a:rPr lang="en-US" altLang="en-US" sz="1200" b="1" dirty="0">
                <a:latin typeface="Courier" charset="0"/>
                <a:ea typeface="標楷體" charset="-120"/>
              </a:rPr>
              <a:t> = </a:t>
            </a:r>
            <a:r>
              <a:rPr lang="en-US" altLang="en-US" sz="1200" b="1" dirty="0" err="1">
                <a:latin typeface="Courier" charset="0"/>
                <a:ea typeface="標楷體" charset="-120"/>
              </a:rPr>
              <a:t>pd.read_csv</a:t>
            </a:r>
            <a:r>
              <a:rPr lang="en-US" altLang="en-US" sz="1200" b="1" dirty="0">
                <a:latin typeface="Courier" charset="0"/>
                <a:ea typeface="標楷體" charset="-120"/>
              </a:rPr>
              <a:t>(</a:t>
            </a:r>
            <a:r>
              <a:rPr lang="en-US" altLang="en-US" sz="1200" b="1" dirty="0" err="1">
                <a:latin typeface="Courier" charset="0"/>
                <a:ea typeface="標楷體" charset="-120"/>
              </a:rPr>
              <a:t>url</a:t>
            </a:r>
            <a:r>
              <a:rPr lang="en-US" altLang="en-US" sz="1200" b="1" dirty="0">
                <a:latin typeface="Courier" charset="0"/>
                <a:ea typeface="標楷體" charset="-120"/>
              </a:rPr>
              <a:t>, names=names)</a:t>
            </a:r>
          </a:p>
          <a:p>
            <a:endParaRPr lang="en-US" altLang="en-US" sz="1200" b="1" dirty="0">
              <a:latin typeface="Courier" charset="0"/>
              <a:ea typeface="標楷體" charset="-120"/>
            </a:endParaRPr>
          </a:p>
          <a:p>
            <a:r>
              <a:rPr lang="en-US" altLang="en-US" sz="1200" b="1" dirty="0">
                <a:latin typeface="Courier" charset="0"/>
                <a:ea typeface="標楷體" charset="-120"/>
              </a:rPr>
              <a:t>print(</a:t>
            </a:r>
            <a:r>
              <a:rPr lang="en-US" altLang="en-US" sz="1200" b="1" dirty="0" err="1">
                <a:latin typeface="Courier" charset="0"/>
                <a:ea typeface="標楷體" charset="-120"/>
              </a:rPr>
              <a:t>df.head</a:t>
            </a:r>
            <a:r>
              <a:rPr lang="en-US" altLang="en-US" sz="1200" b="1" dirty="0">
                <a:latin typeface="Courier" charset="0"/>
                <a:ea typeface="標楷體" charset="-120"/>
              </a:rPr>
              <a:t>(10))</a:t>
            </a:r>
          </a:p>
          <a:p>
            <a:r>
              <a:rPr lang="en-US" altLang="en-US" sz="1200" b="1" dirty="0">
                <a:latin typeface="Courier" charset="0"/>
                <a:ea typeface="標楷體" charset="-120"/>
              </a:rPr>
              <a:t>print(</a:t>
            </a:r>
            <a:r>
              <a:rPr lang="en-US" altLang="en-US" sz="1200" b="1" dirty="0" err="1">
                <a:latin typeface="Courier" charset="0"/>
                <a:ea typeface="標楷體" charset="-120"/>
              </a:rPr>
              <a:t>df.tail</a:t>
            </a:r>
            <a:r>
              <a:rPr lang="en-US" altLang="en-US" sz="1200" b="1" dirty="0">
                <a:latin typeface="Courier" charset="0"/>
                <a:ea typeface="標楷體" charset="-120"/>
              </a:rPr>
              <a:t>(10))</a:t>
            </a:r>
          </a:p>
          <a:p>
            <a:r>
              <a:rPr lang="en-US" altLang="en-US" sz="1200" b="1" dirty="0">
                <a:latin typeface="Courier" charset="0"/>
                <a:ea typeface="標楷體" charset="-120"/>
              </a:rPr>
              <a:t>print(</a:t>
            </a:r>
            <a:r>
              <a:rPr lang="en-US" altLang="en-US" sz="1200" b="1" dirty="0" err="1">
                <a:latin typeface="Courier" charset="0"/>
                <a:ea typeface="標楷體" charset="-120"/>
              </a:rPr>
              <a:t>df.describe</a:t>
            </a:r>
            <a:r>
              <a:rPr lang="en-US" altLang="en-US" sz="1200" b="1" dirty="0">
                <a:latin typeface="Courier" charset="0"/>
                <a:ea typeface="標楷體" charset="-120"/>
              </a:rPr>
              <a:t>())</a:t>
            </a:r>
          </a:p>
          <a:p>
            <a:r>
              <a:rPr lang="en-US" altLang="en-US" sz="1200" b="1" dirty="0">
                <a:latin typeface="Courier" charset="0"/>
                <a:ea typeface="標楷體" charset="-120"/>
              </a:rPr>
              <a:t>print(</a:t>
            </a:r>
            <a:r>
              <a:rPr lang="en-US" altLang="en-US" sz="1200" b="1" dirty="0" err="1">
                <a:latin typeface="Courier" charset="0"/>
                <a:ea typeface="標楷體" charset="-120"/>
              </a:rPr>
              <a:t>df.info</a:t>
            </a:r>
            <a:r>
              <a:rPr lang="en-US" altLang="en-US" sz="1200" b="1" dirty="0">
                <a:latin typeface="Courier" charset="0"/>
                <a:ea typeface="標楷體" charset="-120"/>
              </a:rPr>
              <a:t>())</a:t>
            </a:r>
          </a:p>
          <a:p>
            <a:r>
              <a:rPr lang="en-US" altLang="en-US" sz="1200" b="1" dirty="0">
                <a:latin typeface="Courier" charset="0"/>
                <a:ea typeface="標楷體" charset="-120"/>
              </a:rPr>
              <a:t>print(</a:t>
            </a:r>
            <a:r>
              <a:rPr lang="en-US" altLang="en-US" sz="1200" b="1" dirty="0" err="1">
                <a:latin typeface="Courier" charset="0"/>
                <a:ea typeface="標楷體" charset="-120"/>
              </a:rPr>
              <a:t>df.shape</a:t>
            </a:r>
            <a:r>
              <a:rPr lang="en-US" altLang="en-US" sz="1200" b="1" dirty="0">
                <a:latin typeface="Courier" charset="0"/>
                <a:ea typeface="標楷體" charset="-120"/>
              </a:rPr>
              <a:t>)</a:t>
            </a:r>
          </a:p>
          <a:p>
            <a:r>
              <a:rPr lang="en-US" altLang="en-US" sz="1200" b="1" dirty="0">
                <a:latin typeface="Courier" charset="0"/>
                <a:ea typeface="標楷體" charset="-120"/>
              </a:rPr>
              <a:t>print(</a:t>
            </a:r>
            <a:r>
              <a:rPr lang="en-US" altLang="en-US" sz="1200" b="1" dirty="0" err="1">
                <a:latin typeface="Courier" charset="0"/>
                <a:ea typeface="標楷體" charset="-120"/>
              </a:rPr>
              <a:t>df.groupby</a:t>
            </a:r>
            <a:r>
              <a:rPr lang="en-US" altLang="en-US" sz="1200" b="1" dirty="0">
                <a:latin typeface="Courier" charset="0"/>
                <a:ea typeface="標楷體" charset="-120"/>
              </a:rPr>
              <a:t>('class').size())</a:t>
            </a:r>
          </a:p>
          <a:p>
            <a:endParaRPr lang="en-US" altLang="en-US" sz="1200" b="1" dirty="0">
              <a:latin typeface="Courier" charset="0"/>
              <a:ea typeface="標楷體" charset="-120"/>
            </a:endParaRPr>
          </a:p>
          <a:p>
            <a:r>
              <a:rPr lang="en-US" altLang="en-US" sz="1200" b="1" dirty="0" err="1">
                <a:latin typeface="Courier" charset="0"/>
                <a:ea typeface="標楷體" charset="-120"/>
              </a:rPr>
              <a:t>plt.rcParams</a:t>
            </a:r>
            <a:r>
              <a:rPr lang="en-US" altLang="en-US" sz="1200" b="1" dirty="0">
                <a:latin typeface="Courier" charset="0"/>
                <a:ea typeface="標楷體" charset="-120"/>
              </a:rPr>
              <a:t>["</a:t>
            </a:r>
            <a:r>
              <a:rPr lang="en-US" altLang="en-US" sz="1200" b="1" dirty="0" err="1">
                <a:latin typeface="Courier" charset="0"/>
                <a:ea typeface="標楷體" charset="-120"/>
              </a:rPr>
              <a:t>figure.figsize</a:t>
            </a:r>
            <a:r>
              <a:rPr lang="en-US" altLang="en-US" sz="1200" b="1" dirty="0">
                <a:latin typeface="Courier" charset="0"/>
                <a:ea typeface="標楷體" charset="-120"/>
              </a:rPr>
              <a:t>"] = (10,8)</a:t>
            </a:r>
          </a:p>
          <a:p>
            <a:r>
              <a:rPr lang="en-US" altLang="en-US" sz="1200" b="1" dirty="0" err="1">
                <a:latin typeface="Courier" charset="0"/>
                <a:ea typeface="標楷體" charset="-120"/>
              </a:rPr>
              <a:t>df.plot</a:t>
            </a:r>
            <a:r>
              <a:rPr lang="en-US" altLang="en-US" sz="1200" b="1" dirty="0">
                <a:latin typeface="Courier" charset="0"/>
                <a:ea typeface="標楷體" charset="-120"/>
              </a:rPr>
              <a:t>(kind='box', subplots=True, layout=(2,2), </a:t>
            </a:r>
            <a:r>
              <a:rPr lang="en-US" altLang="en-US" sz="1200" b="1" dirty="0" err="1">
                <a:latin typeface="Courier" charset="0"/>
                <a:ea typeface="標楷體" charset="-120"/>
              </a:rPr>
              <a:t>sharex</a:t>
            </a:r>
            <a:r>
              <a:rPr lang="en-US" altLang="en-US" sz="1200" b="1" dirty="0">
                <a:latin typeface="Courier" charset="0"/>
                <a:ea typeface="標楷體" charset="-120"/>
              </a:rPr>
              <a:t>=False, </a:t>
            </a:r>
            <a:r>
              <a:rPr lang="en-US" altLang="en-US" sz="1200" b="1" dirty="0" err="1">
                <a:latin typeface="Courier" charset="0"/>
                <a:ea typeface="標楷體" charset="-120"/>
              </a:rPr>
              <a:t>sharey</a:t>
            </a:r>
            <a:r>
              <a:rPr lang="en-US" altLang="en-US" sz="1200" b="1" dirty="0">
                <a:latin typeface="Courier" charset="0"/>
                <a:ea typeface="標楷體" charset="-120"/>
              </a:rPr>
              <a:t>=False)</a:t>
            </a:r>
          </a:p>
          <a:p>
            <a:r>
              <a:rPr lang="en-US" altLang="en-US" sz="1200" b="1" dirty="0" err="1">
                <a:latin typeface="Courier" charset="0"/>
                <a:ea typeface="標楷體" charset="-120"/>
              </a:rPr>
              <a:t>plt.show</a:t>
            </a:r>
            <a:r>
              <a:rPr lang="en-US" altLang="en-US" sz="1200" b="1" dirty="0">
                <a:latin typeface="Courier" charset="0"/>
                <a:ea typeface="標楷體" charset="-120"/>
              </a:rPr>
              <a:t>()</a:t>
            </a:r>
          </a:p>
          <a:p>
            <a:endParaRPr lang="en-US" altLang="en-US" sz="1200" b="1" dirty="0">
              <a:latin typeface="Courier" charset="0"/>
              <a:ea typeface="標楷體" charset="-120"/>
            </a:endParaRPr>
          </a:p>
          <a:p>
            <a:r>
              <a:rPr lang="en-US" altLang="en-US" sz="1200" b="1" dirty="0" err="1">
                <a:latin typeface="Courier" charset="0"/>
                <a:ea typeface="標楷體" charset="-120"/>
              </a:rPr>
              <a:t>df.hist</a:t>
            </a:r>
            <a:r>
              <a:rPr lang="en-US" altLang="en-US" sz="1200" b="1" dirty="0">
                <a:latin typeface="Courier" charset="0"/>
                <a:ea typeface="標楷體" charset="-120"/>
              </a:rPr>
              <a:t>()</a:t>
            </a:r>
          </a:p>
          <a:p>
            <a:r>
              <a:rPr lang="en-US" altLang="en-US" sz="1200" b="1" dirty="0" err="1">
                <a:latin typeface="Courier" charset="0"/>
                <a:ea typeface="標楷體" charset="-120"/>
              </a:rPr>
              <a:t>plt.show</a:t>
            </a:r>
            <a:r>
              <a:rPr lang="en-US" altLang="en-US" sz="1200" b="1" dirty="0">
                <a:latin typeface="Courier" charset="0"/>
                <a:ea typeface="標楷體" charset="-120"/>
              </a:rPr>
              <a:t>()</a:t>
            </a:r>
          </a:p>
          <a:p>
            <a:endParaRPr lang="en-US" altLang="en-US" sz="1200" b="1" dirty="0">
              <a:latin typeface="Courier" charset="0"/>
              <a:ea typeface="標楷體" charset="-120"/>
            </a:endParaRPr>
          </a:p>
          <a:p>
            <a:r>
              <a:rPr lang="en-US" altLang="en-US" sz="1200" b="1" dirty="0" err="1">
                <a:latin typeface="Courier" charset="0"/>
                <a:ea typeface="標楷體" charset="-120"/>
              </a:rPr>
              <a:t>scatter_matrix</a:t>
            </a:r>
            <a:r>
              <a:rPr lang="en-US" altLang="en-US" sz="1200" b="1" dirty="0">
                <a:latin typeface="Courier" charset="0"/>
                <a:ea typeface="標楷體" charset="-120"/>
              </a:rPr>
              <a:t>(</a:t>
            </a:r>
            <a:r>
              <a:rPr lang="en-US" altLang="en-US" sz="1200" b="1" dirty="0" err="1">
                <a:latin typeface="Courier" charset="0"/>
                <a:ea typeface="標楷體" charset="-120"/>
              </a:rPr>
              <a:t>df</a:t>
            </a:r>
            <a:r>
              <a:rPr lang="en-US" altLang="en-US" sz="1200" b="1" dirty="0">
                <a:latin typeface="Courier" charset="0"/>
                <a:ea typeface="標楷體" charset="-120"/>
              </a:rPr>
              <a:t>)</a:t>
            </a:r>
          </a:p>
          <a:p>
            <a:r>
              <a:rPr lang="en-US" altLang="en-US" sz="1200" b="1" dirty="0" err="1">
                <a:latin typeface="Courier" charset="0"/>
                <a:ea typeface="標楷體" charset="-120"/>
              </a:rPr>
              <a:t>plt.show</a:t>
            </a:r>
            <a:r>
              <a:rPr lang="en-US" altLang="en-US" sz="1200" b="1" dirty="0">
                <a:latin typeface="Courier" charset="0"/>
                <a:ea typeface="標楷體" charset="-120"/>
              </a:rPr>
              <a:t>()</a:t>
            </a:r>
          </a:p>
          <a:p>
            <a:endParaRPr lang="en-US" altLang="en-US" sz="1200" b="1" dirty="0">
              <a:latin typeface="Courier" charset="0"/>
              <a:ea typeface="標楷體" charset="-120"/>
            </a:endParaRPr>
          </a:p>
          <a:p>
            <a:r>
              <a:rPr lang="en-US" altLang="en-US" sz="1200" b="1" dirty="0" err="1">
                <a:latin typeface="Courier" charset="0"/>
                <a:ea typeface="標楷體" charset="-120"/>
              </a:rPr>
              <a:t>sns.pairplot</a:t>
            </a:r>
            <a:r>
              <a:rPr lang="en-US" altLang="en-US" sz="1200" b="1" dirty="0">
                <a:latin typeface="Courier" charset="0"/>
                <a:ea typeface="標楷體" charset="-120"/>
              </a:rPr>
              <a:t>(</a:t>
            </a:r>
            <a:r>
              <a:rPr lang="en-US" altLang="en-US" sz="1200" b="1" dirty="0" err="1">
                <a:latin typeface="Courier" charset="0"/>
                <a:ea typeface="標楷體" charset="-120"/>
              </a:rPr>
              <a:t>df</a:t>
            </a:r>
            <a:r>
              <a:rPr lang="en-US" altLang="en-US" sz="1200" b="1" dirty="0">
                <a:latin typeface="Courier" charset="0"/>
                <a:ea typeface="標楷體" charset="-120"/>
              </a:rPr>
              <a:t>, hue="class", size=2)</a:t>
            </a:r>
          </a:p>
          <a:p>
            <a:endParaRPr lang="en-US" dirty="0"/>
          </a:p>
        </p:txBody>
      </p:sp>
      <p:sp>
        <p:nvSpPr>
          <p:cNvPr id="4" name="Slide Number Placeholder 3"/>
          <p:cNvSpPr>
            <a:spLocks noGrp="1"/>
          </p:cNvSpPr>
          <p:nvPr>
            <p:ph type="sldNum" sz="quarter" idx="10"/>
          </p:nvPr>
        </p:nvSpPr>
        <p:spPr/>
        <p:txBody>
          <a:bodyPr/>
          <a:lstStyle/>
          <a:p>
            <a:pPr>
              <a:defRPr/>
            </a:pPr>
            <a:fld id="{CC37BE81-25FA-464E-A2F0-A651BAE83B62}" type="slidenum">
              <a:rPr lang="zh-TW" altLang="en-US" smtClean="0"/>
              <a:pPr>
                <a:defRPr/>
              </a:pPr>
              <a:t>92</a:t>
            </a:fld>
            <a:endParaRPr lang="zh-TW" altLang="en-US"/>
          </a:p>
        </p:txBody>
      </p:sp>
    </p:spTree>
    <p:extLst>
      <p:ext uri="{BB962C8B-B14F-4D97-AF65-F5344CB8AC3E}">
        <p14:creationId xmlns:p14="http://schemas.microsoft.com/office/powerpoint/2010/main" val="2789061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ED0E915-F944-1347-B34B-D686BE927996}" type="datetime1">
              <a:rPr lang="zh-TW" altLang="en-US" smtClean="0"/>
              <a:t>2018/10/1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580663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4EC8C4-518A-0848-A862-84BD9FA7F82B}" type="datetime1">
              <a:rPr lang="zh-TW" altLang="en-US" smtClean="0"/>
              <a:t>2018/10/1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732815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91DC32-9558-B54A-AFDC-82A69DAF80FB}" type="datetime1">
              <a:rPr lang="zh-TW" altLang="en-US" smtClean="0"/>
              <a:t>2018/10/1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0223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6A88D0-51D0-8F4E-A6F5-14ECB1623D37}" type="datetime1">
              <a:rPr lang="zh-TW" altLang="en-US" smtClean="0"/>
              <a:t>2018/10/1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262683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B5F47D-E5E3-774E-8269-F6D1833CC049}" type="datetime1">
              <a:rPr lang="zh-TW" altLang="en-US" smtClean="0"/>
              <a:t>2018/10/1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201839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8A0109-EB37-4E4D-84DD-FA18163594E6}" type="datetime1">
              <a:rPr lang="zh-TW" altLang="en-US" smtClean="0"/>
              <a:t>2018/10/1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2071409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1587C4-945E-3446-9758-24BB529E6FA3}" type="datetime1">
              <a:rPr lang="zh-TW" altLang="en-US" smtClean="0"/>
              <a:t>2018/10/1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844821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E06281-F7B5-9447-890C-A5F320970236}" type="datetime1">
              <a:rPr lang="zh-TW" altLang="en-US" smtClean="0"/>
              <a:t>2018/10/1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3145700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4BBC9B-9F21-9B4C-8DAC-8986F293BCE8}" type="datetime1">
              <a:rPr lang="zh-TW" altLang="en-US" smtClean="0"/>
              <a:t>2018/10/1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2813584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CFE4B8-D8F9-084B-B263-A0134B617292}" type="datetime1">
              <a:rPr lang="zh-TW" altLang="en-US" smtClean="0"/>
              <a:t>2018/10/1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436714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1E7F12-B6A4-BF4A-B718-E58253843C03}" type="datetime1">
              <a:rPr lang="zh-TW" altLang="en-US" smtClean="0"/>
              <a:t>2018/10/1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5400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829" y="648004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4FA85D-3A07-6244-B7A4-99E28DC81968}" type="datetime1">
              <a:rPr lang="zh-TW" altLang="en-US" smtClean="0"/>
              <a:t>2018/10/1</a:t>
            </a:fld>
            <a:endParaRPr lang="en-US"/>
          </a:p>
        </p:txBody>
      </p:sp>
      <p:sp>
        <p:nvSpPr>
          <p:cNvPr id="5" name="Footer Placeholder 4"/>
          <p:cNvSpPr>
            <a:spLocks noGrp="1"/>
          </p:cNvSpPr>
          <p:nvPr>
            <p:ph type="ftr" sz="quarter" idx="3"/>
          </p:nvPr>
        </p:nvSpPr>
        <p:spPr>
          <a:xfrm>
            <a:off x="3124200" y="648004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31407" y="6606257"/>
            <a:ext cx="574622" cy="229518"/>
          </a:xfrm>
          <a:prstGeom prst="rect">
            <a:avLst/>
          </a:prstGeom>
        </p:spPr>
        <p:txBody>
          <a:bodyPr vert="horz" lIns="91440" tIns="45720" rIns="91440" bIns="45720" rtlCol="0" anchor="ctr"/>
          <a:lstStyle>
            <a:lvl1pPr algn="r">
              <a:defRPr sz="1200">
                <a:solidFill>
                  <a:schemeClr val="tx1">
                    <a:tint val="75000"/>
                  </a:schemeClr>
                </a:solidFill>
              </a:defRPr>
            </a:lvl1pPr>
          </a:lstStyle>
          <a:p>
            <a:fld id="{5424488C-161F-514B-8FF5-CF5173A03E8D}" type="slidenum">
              <a:rPr lang="en-US" smtClean="0"/>
              <a:t>‹#›</a:t>
            </a:fld>
            <a:endParaRPr lang="en-US"/>
          </a:p>
        </p:txBody>
      </p:sp>
    </p:spTree>
    <p:extLst>
      <p:ext uri="{BB962C8B-B14F-4D97-AF65-F5344CB8AC3E}">
        <p14:creationId xmlns:p14="http://schemas.microsoft.com/office/powerpoint/2010/main" val="288322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ku.edu.tw/" TargetMode="External"/><Relationship Id="rId7" Type="http://schemas.openxmlformats.org/officeDocument/2006/relationships/image" Target="../media/image3.png"/><Relationship Id="rId2" Type="http://schemas.openxmlformats.org/officeDocument/2006/relationships/hyperlink" Target="http://www.im.tku.edu.tw/" TargetMode="Externa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hyperlink" Target="http://mail.tku.edu.tw/myday"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amazon.com/Data-Science-Big-Analytics-Discovering/dp/111887613X"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newera-technologies.com/big-data-solution.html" TargetMode="Externa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5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5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9.png"/><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6.jpeg"/><Relationship Id="rId7"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jpeg"/><Relationship Id="rId9" Type="http://schemas.openxmlformats.org/officeDocument/2006/relationships/image" Target="../media/image53.png"/></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amazon.com/Gephi-Cookbook-Devangana-Khokhar/dp/1783987405"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www.fmsasg.com/SocialNetworkAnalysis/"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ebastien.pro/gephi-icwsm-tutorial.pdf" TargetMode="Externa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hyperlink" Target="http://sebastien.pro/gephi-icwsm-tutorial.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igraph.org/redirect.html" TargetMode="External"/><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gephi.org/" TargetMode="External"/><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colab.research.google.com/notebooks/welcome.ipynb" TargetMode="External"/><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matplotlib.org/" TargetMode="External"/><Relationship Id="rId2" Type="http://schemas.openxmlformats.org/officeDocument/2006/relationships/image" Target="../media/image88.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pandas.pydata.org/" TargetMode="External"/><Relationship Id="rId2" Type="http://schemas.openxmlformats.org/officeDocument/2006/relationships/image" Target="../media/image89.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image" Target="../media/image90.tiff"/><Relationship Id="rId1" Type="http://schemas.openxmlformats.org/officeDocument/2006/relationships/slideLayout" Target="../slideLayouts/slideLayout2.xml"/><Relationship Id="rId4" Type="http://schemas.openxmlformats.org/officeDocument/2006/relationships/image" Target="../media/image92.tiff"/></Relationships>
</file>

<file path=ppt/slides/_rels/slide78.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hyperlink" Target="https://archive.ics.uci.edu/ml/machine-learning-databases/iris/iris.data" TargetMode="External"/><Relationship Id="rId1" Type="http://schemas.openxmlformats.org/officeDocument/2006/relationships/slideLayout" Target="../slideLayouts/slideLayout2.xml"/><Relationship Id="rId5" Type="http://schemas.openxmlformats.org/officeDocument/2006/relationships/image" Target="../media/image92.tiff"/><Relationship Id="rId4" Type="http://schemas.openxmlformats.org/officeDocument/2006/relationships/image" Target="../media/image91.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colab.research.google.com/drive/1KRqtEUd2Hg4dM2au9bfVQKrxWnWN3O9-"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8773"/>
            <a:ext cx="7772400" cy="887992"/>
          </a:xfrm>
        </p:spPr>
        <p:txBody>
          <a:bodyPr>
            <a:noAutofit/>
          </a:bodyPr>
          <a:lstStyle/>
          <a:p>
            <a:r>
              <a:rPr lang="en-US" sz="6000" b="1" dirty="0">
                <a:solidFill>
                  <a:srgbClr val="376092"/>
                </a:solidFill>
              </a:rPr>
              <a:t>Big Data Mining </a:t>
            </a:r>
          </a:p>
        </p:txBody>
      </p:sp>
      <p:sp>
        <p:nvSpPr>
          <p:cNvPr id="3" name="Subtitle 2"/>
          <p:cNvSpPr>
            <a:spLocks noGrp="1"/>
          </p:cNvSpPr>
          <p:nvPr>
            <p:ph type="subTitle" idx="1"/>
          </p:nvPr>
        </p:nvSpPr>
        <p:spPr>
          <a:xfrm>
            <a:off x="1035365" y="4335342"/>
            <a:ext cx="7247555" cy="2190002"/>
          </a:xfrm>
        </p:spPr>
        <p:txBody>
          <a:bodyPr>
            <a:normAutofit fontScale="55000" lnSpcReduction="20000"/>
          </a:bodyPr>
          <a:lstStyle/>
          <a:p>
            <a:r>
              <a:rPr lang="en-US" sz="5100" dirty="0">
                <a:solidFill>
                  <a:schemeClr val="accent1">
                    <a:lumMod val="75000"/>
                  </a:schemeClr>
                </a:solidFill>
              </a:rPr>
              <a:t>Min-</a:t>
            </a:r>
            <a:r>
              <a:rPr lang="en-US" sz="5100" dirty="0" err="1">
                <a:solidFill>
                  <a:schemeClr val="accent1">
                    <a:lumMod val="75000"/>
                  </a:schemeClr>
                </a:solidFill>
              </a:rPr>
              <a:t>Yuh</a:t>
            </a:r>
            <a:r>
              <a:rPr lang="en-US" sz="5100" dirty="0">
                <a:solidFill>
                  <a:schemeClr val="accent1">
                    <a:lumMod val="75000"/>
                  </a:schemeClr>
                </a:solidFill>
              </a:rPr>
              <a:t> Day, Ph.D.</a:t>
            </a:r>
          </a:p>
          <a:p>
            <a:r>
              <a:rPr lang="en-US" sz="5100" dirty="0">
                <a:solidFill>
                  <a:schemeClr val="accent1">
                    <a:lumMod val="75000"/>
                  </a:schemeClr>
                </a:solidFill>
              </a:rPr>
              <a:t>Assistant Professor</a:t>
            </a:r>
          </a:p>
          <a:p>
            <a:r>
              <a:rPr lang="en-US" sz="5100" dirty="0">
                <a:hlinkClick r:id="rId2"/>
              </a:rPr>
              <a:t>Department of Information Management</a:t>
            </a:r>
            <a:endParaRPr lang="en-US" sz="5100" dirty="0"/>
          </a:p>
          <a:p>
            <a:r>
              <a:rPr lang="en-US" sz="5100" dirty="0" err="1">
                <a:hlinkClick r:id="rId3"/>
              </a:rPr>
              <a:t>Tamkang</a:t>
            </a:r>
            <a:r>
              <a:rPr lang="en-US" sz="5100" dirty="0">
                <a:hlinkClick r:id="rId3"/>
              </a:rPr>
              <a:t> University</a:t>
            </a:r>
            <a:endParaRPr lang="en-US" sz="5100" dirty="0"/>
          </a:p>
          <a:p>
            <a:endParaRPr lang="en-US" sz="2600" dirty="0">
              <a:hlinkClick r:id="rId4"/>
            </a:endParaRPr>
          </a:p>
          <a:p>
            <a:r>
              <a:rPr lang="en-US" sz="2600" dirty="0">
                <a:hlinkClick r:id="rId4"/>
              </a:rPr>
              <a:t>http://mail.tku.edu.tw/myday</a:t>
            </a:r>
            <a:endParaRPr lang="en-US" sz="2600" dirty="0"/>
          </a:p>
          <a:p>
            <a:endParaRPr lang="en-US" dirty="0"/>
          </a:p>
        </p:txBody>
      </p:sp>
      <p:sp>
        <p:nvSpPr>
          <p:cNvPr id="4" name="Title 1"/>
          <p:cNvSpPr txBox="1">
            <a:spLocks/>
          </p:cNvSpPr>
          <p:nvPr/>
        </p:nvSpPr>
        <p:spPr>
          <a:xfrm>
            <a:off x="242889" y="1257300"/>
            <a:ext cx="8701088" cy="16544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0000"/>
                </a:solidFill>
              </a:rPr>
              <a:t>Data Science and Big Data Analytics: </a:t>
            </a:r>
            <a:r>
              <a:rPr lang="en-US" sz="3200" b="1" dirty="0">
                <a:solidFill>
                  <a:srgbClr val="FF0000"/>
                </a:solidFill>
              </a:rPr>
              <a:t>Discovering, Analyzing, Visualizing and </a:t>
            </a:r>
            <a:br>
              <a:rPr lang="en-US" sz="3200" b="1" dirty="0">
                <a:solidFill>
                  <a:srgbClr val="FF0000"/>
                </a:solidFill>
              </a:rPr>
            </a:br>
            <a:r>
              <a:rPr lang="en-US" sz="3200" b="1" dirty="0">
                <a:solidFill>
                  <a:srgbClr val="FF0000"/>
                </a:solidFill>
              </a:rPr>
              <a:t>Presenting Data</a:t>
            </a:r>
          </a:p>
        </p:txBody>
      </p:sp>
      <p:pic>
        <p:nvPicPr>
          <p:cNvPr id="5" name="Picture 5" descr="C:\Users\myday\Downloads\TKU-logo-12cm.jpg"/>
          <p:cNvPicPr>
            <a:picLocks noChangeAspect="1" noChangeArrowheads="1"/>
          </p:cNvPicPr>
          <p:nvPr/>
        </p:nvPicPr>
        <p:blipFill>
          <a:blip r:embed="rId5" cstate="print"/>
          <a:srcRect/>
          <a:stretch>
            <a:fillRect/>
          </a:stretch>
        </p:blipFill>
        <p:spPr bwMode="auto">
          <a:xfrm>
            <a:off x="7337898" y="27612"/>
            <a:ext cx="633388" cy="630640"/>
          </a:xfrm>
          <a:prstGeom prst="rect">
            <a:avLst/>
          </a:prstGeom>
          <a:noFill/>
          <a:ln w="9525">
            <a:noFill/>
            <a:miter lim="800000"/>
            <a:headEnd/>
            <a:tailEnd/>
          </a:ln>
        </p:spPr>
      </p:pic>
      <p:sp>
        <p:nvSpPr>
          <p:cNvPr id="6" name="文字方塊 14"/>
          <p:cNvSpPr txBox="1">
            <a:spLocks noChangeArrowheads="1"/>
          </p:cNvSpPr>
          <p:nvPr/>
        </p:nvSpPr>
        <p:spPr bwMode="auto">
          <a:xfrm>
            <a:off x="7971286" y="-1464"/>
            <a:ext cx="1153735" cy="646331"/>
          </a:xfrm>
          <a:prstGeom prst="rect">
            <a:avLst/>
          </a:prstGeom>
          <a:noFill/>
          <a:ln w="9525">
            <a:noFill/>
            <a:miter lim="800000"/>
            <a:headEnd/>
            <a:tailEnd/>
          </a:ln>
        </p:spPr>
        <p:txBody>
          <a:bodyPr wrap="square">
            <a:spAutoFit/>
          </a:bodyPr>
          <a:lstStyle/>
          <a:p>
            <a:r>
              <a:rPr kumimoji="0" lang="en-US" altLang="zh-TW" b="1" dirty="0" err="1">
                <a:solidFill>
                  <a:srgbClr val="FF0000"/>
                </a:solidFill>
                <a:latin typeface="Calibri" pitchFamily="34" charset="0"/>
              </a:rPr>
              <a:t>Tamkang</a:t>
            </a:r>
            <a:r>
              <a:rPr kumimoji="0" lang="en-US" altLang="zh-TW" b="1" dirty="0">
                <a:solidFill>
                  <a:srgbClr val="FF0000"/>
                </a:solidFill>
                <a:latin typeface="Calibri" pitchFamily="34" charset="0"/>
              </a:rPr>
              <a:t> </a:t>
            </a:r>
            <a:br>
              <a:rPr kumimoji="0" lang="en-US" altLang="zh-TW" b="1" dirty="0">
                <a:solidFill>
                  <a:srgbClr val="FF0000"/>
                </a:solidFill>
                <a:latin typeface="Calibri" pitchFamily="34" charset="0"/>
              </a:rPr>
            </a:br>
            <a:r>
              <a:rPr kumimoji="0" lang="en-US" altLang="zh-TW" b="1" dirty="0">
                <a:solidFill>
                  <a:srgbClr val="FF0000"/>
                </a:solidFill>
                <a:latin typeface="Calibri" pitchFamily="34" charset="0"/>
              </a:rPr>
              <a:t>University</a:t>
            </a:r>
            <a:endParaRPr kumimoji="0" lang="zh-TW" altLang="en-US" b="1" dirty="0">
              <a:solidFill>
                <a:srgbClr val="FF0000"/>
              </a:solidFill>
              <a:latin typeface="Calibri" pitchFamily="34" charset="0"/>
            </a:endParaRPr>
          </a:p>
        </p:txBody>
      </p:sp>
      <p:pic>
        <p:nvPicPr>
          <p:cNvPr id="8" name="Picture 4" descr="http://mail.tku.edu.tw/myday/images/Myday_Photo.jpg"/>
          <p:cNvPicPr>
            <a:picLocks noChangeAspect="1" noChangeArrowheads="1"/>
          </p:cNvPicPr>
          <p:nvPr/>
        </p:nvPicPr>
        <p:blipFill>
          <a:blip r:embed="rId6" cstate="print"/>
          <a:srcRect l="10527" t="1544" r="10527" b="25148"/>
          <a:stretch>
            <a:fillRect/>
          </a:stretch>
        </p:blipFill>
        <p:spPr bwMode="auto">
          <a:xfrm>
            <a:off x="2112146" y="4335342"/>
            <a:ext cx="712845" cy="882570"/>
          </a:xfrm>
          <a:prstGeom prst="rect">
            <a:avLst/>
          </a:prstGeom>
          <a:noFill/>
        </p:spPr>
      </p:pic>
      <p:sp>
        <p:nvSpPr>
          <p:cNvPr id="11" name="副標題 2"/>
          <p:cNvSpPr txBox="1">
            <a:spLocks/>
          </p:cNvSpPr>
          <p:nvPr/>
        </p:nvSpPr>
        <p:spPr>
          <a:xfrm>
            <a:off x="2195736" y="6569740"/>
            <a:ext cx="4752528" cy="2606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Aft>
                <a:spcPts val="0"/>
              </a:spcAft>
              <a:buClrTx/>
              <a:buSzTx/>
              <a:buFont typeface="Arial" pitchFamily="34" charset="0"/>
              <a:buNone/>
              <a:tabLst/>
              <a:defRPr/>
            </a:pPr>
            <a:r>
              <a:rPr kumimoji="0" lang="en-US" altLang="zh-TW" sz="1400" b="0" i="0" u="none" strike="noStrike" kern="1200" cap="none" spc="0" normalizeH="0" baseline="0" noProof="0" dirty="0">
                <a:ln>
                  <a:noFill/>
                </a:ln>
                <a:solidFill>
                  <a:schemeClr val="tx1">
                    <a:tint val="75000"/>
                  </a:schemeClr>
                </a:solidFill>
                <a:effectLst/>
                <a:uLnTx/>
                <a:uFillTx/>
                <a:latin typeface="+mn-lt"/>
                <a:ea typeface="+mn-ea"/>
                <a:cs typeface="+mn-cs"/>
              </a:rPr>
              <a:t>2018-10-01</a:t>
            </a:r>
          </a:p>
        </p:txBody>
      </p:sp>
      <p:sp>
        <p:nvSpPr>
          <p:cNvPr id="13" name="副標題 2"/>
          <p:cNvSpPr txBox="1">
            <a:spLocks/>
          </p:cNvSpPr>
          <p:nvPr/>
        </p:nvSpPr>
        <p:spPr>
          <a:xfrm>
            <a:off x="2195736" y="2911762"/>
            <a:ext cx="4752528" cy="1090924"/>
          </a:xfrm>
          <a:prstGeom prst="rect">
            <a:avLst/>
          </a:prstGeom>
        </p:spPr>
        <p:txBody>
          <a:bodyPr vert="horz" lIns="91440" tIns="45720" rIns="91440" bIns="45720" rtlCol="0">
            <a:noAutofit/>
          </a:bodyPr>
          <a:lstStyle/>
          <a:p>
            <a:pPr lvl="0" algn="ctr" defTabSz="914400">
              <a:defRPr/>
            </a:pPr>
            <a:r>
              <a:rPr lang="es-ES_tradnl" altLang="zh-TW" sz="1400" dirty="0">
                <a:solidFill>
                  <a:schemeClr val="tx1">
                    <a:tint val="75000"/>
                  </a:schemeClr>
                </a:solidFill>
              </a:rPr>
              <a:t>1071BDM03</a:t>
            </a:r>
          </a:p>
          <a:p>
            <a:pPr lvl="0" algn="ctr" defTabSz="914400">
              <a:defRPr/>
            </a:pPr>
            <a:r>
              <a:rPr lang="es-ES_tradnl" altLang="zh-TW" sz="1400" dirty="0">
                <a:solidFill>
                  <a:schemeClr val="tx1">
                    <a:tint val="75000"/>
                  </a:schemeClr>
                </a:solidFill>
              </a:rPr>
              <a:t>TLVXM1A (M2244) (8619) (</a:t>
            </a:r>
            <a:r>
              <a:rPr lang="es-ES_tradnl" altLang="zh-TW" sz="1400" dirty="0" err="1">
                <a:solidFill>
                  <a:schemeClr val="tx1">
                    <a:tint val="75000"/>
                  </a:schemeClr>
                </a:solidFill>
              </a:rPr>
              <a:t>Fall</a:t>
            </a:r>
            <a:r>
              <a:rPr lang="es-ES_tradnl" altLang="zh-TW" sz="1400" dirty="0">
                <a:solidFill>
                  <a:schemeClr val="tx1">
                    <a:tint val="75000"/>
                  </a:schemeClr>
                </a:solidFill>
              </a:rPr>
              <a:t> 2018)</a:t>
            </a:r>
          </a:p>
          <a:p>
            <a:pPr algn="ctr" defTabSz="914400">
              <a:defRPr/>
            </a:pPr>
            <a:r>
              <a:rPr lang="es-ES_tradnl" altLang="zh-TW" sz="1400" dirty="0">
                <a:solidFill>
                  <a:schemeClr val="tx1">
                    <a:tint val="75000"/>
                  </a:schemeClr>
                </a:solidFill>
              </a:rPr>
              <a:t>(MBA, DBETKU) (3 </a:t>
            </a:r>
            <a:r>
              <a:rPr lang="es-ES_tradnl" altLang="zh-TW" sz="1400" dirty="0" err="1">
                <a:solidFill>
                  <a:schemeClr val="tx1">
                    <a:tint val="75000"/>
                  </a:schemeClr>
                </a:solidFill>
              </a:rPr>
              <a:t>Credits</a:t>
            </a:r>
            <a:r>
              <a:rPr lang="es-ES_tradnl" altLang="zh-TW" sz="1400" dirty="0">
                <a:solidFill>
                  <a:schemeClr val="tx1">
                    <a:tint val="75000"/>
                  </a:schemeClr>
                </a:solidFill>
              </a:rPr>
              <a:t>, </a:t>
            </a:r>
            <a:r>
              <a:rPr lang="es-ES_tradnl" altLang="zh-TW" sz="1400" dirty="0" err="1">
                <a:solidFill>
                  <a:schemeClr val="tx1">
                    <a:tint val="75000"/>
                  </a:schemeClr>
                </a:solidFill>
              </a:rPr>
              <a:t>Required</a:t>
            </a:r>
            <a:r>
              <a:rPr lang="es-ES_tradnl" altLang="zh-TW" sz="1400" dirty="0">
                <a:solidFill>
                  <a:schemeClr val="tx1">
                    <a:tint val="75000"/>
                  </a:schemeClr>
                </a:solidFill>
              </a:rPr>
              <a:t>) [Full English </a:t>
            </a:r>
            <a:r>
              <a:rPr lang="es-ES_tradnl" altLang="zh-TW" sz="1400" dirty="0" err="1">
                <a:solidFill>
                  <a:schemeClr val="tx1">
                    <a:tint val="75000"/>
                  </a:schemeClr>
                </a:solidFill>
              </a:rPr>
              <a:t>Course</a:t>
            </a:r>
            <a:r>
              <a:rPr lang="es-ES_tradnl" altLang="zh-TW" sz="1400" dirty="0">
                <a:solidFill>
                  <a:schemeClr val="tx1">
                    <a:tint val="75000"/>
                  </a:schemeClr>
                </a:solidFill>
              </a:rPr>
              <a:t>] </a:t>
            </a:r>
          </a:p>
          <a:p>
            <a:pPr algn="ctr" defTabSz="914400">
              <a:defRPr/>
            </a:pPr>
            <a:r>
              <a:rPr lang="es-ES_tradnl" altLang="zh-TW" sz="1400" dirty="0">
                <a:solidFill>
                  <a:schemeClr val="tx1">
                    <a:tint val="75000"/>
                  </a:schemeClr>
                </a:solidFill>
              </a:rPr>
              <a:t>(</a:t>
            </a:r>
            <a:r>
              <a:rPr lang="es-ES_tradnl" altLang="zh-TW" sz="1400" dirty="0" err="1">
                <a:solidFill>
                  <a:schemeClr val="tx1">
                    <a:tint val="75000"/>
                  </a:schemeClr>
                </a:solidFill>
              </a:rPr>
              <a:t>Master’s</a:t>
            </a:r>
            <a:r>
              <a:rPr lang="es-ES_tradnl" altLang="zh-TW" sz="1400" dirty="0">
                <a:solidFill>
                  <a:schemeClr val="tx1">
                    <a:tint val="75000"/>
                  </a:schemeClr>
                </a:solidFill>
              </a:rPr>
              <a:t> </a:t>
            </a:r>
            <a:r>
              <a:rPr lang="es-ES_tradnl" altLang="zh-TW" sz="1400" dirty="0" err="1">
                <a:solidFill>
                  <a:schemeClr val="tx1">
                    <a:tint val="75000"/>
                  </a:schemeClr>
                </a:solidFill>
              </a:rPr>
              <a:t>Program</a:t>
            </a:r>
            <a:r>
              <a:rPr lang="es-ES_tradnl" altLang="zh-TW" sz="1400" dirty="0">
                <a:solidFill>
                  <a:schemeClr val="tx1">
                    <a:tint val="75000"/>
                  </a:schemeClr>
                </a:solidFill>
              </a:rPr>
              <a:t> in Digital Business and </a:t>
            </a:r>
            <a:r>
              <a:rPr lang="es-ES_tradnl" altLang="zh-TW" sz="1400" dirty="0" err="1">
                <a:solidFill>
                  <a:schemeClr val="tx1">
                    <a:tint val="75000"/>
                  </a:schemeClr>
                </a:solidFill>
              </a:rPr>
              <a:t>Economics</a:t>
            </a:r>
            <a:r>
              <a:rPr lang="es-ES_tradnl" altLang="zh-TW" sz="1400" dirty="0">
                <a:solidFill>
                  <a:schemeClr val="tx1">
                    <a:tint val="75000"/>
                  </a:schemeClr>
                </a:solidFill>
              </a:rPr>
              <a:t>) </a:t>
            </a:r>
          </a:p>
          <a:p>
            <a:pPr lvl="0" algn="ctr" defTabSz="914400">
              <a:defRPr/>
            </a:pPr>
            <a:r>
              <a:rPr lang="es-ES_tradnl" altLang="zh-TW" sz="1400" dirty="0" err="1">
                <a:solidFill>
                  <a:schemeClr val="tx1">
                    <a:tint val="75000"/>
                  </a:schemeClr>
                </a:solidFill>
              </a:rPr>
              <a:t>Mon</a:t>
            </a:r>
            <a:r>
              <a:rPr lang="es-ES_tradnl" altLang="zh-TW" sz="1400" dirty="0">
                <a:solidFill>
                  <a:schemeClr val="tx1">
                    <a:tint val="75000"/>
                  </a:schemeClr>
                </a:solidFill>
              </a:rPr>
              <a:t>, 9, 10, 11, (16:10-19:00) (B206)</a:t>
            </a:r>
          </a:p>
          <a:p>
            <a:pPr lvl="0" algn="ctr" defTabSz="914400">
              <a:defRPr/>
            </a:pPr>
            <a:endParaRPr lang="es-ES_tradnl" altLang="zh-TW" sz="1400" dirty="0">
              <a:solidFill>
                <a:schemeClr val="tx1">
                  <a:tint val="75000"/>
                </a:schemeClr>
              </a:solidFill>
            </a:endParaRPr>
          </a:p>
          <a:p>
            <a:pPr lvl="0" algn="ctr" defTabSz="914400">
              <a:defRPr/>
            </a:pPr>
            <a:endParaRPr lang="es-ES_tradnl" altLang="zh-TW" sz="1400" dirty="0">
              <a:solidFill>
                <a:schemeClr val="tx1">
                  <a:tint val="75000"/>
                </a:schemeClr>
              </a:solidFill>
            </a:endParaRPr>
          </a:p>
          <a:p>
            <a:pPr lvl="0" algn="ctr" defTabSz="914400">
              <a:defRPr/>
            </a:pPr>
            <a:r>
              <a:rPr lang="es-ES_tradnl" altLang="zh-TW" sz="1400" dirty="0">
                <a:solidFill>
                  <a:schemeClr val="tx1">
                    <a:tint val="75000"/>
                  </a:schemeClr>
                </a:solidFill>
              </a:rPr>
              <a:t> </a:t>
            </a:r>
          </a:p>
        </p:txBody>
      </p:sp>
      <p:pic>
        <p:nvPicPr>
          <p:cNvPr id="7" name="Picture 6" descr="qrcode.myda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5488" y="5672576"/>
            <a:ext cx="1185424" cy="1185424"/>
          </a:xfrm>
          <a:prstGeom prst="rect">
            <a:avLst/>
          </a:prstGeom>
        </p:spPr>
      </p:pic>
    </p:spTree>
    <p:extLst>
      <p:ext uri="{BB962C8B-B14F-4D97-AF65-F5344CB8AC3E}">
        <p14:creationId xmlns:p14="http://schemas.microsoft.com/office/powerpoint/2010/main" val="1946653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標題 1"/>
          <p:cNvSpPr>
            <a:spLocks noGrp="1"/>
          </p:cNvSpPr>
          <p:nvPr>
            <p:ph type="title"/>
          </p:nvPr>
        </p:nvSpPr>
        <p:spPr>
          <a:xfrm>
            <a:off x="457200" y="115888"/>
            <a:ext cx="8229600" cy="1143000"/>
          </a:xfrm>
        </p:spPr>
        <p:txBody>
          <a:bodyPr>
            <a:normAutofit fontScale="90000"/>
          </a:bodyPr>
          <a:lstStyle/>
          <a:p>
            <a:r>
              <a:rPr lang="en-US" altLang="zh-TW">
                <a:solidFill>
                  <a:srgbClr val="FF0000"/>
                </a:solidFill>
                <a:latin typeface="Calibri" charset="0"/>
                <a:ea typeface="標楷體" charset="-120"/>
              </a:rPr>
              <a:t>Data Science </a:t>
            </a:r>
            <a:r>
              <a:rPr lang="en-US" altLang="zh-TW">
                <a:solidFill>
                  <a:schemeClr val="accent1"/>
                </a:solidFill>
                <a:latin typeface="Calibri" charset="0"/>
                <a:ea typeface="標楷體" charset="-120"/>
              </a:rPr>
              <a:t>and </a:t>
            </a:r>
            <a:br>
              <a:rPr lang="en-US" altLang="zh-TW">
                <a:solidFill>
                  <a:schemeClr val="accent1"/>
                </a:solidFill>
                <a:latin typeface="Calibri" charset="0"/>
                <a:ea typeface="標楷體" charset="-120"/>
              </a:rPr>
            </a:br>
            <a:r>
              <a:rPr lang="en-US" altLang="zh-TW">
                <a:solidFill>
                  <a:schemeClr val="accent1"/>
                </a:solidFill>
                <a:latin typeface="Calibri" charset="0"/>
                <a:ea typeface="標楷體" charset="-120"/>
              </a:rPr>
              <a:t>Business Intelligence</a:t>
            </a:r>
            <a:endParaRPr lang="zh-TW" altLang="en-US">
              <a:solidFill>
                <a:schemeClr val="accent1"/>
              </a:solidFill>
              <a:latin typeface="Calibri" charset="0"/>
              <a:ea typeface="標楷體" charset="-120"/>
            </a:endParaRPr>
          </a:p>
        </p:txBody>
      </p:sp>
      <p:sp>
        <p:nvSpPr>
          <p:cNvPr id="2662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D62CD534-C34A-BC45-ACD1-E18C60C10BA5}" type="slidenum">
              <a:rPr lang="zh-TW" altLang="en-US" sz="1200">
                <a:solidFill>
                  <a:srgbClr val="898989"/>
                </a:solidFill>
              </a:rPr>
              <a:pPr eaLnBrk="1" hangingPunct="1">
                <a:spcBef>
                  <a:spcPct val="0"/>
                </a:spcBef>
                <a:buFontTx/>
                <a:buNone/>
              </a:pPr>
              <a:t>10</a:t>
            </a:fld>
            <a:endParaRPr lang="zh-TW" altLang="en-US" sz="1200">
              <a:solidFill>
                <a:srgbClr val="898989"/>
              </a:solidFill>
            </a:endParaRPr>
          </a:p>
        </p:txBody>
      </p:sp>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963" y="1341438"/>
            <a:ext cx="6915150" cy="5253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755650" y="6597650"/>
            <a:ext cx="7488238" cy="230188"/>
          </a:xfrm>
          <a:prstGeom prst="rect">
            <a:avLst/>
          </a:prstGeom>
        </p:spPr>
        <p:txBody>
          <a:bodyPr>
            <a:spAutoFit/>
          </a:bodyPr>
          <a:lstStyle/>
          <a:p>
            <a:pPr algn="ctr">
              <a:defRPr/>
            </a:pPr>
            <a:r>
              <a:rPr lang="en-US" altLang="zh-TW" sz="900" dirty="0">
                <a:solidFill>
                  <a:schemeClr val="bg1">
                    <a:lumMod val="75000"/>
                  </a:schemeClr>
                </a:solidFill>
                <a:latin typeface="Arial" pitchFamily="34" charset="0"/>
                <a:ea typeface="新細明體" pitchFamily="18" charset="-120"/>
              </a:rPr>
              <a:t>Source: EMC Education Services, Data Science and Big Data Analytics: Discovering, Analyzing, Visualizing and Presenting Data, Wiley, 2015</a:t>
            </a:r>
          </a:p>
        </p:txBody>
      </p:sp>
      <p:sp>
        <p:nvSpPr>
          <p:cNvPr id="8" name="圓角矩形 30"/>
          <p:cNvSpPr/>
          <p:nvPr/>
        </p:nvSpPr>
        <p:spPr>
          <a:xfrm>
            <a:off x="4788024" y="1556226"/>
            <a:ext cx="3097089" cy="1512734"/>
          </a:xfrm>
          <a:prstGeom prst="roundRect">
            <a:avLst>
              <a:gd name="adj" fmla="val 12834"/>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altLang="zh-TW" sz="7200" b="1" dirty="0">
              <a:solidFill>
                <a:srgbClr val="FF0000"/>
              </a:solidFill>
            </a:endParaRPr>
          </a:p>
        </p:txBody>
      </p:sp>
      <p:sp>
        <p:nvSpPr>
          <p:cNvPr id="9" name="圓角矩形 30"/>
          <p:cNvSpPr/>
          <p:nvPr/>
        </p:nvSpPr>
        <p:spPr>
          <a:xfrm>
            <a:off x="3059832" y="2924944"/>
            <a:ext cx="1224136" cy="864096"/>
          </a:xfrm>
          <a:prstGeom prst="roundRect">
            <a:avLst>
              <a:gd name="adj" fmla="val 26874"/>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altLang="zh-TW" sz="7200" b="1" dirty="0">
              <a:solidFill>
                <a:srgbClr val="FF0000"/>
              </a:solidFill>
            </a:endParaRPr>
          </a:p>
        </p:txBody>
      </p:sp>
      <p:sp>
        <p:nvSpPr>
          <p:cNvPr id="10" name="圓角矩形 30"/>
          <p:cNvSpPr/>
          <p:nvPr/>
        </p:nvSpPr>
        <p:spPr>
          <a:xfrm>
            <a:off x="793142" y="1556226"/>
            <a:ext cx="1258578" cy="4681085"/>
          </a:xfrm>
          <a:prstGeom prst="roundRect">
            <a:avLst>
              <a:gd name="adj" fmla="val 26874"/>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altLang="zh-TW" sz="7200" b="1" dirty="0">
              <a:solidFill>
                <a:srgbClr val="FF0000"/>
              </a:solidFill>
            </a:endParaRPr>
          </a:p>
        </p:txBody>
      </p:sp>
      <p:sp>
        <p:nvSpPr>
          <p:cNvPr id="11" name="圓角矩形 30"/>
          <p:cNvSpPr/>
          <p:nvPr/>
        </p:nvSpPr>
        <p:spPr>
          <a:xfrm>
            <a:off x="2228541" y="6237311"/>
            <a:ext cx="5367796" cy="357164"/>
          </a:xfrm>
          <a:prstGeom prst="roundRect">
            <a:avLst>
              <a:gd name="adj" fmla="val 26874"/>
            </a:avLst>
          </a:prstGeom>
          <a:noFill/>
          <a:ln w="38100">
            <a:solidFill>
              <a:schemeClr val="accent4">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altLang="zh-TW" sz="7200" b="1" dirty="0">
              <a:solidFill>
                <a:srgbClr val="FF0000"/>
              </a:solidFill>
            </a:endParaRPr>
          </a:p>
        </p:txBody>
      </p:sp>
    </p:spTree>
    <p:extLst>
      <p:ext uri="{BB962C8B-B14F-4D97-AF65-F5344CB8AC3E}">
        <p14:creationId xmlns:p14="http://schemas.microsoft.com/office/powerpoint/2010/main" val="17673907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65A904-2624-3B41-9360-B61F78CBF3E7}"/>
              </a:ext>
            </a:extLst>
          </p:cNvPr>
          <p:cNvSpPr>
            <a:spLocks noGrp="1"/>
          </p:cNvSpPr>
          <p:nvPr>
            <p:ph type="sldNum" sz="quarter" idx="12"/>
          </p:nvPr>
        </p:nvSpPr>
        <p:spPr/>
        <p:txBody>
          <a:bodyPr/>
          <a:lstStyle/>
          <a:p>
            <a:fld id="{5424488C-161F-514B-8FF5-CF5173A03E8D}" type="slidenum">
              <a:rPr lang="en-US" smtClean="0"/>
              <a:t>100</a:t>
            </a:fld>
            <a:endParaRPr lang="en-US"/>
          </a:p>
        </p:txBody>
      </p:sp>
      <p:pic>
        <p:nvPicPr>
          <p:cNvPr id="5" name="Picture 4">
            <a:extLst>
              <a:ext uri="{FF2B5EF4-FFF2-40B4-BE49-F238E27FC236}">
                <a16:creationId xmlns:a16="http://schemas.microsoft.com/office/drawing/2014/main" id="{5CD04890-335A-AC4A-B8D5-E7499E883881}"/>
              </a:ext>
            </a:extLst>
          </p:cNvPr>
          <p:cNvPicPr>
            <a:picLocks noChangeAspect="1"/>
          </p:cNvPicPr>
          <p:nvPr/>
        </p:nvPicPr>
        <p:blipFill>
          <a:blip r:embed="rId2"/>
          <a:stretch>
            <a:fillRect/>
          </a:stretch>
        </p:blipFill>
        <p:spPr>
          <a:xfrm>
            <a:off x="1508760" y="932473"/>
            <a:ext cx="6505423" cy="5788543"/>
          </a:xfrm>
          <a:prstGeom prst="rect">
            <a:avLst/>
          </a:prstGeom>
        </p:spPr>
      </p:pic>
      <p:sp>
        <p:nvSpPr>
          <p:cNvPr id="6" name="Rectangle 1">
            <a:extLst>
              <a:ext uri="{FF2B5EF4-FFF2-40B4-BE49-F238E27FC236}">
                <a16:creationId xmlns:a16="http://schemas.microsoft.com/office/drawing/2014/main" id="{7EF9A5AD-5AFC-1D4F-A832-6FEB2D5E0A5F}"/>
              </a:ext>
            </a:extLst>
          </p:cNvPr>
          <p:cNvSpPr>
            <a:spLocks noChangeArrowheads="1"/>
          </p:cNvSpPr>
          <p:nvPr/>
        </p:nvSpPr>
        <p:spPr bwMode="auto">
          <a:xfrm>
            <a:off x="251520" y="116632"/>
            <a:ext cx="8713788" cy="75721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r>
              <a:rPr lang="en-US" altLang="en-US" b="1" dirty="0" err="1">
                <a:latin typeface="Courier" charset="0"/>
                <a:ea typeface="標楷體" charset="-120"/>
              </a:rPr>
              <a:t>df.hist</a:t>
            </a:r>
            <a:r>
              <a:rPr lang="en-US" altLang="en-US" b="1" dirty="0">
                <a:latin typeface="Courier" charset="0"/>
                <a:ea typeface="標楷體" charset="-120"/>
              </a:rPr>
              <a:t>()</a:t>
            </a:r>
          </a:p>
          <a:p>
            <a:r>
              <a:rPr lang="en-US" altLang="en-US" b="1" dirty="0" err="1">
                <a:latin typeface="Courier" charset="0"/>
                <a:ea typeface="標楷體" charset="-120"/>
              </a:rPr>
              <a:t>plt.show</a:t>
            </a:r>
            <a:r>
              <a:rPr lang="en-US" altLang="en-US" b="1" dirty="0">
                <a:latin typeface="Courier" charset="0"/>
                <a:ea typeface="標楷體" charset="-120"/>
              </a:rPr>
              <a:t>()</a:t>
            </a:r>
          </a:p>
        </p:txBody>
      </p:sp>
    </p:spTree>
    <p:extLst>
      <p:ext uri="{BB962C8B-B14F-4D97-AF65-F5344CB8AC3E}">
        <p14:creationId xmlns:p14="http://schemas.microsoft.com/office/powerpoint/2010/main" val="21350457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65A904-2624-3B41-9360-B61F78CBF3E7}"/>
              </a:ext>
            </a:extLst>
          </p:cNvPr>
          <p:cNvSpPr>
            <a:spLocks noGrp="1"/>
          </p:cNvSpPr>
          <p:nvPr>
            <p:ph type="sldNum" sz="quarter" idx="12"/>
          </p:nvPr>
        </p:nvSpPr>
        <p:spPr/>
        <p:txBody>
          <a:bodyPr/>
          <a:lstStyle/>
          <a:p>
            <a:fld id="{5424488C-161F-514B-8FF5-CF5173A03E8D}" type="slidenum">
              <a:rPr lang="en-US" smtClean="0"/>
              <a:t>101</a:t>
            </a:fld>
            <a:endParaRPr lang="en-US"/>
          </a:p>
        </p:txBody>
      </p:sp>
      <p:pic>
        <p:nvPicPr>
          <p:cNvPr id="5" name="Picture 4">
            <a:extLst>
              <a:ext uri="{FF2B5EF4-FFF2-40B4-BE49-F238E27FC236}">
                <a16:creationId xmlns:a16="http://schemas.microsoft.com/office/drawing/2014/main" id="{246691EC-E98E-0643-AEE0-DBFDB73418A9}"/>
              </a:ext>
            </a:extLst>
          </p:cNvPr>
          <p:cNvPicPr>
            <a:picLocks noChangeAspect="1"/>
          </p:cNvPicPr>
          <p:nvPr/>
        </p:nvPicPr>
        <p:blipFill>
          <a:blip r:embed="rId2"/>
          <a:stretch>
            <a:fillRect/>
          </a:stretch>
        </p:blipFill>
        <p:spPr>
          <a:xfrm>
            <a:off x="1371600" y="953041"/>
            <a:ext cx="6450330" cy="5653216"/>
          </a:xfrm>
          <a:prstGeom prst="rect">
            <a:avLst/>
          </a:prstGeom>
        </p:spPr>
      </p:pic>
      <p:sp>
        <p:nvSpPr>
          <p:cNvPr id="6" name="Rectangle 1">
            <a:extLst>
              <a:ext uri="{FF2B5EF4-FFF2-40B4-BE49-F238E27FC236}">
                <a16:creationId xmlns:a16="http://schemas.microsoft.com/office/drawing/2014/main" id="{7583C3DC-C0F2-5E49-BB10-753D70A13675}"/>
              </a:ext>
            </a:extLst>
          </p:cNvPr>
          <p:cNvSpPr>
            <a:spLocks noChangeArrowheads="1"/>
          </p:cNvSpPr>
          <p:nvPr/>
        </p:nvSpPr>
        <p:spPr bwMode="auto">
          <a:xfrm>
            <a:off x="251520" y="116632"/>
            <a:ext cx="8713788" cy="75721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r>
              <a:rPr lang="en-US" altLang="en-US" b="1" dirty="0" err="1">
                <a:latin typeface="Courier" charset="0"/>
                <a:ea typeface="標楷體" charset="-120"/>
              </a:rPr>
              <a:t>scatter_matrix</a:t>
            </a:r>
            <a:r>
              <a:rPr lang="en-US" altLang="en-US" b="1" dirty="0">
                <a:latin typeface="Courier" charset="0"/>
                <a:ea typeface="標楷體" charset="-120"/>
              </a:rPr>
              <a:t>(</a:t>
            </a:r>
            <a:r>
              <a:rPr lang="en-US" altLang="en-US" b="1" dirty="0" err="1">
                <a:latin typeface="Courier" charset="0"/>
                <a:ea typeface="標楷體" charset="-120"/>
              </a:rPr>
              <a:t>df</a:t>
            </a:r>
            <a:r>
              <a:rPr lang="en-US" altLang="en-US" b="1" dirty="0">
                <a:latin typeface="Courier" charset="0"/>
                <a:ea typeface="標楷體" charset="-120"/>
              </a:rPr>
              <a:t>)</a:t>
            </a:r>
          </a:p>
          <a:p>
            <a:r>
              <a:rPr lang="en-US" altLang="en-US" b="1" dirty="0" err="1">
                <a:latin typeface="Courier" charset="0"/>
                <a:ea typeface="標楷體" charset="-120"/>
              </a:rPr>
              <a:t>plt.show</a:t>
            </a:r>
            <a:r>
              <a:rPr lang="en-US" altLang="en-US" b="1" dirty="0">
                <a:latin typeface="Courier" charset="0"/>
                <a:ea typeface="標楷體" charset="-120"/>
              </a:rPr>
              <a:t>()</a:t>
            </a:r>
          </a:p>
        </p:txBody>
      </p:sp>
    </p:spTree>
    <p:extLst>
      <p:ext uri="{BB962C8B-B14F-4D97-AF65-F5344CB8AC3E}">
        <p14:creationId xmlns:p14="http://schemas.microsoft.com/office/powerpoint/2010/main" val="38033851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65A904-2624-3B41-9360-B61F78CBF3E7}"/>
              </a:ext>
            </a:extLst>
          </p:cNvPr>
          <p:cNvSpPr>
            <a:spLocks noGrp="1"/>
          </p:cNvSpPr>
          <p:nvPr>
            <p:ph type="sldNum" sz="quarter" idx="12"/>
          </p:nvPr>
        </p:nvSpPr>
        <p:spPr/>
        <p:txBody>
          <a:bodyPr/>
          <a:lstStyle/>
          <a:p>
            <a:fld id="{5424488C-161F-514B-8FF5-CF5173A03E8D}" type="slidenum">
              <a:rPr lang="en-US" smtClean="0"/>
              <a:t>102</a:t>
            </a:fld>
            <a:endParaRPr lang="en-US"/>
          </a:p>
        </p:txBody>
      </p:sp>
      <p:pic>
        <p:nvPicPr>
          <p:cNvPr id="5" name="Picture 4">
            <a:extLst>
              <a:ext uri="{FF2B5EF4-FFF2-40B4-BE49-F238E27FC236}">
                <a16:creationId xmlns:a16="http://schemas.microsoft.com/office/drawing/2014/main" id="{210C6471-7BF5-E443-9879-80E5EA7AD710}"/>
              </a:ext>
            </a:extLst>
          </p:cNvPr>
          <p:cNvPicPr>
            <a:picLocks noChangeAspect="1"/>
          </p:cNvPicPr>
          <p:nvPr/>
        </p:nvPicPr>
        <p:blipFill>
          <a:blip r:embed="rId2"/>
          <a:stretch>
            <a:fillRect/>
          </a:stretch>
        </p:blipFill>
        <p:spPr>
          <a:xfrm>
            <a:off x="1752600" y="707954"/>
            <a:ext cx="6115709" cy="5898303"/>
          </a:xfrm>
          <a:prstGeom prst="rect">
            <a:avLst/>
          </a:prstGeom>
        </p:spPr>
      </p:pic>
      <p:sp>
        <p:nvSpPr>
          <p:cNvPr id="6" name="Rectangle 1">
            <a:extLst>
              <a:ext uri="{FF2B5EF4-FFF2-40B4-BE49-F238E27FC236}">
                <a16:creationId xmlns:a16="http://schemas.microsoft.com/office/drawing/2014/main" id="{99E22607-2ED6-6846-97F3-3191C08DE6C8}"/>
              </a:ext>
            </a:extLst>
          </p:cNvPr>
          <p:cNvSpPr>
            <a:spLocks noChangeArrowheads="1"/>
          </p:cNvSpPr>
          <p:nvPr/>
        </p:nvSpPr>
        <p:spPr bwMode="auto">
          <a:xfrm>
            <a:off x="251520" y="116632"/>
            <a:ext cx="8713788" cy="506516"/>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r>
              <a:rPr lang="en-US" altLang="en-US" b="1" dirty="0" err="1">
                <a:latin typeface="Courier" charset="0"/>
                <a:ea typeface="標楷體" charset="-120"/>
              </a:rPr>
              <a:t>sns.pairplot</a:t>
            </a:r>
            <a:r>
              <a:rPr lang="en-US" altLang="en-US" b="1" dirty="0">
                <a:latin typeface="Courier" charset="0"/>
                <a:ea typeface="標楷體" charset="-120"/>
              </a:rPr>
              <a:t>(</a:t>
            </a:r>
            <a:r>
              <a:rPr lang="en-US" altLang="en-US" b="1" dirty="0" err="1">
                <a:latin typeface="Courier" charset="0"/>
                <a:ea typeface="標楷體" charset="-120"/>
              </a:rPr>
              <a:t>df</a:t>
            </a:r>
            <a:r>
              <a:rPr lang="en-US" altLang="en-US" b="1" dirty="0">
                <a:latin typeface="Courier" charset="0"/>
                <a:ea typeface="標楷體" charset="-120"/>
              </a:rPr>
              <a:t>, hue="class", size=2)</a:t>
            </a:r>
          </a:p>
        </p:txBody>
      </p:sp>
    </p:spTree>
    <p:extLst>
      <p:ext uri="{BB962C8B-B14F-4D97-AF65-F5344CB8AC3E}">
        <p14:creationId xmlns:p14="http://schemas.microsoft.com/office/powerpoint/2010/main" val="16255356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標題 1">
            <a:extLst>
              <a:ext uri="{FF2B5EF4-FFF2-40B4-BE49-F238E27FC236}">
                <a16:creationId xmlns:a16="http://schemas.microsoft.com/office/drawing/2014/main" id="{4F46D031-48CD-DF44-B587-D6971CC19724}"/>
              </a:ext>
            </a:extLst>
          </p:cNvPr>
          <p:cNvSpPr>
            <a:spLocks noGrp="1"/>
          </p:cNvSpPr>
          <p:nvPr>
            <p:ph type="title"/>
          </p:nvPr>
        </p:nvSpPr>
        <p:spPr>
          <a:xfrm>
            <a:off x="457200" y="115888"/>
            <a:ext cx="8229600" cy="865187"/>
          </a:xfrm>
        </p:spPr>
        <p:txBody>
          <a:bodyPr/>
          <a:lstStyle/>
          <a:p>
            <a:r>
              <a:rPr lang="en-US" altLang="zh-TW">
                <a:solidFill>
                  <a:schemeClr val="accent1"/>
                </a:solidFill>
                <a:ea typeface="標楷體" panose="03000509000000000000" pitchFamily="49" charset="-120"/>
                <a:cs typeface="標楷體" panose="03000509000000000000" pitchFamily="49" charset="-120"/>
              </a:rPr>
              <a:t>References</a:t>
            </a:r>
            <a:endParaRPr lang="zh-TW" altLang="en-US">
              <a:solidFill>
                <a:schemeClr val="accent1"/>
              </a:solidFill>
              <a:ea typeface="標楷體" panose="03000509000000000000" pitchFamily="49" charset="-120"/>
              <a:cs typeface="標楷體" panose="03000509000000000000" pitchFamily="49" charset="-120"/>
            </a:endParaRPr>
          </a:p>
        </p:txBody>
      </p:sp>
      <p:sp>
        <p:nvSpPr>
          <p:cNvPr id="86019" name="內容版面配置區 2">
            <a:extLst>
              <a:ext uri="{FF2B5EF4-FFF2-40B4-BE49-F238E27FC236}">
                <a16:creationId xmlns:a16="http://schemas.microsoft.com/office/drawing/2014/main" id="{27F6976E-D883-844A-A1A3-4DC3EEA6EB14}"/>
              </a:ext>
            </a:extLst>
          </p:cNvPr>
          <p:cNvSpPr>
            <a:spLocks noGrp="1"/>
          </p:cNvSpPr>
          <p:nvPr>
            <p:ph idx="1"/>
          </p:nvPr>
        </p:nvSpPr>
        <p:spPr>
          <a:xfrm>
            <a:off x="457200" y="1268413"/>
            <a:ext cx="8229600" cy="4857750"/>
          </a:xfrm>
        </p:spPr>
        <p:txBody>
          <a:bodyPr/>
          <a:lstStyle/>
          <a:p>
            <a:r>
              <a:rPr lang="en-US" altLang="zh-TW" sz="2400" dirty="0">
                <a:ea typeface="標楷體" panose="03000509000000000000" pitchFamily="49" charset="-120"/>
                <a:cs typeface="標楷體" panose="03000509000000000000" pitchFamily="49" charset="-120"/>
              </a:rPr>
              <a:t>Ramesh Sharda, </a:t>
            </a:r>
            <a:r>
              <a:rPr lang="en-US" altLang="zh-TW" sz="2400" dirty="0" err="1">
                <a:ea typeface="標楷體" panose="03000509000000000000" pitchFamily="49" charset="-120"/>
                <a:cs typeface="標楷體" panose="03000509000000000000" pitchFamily="49" charset="-120"/>
              </a:rPr>
              <a:t>Dursun</a:t>
            </a:r>
            <a:r>
              <a:rPr lang="en-US" altLang="zh-TW" sz="2400" dirty="0">
                <a:ea typeface="標楷體" panose="03000509000000000000" pitchFamily="49" charset="-120"/>
                <a:cs typeface="標楷體" panose="03000509000000000000" pitchFamily="49" charset="-120"/>
              </a:rPr>
              <a:t> </a:t>
            </a:r>
            <a:r>
              <a:rPr lang="en-US" altLang="zh-TW" sz="2400" dirty="0" err="1">
                <a:ea typeface="標楷體" panose="03000509000000000000" pitchFamily="49" charset="-120"/>
                <a:cs typeface="標楷體" panose="03000509000000000000" pitchFamily="49" charset="-120"/>
              </a:rPr>
              <a:t>Delen</a:t>
            </a:r>
            <a:r>
              <a:rPr lang="en-US" altLang="zh-TW" sz="2400" dirty="0">
                <a:ea typeface="標楷體" panose="03000509000000000000" pitchFamily="49" charset="-120"/>
                <a:cs typeface="標楷體" panose="03000509000000000000" pitchFamily="49" charset="-120"/>
              </a:rPr>
              <a:t>, and Efraim Turban (2017), Business Intelligence, Analytics, and Data Science: A Managerial Perspective, 4th Edition, Pearson.</a:t>
            </a:r>
          </a:p>
          <a:p>
            <a:r>
              <a:rPr lang="en-US" altLang="zh-TW" sz="2400" dirty="0">
                <a:ea typeface="標楷體" panose="03000509000000000000" pitchFamily="49" charset="-120"/>
                <a:cs typeface="標楷體" panose="03000509000000000000" pitchFamily="49" charset="-120"/>
              </a:rPr>
              <a:t>EMC Education Services (2015), </a:t>
            </a:r>
            <a:br>
              <a:rPr lang="en-US" altLang="zh-TW" sz="2400" dirty="0">
                <a:ea typeface="標楷體" panose="03000509000000000000" pitchFamily="49" charset="-120"/>
                <a:cs typeface="標楷體" panose="03000509000000000000" pitchFamily="49" charset="-120"/>
              </a:rPr>
            </a:br>
            <a:r>
              <a:rPr lang="en-US" altLang="zh-TW" sz="2400" dirty="0">
                <a:ea typeface="標楷體" panose="03000509000000000000" pitchFamily="49" charset="-120"/>
                <a:cs typeface="標楷體" panose="03000509000000000000" pitchFamily="49" charset="-120"/>
              </a:rPr>
              <a:t>Data Science and Big Data Analytics: Discovering, Analyzing, Visualizing and Presenting Data, Wiley</a:t>
            </a:r>
          </a:p>
          <a:p>
            <a:r>
              <a:rPr lang="en-US" altLang="zh-TW" sz="2400" dirty="0">
                <a:ea typeface="標楷體" panose="03000509000000000000" pitchFamily="49" charset="-120"/>
                <a:cs typeface="標楷體" panose="03000509000000000000" pitchFamily="49" charset="-120"/>
              </a:rPr>
              <a:t>SAS Modernization architectures - Big Data Analytics, http://</a:t>
            </a:r>
            <a:r>
              <a:rPr lang="en-US" altLang="zh-TW" sz="2400" dirty="0" err="1">
                <a:ea typeface="標楷體" panose="03000509000000000000" pitchFamily="49" charset="-120"/>
                <a:cs typeface="標楷體" panose="03000509000000000000" pitchFamily="49" charset="-120"/>
              </a:rPr>
              <a:t>www.slideshare.net</a:t>
            </a:r>
            <a:r>
              <a:rPr lang="en-US" altLang="zh-TW" sz="2400" dirty="0">
                <a:ea typeface="標楷體" panose="03000509000000000000" pitchFamily="49" charset="-120"/>
                <a:cs typeface="標楷體" panose="03000509000000000000" pitchFamily="49" charset="-120"/>
              </a:rPr>
              <a:t>/</a:t>
            </a:r>
            <a:r>
              <a:rPr lang="en-US" altLang="zh-TW" sz="2400" dirty="0" err="1">
                <a:ea typeface="標楷體" panose="03000509000000000000" pitchFamily="49" charset="-120"/>
                <a:cs typeface="標楷體" panose="03000509000000000000" pitchFamily="49" charset="-120"/>
              </a:rPr>
              <a:t>deepakramanathan</a:t>
            </a:r>
            <a:r>
              <a:rPr lang="en-US" altLang="zh-TW" sz="2400" dirty="0">
                <a:ea typeface="標楷體" panose="03000509000000000000" pitchFamily="49" charset="-120"/>
                <a:cs typeface="標楷體" panose="03000509000000000000" pitchFamily="49" charset="-120"/>
              </a:rPr>
              <a:t>/</a:t>
            </a:r>
            <a:r>
              <a:rPr lang="en-US" altLang="zh-TW" sz="2400" dirty="0" err="1">
                <a:ea typeface="標楷體" panose="03000509000000000000" pitchFamily="49" charset="-120"/>
                <a:cs typeface="標楷體" panose="03000509000000000000" pitchFamily="49" charset="-120"/>
              </a:rPr>
              <a:t>sas</a:t>
            </a:r>
            <a:r>
              <a:rPr lang="en-US" altLang="zh-TW" sz="2400" dirty="0">
                <a:ea typeface="標楷體" panose="03000509000000000000" pitchFamily="49" charset="-120"/>
                <a:cs typeface="標楷體" panose="03000509000000000000" pitchFamily="49" charset="-120"/>
              </a:rPr>
              <a:t>-modernization-architectures-big-data-analytics</a:t>
            </a:r>
            <a:endParaRPr lang="zh-TW" altLang="en-US" sz="2400" dirty="0">
              <a:ea typeface="標楷體" panose="03000509000000000000" pitchFamily="49" charset="-120"/>
              <a:cs typeface="標楷體" panose="03000509000000000000" pitchFamily="49" charset="-120"/>
            </a:endParaRPr>
          </a:p>
          <a:p>
            <a:endParaRPr lang="zh-TW" altLang="en-US" sz="2400" dirty="0">
              <a:ea typeface="標楷體" panose="03000509000000000000" pitchFamily="49" charset="-120"/>
              <a:cs typeface="標楷體" panose="03000509000000000000" pitchFamily="49" charset="-120"/>
            </a:endParaRPr>
          </a:p>
        </p:txBody>
      </p:sp>
      <p:sp>
        <p:nvSpPr>
          <p:cNvPr id="86020" name="投影片編號版面配置區 3">
            <a:extLst>
              <a:ext uri="{FF2B5EF4-FFF2-40B4-BE49-F238E27FC236}">
                <a16:creationId xmlns:a16="http://schemas.microsoft.com/office/drawing/2014/main" id="{270E0DB0-6EF6-3944-A4AD-2EE9941AF2F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fld id="{1B200578-E7A0-DB43-827E-83E721892A45}" type="slidenum">
              <a:rPr lang="zh-TW" altLang="en-US" sz="1200">
                <a:solidFill>
                  <a:srgbClr val="898989"/>
                </a:solidFill>
              </a:rPr>
              <a:pPr eaLnBrk="1" hangingPunct="1">
                <a:spcBef>
                  <a:spcPct val="0"/>
                </a:spcBef>
                <a:buFontTx/>
                <a:buNone/>
              </a:pPr>
              <a:t>103</a:t>
            </a:fld>
            <a:endParaRPr lang="zh-TW" altLang="en-US" sz="1200">
              <a:solidFill>
                <a:srgbClr val="898989"/>
              </a:solidFill>
            </a:endParaRPr>
          </a:p>
        </p:txBody>
      </p:sp>
    </p:spTree>
    <p:extLst>
      <p:ext uri="{BB962C8B-B14F-4D97-AF65-F5344CB8AC3E}">
        <p14:creationId xmlns:p14="http://schemas.microsoft.com/office/powerpoint/2010/main" val="980997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標題 1"/>
          <p:cNvSpPr>
            <a:spLocks noGrp="1"/>
          </p:cNvSpPr>
          <p:nvPr>
            <p:ph type="title"/>
          </p:nvPr>
        </p:nvSpPr>
        <p:spPr>
          <a:xfrm>
            <a:off x="457200" y="115888"/>
            <a:ext cx="8229600" cy="1143000"/>
          </a:xfrm>
        </p:spPr>
        <p:txBody>
          <a:bodyPr>
            <a:normAutofit fontScale="90000"/>
          </a:bodyPr>
          <a:lstStyle/>
          <a:p>
            <a:r>
              <a:rPr lang="en-US" altLang="zh-TW">
                <a:solidFill>
                  <a:srgbClr val="FF0000"/>
                </a:solidFill>
                <a:latin typeface="Calibri" charset="0"/>
                <a:ea typeface="標楷體" charset="-120"/>
              </a:rPr>
              <a:t>Data Science </a:t>
            </a:r>
            <a:r>
              <a:rPr lang="en-US" altLang="zh-TW">
                <a:solidFill>
                  <a:schemeClr val="accent1"/>
                </a:solidFill>
                <a:latin typeface="Calibri" charset="0"/>
                <a:ea typeface="標楷體" charset="-120"/>
              </a:rPr>
              <a:t>and </a:t>
            </a:r>
            <a:br>
              <a:rPr lang="en-US" altLang="zh-TW">
                <a:solidFill>
                  <a:schemeClr val="accent1"/>
                </a:solidFill>
                <a:latin typeface="Calibri" charset="0"/>
                <a:ea typeface="標楷體" charset="-120"/>
              </a:rPr>
            </a:br>
            <a:r>
              <a:rPr lang="en-US" altLang="zh-TW">
                <a:solidFill>
                  <a:schemeClr val="accent1"/>
                </a:solidFill>
                <a:latin typeface="Calibri" charset="0"/>
                <a:ea typeface="標楷體" charset="-120"/>
              </a:rPr>
              <a:t>Business Intelligence</a:t>
            </a:r>
            <a:endParaRPr lang="zh-TW" altLang="en-US">
              <a:solidFill>
                <a:schemeClr val="accent1"/>
              </a:solidFill>
              <a:latin typeface="Calibri" charset="0"/>
              <a:ea typeface="標楷體" charset="-120"/>
            </a:endParaRPr>
          </a:p>
        </p:txBody>
      </p:sp>
      <p:sp>
        <p:nvSpPr>
          <p:cNvPr id="2662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D62CD534-C34A-BC45-ACD1-E18C60C10BA5}" type="slidenum">
              <a:rPr lang="zh-TW" altLang="en-US" sz="1200">
                <a:solidFill>
                  <a:srgbClr val="898989"/>
                </a:solidFill>
              </a:rPr>
              <a:pPr eaLnBrk="1" hangingPunct="1">
                <a:spcBef>
                  <a:spcPct val="0"/>
                </a:spcBef>
                <a:buFontTx/>
                <a:buNone/>
              </a:pPr>
              <a:t>11</a:t>
            </a:fld>
            <a:endParaRPr lang="zh-TW" altLang="en-US" sz="1200">
              <a:solidFill>
                <a:srgbClr val="898989"/>
              </a:solidFill>
            </a:endParaRPr>
          </a:p>
        </p:txBody>
      </p:sp>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963" y="1341438"/>
            <a:ext cx="6915150" cy="5253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755650" y="6597650"/>
            <a:ext cx="7488238" cy="230188"/>
          </a:xfrm>
          <a:prstGeom prst="rect">
            <a:avLst/>
          </a:prstGeom>
        </p:spPr>
        <p:txBody>
          <a:bodyPr>
            <a:spAutoFit/>
          </a:bodyPr>
          <a:lstStyle/>
          <a:p>
            <a:pPr algn="ctr">
              <a:defRPr/>
            </a:pPr>
            <a:r>
              <a:rPr lang="en-US" altLang="zh-TW" sz="900" dirty="0">
                <a:solidFill>
                  <a:schemeClr val="bg1">
                    <a:lumMod val="75000"/>
                  </a:schemeClr>
                </a:solidFill>
                <a:latin typeface="Arial" pitchFamily="34" charset="0"/>
                <a:ea typeface="新細明體" pitchFamily="18" charset="-120"/>
              </a:rPr>
              <a:t>Source: EMC Education Services, Data Science and Big Data Analytics: Discovering, Analyzing, Visualizing and Presenting Data, Wiley, 2015</a:t>
            </a:r>
          </a:p>
        </p:txBody>
      </p:sp>
      <p:sp>
        <p:nvSpPr>
          <p:cNvPr id="7" name="圓角矩形 30"/>
          <p:cNvSpPr/>
          <p:nvPr/>
        </p:nvSpPr>
        <p:spPr>
          <a:xfrm>
            <a:off x="349639" y="3068960"/>
            <a:ext cx="8542842" cy="3119715"/>
          </a:xfrm>
          <a:prstGeom prst="roundRect">
            <a:avLst>
              <a:gd name="adj" fmla="val 4665"/>
            </a:avLst>
          </a:prstGeom>
          <a:solidFill>
            <a:srgbClr val="FFC0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6600" b="1" dirty="0">
                <a:solidFill>
                  <a:srgbClr val="C00000"/>
                </a:solidFill>
              </a:rPr>
              <a:t>Predictive Analytics </a:t>
            </a:r>
            <a:br>
              <a:rPr lang="en-US" altLang="zh-TW" sz="6600" b="1" dirty="0">
                <a:solidFill>
                  <a:srgbClr val="C00000"/>
                </a:solidFill>
              </a:rPr>
            </a:br>
            <a:r>
              <a:rPr lang="en-US" altLang="zh-TW" sz="6600" b="1" dirty="0">
                <a:solidFill>
                  <a:srgbClr val="C00000"/>
                </a:solidFill>
              </a:rPr>
              <a:t>and Data Mining </a:t>
            </a:r>
          </a:p>
          <a:p>
            <a:pPr algn="ctr">
              <a:defRPr/>
            </a:pPr>
            <a:r>
              <a:rPr lang="en-US" altLang="zh-TW" sz="6600" b="1" dirty="0">
                <a:solidFill>
                  <a:srgbClr val="FF0000"/>
                </a:solidFill>
              </a:rPr>
              <a:t>(Data Science)</a:t>
            </a:r>
          </a:p>
        </p:txBody>
      </p:sp>
      <p:sp>
        <p:nvSpPr>
          <p:cNvPr id="8" name="圓角矩形 30"/>
          <p:cNvSpPr/>
          <p:nvPr/>
        </p:nvSpPr>
        <p:spPr>
          <a:xfrm>
            <a:off x="4788024" y="1556226"/>
            <a:ext cx="3097089" cy="1512734"/>
          </a:xfrm>
          <a:prstGeom prst="roundRect">
            <a:avLst>
              <a:gd name="adj" fmla="val 12834"/>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altLang="zh-TW" sz="7200" b="1" dirty="0">
              <a:solidFill>
                <a:srgbClr val="FF0000"/>
              </a:solidFill>
            </a:endParaRPr>
          </a:p>
        </p:txBody>
      </p:sp>
    </p:spTree>
    <p:extLst>
      <p:ext uri="{BB962C8B-B14F-4D97-AF65-F5344CB8AC3E}">
        <p14:creationId xmlns:p14="http://schemas.microsoft.com/office/powerpoint/2010/main" val="966911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標題 1"/>
          <p:cNvSpPr>
            <a:spLocks noGrp="1"/>
          </p:cNvSpPr>
          <p:nvPr>
            <p:ph type="title"/>
          </p:nvPr>
        </p:nvSpPr>
        <p:spPr>
          <a:xfrm>
            <a:off x="457200" y="115888"/>
            <a:ext cx="8229600" cy="1143000"/>
          </a:xfrm>
        </p:spPr>
        <p:txBody>
          <a:bodyPr>
            <a:normAutofit fontScale="90000"/>
          </a:bodyPr>
          <a:lstStyle/>
          <a:p>
            <a:r>
              <a:rPr lang="en-US" altLang="zh-TW">
                <a:solidFill>
                  <a:srgbClr val="FF0000"/>
                </a:solidFill>
                <a:latin typeface="Calibri" charset="0"/>
                <a:ea typeface="標楷體" charset="-120"/>
              </a:rPr>
              <a:t>Data Science </a:t>
            </a:r>
            <a:r>
              <a:rPr lang="en-US" altLang="zh-TW">
                <a:solidFill>
                  <a:schemeClr val="accent1"/>
                </a:solidFill>
                <a:latin typeface="Calibri" charset="0"/>
                <a:ea typeface="標楷體" charset="-120"/>
              </a:rPr>
              <a:t>and </a:t>
            </a:r>
            <a:br>
              <a:rPr lang="en-US" altLang="zh-TW">
                <a:solidFill>
                  <a:schemeClr val="accent1"/>
                </a:solidFill>
                <a:latin typeface="Calibri" charset="0"/>
                <a:ea typeface="標楷體" charset="-120"/>
              </a:rPr>
            </a:br>
            <a:r>
              <a:rPr lang="en-US" altLang="zh-TW">
                <a:solidFill>
                  <a:schemeClr val="accent1"/>
                </a:solidFill>
                <a:latin typeface="Calibri" charset="0"/>
                <a:ea typeface="標楷體" charset="-120"/>
              </a:rPr>
              <a:t>Business Intelligence</a:t>
            </a:r>
            <a:endParaRPr lang="zh-TW" altLang="en-US">
              <a:solidFill>
                <a:schemeClr val="accent1"/>
              </a:solidFill>
              <a:latin typeface="Calibri" charset="0"/>
              <a:ea typeface="標楷體" charset="-120"/>
            </a:endParaRPr>
          </a:p>
        </p:txBody>
      </p:sp>
      <p:sp>
        <p:nvSpPr>
          <p:cNvPr id="2662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D62CD534-C34A-BC45-ACD1-E18C60C10BA5}" type="slidenum">
              <a:rPr lang="zh-TW" altLang="en-US" sz="1200">
                <a:solidFill>
                  <a:srgbClr val="898989"/>
                </a:solidFill>
              </a:rPr>
              <a:pPr eaLnBrk="1" hangingPunct="1">
                <a:spcBef>
                  <a:spcPct val="0"/>
                </a:spcBef>
                <a:buFontTx/>
                <a:buNone/>
              </a:pPr>
              <a:t>12</a:t>
            </a:fld>
            <a:endParaRPr lang="zh-TW" altLang="en-US" sz="1200">
              <a:solidFill>
                <a:srgbClr val="898989"/>
              </a:solidFill>
            </a:endParaRPr>
          </a:p>
        </p:txBody>
      </p:sp>
      <p:sp>
        <p:nvSpPr>
          <p:cNvPr id="6" name="矩形 5"/>
          <p:cNvSpPr/>
          <p:nvPr/>
        </p:nvSpPr>
        <p:spPr>
          <a:xfrm>
            <a:off x="755650" y="6597650"/>
            <a:ext cx="7488238" cy="230188"/>
          </a:xfrm>
          <a:prstGeom prst="rect">
            <a:avLst/>
          </a:prstGeom>
        </p:spPr>
        <p:txBody>
          <a:bodyPr>
            <a:spAutoFit/>
          </a:bodyPr>
          <a:lstStyle/>
          <a:p>
            <a:pPr algn="ctr">
              <a:defRPr/>
            </a:pPr>
            <a:r>
              <a:rPr lang="en-US" altLang="zh-TW" sz="900" dirty="0">
                <a:solidFill>
                  <a:schemeClr val="bg1">
                    <a:lumMod val="75000"/>
                  </a:schemeClr>
                </a:solidFill>
                <a:latin typeface="Arial" pitchFamily="34" charset="0"/>
                <a:ea typeface="新細明體" pitchFamily="18" charset="-120"/>
              </a:rPr>
              <a:t>Source: EMC Education Services, Data Science and Big Data Analytics: Discovering, Analyzing, Visualizing and Presenting Data, Wiley, 2015</a:t>
            </a:r>
          </a:p>
        </p:txBody>
      </p:sp>
      <p:sp>
        <p:nvSpPr>
          <p:cNvPr id="7" name="圓角矩形 30"/>
          <p:cNvSpPr/>
          <p:nvPr/>
        </p:nvSpPr>
        <p:spPr>
          <a:xfrm>
            <a:off x="320719" y="43879"/>
            <a:ext cx="8553535" cy="1914731"/>
          </a:xfrm>
          <a:prstGeom prst="roundRect">
            <a:avLst>
              <a:gd name="adj" fmla="val 4665"/>
            </a:avLst>
          </a:prstGeom>
          <a:solidFill>
            <a:srgbClr val="FFC0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4400" b="1" dirty="0">
                <a:solidFill>
                  <a:srgbClr val="C00000"/>
                </a:solidFill>
              </a:rPr>
              <a:t>Predictive Analytics </a:t>
            </a:r>
            <a:br>
              <a:rPr lang="en-US" altLang="zh-TW" sz="4400" b="1" dirty="0">
                <a:solidFill>
                  <a:srgbClr val="C00000"/>
                </a:solidFill>
              </a:rPr>
            </a:br>
            <a:r>
              <a:rPr lang="en-US" altLang="zh-TW" sz="4400" b="1" dirty="0">
                <a:solidFill>
                  <a:srgbClr val="C00000"/>
                </a:solidFill>
              </a:rPr>
              <a:t>and Data Mining </a:t>
            </a:r>
          </a:p>
          <a:p>
            <a:pPr algn="ctr">
              <a:defRPr/>
            </a:pPr>
            <a:r>
              <a:rPr lang="en-US" altLang="zh-TW" sz="4400" b="1" dirty="0">
                <a:solidFill>
                  <a:srgbClr val="FF0000"/>
                </a:solidFill>
              </a:rPr>
              <a:t>(Data Science)</a:t>
            </a:r>
          </a:p>
        </p:txBody>
      </p:sp>
      <p:sp>
        <p:nvSpPr>
          <p:cNvPr id="8" name="圓角矩形 8"/>
          <p:cNvSpPr/>
          <p:nvPr/>
        </p:nvSpPr>
        <p:spPr>
          <a:xfrm>
            <a:off x="320719" y="4124244"/>
            <a:ext cx="8553535" cy="2241729"/>
          </a:xfrm>
          <a:prstGeom prst="roundRect">
            <a:avLst>
              <a:gd name="adj" fmla="val 5595"/>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800" dirty="0">
                <a:solidFill>
                  <a:schemeClr val="tx1"/>
                </a:solidFill>
              </a:rPr>
              <a:t>What if</a:t>
            </a:r>
            <a:r>
              <a:rPr lang="mr-IN" altLang="zh-TW" sz="2800" dirty="0">
                <a:solidFill>
                  <a:schemeClr val="tx1"/>
                </a:solidFill>
              </a:rPr>
              <a:t>…</a:t>
            </a:r>
            <a:r>
              <a:rPr lang="en-US" altLang="zh-TW" sz="2800" dirty="0">
                <a:solidFill>
                  <a:schemeClr val="tx1"/>
                </a:solidFill>
              </a:rPr>
              <a:t>?</a:t>
            </a:r>
          </a:p>
          <a:p>
            <a:pPr algn="ctr">
              <a:defRPr/>
            </a:pPr>
            <a:r>
              <a:rPr lang="en-US" altLang="zh-TW" sz="2800" dirty="0">
                <a:solidFill>
                  <a:schemeClr val="tx1"/>
                </a:solidFill>
              </a:rPr>
              <a:t>What’s the optimal scenario for our business?</a:t>
            </a:r>
          </a:p>
          <a:p>
            <a:pPr algn="ctr">
              <a:defRPr/>
            </a:pPr>
            <a:r>
              <a:rPr lang="en-US" altLang="zh-TW" sz="2800" dirty="0">
                <a:solidFill>
                  <a:schemeClr val="tx1"/>
                </a:solidFill>
              </a:rPr>
              <a:t>What will happen next?</a:t>
            </a:r>
          </a:p>
          <a:p>
            <a:pPr algn="ctr">
              <a:defRPr/>
            </a:pPr>
            <a:r>
              <a:rPr lang="en-US" altLang="zh-TW" sz="2800" dirty="0">
                <a:solidFill>
                  <a:schemeClr val="tx1"/>
                </a:solidFill>
              </a:rPr>
              <a:t>What if these trends </a:t>
            </a:r>
            <a:r>
              <a:rPr lang="en-US" altLang="zh-TW" sz="2800" dirty="0" err="1">
                <a:solidFill>
                  <a:schemeClr val="tx1"/>
                </a:solidFill>
              </a:rPr>
              <a:t>countinue</a:t>
            </a:r>
            <a:r>
              <a:rPr lang="en-US" altLang="zh-TW" sz="2800" dirty="0">
                <a:solidFill>
                  <a:schemeClr val="tx1"/>
                </a:solidFill>
              </a:rPr>
              <a:t>?</a:t>
            </a:r>
          </a:p>
          <a:p>
            <a:pPr algn="ctr">
              <a:defRPr/>
            </a:pPr>
            <a:r>
              <a:rPr lang="en-US" altLang="zh-TW" sz="2800" dirty="0">
                <a:solidFill>
                  <a:schemeClr val="tx1"/>
                </a:solidFill>
              </a:rPr>
              <a:t>Why is this happening?</a:t>
            </a:r>
          </a:p>
        </p:txBody>
      </p:sp>
      <p:sp>
        <p:nvSpPr>
          <p:cNvPr id="10" name="圓角矩形 12"/>
          <p:cNvSpPr/>
          <p:nvPr/>
        </p:nvSpPr>
        <p:spPr>
          <a:xfrm>
            <a:off x="320719" y="3161618"/>
            <a:ext cx="8553535" cy="808736"/>
          </a:xfrm>
          <a:prstGeom prst="roundRect">
            <a:avLst>
              <a:gd name="adj" fmla="val 14714"/>
            </a:avLst>
          </a:prstGeom>
          <a:solidFill>
            <a:schemeClr val="accent1">
              <a:lumMod val="20000"/>
              <a:lumOff val="80000"/>
            </a:schemeClr>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dirty="0">
                <a:solidFill>
                  <a:schemeClr val="tx1"/>
                </a:solidFill>
              </a:rPr>
              <a:t>Optimization, predictive modeling, forecasting statistical analysis</a:t>
            </a:r>
          </a:p>
        </p:txBody>
      </p:sp>
      <p:sp>
        <p:nvSpPr>
          <p:cNvPr id="11" name="圓角矩形 16"/>
          <p:cNvSpPr/>
          <p:nvPr/>
        </p:nvSpPr>
        <p:spPr>
          <a:xfrm>
            <a:off x="320720" y="2132856"/>
            <a:ext cx="8553534" cy="874872"/>
          </a:xfrm>
          <a:prstGeom prst="roundRect">
            <a:avLst>
              <a:gd name="adj" fmla="val 15445"/>
            </a:avLst>
          </a:prstGeom>
          <a:solidFill>
            <a:schemeClr val="accent3">
              <a:lumMod val="40000"/>
              <a:lumOff val="6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dirty="0">
                <a:solidFill>
                  <a:schemeClr val="tx1"/>
                </a:solidFill>
              </a:rPr>
              <a:t>Structured/unstructured data, many types of sources, </a:t>
            </a:r>
            <a:br>
              <a:rPr lang="en-US" altLang="zh-TW" sz="2400" dirty="0">
                <a:solidFill>
                  <a:schemeClr val="tx1"/>
                </a:solidFill>
              </a:rPr>
            </a:br>
            <a:r>
              <a:rPr lang="en-US" altLang="zh-TW" sz="2400" dirty="0">
                <a:solidFill>
                  <a:schemeClr val="tx1"/>
                </a:solidFill>
              </a:rPr>
              <a:t>very large datasets</a:t>
            </a:r>
          </a:p>
        </p:txBody>
      </p:sp>
    </p:spTree>
    <p:extLst>
      <p:ext uri="{BB962C8B-B14F-4D97-AF65-F5344CB8AC3E}">
        <p14:creationId xmlns:p14="http://schemas.microsoft.com/office/powerpoint/2010/main" val="895764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a:extLst>
              <a:ext uri="{FF2B5EF4-FFF2-40B4-BE49-F238E27FC236}">
                <a16:creationId xmlns:a16="http://schemas.microsoft.com/office/drawing/2014/main" id="{10DF0151-DD89-E44A-91A9-B9482C5D0068}"/>
              </a:ext>
            </a:extLst>
          </p:cNvPr>
          <p:cNvSpPr>
            <a:spLocks noGrp="1"/>
          </p:cNvSpPr>
          <p:nvPr>
            <p:ph type="title"/>
          </p:nvPr>
        </p:nvSpPr>
        <p:spPr>
          <a:xfrm>
            <a:off x="457200" y="274638"/>
            <a:ext cx="8229600" cy="922337"/>
          </a:xfrm>
        </p:spPr>
        <p:txBody>
          <a:bodyPr/>
          <a:lstStyle/>
          <a:p>
            <a:r>
              <a:rPr lang="en-US" altLang="zh-TW">
                <a:solidFill>
                  <a:schemeClr val="accent1"/>
                </a:solidFill>
                <a:ea typeface="標楷體" panose="03000509000000000000" pitchFamily="49" charset="-120"/>
                <a:cs typeface="標楷體" panose="03000509000000000000" pitchFamily="49" charset="-120"/>
              </a:rPr>
              <a:t>Profile of a Data Scientist</a:t>
            </a:r>
            <a:endParaRPr lang="zh-TW" altLang="en-US">
              <a:solidFill>
                <a:schemeClr val="accent1"/>
              </a:solidFill>
              <a:ea typeface="標楷體" panose="03000509000000000000" pitchFamily="49" charset="-120"/>
              <a:cs typeface="標楷體" panose="03000509000000000000" pitchFamily="49" charset="-120"/>
            </a:endParaRPr>
          </a:p>
        </p:txBody>
      </p:sp>
      <p:sp>
        <p:nvSpPr>
          <p:cNvPr id="49155" name="內容版面配置區 2">
            <a:extLst>
              <a:ext uri="{FF2B5EF4-FFF2-40B4-BE49-F238E27FC236}">
                <a16:creationId xmlns:a16="http://schemas.microsoft.com/office/drawing/2014/main" id="{098F44BE-EE70-D042-AB28-5F62ABB39D5F}"/>
              </a:ext>
            </a:extLst>
          </p:cNvPr>
          <p:cNvSpPr>
            <a:spLocks noGrp="1"/>
          </p:cNvSpPr>
          <p:nvPr>
            <p:ph idx="1"/>
          </p:nvPr>
        </p:nvSpPr>
        <p:spPr>
          <a:xfrm>
            <a:off x="457200" y="1341438"/>
            <a:ext cx="8229600" cy="5040312"/>
          </a:xfrm>
        </p:spPr>
        <p:txBody>
          <a:bodyPr>
            <a:normAutofit lnSpcReduction="10000"/>
          </a:bodyPr>
          <a:lstStyle/>
          <a:p>
            <a:r>
              <a:rPr lang="en-US" altLang="zh-TW" b="1">
                <a:solidFill>
                  <a:srgbClr val="0070C0"/>
                </a:solidFill>
                <a:ea typeface="標楷體" panose="03000509000000000000" pitchFamily="49" charset="-120"/>
                <a:cs typeface="標楷體" panose="03000509000000000000" pitchFamily="49" charset="-120"/>
              </a:rPr>
              <a:t>Quantitative </a:t>
            </a:r>
          </a:p>
          <a:p>
            <a:pPr lvl="1"/>
            <a:r>
              <a:rPr lang="en-US" altLang="zh-TW" sz="3200">
                <a:ea typeface="標楷體" panose="03000509000000000000" pitchFamily="49" charset="-120"/>
                <a:cs typeface="標楷體" panose="03000509000000000000" pitchFamily="49" charset="-120"/>
              </a:rPr>
              <a:t>mathematics or statistics</a:t>
            </a:r>
          </a:p>
          <a:p>
            <a:r>
              <a:rPr lang="en-US" altLang="zh-TW" b="1">
                <a:solidFill>
                  <a:srgbClr val="0070C0"/>
                </a:solidFill>
                <a:ea typeface="標楷體" panose="03000509000000000000" pitchFamily="49" charset="-120"/>
                <a:cs typeface="標楷體" panose="03000509000000000000" pitchFamily="49" charset="-120"/>
              </a:rPr>
              <a:t>Technical </a:t>
            </a:r>
          </a:p>
          <a:p>
            <a:pPr lvl="1"/>
            <a:r>
              <a:rPr lang="en-US" altLang="zh-TW" sz="3200">
                <a:ea typeface="標楷體" panose="03000509000000000000" pitchFamily="49" charset="-120"/>
                <a:cs typeface="標楷體" panose="03000509000000000000" pitchFamily="49" charset="-120"/>
              </a:rPr>
              <a:t>software engineering, </a:t>
            </a:r>
            <a:br>
              <a:rPr lang="en-US" altLang="zh-TW" sz="3200">
                <a:ea typeface="標楷體" panose="03000509000000000000" pitchFamily="49" charset="-120"/>
                <a:cs typeface="標楷體" panose="03000509000000000000" pitchFamily="49" charset="-120"/>
              </a:rPr>
            </a:br>
            <a:r>
              <a:rPr lang="en-US" altLang="zh-TW" sz="3200">
                <a:ea typeface="標楷體" panose="03000509000000000000" pitchFamily="49" charset="-120"/>
                <a:cs typeface="標楷體" panose="03000509000000000000" pitchFamily="49" charset="-120"/>
              </a:rPr>
              <a:t>machine learning, </a:t>
            </a:r>
            <a:br>
              <a:rPr lang="en-US" altLang="zh-TW" sz="3200">
                <a:ea typeface="標楷體" panose="03000509000000000000" pitchFamily="49" charset="-120"/>
                <a:cs typeface="標楷體" panose="03000509000000000000" pitchFamily="49" charset="-120"/>
              </a:rPr>
            </a:br>
            <a:r>
              <a:rPr lang="en-US" altLang="zh-TW" sz="3200">
                <a:ea typeface="標楷體" panose="03000509000000000000" pitchFamily="49" charset="-120"/>
                <a:cs typeface="標楷體" panose="03000509000000000000" pitchFamily="49" charset="-120"/>
              </a:rPr>
              <a:t>and programming skills</a:t>
            </a:r>
          </a:p>
          <a:p>
            <a:r>
              <a:rPr lang="en-US" altLang="zh-TW" b="1">
                <a:solidFill>
                  <a:srgbClr val="C00000"/>
                </a:solidFill>
                <a:ea typeface="標楷體" panose="03000509000000000000" pitchFamily="49" charset="-120"/>
                <a:cs typeface="標楷體" panose="03000509000000000000" pitchFamily="49" charset="-120"/>
              </a:rPr>
              <a:t>Skeptical mind-set </a:t>
            </a:r>
            <a:r>
              <a:rPr lang="en-US" altLang="zh-TW">
                <a:ea typeface="標楷體" panose="03000509000000000000" pitchFamily="49" charset="-120"/>
                <a:cs typeface="標楷體" panose="03000509000000000000" pitchFamily="49" charset="-120"/>
              </a:rPr>
              <a:t>and </a:t>
            </a:r>
            <a:r>
              <a:rPr lang="en-US" altLang="zh-TW" b="1">
                <a:solidFill>
                  <a:srgbClr val="C00000"/>
                </a:solidFill>
                <a:ea typeface="標楷體" panose="03000509000000000000" pitchFamily="49" charset="-120"/>
                <a:cs typeface="標楷體" panose="03000509000000000000" pitchFamily="49" charset="-120"/>
              </a:rPr>
              <a:t>critical thinking</a:t>
            </a:r>
          </a:p>
          <a:p>
            <a:r>
              <a:rPr lang="en-US" altLang="zh-TW" b="1">
                <a:solidFill>
                  <a:srgbClr val="C00000"/>
                </a:solidFill>
                <a:ea typeface="標楷體" panose="03000509000000000000" pitchFamily="49" charset="-120"/>
                <a:cs typeface="標楷體" panose="03000509000000000000" pitchFamily="49" charset="-120"/>
              </a:rPr>
              <a:t>Curious</a:t>
            </a:r>
            <a:r>
              <a:rPr lang="en-US" altLang="zh-TW">
                <a:ea typeface="標楷體" panose="03000509000000000000" pitchFamily="49" charset="-120"/>
                <a:cs typeface="標楷體" panose="03000509000000000000" pitchFamily="49" charset="-120"/>
              </a:rPr>
              <a:t> and </a:t>
            </a:r>
            <a:r>
              <a:rPr lang="en-US" altLang="zh-TW" b="1">
                <a:solidFill>
                  <a:srgbClr val="C00000"/>
                </a:solidFill>
                <a:ea typeface="標楷體" panose="03000509000000000000" pitchFamily="49" charset="-120"/>
                <a:cs typeface="標楷體" panose="03000509000000000000" pitchFamily="49" charset="-120"/>
              </a:rPr>
              <a:t>creative</a:t>
            </a:r>
          </a:p>
          <a:p>
            <a:r>
              <a:rPr lang="en-US" altLang="zh-TW" b="1">
                <a:solidFill>
                  <a:srgbClr val="C00000"/>
                </a:solidFill>
                <a:ea typeface="標楷體" panose="03000509000000000000" pitchFamily="49" charset="-120"/>
                <a:cs typeface="標楷體" panose="03000509000000000000" pitchFamily="49" charset="-120"/>
              </a:rPr>
              <a:t>Communicative</a:t>
            </a:r>
            <a:r>
              <a:rPr lang="en-US" altLang="zh-TW">
                <a:ea typeface="標楷體" panose="03000509000000000000" pitchFamily="49" charset="-120"/>
                <a:cs typeface="標楷體" panose="03000509000000000000" pitchFamily="49" charset="-120"/>
              </a:rPr>
              <a:t> and </a:t>
            </a:r>
            <a:r>
              <a:rPr lang="en-US" altLang="zh-TW" b="1">
                <a:solidFill>
                  <a:srgbClr val="C00000"/>
                </a:solidFill>
                <a:ea typeface="標楷體" panose="03000509000000000000" pitchFamily="49" charset="-120"/>
                <a:cs typeface="標楷體" panose="03000509000000000000" pitchFamily="49" charset="-120"/>
              </a:rPr>
              <a:t>collaborative</a:t>
            </a:r>
            <a:endParaRPr lang="zh-TW" altLang="en-US" b="1">
              <a:solidFill>
                <a:srgbClr val="C00000"/>
              </a:solidFill>
              <a:ea typeface="標楷體" panose="03000509000000000000" pitchFamily="49" charset="-120"/>
              <a:cs typeface="標楷體" panose="03000509000000000000" pitchFamily="49" charset="-120"/>
            </a:endParaRPr>
          </a:p>
        </p:txBody>
      </p:sp>
      <p:sp>
        <p:nvSpPr>
          <p:cNvPr id="49156" name="投影片編號版面配置區 3">
            <a:extLst>
              <a:ext uri="{FF2B5EF4-FFF2-40B4-BE49-F238E27FC236}">
                <a16:creationId xmlns:a16="http://schemas.microsoft.com/office/drawing/2014/main" id="{8D10D4AE-2FA2-BF42-A9D4-65E92FEBFBF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fld id="{B1B7E8F2-B2DE-BA43-9D6B-8469643F7FD2}" type="slidenum">
              <a:rPr lang="zh-TW" altLang="en-US" sz="1200">
                <a:solidFill>
                  <a:srgbClr val="898989"/>
                </a:solidFill>
              </a:rPr>
              <a:pPr eaLnBrk="1" hangingPunct="1">
                <a:spcBef>
                  <a:spcPct val="0"/>
                </a:spcBef>
                <a:buFontTx/>
                <a:buNone/>
              </a:pPr>
              <a:t>13</a:t>
            </a:fld>
            <a:endParaRPr lang="zh-TW" altLang="en-US" sz="1200">
              <a:solidFill>
                <a:srgbClr val="898989"/>
              </a:solidFill>
            </a:endParaRPr>
          </a:p>
        </p:txBody>
      </p:sp>
      <p:sp>
        <p:nvSpPr>
          <p:cNvPr id="5" name="矩形 4">
            <a:extLst>
              <a:ext uri="{FF2B5EF4-FFF2-40B4-BE49-F238E27FC236}">
                <a16:creationId xmlns:a16="http://schemas.microsoft.com/office/drawing/2014/main" id="{F1DB5B25-28E4-2747-BE0E-783EB253E205}"/>
              </a:ext>
            </a:extLst>
          </p:cNvPr>
          <p:cNvSpPr/>
          <p:nvPr/>
        </p:nvSpPr>
        <p:spPr>
          <a:xfrm>
            <a:off x="755650" y="6597650"/>
            <a:ext cx="7488238" cy="230188"/>
          </a:xfrm>
          <a:prstGeom prst="rect">
            <a:avLst/>
          </a:prstGeom>
        </p:spPr>
        <p:txBody>
          <a:bodyPr>
            <a:spAutoFit/>
          </a:bodyPr>
          <a:lstStyle/>
          <a:p>
            <a:pPr algn="ctr">
              <a:defRPr/>
            </a:pPr>
            <a:r>
              <a:rPr lang="en-US" altLang="zh-TW" sz="900" dirty="0">
                <a:solidFill>
                  <a:schemeClr val="bg1">
                    <a:lumMod val="75000"/>
                  </a:schemeClr>
                </a:solidFill>
              </a:rPr>
              <a:t>Source: EMC Education Services, Data Science and Big Data Analytics: Discovering, Analyzing, Visualizing and Presenting Data, Wiley, 2015</a:t>
            </a:r>
          </a:p>
        </p:txBody>
      </p:sp>
    </p:spTree>
    <p:extLst>
      <p:ext uri="{BB962C8B-B14F-4D97-AF65-F5344CB8AC3E}">
        <p14:creationId xmlns:p14="http://schemas.microsoft.com/office/powerpoint/2010/main" val="657359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C33A4677-6A3D-E74E-A659-8072DAF1DEE9}" type="slidenum">
              <a:rPr kumimoji="0" lang="zh-TW" altLang="en-US">
                <a:solidFill>
                  <a:srgbClr val="898989"/>
                </a:solidFill>
                <a:latin typeface="Calibri" charset="0"/>
              </a:rPr>
              <a:pPr eaLnBrk="1" hangingPunct="1"/>
              <a:t>14</a:t>
            </a:fld>
            <a:endParaRPr kumimoji="0" lang="zh-TW" altLang="en-US">
              <a:solidFill>
                <a:srgbClr val="898989"/>
              </a:solidFill>
              <a:latin typeface="Calibri" charset="0"/>
            </a:endParaRPr>
          </a:p>
        </p:txBody>
      </p:sp>
      <p:sp>
        <p:nvSpPr>
          <p:cNvPr id="6" name="橢圓 5"/>
          <p:cNvSpPr>
            <a:spLocks noChangeArrowheads="1"/>
          </p:cNvSpPr>
          <p:nvPr/>
        </p:nvSpPr>
        <p:spPr bwMode="auto">
          <a:xfrm>
            <a:off x="5364163" y="2057400"/>
            <a:ext cx="1655762" cy="1647825"/>
          </a:xfrm>
          <a:prstGeom prst="ellipse">
            <a:avLst/>
          </a:prstGeom>
          <a:gradFill rotWithShape="1">
            <a:gsLst>
              <a:gs pos="0">
                <a:srgbClr val="A3C4FF"/>
              </a:gs>
              <a:gs pos="35001">
                <a:srgbClr val="BFD5FF"/>
              </a:gs>
              <a:gs pos="100000">
                <a:srgbClr val="E5EEFF"/>
              </a:gs>
            </a:gsLst>
            <a:lin ang="16200000" scaled="1"/>
          </a:gradFill>
          <a:ln w="9525">
            <a:solidFill>
              <a:srgbClr val="4A7EBB"/>
            </a:solidFill>
            <a:round/>
            <a:headEnd/>
            <a:tailEnd/>
          </a:ln>
          <a:effectLst>
            <a:outerShdw blurRad="40000" dist="20000" dir="5400000" rotWithShape="0">
              <a:srgbClr val="000000">
                <a:alpha val="37999"/>
              </a:srgbClr>
            </a:outerShdw>
          </a:effectLst>
        </p:spPr>
        <p:txBody>
          <a:bodyPr wrap="none" lIns="0" tIns="0" rIns="0" bIns="0" anchor="ctr"/>
          <a:lstStyle/>
          <a:p>
            <a:pPr algn="ctr">
              <a:defRPr/>
            </a:pPr>
            <a:r>
              <a:rPr lang="en-US" altLang="zh-TW" sz="2400" b="1" dirty="0">
                <a:solidFill>
                  <a:srgbClr val="C00000"/>
                </a:solidFill>
                <a:latin typeface="+mn-lt"/>
                <a:ea typeface="+mn-ea"/>
              </a:rPr>
              <a:t>Curious </a:t>
            </a:r>
            <a:br>
              <a:rPr lang="en-US" altLang="zh-TW" sz="2400" b="1" dirty="0">
                <a:solidFill>
                  <a:srgbClr val="C00000"/>
                </a:solidFill>
                <a:latin typeface="+mn-lt"/>
                <a:ea typeface="+mn-ea"/>
              </a:rPr>
            </a:br>
            <a:r>
              <a:rPr lang="en-US" altLang="zh-TW" sz="2400" b="1" dirty="0">
                <a:solidFill>
                  <a:srgbClr val="C00000"/>
                </a:solidFill>
                <a:latin typeface="+mn-lt"/>
                <a:ea typeface="+mn-ea"/>
              </a:rPr>
              <a:t>and </a:t>
            </a:r>
            <a:br>
              <a:rPr lang="en-US" altLang="zh-TW" sz="2400" b="1" dirty="0">
                <a:solidFill>
                  <a:srgbClr val="C00000"/>
                </a:solidFill>
                <a:latin typeface="+mn-lt"/>
                <a:ea typeface="+mn-ea"/>
              </a:rPr>
            </a:br>
            <a:r>
              <a:rPr lang="en-US" altLang="zh-TW" sz="2400" b="1" dirty="0">
                <a:solidFill>
                  <a:srgbClr val="C00000"/>
                </a:solidFill>
                <a:latin typeface="+mn-lt"/>
                <a:ea typeface="+mn-ea"/>
              </a:rPr>
              <a:t>Creative</a:t>
            </a:r>
            <a:endParaRPr lang="zh-TW" altLang="en-US" sz="2400" b="1" dirty="0">
              <a:solidFill>
                <a:srgbClr val="C00000"/>
              </a:solidFill>
              <a:latin typeface="+mn-lt"/>
              <a:ea typeface="+mn-ea"/>
            </a:endParaRPr>
          </a:p>
        </p:txBody>
      </p:sp>
      <p:sp>
        <p:nvSpPr>
          <p:cNvPr id="7" name="橢圓 6"/>
          <p:cNvSpPr>
            <a:spLocks noChangeArrowheads="1"/>
          </p:cNvSpPr>
          <p:nvPr/>
        </p:nvSpPr>
        <p:spPr bwMode="auto">
          <a:xfrm>
            <a:off x="4716463" y="4641850"/>
            <a:ext cx="1655762" cy="1647825"/>
          </a:xfrm>
          <a:prstGeom prst="ellipse">
            <a:avLst/>
          </a:prstGeom>
          <a:gradFill rotWithShape="1">
            <a:gsLst>
              <a:gs pos="0">
                <a:srgbClr val="A3C4FF"/>
              </a:gs>
              <a:gs pos="35001">
                <a:srgbClr val="BFD5FF"/>
              </a:gs>
              <a:gs pos="100000">
                <a:srgbClr val="E5EEFF"/>
              </a:gs>
            </a:gsLst>
            <a:lin ang="16200000" scaled="1"/>
          </a:gradFill>
          <a:ln w="9525">
            <a:solidFill>
              <a:srgbClr val="4A7EBB"/>
            </a:solidFill>
            <a:round/>
            <a:headEnd/>
            <a:tailEnd/>
          </a:ln>
          <a:effectLst>
            <a:outerShdw blurRad="40000" dist="20000" dir="5400000" rotWithShape="0">
              <a:srgbClr val="000000">
                <a:alpha val="37999"/>
              </a:srgbClr>
            </a:outerShdw>
          </a:effectLst>
        </p:spPr>
        <p:txBody>
          <a:bodyPr wrap="none" lIns="0" tIns="0" rIns="0" bIns="0" anchor="ctr"/>
          <a:lstStyle/>
          <a:p>
            <a:pPr algn="ctr">
              <a:defRPr/>
            </a:pPr>
            <a:r>
              <a:rPr lang="en-US" altLang="zh-TW" b="1" dirty="0">
                <a:solidFill>
                  <a:srgbClr val="C00000"/>
                </a:solidFill>
                <a:latin typeface="+mn-lt"/>
                <a:ea typeface="+mn-ea"/>
              </a:rPr>
              <a:t>Communicative </a:t>
            </a:r>
            <a:br>
              <a:rPr lang="en-US" altLang="zh-TW" b="1" dirty="0">
                <a:solidFill>
                  <a:srgbClr val="C00000"/>
                </a:solidFill>
                <a:latin typeface="+mn-lt"/>
                <a:ea typeface="+mn-ea"/>
              </a:rPr>
            </a:br>
            <a:r>
              <a:rPr lang="en-US" altLang="zh-TW" b="1" dirty="0">
                <a:solidFill>
                  <a:srgbClr val="C00000"/>
                </a:solidFill>
                <a:latin typeface="+mn-lt"/>
                <a:ea typeface="+mn-ea"/>
              </a:rPr>
              <a:t>and </a:t>
            </a:r>
            <a:br>
              <a:rPr lang="en-US" altLang="zh-TW" b="1" dirty="0">
                <a:solidFill>
                  <a:srgbClr val="C00000"/>
                </a:solidFill>
                <a:latin typeface="+mn-lt"/>
                <a:ea typeface="+mn-ea"/>
              </a:rPr>
            </a:br>
            <a:r>
              <a:rPr lang="en-US" altLang="zh-TW" b="1" dirty="0">
                <a:solidFill>
                  <a:srgbClr val="C00000"/>
                </a:solidFill>
                <a:latin typeface="+mn-lt"/>
                <a:ea typeface="+mn-ea"/>
              </a:rPr>
              <a:t>Collaborative</a:t>
            </a:r>
            <a:endParaRPr lang="zh-TW" altLang="en-US" b="1" dirty="0">
              <a:solidFill>
                <a:srgbClr val="C00000"/>
              </a:solidFill>
              <a:latin typeface="+mn-lt"/>
              <a:ea typeface="+mn-ea"/>
            </a:endParaRPr>
          </a:p>
        </p:txBody>
      </p:sp>
      <p:sp>
        <p:nvSpPr>
          <p:cNvPr id="8" name="橢圓 7"/>
          <p:cNvSpPr>
            <a:spLocks noChangeArrowheads="1"/>
          </p:cNvSpPr>
          <p:nvPr/>
        </p:nvSpPr>
        <p:spPr bwMode="auto">
          <a:xfrm>
            <a:off x="2051050" y="4652963"/>
            <a:ext cx="1657350" cy="1647825"/>
          </a:xfrm>
          <a:prstGeom prst="ellipse">
            <a:avLst/>
          </a:prstGeom>
          <a:gradFill rotWithShape="1">
            <a:gsLst>
              <a:gs pos="0">
                <a:srgbClr val="A3C4FF"/>
              </a:gs>
              <a:gs pos="35001">
                <a:srgbClr val="BFD5FF"/>
              </a:gs>
              <a:gs pos="100000">
                <a:srgbClr val="E5EEFF"/>
              </a:gs>
            </a:gsLst>
            <a:lin ang="16200000" scaled="1"/>
          </a:gradFill>
          <a:ln w="9525">
            <a:solidFill>
              <a:srgbClr val="4A7EBB"/>
            </a:solidFill>
            <a:round/>
            <a:headEnd/>
            <a:tailEnd/>
          </a:ln>
          <a:effectLst>
            <a:outerShdw blurRad="40000" dist="20000" dir="5400000" rotWithShape="0">
              <a:srgbClr val="000000">
                <a:alpha val="37999"/>
              </a:srgbClr>
            </a:outerShdw>
          </a:effectLst>
        </p:spPr>
        <p:txBody>
          <a:bodyPr wrap="none" lIns="0" tIns="0" rIns="0" bIns="0" anchor="ctr"/>
          <a:lstStyle/>
          <a:p>
            <a:pPr algn="ctr">
              <a:defRPr/>
            </a:pPr>
            <a:r>
              <a:rPr lang="en-US" altLang="zh-TW" sz="2400" b="1" dirty="0">
                <a:solidFill>
                  <a:srgbClr val="C00000"/>
                </a:solidFill>
                <a:latin typeface="+mn-lt"/>
                <a:ea typeface="+mn-ea"/>
              </a:rPr>
              <a:t>Skeptical</a:t>
            </a:r>
            <a:endParaRPr lang="zh-TW" altLang="en-US" sz="2400" b="1" dirty="0">
              <a:solidFill>
                <a:srgbClr val="C00000"/>
              </a:solidFill>
              <a:latin typeface="+mn-lt"/>
              <a:ea typeface="+mn-ea"/>
            </a:endParaRPr>
          </a:p>
        </p:txBody>
      </p:sp>
      <p:sp>
        <p:nvSpPr>
          <p:cNvPr id="9" name="橢圓 8"/>
          <p:cNvSpPr>
            <a:spLocks noChangeArrowheads="1"/>
          </p:cNvSpPr>
          <p:nvPr/>
        </p:nvSpPr>
        <p:spPr bwMode="auto">
          <a:xfrm>
            <a:off x="1331913" y="2057400"/>
            <a:ext cx="1655762" cy="1647825"/>
          </a:xfrm>
          <a:prstGeom prst="ellipse">
            <a:avLst/>
          </a:prstGeom>
          <a:gradFill rotWithShape="1">
            <a:gsLst>
              <a:gs pos="0">
                <a:srgbClr val="A3C4FF"/>
              </a:gs>
              <a:gs pos="35001">
                <a:srgbClr val="BFD5FF"/>
              </a:gs>
              <a:gs pos="100000">
                <a:srgbClr val="E5EEFF"/>
              </a:gs>
            </a:gsLst>
            <a:lin ang="16200000" scaled="1"/>
          </a:gradFill>
          <a:ln w="9525">
            <a:solidFill>
              <a:srgbClr val="4A7EBB"/>
            </a:solidFill>
            <a:round/>
            <a:headEnd/>
            <a:tailEnd/>
          </a:ln>
          <a:effectLst>
            <a:outerShdw blurRad="40000" dist="20000" dir="5400000" rotWithShape="0">
              <a:srgbClr val="000000">
                <a:alpha val="37999"/>
              </a:srgbClr>
            </a:outerShdw>
          </a:effectLst>
        </p:spPr>
        <p:txBody>
          <a:bodyPr wrap="none" lIns="0" tIns="0" rIns="0" bIns="0" anchor="ctr"/>
          <a:lstStyle/>
          <a:p>
            <a:pPr algn="ctr">
              <a:defRPr/>
            </a:pPr>
            <a:r>
              <a:rPr lang="en-US" altLang="zh-TW" sz="2400" b="1" dirty="0">
                <a:solidFill>
                  <a:schemeClr val="tx2"/>
                </a:solidFill>
                <a:latin typeface="+mn-lt"/>
                <a:ea typeface="+mn-ea"/>
              </a:rPr>
              <a:t>Technical</a:t>
            </a:r>
            <a:endParaRPr lang="zh-TW" altLang="en-US" sz="2400" b="1" dirty="0">
              <a:solidFill>
                <a:schemeClr val="tx2"/>
              </a:solidFill>
              <a:latin typeface="+mn-lt"/>
              <a:ea typeface="+mn-ea"/>
            </a:endParaRPr>
          </a:p>
        </p:txBody>
      </p:sp>
      <p:sp>
        <p:nvSpPr>
          <p:cNvPr id="10" name="橢圓 9"/>
          <p:cNvSpPr>
            <a:spLocks noChangeArrowheads="1"/>
          </p:cNvSpPr>
          <p:nvPr/>
        </p:nvSpPr>
        <p:spPr bwMode="auto">
          <a:xfrm>
            <a:off x="3405188" y="981075"/>
            <a:ext cx="1655762" cy="1647825"/>
          </a:xfrm>
          <a:prstGeom prst="ellipse">
            <a:avLst/>
          </a:prstGeom>
          <a:gradFill rotWithShape="1">
            <a:gsLst>
              <a:gs pos="0">
                <a:srgbClr val="A3C4FF"/>
              </a:gs>
              <a:gs pos="35001">
                <a:srgbClr val="BFD5FF"/>
              </a:gs>
              <a:gs pos="100000">
                <a:srgbClr val="E5EEFF"/>
              </a:gs>
            </a:gsLst>
            <a:lin ang="16200000" scaled="1"/>
          </a:gradFill>
          <a:ln w="9525">
            <a:solidFill>
              <a:srgbClr val="4A7EBB"/>
            </a:solidFill>
            <a:round/>
            <a:headEnd/>
            <a:tailEnd/>
          </a:ln>
          <a:effectLst>
            <a:outerShdw blurRad="40000" dist="20000" dir="5400000" rotWithShape="0">
              <a:srgbClr val="000000">
                <a:alpha val="37999"/>
              </a:srgbClr>
            </a:outerShdw>
          </a:effectLst>
        </p:spPr>
        <p:txBody>
          <a:bodyPr wrap="none" lIns="0" tIns="0" rIns="0" bIns="0" anchor="ctr"/>
          <a:lstStyle/>
          <a:p>
            <a:pPr algn="ctr">
              <a:defRPr/>
            </a:pPr>
            <a:r>
              <a:rPr lang="en-US" altLang="zh-TW" sz="2000" b="1" dirty="0">
                <a:solidFill>
                  <a:schemeClr val="tx2"/>
                </a:solidFill>
                <a:latin typeface="+mn-lt"/>
                <a:ea typeface="+mn-ea"/>
              </a:rPr>
              <a:t>Quantitative</a:t>
            </a:r>
            <a:endParaRPr lang="zh-TW" altLang="en-US" sz="2000" b="1" dirty="0">
              <a:solidFill>
                <a:schemeClr val="tx2"/>
              </a:solidFill>
              <a:latin typeface="+mn-lt"/>
              <a:ea typeface="+mn-ea"/>
            </a:endParaRPr>
          </a:p>
        </p:txBody>
      </p:sp>
      <p:sp>
        <p:nvSpPr>
          <p:cNvPr id="11" name="圓角矩形 10"/>
          <p:cNvSpPr/>
          <p:nvPr/>
        </p:nvSpPr>
        <p:spPr>
          <a:xfrm>
            <a:off x="3332163" y="3016250"/>
            <a:ext cx="1803400" cy="1625600"/>
          </a:xfrm>
          <a:prstGeom prst="roundRect">
            <a:avLst>
              <a:gd name="adj" fmla="val 33977"/>
            </a:avLst>
          </a:prstGeom>
          <a:solidFill>
            <a:srgbClr val="FFC0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3200" b="1" dirty="0">
                <a:solidFill>
                  <a:srgbClr val="FF0000"/>
                </a:solidFill>
              </a:rPr>
              <a:t>Data Scientist</a:t>
            </a:r>
          </a:p>
        </p:txBody>
      </p:sp>
      <p:cxnSp>
        <p:nvCxnSpPr>
          <p:cNvPr id="12" name="直線接點 11"/>
          <p:cNvCxnSpPr>
            <a:stCxn id="6" idx="3"/>
            <a:endCxn id="11" idx="3"/>
          </p:cNvCxnSpPr>
          <p:nvPr/>
        </p:nvCxnSpPr>
        <p:spPr>
          <a:xfrm flipH="1">
            <a:off x="5135563" y="3463925"/>
            <a:ext cx="471487" cy="3651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a:stCxn id="7" idx="1"/>
          </p:cNvCxnSpPr>
          <p:nvPr/>
        </p:nvCxnSpPr>
        <p:spPr>
          <a:xfrm flipH="1" flipV="1">
            <a:off x="4716463" y="4641850"/>
            <a:ext cx="242887" cy="2413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a:stCxn id="8" idx="7"/>
          </p:cNvCxnSpPr>
          <p:nvPr/>
        </p:nvCxnSpPr>
        <p:spPr>
          <a:xfrm flipV="1">
            <a:off x="3465513" y="4641850"/>
            <a:ext cx="242887" cy="25241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a:stCxn id="9" idx="5"/>
            <a:endCxn id="11" idx="1"/>
          </p:cNvCxnSpPr>
          <p:nvPr/>
        </p:nvCxnSpPr>
        <p:spPr>
          <a:xfrm>
            <a:off x="2744788" y="3463925"/>
            <a:ext cx="587375" cy="3651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a:stCxn id="11" idx="0"/>
            <a:endCxn id="10" idx="4"/>
          </p:cNvCxnSpPr>
          <p:nvPr/>
        </p:nvCxnSpPr>
        <p:spPr>
          <a:xfrm flipV="1">
            <a:off x="4233863" y="2628900"/>
            <a:ext cx="0" cy="38735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0190" name="標題 1"/>
          <p:cNvSpPr>
            <a:spLocks noGrp="1"/>
          </p:cNvSpPr>
          <p:nvPr>
            <p:ph type="title"/>
          </p:nvPr>
        </p:nvSpPr>
        <p:spPr>
          <a:xfrm>
            <a:off x="457200" y="71438"/>
            <a:ext cx="8229600" cy="765175"/>
          </a:xfrm>
        </p:spPr>
        <p:txBody>
          <a:bodyPr/>
          <a:lstStyle/>
          <a:p>
            <a:r>
              <a:rPr lang="en-US" altLang="zh-TW">
                <a:solidFill>
                  <a:schemeClr val="accent1"/>
                </a:solidFill>
                <a:latin typeface="Calibri" charset="0"/>
                <a:ea typeface="標楷體" charset="-120"/>
              </a:rPr>
              <a:t>Data Scientist Profile</a:t>
            </a:r>
            <a:endParaRPr lang="zh-TW" altLang="en-US">
              <a:solidFill>
                <a:schemeClr val="accent1"/>
              </a:solidFill>
              <a:latin typeface="Calibri" charset="0"/>
              <a:ea typeface="標楷體" charset="-120"/>
            </a:endParaRPr>
          </a:p>
        </p:txBody>
      </p:sp>
      <p:sp>
        <p:nvSpPr>
          <p:cNvPr id="29" name="矩形 28"/>
          <p:cNvSpPr/>
          <p:nvPr/>
        </p:nvSpPr>
        <p:spPr>
          <a:xfrm>
            <a:off x="755650" y="6597650"/>
            <a:ext cx="7488238" cy="230188"/>
          </a:xfrm>
          <a:prstGeom prst="rect">
            <a:avLst/>
          </a:prstGeom>
        </p:spPr>
        <p:txBody>
          <a:bodyPr>
            <a:spAutoFit/>
          </a:bodyPr>
          <a:lstStyle/>
          <a:p>
            <a:pPr algn="ctr">
              <a:defRPr/>
            </a:pPr>
            <a:r>
              <a:rPr lang="en-US" altLang="zh-TW" sz="900" dirty="0">
                <a:solidFill>
                  <a:schemeClr val="bg1">
                    <a:lumMod val="75000"/>
                  </a:schemeClr>
                </a:solidFill>
                <a:latin typeface="Arial" pitchFamily="34" charset="0"/>
                <a:ea typeface="新細明體" pitchFamily="18" charset="-120"/>
              </a:rPr>
              <a:t>Source: EMC Education Services, Data Science and Big Data Analytics: Discovering, Analyzing, Visualizing and Presenting Data, Wiley, 2015</a:t>
            </a:r>
          </a:p>
        </p:txBody>
      </p:sp>
    </p:spTree>
    <p:extLst>
      <p:ext uri="{BB962C8B-B14F-4D97-AF65-F5344CB8AC3E}">
        <p14:creationId xmlns:p14="http://schemas.microsoft.com/office/powerpoint/2010/main" val="2356462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標題 1"/>
          <p:cNvSpPr>
            <a:spLocks noGrp="1"/>
          </p:cNvSpPr>
          <p:nvPr>
            <p:ph type="title"/>
          </p:nvPr>
        </p:nvSpPr>
        <p:spPr>
          <a:xfrm>
            <a:off x="457200" y="274638"/>
            <a:ext cx="8229600" cy="6034087"/>
          </a:xfrm>
        </p:spPr>
        <p:txBody>
          <a:bodyPr/>
          <a:lstStyle/>
          <a:p>
            <a:r>
              <a:rPr lang="en-US" altLang="zh-TW" sz="8000" dirty="0">
                <a:solidFill>
                  <a:srgbClr val="C00000"/>
                </a:solidFill>
                <a:latin typeface="Calibri" charset="0"/>
                <a:ea typeface="標楷體" charset="-120"/>
              </a:rPr>
              <a:t>Big Data Analytics Lifecycle</a:t>
            </a:r>
            <a:endParaRPr lang="zh-TW" altLang="en-US" sz="8000" dirty="0">
              <a:solidFill>
                <a:srgbClr val="C00000"/>
              </a:solidFill>
              <a:latin typeface="Calibri" charset="0"/>
              <a:ea typeface="標楷體" charset="-120"/>
            </a:endParaRPr>
          </a:p>
        </p:txBody>
      </p:sp>
      <p:sp>
        <p:nvSpPr>
          <p:cNvPr id="5120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7C4069A1-4C33-1541-B71A-7B99E4741BE2}" type="slidenum">
              <a:rPr kumimoji="0" lang="zh-TW" altLang="en-US">
                <a:solidFill>
                  <a:srgbClr val="898989"/>
                </a:solidFill>
                <a:latin typeface="Calibri" charset="0"/>
              </a:rPr>
              <a:pPr eaLnBrk="1" hangingPunct="1"/>
              <a:t>15</a:t>
            </a:fld>
            <a:endParaRPr kumimoji="0" lang="zh-TW" altLang="en-US">
              <a:solidFill>
                <a:srgbClr val="898989"/>
              </a:solidFill>
              <a:latin typeface="Calibri" charset="0"/>
            </a:endParaRPr>
          </a:p>
        </p:txBody>
      </p:sp>
    </p:spTree>
    <p:extLst>
      <p:ext uri="{BB962C8B-B14F-4D97-AF65-F5344CB8AC3E}">
        <p14:creationId xmlns:p14="http://schemas.microsoft.com/office/powerpoint/2010/main" val="831460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標題 1"/>
          <p:cNvSpPr>
            <a:spLocks noGrp="1"/>
          </p:cNvSpPr>
          <p:nvPr>
            <p:ph type="title"/>
          </p:nvPr>
        </p:nvSpPr>
        <p:spPr>
          <a:xfrm>
            <a:off x="457200" y="44450"/>
            <a:ext cx="8229600" cy="1143000"/>
          </a:xfrm>
        </p:spPr>
        <p:txBody>
          <a:bodyPr>
            <a:normAutofit fontScale="90000"/>
          </a:bodyPr>
          <a:lstStyle/>
          <a:p>
            <a:r>
              <a:rPr lang="en-US" altLang="zh-TW">
                <a:solidFill>
                  <a:schemeClr val="accent1"/>
                </a:solidFill>
                <a:latin typeface="Calibri" charset="0"/>
                <a:ea typeface="標楷體" charset="-120"/>
              </a:rPr>
              <a:t>Key Roles for a </a:t>
            </a:r>
            <a:br>
              <a:rPr lang="en-US" altLang="zh-TW">
                <a:solidFill>
                  <a:schemeClr val="accent1"/>
                </a:solidFill>
                <a:latin typeface="Calibri" charset="0"/>
                <a:ea typeface="標楷體" charset="-120"/>
              </a:rPr>
            </a:br>
            <a:r>
              <a:rPr lang="en-US" altLang="zh-TW">
                <a:solidFill>
                  <a:schemeClr val="accent1"/>
                </a:solidFill>
                <a:latin typeface="Calibri" charset="0"/>
                <a:ea typeface="標楷體" charset="-120"/>
              </a:rPr>
              <a:t>Successful Analytics Project</a:t>
            </a:r>
            <a:endParaRPr lang="zh-TW" altLang="en-US">
              <a:solidFill>
                <a:schemeClr val="accent1"/>
              </a:solidFill>
              <a:latin typeface="Calibri" charset="0"/>
              <a:ea typeface="標楷體" charset="-120"/>
            </a:endParaRPr>
          </a:p>
        </p:txBody>
      </p:sp>
      <p:sp>
        <p:nvSpPr>
          <p:cNvPr id="5222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0952758E-CB26-E94E-BC94-F35B4DAEB1AF}" type="slidenum">
              <a:rPr kumimoji="0" lang="zh-TW" altLang="en-US">
                <a:solidFill>
                  <a:srgbClr val="898989"/>
                </a:solidFill>
                <a:latin typeface="Calibri" charset="0"/>
              </a:rPr>
              <a:pPr eaLnBrk="1" hangingPunct="1"/>
              <a:t>16</a:t>
            </a:fld>
            <a:endParaRPr kumimoji="0" lang="zh-TW" altLang="en-US">
              <a:solidFill>
                <a:srgbClr val="898989"/>
              </a:solidFill>
              <a:latin typeface="Calibri" charset="0"/>
            </a:endParaRPr>
          </a:p>
        </p:txBody>
      </p:sp>
      <p:pic>
        <p:nvPicPr>
          <p:cNvPr id="522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412875"/>
            <a:ext cx="8320087" cy="504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755650" y="6597650"/>
            <a:ext cx="7488238" cy="230188"/>
          </a:xfrm>
          <a:prstGeom prst="rect">
            <a:avLst/>
          </a:prstGeom>
        </p:spPr>
        <p:txBody>
          <a:bodyPr>
            <a:spAutoFit/>
          </a:bodyPr>
          <a:lstStyle/>
          <a:p>
            <a:pPr algn="ctr">
              <a:defRPr/>
            </a:pPr>
            <a:r>
              <a:rPr lang="en-US" altLang="zh-TW" sz="900" dirty="0">
                <a:solidFill>
                  <a:schemeClr val="bg1">
                    <a:lumMod val="75000"/>
                  </a:schemeClr>
                </a:solidFill>
                <a:latin typeface="Arial" pitchFamily="34" charset="0"/>
                <a:ea typeface="新細明體" pitchFamily="18" charset="-120"/>
              </a:rPr>
              <a:t>Source: EMC Education Services, Data Science and Big Data Analytics: Discovering, Analyzing, Visualizing and Presenting Data, Wiley, 2015</a:t>
            </a:r>
          </a:p>
        </p:txBody>
      </p:sp>
    </p:spTree>
    <p:extLst>
      <p:ext uri="{BB962C8B-B14F-4D97-AF65-F5344CB8AC3E}">
        <p14:creationId xmlns:p14="http://schemas.microsoft.com/office/powerpoint/2010/main" val="4229023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標題 1"/>
          <p:cNvSpPr>
            <a:spLocks noGrp="1"/>
          </p:cNvSpPr>
          <p:nvPr>
            <p:ph type="title"/>
          </p:nvPr>
        </p:nvSpPr>
        <p:spPr>
          <a:xfrm>
            <a:off x="71438" y="115888"/>
            <a:ext cx="8964612" cy="1009650"/>
          </a:xfrm>
        </p:spPr>
        <p:txBody>
          <a:bodyPr/>
          <a:lstStyle/>
          <a:p>
            <a:r>
              <a:rPr lang="en-US" altLang="zh-TW">
                <a:solidFill>
                  <a:schemeClr val="accent1"/>
                </a:solidFill>
                <a:latin typeface="Calibri" charset="0"/>
                <a:ea typeface="標楷體" charset="-120"/>
              </a:rPr>
              <a:t>Overview of Data Analytics Lifecycle</a:t>
            </a:r>
            <a:endParaRPr lang="zh-TW" altLang="en-US">
              <a:solidFill>
                <a:schemeClr val="accent1"/>
              </a:solidFill>
              <a:latin typeface="Calibri" charset="0"/>
              <a:ea typeface="標楷體" charset="-120"/>
            </a:endParaRPr>
          </a:p>
        </p:txBody>
      </p:sp>
      <p:sp>
        <p:nvSpPr>
          <p:cNvPr id="5325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66FF84E8-8A1D-2B41-A8F5-6BEDAC5B36C6}" type="slidenum">
              <a:rPr kumimoji="0" lang="zh-TW" altLang="en-US">
                <a:solidFill>
                  <a:srgbClr val="898989"/>
                </a:solidFill>
                <a:latin typeface="Calibri" charset="0"/>
              </a:rPr>
              <a:pPr eaLnBrk="1" hangingPunct="1"/>
              <a:t>17</a:t>
            </a:fld>
            <a:endParaRPr kumimoji="0" lang="zh-TW" altLang="en-US">
              <a:solidFill>
                <a:srgbClr val="898989"/>
              </a:solidFill>
              <a:latin typeface="Calibri" charset="0"/>
            </a:endParaRPr>
          </a:p>
        </p:txBody>
      </p:sp>
      <p:pic>
        <p:nvPicPr>
          <p:cNvPr id="532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052513"/>
            <a:ext cx="5711825" cy="545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755650" y="6597650"/>
            <a:ext cx="7488238" cy="230188"/>
          </a:xfrm>
          <a:prstGeom prst="rect">
            <a:avLst/>
          </a:prstGeom>
        </p:spPr>
        <p:txBody>
          <a:bodyPr>
            <a:spAutoFit/>
          </a:bodyPr>
          <a:lstStyle/>
          <a:p>
            <a:pPr algn="ctr">
              <a:defRPr/>
            </a:pPr>
            <a:r>
              <a:rPr lang="en-US" altLang="zh-TW" sz="900" dirty="0">
                <a:solidFill>
                  <a:schemeClr val="bg1">
                    <a:lumMod val="75000"/>
                  </a:schemeClr>
                </a:solidFill>
                <a:latin typeface="Arial" pitchFamily="34" charset="0"/>
                <a:ea typeface="新細明體" pitchFamily="18" charset="-120"/>
              </a:rPr>
              <a:t>Source: EMC Education Services, Data Science and Big Data Analytics: Discovering, Analyzing, Visualizing and Presenting Data, Wiley, 2015</a:t>
            </a:r>
          </a:p>
        </p:txBody>
      </p:sp>
    </p:spTree>
    <p:extLst>
      <p:ext uri="{BB962C8B-B14F-4D97-AF65-F5344CB8AC3E}">
        <p14:creationId xmlns:p14="http://schemas.microsoft.com/office/powerpoint/2010/main" val="255046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內容版面配置區 2"/>
          <p:cNvSpPr>
            <a:spLocks noGrp="1"/>
          </p:cNvSpPr>
          <p:nvPr>
            <p:ph idx="1"/>
          </p:nvPr>
        </p:nvSpPr>
        <p:spPr/>
        <p:txBody>
          <a:bodyPr/>
          <a:lstStyle/>
          <a:p>
            <a:pPr marL="0" indent="0">
              <a:buFont typeface="Arial" charset="0"/>
              <a:buNone/>
            </a:pPr>
            <a:r>
              <a:rPr lang="en-US" altLang="zh-TW" sz="4000" dirty="0">
                <a:latin typeface="Calibri" charset="0"/>
                <a:ea typeface="標楷體" charset="-120"/>
              </a:rPr>
              <a:t>1. Discovery</a:t>
            </a:r>
          </a:p>
          <a:p>
            <a:pPr marL="0" indent="0">
              <a:buFont typeface="Arial" charset="0"/>
              <a:buNone/>
            </a:pPr>
            <a:r>
              <a:rPr lang="en-US" altLang="zh-TW" sz="4000" dirty="0">
                <a:latin typeface="Calibri" charset="0"/>
                <a:ea typeface="標楷體" charset="-120"/>
              </a:rPr>
              <a:t>2. Data preparation</a:t>
            </a:r>
          </a:p>
          <a:p>
            <a:pPr marL="0" indent="0">
              <a:buFont typeface="Arial" charset="0"/>
              <a:buNone/>
            </a:pPr>
            <a:r>
              <a:rPr lang="en-US" altLang="zh-TW" sz="4000" dirty="0">
                <a:latin typeface="Calibri" charset="0"/>
                <a:ea typeface="標楷體" charset="-120"/>
              </a:rPr>
              <a:t>3. Model planning</a:t>
            </a:r>
          </a:p>
          <a:p>
            <a:pPr marL="0" indent="0">
              <a:buFont typeface="Arial" charset="0"/>
              <a:buNone/>
            </a:pPr>
            <a:r>
              <a:rPr lang="en-US" altLang="zh-TW" sz="4000" dirty="0">
                <a:latin typeface="Calibri" charset="0"/>
                <a:ea typeface="標楷體" charset="-120"/>
              </a:rPr>
              <a:t>4. Model building</a:t>
            </a:r>
          </a:p>
          <a:p>
            <a:pPr marL="0" indent="0">
              <a:buFont typeface="Arial" charset="0"/>
              <a:buNone/>
            </a:pPr>
            <a:r>
              <a:rPr lang="en-US" altLang="zh-TW" sz="4000" dirty="0">
                <a:latin typeface="Calibri" charset="0"/>
                <a:ea typeface="標楷體" charset="-120"/>
              </a:rPr>
              <a:t>5. Communicate results</a:t>
            </a:r>
          </a:p>
          <a:p>
            <a:pPr marL="0" indent="0">
              <a:buFont typeface="Arial" charset="0"/>
              <a:buNone/>
            </a:pPr>
            <a:r>
              <a:rPr lang="en-US" altLang="zh-TW" sz="4000" dirty="0">
                <a:latin typeface="Calibri" charset="0"/>
                <a:ea typeface="標楷體" charset="-120"/>
              </a:rPr>
              <a:t>6. Operationalize</a:t>
            </a:r>
            <a:endParaRPr lang="zh-TW" altLang="en-US" sz="4000" dirty="0">
              <a:latin typeface="Calibri" charset="0"/>
              <a:ea typeface="標楷體" charset="-120"/>
            </a:endParaRPr>
          </a:p>
        </p:txBody>
      </p:sp>
      <p:sp>
        <p:nvSpPr>
          <p:cNvPr id="5427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D1FD9D2C-7671-1A46-AB90-828EB4BB2A21}" type="slidenum">
              <a:rPr kumimoji="0" lang="zh-TW" altLang="en-US">
                <a:solidFill>
                  <a:srgbClr val="898989"/>
                </a:solidFill>
                <a:latin typeface="Calibri" charset="0"/>
              </a:rPr>
              <a:pPr eaLnBrk="1" hangingPunct="1"/>
              <a:t>18</a:t>
            </a:fld>
            <a:endParaRPr kumimoji="0" lang="zh-TW" altLang="en-US">
              <a:solidFill>
                <a:srgbClr val="898989"/>
              </a:solidFill>
              <a:latin typeface="Calibri" charset="0"/>
            </a:endParaRPr>
          </a:p>
        </p:txBody>
      </p:sp>
      <p:sp>
        <p:nvSpPr>
          <p:cNvPr id="54276" name="標題 1"/>
          <p:cNvSpPr>
            <a:spLocks noGrp="1"/>
          </p:cNvSpPr>
          <p:nvPr>
            <p:ph type="title"/>
          </p:nvPr>
        </p:nvSpPr>
        <p:spPr>
          <a:xfrm>
            <a:off x="71438" y="115888"/>
            <a:ext cx="8964612" cy="1009650"/>
          </a:xfrm>
        </p:spPr>
        <p:txBody>
          <a:bodyPr/>
          <a:lstStyle/>
          <a:p>
            <a:r>
              <a:rPr lang="en-US" altLang="zh-TW">
                <a:solidFill>
                  <a:schemeClr val="accent1"/>
                </a:solidFill>
                <a:latin typeface="Calibri" charset="0"/>
                <a:ea typeface="標楷體" charset="-120"/>
              </a:rPr>
              <a:t>Overview of Data Analytics Lifecycle</a:t>
            </a:r>
            <a:endParaRPr lang="zh-TW" altLang="en-US">
              <a:solidFill>
                <a:schemeClr val="accent1"/>
              </a:solidFill>
              <a:latin typeface="Calibri" charset="0"/>
              <a:ea typeface="標楷體" charset="-120"/>
            </a:endParaRPr>
          </a:p>
        </p:txBody>
      </p:sp>
      <p:sp>
        <p:nvSpPr>
          <p:cNvPr id="6" name="矩形 5"/>
          <p:cNvSpPr/>
          <p:nvPr/>
        </p:nvSpPr>
        <p:spPr>
          <a:xfrm>
            <a:off x="755650" y="6597650"/>
            <a:ext cx="7488238" cy="230188"/>
          </a:xfrm>
          <a:prstGeom prst="rect">
            <a:avLst/>
          </a:prstGeom>
        </p:spPr>
        <p:txBody>
          <a:bodyPr>
            <a:spAutoFit/>
          </a:bodyPr>
          <a:lstStyle/>
          <a:p>
            <a:pPr algn="ctr">
              <a:defRPr/>
            </a:pPr>
            <a:r>
              <a:rPr lang="en-US" altLang="zh-TW" sz="900" dirty="0">
                <a:solidFill>
                  <a:schemeClr val="bg1">
                    <a:lumMod val="75000"/>
                  </a:schemeClr>
                </a:solidFill>
                <a:latin typeface="Arial" pitchFamily="34" charset="0"/>
                <a:ea typeface="新細明體" pitchFamily="18" charset="-120"/>
              </a:rPr>
              <a:t>Source: EMC Education Services, Data Science and Big Data Analytics: Discovering, Analyzing, Visualizing and Presenting Data, Wiley, 2015</a:t>
            </a:r>
          </a:p>
        </p:txBody>
      </p:sp>
    </p:spTree>
    <p:extLst>
      <p:ext uri="{BB962C8B-B14F-4D97-AF65-F5344CB8AC3E}">
        <p14:creationId xmlns:p14="http://schemas.microsoft.com/office/powerpoint/2010/main" val="2030102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標題 1"/>
          <p:cNvSpPr>
            <a:spLocks noGrp="1"/>
          </p:cNvSpPr>
          <p:nvPr>
            <p:ph type="title"/>
          </p:nvPr>
        </p:nvSpPr>
        <p:spPr>
          <a:xfrm>
            <a:off x="457200" y="0"/>
            <a:ext cx="8229600" cy="1141413"/>
          </a:xfrm>
        </p:spPr>
        <p:txBody>
          <a:bodyPr>
            <a:normAutofit fontScale="90000"/>
          </a:bodyPr>
          <a:lstStyle/>
          <a:p>
            <a:r>
              <a:rPr lang="en-US" altLang="zh-TW" sz="4000" dirty="0">
                <a:solidFill>
                  <a:schemeClr val="accent1"/>
                </a:solidFill>
                <a:latin typeface="Calibri" charset="0"/>
                <a:ea typeface="標楷體" charset="-120"/>
              </a:rPr>
              <a:t>Key Outputs from a </a:t>
            </a:r>
            <a:br>
              <a:rPr lang="en-US" altLang="zh-TW" sz="4000" dirty="0">
                <a:solidFill>
                  <a:schemeClr val="accent1"/>
                </a:solidFill>
                <a:latin typeface="Calibri" charset="0"/>
                <a:ea typeface="標楷體" charset="-120"/>
              </a:rPr>
            </a:br>
            <a:r>
              <a:rPr lang="en-US" altLang="zh-TW" sz="4000" dirty="0">
                <a:solidFill>
                  <a:schemeClr val="accent1"/>
                </a:solidFill>
                <a:latin typeface="Calibri" charset="0"/>
                <a:ea typeface="標楷體" charset="-120"/>
              </a:rPr>
              <a:t>Successful Analytics Project</a:t>
            </a:r>
            <a:endParaRPr lang="zh-TW" altLang="en-US" sz="4000" dirty="0">
              <a:solidFill>
                <a:schemeClr val="accent1"/>
              </a:solidFill>
              <a:latin typeface="Calibri" charset="0"/>
              <a:ea typeface="標楷體" charset="-120"/>
            </a:endParaRPr>
          </a:p>
        </p:txBody>
      </p:sp>
      <p:sp>
        <p:nvSpPr>
          <p:cNvPr id="5529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DFEC5EB5-601B-EC48-B22B-326099EC5A85}" type="slidenum">
              <a:rPr kumimoji="0" lang="zh-TW" altLang="en-US">
                <a:solidFill>
                  <a:srgbClr val="898989"/>
                </a:solidFill>
                <a:latin typeface="Calibri" charset="0"/>
              </a:rPr>
              <a:pPr eaLnBrk="1" hangingPunct="1"/>
              <a:t>19</a:t>
            </a:fld>
            <a:endParaRPr kumimoji="0" lang="zh-TW" altLang="en-US">
              <a:solidFill>
                <a:srgbClr val="898989"/>
              </a:solidFill>
              <a:latin typeface="Calibri" charset="0"/>
            </a:endParaRPr>
          </a:p>
        </p:txBody>
      </p:sp>
      <p:pic>
        <p:nvPicPr>
          <p:cNvPr id="553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875" y="1212850"/>
            <a:ext cx="7826375" cy="538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755650" y="6597650"/>
            <a:ext cx="7488238" cy="230188"/>
          </a:xfrm>
          <a:prstGeom prst="rect">
            <a:avLst/>
          </a:prstGeom>
        </p:spPr>
        <p:txBody>
          <a:bodyPr>
            <a:spAutoFit/>
          </a:bodyPr>
          <a:lstStyle/>
          <a:p>
            <a:pPr algn="ctr">
              <a:defRPr/>
            </a:pPr>
            <a:r>
              <a:rPr lang="en-US" altLang="zh-TW" sz="900" dirty="0">
                <a:solidFill>
                  <a:schemeClr val="bg1">
                    <a:lumMod val="75000"/>
                  </a:schemeClr>
                </a:solidFill>
                <a:latin typeface="Arial" pitchFamily="34" charset="0"/>
                <a:ea typeface="新細明體" pitchFamily="18" charset="-120"/>
              </a:rPr>
              <a:t>Source: EMC Education Services, Data Science and Big Data Analytics: Discovering, Analyzing, Visualizing and Presenting Data, Wiley, 2015</a:t>
            </a:r>
          </a:p>
        </p:txBody>
      </p:sp>
    </p:spTree>
    <p:extLst>
      <p:ext uri="{BB962C8B-B14F-4D97-AF65-F5344CB8AC3E}">
        <p14:creationId xmlns:p14="http://schemas.microsoft.com/office/powerpoint/2010/main" val="2207876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828"/>
            <a:ext cx="8229600" cy="846620"/>
          </a:xfrm>
        </p:spPr>
        <p:txBody>
          <a:bodyPr>
            <a:normAutofit/>
          </a:bodyPr>
          <a:lstStyle/>
          <a:p>
            <a:r>
              <a:rPr lang="en-US" b="1" dirty="0">
                <a:solidFill>
                  <a:srgbClr val="4F81BD"/>
                </a:solidFill>
              </a:rPr>
              <a:t>Course Schedule </a:t>
            </a:r>
            <a:r>
              <a:rPr lang="en-US" sz="2400" dirty="0">
                <a:solidFill>
                  <a:schemeClr val="bg1">
                    <a:lumMod val="65000"/>
                  </a:schemeClr>
                </a:solidFill>
              </a:rPr>
              <a:t>(1/2)</a:t>
            </a:r>
          </a:p>
        </p:txBody>
      </p:sp>
      <p:sp>
        <p:nvSpPr>
          <p:cNvPr id="3" name="Content Placeholder 2"/>
          <p:cNvSpPr>
            <a:spLocks noGrp="1"/>
          </p:cNvSpPr>
          <p:nvPr>
            <p:ph idx="1"/>
          </p:nvPr>
        </p:nvSpPr>
        <p:spPr>
          <a:xfrm>
            <a:off x="317527" y="952448"/>
            <a:ext cx="8482486" cy="5653809"/>
          </a:xfrm>
        </p:spPr>
        <p:txBody>
          <a:bodyPr>
            <a:noAutofit/>
          </a:bodyPr>
          <a:lstStyle/>
          <a:p>
            <a:pPr marL="0" indent="0">
              <a:buNone/>
            </a:pPr>
            <a:r>
              <a:rPr lang="en-US" sz="2400" dirty="0"/>
              <a:t>Week    Date    Subject/Topics</a:t>
            </a:r>
          </a:p>
          <a:p>
            <a:pPr marL="0" indent="0">
              <a:buNone/>
            </a:pPr>
            <a:r>
              <a:rPr lang="en-US" sz="2400" dirty="0"/>
              <a:t>1   2018/09/10   Course Orientation for Big Data Mining</a:t>
            </a:r>
          </a:p>
          <a:p>
            <a:pPr marL="0" indent="0">
              <a:buNone/>
            </a:pPr>
            <a:r>
              <a:rPr lang="en-US" sz="2400" dirty="0"/>
              <a:t>2   2018/09/17   ABC: AI, Big Data, Cloud Computing</a:t>
            </a:r>
          </a:p>
          <a:p>
            <a:pPr marL="0" indent="0">
              <a:buNone/>
            </a:pPr>
            <a:r>
              <a:rPr lang="en-US" sz="2400" dirty="0">
                <a:solidFill>
                  <a:schemeClr val="bg1">
                    <a:lumMod val="50000"/>
                  </a:schemeClr>
                </a:solidFill>
              </a:rPr>
              <a:t>3   2018/09/24   Mid-Autumn Festival (Day off)</a:t>
            </a:r>
          </a:p>
          <a:p>
            <a:pPr marL="0" indent="0">
              <a:buNone/>
            </a:pPr>
            <a:r>
              <a:rPr lang="en-US" sz="2400" dirty="0">
                <a:solidFill>
                  <a:srgbClr val="C00000"/>
                </a:solidFill>
              </a:rPr>
              <a:t>4   2018/10/01   Data Science and Big Data Analytics: Discovering,</a:t>
            </a:r>
            <a:br>
              <a:rPr lang="en-US" sz="2400" dirty="0">
                <a:solidFill>
                  <a:srgbClr val="C00000"/>
                </a:solidFill>
              </a:rPr>
            </a:br>
            <a:r>
              <a:rPr lang="zh-TW" altLang="en-US" sz="2400" dirty="0">
                <a:solidFill>
                  <a:srgbClr val="C00000"/>
                </a:solidFill>
              </a:rPr>
              <a:t>                             </a:t>
            </a:r>
            <a:r>
              <a:rPr lang="en-US" sz="2400" dirty="0">
                <a:solidFill>
                  <a:srgbClr val="C00000"/>
                </a:solidFill>
              </a:rPr>
              <a:t> Analyzing, Visualizing and Presenting Data</a:t>
            </a:r>
          </a:p>
          <a:p>
            <a:pPr marL="0" indent="0">
              <a:buNone/>
            </a:pPr>
            <a:r>
              <a:rPr lang="en-US" sz="2400" dirty="0"/>
              <a:t>5   2018/10/08   Fundamental Big Data: MapReduce Paradigm,</a:t>
            </a:r>
            <a:br>
              <a:rPr lang="en-US" sz="2400" dirty="0"/>
            </a:br>
            <a:r>
              <a:rPr lang="zh-TW" altLang="en-US" sz="2400" dirty="0"/>
              <a:t>                             </a:t>
            </a:r>
            <a:r>
              <a:rPr lang="en-US" sz="2400" dirty="0"/>
              <a:t> Hadoop and Spark Ecosystem</a:t>
            </a:r>
          </a:p>
          <a:p>
            <a:pPr marL="0" indent="0">
              <a:buNone/>
            </a:pPr>
            <a:r>
              <a:rPr lang="en-US" sz="2400" dirty="0"/>
              <a:t>6   2018/10/15   Foundations of Big Data Mining in Python </a:t>
            </a:r>
          </a:p>
          <a:p>
            <a:pPr marL="0" indent="0">
              <a:buNone/>
            </a:pPr>
            <a:r>
              <a:rPr lang="en-US" sz="2400" dirty="0"/>
              <a:t>7   2018/10/22   Supervised Learning: Classification and Prediction </a:t>
            </a:r>
          </a:p>
          <a:p>
            <a:pPr marL="0" indent="0">
              <a:buNone/>
            </a:pPr>
            <a:r>
              <a:rPr lang="en-US" sz="2400" dirty="0"/>
              <a:t>8   2018/10/29   Unsupervised Learning: Cluster Analysis</a:t>
            </a:r>
          </a:p>
          <a:p>
            <a:pPr marL="0" indent="0">
              <a:buNone/>
            </a:pPr>
            <a:r>
              <a:rPr lang="en-US" sz="2400" dirty="0"/>
              <a:t>9   2018/11/05   Unsupervised Learning: Association Analysis</a:t>
            </a:r>
          </a:p>
        </p:txBody>
      </p:sp>
      <p:sp>
        <p:nvSpPr>
          <p:cNvPr id="4" name="Slide Number Placeholder 3"/>
          <p:cNvSpPr>
            <a:spLocks noGrp="1"/>
          </p:cNvSpPr>
          <p:nvPr>
            <p:ph type="sldNum" sz="quarter" idx="12"/>
          </p:nvPr>
        </p:nvSpPr>
        <p:spPr/>
        <p:txBody>
          <a:bodyPr/>
          <a:lstStyle/>
          <a:p>
            <a:fld id="{5424488C-161F-514B-8FF5-CF5173A03E8D}" type="slidenum">
              <a:rPr lang="en-US" smtClean="0"/>
              <a:t>2</a:t>
            </a:fld>
            <a:endParaRPr lang="en-US"/>
          </a:p>
        </p:txBody>
      </p:sp>
      <p:pic>
        <p:nvPicPr>
          <p:cNvPr id="5" name="Picture 5" descr="C:\Users\myday\Downloads\TKU-logo-12cm.jpg"/>
          <p:cNvPicPr>
            <a:picLocks noChangeAspect="1" noChangeArrowheads="1"/>
          </p:cNvPicPr>
          <p:nvPr/>
        </p:nvPicPr>
        <p:blipFill>
          <a:blip r:embed="rId2" cstate="print"/>
          <a:srcRect/>
          <a:stretch>
            <a:fillRect/>
          </a:stretch>
        </p:blipFill>
        <p:spPr bwMode="auto">
          <a:xfrm>
            <a:off x="7337898" y="27612"/>
            <a:ext cx="633388" cy="630640"/>
          </a:xfrm>
          <a:prstGeom prst="rect">
            <a:avLst/>
          </a:prstGeom>
          <a:noFill/>
          <a:ln w="9525">
            <a:noFill/>
            <a:miter lim="800000"/>
            <a:headEnd/>
            <a:tailEnd/>
          </a:ln>
        </p:spPr>
      </p:pic>
      <p:sp>
        <p:nvSpPr>
          <p:cNvPr id="6" name="文字方塊 14"/>
          <p:cNvSpPr txBox="1">
            <a:spLocks noChangeArrowheads="1"/>
          </p:cNvSpPr>
          <p:nvPr/>
        </p:nvSpPr>
        <p:spPr bwMode="auto">
          <a:xfrm>
            <a:off x="7971286" y="-1464"/>
            <a:ext cx="1153735" cy="646331"/>
          </a:xfrm>
          <a:prstGeom prst="rect">
            <a:avLst/>
          </a:prstGeom>
          <a:noFill/>
          <a:ln w="9525">
            <a:noFill/>
            <a:miter lim="800000"/>
            <a:headEnd/>
            <a:tailEnd/>
          </a:ln>
        </p:spPr>
        <p:txBody>
          <a:bodyPr wrap="square">
            <a:spAutoFit/>
          </a:bodyPr>
          <a:lstStyle/>
          <a:p>
            <a:r>
              <a:rPr kumimoji="0" lang="en-US" altLang="zh-TW" b="1" dirty="0" err="1">
                <a:solidFill>
                  <a:srgbClr val="FF0000"/>
                </a:solidFill>
                <a:latin typeface="Calibri" pitchFamily="34" charset="0"/>
              </a:rPr>
              <a:t>Tamkang</a:t>
            </a:r>
            <a:r>
              <a:rPr kumimoji="0" lang="en-US" altLang="zh-TW" b="1" dirty="0">
                <a:solidFill>
                  <a:srgbClr val="FF0000"/>
                </a:solidFill>
                <a:latin typeface="Calibri" pitchFamily="34" charset="0"/>
              </a:rPr>
              <a:t> </a:t>
            </a:r>
            <a:br>
              <a:rPr kumimoji="0" lang="en-US" altLang="zh-TW" b="1" dirty="0">
                <a:solidFill>
                  <a:srgbClr val="FF0000"/>
                </a:solidFill>
                <a:latin typeface="Calibri" pitchFamily="34" charset="0"/>
              </a:rPr>
            </a:br>
            <a:r>
              <a:rPr kumimoji="0" lang="en-US" altLang="zh-TW" b="1" dirty="0">
                <a:solidFill>
                  <a:srgbClr val="FF0000"/>
                </a:solidFill>
                <a:latin typeface="Calibri" pitchFamily="34" charset="0"/>
              </a:rPr>
              <a:t>University</a:t>
            </a:r>
            <a:endParaRPr kumimoji="0" lang="zh-TW" altLang="en-US" b="1" dirty="0">
              <a:solidFill>
                <a:srgbClr val="FF0000"/>
              </a:solidFill>
              <a:latin typeface="Calibri" pitchFamily="34" charset="0"/>
            </a:endParaRPr>
          </a:p>
        </p:txBody>
      </p:sp>
    </p:spTree>
    <p:extLst>
      <p:ext uri="{BB962C8B-B14F-4D97-AF65-F5344CB8AC3E}">
        <p14:creationId xmlns:p14="http://schemas.microsoft.com/office/powerpoint/2010/main" val="2736816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68842-A296-054D-A4E1-32928FE2A0C9}"/>
              </a:ext>
            </a:extLst>
          </p:cNvPr>
          <p:cNvSpPr>
            <a:spLocks noGrp="1"/>
          </p:cNvSpPr>
          <p:nvPr>
            <p:ph type="title"/>
          </p:nvPr>
        </p:nvSpPr>
        <p:spPr>
          <a:xfrm>
            <a:off x="457200" y="274638"/>
            <a:ext cx="8229600" cy="850106"/>
          </a:xfrm>
        </p:spPr>
        <p:txBody>
          <a:bodyPr>
            <a:normAutofit fontScale="90000"/>
          </a:bodyPr>
          <a:lstStyle/>
          <a:p>
            <a:r>
              <a:rPr lang="en-US" dirty="0">
                <a:solidFill>
                  <a:schemeClr val="accent1"/>
                </a:solidFill>
              </a:rPr>
              <a:t>Example of Analytics Applications in a Retail Value Chain</a:t>
            </a:r>
          </a:p>
        </p:txBody>
      </p:sp>
      <p:sp>
        <p:nvSpPr>
          <p:cNvPr id="4" name="Slide Number Placeholder 3">
            <a:extLst>
              <a:ext uri="{FF2B5EF4-FFF2-40B4-BE49-F238E27FC236}">
                <a16:creationId xmlns:a16="http://schemas.microsoft.com/office/drawing/2014/main" id="{64C273A2-55D4-3744-BBE5-2356030152AC}"/>
              </a:ext>
            </a:extLst>
          </p:cNvPr>
          <p:cNvSpPr>
            <a:spLocks noGrp="1"/>
          </p:cNvSpPr>
          <p:nvPr>
            <p:ph type="sldNum" sz="quarter" idx="12"/>
          </p:nvPr>
        </p:nvSpPr>
        <p:spPr/>
        <p:txBody>
          <a:bodyPr/>
          <a:lstStyle/>
          <a:p>
            <a:fld id="{E008237F-23CD-E54D-BDBA-FE95A073E4E0}" type="slidenum">
              <a:rPr lang="zh-TW" altLang="en-US" smtClean="0"/>
              <a:pPr/>
              <a:t>20</a:t>
            </a:fld>
            <a:endParaRPr lang="zh-TW" altLang="en-US"/>
          </a:p>
        </p:txBody>
      </p:sp>
      <p:pic>
        <p:nvPicPr>
          <p:cNvPr id="6" name="Picture 5">
            <a:extLst>
              <a:ext uri="{FF2B5EF4-FFF2-40B4-BE49-F238E27FC236}">
                <a16:creationId xmlns:a16="http://schemas.microsoft.com/office/drawing/2014/main" id="{35C4D733-521B-6D4D-9495-C9A92A665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050" y="2181944"/>
            <a:ext cx="8597900" cy="4343400"/>
          </a:xfrm>
          <a:prstGeom prst="rect">
            <a:avLst/>
          </a:prstGeom>
        </p:spPr>
      </p:pic>
      <p:sp>
        <p:nvSpPr>
          <p:cNvPr id="7" name="Rectangle 6">
            <a:extLst>
              <a:ext uri="{FF2B5EF4-FFF2-40B4-BE49-F238E27FC236}">
                <a16:creationId xmlns:a16="http://schemas.microsoft.com/office/drawing/2014/main" id="{6A69880A-01CF-5A43-945F-CC5FD5AB524D}"/>
              </a:ext>
            </a:extLst>
          </p:cNvPr>
          <p:cNvSpPr/>
          <p:nvPr/>
        </p:nvSpPr>
        <p:spPr>
          <a:xfrm>
            <a:off x="899592" y="1394192"/>
            <a:ext cx="7585075" cy="738664"/>
          </a:xfrm>
          <a:prstGeom prst="rect">
            <a:avLst/>
          </a:prstGeom>
        </p:spPr>
        <p:txBody>
          <a:bodyPr wrap="square">
            <a:spAutoFit/>
          </a:bodyPr>
          <a:lstStyle/>
          <a:p>
            <a:pPr algn="ctr"/>
            <a:r>
              <a:rPr lang="en-US" sz="2400" b="1" dirty="0"/>
              <a:t>Retail Value Chain</a:t>
            </a:r>
          </a:p>
          <a:p>
            <a:pPr algn="ctr"/>
            <a:r>
              <a:rPr lang="en-US" dirty="0"/>
              <a:t>Critical needs at every touch point of the Retail Value Chain</a:t>
            </a:r>
          </a:p>
        </p:txBody>
      </p:sp>
      <p:sp>
        <p:nvSpPr>
          <p:cNvPr id="9" name="矩形 4">
            <a:extLst>
              <a:ext uri="{FF2B5EF4-FFF2-40B4-BE49-F238E27FC236}">
                <a16:creationId xmlns:a16="http://schemas.microsoft.com/office/drawing/2014/main" id="{7BFBBAB1-85BA-C24A-8D26-AAB220C3E29A}"/>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4084989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3531E1-D79E-C849-9F84-986FADAB5293}"/>
              </a:ext>
            </a:extLst>
          </p:cNvPr>
          <p:cNvSpPr>
            <a:spLocks noGrp="1"/>
          </p:cNvSpPr>
          <p:nvPr>
            <p:ph type="sldNum" sz="quarter" idx="12"/>
          </p:nvPr>
        </p:nvSpPr>
        <p:spPr/>
        <p:txBody>
          <a:bodyPr/>
          <a:lstStyle/>
          <a:p>
            <a:fld id="{E008237F-23CD-E54D-BDBA-FE95A073E4E0}" type="slidenum">
              <a:rPr lang="zh-TW" altLang="en-US" smtClean="0"/>
              <a:pPr/>
              <a:t>21</a:t>
            </a:fld>
            <a:endParaRPr lang="zh-TW" altLang="en-US"/>
          </a:p>
        </p:txBody>
      </p:sp>
      <p:sp>
        <p:nvSpPr>
          <p:cNvPr id="6" name="Title 1">
            <a:extLst>
              <a:ext uri="{FF2B5EF4-FFF2-40B4-BE49-F238E27FC236}">
                <a16:creationId xmlns:a16="http://schemas.microsoft.com/office/drawing/2014/main" id="{71D289CC-F11A-F149-8589-AD7B17560E4F}"/>
              </a:ext>
            </a:extLst>
          </p:cNvPr>
          <p:cNvSpPr>
            <a:spLocks noGrp="1"/>
          </p:cNvSpPr>
          <p:nvPr>
            <p:ph type="title"/>
          </p:nvPr>
        </p:nvSpPr>
        <p:spPr>
          <a:xfrm>
            <a:off x="395536" y="72008"/>
            <a:ext cx="8229600" cy="836712"/>
          </a:xfrm>
        </p:spPr>
        <p:txBody>
          <a:bodyPr/>
          <a:lstStyle/>
          <a:p>
            <a:r>
              <a:rPr lang="en-US" dirty="0">
                <a:solidFill>
                  <a:schemeClr val="accent1"/>
                </a:solidFill>
              </a:rPr>
              <a:t>Analytics Ecosystem</a:t>
            </a:r>
          </a:p>
        </p:txBody>
      </p:sp>
      <p:pic>
        <p:nvPicPr>
          <p:cNvPr id="8" name="Picture 7">
            <a:extLst>
              <a:ext uri="{FF2B5EF4-FFF2-40B4-BE49-F238E27FC236}">
                <a16:creationId xmlns:a16="http://schemas.microsoft.com/office/drawing/2014/main" id="{A26FE6B0-E38C-9F44-8A78-6E115958C311}"/>
              </a:ext>
            </a:extLst>
          </p:cNvPr>
          <p:cNvPicPr>
            <a:picLocks noChangeAspect="1"/>
          </p:cNvPicPr>
          <p:nvPr/>
        </p:nvPicPr>
        <p:blipFill>
          <a:blip r:embed="rId2"/>
          <a:stretch>
            <a:fillRect/>
          </a:stretch>
        </p:blipFill>
        <p:spPr>
          <a:xfrm>
            <a:off x="1322408" y="891228"/>
            <a:ext cx="6499183" cy="5522182"/>
          </a:xfrm>
          <a:prstGeom prst="rect">
            <a:avLst/>
          </a:prstGeom>
        </p:spPr>
      </p:pic>
      <p:sp>
        <p:nvSpPr>
          <p:cNvPr id="9" name="矩形 4">
            <a:extLst>
              <a:ext uri="{FF2B5EF4-FFF2-40B4-BE49-F238E27FC236}">
                <a16:creationId xmlns:a16="http://schemas.microsoft.com/office/drawing/2014/main" id="{DF9BF247-672B-404C-8FB7-A56839E9AAF6}"/>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334462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3531E1-D79E-C849-9F84-986FADAB5293}"/>
              </a:ext>
            </a:extLst>
          </p:cNvPr>
          <p:cNvSpPr>
            <a:spLocks noGrp="1"/>
          </p:cNvSpPr>
          <p:nvPr>
            <p:ph type="sldNum" sz="quarter" idx="12"/>
          </p:nvPr>
        </p:nvSpPr>
        <p:spPr/>
        <p:txBody>
          <a:bodyPr/>
          <a:lstStyle/>
          <a:p>
            <a:fld id="{E008237F-23CD-E54D-BDBA-FE95A073E4E0}" type="slidenum">
              <a:rPr lang="zh-TW" altLang="en-US" smtClean="0"/>
              <a:pPr/>
              <a:t>22</a:t>
            </a:fld>
            <a:endParaRPr lang="zh-TW" altLang="en-US"/>
          </a:p>
        </p:txBody>
      </p:sp>
      <p:sp>
        <p:nvSpPr>
          <p:cNvPr id="6" name="Title 1">
            <a:extLst>
              <a:ext uri="{FF2B5EF4-FFF2-40B4-BE49-F238E27FC236}">
                <a16:creationId xmlns:a16="http://schemas.microsoft.com/office/drawing/2014/main" id="{71D289CC-F11A-F149-8589-AD7B17560E4F}"/>
              </a:ext>
            </a:extLst>
          </p:cNvPr>
          <p:cNvSpPr>
            <a:spLocks noGrp="1"/>
          </p:cNvSpPr>
          <p:nvPr>
            <p:ph type="title"/>
          </p:nvPr>
        </p:nvSpPr>
        <p:spPr>
          <a:xfrm>
            <a:off x="395536" y="72008"/>
            <a:ext cx="8229600" cy="836712"/>
          </a:xfrm>
        </p:spPr>
        <p:txBody>
          <a:bodyPr/>
          <a:lstStyle/>
          <a:p>
            <a:r>
              <a:rPr lang="en-US" dirty="0">
                <a:solidFill>
                  <a:schemeClr val="accent1"/>
                </a:solidFill>
              </a:rPr>
              <a:t>Job Titles of Analytics</a:t>
            </a:r>
          </a:p>
        </p:txBody>
      </p:sp>
      <p:pic>
        <p:nvPicPr>
          <p:cNvPr id="2" name="Picture 1">
            <a:extLst>
              <a:ext uri="{FF2B5EF4-FFF2-40B4-BE49-F238E27FC236}">
                <a16:creationId xmlns:a16="http://schemas.microsoft.com/office/drawing/2014/main" id="{60826704-852D-4E43-AB9E-1CE30F4ED89E}"/>
              </a:ext>
            </a:extLst>
          </p:cNvPr>
          <p:cNvPicPr>
            <a:picLocks noChangeAspect="1"/>
          </p:cNvPicPr>
          <p:nvPr/>
        </p:nvPicPr>
        <p:blipFill>
          <a:blip r:embed="rId2"/>
          <a:stretch>
            <a:fillRect/>
          </a:stretch>
        </p:blipFill>
        <p:spPr>
          <a:xfrm>
            <a:off x="1898908" y="908720"/>
            <a:ext cx="5222856" cy="5506707"/>
          </a:xfrm>
          <a:prstGeom prst="rect">
            <a:avLst/>
          </a:prstGeom>
        </p:spPr>
      </p:pic>
      <p:sp>
        <p:nvSpPr>
          <p:cNvPr id="7" name="矩形 4">
            <a:extLst>
              <a:ext uri="{FF2B5EF4-FFF2-40B4-BE49-F238E27FC236}">
                <a16:creationId xmlns:a16="http://schemas.microsoft.com/office/drawing/2014/main" id="{E7779582-4E9D-8E45-94A6-322D3C16D2AF}"/>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1788647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021E3B-1EE8-E744-9F39-84367D990FC4}"/>
              </a:ext>
            </a:extLst>
          </p:cNvPr>
          <p:cNvSpPr>
            <a:spLocks noGrp="1"/>
          </p:cNvSpPr>
          <p:nvPr>
            <p:ph type="sldNum" sz="quarter" idx="12"/>
          </p:nvPr>
        </p:nvSpPr>
        <p:spPr/>
        <p:txBody>
          <a:bodyPr/>
          <a:lstStyle/>
          <a:p>
            <a:fld id="{E008237F-23CD-E54D-BDBA-FE95A073E4E0}" type="slidenum">
              <a:rPr lang="zh-TW" altLang="en-US" smtClean="0"/>
              <a:pPr/>
              <a:t>23</a:t>
            </a:fld>
            <a:endParaRPr lang="zh-TW" altLang="en-US"/>
          </a:p>
        </p:txBody>
      </p:sp>
      <p:pic>
        <p:nvPicPr>
          <p:cNvPr id="5" name="Picture 4">
            <a:extLst>
              <a:ext uri="{FF2B5EF4-FFF2-40B4-BE49-F238E27FC236}">
                <a16:creationId xmlns:a16="http://schemas.microsoft.com/office/drawing/2014/main" id="{8A7A348A-5425-6B4E-82CF-89B25169A2E4}"/>
              </a:ext>
            </a:extLst>
          </p:cNvPr>
          <p:cNvPicPr>
            <a:picLocks noChangeAspect="1"/>
          </p:cNvPicPr>
          <p:nvPr/>
        </p:nvPicPr>
        <p:blipFill>
          <a:blip r:embed="rId2"/>
          <a:stretch>
            <a:fillRect/>
          </a:stretch>
        </p:blipFill>
        <p:spPr>
          <a:xfrm>
            <a:off x="1062153" y="620688"/>
            <a:ext cx="6896365" cy="5824632"/>
          </a:xfrm>
          <a:prstGeom prst="rect">
            <a:avLst/>
          </a:prstGeom>
        </p:spPr>
      </p:pic>
      <p:sp>
        <p:nvSpPr>
          <p:cNvPr id="7" name="Title 1">
            <a:extLst>
              <a:ext uri="{FF2B5EF4-FFF2-40B4-BE49-F238E27FC236}">
                <a16:creationId xmlns:a16="http://schemas.microsoft.com/office/drawing/2014/main" id="{1A789F43-154A-8746-9ED5-EC02D9F9D87C}"/>
              </a:ext>
            </a:extLst>
          </p:cNvPr>
          <p:cNvSpPr>
            <a:spLocks noGrp="1"/>
          </p:cNvSpPr>
          <p:nvPr>
            <p:ph type="title"/>
          </p:nvPr>
        </p:nvSpPr>
        <p:spPr>
          <a:xfrm>
            <a:off x="395536" y="0"/>
            <a:ext cx="8229600" cy="620688"/>
          </a:xfrm>
        </p:spPr>
        <p:txBody>
          <a:bodyPr>
            <a:normAutofit fontScale="90000"/>
          </a:bodyPr>
          <a:lstStyle/>
          <a:p>
            <a:r>
              <a:rPr lang="en-US" b="1" dirty="0">
                <a:solidFill>
                  <a:schemeClr val="accent1"/>
                </a:solidFill>
              </a:rPr>
              <a:t>Three Types of Analytics </a:t>
            </a:r>
          </a:p>
        </p:txBody>
      </p:sp>
      <p:sp>
        <p:nvSpPr>
          <p:cNvPr id="6" name="矩形 4">
            <a:extLst>
              <a:ext uri="{FF2B5EF4-FFF2-40B4-BE49-F238E27FC236}">
                <a16:creationId xmlns:a16="http://schemas.microsoft.com/office/drawing/2014/main" id="{4163D7AB-7BD2-BF44-A175-DB6316770112}"/>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3693395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4039-5270-3142-9672-186F50F428AD}"/>
              </a:ext>
            </a:extLst>
          </p:cNvPr>
          <p:cNvSpPr>
            <a:spLocks noGrp="1"/>
          </p:cNvSpPr>
          <p:nvPr>
            <p:ph type="title"/>
          </p:nvPr>
        </p:nvSpPr>
        <p:spPr>
          <a:xfrm>
            <a:off x="457200" y="0"/>
            <a:ext cx="8229600" cy="836712"/>
          </a:xfrm>
        </p:spPr>
        <p:txBody>
          <a:bodyPr/>
          <a:lstStyle/>
          <a:p>
            <a:r>
              <a:rPr lang="en-US" b="1" dirty="0">
                <a:solidFill>
                  <a:schemeClr val="accent1"/>
                </a:solidFill>
              </a:rPr>
              <a:t>A Data to Knowledge Continuum</a:t>
            </a:r>
          </a:p>
        </p:txBody>
      </p:sp>
      <p:sp>
        <p:nvSpPr>
          <p:cNvPr id="4" name="Slide Number Placeholder 3">
            <a:extLst>
              <a:ext uri="{FF2B5EF4-FFF2-40B4-BE49-F238E27FC236}">
                <a16:creationId xmlns:a16="http://schemas.microsoft.com/office/drawing/2014/main" id="{91AB00C8-2169-9041-B9C5-9F6A5D6B94D8}"/>
              </a:ext>
            </a:extLst>
          </p:cNvPr>
          <p:cNvSpPr>
            <a:spLocks noGrp="1"/>
          </p:cNvSpPr>
          <p:nvPr>
            <p:ph type="sldNum" sz="quarter" idx="12"/>
          </p:nvPr>
        </p:nvSpPr>
        <p:spPr/>
        <p:txBody>
          <a:bodyPr/>
          <a:lstStyle/>
          <a:p>
            <a:fld id="{E008237F-23CD-E54D-BDBA-FE95A073E4E0}" type="slidenum">
              <a:rPr lang="zh-TW" altLang="en-US" smtClean="0"/>
              <a:pPr/>
              <a:t>24</a:t>
            </a:fld>
            <a:endParaRPr lang="zh-TW" altLang="en-US"/>
          </a:p>
        </p:txBody>
      </p:sp>
      <p:pic>
        <p:nvPicPr>
          <p:cNvPr id="5" name="Picture 4">
            <a:extLst>
              <a:ext uri="{FF2B5EF4-FFF2-40B4-BE49-F238E27FC236}">
                <a16:creationId xmlns:a16="http://schemas.microsoft.com/office/drawing/2014/main" id="{C147340E-9804-B54F-A842-BBF0BA84B798}"/>
              </a:ext>
            </a:extLst>
          </p:cNvPr>
          <p:cNvPicPr>
            <a:picLocks noChangeAspect="1"/>
          </p:cNvPicPr>
          <p:nvPr/>
        </p:nvPicPr>
        <p:blipFill>
          <a:blip r:embed="rId2"/>
          <a:stretch>
            <a:fillRect/>
          </a:stretch>
        </p:blipFill>
        <p:spPr>
          <a:xfrm>
            <a:off x="750889" y="847674"/>
            <a:ext cx="7554809" cy="5749678"/>
          </a:xfrm>
          <a:prstGeom prst="rect">
            <a:avLst/>
          </a:prstGeom>
        </p:spPr>
      </p:pic>
      <p:sp>
        <p:nvSpPr>
          <p:cNvPr id="7" name="矩形 4">
            <a:extLst>
              <a:ext uri="{FF2B5EF4-FFF2-40B4-BE49-F238E27FC236}">
                <a16:creationId xmlns:a16="http://schemas.microsoft.com/office/drawing/2014/main" id="{40900948-7DBA-9B44-A816-9518449887D0}"/>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1835272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4039-5270-3142-9672-186F50F428AD}"/>
              </a:ext>
            </a:extLst>
          </p:cNvPr>
          <p:cNvSpPr>
            <a:spLocks noGrp="1"/>
          </p:cNvSpPr>
          <p:nvPr>
            <p:ph type="title"/>
          </p:nvPr>
        </p:nvSpPr>
        <p:spPr>
          <a:xfrm>
            <a:off x="457200" y="0"/>
            <a:ext cx="8229600" cy="836712"/>
          </a:xfrm>
        </p:spPr>
        <p:txBody>
          <a:bodyPr>
            <a:normAutofit/>
          </a:bodyPr>
          <a:lstStyle/>
          <a:p>
            <a:r>
              <a:rPr lang="en-US" dirty="0">
                <a:solidFill>
                  <a:schemeClr val="accent1"/>
                </a:solidFill>
              </a:rPr>
              <a:t>A Simple Taxonomy of Data</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91AB00C8-2169-9041-B9C5-9F6A5D6B94D8}"/>
              </a:ext>
            </a:extLst>
          </p:cNvPr>
          <p:cNvSpPr>
            <a:spLocks noGrp="1"/>
          </p:cNvSpPr>
          <p:nvPr>
            <p:ph type="sldNum" sz="quarter" idx="12"/>
          </p:nvPr>
        </p:nvSpPr>
        <p:spPr/>
        <p:txBody>
          <a:bodyPr/>
          <a:lstStyle/>
          <a:p>
            <a:fld id="{E008237F-23CD-E54D-BDBA-FE95A073E4E0}" type="slidenum">
              <a:rPr lang="zh-TW" altLang="en-US" smtClean="0"/>
              <a:pPr/>
              <a:t>25</a:t>
            </a:fld>
            <a:endParaRPr lang="zh-TW" altLang="en-US"/>
          </a:p>
        </p:txBody>
      </p:sp>
      <p:pic>
        <p:nvPicPr>
          <p:cNvPr id="7" name="Picture 6">
            <a:extLst>
              <a:ext uri="{FF2B5EF4-FFF2-40B4-BE49-F238E27FC236}">
                <a16:creationId xmlns:a16="http://schemas.microsoft.com/office/drawing/2014/main" id="{717F4035-B352-D54B-B826-FFC09E2DA171}"/>
              </a:ext>
            </a:extLst>
          </p:cNvPr>
          <p:cNvPicPr>
            <a:picLocks noChangeAspect="1"/>
          </p:cNvPicPr>
          <p:nvPr/>
        </p:nvPicPr>
        <p:blipFill>
          <a:blip r:embed="rId2"/>
          <a:stretch>
            <a:fillRect/>
          </a:stretch>
        </p:blipFill>
        <p:spPr>
          <a:xfrm>
            <a:off x="243840" y="1052736"/>
            <a:ext cx="8576490" cy="5219145"/>
          </a:xfrm>
          <a:prstGeom prst="rect">
            <a:avLst/>
          </a:prstGeom>
        </p:spPr>
      </p:pic>
      <p:sp>
        <p:nvSpPr>
          <p:cNvPr id="8" name="矩形 4">
            <a:extLst>
              <a:ext uri="{FF2B5EF4-FFF2-40B4-BE49-F238E27FC236}">
                <a16:creationId xmlns:a16="http://schemas.microsoft.com/office/drawing/2014/main" id="{16AEA7C4-29CC-9143-B896-8A1C515C5852}"/>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3792861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4039-5270-3142-9672-186F50F428AD}"/>
              </a:ext>
            </a:extLst>
          </p:cNvPr>
          <p:cNvSpPr>
            <a:spLocks noGrp="1"/>
          </p:cNvSpPr>
          <p:nvPr>
            <p:ph type="title"/>
          </p:nvPr>
        </p:nvSpPr>
        <p:spPr>
          <a:xfrm>
            <a:off x="295248" y="0"/>
            <a:ext cx="8348133" cy="660400"/>
          </a:xfrm>
        </p:spPr>
        <p:txBody>
          <a:bodyPr>
            <a:normAutofit fontScale="90000"/>
          </a:bodyPr>
          <a:lstStyle/>
          <a:p>
            <a:r>
              <a:rPr lang="en-US" dirty="0">
                <a:solidFill>
                  <a:schemeClr val="accent1"/>
                </a:solidFill>
              </a:rPr>
              <a:t>Data Preprocessing Steps</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91AB00C8-2169-9041-B9C5-9F6A5D6B94D8}"/>
              </a:ext>
            </a:extLst>
          </p:cNvPr>
          <p:cNvSpPr>
            <a:spLocks noGrp="1"/>
          </p:cNvSpPr>
          <p:nvPr>
            <p:ph type="sldNum" sz="quarter" idx="12"/>
          </p:nvPr>
        </p:nvSpPr>
        <p:spPr/>
        <p:txBody>
          <a:bodyPr/>
          <a:lstStyle/>
          <a:p>
            <a:fld id="{E008237F-23CD-E54D-BDBA-FE95A073E4E0}" type="slidenum">
              <a:rPr lang="zh-TW" altLang="en-US" smtClean="0"/>
              <a:pPr/>
              <a:t>26</a:t>
            </a:fld>
            <a:endParaRPr lang="zh-TW" altLang="en-US"/>
          </a:p>
        </p:txBody>
      </p:sp>
      <p:pic>
        <p:nvPicPr>
          <p:cNvPr id="9" name="Picture 8">
            <a:extLst>
              <a:ext uri="{FF2B5EF4-FFF2-40B4-BE49-F238E27FC236}">
                <a16:creationId xmlns:a16="http://schemas.microsoft.com/office/drawing/2014/main" id="{ABCE2942-5476-4D4D-BF4F-1271CDAE3298}"/>
              </a:ext>
            </a:extLst>
          </p:cNvPr>
          <p:cNvPicPr>
            <a:picLocks noChangeAspect="1"/>
          </p:cNvPicPr>
          <p:nvPr/>
        </p:nvPicPr>
        <p:blipFill>
          <a:blip r:embed="rId2"/>
          <a:stretch>
            <a:fillRect/>
          </a:stretch>
        </p:blipFill>
        <p:spPr>
          <a:xfrm>
            <a:off x="3544604" y="711201"/>
            <a:ext cx="1840197" cy="5895055"/>
          </a:xfrm>
          <a:prstGeom prst="rect">
            <a:avLst/>
          </a:prstGeom>
        </p:spPr>
      </p:pic>
      <p:sp>
        <p:nvSpPr>
          <p:cNvPr id="10" name="矩形 4">
            <a:extLst>
              <a:ext uri="{FF2B5EF4-FFF2-40B4-BE49-F238E27FC236}">
                <a16:creationId xmlns:a16="http://schemas.microsoft.com/office/drawing/2014/main" id="{C2264C70-0355-5B44-81E5-49012E7AA17A}"/>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2966301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4039-5270-3142-9672-186F50F428AD}"/>
              </a:ext>
            </a:extLst>
          </p:cNvPr>
          <p:cNvSpPr>
            <a:spLocks noGrp="1"/>
          </p:cNvSpPr>
          <p:nvPr>
            <p:ph type="title"/>
          </p:nvPr>
        </p:nvSpPr>
        <p:spPr>
          <a:xfrm>
            <a:off x="457200" y="128488"/>
            <a:ext cx="8229600" cy="436602"/>
          </a:xfrm>
        </p:spPr>
        <p:txBody>
          <a:bodyPr>
            <a:noAutofit/>
          </a:bodyPr>
          <a:lstStyle/>
          <a:p>
            <a:r>
              <a:rPr lang="en-US" sz="2800" dirty="0">
                <a:solidFill>
                  <a:schemeClr val="accent1"/>
                </a:solidFill>
              </a:rPr>
              <a:t>An Analytics Approach to Predicting Student Attrition</a:t>
            </a:r>
            <a:endParaRPr lang="en-US" sz="2800" b="1" dirty="0">
              <a:solidFill>
                <a:schemeClr val="accent1"/>
              </a:solidFill>
            </a:endParaRPr>
          </a:p>
        </p:txBody>
      </p:sp>
      <p:sp>
        <p:nvSpPr>
          <p:cNvPr id="4" name="Slide Number Placeholder 3">
            <a:extLst>
              <a:ext uri="{FF2B5EF4-FFF2-40B4-BE49-F238E27FC236}">
                <a16:creationId xmlns:a16="http://schemas.microsoft.com/office/drawing/2014/main" id="{91AB00C8-2169-9041-B9C5-9F6A5D6B94D8}"/>
              </a:ext>
            </a:extLst>
          </p:cNvPr>
          <p:cNvSpPr>
            <a:spLocks noGrp="1"/>
          </p:cNvSpPr>
          <p:nvPr>
            <p:ph type="sldNum" sz="quarter" idx="12"/>
          </p:nvPr>
        </p:nvSpPr>
        <p:spPr/>
        <p:txBody>
          <a:bodyPr/>
          <a:lstStyle/>
          <a:p>
            <a:fld id="{E008237F-23CD-E54D-BDBA-FE95A073E4E0}" type="slidenum">
              <a:rPr lang="zh-TW" altLang="en-US" smtClean="0"/>
              <a:pPr/>
              <a:t>27</a:t>
            </a:fld>
            <a:endParaRPr lang="zh-TW" altLang="en-US"/>
          </a:p>
        </p:txBody>
      </p:sp>
      <p:pic>
        <p:nvPicPr>
          <p:cNvPr id="5" name="Picture 4">
            <a:extLst>
              <a:ext uri="{FF2B5EF4-FFF2-40B4-BE49-F238E27FC236}">
                <a16:creationId xmlns:a16="http://schemas.microsoft.com/office/drawing/2014/main" id="{BAB2AE06-1F68-3E49-AE00-0B37BFC1B4F5}"/>
              </a:ext>
            </a:extLst>
          </p:cNvPr>
          <p:cNvPicPr>
            <a:picLocks noChangeAspect="1"/>
          </p:cNvPicPr>
          <p:nvPr/>
        </p:nvPicPr>
        <p:blipFill>
          <a:blip r:embed="rId2"/>
          <a:stretch>
            <a:fillRect/>
          </a:stretch>
        </p:blipFill>
        <p:spPr>
          <a:xfrm>
            <a:off x="3014134" y="674548"/>
            <a:ext cx="3124334" cy="5884940"/>
          </a:xfrm>
          <a:prstGeom prst="rect">
            <a:avLst/>
          </a:prstGeom>
        </p:spPr>
      </p:pic>
      <p:sp>
        <p:nvSpPr>
          <p:cNvPr id="8" name="矩形 4">
            <a:extLst>
              <a:ext uri="{FF2B5EF4-FFF2-40B4-BE49-F238E27FC236}">
                <a16:creationId xmlns:a16="http://schemas.microsoft.com/office/drawing/2014/main" id="{630D8102-1AAC-D24F-A002-1D07FC67C385}"/>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3721212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4039-5270-3142-9672-186F50F428AD}"/>
              </a:ext>
            </a:extLst>
          </p:cNvPr>
          <p:cNvSpPr>
            <a:spLocks noGrp="1"/>
          </p:cNvSpPr>
          <p:nvPr>
            <p:ph type="title"/>
          </p:nvPr>
        </p:nvSpPr>
        <p:spPr>
          <a:xfrm>
            <a:off x="457200" y="-1"/>
            <a:ext cx="8229600" cy="1284265"/>
          </a:xfrm>
        </p:spPr>
        <p:txBody>
          <a:bodyPr>
            <a:normAutofit fontScale="90000"/>
          </a:bodyPr>
          <a:lstStyle/>
          <a:p>
            <a:r>
              <a:rPr lang="en-US" dirty="0">
                <a:solidFill>
                  <a:schemeClr val="accent1"/>
                </a:solidFill>
              </a:rPr>
              <a:t>A Graphical Depiction of the </a:t>
            </a:r>
            <a:br>
              <a:rPr lang="en-US" dirty="0">
                <a:solidFill>
                  <a:schemeClr val="accent1"/>
                </a:solidFill>
              </a:rPr>
            </a:br>
            <a:r>
              <a:rPr lang="en-US" dirty="0">
                <a:solidFill>
                  <a:schemeClr val="accent1"/>
                </a:solidFill>
              </a:rPr>
              <a:t>Class Imbalance Problem</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91AB00C8-2169-9041-B9C5-9F6A5D6B94D8}"/>
              </a:ext>
            </a:extLst>
          </p:cNvPr>
          <p:cNvSpPr>
            <a:spLocks noGrp="1"/>
          </p:cNvSpPr>
          <p:nvPr>
            <p:ph type="sldNum" sz="quarter" idx="12"/>
          </p:nvPr>
        </p:nvSpPr>
        <p:spPr/>
        <p:txBody>
          <a:bodyPr/>
          <a:lstStyle/>
          <a:p>
            <a:fld id="{E008237F-23CD-E54D-BDBA-FE95A073E4E0}" type="slidenum">
              <a:rPr lang="zh-TW" altLang="en-US" smtClean="0"/>
              <a:pPr/>
              <a:t>28</a:t>
            </a:fld>
            <a:endParaRPr lang="zh-TW" altLang="en-US"/>
          </a:p>
        </p:txBody>
      </p:sp>
      <p:pic>
        <p:nvPicPr>
          <p:cNvPr id="5" name="Picture 4">
            <a:extLst>
              <a:ext uri="{FF2B5EF4-FFF2-40B4-BE49-F238E27FC236}">
                <a16:creationId xmlns:a16="http://schemas.microsoft.com/office/drawing/2014/main" id="{431816DA-671F-9641-8D33-378161E29863}"/>
              </a:ext>
            </a:extLst>
          </p:cNvPr>
          <p:cNvPicPr>
            <a:picLocks noChangeAspect="1"/>
          </p:cNvPicPr>
          <p:nvPr/>
        </p:nvPicPr>
        <p:blipFill>
          <a:blip r:embed="rId2"/>
          <a:stretch>
            <a:fillRect/>
          </a:stretch>
        </p:blipFill>
        <p:spPr>
          <a:xfrm>
            <a:off x="148297" y="1847739"/>
            <a:ext cx="8890000" cy="4127102"/>
          </a:xfrm>
          <a:prstGeom prst="rect">
            <a:avLst/>
          </a:prstGeom>
        </p:spPr>
      </p:pic>
      <p:sp>
        <p:nvSpPr>
          <p:cNvPr id="7" name="矩形 4">
            <a:extLst>
              <a:ext uri="{FF2B5EF4-FFF2-40B4-BE49-F238E27FC236}">
                <a16:creationId xmlns:a16="http://schemas.microsoft.com/office/drawing/2014/main" id="{273483EC-A847-654B-A037-C4F44508E189}"/>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1181473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4039-5270-3142-9672-186F50F428AD}"/>
              </a:ext>
            </a:extLst>
          </p:cNvPr>
          <p:cNvSpPr>
            <a:spLocks noGrp="1"/>
          </p:cNvSpPr>
          <p:nvPr>
            <p:ph type="title"/>
          </p:nvPr>
        </p:nvSpPr>
        <p:spPr>
          <a:xfrm>
            <a:off x="457200" y="-1"/>
            <a:ext cx="8229600" cy="1179249"/>
          </a:xfrm>
        </p:spPr>
        <p:txBody>
          <a:bodyPr>
            <a:normAutofit fontScale="90000"/>
          </a:bodyPr>
          <a:lstStyle/>
          <a:p>
            <a:r>
              <a:rPr lang="en-US" dirty="0">
                <a:solidFill>
                  <a:schemeClr val="accent1"/>
                </a:solidFill>
              </a:rPr>
              <a:t>Relationship between Statistics and Descriptive Analytics</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91AB00C8-2169-9041-B9C5-9F6A5D6B94D8}"/>
              </a:ext>
            </a:extLst>
          </p:cNvPr>
          <p:cNvSpPr>
            <a:spLocks noGrp="1"/>
          </p:cNvSpPr>
          <p:nvPr>
            <p:ph type="sldNum" sz="quarter" idx="12"/>
          </p:nvPr>
        </p:nvSpPr>
        <p:spPr/>
        <p:txBody>
          <a:bodyPr/>
          <a:lstStyle/>
          <a:p>
            <a:fld id="{E008237F-23CD-E54D-BDBA-FE95A073E4E0}" type="slidenum">
              <a:rPr lang="zh-TW" altLang="en-US" smtClean="0"/>
              <a:pPr/>
              <a:t>29</a:t>
            </a:fld>
            <a:endParaRPr lang="zh-TW" altLang="en-US"/>
          </a:p>
        </p:txBody>
      </p:sp>
      <p:pic>
        <p:nvPicPr>
          <p:cNvPr id="7" name="Picture 6">
            <a:extLst>
              <a:ext uri="{FF2B5EF4-FFF2-40B4-BE49-F238E27FC236}">
                <a16:creationId xmlns:a16="http://schemas.microsoft.com/office/drawing/2014/main" id="{95014881-5972-6E49-BF36-2D980E5AEE3B}"/>
              </a:ext>
            </a:extLst>
          </p:cNvPr>
          <p:cNvPicPr>
            <a:picLocks noChangeAspect="1"/>
          </p:cNvPicPr>
          <p:nvPr/>
        </p:nvPicPr>
        <p:blipFill>
          <a:blip r:embed="rId2"/>
          <a:stretch>
            <a:fillRect/>
          </a:stretch>
        </p:blipFill>
        <p:spPr>
          <a:xfrm>
            <a:off x="1354667" y="1179249"/>
            <a:ext cx="7002279" cy="5278641"/>
          </a:xfrm>
          <a:prstGeom prst="rect">
            <a:avLst/>
          </a:prstGeom>
        </p:spPr>
      </p:pic>
      <p:sp>
        <p:nvSpPr>
          <p:cNvPr id="8" name="矩形 4">
            <a:extLst>
              <a:ext uri="{FF2B5EF4-FFF2-40B4-BE49-F238E27FC236}">
                <a16:creationId xmlns:a16="http://schemas.microsoft.com/office/drawing/2014/main" id="{A6DB48A7-24DF-9B45-AB14-F26EF209700D}"/>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2549898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828"/>
            <a:ext cx="8229600" cy="846620"/>
          </a:xfrm>
        </p:spPr>
        <p:txBody>
          <a:bodyPr>
            <a:normAutofit/>
          </a:bodyPr>
          <a:lstStyle/>
          <a:p>
            <a:r>
              <a:rPr lang="en-US" b="1" dirty="0">
                <a:solidFill>
                  <a:srgbClr val="4F81BD"/>
                </a:solidFill>
              </a:rPr>
              <a:t>Course Schedule </a:t>
            </a:r>
            <a:r>
              <a:rPr lang="en-US" sz="2400" dirty="0">
                <a:solidFill>
                  <a:schemeClr val="bg1">
                    <a:lumMod val="65000"/>
                  </a:schemeClr>
                </a:solidFill>
              </a:rPr>
              <a:t>(2/2)</a:t>
            </a:r>
            <a:endParaRPr lang="en-US" sz="2400" dirty="0"/>
          </a:p>
        </p:txBody>
      </p:sp>
      <p:sp>
        <p:nvSpPr>
          <p:cNvPr id="3" name="Content Placeholder 2"/>
          <p:cNvSpPr>
            <a:spLocks noGrp="1"/>
          </p:cNvSpPr>
          <p:nvPr>
            <p:ph idx="1"/>
          </p:nvPr>
        </p:nvSpPr>
        <p:spPr>
          <a:xfrm>
            <a:off x="292101" y="952448"/>
            <a:ext cx="8597900" cy="5653809"/>
          </a:xfrm>
        </p:spPr>
        <p:txBody>
          <a:bodyPr>
            <a:noAutofit/>
          </a:bodyPr>
          <a:lstStyle/>
          <a:p>
            <a:pPr marL="0" indent="0">
              <a:buNone/>
            </a:pPr>
            <a:r>
              <a:rPr lang="en-US" sz="2400" dirty="0"/>
              <a:t>Week    Date    Subject/Topics</a:t>
            </a:r>
          </a:p>
          <a:p>
            <a:pPr marL="0" indent="0">
              <a:buNone/>
            </a:pPr>
            <a:r>
              <a:rPr lang="en-US" sz="2400" dirty="0">
                <a:solidFill>
                  <a:schemeClr val="accent6">
                    <a:lumMod val="50000"/>
                  </a:schemeClr>
                </a:solidFill>
              </a:rPr>
              <a:t>10   2018/11/12   Midterm Project Report</a:t>
            </a:r>
          </a:p>
          <a:p>
            <a:pPr marL="0" indent="0">
              <a:buNone/>
            </a:pPr>
            <a:r>
              <a:rPr lang="en-US" sz="2400" dirty="0"/>
              <a:t>11   2018/11/19   Machine Learning with </a:t>
            </a:r>
            <a:r>
              <a:rPr lang="en-US" sz="2400" dirty="0" err="1"/>
              <a:t>Scikit</a:t>
            </a:r>
            <a:r>
              <a:rPr lang="en-US" sz="2400" dirty="0"/>
              <a:t>-Learn in Python</a:t>
            </a:r>
          </a:p>
          <a:p>
            <a:pPr marL="0" indent="0">
              <a:buNone/>
            </a:pPr>
            <a:r>
              <a:rPr lang="en-US" sz="2400" dirty="0"/>
              <a:t>12   2018/11/26   Deep Learning for Finance Big Data with </a:t>
            </a:r>
            <a:br>
              <a:rPr lang="en-US" sz="2400" dirty="0"/>
            </a:br>
            <a:r>
              <a:rPr lang="en-US" sz="2400" dirty="0"/>
              <a:t>                                TensorFlow</a:t>
            </a:r>
          </a:p>
          <a:p>
            <a:pPr marL="0" indent="0">
              <a:buNone/>
            </a:pPr>
            <a:r>
              <a:rPr lang="en-US" sz="2400" dirty="0"/>
              <a:t>13   2018/12/03   Convolutional Neural Networks (CNN)</a:t>
            </a:r>
          </a:p>
          <a:p>
            <a:pPr marL="0" indent="0">
              <a:buNone/>
            </a:pPr>
            <a:r>
              <a:rPr lang="en-US" sz="2400" dirty="0"/>
              <a:t>14   2018/12/10   Recurrent Neural Networks (RNN)</a:t>
            </a:r>
          </a:p>
          <a:p>
            <a:pPr marL="0" indent="0">
              <a:buNone/>
            </a:pPr>
            <a:r>
              <a:rPr lang="en-US" sz="2400" dirty="0"/>
              <a:t>15   2018/12/17   Reinforcement Learning (RL)</a:t>
            </a:r>
          </a:p>
          <a:p>
            <a:pPr marL="0" indent="0">
              <a:buNone/>
            </a:pPr>
            <a:r>
              <a:rPr lang="en-US" sz="2400" dirty="0"/>
              <a:t>16   2018/12/24   Social Network Analysis (SNA)</a:t>
            </a:r>
          </a:p>
          <a:p>
            <a:pPr marL="0" indent="0">
              <a:buNone/>
            </a:pPr>
            <a:r>
              <a:rPr lang="en-US" sz="2400" dirty="0">
                <a:solidFill>
                  <a:schemeClr val="bg1">
                    <a:lumMod val="50000"/>
                  </a:schemeClr>
                </a:solidFill>
              </a:rPr>
              <a:t>17   2018/12/31   Bridge Holiday (Extra Day Off) </a:t>
            </a:r>
          </a:p>
          <a:p>
            <a:pPr marL="0" indent="0">
              <a:buNone/>
            </a:pPr>
            <a:r>
              <a:rPr lang="en-US" sz="2400" dirty="0">
                <a:solidFill>
                  <a:schemeClr val="accent6">
                    <a:lumMod val="50000"/>
                  </a:schemeClr>
                </a:solidFill>
              </a:rPr>
              <a:t>18   2019/01/07   Final Project Presentation</a:t>
            </a:r>
          </a:p>
        </p:txBody>
      </p:sp>
      <p:sp>
        <p:nvSpPr>
          <p:cNvPr id="4" name="Slide Number Placeholder 3"/>
          <p:cNvSpPr>
            <a:spLocks noGrp="1"/>
          </p:cNvSpPr>
          <p:nvPr>
            <p:ph type="sldNum" sz="quarter" idx="12"/>
          </p:nvPr>
        </p:nvSpPr>
        <p:spPr/>
        <p:txBody>
          <a:bodyPr/>
          <a:lstStyle/>
          <a:p>
            <a:fld id="{5424488C-161F-514B-8FF5-CF5173A03E8D}" type="slidenum">
              <a:rPr lang="en-US" smtClean="0"/>
              <a:t>3</a:t>
            </a:fld>
            <a:endParaRPr lang="en-US"/>
          </a:p>
        </p:txBody>
      </p:sp>
      <p:pic>
        <p:nvPicPr>
          <p:cNvPr id="5" name="Picture 5" descr="C:\Users\myday\Downloads\TKU-logo-12cm.jpg"/>
          <p:cNvPicPr>
            <a:picLocks noChangeAspect="1" noChangeArrowheads="1"/>
          </p:cNvPicPr>
          <p:nvPr/>
        </p:nvPicPr>
        <p:blipFill>
          <a:blip r:embed="rId2" cstate="print"/>
          <a:srcRect/>
          <a:stretch>
            <a:fillRect/>
          </a:stretch>
        </p:blipFill>
        <p:spPr bwMode="auto">
          <a:xfrm>
            <a:off x="7337898" y="27612"/>
            <a:ext cx="633388" cy="630640"/>
          </a:xfrm>
          <a:prstGeom prst="rect">
            <a:avLst/>
          </a:prstGeom>
          <a:noFill/>
          <a:ln w="9525">
            <a:noFill/>
            <a:miter lim="800000"/>
            <a:headEnd/>
            <a:tailEnd/>
          </a:ln>
        </p:spPr>
      </p:pic>
      <p:sp>
        <p:nvSpPr>
          <p:cNvPr id="6" name="文字方塊 14"/>
          <p:cNvSpPr txBox="1">
            <a:spLocks noChangeArrowheads="1"/>
          </p:cNvSpPr>
          <p:nvPr/>
        </p:nvSpPr>
        <p:spPr bwMode="auto">
          <a:xfrm>
            <a:off x="7971286" y="-1464"/>
            <a:ext cx="1153735" cy="646331"/>
          </a:xfrm>
          <a:prstGeom prst="rect">
            <a:avLst/>
          </a:prstGeom>
          <a:noFill/>
          <a:ln w="9525">
            <a:noFill/>
            <a:miter lim="800000"/>
            <a:headEnd/>
            <a:tailEnd/>
          </a:ln>
        </p:spPr>
        <p:txBody>
          <a:bodyPr wrap="square">
            <a:spAutoFit/>
          </a:bodyPr>
          <a:lstStyle/>
          <a:p>
            <a:r>
              <a:rPr kumimoji="0" lang="en-US" altLang="zh-TW" b="1" dirty="0" err="1">
                <a:solidFill>
                  <a:srgbClr val="FF0000"/>
                </a:solidFill>
                <a:latin typeface="Calibri" pitchFamily="34" charset="0"/>
              </a:rPr>
              <a:t>Tamkang</a:t>
            </a:r>
            <a:r>
              <a:rPr kumimoji="0" lang="en-US" altLang="zh-TW" b="1" dirty="0">
                <a:solidFill>
                  <a:srgbClr val="FF0000"/>
                </a:solidFill>
                <a:latin typeface="Calibri" pitchFamily="34" charset="0"/>
              </a:rPr>
              <a:t> </a:t>
            </a:r>
            <a:br>
              <a:rPr kumimoji="0" lang="en-US" altLang="zh-TW" b="1" dirty="0">
                <a:solidFill>
                  <a:srgbClr val="FF0000"/>
                </a:solidFill>
                <a:latin typeface="Calibri" pitchFamily="34" charset="0"/>
              </a:rPr>
            </a:br>
            <a:r>
              <a:rPr kumimoji="0" lang="en-US" altLang="zh-TW" b="1" dirty="0">
                <a:solidFill>
                  <a:srgbClr val="FF0000"/>
                </a:solidFill>
                <a:latin typeface="Calibri" pitchFamily="34" charset="0"/>
              </a:rPr>
              <a:t>University</a:t>
            </a:r>
            <a:endParaRPr kumimoji="0" lang="zh-TW" altLang="en-US" b="1" dirty="0">
              <a:solidFill>
                <a:srgbClr val="FF0000"/>
              </a:solidFill>
              <a:latin typeface="Calibri" pitchFamily="34" charset="0"/>
            </a:endParaRPr>
          </a:p>
        </p:txBody>
      </p:sp>
    </p:spTree>
    <p:extLst>
      <p:ext uri="{BB962C8B-B14F-4D97-AF65-F5344CB8AC3E}">
        <p14:creationId xmlns:p14="http://schemas.microsoft.com/office/powerpoint/2010/main" val="1744474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4039-5270-3142-9672-186F50F428AD}"/>
              </a:ext>
            </a:extLst>
          </p:cNvPr>
          <p:cNvSpPr>
            <a:spLocks noGrp="1"/>
          </p:cNvSpPr>
          <p:nvPr>
            <p:ph type="title"/>
          </p:nvPr>
        </p:nvSpPr>
        <p:spPr>
          <a:xfrm>
            <a:off x="457200" y="0"/>
            <a:ext cx="8229600" cy="836712"/>
          </a:xfrm>
        </p:spPr>
        <p:txBody>
          <a:bodyPr>
            <a:noAutofit/>
          </a:bodyPr>
          <a:lstStyle/>
          <a:p>
            <a:r>
              <a:rPr lang="en-US" sz="2800" dirty="0">
                <a:solidFill>
                  <a:schemeClr val="accent1"/>
                </a:solidFill>
              </a:rPr>
              <a:t>Understanding the Specifics about </a:t>
            </a:r>
            <a:br>
              <a:rPr lang="en-US" sz="2800" dirty="0">
                <a:solidFill>
                  <a:schemeClr val="accent1"/>
                </a:solidFill>
              </a:rPr>
            </a:br>
            <a:r>
              <a:rPr lang="en-US" sz="2800" dirty="0">
                <a:solidFill>
                  <a:schemeClr val="accent1"/>
                </a:solidFill>
              </a:rPr>
              <a:t>Box-and-Whiskers Plots</a:t>
            </a:r>
            <a:endParaRPr lang="en-US" sz="2800" b="1" dirty="0">
              <a:solidFill>
                <a:schemeClr val="accent1"/>
              </a:solidFill>
            </a:endParaRPr>
          </a:p>
        </p:txBody>
      </p:sp>
      <p:sp>
        <p:nvSpPr>
          <p:cNvPr id="4" name="Slide Number Placeholder 3">
            <a:extLst>
              <a:ext uri="{FF2B5EF4-FFF2-40B4-BE49-F238E27FC236}">
                <a16:creationId xmlns:a16="http://schemas.microsoft.com/office/drawing/2014/main" id="{91AB00C8-2169-9041-B9C5-9F6A5D6B94D8}"/>
              </a:ext>
            </a:extLst>
          </p:cNvPr>
          <p:cNvSpPr>
            <a:spLocks noGrp="1"/>
          </p:cNvSpPr>
          <p:nvPr>
            <p:ph type="sldNum" sz="quarter" idx="12"/>
          </p:nvPr>
        </p:nvSpPr>
        <p:spPr/>
        <p:txBody>
          <a:bodyPr/>
          <a:lstStyle/>
          <a:p>
            <a:fld id="{E008237F-23CD-E54D-BDBA-FE95A073E4E0}" type="slidenum">
              <a:rPr lang="zh-TW" altLang="en-US" smtClean="0"/>
              <a:pPr/>
              <a:t>30</a:t>
            </a:fld>
            <a:endParaRPr lang="zh-TW" altLang="en-US"/>
          </a:p>
        </p:txBody>
      </p:sp>
      <p:pic>
        <p:nvPicPr>
          <p:cNvPr id="5" name="Picture 4">
            <a:extLst>
              <a:ext uri="{FF2B5EF4-FFF2-40B4-BE49-F238E27FC236}">
                <a16:creationId xmlns:a16="http://schemas.microsoft.com/office/drawing/2014/main" id="{B12ED3B1-2A66-3043-93BE-6E6BE0E6818E}"/>
              </a:ext>
            </a:extLst>
          </p:cNvPr>
          <p:cNvPicPr>
            <a:picLocks noChangeAspect="1"/>
          </p:cNvPicPr>
          <p:nvPr/>
        </p:nvPicPr>
        <p:blipFill>
          <a:blip r:embed="rId2"/>
          <a:stretch>
            <a:fillRect/>
          </a:stretch>
        </p:blipFill>
        <p:spPr>
          <a:xfrm>
            <a:off x="2433122" y="817686"/>
            <a:ext cx="4685282" cy="5771868"/>
          </a:xfrm>
          <a:prstGeom prst="rect">
            <a:avLst/>
          </a:prstGeom>
        </p:spPr>
      </p:pic>
      <p:sp>
        <p:nvSpPr>
          <p:cNvPr id="7" name="矩形 4">
            <a:extLst>
              <a:ext uri="{FF2B5EF4-FFF2-40B4-BE49-F238E27FC236}">
                <a16:creationId xmlns:a16="http://schemas.microsoft.com/office/drawing/2014/main" id="{090A2F12-C146-3249-88F9-0F24696A05AA}"/>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1229917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4039-5270-3142-9672-186F50F428AD}"/>
              </a:ext>
            </a:extLst>
          </p:cNvPr>
          <p:cNvSpPr>
            <a:spLocks noGrp="1"/>
          </p:cNvSpPr>
          <p:nvPr>
            <p:ph type="title"/>
          </p:nvPr>
        </p:nvSpPr>
        <p:spPr>
          <a:xfrm>
            <a:off x="457200" y="-1"/>
            <a:ext cx="8229600" cy="1095247"/>
          </a:xfrm>
        </p:spPr>
        <p:txBody>
          <a:bodyPr>
            <a:normAutofit fontScale="90000"/>
          </a:bodyPr>
          <a:lstStyle/>
          <a:p>
            <a:r>
              <a:rPr lang="en-US" dirty="0">
                <a:solidFill>
                  <a:schemeClr val="accent1"/>
                </a:solidFill>
              </a:rPr>
              <a:t>Relationship between </a:t>
            </a:r>
            <a:br>
              <a:rPr lang="en-US" dirty="0">
                <a:solidFill>
                  <a:schemeClr val="accent1"/>
                </a:solidFill>
              </a:rPr>
            </a:br>
            <a:r>
              <a:rPr lang="en-US" dirty="0">
                <a:solidFill>
                  <a:schemeClr val="accent1"/>
                </a:solidFill>
              </a:rPr>
              <a:t>Dispersion and Shape Properties.</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91AB00C8-2169-9041-B9C5-9F6A5D6B94D8}"/>
              </a:ext>
            </a:extLst>
          </p:cNvPr>
          <p:cNvSpPr>
            <a:spLocks noGrp="1"/>
          </p:cNvSpPr>
          <p:nvPr>
            <p:ph type="sldNum" sz="quarter" idx="12"/>
          </p:nvPr>
        </p:nvSpPr>
        <p:spPr/>
        <p:txBody>
          <a:bodyPr/>
          <a:lstStyle/>
          <a:p>
            <a:fld id="{E008237F-23CD-E54D-BDBA-FE95A073E4E0}" type="slidenum">
              <a:rPr lang="zh-TW" altLang="en-US" smtClean="0"/>
              <a:pPr/>
              <a:t>31</a:t>
            </a:fld>
            <a:endParaRPr lang="zh-TW" altLang="en-US"/>
          </a:p>
        </p:txBody>
      </p:sp>
      <p:pic>
        <p:nvPicPr>
          <p:cNvPr id="5" name="Picture 4">
            <a:extLst>
              <a:ext uri="{FF2B5EF4-FFF2-40B4-BE49-F238E27FC236}">
                <a16:creationId xmlns:a16="http://schemas.microsoft.com/office/drawing/2014/main" id="{B11DC78C-FBC8-544F-8A62-B65509B9D49F}"/>
              </a:ext>
            </a:extLst>
          </p:cNvPr>
          <p:cNvPicPr>
            <a:picLocks noChangeAspect="1"/>
          </p:cNvPicPr>
          <p:nvPr/>
        </p:nvPicPr>
        <p:blipFill>
          <a:blip r:embed="rId2"/>
          <a:stretch>
            <a:fillRect/>
          </a:stretch>
        </p:blipFill>
        <p:spPr>
          <a:xfrm>
            <a:off x="2022067" y="1095247"/>
            <a:ext cx="5099865" cy="5362643"/>
          </a:xfrm>
          <a:prstGeom prst="rect">
            <a:avLst/>
          </a:prstGeom>
        </p:spPr>
      </p:pic>
      <p:sp>
        <p:nvSpPr>
          <p:cNvPr id="7" name="矩形 4">
            <a:extLst>
              <a:ext uri="{FF2B5EF4-FFF2-40B4-BE49-F238E27FC236}">
                <a16:creationId xmlns:a16="http://schemas.microsoft.com/office/drawing/2014/main" id="{2AB431A9-371E-DA4E-BEA4-5AB0237B29F6}"/>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2553461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4039-5270-3142-9672-186F50F428AD}"/>
              </a:ext>
            </a:extLst>
          </p:cNvPr>
          <p:cNvSpPr>
            <a:spLocks noGrp="1"/>
          </p:cNvSpPr>
          <p:nvPr>
            <p:ph type="title"/>
          </p:nvPr>
        </p:nvSpPr>
        <p:spPr>
          <a:xfrm>
            <a:off x="457200" y="0"/>
            <a:ext cx="8229600" cy="1165764"/>
          </a:xfrm>
        </p:spPr>
        <p:txBody>
          <a:bodyPr>
            <a:noAutofit/>
          </a:bodyPr>
          <a:lstStyle/>
          <a:p>
            <a:r>
              <a:rPr lang="en-US" dirty="0">
                <a:solidFill>
                  <a:schemeClr val="accent1"/>
                </a:solidFill>
              </a:rPr>
              <a:t>A Scatter Plot and </a:t>
            </a:r>
            <a:br>
              <a:rPr lang="en-US" dirty="0">
                <a:solidFill>
                  <a:schemeClr val="accent1"/>
                </a:solidFill>
              </a:rPr>
            </a:br>
            <a:r>
              <a:rPr lang="en-US" dirty="0">
                <a:solidFill>
                  <a:schemeClr val="accent1"/>
                </a:solidFill>
              </a:rPr>
              <a:t>a Linear Regression Line</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91AB00C8-2169-9041-B9C5-9F6A5D6B94D8}"/>
              </a:ext>
            </a:extLst>
          </p:cNvPr>
          <p:cNvSpPr>
            <a:spLocks noGrp="1"/>
          </p:cNvSpPr>
          <p:nvPr>
            <p:ph type="sldNum" sz="quarter" idx="12"/>
          </p:nvPr>
        </p:nvSpPr>
        <p:spPr/>
        <p:txBody>
          <a:bodyPr/>
          <a:lstStyle/>
          <a:p>
            <a:fld id="{E008237F-23CD-E54D-BDBA-FE95A073E4E0}" type="slidenum">
              <a:rPr lang="zh-TW" altLang="en-US" smtClean="0"/>
              <a:pPr/>
              <a:t>32</a:t>
            </a:fld>
            <a:endParaRPr lang="zh-TW" altLang="en-US"/>
          </a:p>
        </p:txBody>
      </p:sp>
      <p:pic>
        <p:nvPicPr>
          <p:cNvPr id="5" name="Picture 4">
            <a:extLst>
              <a:ext uri="{FF2B5EF4-FFF2-40B4-BE49-F238E27FC236}">
                <a16:creationId xmlns:a16="http://schemas.microsoft.com/office/drawing/2014/main" id="{A5BC29F8-FE3D-7F46-B076-74E38AA4ACB8}"/>
              </a:ext>
            </a:extLst>
          </p:cNvPr>
          <p:cNvPicPr>
            <a:picLocks noChangeAspect="1"/>
          </p:cNvPicPr>
          <p:nvPr/>
        </p:nvPicPr>
        <p:blipFill>
          <a:blip r:embed="rId2"/>
          <a:stretch>
            <a:fillRect/>
          </a:stretch>
        </p:blipFill>
        <p:spPr>
          <a:xfrm>
            <a:off x="897467" y="1238788"/>
            <a:ext cx="7509933" cy="5269901"/>
          </a:xfrm>
          <a:prstGeom prst="rect">
            <a:avLst/>
          </a:prstGeom>
        </p:spPr>
      </p:pic>
      <p:sp>
        <p:nvSpPr>
          <p:cNvPr id="7" name="矩形 4">
            <a:extLst>
              <a:ext uri="{FF2B5EF4-FFF2-40B4-BE49-F238E27FC236}">
                <a16:creationId xmlns:a16="http://schemas.microsoft.com/office/drawing/2014/main" id="{BB6BF0D4-8FF6-B341-8BAC-902EE40FE698}"/>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1050884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4039-5270-3142-9672-186F50F428AD}"/>
              </a:ext>
            </a:extLst>
          </p:cNvPr>
          <p:cNvSpPr>
            <a:spLocks noGrp="1"/>
          </p:cNvSpPr>
          <p:nvPr>
            <p:ph type="title"/>
          </p:nvPr>
        </p:nvSpPr>
        <p:spPr>
          <a:xfrm>
            <a:off x="457200" y="0"/>
            <a:ext cx="8229600" cy="1079884"/>
          </a:xfrm>
        </p:spPr>
        <p:txBody>
          <a:bodyPr>
            <a:normAutofit fontScale="90000"/>
          </a:bodyPr>
          <a:lstStyle/>
          <a:p>
            <a:r>
              <a:rPr lang="en-US" dirty="0">
                <a:solidFill>
                  <a:schemeClr val="accent1"/>
                </a:solidFill>
              </a:rPr>
              <a:t>A Process Flow for Developing Regression Models.</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91AB00C8-2169-9041-B9C5-9F6A5D6B94D8}"/>
              </a:ext>
            </a:extLst>
          </p:cNvPr>
          <p:cNvSpPr>
            <a:spLocks noGrp="1"/>
          </p:cNvSpPr>
          <p:nvPr>
            <p:ph type="sldNum" sz="quarter" idx="12"/>
          </p:nvPr>
        </p:nvSpPr>
        <p:spPr/>
        <p:txBody>
          <a:bodyPr/>
          <a:lstStyle/>
          <a:p>
            <a:fld id="{E008237F-23CD-E54D-BDBA-FE95A073E4E0}" type="slidenum">
              <a:rPr lang="zh-TW" altLang="en-US" smtClean="0"/>
              <a:pPr/>
              <a:t>33</a:t>
            </a:fld>
            <a:endParaRPr lang="zh-TW" altLang="en-US"/>
          </a:p>
        </p:txBody>
      </p:sp>
      <p:pic>
        <p:nvPicPr>
          <p:cNvPr id="7" name="Picture 6">
            <a:extLst>
              <a:ext uri="{FF2B5EF4-FFF2-40B4-BE49-F238E27FC236}">
                <a16:creationId xmlns:a16="http://schemas.microsoft.com/office/drawing/2014/main" id="{CEF33E6D-8CA1-5C4D-BE76-D29D169113EE}"/>
              </a:ext>
            </a:extLst>
          </p:cNvPr>
          <p:cNvPicPr>
            <a:picLocks noChangeAspect="1"/>
          </p:cNvPicPr>
          <p:nvPr/>
        </p:nvPicPr>
        <p:blipFill>
          <a:blip r:embed="rId2"/>
          <a:stretch>
            <a:fillRect/>
          </a:stretch>
        </p:blipFill>
        <p:spPr>
          <a:xfrm>
            <a:off x="3563888" y="1196752"/>
            <a:ext cx="1990245" cy="5486621"/>
          </a:xfrm>
          <a:prstGeom prst="rect">
            <a:avLst/>
          </a:prstGeom>
        </p:spPr>
      </p:pic>
      <p:sp>
        <p:nvSpPr>
          <p:cNvPr id="8" name="矩形 4">
            <a:extLst>
              <a:ext uri="{FF2B5EF4-FFF2-40B4-BE49-F238E27FC236}">
                <a16:creationId xmlns:a16="http://schemas.microsoft.com/office/drawing/2014/main" id="{80F98021-B4A4-1E43-B5A9-F05804FACEC9}"/>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1236977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4039-5270-3142-9672-186F50F428AD}"/>
              </a:ext>
            </a:extLst>
          </p:cNvPr>
          <p:cNvSpPr>
            <a:spLocks noGrp="1"/>
          </p:cNvSpPr>
          <p:nvPr>
            <p:ph type="title"/>
          </p:nvPr>
        </p:nvSpPr>
        <p:spPr>
          <a:xfrm>
            <a:off x="457200" y="0"/>
            <a:ext cx="8229600" cy="836712"/>
          </a:xfrm>
        </p:spPr>
        <p:txBody>
          <a:bodyPr>
            <a:normAutofit/>
          </a:bodyPr>
          <a:lstStyle/>
          <a:p>
            <a:r>
              <a:rPr lang="en-US" dirty="0">
                <a:solidFill>
                  <a:schemeClr val="accent1"/>
                </a:solidFill>
              </a:rPr>
              <a:t>The Logistic Function</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91AB00C8-2169-9041-B9C5-9F6A5D6B94D8}"/>
              </a:ext>
            </a:extLst>
          </p:cNvPr>
          <p:cNvSpPr>
            <a:spLocks noGrp="1"/>
          </p:cNvSpPr>
          <p:nvPr>
            <p:ph type="sldNum" sz="quarter" idx="12"/>
          </p:nvPr>
        </p:nvSpPr>
        <p:spPr/>
        <p:txBody>
          <a:bodyPr/>
          <a:lstStyle/>
          <a:p>
            <a:fld id="{E008237F-23CD-E54D-BDBA-FE95A073E4E0}" type="slidenum">
              <a:rPr lang="zh-TW" altLang="en-US" smtClean="0"/>
              <a:pPr/>
              <a:t>34</a:t>
            </a:fld>
            <a:endParaRPr lang="zh-TW" altLang="en-US"/>
          </a:p>
        </p:txBody>
      </p:sp>
      <p:pic>
        <p:nvPicPr>
          <p:cNvPr id="5" name="Picture 4">
            <a:extLst>
              <a:ext uri="{FF2B5EF4-FFF2-40B4-BE49-F238E27FC236}">
                <a16:creationId xmlns:a16="http://schemas.microsoft.com/office/drawing/2014/main" id="{D14CAC20-E071-694A-8EBD-0A236668C1C2}"/>
              </a:ext>
            </a:extLst>
          </p:cNvPr>
          <p:cNvPicPr>
            <a:picLocks noChangeAspect="1"/>
          </p:cNvPicPr>
          <p:nvPr/>
        </p:nvPicPr>
        <p:blipFill>
          <a:blip r:embed="rId2"/>
          <a:stretch>
            <a:fillRect/>
          </a:stretch>
        </p:blipFill>
        <p:spPr>
          <a:xfrm>
            <a:off x="1216584" y="2042408"/>
            <a:ext cx="6710832" cy="4415482"/>
          </a:xfrm>
          <a:prstGeom prst="rect">
            <a:avLst/>
          </a:prstGeom>
        </p:spPr>
      </p:pic>
      <p:pic>
        <p:nvPicPr>
          <p:cNvPr id="8" name="Picture 7">
            <a:extLst>
              <a:ext uri="{FF2B5EF4-FFF2-40B4-BE49-F238E27FC236}">
                <a16:creationId xmlns:a16="http://schemas.microsoft.com/office/drawing/2014/main" id="{28C9C685-E309-974A-A3AF-61DEF02569CB}"/>
              </a:ext>
            </a:extLst>
          </p:cNvPr>
          <p:cNvPicPr>
            <a:picLocks noChangeAspect="1"/>
          </p:cNvPicPr>
          <p:nvPr/>
        </p:nvPicPr>
        <p:blipFill>
          <a:blip r:embed="rId3"/>
          <a:stretch>
            <a:fillRect/>
          </a:stretch>
        </p:blipFill>
        <p:spPr>
          <a:xfrm>
            <a:off x="2957348" y="1042499"/>
            <a:ext cx="2899469" cy="794122"/>
          </a:xfrm>
          <a:prstGeom prst="rect">
            <a:avLst/>
          </a:prstGeom>
        </p:spPr>
      </p:pic>
      <p:sp>
        <p:nvSpPr>
          <p:cNvPr id="7" name="矩形 4">
            <a:extLst>
              <a:ext uri="{FF2B5EF4-FFF2-40B4-BE49-F238E27FC236}">
                <a16:creationId xmlns:a16="http://schemas.microsoft.com/office/drawing/2014/main" id="{1431F88B-3ED4-8047-900D-AFC7742A60FD}"/>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32241379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4039-5270-3142-9672-186F50F428AD}"/>
              </a:ext>
            </a:extLst>
          </p:cNvPr>
          <p:cNvSpPr>
            <a:spLocks noGrp="1"/>
          </p:cNvSpPr>
          <p:nvPr>
            <p:ph type="title"/>
          </p:nvPr>
        </p:nvSpPr>
        <p:spPr>
          <a:xfrm>
            <a:off x="313266" y="0"/>
            <a:ext cx="8517467" cy="836712"/>
          </a:xfrm>
        </p:spPr>
        <p:txBody>
          <a:bodyPr>
            <a:normAutofit fontScale="90000"/>
          </a:bodyPr>
          <a:lstStyle/>
          <a:p>
            <a:r>
              <a:rPr lang="en-US" dirty="0">
                <a:solidFill>
                  <a:schemeClr val="accent1"/>
                </a:solidFill>
              </a:rPr>
              <a:t>Predicting NCAA Bowl Game Outcomes</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91AB00C8-2169-9041-B9C5-9F6A5D6B94D8}"/>
              </a:ext>
            </a:extLst>
          </p:cNvPr>
          <p:cNvSpPr>
            <a:spLocks noGrp="1"/>
          </p:cNvSpPr>
          <p:nvPr>
            <p:ph type="sldNum" sz="quarter" idx="12"/>
          </p:nvPr>
        </p:nvSpPr>
        <p:spPr/>
        <p:txBody>
          <a:bodyPr/>
          <a:lstStyle/>
          <a:p>
            <a:fld id="{E008237F-23CD-E54D-BDBA-FE95A073E4E0}" type="slidenum">
              <a:rPr lang="zh-TW" altLang="en-US" smtClean="0"/>
              <a:pPr/>
              <a:t>35</a:t>
            </a:fld>
            <a:endParaRPr lang="zh-TW" altLang="en-US"/>
          </a:p>
        </p:txBody>
      </p:sp>
      <p:pic>
        <p:nvPicPr>
          <p:cNvPr id="5" name="Picture 4">
            <a:extLst>
              <a:ext uri="{FF2B5EF4-FFF2-40B4-BE49-F238E27FC236}">
                <a16:creationId xmlns:a16="http://schemas.microsoft.com/office/drawing/2014/main" id="{B164B8A0-AC89-F447-BB83-BC588BEABB0F}"/>
              </a:ext>
            </a:extLst>
          </p:cNvPr>
          <p:cNvPicPr>
            <a:picLocks noChangeAspect="1"/>
          </p:cNvPicPr>
          <p:nvPr/>
        </p:nvPicPr>
        <p:blipFill>
          <a:blip r:embed="rId2"/>
          <a:stretch>
            <a:fillRect/>
          </a:stretch>
        </p:blipFill>
        <p:spPr>
          <a:xfrm>
            <a:off x="2356688" y="836132"/>
            <a:ext cx="4922947" cy="5833228"/>
          </a:xfrm>
          <a:prstGeom prst="rect">
            <a:avLst/>
          </a:prstGeom>
        </p:spPr>
      </p:pic>
      <p:sp>
        <p:nvSpPr>
          <p:cNvPr id="7" name="矩形 4">
            <a:extLst>
              <a:ext uri="{FF2B5EF4-FFF2-40B4-BE49-F238E27FC236}">
                <a16:creationId xmlns:a16="http://schemas.microsoft.com/office/drawing/2014/main" id="{C5F61918-0296-BF43-9737-6D76E79EF822}"/>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4179916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4039-5270-3142-9672-186F50F428AD}"/>
              </a:ext>
            </a:extLst>
          </p:cNvPr>
          <p:cNvSpPr>
            <a:spLocks noGrp="1"/>
          </p:cNvSpPr>
          <p:nvPr>
            <p:ph type="title"/>
          </p:nvPr>
        </p:nvSpPr>
        <p:spPr>
          <a:xfrm>
            <a:off x="457200" y="-1"/>
            <a:ext cx="8229600" cy="1396741"/>
          </a:xfrm>
        </p:spPr>
        <p:txBody>
          <a:bodyPr>
            <a:normAutofit fontScale="90000"/>
          </a:bodyPr>
          <a:lstStyle/>
          <a:p>
            <a:r>
              <a:rPr lang="en-US" dirty="0">
                <a:solidFill>
                  <a:schemeClr val="accent1"/>
                </a:solidFill>
              </a:rPr>
              <a:t>A Sample Time Series of Data on Quarterly Sales Volumes</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91AB00C8-2169-9041-B9C5-9F6A5D6B94D8}"/>
              </a:ext>
            </a:extLst>
          </p:cNvPr>
          <p:cNvSpPr>
            <a:spLocks noGrp="1"/>
          </p:cNvSpPr>
          <p:nvPr>
            <p:ph type="sldNum" sz="quarter" idx="12"/>
          </p:nvPr>
        </p:nvSpPr>
        <p:spPr/>
        <p:txBody>
          <a:bodyPr/>
          <a:lstStyle/>
          <a:p>
            <a:fld id="{E008237F-23CD-E54D-BDBA-FE95A073E4E0}" type="slidenum">
              <a:rPr lang="zh-TW" altLang="en-US" smtClean="0"/>
              <a:pPr/>
              <a:t>36</a:t>
            </a:fld>
            <a:endParaRPr lang="zh-TW" altLang="en-US"/>
          </a:p>
        </p:txBody>
      </p:sp>
      <p:pic>
        <p:nvPicPr>
          <p:cNvPr id="7" name="Picture 6">
            <a:extLst>
              <a:ext uri="{FF2B5EF4-FFF2-40B4-BE49-F238E27FC236}">
                <a16:creationId xmlns:a16="http://schemas.microsoft.com/office/drawing/2014/main" id="{0686DB02-CBCC-9D44-B976-0D1CCB78273D}"/>
              </a:ext>
            </a:extLst>
          </p:cNvPr>
          <p:cNvPicPr>
            <a:picLocks noChangeAspect="1"/>
          </p:cNvPicPr>
          <p:nvPr/>
        </p:nvPicPr>
        <p:blipFill>
          <a:blip r:embed="rId2"/>
          <a:stretch>
            <a:fillRect/>
          </a:stretch>
        </p:blipFill>
        <p:spPr>
          <a:xfrm>
            <a:off x="457200" y="1567333"/>
            <a:ext cx="8312124" cy="4868332"/>
          </a:xfrm>
          <a:prstGeom prst="rect">
            <a:avLst/>
          </a:prstGeom>
        </p:spPr>
      </p:pic>
      <p:sp>
        <p:nvSpPr>
          <p:cNvPr id="8" name="矩形 4">
            <a:extLst>
              <a:ext uri="{FF2B5EF4-FFF2-40B4-BE49-F238E27FC236}">
                <a16:creationId xmlns:a16="http://schemas.microsoft.com/office/drawing/2014/main" id="{9F38B07F-B7D0-BB48-BD07-742AE78F3818}"/>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39215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4039-5270-3142-9672-186F50F428AD}"/>
              </a:ext>
            </a:extLst>
          </p:cNvPr>
          <p:cNvSpPr>
            <a:spLocks noGrp="1"/>
          </p:cNvSpPr>
          <p:nvPr>
            <p:ph type="title"/>
          </p:nvPr>
        </p:nvSpPr>
        <p:spPr>
          <a:xfrm>
            <a:off x="457200" y="-1"/>
            <a:ext cx="8229600" cy="1396741"/>
          </a:xfrm>
        </p:spPr>
        <p:txBody>
          <a:bodyPr>
            <a:normAutofit fontScale="90000"/>
          </a:bodyPr>
          <a:lstStyle/>
          <a:p>
            <a:r>
              <a:rPr lang="en-US" dirty="0">
                <a:solidFill>
                  <a:schemeClr val="accent1"/>
                </a:solidFill>
              </a:rPr>
              <a:t>The Role of Information Reporting in Managerial Decision Making</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91AB00C8-2169-9041-B9C5-9F6A5D6B94D8}"/>
              </a:ext>
            </a:extLst>
          </p:cNvPr>
          <p:cNvSpPr>
            <a:spLocks noGrp="1"/>
          </p:cNvSpPr>
          <p:nvPr>
            <p:ph type="sldNum" sz="quarter" idx="12"/>
          </p:nvPr>
        </p:nvSpPr>
        <p:spPr/>
        <p:txBody>
          <a:bodyPr/>
          <a:lstStyle/>
          <a:p>
            <a:fld id="{E008237F-23CD-E54D-BDBA-FE95A073E4E0}" type="slidenum">
              <a:rPr lang="zh-TW" altLang="en-US" smtClean="0"/>
              <a:pPr/>
              <a:t>37</a:t>
            </a:fld>
            <a:endParaRPr lang="zh-TW" altLang="en-US"/>
          </a:p>
        </p:txBody>
      </p:sp>
      <p:pic>
        <p:nvPicPr>
          <p:cNvPr id="5" name="Picture 4">
            <a:extLst>
              <a:ext uri="{FF2B5EF4-FFF2-40B4-BE49-F238E27FC236}">
                <a16:creationId xmlns:a16="http://schemas.microsoft.com/office/drawing/2014/main" id="{4DE272AE-98C0-1E45-B2F1-3E53D7F434C0}"/>
              </a:ext>
            </a:extLst>
          </p:cNvPr>
          <p:cNvPicPr>
            <a:picLocks noChangeAspect="1"/>
          </p:cNvPicPr>
          <p:nvPr/>
        </p:nvPicPr>
        <p:blipFill>
          <a:blip r:embed="rId2"/>
          <a:stretch>
            <a:fillRect/>
          </a:stretch>
        </p:blipFill>
        <p:spPr>
          <a:xfrm>
            <a:off x="598638" y="1298115"/>
            <a:ext cx="8220080" cy="5137550"/>
          </a:xfrm>
          <a:prstGeom prst="rect">
            <a:avLst/>
          </a:prstGeom>
        </p:spPr>
      </p:pic>
      <p:sp>
        <p:nvSpPr>
          <p:cNvPr id="7" name="矩形 4">
            <a:extLst>
              <a:ext uri="{FF2B5EF4-FFF2-40B4-BE49-F238E27FC236}">
                <a16:creationId xmlns:a16="http://schemas.microsoft.com/office/drawing/2014/main" id="{7BD44ED6-A305-A548-A46B-807248B58735}"/>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2542833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4039-5270-3142-9672-186F50F428AD}"/>
              </a:ext>
            </a:extLst>
          </p:cNvPr>
          <p:cNvSpPr>
            <a:spLocks noGrp="1"/>
          </p:cNvSpPr>
          <p:nvPr>
            <p:ph type="title"/>
          </p:nvPr>
        </p:nvSpPr>
        <p:spPr>
          <a:xfrm>
            <a:off x="457200" y="0"/>
            <a:ext cx="8229600" cy="836712"/>
          </a:xfrm>
        </p:spPr>
        <p:txBody>
          <a:bodyPr>
            <a:normAutofit/>
          </a:bodyPr>
          <a:lstStyle/>
          <a:p>
            <a:r>
              <a:rPr lang="en-US" dirty="0">
                <a:solidFill>
                  <a:schemeClr val="accent1"/>
                </a:solidFill>
              </a:rPr>
              <a:t>A Taxonomy of Charts and Graphs</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91AB00C8-2169-9041-B9C5-9F6A5D6B94D8}"/>
              </a:ext>
            </a:extLst>
          </p:cNvPr>
          <p:cNvSpPr>
            <a:spLocks noGrp="1"/>
          </p:cNvSpPr>
          <p:nvPr>
            <p:ph type="sldNum" sz="quarter" idx="12"/>
          </p:nvPr>
        </p:nvSpPr>
        <p:spPr/>
        <p:txBody>
          <a:bodyPr/>
          <a:lstStyle/>
          <a:p>
            <a:fld id="{E008237F-23CD-E54D-BDBA-FE95A073E4E0}" type="slidenum">
              <a:rPr lang="zh-TW" altLang="en-US" smtClean="0"/>
              <a:pPr/>
              <a:t>38</a:t>
            </a:fld>
            <a:endParaRPr lang="zh-TW" altLang="en-US"/>
          </a:p>
        </p:txBody>
      </p:sp>
      <p:pic>
        <p:nvPicPr>
          <p:cNvPr id="7" name="Picture 6">
            <a:extLst>
              <a:ext uri="{FF2B5EF4-FFF2-40B4-BE49-F238E27FC236}">
                <a16:creationId xmlns:a16="http://schemas.microsoft.com/office/drawing/2014/main" id="{9A2F0E45-DDD0-5042-9A31-BA90E97541D1}"/>
              </a:ext>
            </a:extLst>
          </p:cNvPr>
          <p:cNvPicPr>
            <a:picLocks noChangeAspect="1"/>
          </p:cNvPicPr>
          <p:nvPr/>
        </p:nvPicPr>
        <p:blipFill>
          <a:blip r:embed="rId2"/>
          <a:stretch>
            <a:fillRect/>
          </a:stretch>
        </p:blipFill>
        <p:spPr>
          <a:xfrm>
            <a:off x="427781" y="764704"/>
            <a:ext cx="8170806" cy="5837539"/>
          </a:xfrm>
          <a:prstGeom prst="rect">
            <a:avLst/>
          </a:prstGeom>
        </p:spPr>
      </p:pic>
      <p:sp>
        <p:nvSpPr>
          <p:cNvPr id="8" name="矩形 4">
            <a:extLst>
              <a:ext uri="{FF2B5EF4-FFF2-40B4-BE49-F238E27FC236}">
                <a16:creationId xmlns:a16="http://schemas.microsoft.com/office/drawing/2014/main" id="{51FEF0CC-CBD0-8F47-8E1A-974BC6D48D0B}"/>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1520213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4039-5270-3142-9672-186F50F428AD}"/>
              </a:ext>
            </a:extLst>
          </p:cNvPr>
          <p:cNvSpPr>
            <a:spLocks noGrp="1"/>
          </p:cNvSpPr>
          <p:nvPr>
            <p:ph type="title"/>
          </p:nvPr>
        </p:nvSpPr>
        <p:spPr>
          <a:xfrm>
            <a:off x="457200" y="0"/>
            <a:ext cx="8229600" cy="1228210"/>
          </a:xfrm>
        </p:spPr>
        <p:txBody>
          <a:bodyPr>
            <a:normAutofit fontScale="90000"/>
          </a:bodyPr>
          <a:lstStyle/>
          <a:p>
            <a:r>
              <a:rPr lang="en-US" dirty="0">
                <a:solidFill>
                  <a:schemeClr val="accent1"/>
                </a:solidFill>
              </a:rPr>
              <a:t>A </a:t>
            </a:r>
            <a:r>
              <a:rPr lang="en-US" dirty="0" err="1">
                <a:solidFill>
                  <a:schemeClr val="accent1"/>
                </a:solidFill>
              </a:rPr>
              <a:t>Gapminder</a:t>
            </a:r>
            <a:r>
              <a:rPr lang="en-US" dirty="0">
                <a:solidFill>
                  <a:schemeClr val="accent1"/>
                </a:solidFill>
              </a:rPr>
              <a:t> Chart That Shows the Wealth and Health of Nations</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91AB00C8-2169-9041-B9C5-9F6A5D6B94D8}"/>
              </a:ext>
            </a:extLst>
          </p:cNvPr>
          <p:cNvSpPr>
            <a:spLocks noGrp="1"/>
          </p:cNvSpPr>
          <p:nvPr>
            <p:ph type="sldNum" sz="quarter" idx="12"/>
          </p:nvPr>
        </p:nvSpPr>
        <p:spPr/>
        <p:txBody>
          <a:bodyPr/>
          <a:lstStyle/>
          <a:p>
            <a:fld id="{E008237F-23CD-E54D-BDBA-FE95A073E4E0}" type="slidenum">
              <a:rPr lang="zh-TW" altLang="en-US" smtClean="0"/>
              <a:pPr/>
              <a:t>39</a:t>
            </a:fld>
            <a:endParaRPr lang="zh-TW" altLang="en-US"/>
          </a:p>
        </p:txBody>
      </p:sp>
      <p:pic>
        <p:nvPicPr>
          <p:cNvPr id="5" name="Picture 4">
            <a:extLst>
              <a:ext uri="{FF2B5EF4-FFF2-40B4-BE49-F238E27FC236}">
                <a16:creationId xmlns:a16="http://schemas.microsoft.com/office/drawing/2014/main" id="{A97BD70A-61BE-7D4D-8E0A-03BFF76D345B}"/>
              </a:ext>
            </a:extLst>
          </p:cNvPr>
          <p:cNvPicPr>
            <a:picLocks noChangeAspect="1"/>
          </p:cNvPicPr>
          <p:nvPr/>
        </p:nvPicPr>
        <p:blipFill>
          <a:blip r:embed="rId2"/>
          <a:stretch>
            <a:fillRect/>
          </a:stretch>
        </p:blipFill>
        <p:spPr>
          <a:xfrm>
            <a:off x="887072" y="1228210"/>
            <a:ext cx="7644336" cy="5441730"/>
          </a:xfrm>
          <a:prstGeom prst="rect">
            <a:avLst/>
          </a:prstGeom>
        </p:spPr>
      </p:pic>
      <p:sp>
        <p:nvSpPr>
          <p:cNvPr id="7" name="矩形 4">
            <a:extLst>
              <a:ext uri="{FF2B5EF4-FFF2-40B4-BE49-F238E27FC236}">
                <a16:creationId xmlns:a16="http://schemas.microsoft.com/office/drawing/2014/main" id="{A84DBCB7-6AB8-0140-AAF8-487D3E6DB791}"/>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3910118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BF337-A99C-7149-9019-1CB88F415966}"/>
              </a:ext>
            </a:extLst>
          </p:cNvPr>
          <p:cNvSpPr>
            <a:spLocks noGrp="1"/>
          </p:cNvSpPr>
          <p:nvPr>
            <p:ph type="title"/>
          </p:nvPr>
        </p:nvSpPr>
        <p:spPr>
          <a:xfrm>
            <a:off x="457200" y="274637"/>
            <a:ext cx="8229600" cy="6331619"/>
          </a:xfrm>
        </p:spPr>
        <p:txBody>
          <a:bodyPr>
            <a:normAutofit fontScale="90000"/>
          </a:bodyPr>
          <a:lstStyle/>
          <a:p>
            <a:r>
              <a:rPr lang="en-US" sz="8000" dirty="0">
                <a:solidFill>
                  <a:srgbClr val="C00000"/>
                </a:solidFill>
              </a:rPr>
              <a:t>Data Science and </a:t>
            </a:r>
            <a:br>
              <a:rPr lang="en-US" sz="8000" dirty="0">
                <a:solidFill>
                  <a:srgbClr val="C00000"/>
                </a:solidFill>
              </a:rPr>
            </a:br>
            <a:r>
              <a:rPr lang="en-US" sz="8000" dirty="0">
                <a:solidFill>
                  <a:srgbClr val="C00000"/>
                </a:solidFill>
              </a:rPr>
              <a:t>Big Data Analytics: </a:t>
            </a:r>
            <a:br>
              <a:rPr lang="en-US" sz="8000" dirty="0">
                <a:solidFill>
                  <a:srgbClr val="C00000"/>
                </a:solidFill>
              </a:rPr>
            </a:br>
            <a:r>
              <a:rPr lang="en-US" sz="6700" dirty="0">
                <a:solidFill>
                  <a:srgbClr val="C00000"/>
                </a:solidFill>
              </a:rPr>
              <a:t>Discovering, </a:t>
            </a:r>
            <a:br>
              <a:rPr lang="en-US" sz="6700" dirty="0">
                <a:solidFill>
                  <a:srgbClr val="C00000"/>
                </a:solidFill>
              </a:rPr>
            </a:br>
            <a:r>
              <a:rPr lang="en-US" sz="6700" dirty="0">
                <a:solidFill>
                  <a:srgbClr val="C00000"/>
                </a:solidFill>
              </a:rPr>
              <a:t>Analyzing, </a:t>
            </a:r>
            <a:br>
              <a:rPr lang="en-US" sz="6700" dirty="0">
                <a:solidFill>
                  <a:srgbClr val="C00000"/>
                </a:solidFill>
              </a:rPr>
            </a:br>
            <a:r>
              <a:rPr lang="en-US" sz="6700" dirty="0">
                <a:solidFill>
                  <a:srgbClr val="C00000"/>
                </a:solidFill>
              </a:rPr>
              <a:t>Visualizing and </a:t>
            </a:r>
            <a:br>
              <a:rPr lang="en-US" sz="6700" dirty="0">
                <a:solidFill>
                  <a:srgbClr val="C00000"/>
                </a:solidFill>
              </a:rPr>
            </a:br>
            <a:r>
              <a:rPr lang="en-US" sz="6700" dirty="0">
                <a:solidFill>
                  <a:srgbClr val="C00000"/>
                </a:solidFill>
              </a:rPr>
              <a:t>Presenting Data</a:t>
            </a:r>
          </a:p>
        </p:txBody>
      </p:sp>
      <p:sp>
        <p:nvSpPr>
          <p:cNvPr id="4" name="Slide Number Placeholder 3">
            <a:extLst>
              <a:ext uri="{FF2B5EF4-FFF2-40B4-BE49-F238E27FC236}">
                <a16:creationId xmlns:a16="http://schemas.microsoft.com/office/drawing/2014/main" id="{0E0A6621-F43A-B342-955D-CCB74AD66AAA}"/>
              </a:ext>
            </a:extLst>
          </p:cNvPr>
          <p:cNvSpPr>
            <a:spLocks noGrp="1"/>
          </p:cNvSpPr>
          <p:nvPr>
            <p:ph type="sldNum" sz="quarter" idx="12"/>
          </p:nvPr>
        </p:nvSpPr>
        <p:spPr/>
        <p:txBody>
          <a:bodyPr/>
          <a:lstStyle/>
          <a:p>
            <a:fld id="{5424488C-161F-514B-8FF5-CF5173A03E8D}" type="slidenum">
              <a:rPr lang="en-US" smtClean="0"/>
              <a:t>4</a:t>
            </a:fld>
            <a:endParaRPr lang="en-US"/>
          </a:p>
        </p:txBody>
      </p:sp>
    </p:spTree>
    <p:extLst>
      <p:ext uri="{BB962C8B-B14F-4D97-AF65-F5344CB8AC3E}">
        <p14:creationId xmlns:p14="http://schemas.microsoft.com/office/powerpoint/2010/main" val="3874752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4039-5270-3142-9672-186F50F428AD}"/>
              </a:ext>
            </a:extLst>
          </p:cNvPr>
          <p:cNvSpPr>
            <a:spLocks noGrp="1"/>
          </p:cNvSpPr>
          <p:nvPr>
            <p:ph type="title"/>
          </p:nvPr>
        </p:nvSpPr>
        <p:spPr>
          <a:xfrm>
            <a:off x="457200" y="0"/>
            <a:ext cx="8229600" cy="1213704"/>
          </a:xfrm>
        </p:spPr>
        <p:txBody>
          <a:bodyPr>
            <a:normAutofit fontScale="90000"/>
          </a:bodyPr>
          <a:lstStyle/>
          <a:p>
            <a:r>
              <a:rPr lang="en-US" dirty="0">
                <a:solidFill>
                  <a:schemeClr val="accent1"/>
                </a:solidFill>
              </a:rPr>
              <a:t>Magic Quadrant for Business Intelligence and Analytics Platforms</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91AB00C8-2169-9041-B9C5-9F6A5D6B94D8}"/>
              </a:ext>
            </a:extLst>
          </p:cNvPr>
          <p:cNvSpPr>
            <a:spLocks noGrp="1"/>
          </p:cNvSpPr>
          <p:nvPr>
            <p:ph type="sldNum" sz="quarter" idx="12"/>
          </p:nvPr>
        </p:nvSpPr>
        <p:spPr/>
        <p:txBody>
          <a:bodyPr/>
          <a:lstStyle/>
          <a:p>
            <a:fld id="{E008237F-23CD-E54D-BDBA-FE95A073E4E0}" type="slidenum">
              <a:rPr lang="zh-TW" altLang="en-US" smtClean="0"/>
              <a:pPr/>
              <a:t>40</a:t>
            </a:fld>
            <a:endParaRPr lang="zh-TW" altLang="en-US"/>
          </a:p>
        </p:txBody>
      </p:sp>
      <p:sp>
        <p:nvSpPr>
          <p:cNvPr id="6" name="矩形 4">
            <a:extLst>
              <a:ext uri="{FF2B5EF4-FFF2-40B4-BE49-F238E27FC236}">
                <a16:creationId xmlns:a16="http://schemas.microsoft.com/office/drawing/2014/main" id="{028EC6B6-3B82-B641-974C-89D5B9D6FC98}"/>
              </a:ext>
            </a:extLst>
          </p:cNvPr>
          <p:cNvSpPr>
            <a:spLocks noChangeArrowheads="1"/>
          </p:cNvSpPr>
          <p:nvPr/>
        </p:nvSpPr>
        <p:spPr bwMode="auto">
          <a:xfrm>
            <a:off x="570384" y="6595050"/>
            <a:ext cx="8003232" cy="246221"/>
          </a:xfrm>
          <a:prstGeom prst="rect">
            <a:avLst/>
          </a:prstGeom>
          <a:noFill/>
          <a:ln w="9525">
            <a:noFill/>
            <a:miter lim="800000"/>
            <a:headEnd/>
            <a:tailEnd/>
          </a:ln>
        </p:spPr>
        <p:txBody>
          <a:bodyPr wrap="square">
            <a:spAutoFit/>
          </a:bodyPr>
          <a:lstStyle/>
          <a:p>
            <a:pPr algn="ctr"/>
            <a:r>
              <a:rPr lang="en-US" altLang="zh-TW" sz="1000" dirty="0">
                <a:solidFill>
                  <a:srgbClr val="A6A6A6"/>
                </a:solidFill>
              </a:rPr>
              <a:t>Source: https://</a:t>
            </a:r>
            <a:r>
              <a:rPr lang="en-US" altLang="zh-TW" sz="1000" dirty="0" err="1">
                <a:solidFill>
                  <a:srgbClr val="A6A6A6"/>
                </a:solidFill>
              </a:rPr>
              <a:t>www.tableau.com</a:t>
            </a:r>
            <a:r>
              <a:rPr lang="en-US" altLang="zh-TW" sz="1000" dirty="0">
                <a:solidFill>
                  <a:srgbClr val="A6A6A6"/>
                </a:solidFill>
              </a:rPr>
              <a:t>/reports/</a:t>
            </a:r>
            <a:r>
              <a:rPr lang="en-US" altLang="zh-TW" sz="1000" dirty="0" err="1">
                <a:solidFill>
                  <a:srgbClr val="A6A6A6"/>
                </a:solidFill>
              </a:rPr>
              <a:t>gartner</a:t>
            </a:r>
            <a:endParaRPr lang="en-US" altLang="zh-TW" sz="1000" dirty="0">
              <a:solidFill>
                <a:srgbClr val="A6A6A6"/>
              </a:solidFill>
            </a:endParaRPr>
          </a:p>
        </p:txBody>
      </p:sp>
      <p:pic>
        <p:nvPicPr>
          <p:cNvPr id="8" name="Picture 7">
            <a:extLst>
              <a:ext uri="{FF2B5EF4-FFF2-40B4-BE49-F238E27FC236}">
                <a16:creationId xmlns:a16="http://schemas.microsoft.com/office/drawing/2014/main" id="{F5C95925-9D13-5E4F-8229-0D81CA093D12}"/>
              </a:ext>
            </a:extLst>
          </p:cNvPr>
          <p:cNvPicPr>
            <a:picLocks noChangeAspect="1"/>
          </p:cNvPicPr>
          <p:nvPr/>
        </p:nvPicPr>
        <p:blipFill>
          <a:blip r:embed="rId2"/>
          <a:stretch>
            <a:fillRect/>
          </a:stretch>
        </p:blipFill>
        <p:spPr>
          <a:xfrm>
            <a:off x="1982688" y="1219200"/>
            <a:ext cx="5393472" cy="5393472"/>
          </a:xfrm>
          <a:prstGeom prst="rect">
            <a:avLst/>
          </a:prstGeom>
        </p:spPr>
      </p:pic>
    </p:spTree>
    <p:extLst>
      <p:ext uri="{BB962C8B-B14F-4D97-AF65-F5344CB8AC3E}">
        <p14:creationId xmlns:p14="http://schemas.microsoft.com/office/powerpoint/2010/main" val="4145705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4039-5270-3142-9672-186F50F428AD}"/>
              </a:ext>
            </a:extLst>
          </p:cNvPr>
          <p:cNvSpPr>
            <a:spLocks noGrp="1"/>
          </p:cNvSpPr>
          <p:nvPr>
            <p:ph type="title"/>
          </p:nvPr>
        </p:nvSpPr>
        <p:spPr>
          <a:xfrm>
            <a:off x="169333" y="0"/>
            <a:ext cx="8805334" cy="836712"/>
          </a:xfrm>
        </p:spPr>
        <p:txBody>
          <a:bodyPr>
            <a:noAutofit/>
          </a:bodyPr>
          <a:lstStyle/>
          <a:p>
            <a:r>
              <a:rPr lang="en-US" sz="3600" dirty="0">
                <a:solidFill>
                  <a:schemeClr val="accent1"/>
                </a:solidFill>
              </a:rPr>
              <a:t>A Storyline Visualization in Tableau Software</a:t>
            </a:r>
            <a:endParaRPr lang="en-US" sz="3600" b="1" dirty="0">
              <a:solidFill>
                <a:schemeClr val="accent1"/>
              </a:solidFill>
            </a:endParaRPr>
          </a:p>
        </p:txBody>
      </p:sp>
      <p:sp>
        <p:nvSpPr>
          <p:cNvPr id="4" name="Slide Number Placeholder 3">
            <a:extLst>
              <a:ext uri="{FF2B5EF4-FFF2-40B4-BE49-F238E27FC236}">
                <a16:creationId xmlns:a16="http://schemas.microsoft.com/office/drawing/2014/main" id="{91AB00C8-2169-9041-B9C5-9F6A5D6B94D8}"/>
              </a:ext>
            </a:extLst>
          </p:cNvPr>
          <p:cNvSpPr>
            <a:spLocks noGrp="1"/>
          </p:cNvSpPr>
          <p:nvPr>
            <p:ph type="sldNum" sz="quarter" idx="12"/>
          </p:nvPr>
        </p:nvSpPr>
        <p:spPr/>
        <p:txBody>
          <a:bodyPr/>
          <a:lstStyle/>
          <a:p>
            <a:fld id="{E008237F-23CD-E54D-BDBA-FE95A073E4E0}" type="slidenum">
              <a:rPr lang="zh-TW" altLang="en-US" smtClean="0"/>
              <a:pPr/>
              <a:t>41</a:t>
            </a:fld>
            <a:endParaRPr lang="zh-TW" altLang="en-US"/>
          </a:p>
        </p:txBody>
      </p:sp>
      <p:pic>
        <p:nvPicPr>
          <p:cNvPr id="7" name="Picture 6">
            <a:extLst>
              <a:ext uri="{FF2B5EF4-FFF2-40B4-BE49-F238E27FC236}">
                <a16:creationId xmlns:a16="http://schemas.microsoft.com/office/drawing/2014/main" id="{6046DCF4-09B2-BD4A-8792-8A8BFD9C4AF2}"/>
              </a:ext>
            </a:extLst>
          </p:cNvPr>
          <p:cNvPicPr>
            <a:picLocks noChangeAspect="1"/>
          </p:cNvPicPr>
          <p:nvPr/>
        </p:nvPicPr>
        <p:blipFill>
          <a:blip r:embed="rId2"/>
          <a:stretch>
            <a:fillRect/>
          </a:stretch>
        </p:blipFill>
        <p:spPr>
          <a:xfrm>
            <a:off x="570384" y="844880"/>
            <a:ext cx="7857067" cy="5629943"/>
          </a:xfrm>
          <a:prstGeom prst="rect">
            <a:avLst/>
          </a:prstGeom>
        </p:spPr>
      </p:pic>
      <p:sp>
        <p:nvSpPr>
          <p:cNvPr id="8" name="矩形 4">
            <a:extLst>
              <a:ext uri="{FF2B5EF4-FFF2-40B4-BE49-F238E27FC236}">
                <a16:creationId xmlns:a16="http://schemas.microsoft.com/office/drawing/2014/main" id="{5A263BE9-6D7F-5248-9286-346CFCC823DB}"/>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3398311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4039-5270-3142-9672-186F50F428AD}"/>
              </a:ext>
            </a:extLst>
          </p:cNvPr>
          <p:cNvSpPr>
            <a:spLocks noGrp="1"/>
          </p:cNvSpPr>
          <p:nvPr>
            <p:ph type="title"/>
          </p:nvPr>
        </p:nvSpPr>
        <p:spPr>
          <a:xfrm>
            <a:off x="457200" y="-1"/>
            <a:ext cx="8229600" cy="1507067"/>
          </a:xfrm>
        </p:spPr>
        <p:txBody>
          <a:bodyPr>
            <a:normAutofit/>
          </a:bodyPr>
          <a:lstStyle/>
          <a:p>
            <a:r>
              <a:rPr lang="en-US" dirty="0">
                <a:solidFill>
                  <a:schemeClr val="accent1"/>
                </a:solidFill>
              </a:rPr>
              <a:t>An Overview of SAS </a:t>
            </a:r>
            <a:br>
              <a:rPr lang="en-US" dirty="0">
                <a:solidFill>
                  <a:schemeClr val="accent1"/>
                </a:solidFill>
              </a:rPr>
            </a:br>
            <a:r>
              <a:rPr lang="en-US" dirty="0">
                <a:solidFill>
                  <a:schemeClr val="accent1"/>
                </a:solidFill>
              </a:rPr>
              <a:t>Visual Analytics Architecture</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91AB00C8-2169-9041-B9C5-9F6A5D6B94D8}"/>
              </a:ext>
            </a:extLst>
          </p:cNvPr>
          <p:cNvSpPr>
            <a:spLocks noGrp="1"/>
          </p:cNvSpPr>
          <p:nvPr>
            <p:ph type="sldNum" sz="quarter" idx="12"/>
          </p:nvPr>
        </p:nvSpPr>
        <p:spPr/>
        <p:txBody>
          <a:bodyPr/>
          <a:lstStyle/>
          <a:p>
            <a:fld id="{E008237F-23CD-E54D-BDBA-FE95A073E4E0}" type="slidenum">
              <a:rPr lang="zh-TW" altLang="en-US" smtClean="0"/>
              <a:pPr/>
              <a:t>42</a:t>
            </a:fld>
            <a:endParaRPr lang="zh-TW" altLang="en-US"/>
          </a:p>
        </p:txBody>
      </p:sp>
      <p:pic>
        <p:nvPicPr>
          <p:cNvPr id="5" name="Picture 4">
            <a:extLst>
              <a:ext uri="{FF2B5EF4-FFF2-40B4-BE49-F238E27FC236}">
                <a16:creationId xmlns:a16="http://schemas.microsoft.com/office/drawing/2014/main" id="{2DDACAE2-7687-814E-9CA3-83206207899B}"/>
              </a:ext>
            </a:extLst>
          </p:cNvPr>
          <p:cNvPicPr>
            <a:picLocks noChangeAspect="1"/>
          </p:cNvPicPr>
          <p:nvPr/>
        </p:nvPicPr>
        <p:blipFill>
          <a:blip r:embed="rId2"/>
          <a:stretch>
            <a:fillRect/>
          </a:stretch>
        </p:blipFill>
        <p:spPr>
          <a:xfrm>
            <a:off x="0" y="2112448"/>
            <a:ext cx="9144000" cy="4089371"/>
          </a:xfrm>
          <a:prstGeom prst="rect">
            <a:avLst/>
          </a:prstGeom>
        </p:spPr>
      </p:pic>
      <p:sp>
        <p:nvSpPr>
          <p:cNvPr id="7" name="矩形 4">
            <a:extLst>
              <a:ext uri="{FF2B5EF4-FFF2-40B4-BE49-F238E27FC236}">
                <a16:creationId xmlns:a16="http://schemas.microsoft.com/office/drawing/2014/main" id="{3D49188E-85A7-9149-AF00-10F49EE2F6C6}"/>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513184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4039-5270-3142-9672-186F50F428AD}"/>
              </a:ext>
            </a:extLst>
          </p:cNvPr>
          <p:cNvSpPr>
            <a:spLocks noGrp="1"/>
          </p:cNvSpPr>
          <p:nvPr>
            <p:ph type="title"/>
          </p:nvPr>
        </p:nvSpPr>
        <p:spPr>
          <a:xfrm>
            <a:off x="220133" y="0"/>
            <a:ext cx="8686800" cy="836712"/>
          </a:xfrm>
        </p:spPr>
        <p:txBody>
          <a:bodyPr>
            <a:normAutofit fontScale="90000"/>
          </a:bodyPr>
          <a:lstStyle/>
          <a:p>
            <a:r>
              <a:rPr lang="en-US" dirty="0">
                <a:solidFill>
                  <a:schemeClr val="accent1"/>
                </a:solidFill>
              </a:rPr>
              <a:t>A Screenshot from SAS Visual Analytics</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91AB00C8-2169-9041-B9C5-9F6A5D6B94D8}"/>
              </a:ext>
            </a:extLst>
          </p:cNvPr>
          <p:cNvSpPr>
            <a:spLocks noGrp="1"/>
          </p:cNvSpPr>
          <p:nvPr>
            <p:ph type="sldNum" sz="quarter" idx="12"/>
          </p:nvPr>
        </p:nvSpPr>
        <p:spPr/>
        <p:txBody>
          <a:bodyPr/>
          <a:lstStyle/>
          <a:p>
            <a:fld id="{E008237F-23CD-E54D-BDBA-FE95A073E4E0}" type="slidenum">
              <a:rPr lang="zh-TW" altLang="en-US" smtClean="0"/>
              <a:pPr/>
              <a:t>43</a:t>
            </a:fld>
            <a:endParaRPr lang="zh-TW" altLang="en-US"/>
          </a:p>
        </p:txBody>
      </p:sp>
      <p:pic>
        <p:nvPicPr>
          <p:cNvPr id="5" name="Picture 4">
            <a:extLst>
              <a:ext uri="{FF2B5EF4-FFF2-40B4-BE49-F238E27FC236}">
                <a16:creationId xmlns:a16="http://schemas.microsoft.com/office/drawing/2014/main" id="{441E9328-9FF0-6F41-B6B7-6FC7F5B42A5D}"/>
              </a:ext>
            </a:extLst>
          </p:cNvPr>
          <p:cNvPicPr>
            <a:picLocks noChangeAspect="1"/>
          </p:cNvPicPr>
          <p:nvPr/>
        </p:nvPicPr>
        <p:blipFill>
          <a:blip r:embed="rId2"/>
          <a:stretch>
            <a:fillRect/>
          </a:stretch>
        </p:blipFill>
        <p:spPr>
          <a:xfrm>
            <a:off x="888199" y="782453"/>
            <a:ext cx="7367602" cy="5692370"/>
          </a:xfrm>
          <a:prstGeom prst="rect">
            <a:avLst/>
          </a:prstGeom>
        </p:spPr>
      </p:pic>
      <p:sp>
        <p:nvSpPr>
          <p:cNvPr id="7" name="矩形 4">
            <a:extLst>
              <a:ext uri="{FF2B5EF4-FFF2-40B4-BE49-F238E27FC236}">
                <a16:creationId xmlns:a16="http://schemas.microsoft.com/office/drawing/2014/main" id="{84506840-AF3D-0340-82F3-F17C5934F523}"/>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16049821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4039-5270-3142-9672-186F50F428AD}"/>
              </a:ext>
            </a:extLst>
          </p:cNvPr>
          <p:cNvSpPr>
            <a:spLocks noGrp="1"/>
          </p:cNvSpPr>
          <p:nvPr>
            <p:ph type="title"/>
          </p:nvPr>
        </p:nvSpPr>
        <p:spPr>
          <a:xfrm>
            <a:off x="457200" y="0"/>
            <a:ext cx="8229600" cy="836712"/>
          </a:xfrm>
        </p:spPr>
        <p:txBody>
          <a:bodyPr>
            <a:normAutofit/>
          </a:bodyPr>
          <a:lstStyle/>
          <a:p>
            <a:r>
              <a:rPr lang="en-US" dirty="0">
                <a:solidFill>
                  <a:schemeClr val="accent1"/>
                </a:solidFill>
              </a:rPr>
              <a:t>A Sample Executive Dashboard</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91AB00C8-2169-9041-B9C5-9F6A5D6B94D8}"/>
              </a:ext>
            </a:extLst>
          </p:cNvPr>
          <p:cNvSpPr>
            <a:spLocks noGrp="1"/>
          </p:cNvSpPr>
          <p:nvPr>
            <p:ph type="sldNum" sz="quarter" idx="12"/>
          </p:nvPr>
        </p:nvSpPr>
        <p:spPr/>
        <p:txBody>
          <a:bodyPr/>
          <a:lstStyle/>
          <a:p>
            <a:fld id="{E008237F-23CD-E54D-BDBA-FE95A073E4E0}" type="slidenum">
              <a:rPr lang="zh-TW" altLang="en-US" smtClean="0"/>
              <a:pPr/>
              <a:t>44</a:t>
            </a:fld>
            <a:endParaRPr lang="zh-TW" altLang="en-US"/>
          </a:p>
        </p:txBody>
      </p:sp>
      <p:pic>
        <p:nvPicPr>
          <p:cNvPr id="5" name="Picture 4">
            <a:extLst>
              <a:ext uri="{FF2B5EF4-FFF2-40B4-BE49-F238E27FC236}">
                <a16:creationId xmlns:a16="http://schemas.microsoft.com/office/drawing/2014/main" id="{D6B2451E-8926-8141-B0C6-DC582044619E}"/>
              </a:ext>
            </a:extLst>
          </p:cNvPr>
          <p:cNvPicPr>
            <a:picLocks noChangeAspect="1"/>
          </p:cNvPicPr>
          <p:nvPr/>
        </p:nvPicPr>
        <p:blipFill>
          <a:blip r:embed="rId2"/>
          <a:stretch>
            <a:fillRect/>
          </a:stretch>
        </p:blipFill>
        <p:spPr>
          <a:xfrm>
            <a:off x="1015484" y="836712"/>
            <a:ext cx="7273042" cy="5643746"/>
          </a:xfrm>
          <a:prstGeom prst="rect">
            <a:avLst/>
          </a:prstGeom>
        </p:spPr>
      </p:pic>
      <p:sp>
        <p:nvSpPr>
          <p:cNvPr id="7" name="矩形 4">
            <a:extLst>
              <a:ext uri="{FF2B5EF4-FFF2-40B4-BE49-F238E27FC236}">
                <a16:creationId xmlns:a16="http://schemas.microsoft.com/office/drawing/2014/main" id="{EA73EBCA-FFB6-6F4F-B342-C22CD5343E61}"/>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6903799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a:extLst>
              <a:ext uri="{FF2B5EF4-FFF2-40B4-BE49-F238E27FC236}">
                <a16:creationId xmlns:a16="http://schemas.microsoft.com/office/drawing/2014/main" id="{CCE711A5-4D37-E347-B834-EB2BA7F3E406}"/>
              </a:ext>
            </a:extLst>
          </p:cNvPr>
          <p:cNvSpPr>
            <a:spLocks noGrp="1"/>
          </p:cNvSpPr>
          <p:nvPr>
            <p:ph type="title"/>
          </p:nvPr>
        </p:nvSpPr>
        <p:spPr/>
        <p:txBody>
          <a:bodyPr/>
          <a:lstStyle/>
          <a:p>
            <a:r>
              <a:rPr lang="en-US" altLang="zh-TW">
                <a:solidFill>
                  <a:schemeClr val="accent1"/>
                </a:solidFill>
                <a:ea typeface="標楷體" panose="03000509000000000000" pitchFamily="49" charset="-120"/>
                <a:cs typeface="標楷體" panose="03000509000000000000" pitchFamily="49" charset="-120"/>
              </a:rPr>
              <a:t>Big Data</a:t>
            </a:r>
            <a:endParaRPr lang="zh-TW" altLang="en-US">
              <a:solidFill>
                <a:schemeClr val="accent1"/>
              </a:solidFill>
              <a:ea typeface="標楷體" panose="03000509000000000000" pitchFamily="49" charset="-120"/>
              <a:cs typeface="標楷體" panose="03000509000000000000" pitchFamily="49" charset="-120"/>
            </a:endParaRPr>
          </a:p>
        </p:txBody>
      </p:sp>
      <p:sp>
        <p:nvSpPr>
          <p:cNvPr id="43011" name="投影片編號版面配置區 3">
            <a:extLst>
              <a:ext uri="{FF2B5EF4-FFF2-40B4-BE49-F238E27FC236}">
                <a16:creationId xmlns:a16="http://schemas.microsoft.com/office/drawing/2014/main" id="{126A82B6-D3E2-264B-9E99-F591446726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fld id="{D3A2A471-37E1-6641-8B8E-392E1837A8FF}" type="slidenum">
              <a:rPr lang="zh-TW" altLang="en-US" sz="1200">
                <a:solidFill>
                  <a:srgbClr val="898989"/>
                </a:solidFill>
              </a:rPr>
              <a:pPr eaLnBrk="1" hangingPunct="1">
                <a:spcBef>
                  <a:spcPct val="0"/>
                </a:spcBef>
                <a:buFontTx/>
                <a:buNone/>
              </a:pPr>
              <a:t>45</a:t>
            </a:fld>
            <a:endParaRPr lang="zh-TW" altLang="en-US" sz="1200">
              <a:solidFill>
                <a:srgbClr val="898989"/>
              </a:solidFill>
            </a:endParaRPr>
          </a:p>
        </p:txBody>
      </p:sp>
      <p:pic>
        <p:nvPicPr>
          <p:cNvPr id="43012" name="Picture 2">
            <a:extLst>
              <a:ext uri="{FF2B5EF4-FFF2-40B4-BE49-F238E27FC236}">
                <a16:creationId xmlns:a16="http://schemas.microsoft.com/office/drawing/2014/main" id="{3B115941-B88E-E942-97B1-33AF5C8DD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628775"/>
            <a:ext cx="7970837" cy="482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a:extLst>
              <a:ext uri="{FF2B5EF4-FFF2-40B4-BE49-F238E27FC236}">
                <a16:creationId xmlns:a16="http://schemas.microsoft.com/office/drawing/2014/main" id="{FA0B8341-CFDA-7C49-814F-9363EC47BAEA}"/>
              </a:ext>
            </a:extLst>
          </p:cNvPr>
          <p:cNvSpPr/>
          <p:nvPr/>
        </p:nvSpPr>
        <p:spPr>
          <a:xfrm>
            <a:off x="755650" y="6597650"/>
            <a:ext cx="7488238" cy="230188"/>
          </a:xfrm>
          <a:prstGeom prst="rect">
            <a:avLst/>
          </a:prstGeom>
        </p:spPr>
        <p:txBody>
          <a:bodyPr>
            <a:spAutoFit/>
          </a:bodyPr>
          <a:lstStyle/>
          <a:p>
            <a:pPr algn="ctr">
              <a:defRPr/>
            </a:pPr>
            <a:r>
              <a:rPr lang="en-US" altLang="zh-TW" sz="900" dirty="0">
                <a:solidFill>
                  <a:schemeClr val="bg1">
                    <a:lumMod val="75000"/>
                  </a:schemeClr>
                </a:solidFill>
              </a:rPr>
              <a:t>Source: EMC Education Services, Data Science and Big Data Analytics: Discovering, Analyzing, Visualizing and Presenting Data, Wiley, 2015</a:t>
            </a:r>
          </a:p>
        </p:txBody>
      </p:sp>
    </p:spTree>
    <p:extLst>
      <p:ext uri="{BB962C8B-B14F-4D97-AF65-F5344CB8AC3E}">
        <p14:creationId xmlns:p14="http://schemas.microsoft.com/office/powerpoint/2010/main" val="12540207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a:extLst>
              <a:ext uri="{FF2B5EF4-FFF2-40B4-BE49-F238E27FC236}">
                <a16:creationId xmlns:a16="http://schemas.microsoft.com/office/drawing/2014/main" id="{8569CD54-904F-C647-86C3-475CDA4A4FEC}"/>
              </a:ext>
            </a:extLst>
          </p:cNvPr>
          <p:cNvSpPr>
            <a:spLocks noGrp="1"/>
          </p:cNvSpPr>
          <p:nvPr>
            <p:ph type="title"/>
          </p:nvPr>
        </p:nvSpPr>
        <p:spPr>
          <a:xfrm>
            <a:off x="323850" y="188913"/>
            <a:ext cx="8229600" cy="1143000"/>
          </a:xfrm>
        </p:spPr>
        <p:txBody>
          <a:bodyPr>
            <a:normAutofit fontScale="90000"/>
          </a:bodyPr>
          <a:lstStyle/>
          <a:p>
            <a:r>
              <a:rPr lang="en-US" altLang="zh-TW">
                <a:solidFill>
                  <a:schemeClr val="accent1"/>
                </a:solidFill>
                <a:ea typeface="標楷體" panose="03000509000000000000" pitchFamily="49" charset="-120"/>
                <a:cs typeface="標楷體" panose="03000509000000000000" pitchFamily="49" charset="-120"/>
              </a:rPr>
              <a:t>Big Data Growth </a:t>
            </a:r>
            <a:br>
              <a:rPr lang="en-US" altLang="zh-TW">
                <a:solidFill>
                  <a:schemeClr val="accent1"/>
                </a:solidFill>
                <a:ea typeface="標楷體" panose="03000509000000000000" pitchFamily="49" charset="-120"/>
                <a:cs typeface="標楷體" panose="03000509000000000000" pitchFamily="49" charset="-120"/>
              </a:rPr>
            </a:br>
            <a:r>
              <a:rPr lang="en-US" altLang="zh-TW">
                <a:solidFill>
                  <a:schemeClr val="accent1"/>
                </a:solidFill>
                <a:ea typeface="標楷體" panose="03000509000000000000" pitchFamily="49" charset="-120"/>
                <a:cs typeface="標楷體" panose="03000509000000000000" pitchFamily="49" charset="-120"/>
              </a:rPr>
              <a:t>is increasingly </a:t>
            </a:r>
            <a:r>
              <a:rPr lang="en-US" altLang="zh-TW">
                <a:solidFill>
                  <a:srgbClr val="FF0000"/>
                </a:solidFill>
                <a:ea typeface="標楷體" panose="03000509000000000000" pitchFamily="49" charset="-120"/>
                <a:cs typeface="標楷體" panose="03000509000000000000" pitchFamily="49" charset="-120"/>
              </a:rPr>
              <a:t>unstructured</a:t>
            </a:r>
            <a:endParaRPr lang="zh-TW" altLang="en-US">
              <a:solidFill>
                <a:srgbClr val="FF0000"/>
              </a:solidFill>
              <a:ea typeface="標楷體" panose="03000509000000000000" pitchFamily="49" charset="-120"/>
              <a:cs typeface="標楷體" panose="03000509000000000000" pitchFamily="49" charset="-120"/>
            </a:endParaRPr>
          </a:p>
        </p:txBody>
      </p:sp>
      <p:sp>
        <p:nvSpPr>
          <p:cNvPr id="44035" name="投影片編號版面配置區 3">
            <a:extLst>
              <a:ext uri="{FF2B5EF4-FFF2-40B4-BE49-F238E27FC236}">
                <a16:creationId xmlns:a16="http://schemas.microsoft.com/office/drawing/2014/main" id="{D4739DBF-A730-6342-9268-AD49BA8FD54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fld id="{C7F8FA4D-55E4-3F40-A3CF-7BD241B89432}" type="slidenum">
              <a:rPr lang="zh-TW" altLang="en-US" sz="1200">
                <a:solidFill>
                  <a:srgbClr val="898989"/>
                </a:solidFill>
              </a:rPr>
              <a:pPr eaLnBrk="1" hangingPunct="1">
                <a:spcBef>
                  <a:spcPct val="0"/>
                </a:spcBef>
                <a:buFontTx/>
                <a:buNone/>
              </a:pPr>
              <a:t>46</a:t>
            </a:fld>
            <a:endParaRPr lang="zh-TW" altLang="en-US" sz="1200">
              <a:solidFill>
                <a:srgbClr val="898989"/>
              </a:solidFill>
            </a:endParaRPr>
          </a:p>
        </p:txBody>
      </p:sp>
      <p:pic>
        <p:nvPicPr>
          <p:cNvPr id="44036" name="Picture 2">
            <a:extLst>
              <a:ext uri="{FF2B5EF4-FFF2-40B4-BE49-F238E27FC236}">
                <a16:creationId xmlns:a16="http://schemas.microsoft.com/office/drawing/2014/main" id="{C6799B2D-B3A9-0641-9722-DE2BED6B5A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628775"/>
            <a:ext cx="675640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a:extLst>
              <a:ext uri="{FF2B5EF4-FFF2-40B4-BE49-F238E27FC236}">
                <a16:creationId xmlns:a16="http://schemas.microsoft.com/office/drawing/2014/main" id="{870CCE12-9B4F-7D44-8C55-92239382DC13}"/>
              </a:ext>
            </a:extLst>
          </p:cNvPr>
          <p:cNvSpPr/>
          <p:nvPr/>
        </p:nvSpPr>
        <p:spPr>
          <a:xfrm>
            <a:off x="755650" y="6597650"/>
            <a:ext cx="7488238" cy="230188"/>
          </a:xfrm>
          <a:prstGeom prst="rect">
            <a:avLst/>
          </a:prstGeom>
        </p:spPr>
        <p:txBody>
          <a:bodyPr>
            <a:spAutoFit/>
          </a:bodyPr>
          <a:lstStyle/>
          <a:p>
            <a:pPr algn="ctr">
              <a:defRPr/>
            </a:pPr>
            <a:r>
              <a:rPr lang="en-US" altLang="zh-TW" sz="900" dirty="0">
                <a:solidFill>
                  <a:schemeClr val="bg1">
                    <a:lumMod val="75000"/>
                  </a:schemeClr>
                </a:solidFill>
              </a:rPr>
              <a:t>Source: EMC Education Services, Data Science and Big Data Analytics: Discovering, Analyzing, Visualizing and Presenting Data, Wiley, 2015</a:t>
            </a:r>
          </a:p>
        </p:txBody>
      </p:sp>
    </p:spTree>
    <p:extLst>
      <p:ext uri="{BB962C8B-B14F-4D97-AF65-F5344CB8AC3E}">
        <p14:creationId xmlns:p14="http://schemas.microsoft.com/office/powerpoint/2010/main" val="3356946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標題 1">
            <a:extLst>
              <a:ext uri="{FF2B5EF4-FFF2-40B4-BE49-F238E27FC236}">
                <a16:creationId xmlns:a16="http://schemas.microsoft.com/office/drawing/2014/main" id="{B7D90E86-389A-E44D-BA6D-D3657D35B8D0}"/>
              </a:ext>
            </a:extLst>
          </p:cNvPr>
          <p:cNvSpPr>
            <a:spLocks noGrp="1"/>
          </p:cNvSpPr>
          <p:nvPr>
            <p:ph type="title"/>
          </p:nvPr>
        </p:nvSpPr>
        <p:spPr>
          <a:xfrm>
            <a:off x="457200" y="274638"/>
            <a:ext cx="8229600" cy="706437"/>
          </a:xfrm>
        </p:spPr>
        <p:txBody>
          <a:bodyPr>
            <a:normAutofit fontScale="90000"/>
          </a:bodyPr>
          <a:lstStyle/>
          <a:p>
            <a:r>
              <a:rPr lang="en-US" altLang="zh-TW">
                <a:solidFill>
                  <a:schemeClr val="accent1"/>
                </a:solidFill>
                <a:ea typeface="標楷體" panose="03000509000000000000" pitchFamily="49" charset="-120"/>
                <a:cs typeface="標楷體" panose="03000509000000000000" pitchFamily="49" charset="-120"/>
              </a:rPr>
              <a:t>Typical Analytic Architecture</a:t>
            </a:r>
            <a:endParaRPr lang="zh-TW" altLang="en-US">
              <a:solidFill>
                <a:schemeClr val="accent1"/>
              </a:solidFill>
              <a:ea typeface="標楷體" panose="03000509000000000000" pitchFamily="49" charset="-120"/>
              <a:cs typeface="標楷體" panose="03000509000000000000" pitchFamily="49" charset="-120"/>
            </a:endParaRPr>
          </a:p>
        </p:txBody>
      </p:sp>
      <p:sp>
        <p:nvSpPr>
          <p:cNvPr id="45059" name="投影片編號版面配置區 3">
            <a:extLst>
              <a:ext uri="{FF2B5EF4-FFF2-40B4-BE49-F238E27FC236}">
                <a16:creationId xmlns:a16="http://schemas.microsoft.com/office/drawing/2014/main" id="{0D09EE22-9F90-6048-9FB6-DD284F3B816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fld id="{C87AE02A-546F-4740-B41A-9F57256DAEFD}" type="slidenum">
              <a:rPr lang="zh-TW" altLang="en-US" sz="1200">
                <a:solidFill>
                  <a:srgbClr val="898989"/>
                </a:solidFill>
              </a:rPr>
              <a:pPr eaLnBrk="1" hangingPunct="1">
                <a:spcBef>
                  <a:spcPct val="0"/>
                </a:spcBef>
                <a:buFontTx/>
                <a:buNone/>
              </a:pPr>
              <a:t>47</a:t>
            </a:fld>
            <a:endParaRPr lang="zh-TW" altLang="en-US" sz="1200">
              <a:solidFill>
                <a:srgbClr val="898989"/>
              </a:solidFill>
            </a:endParaRPr>
          </a:p>
        </p:txBody>
      </p:sp>
      <p:pic>
        <p:nvPicPr>
          <p:cNvPr id="45060" name="Picture 2">
            <a:extLst>
              <a:ext uri="{FF2B5EF4-FFF2-40B4-BE49-F238E27FC236}">
                <a16:creationId xmlns:a16="http://schemas.microsoft.com/office/drawing/2014/main" id="{7F094B27-1186-AE43-93A0-9535ACC133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8" y="1389063"/>
            <a:ext cx="8926512" cy="506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a:extLst>
              <a:ext uri="{FF2B5EF4-FFF2-40B4-BE49-F238E27FC236}">
                <a16:creationId xmlns:a16="http://schemas.microsoft.com/office/drawing/2014/main" id="{31CBB006-5238-CE4B-812C-E41C7F9575B6}"/>
              </a:ext>
            </a:extLst>
          </p:cNvPr>
          <p:cNvSpPr/>
          <p:nvPr/>
        </p:nvSpPr>
        <p:spPr>
          <a:xfrm>
            <a:off x="755650" y="6597650"/>
            <a:ext cx="7488238" cy="230188"/>
          </a:xfrm>
          <a:prstGeom prst="rect">
            <a:avLst/>
          </a:prstGeom>
        </p:spPr>
        <p:txBody>
          <a:bodyPr>
            <a:spAutoFit/>
          </a:bodyPr>
          <a:lstStyle/>
          <a:p>
            <a:pPr algn="ctr">
              <a:defRPr/>
            </a:pPr>
            <a:r>
              <a:rPr lang="en-US" altLang="zh-TW" sz="900" dirty="0">
                <a:solidFill>
                  <a:schemeClr val="bg1">
                    <a:lumMod val="75000"/>
                  </a:schemeClr>
                </a:solidFill>
              </a:rPr>
              <a:t>Source: EMC Education Services, Data Science and Big Data Analytics: Discovering, Analyzing, Visualizing and Presenting Data, Wiley, 2015</a:t>
            </a:r>
          </a:p>
        </p:txBody>
      </p:sp>
    </p:spTree>
    <p:extLst>
      <p:ext uri="{BB962C8B-B14F-4D97-AF65-F5344CB8AC3E}">
        <p14:creationId xmlns:p14="http://schemas.microsoft.com/office/powerpoint/2010/main" val="11145111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標題 1">
            <a:extLst>
              <a:ext uri="{FF2B5EF4-FFF2-40B4-BE49-F238E27FC236}">
                <a16:creationId xmlns:a16="http://schemas.microsoft.com/office/drawing/2014/main" id="{29E48689-1481-9048-B551-33512FEF2278}"/>
              </a:ext>
            </a:extLst>
          </p:cNvPr>
          <p:cNvSpPr>
            <a:spLocks noGrp="1"/>
          </p:cNvSpPr>
          <p:nvPr>
            <p:ph type="title"/>
          </p:nvPr>
        </p:nvSpPr>
        <p:spPr>
          <a:xfrm>
            <a:off x="404813" y="38100"/>
            <a:ext cx="8229600" cy="1143000"/>
          </a:xfrm>
        </p:spPr>
        <p:txBody>
          <a:bodyPr>
            <a:normAutofit fontScale="90000"/>
          </a:bodyPr>
          <a:lstStyle/>
          <a:p>
            <a:r>
              <a:rPr lang="en-US" altLang="zh-TW">
                <a:solidFill>
                  <a:schemeClr val="accent1"/>
                </a:solidFill>
                <a:ea typeface="標楷體" panose="03000509000000000000" pitchFamily="49" charset="-120"/>
                <a:cs typeface="標楷體" panose="03000509000000000000" pitchFamily="49" charset="-120"/>
              </a:rPr>
              <a:t>Data Evolution and the </a:t>
            </a:r>
            <a:br>
              <a:rPr lang="en-US" altLang="zh-TW">
                <a:solidFill>
                  <a:schemeClr val="accent1"/>
                </a:solidFill>
                <a:ea typeface="標楷體" panose="03000509000000000000" pitchFamily="49" charset="-120"/>
                <a:cs typeface="標楷體" panose="03000509000000000000" pitchFamily="49" charset="-120"/>
              </a:rPr>
            </a:br>
            <a:r>
              <a:rPr lang="en-US" altLang="zh-TW">
                <a:solidFill>
                  <a:schemeClr val="accent1"/>
                </a:solidFill>
                <a:ea typeface="標楷體" panose="03000509000000000000" pitchFamily="49" charset="-120"/>
                <a:cs typeface="標楷體" panose="03000509000000000000" pitchFamily="49" charset="-120"/>
              </a:rPr>
              <a:t>Rise of Big Data Sources</a:t>
            </a:r>
            <a:endParaRPr lang="zh-TW" altLang="en-US">
              <a:solidFill>
                <a:schemeClr val="accent1"/>
              </a:solidFill>
              <a:ea typeface="標楷體" panose="03000509000000000000" pitchFamily="49" charset="-120"/>
              <a:cs typeface="標楷體" panose="03000509000000000000" pitchFamily="49" charset="-120"/>
            </a:endParaRPr>
          </a:p>
        </p:txBody>
      </p:sp>
      <p:sp>
        <p:nvSpPr>
          <p:cNvPr id="46083" name="投影片編號版面配置區 3">
            <a:extLst>
              <a:ext uri="{FF2B5EF4-FFF2-40B4-BE49-F238E27FC236}">
                <a16:creationId xmlns:a16="http://schemas.microsoft.com/office/drawing/2014/main" id="{7FA10F52-0B06-FF43-827E-678CF5E185E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fld id="{00627E8E-154D-6A42-BAC7-8DFFEFAE5ADC}" type="slidenum">
              <a:rPr lang="zh-TW" altLang="en-US" sz="1200">
                <a:solidFill>
                  <a:srgbClr val="898989"/>
                </a:solidFill>
              </a:rPr>
              <a:pPr eaLnBrk="1" hangingPunct="1">
                <a:spcBef>
                  <a:spcPct val="0"/>
                </a:spcBef>
                <a:buFontTx/>
                <a:buNone/>
              </a:pPr>
              <a:t>48</a:t>
            </a:fld>
            <a:endParaRPr lang="zh-TW" altLang="en-US" sz="1200">
              <a:solidFill>
                <a:srgbClr val="898989"/>
              </a:solidFill>
            </a:endParaRPr>
          </a:p>
        </p:txBody>
      </p:sp>
      <p:pic>
        <p:nvPicPr>
          <p:cNvPr id="46084" name="Picture 2">
            <a:extLst>
              <a:ext uri="{FF2B5EF4-FFF2-40B4-BE49-F238E27FC236}">
                <a16:creationId xmlns:a16="http://schemas.microsoft.com/office/drawing/2014/main" id="{CF2F8AE1-370C-8E41-A65A-1211C2FB1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412875"/>
            <a:ext cx="7480300" cy="511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a:extLst>
              <a:ext uri="{FF2B5EF4-FFF2-40B4-BE49-F238E27FC236}">
                <a16:creationId xmlns:a16="http://schemas.microsoft.com/office/drawing/2014/main" id="{419D1BC3-7D63-CA44-97DE-FD80D6CDDC13}"/>
              </a:ext>
            </a:extLst>
          </p:cNvPr>
          <p:cNvSpPr/>
          <p:nvPr/>
        </p:nvSpPr>
        <p:spPr>
          <a:xfrm>
            <a:off x="755650" y="6597650"/>
            <a:ext cx="7488238" cy="230188"/>
          </a:xfrm>
          <a:prstGeom prst="rect">
            <a:avLst/>
          </a:prstGeom>
        </p:spPr>
        <p:txBody>
          <a:bodyPr>
            <a:spAutoFit/>
          </a:bodyPr>
          <a:lstStyle/>
          <a:p>
            <a:pPr algn="ctr">
              <a:defRPr/>
            </a:pPr>
            <a:r>
              <a:rPr lang="en-US" altLang="zh-TW" sz="900" dirty="0">
                <a:solidFill>
                  <a:schemeClr val="bg1">
                    <a:lumMod val="75000"/>
                  </a:schemeClr>
                </a:solidFill>
              </a:rPr>
              <a:t>Source: EMC Education Services, Data Science and Big Data Analytics: Discovering, Analyzing, Visualizing and Presenting Data, Wiley, 2015</a:t>
            </a:r>
          </a:p>
        </p:txBody>
      </p:sp>
    </p:spTree>
    <p:extLst>
      <p:ext uri="{BB962C8B-B14F-4D97-AF65-F5344CB8AC3E}">
        <p14:creationId xmlns:p14="http://schemas.microsoft.com/office/powerpoint/2010/main" val="27289045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a:extLst>
              <a:ext uri="{FF2B5EF4-FFF2-40B4-BE49-F238E27FC236}">
                <a16:creationId xmlns:a16="http://schemas.microsoft.com/office/drawing/2014/main" id="{1625AFE8-4E4D-414A-9DC8-79794D40E5A0}"/>
              </a:ext>
            </a:extLst>
          </p:cNvPr>
          <p:cNvSpPr>
            <a:spLocks noGrp="1"/>
          </p:cNvSpPr>
          <p:nvPr>
            <p:ph type="title"/>
          </p:nvPr>
        </p:nvSpPr>
        <p:spPr/>
        <p:txBody>
          <a:bodyPr/>
          <a:lstStyle/>
          <a:p>
            <a:r>
              <a:rPr lang="en-US" altLang="zh-TW">
                <a:solidFill>
                  <a:schemeClr val="accent1"/>
                </a:solidFill>
                <a:ea typeface="標楷體" panose="03000509000000000000" pitchFamily="49" charset="-120"/>
                <a:cs typeface="標楷體" panose="03000509000000000000" pitchFamily="49" charset="-120"/>
              </a:rPr>
              <a:t>Emerging Big Data Ecosystem</a:t>
            </a:r>
            <a:endParaRPr lang="zh-TW" altLang="en-US">
              <a:solidFill>
                <a:schemeClr val="accent1"/>
              </a:solidFill>
              <a:ea typeface="標楷體" panose="03000509000000000000" pitchFamily="49" charset="-120"/>
              <a:cs typeface="標楷體" panose="03000509000000000000" pitchFamily="49" charset="-120"/>
            </a:endParaRPr>
          </a:p>
        </p:txBody>
      </p:sp>
      <p:sp>
        <p:nvSpPr>
          <p:cNvPr id="47107" name="投影片編號版面配置區 3">
            <a:extLst>
              <a:ext uri="{FF2B5EF4-FFF2-40B4-BE49-F238E27FC236}">
                <a16:creationId xmlns:a16="http://schemas.microsoft.com/office/drawing/2014/main" id="{838AEF12-E5F1-4149-8492-14B91137C0D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fld id="{F8693CA6-55F9-804A-9EB8-821C33895096}" type="slidenum">
              <a:rPr lang="zh-TW" altLang="en-US" sz="1200">
                <a:solidFill>
                  <a:srgbClr val="898989"/>
                </a:solidFill>
              </a:rPr>
              <a:pPr eaLnBrk="1" hangingPunct="1">
                <a:spcBef>
                  <a:spcPct val="0"/>
                </a:spcBef>
                <a:buFontTx/>
                <a:buNone/>
              </a:pPr>
              <a:t>49</a:t>
            </a:fld>
            <a:endParaRPr lang="zh-TW" altLang="en-US" sz="1200">
              <a:solidFill>
                <a:srgbClr val="898989"/>
              </a:solidFill>
            </a:endParaRPr>
          </a:p>
        </p:txBody>
      </p:sp>
      <p:pic>
        <p:nvPicPr>
          <p:cNvPr id="47108" name="Picture 2">
            <a:extLst>
              <a:ext uri="{FF2B5EF4-FFF2-40B4-BE49-F238E27FC236}">
                <a16:creationId xmlns:a16="http://schemas.microsoft.com/office/drawing/2014/main" id="{18B0D530-5147-A841-83A3-23B91F3F08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557338"/>
            <a:ext cx="8948738" cy="4710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a:extLst>
              <a:ext uri="{FF2B5EF4-FFF2-40B4-BE49-F238E27FC236}">
                <a16:creationId xmlns:a16="http://schemas.microsoft.com/office/drawing/2014/main" id="{0EE68F10-4109-6E42-8219-FBBAB2307F15}"/>
              </a:ext>
            </a:extLst>
          </p:cNvPr>
          <p:cNvSpPr/>
          <p:nvPr/>
        </p:nvSpPr>
        <p:spPr>
          <a:xfrm>
            <a:off x="755650" y="6597650"/>
            <a:ext cx="7488238" cy="230188"/>
          </a:xfrm>
          <a:prstGeom prst="rect">
            <a:avLst/>
          </a:prstGeom>
        </p:spPr>
        <p:txBody>
          <a:bodyPr>
            <a:spAutoFit/>
          </a:bodyPr>
          <a:lstStyle/>
          <a:p>
            <a:pPr algn="ctr">
              <a:defRPr/>
            </a:pPr>
            <a:r>
              <a:rPr lang="en-US" altLang="zh-TW" sz="900" dirty="0">
                <a:solidFill>
                  <a:schemeClr val="bg1">
                    <a:lumMod val="75000"/>
                  </a:schemeClr>
                </a:solidFill>
              </a:rPr>
              <a:t>Source: EMC Education Services, Data Science and Big Data Analytics: Discovering, Analyzing, Visualizing and Presenting Data, Wiley, 2015</a:t>
            </a:r>
          </a:p>
        </p:txBody>
      </p:sp>
    </p:spTree>
    <p:extLst>
      <p:ext uri="{BB962C8B-B14F-4D97-AF65-F5344CB8AC3E}">
        <p14:creationId xmlns:p14="http://schemas.microsoft.com/office/powerpoint/2010/main" val="2276832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a:extLst>
              <a:ext uri="{FF2B5EF4-FFF2-40B4-BE49-F238E27FC236}">
                <a16:creationId xmlns:a16="http://schemas.microsoft.com/office/drawing/2014/main" id="{C89BB447-5A47-9140-99C1-09F32E84C5BB}"/>
              </a:ext>
            </a:extLst>
          </p:cNvPr>
          <p:cNvSpPr>
            <a:spLocks noGrp="1"/>
          </p:cNvSpPr>
          <p:nvPr>
            <p:ph type="title"/>
          </p:nvPr>
        </p:nvSpPr>
        <p:spPr>
          <a:xfrm>
            <a:off x="457200" y="115888"/>
            <a:ext cx="8229600" cy="1152525"/>
          </a:xfrm>
        </p:spPr>
        <p:txBody>
          <a:bodyPr>
            <a:normAutofit fontScale="90000"/>
          </a:bodyPr>
          <a:lstStyle/>
          <a:p>
            <a:r>
              <a:rPr lang="en-US" altLang="zh-TW" sz="2000">
                <a:ea typeface="標楷體" panose="03000509000000000000" pitchFamily="49" charset="-120"/>
                <a:cs typeface="標楷體" panose="03000509000000000000" pitchFamily="49" charset="-120"/>
              </a:rPr>
              <a:t>EMC Education Services, </a:t>
            </a:r>
            <a:br>
              <a:rPr lang="en-US" altLang="zh-TW" sz="2000">
                <a:ea typeface="標楷體" panose="03000509000000000000" pitchFamily="49" charset="-120"/>
                <a:cs typeface="標楷體" panose="03000509000000000000" pitchFamily="49" charset="-120"/>
              </a:rPr>
            </a:br>
            <a:r>
              <a:rPr lang="en-US" altLang="zh-TW" sz="2000">
                <a:solidFill>
                  <a:schemeClr val="accent1"/>
                </a:solidFill>
                <a:ea typeface="標楷體" panose="03000509000000000000" pitchFamily="49" charset="-120"/>
                <a:cs typeface="標楷體" panose="03000509000000000000" pitchFamily="49" charset="-120"/>
              </a:rPr>
              <a:t>Data Science and Big Data Analytics: </a:t>
            </a:r>
            <a:br>
              <a:rPr lang="en-US" altLang="zh-TW" sz="2000">
                <a:solidFill>
                  <a:schemeClr val="accent1"/>
                </a:solidFill>
                <a:ea typeface="標楷體" panose="03000509000000000000" pitchFamily="49" charset="-120"/>
                <a:cs typeface="標楷體" panose="03000509000000000000" pitchFamily="49" charset="-120"/>
              </a:rPr>
            </a:br>
            <a:r>
              <a:rPr lang="en-US" altLang="zh-TW" sz="2000">
                <a:solidFill>
                  <a:schemeClr val="accent1"/>
                </a:solidFill>
                <a:ea typeface="標楷體" panose="03000509000000000000" pitchFamily="49" charset="-120"/>
                <a:cs typeface="標楷體" panose="03000509000000000000" pitchFamily="49" charset="-120"/>
              </a:rPr>
              <a:t>Discovering, Analyzing, Visualizing and Presenting Data</a:t>
            </a:r>
            <a:r>
              <a:rPr lang="en-US" altLang="zh-TW" sz="2000">
                <a:ea typeface="標楷體" panose="03000509000000000000" pitchFamily="49" charset="-120"/>
                <a:cs typeface="標楷體" panose="03000509000000000000" pitchFamily="49" charset="-120"/>
              </a:rPr>
              <a:t>, </a:t>
            </a:r>
            <a:br>
              <a:rPr lang="en-US" altLang="zh-TW" sz="2000">
                <a:ea typeface="標楷體" panose="03000509000000000000" pitchFamily="49" charset="-120"/>
                <a:cs typeface="標楷體" panose="03000509000000000000" pitchFamily="49" charset="-120"/>
              </a:rPr>
            </a:br>
            <a:r>
              <a:rPr lang="en-US" altLang="zh-TW" sz="2000">
                <a:ea typeface="標楷體" panose="03000509000000000000" pitchFamily="49" charset="-120"/>
                <a:cs typeface="標楷體" panose="03000509000000000000" pitchFamily="49" charset="-120"/>
              </a:rPr>
              <a:t>Wiley, 2015</a:t>
            </a:r>
            <a:endParaRPr lang="zh-TW" altLang="en-US" sz="2000">
              <a:ea typeface="標楷體" panose="03000509000000000000" pitchFamily="49" charset="-120"/>
              <a:cs typeface="標楷體" panose="03000509000000000000" pitchFamily="49" charset="-120"/>
            </a:endParaRPr>
          </a:p>
        </p:txBody>
      </p:sp>
      <p:sp>
        <p:nvSpPr>
          <p:cNvPr id="10243" name="投影片編號版面配置區 3">
            <a:extLst>
              <a:ext uri="{FF2B5EF4-FFF2-40B4-BE49-F238E27FC236}">
                <a16:creationId xmlns:a16="http://schemas.microsoft.com/office/drawing/2014/main" id="{2A9518DD-1672-A141-A2BE-0721E223C36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fld id="{2C820A0D-9BFF-9F40-956C-B90F0ED6188A}" type="slidenum">
              <a:rPr lang="zh-TW" altLang="en-US" sz="1200">
                <a:solidFill>
                  <a:srgbClr val="898989"/>
                </a:solidFill>
              </a:rPr>
              <a:pPr eaLnBrk="1" hangingPunct="1">
                <a:spcBef>
                  <a:spcPct val="0"/>
                </a:spcBef>
                <a:buFontTx/>
                <a:buNone/>
              </a:pPr>
              <a:t>5</a:t>
            </a:fld>
            <a:endParaRPr lang="zh-TW" altLang="en-US" sz="1200">
              <a:solidFill>
                <a:srgbClr val="898989"/>
              </a:solidFill>
            </a:endParaRPr>
          </a:p>
        </p:txBody>
      </p:sp>
      <p:pic>
        <p:nvPicPr>
          <p:cNvPr id="10244" name="Picture 2">
            <a:extLst>
              <a:ext uri="{FF2B5EF4-FFF2-40B4-BE49-F238E27FC236}">
                <a16:creationId xmlns:a16="http://schemas.microsoft.com/office/drawing/2014/main" id="{0E3E1B99-CD30-F543-8FF2-AB8953FA7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363" y="1412875"/>
            <a:ext cx="4140200" cy="51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a:extLst>
              <a:ext uri="{FF2B5EF4-FFF2-40B4-BE49-F238E27FC236}">
                <a16:creationId xmlns:a16="http://schemas.microsoft.com/office/drawing/2014/main" id="{30463272-6065-024C-A4CF-A5098A8F91EE}"/>
              </a:ext>
            </a:extLst>
          </p:cNvPr>
          <p:cNvSpPr/>
          <p:nvPr/>
        </p:nvSpPr>
        <p:spPr>
          <a:xfrm>
            <a:off x="1392238" y="6615113"/>
            <a:ext cx="6359525" cy="246062"/>
          </a:xfrm>
          <a:prstGeom prst="rect">
            <a:avLst/>
          </a:prstGeom>
        </p:spPr>
        <p:txBody>
          <a:bodyPr>
            <a:spAutoFit/>
          </a:bodyPr>
          <a:lstStyle/>
          <a:p>
            <a:pPr algn="ctr">
              <a:defRPr/>
            </a:pPr>
            <a:r>
              <a:rPr lang="en-US" altLang="zh-TW" sz="1000" dirty="0">
                <a:solidFill>
                  <a:schemeClr val="bg1">
                    <a:lumMod val="65000"/>
                  </a:schemeClr>
                </a:solidFill>
                <a:latin typeface="Arial" charset="0"/>
              </a:rPr>
              <a:t>Source: </a:t>
            </a:r>
            <a:r>
              <a:rPr lang="en-US" altLang="zh-TW" sz="1000" dirty="0">
                <a:solidFill>
                  <a:schemeClr val="bg1">
                    <a:lumMod val="65000"/>
                  </a:schemeClr>
                </a:solidFill>
                <a:latin typeface="Arial" charset="0"/>
                <a:hlinkClick r:id="rId3"/>
              </a:rPr>
              <a:t>http://www.amazon.com/Data-Science-Big-Analytics-Discovering/dp/111887613X</a:t>
            </a:r>
            <a:endParaRPr lang="en-US" altLang="zh-TW" sz="1000" dirty="0">
              <a:solidFill>
                <a:schemeClr val="bg1">
                  <a:lumMod val="65000"/>
                </a:schemeClr>
              </a:solidFill>
              <a:latin typeface="Arial" charset="0"/>
            </a:endParaRPr>
          </a:p>
        </p:txBody>
      </p:sp>
    </p:spTree>
    <p:extLst>
      <p:ext uri="{BB962C8B-B14F-4D97-AF65-F5344CB8AC3E}">
        <p14:creationId xmlns:p14="http://schemas.microsoft.com/office/powerpoint/2010/main" val="5186275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a:extLst>
              <a:ext uri="{FF2B5EF4-FFF2-40B4-BE49-F238E27FC236}">
                <a16:creationId xmlns:a16="http://schemas.microsoft.com/office/drawing/2014/main" id="{E25FDFD3-D60B-C246-8192-50B765194D77}"/>
              </a:ext>
            </a:extLst>
          </p:cNvPr>
          <p:cNvSpPr>
            <a:spLocks noGrp="1"/>
          </p:cNvSpPr>
          <p:nvPr>
            <p:ph type="title"/>
          </p:nvPr>
        </p:nvSpPr>
        <p:spPr>
          <a:xfrm>
            <a:off x="457200" y="71438"/>
            <a:ext cx="8229600" cy="1270000"/>
          </a:xfrm>
        </p:spPr>
        <p:txBody>
          <a:bodyPr>
            <a:normAutofit fontScale="90000"/>
          </a:bodyPr>
          <a:lstStyle/>
          <a:p>
            <a:r>
              <a:rPr lang="en-US" altLang="zh-TW">
                <a:solidFill>
                  <a:schemeClr val="accent1"/>
                </a:solidFill>
                <a:ea typeface="標楷體" panose="03000509000000000000" pitchFamily="49" charset="-120"/>
                <a:cs typeface="標楷體" panose="03000509000000000000" pitchFamily="49" charset="-120"/>
              </a:rPr>
              <a:t>Key Roles for the New </a:t>
            </a:r>
            <a:br>
              <a:rPr lang="en-US" altLang="zh-TW">
                <a:solidFill>
                  <a:schemeClr val="accent1"/>
                </a:solidFill>
                <a:ea typeface="標楷體" panose="03000509000000000000" pitchFamily="49" charset="-120"/>
                <a:cs typeface="標楷體" panose="03000509000000000000" pitchFamily="49" charset="-120"/>
              </a:rPr>
            </a:br>
            <a:r>
              <a:rPr lang="en-US" altLang="zh-TW">
                <a:solidFill>
                  <a:schemeClr val="accent1"/>
                </a:solidFill>
                <a:ea typeface="標楷體" panose="03000509000000000000" pitchFamily="49" charset="-120"/>
                <a:cs typeface="標楷體" panose="03000509000000000000" pitchFamily="49" charset="-120"/>
              </a:rPr>
              <a:t>Big Data Ecosystem</a:t>
            </a:r>
            <a:endParaRPr lang="zh-TW" altLang="en-US">
              <a:solidFill>
                <a:schemeClr val="accent1"/>
              </a:solidFill>
              <a:ea typeface="標楷體" panose="03000509000000000000" pitchFamily="49" charset="-120"/>
              <a:cs typeface="標楷體" panose="03000509000000000000" pitchFamily="49" charset="-120"/>
            </a:endParaRPr>
          </a:p>
        </p:txBody>
      </p:sp>
      <p:sp>
        <p:nvSpPr>
          <p:cNvPr id="48131" name="投影片編號版面配置區 3">
            <a:extLst>
              <a:ext uri="{FF2B5EF4-FFF2-40B4-BE49-F238E27FC236}">
                <a16:creationId xmlns:a16="http://schemas.microsoft.com/office/drawing/2014/main" id="{7859C45C-B471-3542-BFD2-3C23FDECDBC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fld id="{1C2412BA-B5FC-9E4B-AF36-8470BACD972D}" type="slidenum">
              <a:rPr lang="zh-TW" altLang="en-US" sz="1200">
                <a:solidFill>
                  <a:srgbClr val="898989"/>
                </a:solidFill>
              </a:rPr>
              <a:pPr eaLnBrk="1" hangingPunct="1">
                <a:spcBef>
                  <a:spcPct val="0"/>
                </a:spcBef>
                <a:buFontTx/>
                <a:buNone/>
              </a:pPr>
              <a:t>50</a:t>
            </a:fld>
            <a:endParaRPr lang="zh-TW" altLang="en-US" sz="1200">
              <a:solidFill>
                <a:srgbClr val="898989"/>
              </a:solidFill>
            </a:endParaRPr>
          </a:p>
        </p:txBody>
      </p:sp>
      <p:pic>
        <p:nvPicPr>
          <p:cNvPr id="48132" name="Picture 2">
            <a:extLst>
              <a:ext uri="{FF2B5EF4-FFF2-40B4-BE49-F238E27FC236}">
                <a16:creationId xmlns:a16="http://schemas.microsoft.com/office/drawing/2014/main" id="{143DD1B2-904E-C24E-888C-A2645B68C8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613" y="1412875"/>
            <a:ext cx="7153275" cy="4973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a:extLst>
              <a:ext uri="{FF2B5EF4-FFF2-40B4-BE49-F238E27FC236}">
                <a16:creationId xmlns:a16="http://schemas.microsoft.com/office/drawing/2014/main" id="{4DBD5B9D-E918-A04D-81AB-372F993F0028}"/>
              </a:ext>
            </a:extLst>
          </p:cNvPr>
          <p:cNvSpPr/>
          <p:nvPr/>
        </p:nvSpPr>
        <p:spPr>
          <a:xfrm>
            <a:off x="755650" y="6597650"/>
            <a:ext cx="7488238" cy="230188"/>
          </a:xfrm>
          <a:prstGeom prst="rect">
            <a:avLst/>
          </a:prstGeom>
        </p:spPr>
        <p:txBody>
          <a:bodyPr>
            <a:spAutoFit/>
          </a:bodyPr>
          <a:lstStyle/>
          <a:p>
            <a:pPr algn="ctr">
              <a:defRPr/>
            </a:pPr>
            <a:r>
              <a:rPr lang="en-US" altLang="zh-TW" sz="900" dirty="0">
                <a:solidFill>
                  <a:schemeClr val="bg1">
                    <a:lumMod val="75000"/>
                  </a:schemeClr>
                </a:solidFill>
              </a:rPr>
              <a:t>Source: EMC Education Services, Data Science and Big Data Analytics: Discovering, Analyzing, Visualizing and Presenting Data, Wiley, 2015</a:t>
            </a:r>
          </a:p>
        </p:txBody>
      </p:sp>
    </p:spTree>
    <p:extLst>
      <p:ext uri="{BB962C8B-B14F-4D97-AF65-F5344CB8AC3E}">
        <p14:creationId xmlns:p14="http://schemas.microsoft.com/office/powerpoint/2010/main" val="3654397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標題 1">
            <a:extLst>
              <a:ext uri="{FF2B5EF4-FFF2-40B4-BE49-F238E27FC236}">
                <a16:creationId xmlns:a16="http://schemas.microsoft.com/office/drawing/2014/main" id="{580D16BB-DB8F-2847-9306-A05CB600A578}"/>
              </a:ext>
            </a:extLst>
          </p:cNvPr>
          <p:cNvSpPr>
            <a:spLocks noGrp="1"/>
          </p:cNvSpPr>
          <p:nvPr>
            <p:ph type="title"/>
          </p:nvPr>
        </p:nvSpPr>
        <p:spPr>
          <a:xfrm>
            <a:off x="457200" y="115888"/>
            <a:ext cx="8229600" cy="649287"/>
          </a:xfrm>
        </p:spPr>
        <p:txBody>
          <a:bodyPr>
            <a:normAutofit fontScale="90000"/>
          </a:bodyPr>
          <a:lstStyle/>
          <a:p>
            <a:r>
              <a:rPr lang="en-US" altLang="zh-TW">
                <a:solidFill>
                  <a:schemeClr val="accent1"/>
                </a:solidFill>
                <a:ea typeface="標楷體" panose="03000509000000000000" pitchFamily="49" charset="-120"/>
                <a:cs typeface="標楷體" panose="03000509000000000000" pitchFamily="49" charset="-120"/>
              </a:rPr>
              <a:t>Big Data Solution</a:t>
            </a:r>
            <a:endParaRPr lang="zh-TW" altLang="en-US">
              <a:solidFill>
                <a:schemeClr val="accent1"/>
              </a:solidFill>
              <a:ea typeface="標楷體" panose="03000509000000000000" pitchFamily="49" charset="-120"/>
              <a:cs typeface="標楷體" panose="03000509000000000000" pitchFamily="49" charset="-120"/>
            </a:endParaRPr>
          </a:p>
        </p:txBody>
      </p:sp>
      <p:sp>
        <p:nvSpPr>
          <p:cNvPr id="69635" name="投影片編號版面配置區 3">
            <a:extLst>
              <a:ext uri="{FF2B5EF4-FFF2-40B4-BE49-F238E27FC236}">
                <a16:creationId xmlns:a16="http://schemas.microsoft.com/office/drawing/2014/main" id="{9DB025A4-5530-0C4D-B482-A0F611B70C9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fld id="{C734C427-3E61-BC46-812E-2804171B2E2A}" type="slidenum">
              <a:rPr lang="zh-TW" altLang="en-US" sz="1200">
                <a:solidFill>
                  <a:srgbClr val="898989"/>
                </a:solidFill>
              </a:rPr>
              <a:pPr eaLnBrk="1" hangingPunct="1">
                <a:spcBef>
                  <a:spcPct val="0"/>
                </a:spcBef>
                <a:buFontTx/>
                <a:buNone/>
              </a:pPr>
              <a:t>51</a:t>
            </a:fld>
            <a:endParaRPr lang="zh-TW" altLang="en-US" sz="1200">
              <a:solidFill>
                <a:srgbClr val="898989"/>
              </a:solidFill>
            </a:endParaRPr>
          </a:p>
        </p:txBody>
      </p:sp>
      <p:pic>
        <p:nvPicPr>
          <p:cNvPr id="69636" name="Picture 2" descr="Big Data Solution">
            <a:extLst>
              <a:ext uri="{FF2B5EF4-FFF2-40B4-BE49-F238E27FC236}">
                <a16:creationId xmlns:a16="http://schemas.microsoft.com/office/drawing/2014/main" id="{C2D4E4C5-F685-4441-9189-0B658923C6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800100"/>
            <a:ext cx="8277225"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id="{DD0FA524-0FB4-FF43-A516-0B86FD1CB514}"/>
              </a:ext>
            </a:extLst>
          </p:cNvPr>
          <p:cNvSpPr/>
          <p:nvPr/>
        </p:nvSpPr>
        <p:spPr>
          <a:xfrm>
            <a:off x="1154113" y="6608763"/>
            <a:ext cx="6835775" cy="276225"/>
          </a:xfrm>
          <a:prstGeom prst="rect">
            <a:avLst/>
          </a:prstGeom>
        </p:spPr>
        <p:txBody>
          <a:bodyPr>
            <a:spAutoFit/>
          </a:bodyPr>
          <a:lstStyle/>
          <a:p>
            <a:pPr algn="ctr">
              <a:defRPr/>
            </a:pPr>
            <a:r>
              <a:rPr lang="en-US" altLang="zh-TW" sz="1200" dirty="0">
                <a:solidFill>
                  <a:schemeClr val="bg1">
                    <a:lumMod val="75000"/>
                  </a:schemeClr>
                </a:solidFill>
              </a:rPr>
              <a:t>Source: </a:t>
            </a:r>
            <a:r>
              <a:rPr lang="en-US" altLang="zh-TW" sz="1200" dirty="0">
                <a:solidFill>
                  <a:schemeClr val="bg1">
                    <a:lumMod val="75000"/>
                  </a:schemeClr>
                </a:solidFill>
                <a:hlinkClick r:id="rId3"/>
              </a:rPr>
              <a:t>http://www.newera-technologies.com/big-data-solution.html</a:t>
            </a:r>
            <a:endParaRPr lang="en-US" altLang="zh-TW" sz="1200" dirty="0">
              <a:solidFill>
                <a:schemeClr val="bg1">
                  <a:lumMod val="75000"/>
                </a:schemeClr>
              </a:solidFill>
            </a:endParaRPr>
          </a:p>
        </p:txBody>
      </p:sp>
      <p:sp>
        <p:nvSpPr>
          <p:cNvPr id="7" name="圓角矩形 6">
            <a:extLst>
              <a:ext uri="{FF2B5EF4-FFF2-40B4-BE49-F238E27FC236}">
                <a16:creationId xmlns:a16="http://schemas.microsoft.com/office/drawing/2014/main" id="{4C8C3ED2-A262-9B4D-BABB-FA0FDD91BC2C}"/>
              </a:ext>
            </a:extLst>
          </p:cNvPr>
          <p:cNvSpPr/>
          <p:nvPr/>
        </p:nvSpPr>
        <p:spPr>
          <a:xfrm>
            <a:off x="3779838" y="1076325"/>
            <a:ext cx="739775" cy="608013"/>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圓角矩形 7">
            <a:extLst>
              <a:ext uri="{FF2B5EF4-FFF2-40B4-BE49-F238E27FC236}">
                <a16:creationId xmlns:a16="http://schemas.microsoft.com/office/drawing/2014/main" id="{68474FDA-6E51-E647-A498-70AD75B5885B}"/>
              </a:ext>
            </a:extLst>
          </p:cNvPr>
          <p:cNvSpPr/>
          <p:nvPr/>
        </p:nvSpPr>
        <p:spPr>
          <a:xfrm>
            <a:off x="4643438" y="1076325"/>
            <a:ext cx="939800" cy="608013"/>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9640" name="文字方塊 40">
            <a:extLst>
              <a:ext uri="{FF2B5EF4-FFF2-40B4-BE49-F238E27FC236}">
                <a16:creationId xmlns:a16="http://schemas.microsoft.com/office/drawing/2014/main" id="{4641C102-11D3-EC48-BA14-BEC3BF8C8F8B}"/>
              </a:ext>
            </a:extLst>
          </p:cNvPr>
          <p:cNvSpPr txBox="1">
            <a:spLocks noChangeArrowheads="1"/>
          </p:cNvSpPr>
          <p:nvPr/>
        </p:nvSpPr>
        <p:spPr bwMode="auto">
          <a:xfrm flipH="1">
            <a:off x="2082800" y="692150"/>
            <a:ext cx="688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solidFill>
                  <a:srgbClr val="FF0000"/>
                </a:solidFill>
                <a:latin typeface="Arial" panose="020B0604020202020204" pitchFamily="34" charset="0"/>
              </a:rPr>
              <a:t>EG</a:t>
            </a:r>
            <a:endParaRPr lang="zh-TW" altLang="en-US" sz="1800">
              <a:solidFill>
                <a:srgbClr val="FF0000"/>
              </a:solidFill>
              <a:latin typeface="Arial" panose="020B0604020202020204" pitchFamily="34" charset="0"/>
            </a:endParaRPr>
          </a:p>
        </p:txBody>
      </p:sp>
      <p:sp>
        <p:nvSpPr>
          <p:cNvPr id="69641" name="文字方塊 41">
            <a:extLst>
              <a:ext uri="{FF2B5EF4-FFF2-40B4-BE49-F238E27FC236}">
                <a16:creationId xmlns:a16="http://schemas.microsoft.com/office/drawing/2014/main" id="{C6B8C1BC-6AB9-3644-978F-AB6CFBEF4AA9}"/>
              </a:ext>
            </a:extLst>
          </p:cNvPr>
          <p:cNvSpPr txBox="1">
            <a:spLocks noChangeArrowheads="1"/>
          </p:cNvSpPr>
          <p:nvPr/>
        </p:nvSpPr>
        <p:spPr bwMode="auto">
          <a:xfrm flipH="1">
            <a:off x="3813175" y="676275"/>
            <a:ext cx="688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solidFill>
                  <a:srgbClr val="FF0000"/>
                </a:solidFill>
                <a:latin typeface="Arial" panose="020B0604020202020204" pitchFamily="34" charset="0"/>
              </a:rPr>
              <a:t>EM</a:t>
            </a:r>
            <a:endParaRPr lang="zh-TW" altLang="en-US" sz="1800">
              <a:solidFill>
                <a:srgbClr val="FF0000"/>
              </a:solidFill>
              <a:latin typeface="Arial" panose="020B0604020202020204" pitchFamily="34" charset="0"/>
            </a:endParaRPr>
          </a:p>
        </p:txBody>
      </p:sp>
      <p:sp>
        <p:nvSpPr>
          <p:cNvPr id="69642" name="文字方塊 42">
            <a:extLst>
              <a:ext uri="{FF2B5EF4-FFF2-40B4-BE49-F238E27FC236}">
                <a16:creationId xmlns:a16="http://schemas.microsoft.com/office/drawing/2014/main" id="{A2DA3C33-1116-704E-95C5-DAEAA876230F}"/>
              </a:ext>
            </a:extLst>
          </p:cNvPr>
          <p:cNvSpPr txBox="1">
            <a:spLocks noChangeArrowheads="1"/>
          </p:cNvSpPr>
          <p:nvPr/>
        </p:nvSpPr>
        <p:spPr bwMode="auto">
          <a:xfrm flipH="1">
            <a:off x="4894263" y="676275"/>
            <a:ext cx="688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solidFill>
                  <a:srgbClr val="FF0000"/>
                </a:solidFill>
                <a:latin typeface="Arial" panose="020B0604020202020204" pitchFamily="34" charset="0"/>
              </a:rPr>
              <a:t>VA</a:t>
            </a:r>
            <a:endParaRPr lang="zh-TW" altLang="en-US" sz="1800">
              <a:solidFill>
                <a:srgbClr val="FF0000"/>
              </a:solidFill>
              <a:latin typeface="Arial" panose="020B0604020202020204" pitchFamily="34" charset="0"/>
            </a:endParaRPr>
          </a:p>
        </p:txBody>
      </p:sp>
      <p:sp>
        <p:nvSpPr>
          <p:cNvPr id="12" name="圓角矩形 11">
            <a:extLst>
              <a:ext uri="{FF2B5EF4-FFF2-40B4-BE49-F238E27FC236}">
                <a16:creationId xmlns:a16="http://schemas.microsoft.com/office/drawing/2014/main" id="{A5682F72-5ECA-724A-9446-328711A517CD}"/>
              </a:ext>
            </a:extLst>
          </p:cNvPr>
          <p:cNvSpPr/>
          <p:nvPr/>
        </p:nvSpPr>
        <p:spPr>
          <a:xfrm>
            <a:off x="1835150" y="1092200"/>
            <a:ext cx="989013" cy="608013"/>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2090951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編號版面配置區 3">
            <a:extLst>
              <a:ext uri="{FF2B5EF4-FFF2-40B4-BE49-F238E27FC236}">
                <a16:creationId xmlns:a16="http://schemas.microsoft.com/office/drawing/2014/main" id="{A0918E6E-503E-2F46-A5FB-AA49FF028FE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fld id="{86E98AE9-208A-F04E-8DDD-5066488B6C0A}" type="slidenum">
              <a:rPr lang="zh-TW" altLang="en-US" sz="1200">
                <a:solidFill>
                  <a:srgbClr val="898989"/>
                </a:solidFill>
              </a:rPr>
              <a:pPr eaLnBrk="1" hangingPunct="1">
                <a:spcBef>
                  <a:spcPct val="0"/>
                </a:spcBef>
                <a:buFontTx/>
                <a:buNone/>
              </a:pPr>
              <a:t>52</a:t>
            </a:fld>
            <a:endParaRPr lang="zh-TW" altLang="en-US" sz="1200">
              <a:solidFill>
                <a:srgbClr val="898989"/>
              </a:solidFill>
            </a:endParaRPr>
          </a:p>
        </p:txBody>
      </p:sp>
      <p:pic>
        <p:nvPicPr>
          <p:cNvPr id="70659" name="Picture 2" descr="https://www.thalesgroup.com/sites/default/files/styles/original/public/assets/images/big_data_0.png?itok=nwyPBe1i">
            <a:extLst>
              <a:ext uri="{FF2B5EF4-FFF2-40B4-BE49-F238E27FC236}">
                <a16:creationId xmlns:a16="http://schemas.microsoft.com/office/drawing/2014/main" id="{BC01D301-1A69-6349-94F9-878F97A053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075" y="314325"/>
            <a:ext cx="8202613" cy="613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id="{D07CD7E0-9AF9-FC4B-B1CC-B5C3BFC7B79F}"/>
              </a:ext>
            </a:extLst>
          </p:cNvPr>
          <p:cNvSpPr/>
          <p:nvPr/>
        </p:nvSpPr>
        <p:spPr>
          <a:xfrm>
            <a:off x="473075" y="6597650"/>
            <a:ext cx="8202613" cy="246063"/>
          </a:xfrm>
          <a:prstGeom prst="rect">
            <a:avLst/>
          </a:prstGeom>
        </p:spPr>
        <p:txBody>
          <a:bodyPr>
            <a:spAutoFit/>
          </a:bodyPr>
          <a:lstStyle/>
          <a:p>
            <a:pPr algn="ctr">
              <a:defRPr/>
            </a:pPr>
            <a:r>
              <a:rPr lang="en-US" altLang="zh-TW" sz="1000" dirty="0">
                <a:solidFill>
                  <a:schemeClr val="bg1">
                    <a:lumMod val="85000"/>
                  </a:schemeClr>
                </a:solidFill>
                <a:latin typeface="Arial" charset="0"/>
              </a:rPr>
              <a:t>Source: https://www.thalesgroup.com/en/worldwide/big-data/big-data-big-analytics-visual-analytics-what-does-it-all-mean</a:t>
            </a:r>
          </a:p>
        </p:txBody>
      </p:sp>
    </p:spTree>
    <p:extLst>
      <p:ext uri="{BB962C8B-B14F-4D97-AF65-F5344CB8AC3E}">
        <p14:creationId xmlns:p14="http://schemas.microsoft.com/office/powerpoint/2010/main" val="35779147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標題 1">
            <a:extLst>
              <a:ext uri="{FF2B5EF4-FFF2-40B4-BE49-F238E27FC236}">
                <a16:creationId xmlns:a16="http://schemas.microsoft.com/office/drawing/2014/main" id="{03C447E7-32DB-DA42-8821-67663BA7DC68}"/>
              </a:ext>
            </a:extLst>
          </p:cNvPr>
          <p:cNvSpPr>
            <a:spLocks noGrp="1"/>
          </p:cNvSpPr>
          <p:nvPr>
            <p:ph type="title"/>
          </p:nvPr>
        </p:nvSpPr>
        <p:spPr>
          <a:xfrm>
            <a:off x="457200" y="333375"/>
            <a:ext cx="8229600" cy="6178550"/>
          </a:xfrm>
        </p:spPr>
        <p:txBody>
          <a:bodyPr/>
          <a:lstStyle/>
          <a:p>
            <a:r>
              <a:rPr lang="en-US" altLang="zh-TW" sz="8000">
                <a:solidFill>
                  <a:srgbClr val="FF0000"/>
                </a:solidFill>
                <a:ea typeface="標楷體" panose="03000509000000000000" pitchFamily="49" charset="-120"/>
                <a:cs typeface="標楷體" panose="03000509000000000000" pitchFamily="49" charset="-120"/>
              </a:rPr>
              <a:t>Architectures of </a:t>
            </a:r>
            <a:br>
              <a:rPr lang="en-US" altLang="zh-TW" sz="8000">
                <a:solidFill>
                  <a:srgbClr val="FF0000"/>
                </a:solidFill>
                <a:ea typeface="標楷體" panose="03000509000000000000" pitchFamily="49" charset="-120"/>
                <a:cs typeface="標楷體" panose="03000509000000000000" pitchFamily="49" charset="-120"/>
              </a:rPr>
            </a:br>
            <a:r>
              <a:rPr lang="en-US" altLang="zh-TW" sz="8000">
                <a:solidFill>
                  <a:srgbClr val="FF0000"/>
                </a:solidFill>
                <a:ea typeface="標楷體" panose="03000509000000000000" pitchFamily="49" charset="-120"/>
                <a:cs typeface="標楷體" panose="03000509000000000000" pitchFamily="49" charset="-120"/>
              </a:rPr>
              <a:t>Big Data Analytics</a:t>
            </a:r>
            <a:endParaRPr lang="zh-TW" altLang="en-US" sz="8000">
              <a:solidFill>
                <a:srgbClr val="FF0000"/>
              </a:solidFill>
              <a:ea typeface="標楷體" panose="03000509000000000000" pitchFamily="49" charset="-120"/>
              <a:cs typeface="標楷體" panose="03000509000000000000" pitchFamily="49" charset="-120"/>
            </a:endParaRPr>
          </a:p>
        </p:txBody>
      </p:sp>
      <p:sp>
        <p:nvSpPr>
          <p:cNvPr id="73731" name="投影片編號版面配置區 3">
            <a:extLst>
              <a:ext uri="{FF2B5EF4-FFF2-40B4-BE49-F238E27FC236}">
                <a16:creationId xmlns:a16="http://schemas.microsoft.com/office/drawing/2014/main" id="{2F64EE62-D9AB-7240-BEBD-5F6BAA72C66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fld id="{3D7289F4-8C08-2C41-B5C5-3CF00CBD77A6}" type="slidenum">
              <a:rPr lang="zh-TW" altLang="en-US" sz="1200">
                <a:solidFill>
                  <a:srgbClr val="898989"/>
                </a:solidFill>
              </a:rPr>
              <a:pPr eaLnBrk="1" hangingPunct="1">
                <a:spcBef>
                  <a:spcPct val="0"/>
                </a:spcBef>
                <a:buFontTx/>
                <a:buNone/>
              </a:pPr>
              <a:t>53</a:t>
            </a:fld>
            <a:endParaRPr lang="zh-TW" altLang="en-US" sz="1200">
              <a:solidFill>
                <a:srgbClr val="898989"/>
              </a:solidFill>
            </a:endParaRPr>
          </a:p>
        </p:txBody>
      </p:sp>
    </p:spTree>
    <p:extLst>
      <p:ext uri="{BB962C8B-B14F-4D97-AF65-F5344CB8AC3E}">
        <p14:creationId xmlns:p14="http://schemas.microsoft.com/office/powerpoint/2010/main" val="3027608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標題 1">
            <a:extLst>
              <a:ext uri="{FF2B5EF4-FFF2-40B4-BE49-F238E27FC236}">
                <a16:creationId xmlns:a16="http://schemas.microsoft.com/office/drawing/2014/main" id="{23DDC7E8-C4B2-0447-9C95-7C89F11A7595}"/>
              </a:ext>
            </a:extLst>
          </p:cNvPr>
          <p:cNvSpPr>
            <a:spLocks noGrp="1"/>
          </p:cNvSpPr>
          <p:nvPr>
            <p:ph type="title"/>
          </p:nvPr>
        </p:nvSpPr>
        <p:spPr/>
        <p:txBody>
          <a:bodyPr/>
          <a:lstStyle/>
          <a:p>
            <a:r>
              <a:rPr lang="en-US" altLang="zh-TW">
                <a:solidFill>
                  <a:schemeClr val="accent1"/>
                </a:solidFill>
                <a:ea typeface="標楷體" panose="03000509000000000000" pitchFamily="49" charset="-120"/>
                <a:cs typeface="標楷體" panose="03000509000000000000" pitchFamily="49" charset="-120"/>
              </a:rPr>
              <a:t>Traditional Analytics</a:t>
            </a:r>
            <a:endParaRPr lang="zh-TW" altLang="en-US">
              <a:solidFill>
                <a:schemeClr val="accent1"/>
              </a:solidFill>
              <a:ea typeface="標楷體" panose="03000509000000000000" pitchFamily="49" charset="-120"/>
              <a:cs typeface="標楷體" panose="03000509000000000000" pitchFamily="49" charset="-120"/>
            </a:endParaRPr>
          </a:p>
        </p:txBody>
      </p:sp>
      <p:sp>
        <p:nvSpPr>
          <p:cNvPr id="74755" name="投影片編號版面配置區 3">
            <a:extLst>
              <a:ext uri="{FF2B5EF4-FFF2-40B4-BE49-F238E27FC236}">
                <a16:creationId xmlns:a16="http://schemas.microsoft.com/office/drawing/2014/main" id="{39C09390-7174-034E-A8CE-765EC708A49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fld id="{351C4E68-3304-9842-82DD-3E3849CA1AF6}" type="slidenum">
              <a:rPr lang="zh-TW" altLang="en-US" sz="1200">
                <a:solidFill>
                  <a:srgbClr val="898989"/>
                </a:solidFill>
              </a:rPr>
              <a:pPr eaLnBrk="1" hangingPunct="1">
                <a:spcBef>
                  <a:spcPct val="0"/>
                </a:spcBef>
                <a:buFontTx/>
                <a:buNone/>
              </a:pPr>
              <a:t>54</a:t>
            </a:fld>
            <a:endParaRPr lang="zh-TW" altLang="en-US" sz="1200">
              <a:solidFill>
                <a:srgbClr val="898989"/>
              </a:solidFill>
            </a:endParaRPr>
          </a:p>
        </p:txBody>
      </p:sp>
      <p:sp>
        <p:nvSpPr>
          <p:cNvPr id="29" name="Rectangle 37">
            <a:extLst>
              <a:ext uri="{FF2B5EF4-FFF2-40B4-BE49-F238E27FC236}">
                <a16:creationId xmlns:a16="http://schemas.microsoft.com/office/drawing/2014/main" id="{6FFEC747-879B-6E44-B7B0-ED34BF573B9D}"/>
              </a:ext>
            </a:extLst>
          </p:cNvPr>
          <p:cNvSpPr/>
          <p:nvPr/>
        </p:nvSpPr>
        <p:spPr>
          <a:xfrm>
            <a:off x="511175" y="3798888"/>
            <a:ext cx="1870075" cy="2063750"/>
          </a:xfrm>
          <a:prstGeom prst="rect">
            <a:avLst/>
          </a:prstGeom>
          <a:gradFill flip="none" rotWithShape="1">
            <a:gsLst>
              <a:gs pos="0">
                <a:schemeClr val="accent1">
                  <a:tint val="66000"/>
                  <a:satMod val="160000"/>
                </a:schemeClr>
              </a:gs>
              <a:gs pos="0">
                <a:schemeClr val="accent2">
                  <a:lumMod val="20000"/>
                  <a:lumOff val="8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sp>
        <p:nvSpPr>
          <p:cNvPr id="31" name="Isosceles Triangle 9">
            <a:extLst>
              <a:ext uri="{FF2B5EF4-FFF2-40B4-BE49-F238E27FC236}">
                <a16:creationId xmlns:a16="http://schemas.microsoft.com/office/drawing/2014/main" id="{6EEABC6C-4864-2A45-B67E-D68A3923BBB6}"/>
              </a:ext>
            </a:extLst>
          </p:cNvPr>
          <p:cNvSpPr/>
          <p:nvPr/>
        </p:nvSpPr>
        <p:spPr>
          <a:xfrm rot="5400000">
            <a:off x="5402263" y="2314575"/>
            <a:ext cx="376238" cy="1531937"/>
          </a:xfrm>
          <a:prstGeom prst="triangle">
            <a:avLst>
              <a:gd name="adj" fmla="val 100000"/>
            </a:avLst>
          </a:prstGeom>
          <a:gradFill flip="none" rotWithShape="1">
            <a:gsLst>
              <a:gs pos="0">
                <a:schemeClr val="accent1">
                  <a:tint val="66000"/>
                  <a:satMod val="160000"/>
                </a:schemeClr>
              </a:gs>
              <a:gs pos="0">
                <a:schemeClr val="accent2">
                  <a:lumMod val="20000"/>
                  <a:lumOff val="80000"/>
                </a:schemeClr>
              </a:gs>
              <a:gs pos="84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sp>
        <p:nvSpPr>
          <p:cNvPr id="32" name="Isosceles Triangle 10">
            <a:extLst>
              <a:ext uri="{FF2B5EF4-FFF2-40B4-BE49-F238E27FC236}">
                <a16:creationId xmlns:a16="http://schemas.microsoft.com/office/drawing/2014/main" id="{837A396B-8313-C34E-AAEC-2971CC84E278}"/>
              </a:ext>
            </a:extLst>
          </p:cNvPr>
          <p:cNvSpPr/>
          <p:nvPr/>
        </p:nvSpPr>
        <p:spPr>
          <a:xfrm rot="5400000">
            <a:off x="5326063" y="1838325"/>
            <a:ext cx="376238" cy="1531937"/>
          </a:xfrm>
          <a:prstGeom prst="triangle">
            <a:avLst>
              <a:gd name="adj" fmla="val 0"/>
            </a:avLst>
          </a:prstGeom>
          <a:gradFill flip="none" rotWithShape="1">
            <a:gsLst>
              <a:gs pos="0">
                <a:schemeClr val="accent1">
                  <a:tint val="66000"/>
                  <a:satMod val="160000"/>
                </a:schemeClr>
              </a:gs>
              <a:gs pos="0">
                <a:schemeClr val="accent2">
                  <a:lumMod val="20000"/>
                  <a:lumOff val="80000"/>
                </a:schemeClr>
              </a:gs>
              <a:gs pos="84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sp>
        <p:nvSpPr>
          <p:cNvPr id="33" name="Isosceles Triangle 12">
            <a:extLst>
              <a:ext uri="{FF2B5EF4-FFF2-40B4-BE49-F238E27FC236}">
                <a16:creationId xmlns:a16="http://schemas.microsoft.com/office/drawing/2014/main" id="{AAAE9573-6B19-F141-B782-2A356A8795AE}"/>
              </a:ext>
            </a:extLst>
          </p:cNvPr>
          <p:cNvSpPr/>
          <p:nvPr/>
        </p:nvSpPr>
        <p:spPr>
          <a:xfrm rot="5400000">
            <a:off x="2373313" y="2159000"/>
            <a:ext cx="1549400" cy="1533525"/>
          </a:xfrm>
          <a:prstGeom prst="triangle">
            <a:avLst/>
          </a:prstGeom>
          <a:gradFill flip="none" rotWithShape="1">
            <a:gsLst>
              <a:gs pos="0">
                <a:schemeClr val="accent1">
                  <a:tint val="66000"/>
                  <a:satMod val="160000"/>
                </a:schemeClr>
              </a:gs>
              <a:gs pos="0">
                <a:schemeClr val="accent2">
                  <a:lumMod val="20000"/>
                  <a:lumOff val="80000"/>
                </a:schemeClr>
              </a:gs>
              <a:gs pos="86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sp>
        <p:nvSpPr>
          <p:cNvPr id="34" name="Rectangle 13">
            <a:extLst>
              <a:ext uri="{FF2B5EF4-FFF2-40B4-BE49-F238E27FC236}">
                <a16:creationId xmlns:a16="http://schemas.microsoft.com/office/drawing/2014/main" id="{BD88AC93-CFF2-2444-B321-FEBFD3726240}"/>
              </a:ext>
            </a:extLst>
          </p:cNvPr>
          <p:cNvSpPr/>
          <p:nvPr/>
        </p:nvSpPr>
        <p:spPr>
          <a:xfrm>
            <a:off x="554038" y="2041525"/>
            <a:ext cx="1871662" cy="1681163"/>
          </a:xfrm>
          <a:prstGeom prst="rect">
            <a:avLst/>
          </a:prstGeom>
          <a:gradFill flip="none" rotWithShape="1">
            <a:gsLst>
              <a:gs pos="0">
                <a:schemeClr val="accent1">
                  <a:tint val="66000"/>
                  <a:satMod val="160000"/>
                </a:schemeClr>
              </a:gs>
              <a:gs pos="0">
                <a:schemeClr val="accent2">
                  <a:lumMod val="20000"/>
                  <a:lumOff val="8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pic>
        <p:nvPicPr>
          <p:cNvPr id="74761" name="Picture 12" descr="http://blog.blake-knight.com/wp-content/uploads/2010/06/doc-icons.png">
            <a:extLst>
              <a:ext uri="{FF2B5EF4-FFF2-40B4-BE49-F238E27FC236}">
                <a16:creationId xmlns:a16="http://schemas.microsoft.com/office/drawing/2014/main" id="{EDDF02B1-3E02-C84F-BE28-F95EBD8F0D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038" y="2787650"/>
            <a:ext cx="1552575"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Can 19">
            <a:extLst>
              <a:ext uri="{FF2B5EF4-FFF2-40B4-BE49-F238E27FC236}">
                <a16:creationId xmlns:a16="http://schemas.microsoft.com/office/drawing/2014/main" id="{CF15C0EF-3BF6-6B4D-BDC2-2A0253EB9F43}"/>
              </a:ext>
            </a:extLst>
          </p:cNvPr>
          <p:cNvSpPr/>
          <p:nvPr/>
        </p:nvSpPr>
        <p:spPr>
          <a:xfrm>
            <a:off x="739775" y="2138363"/>
            <a:ext cx="1296988" cy="547687"/>
          </a:xfrm>
          <a:prstGeom prst="ca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bg1"/>
                </a:solidFill>
              </a:rPr>
              <a:t>Operational Data Sources</a:t>
            </a:r>
          </a:p>
        </p:txBody>
      </p:sp>
      <p:sp>
        <p:nvSpPr>
          <p:cNvPr id="37" name="Can 21">
            <a:extLst>
              <a:ext uri="{FF2B5EF4-FFF2-40B4-BE49-F238E27FC236}">
                <a16:creationId xmlns:a16="http://schemas.microsoft.com/office/drawing/2014/main" id="{55FFE70E-01BE-A04A-A149-D7A4D19D37D7}"/>
              </a:ext>
            </a:extLst>
          </p:cNvPr>
          <p:cNvSpPr/>
          <p:nvPr/>
        </p:nvSpPr>
        <p:spPr>
          <a:xfrm>
            <a:off x="3602038" y="2328863"/>
            <a:ext cx="1298575" cy="1003300"/>
          </a:xfrm>
          <a:prstGeom prst="ca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rPr>
              <a:t>EDW</a:t>
            </a:r>
          </a:p>
        </p:txBody>
      </p:sp>
      <p:sp>
        <p:nvSpPr>
          <p:cNvPr id="38" name="Can 23">
            <a:extLst>
              <a:ext uri="{FF2B5EF4-FFF2-40B4-BE49-F238E27FC236}">
                <a16:creationId xmlns:a16="http://schemas.microsoft.com/office/drawing/2014/main" id="{D6B5A21A-75E2-0E40-AED3-2E141AB1DCEF}"/>
              </a:ext>
            </a:extLst>
          </p:cNvPr>
          <p:cNvSpPr/>
          <p:nvPr/>
        </p:nvSpPr>
        <p:spPr>
          <a:xfrm>
            <a:off x="6183313" y="1927225"/>
            <a:ext cx="774700" cy="547688"/>
          </a:xfrm>
          <a:prstGeom prst="ca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solidFill>
                  <a:schemeClr val="bg1"/>
                </a:solidFill>
              </a:rPr>
              <a:t>Data Mart</a:t>
            </a:r>
          </a:p>
        </p:txBody>
      </p:sp>
      <p:sp>
        <p:nvSpPr>
          <p:cNvPr id="39" name="Can 24">
            <a:extLst>
              <a:ext uri="{FF2B5EF4-FFF2-40B4-BE49-F238E27FC236}">
                <a16:creationId xmlns:a16="http://schemas.microsoft.com/office/drawing/2014/main" id="{A9E3625D-B6C8-2D4C-A42C-F694808AE07B}"/>
              </a:ext>
            </a:extLst>
          </p:cNvPr>
          <p:cNvSpPr/>
          <p:nvPr/>
        </p:nvSpPr>
        <p:spPr>
          <a:xfrm>
            <a:off x="5924550" y="2187575"/>
            <a:ext cx="774700" cy="547688"/>
          </a:xfrm>
          <a:prstGeom prst="ca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solidFill>
                  <a:schemeClr val="bg1"/>
                </a:solidFill>
              </a:rPr>
              <a:t>Data Mart</a:t>
            </a:r>
          </a:p>
        </p:txBody>
      </p:sp>
      <p:sp>
        <p:nvSpPr>
          <p:cNvPr id="40" name="Can 25">
            <a:extLst>
              <a:ext uri="{FF2B5EF4-FFF2-40B4-BE49-F238E27FC236}">
                <a16:creationId xmlns:a16="http://schemas.microsoft.com/office/drawing/2014/main" id="{C5FFA33C-D2C6-AC46-ADA6-5E6B3CFEDF76}"/>
              </a:ext>
            </a:extLst>
          </p:cNvPr>
          <p:cNvSpPr/>
          <p:nvPr/>
        </p:nvSpPr>
        <p:spPr>
          <a:xfrm>
            <a:off x="6292850" y="2840038"/>
            <a:ext cx="773113" cy="547687"/>
          </a:xfrm>
          <a:prstGeom prst="ca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solidFill>
                  <a:schemeClr val="bg1"/>
                </a:solidFill>
              </a:rPr>
              <a:t>Analytic Mart</a:t>
            </a:r>
          </a:p>
        </p:txBody>
      </p:sp>
      <p:sp>
        <p:nvSpPr>
          <p:cNvPr id="41" name="Can 26">
            <a:extLst>
              <a:ext uri="{FF2B5EF4-FFF2-40B4-BE49-F238E27FC236}">
                <a16:creationId xmlns:a16="http://schemas.microsoft.com/office/drawing/2014/main" id="{7AD9094C-E894-4C4D-A2FB-52F50E849644}"/>
              </a:ext>
            </a:extLst>
          </p:cNvPr>
          <p:cNvSpPr/>
          <p:nvPr/>
        </p:nvSpPr>
        <p:spPr>
          <a:xfrm>
            <a:off x="6034088" y="3098800"/>
            <a:ext cx="774700" cy="547688"/>
          </a:xfrm>
          <a:prstGeom prst="ca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solidFill>
                  <a:schemeClr val="bg1"/>
                </a:solidFill>
              </a:rPr>
              <a:t>Analytic Mart</a:t>
            </a:r>
          </a:p>
        </p:txBody>
      </p:sp>
      <p:pic>
        <p:nvPicPr>
          <p:cNvPr id="74768" name="Picture 2" descr="http://gamesofmobile.com/wp-content/uploads/2013/12/computer-user-icon-ibm-lotus-symphony-gallery-games-of-mobile-oeoqrhux.png">
            <a:extLst>
              <a:ext uri="{FF2B5EF4-FFF2-40B4-BE49-F238E27FC236}">
                <a16:creationId xmlns:a16="http://schemas.microsoft.com/office/drawing/2014/main" id="{8378A716-215C-134C-98A1-3C282C7D1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1575" y="1943100"/>
            <a:ext cx="7143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9" name="Picture 2" descr="http://gamesofmobile.com/wp-content/uploads/2013/12/computer-user-icon-ibm-lotus-symphony-gallery-games-of-mobile-oeoqrhux.png">
            <a:extLst>
              <a:ext uri="{FF2B5EF4-FFF2-40B4-BE49-F238E27FC236}">
                <a16:creationId xmlns:a16="http://schemas.microsoft.com/office/drawing/2014/main" id="{45BFFBE4-A742-3346-985D-1C9CFDF7D1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1575" y="2811463"/>
            <a:ext cx="7143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0" name="Picture 2" descr="http://gamesofmobile.com/wp-content/uploads/2013/12/computer-user-icon-ibm-lotus-symphony-gallery-games-of-mobile-oeoqrhux.png">
            <a:extLst>
              <a:ext uri="{FF2B5EF4-FFF2-40B4-BE49-F238E27FC236}">
                <a16:creationId xmlns:a16="http://schemas.microsoft.com/office/drawing/2014/main" id="{F86D3D51-A2FF-C848-B162-EAF1C2963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5063" y="4254500"/>
            <a:ext cx="7143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1" name="TextBox 34">
            <a:extLst>
              <a:ext uri="{FF2B5EF4-FFF2-40B4-BE49-F238E27FC236}">
                <a16:creationId xmlns:a16="http://schemas.microsoft.com/office/drawing/2014/main" id="{AE3F650B-C28A-D040-A858-B6BB80707607}"/>
              </a:ext>
            </a:extLst>
          </p:cNvPr>
          <p:cNvSpPr txBox="1">
            <a:spLocks noChangeArrowheads="1"/>
          </p:cNvSpPr>
          <p:nvPr/>
        </p:nvSpPr>
        <p:spPr bwMode="auto">
          <a:xfrm>
            <a:off x="7223125" y="1430338"/>
            <a:ext cx="1236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GB" altLang="zh-TW" sz="1200" b="1">
                <a:latin typeface="Arial" panose="020B0604020202020204" pitchFamily="34" charset="0"/>
              </a:rPr>
              <a:t>BI and Analytics</a:t>
            </a:r>
          </a:p>
        </p:txBody>
      </p:sp>
      <p:sp>
        <p:nvSpPr>
          <p:cNvPr id="46" name="Isosceles Triangle 35">
            <a:extLst>
              <a:ext uri="{FF2B5EF4-FFF2-40B4-BE49-F238E27FC236}">
                <a16:creationId xmlns:a16="http://schemas.microsoft.com/office/drawing/2014/main" id="{EF66030B-5055-E244-B9FC-E5414ECAEA09}"/>
              </a:ext>
            </a:extLst>
          </p:cNvPr>
          <p:cNvSpPr/>
          <p:nvPr/>
        </p:nvSpPr>
        <p:spPr>
          <a:xfrm rot="5400000">
            <a:off x="7204075" y="1906588"/>
            <a:ext cx="274637" cy="731838"/>
          </a:xfrm>
          <a:prstGeom prst="triangle">
            <a:avLst>
              <a:gd name="adj" fmla="val 0"/>
            </a:avLst>
          </a:prstGeom>
          <a:gradFill flip="none" rotWithShape="1">
            <a:gsLst>
              <a:gs pos="0">
                <a:schemeClr val="accent1">
                  <a:tint val="66000"/>
                  <a:satMod val="160000"/>
                </a:schemeClr>
              </a:gs>
              <a:gs pos="0">
                <a:schemeClr val="accent2">
                  <a:lumMod val="20000"/>
                  <a:lumOff val="80000"/>
                </a:schemeClr>
              </a:gs>
              <a:gs pos="84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sp>
        <p:nvSpPr>
          <p:cNvPr id="47" name="Isosceles Triangle 36">
            <a:extLst>
              <a:ext uri="{FF2B5EF4-FFF2-40B4-BE49-F238E27FC236}">
                <a16:creationId xmlns:a16="http://schemas.microsoft.com/office/drawing/2014/main" id="{F62D2F47-A4EE-0F4D-8515-DB9483FCE2CA}"/>
              </a:ext>
            </a:extLst>
          </p:cNvPr>
          <p:cNvSpPr/>
          <p:nvPr/>
        </p:nvSpPr>
        <p:spPr>
          <a:xfrm rot="5400000">
            <a:off x="7287419" y="2723356"/>
            <a:ext cx="273050" cy="731838"/>
          </a:xfrm>
          <a:prstGeom prst="triangle">
            <a:avLst>
              <a:gd name="adj" fmla="val 0"/>
            </a:avLst>
          </a:prstGeom>
          <a:gradFill flip="none" rotWithShape="1">
            <a:gsLst>
              <a:gs pos="0">
                <a:schemeClr val="accent1">
                  <a:tint val="66000"/>
                  <a:satMod val="160000"/>
                </a:schemeClr>
              </a:gs>
              <a:gs pos="0">
                <a:schemeClr val="accent2">
                  <a:lumMod val="20000"/>
                  <a:lumOff val="80000"/>
                </a:schemeClr>
              </a:gs>
              <a:gs pos="84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sp>
        <p:nvSpPr>
          <p:cNvPr id="48" name="Isosceles Triangle 38">
            <a:extLst>
              <a:ext uri="{FF2B5EF4-FFF2-40B4-BE49-F238E27FC236}">
                <a16:creationId xmlns:a16="http://schemas.microsoft.com/office/drawing/2014/main" id="{A37CA378-26A4-2440-A4F2-30CE062E1101}"/>
              </a:ext>
            </a:extLst>
          </p:cNvPr>
          <p:cNvSpPr/>
          <p:nvPr/>
        </p:nvSpPr>
        <p:spPr>
          <a:xfrm rot="5400000">
            <a:off x="4183062" y="2336801"/>
            <a:ext cx="1262063" cy="4849812"/>
          </a:xfrm>
          <a:prstGeom prst="triangle">
            <a:avLst/>
          </a:prstGeom>
          <a:gradFill flip="none" rotWithShape="1">
            <a:gsLst>
              <a:gs pos="0">
                <a:schemeClr val="accent1">
                  <a:tint val="66000"/>
                  <a:satMod val="160000"/>
                </a:schemeClr>
              </a:gs>
              <a:gs pos="0">
                <a:schemeClr val="accent2">
                  <a:lumMod val="20000"/>
                  <a:lumOff val="80000"/>
                </a:schemeClr>
              </a:gs>
              <a:gs pos="86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sp>
        <p:nvSpPr>
          <p:cNvPr id="74775" name="TextBox 39">
            <a:extLst>
              <a:ext uri="{FF2B5EF4-FFF2-40B4-BE49-F238E27FC236}">
                <a16:creationId xmlns:a16="http://schemas.microsoft.com/office/drawing/2014/main" id="{066D1ECE-6F2A-C94F-8396-FF710D19D8E7}"/>
              </a:ext>
            </a:extLst>
          </p:cNvPr>
          <p:cNvSpPr txBox="1">
            <a:spLocks noChangeArrowheads="1"/>
          </p:cNvSpPr>
          <p:nvPr/>
        </p:nvSpPr>
        <p:spPr bwMode="auto">
          <a:xfrm>
            <a:off x="2532063" y="4497388"/>
            <a:ext cx="3146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GB" altLang="zh-TW" sz="1100">
                <a:latin typeface="Arial" panose="020B0604020202020204" pitchFamily="34" charset="0"/>
              </a:rPr>
              <a:t>Unstructured, Semi-structured and Streaming data (i.e. sensor data) handled often outside the Warehouse flow</a:t>
            </a:r>
          </a:p>
        </p:txBody>
      </p:sp>
      <p:pic>
        <p:nvPicPr>
          <p:cNvPr id="74776" name="Picture 4" descr="http://thumb1.shutterstock.com/display_pic_with_logo/1201634/154023494/stock-vector-vector-black-wireless-icons-set-154023494.jpg">
            <a:extLst>
              <a:ext uri="{FF2B5EF4-FFF2-40B4-BE49-F238E27FC236}">
                <a16:creationId xmlns:a16="http://schemas.microsoft.com/office/drawing/2014/main" id="{AF67524C-74DE-3A42-8C37-6B3E66783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00" y="5237163"/>
            <a:ext cx="51276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7" name="Picture 6" descr="http://thumb1.shutterstock.com/display_pic_with_logo/1201634/154023494/stock-vector-vector-black-wireless-icons-set-154023494.jpg">
            <a:extLst>
              <a:ext uri="{FF2B5EF4-FFF2-40B4-BE49-F238E27FC236}">
                <a16:creationId xmlns:a16="http://schemas.microsoft.com/office/drawing/2014/main" id="{ECB034A0-6C5E-8848-BA4D-FE2EC3CD14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2213" y="5237163"/>
            <a:ext cx="43338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8" name="Picture 45" descr="http://www.iqnection.com/blog/wp-content/uploads/2012/11/Social-Media-Icons.png">
            <a:extLst>
              <a:ext uri="{FF2B5EF4-FFF2-40B4-BE49-F238E27FC236}">
                <a16:creationId xmlns:a16="http://schemas.microsoft.com/office/drawing/2014/main" id="{7E85F58C-99F0-964A-A950-ADAA6D87C8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400" y="3830638"/>
            <a:ext cx="1376363"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0" descr="http://upload.wikimedia.org/wikipedia/commons/1/13/Oil_well_icon.png">
            <a:extLst>
              <a:ext uri="{FF2B5EF4-FFF2-40B4-BE49-F238E27FC236}">
                <a16:creationId xmlns:a16="http://schemas.microsoft.com/office/drawing/2014/main" id="{C6B229C2-E634-0F44-89BD-3CB2F7DE9AAB}"/>
              </a:ext>
            </a:extLst>
          </p:cNvPr>
          <p:cNvPicPr>
            <a:picLocks noChangeAspect="1" noChangeArrowheads="1"/>
          </p:cNvPicPr>
          <p:nvPr/>
        </p:nvPicPr>
        <p:blipFill>
          <a:blip r:embed="rId7"/>
          <a:srcRect/>
          <a:stretch>
            <a:fillRect/>
          </a:stretch>
        </p:blipFill>
        <p:spPr bwMode="auto">
          <a:xfrm>
            <a:off x="1638300" y="5237163"/>
            <a:ext cx="488950" cy="485775"/>
          </a:xfrm>
          <a:prstGeom prst="rect">
            <a:avLst/>
          </a:prstGeom>
          <a:solidFill>
            <a:schemeClr val="bg2">
              <a:lumMod val="40000"/>
              <a:lumOff val="60000"/>
            </a:schemeClr>
          </a:solidFill>
        </p:spPr>
      </p:pic>
      <p:sp>
        <p:nvSpPr>
          <p:cNvPr id="54" name="矩形 53">
            <a:extLst>
              <a:ext uri="{FF2B5EF4-FFF2-40B4-BE49-F238E27FC236}">
                <a16:creationId xmlns:a16="http://schemas.microsoft.com/office/drawing/2014/main" id="{B1BEE3E0-D368-C74A-B7A7-961EA3E691DE}"/>
              </a:ext>
            </a:extLst>
          </p:cNvPr>
          <p:cNvSpPr/>
          <p:nvPr/>
        </p:nvSpPr>
        <p:spPr>
          <a:xfrm>
            <a:off x="1476375" y="6588125"/>
            <a:ext cx="6335713" cy="276225"/>
          </a:xfrm>
          <a:prstGeom prst="rect">
            <a:avLst/>
          </a:prstGeom>
        </p:spPr>
        <p:txBody>
          <a:bodyPr>
            <a:spAutoFit/>
          </a:bodyPr>
          <a:lstStyle/>
          <a:p>
            <a:pPr algn="ctr">
              <a:defRPr/>
            </a:pPr>
            <a:r>
              <a:rPr lang="en-US" altLang="zh-TW" sz="1200" dirty="0">
                <a:solidFill>
                  <a:schemeClr val="bg1">
                    <a:lumMod val="75000"/>
                  </a:schemeClr>
                </a:solidFill>
                <a:latin typeface="Arial" charset="0"/>
              </a:rPr>
              <a:t>Source: Deepak </a:t>
            </a:r>
            <a:r>
              <a:rPr lang="en-US" altLang="zh-TW" sz="1200" dirty="0" err="1">
                <a:solidFill>
                  <a:schemeClr val="bg1">
                    <a:lumMod val="75000"/>
                  </a:schemeClr>
                </a:solidFill>
                <a:latin typeface="Arial" charset="0"/>
              </a:rPr>
              <a:t>Ramanathan</a:t>
            </a:r>
            <a:r>
              <a:rPr lang="en-US" altLang="zh-TW" sz="1200" dirty="0">
                <a:solidFill>
                  <a:schemeClr val="bg1">
                    <a:lumMod val="75000"/>
                  </a:schemeClr>
                </a:solidFill>
                <a:latin typeface="Arial" charset="0"/>
              </a:rPr>
              <a:t> (2014), SAS Modernization architectures - Big Data Analytics</a:t>
            </a:r>
            <a:endParaRPr lang="zh-TW" altLang="en-US" sz="1200" dirty="0">
              <a:solidFill>
                <a:schemeClr val="bg1">
                  <a:lumMod val="75000"/>
                </a:schemeClr>
              </a:solidFill>
              <a:latin typeface="Arial" charset="0"/>
            </a:endParaRPr>
          </a:p>
        </p:txBody>
      </p:sp>
    </p:spTree>
    <p:extLst>
      <p:ext uri="{BB962C8B-B14F-4D97-AF65-F5344CB8AC3E}">
        <p14:creationId xmlns:p14="http://schemas.microsoft.com/office/powerpoint/2010/main" val="2656234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標題 1">
            <a:extLst>
              <a:ext uri="{FF2B5EF4-FFF2-40B4-BE49-F238E27FC236}">
                <a16:creationId xmlns:a16="http://schemas.microsoft.com/office/drawing/2014/main" id="{59D677D1-C36A-254D-9B89-365591072E12}"/>
              </a:ext>
            </a:extLst>
          </p:cNvPr>
          <p:cNvSpPr>
            <a:spLocks noGrp="1"/>
          </p:cNvSpPr>
          <p:nvPr>
            <p:ph type="title"/>
          </p:nvPr>
        </p:nvSpPr>
        <p:spPr/>
        <p:txBody>
          <a:bodyPr/>
          <a:lstStyle/>
          <a:p>
            <a:r>
              <a:rPr lang="en-US" altLang="zh-TW">
                <a:solidFill>
                  <a:schemeClr val="accent1"/>
                </a:solidFill>
                <a:ea typeface="標楷體" panose="03000509000000000000" pitchFamily="49" charset="-120"/>
                <a:cs typeface="標楷體" panose="03000509000000000000" pitchFamily="49" charset="-120"/>
              </a:rPr>
              <a:t>Hadoop as a “new data” Store</a:t>
            </a:r>
            <a:endParaRPr lang="zh-TW" altLang="en-US">
              <a:solidFill>
                <a:schemeClr val="accent1"/>
              </a:solidFill>
              <a:ea typeface="標楷體" panose="03000509000000000000" pitchFamily="49" charset="-120"/>
              <a:cs typeface="標楷體" panose="03000509000000000000" pitchFamily="49" charset="-120"/>
            </a:endParaRPr>
          </a:p>
        </p:txBody>
      </p:sp>
      <p:sp>
        <p:nvSpPr>
          <p:cNvPr id="75779" name="投影片編號版面配置區 3">
            <a:extLst>
              <a:ext uri="{FF2B5EF4-FFF2-40B4-BE49-F238E27FC236}">
                <a16:creationId xmlns:a16="http://schemas.microsoft.com/office/drawing/2014/main" id="{2342A3B1-0C7E-D24F-A665-B9A0B7AD9B4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fld id="{73CA7CCB-34AF-EE4E-8540-B2EE6BA8173C}" type="slidenum">
              <a:rPr lang="zh-TW" altLang="en-US" sz="1200">
                <a:solidFill>
                  <a:srgbClr val="898989"/>
                </a:solidFill>
              </a:rPr>
              <a:pPr eaLnBrk="1" hangingPunct="1">
                <a:spcBef>
                  <a:spcPct val="0"/>
                </a:spcBef>
                <a:buFontTx/>
                <a:buNone/>
              </a:pPr>
              <a:t>55</a:t>
            </a:fld>
            <a:endParaRPr lang="zh-TW" altLang="en-US" sz="1200">
              <a:solidFill>
                <a:srgbClr val="898989"/>
              </a:solidFill>
            </a:endParaRPr>
          </a:p>
        </p:txBody>
      </p:sp>
      <p:sp>
        <p:nvSpPr>
          <p:cNvPr id="37" name="Rectangle 37">
            <a:extLst>
              <a:ext uri="{FF2B5EF4-FFF2-40B4-BE49-F238E27FC236}">
                <a16:creationId xmlns:a16="http://schemas.microsoft.com/office/drawing/2014/main" id="{B605B216-3439-A546-B9FB-5BE65FC296BB}"/>
              </a:ext>
            </a:extLst>
          </p:cNvPr>
          <p:cNvSpPr/>
          <p:nvPr/>
        </p:nvSpPr>
        <p:spPr>
          <a:xfrm>
            <a:off x="569913" y="4086225"/>
            <a:ext cx="1870075" cy="2063750"/>
          </a:xfrm>
          <a:prstGeom prst="rect">
            <a:avLst/>
          </a:prstGeom>
          <a:gradFill flip="none" rotWithShape="1">
            <a:gsLst>
              <a:gs pos="0">
                <a:schemeClr val="accent1">
                  <a:tint val="66000"/>
                  <a:satMod val="160000"/>
                </a:schemeClr>
              </a:gs>
              <a:gs pos="0">
                <a:schemeClr val="accent2">
                  <a:lumMod val="20000"/>
                  <a:lumOff val="8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sp>
        <p:nvSpPr>
          <p:cNvPr id="40" name="Isosceles Triangle 9">
            <a:extLst>
              <a:ext uri="{FF2B5EF4-FFF2-40B4-BE49-F238E27FC236}">
                <a16:creationId xmlns:a16="http://schemas.microsoft.com/office/drawing/2014/main" id="{5EDA6822-C147-9347-9F7D-0F06EABF2C46}"/>
              </a:ext>
            </a:extLst>
          </p:cNvPr>
          <p:cNvSpPr/>
          <p:nvPr/>
        </p:nvSpPr>
        <p:spPr>
          <a:xfrm rot="5400000">
            <a:off x="5461794" y="2601119"/>
            <a:ext cx="376237" cy="1533525"/>
          </a:xfrm>
          <a:prstGeom prst="triangle">
            <a:avLst>
              <a:gd name="adj" fmla="val 100000"/>
            </a:avLst>
          </a:prstGeom>
          <a:gradFill flip="none" rotWithShape="1">
            <a:gsLst>
              <a:gs pos="0">
                <a:schemeClr val="accent1">
                  <a:tint val="66000"/>
                  <a:satMod val="160000"/>
                </a:schemeClr>
              </a:gs>
              <a:gs pos="0">
                <a:schemeClr val="accent2">
                  <a:lumMod val="20000"/>
                  <a:lumOff val="80000"/>
                </a:schemeClr>
              </a:gs>
              <a:gs pos="84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sp>
        <p:nvSpPr>
          <p:cNvPr id="41" name="Isosceles Triangle 10">
            <a:extLst>
              <a:ext uri="{FF2B5EF4-FFF2-40B4-BE49-F238E27FC236}">
                <a16:creationId xmlns:a16="http://schemas.microsoft.com/office/drawing/2014/main" id="{ABBE0CAF-B797-A144-8F2B-FBA9EE4DACE1}"/>
              </a:ext>
            </a:extLst>
          </p:cNvPr>
          <p:cNvSpPr/>
          <p:nvPr/>
        </p:nvSpPr>
        <p:spPr>
          <a:xfrm rot="5400000">
            <a:off x="5384006" y="2126457"/>
            <a:ext cx="377825" cy="1531938"/>
          </a:xfrm>
          <a:prstGeom prst="triangle">
            <a:avLst>
              <a:gd name="adj" fmla="val 0"/>
            </a:avLst>
          </a:prstGeom>
          <a:gradFill flip="none" rotWithShape="1">
            <a:gsLst>
              <a:gs pos="0">
                <a:schemeClr val="accent1">
                  <a:tint val="66000"/>
                  <a:satMod val="160000"/>
                </a:schemeClr>
              </a:gs>
              <a:gs pos="0">
                <a:schemeClr val="accent2">
                  <a:lumMod val="20000"/>
                  <a:lumOff val="80000"/>
                </a:schemeClr>
              </a:gs>
              <a:gs pos="84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sp>
        <p:nvSpPr>
          <p:cNvPr id="42" name="Isosceles Triangle 12">
            <a:extLst>
              <a:ext uri="{FF2B5EF4-FFF2-40B4-BE49-F238E27FC236}">
                <a16:creationId xmlns:a16="http://schemas.microsoft.com/office/drawing/2014/main" id="{E131A293-3546-B546-8C02-E45DE59E77CD}"/>
              </a:ext>
            </a:extLst>
          </p:cNvPr>
          <p:cNvSpPr/>
          <p:nvPr/>
        </p:nvSpPr>
        <p:spPr>
          <a:xfrm rot="5400000">
            <a:off x="2432051" y="2446337"/>
            <a:ext cx="1549400" cy="1533525"/>
          </a:xfrm>
          <a:prstGeom prst="triangle">
            <a:avLst/>
          </a:prstGeom>
          <a:gradFill flip="none" rotWithShape="1">
            <a:gsLst>
              <a:gs pos="0">
                <a:schemeClr val="accent1">
                  <a:tint val="66000"/>
                  <a:satMod val="160000"/>
                </a:schemeClr>
              </a:gs>
              <a:gs pos="0">
                <a:schemeClr val="accent2">
                  <a:lumMod val="20000"/>
                  <a:lumOff val="80000"/>
                </a:schemeClr>
              </a:gs>
              <a:gs pos="86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sp>
        <p:nvSpPr>
          <p:cNvPr id="43" name="Rectangle 13">
            <a:extLst>
              <a:ext uri="{FF2B5EF4-FFF2-40B4-BE49-F238E27FC236}">
                <a16:creationId xmlns:a16="http://schemas.microsoft.com/office/drawing/2014/main" id="{9D0C89F1-B3C5-BD43-8DE4-36C6DD64986F}"/>
              </a:ext>
            </a:extLst>
          </p:cNvPr>
          <p:cNvSpPr/>
          <p:nvPr/>
        </p:nvSpPr>
        <p:spPr>
          <a:xfrm>
            <a:off x="612775" y="2330450"/>
            <a:ext cx="1871663" cy="1679575"/>
          </a:xfrm>
          <a:prstGeom prst="rect">
            <a:avLst/>
          </a:prstGeom>
          <a:gradFill flip="none" rotWithShape="1">
            <a:gsLst>
              <a:gs pos="0">
                <a:schemeClr val="accent1">
                  <a:tint val="66000"/>
                  <a:satMod val="160000"/>
                </a:schemeClr>
              </a:gs>
              <a:gs pos="0">
                <a:schemeClr val="accent2">
                  <a:lumMod val="20000"/>
                  <a:lumOff val="8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pic>
        <p:nvPicPr>
          <p:cNvPr id="75785" name="Picture 12" descr="http://blog.blake-knight.com/wp-content/uploads/2010/06/doc-icons.png">
            <a:extLst>
              <a:ext uri="{FF2B5EF4-FFF2-40B4-BE49-F238E27FC236}">
                <a16:creationId xmlns:a16="http://schemas.microsoft.com/office/drawing/2014/main" id="{F545D599-3AF4-2447-AC93-F680B8F0F1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3076575"/>
            <a:ext cx="15525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Can 19">
            <a:extLst>
              <a:ext uri="{FF2B5EF4-FFF2-40B4-BE49-F238E27FC236}">
                <a16:creationId xmlns:a16="http://schemas.microsoft.com/office/drawing/2014/main" id="{724C2FAD-5C7F-A14D-A3B9-CFB3282C4C3E}"/>
              </a:ext>
            </a:extLst>
          </p:cNvPr>
          <p:cNvSpPr/>
          <p:nvPr/>
        </p:nvSpPr>
        <p:spPr>
          <a:xfrm>
            <a:off x="798513" y="2427288"/>
            <a:ext cx="1298575" cy="547687"/>
          </a:xfrm>
          <a:prstGeom prst="ca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bg1"/>
                </a:solidFill>
              </a:rPr>
              <a:t>Operational Data Sources</a:t>
            </a:r>
          </a:p>
        </p:txBody>
      </p:sp>
      <p:sp>
        <p:nvSpPr>
          <p:cNvPr id="46" name="Can 21">
            <a:extLst>
              <a:ext uri="{FF2B5EF4-FFF2-40B4-BE49-F238E27FC236}">
                <a16:creationId xmlns:a16="http://schemas.microsoft.com/office/drawing/2014/main" id="{BA2522B6-F3AA-4249-AC0D-7C4B67BABC6D}"/>
              </a:ext>
            </a:extLst>
          </p:cNvPr>
          <p:cNvSpPr/>
          <p:nvPr/>
        </p:nvSpPr>
        <p:spPr>
          <a:xfrm>
            <a:off x="3662363" y="2616200"/>
            <a:ext cx="1296987" cy="1004888"/>
          </a:xfrm>
          <a:prstGeom prst="ca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rPr>
              <a:t>EDW</a:t>
            </a:r>
          </a:p>
        </p:txBody>
      </p:sp>
      <p:sp>
        <p:nvSpPr>
          <p:cNvPr id="47" name="Can 23">
            <a:extLst>
              <a:ext uri="{FF2B5EF4-FFF2-40B4-BE49-F238E27FC236}">
                <a16:creationId xmlns:a16="http://schemas.microsoft.com/office/drawing/2014/main" id="{984EF074-F834-0943-847E-2A273002F73F}"/>
              </a:ext>
            </a:extLst>
          </p:cNvPr>
          <p:cNvSpPr/>
          <p:nvPr/>
        </p:nvSpPr>
        <p:spPr>
          <a:xfrm>
            <a:off x="6243638" y="2216150"/>
            <a:ext cx="773112" cy="547688"/>
          </a:xfrm>
          <a:prstGeom prst="ca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solidFill>
                  <a:schemeClr val="bg1"/>
                </a:solidFill>
              </a:rPr>
              <a:t>Data Mart</a:t>
            </a:r>
          </a:p>
        </p:txBody>
      </p:sp>
      <p:sp>
        <p:nvSpPr>
          <p:cNvPr id="48" name="Can 24">
            <a:extLst>
              <a:ext uri="{FF2B5EF4-FFF2-40B4-BE49-F238E27FC236}">
                <a16:creationId xmlns:a16="http://schemas.microsoft.com/office/drawing/2014/main" id="{6179CE29-B619-C449-A435-C1D63F377AE1}"/>
              </a:ext>
            </a:extLst>
          </p:cNvPr>
          <p:cNvSpPr/>
          <p:nvPr/>
        </p:nvSpPr>
        <p:spPr>
          <a:xfrm>
            <a:off x="5984875" y="2474913"/>
            <a:ext cx="773113" cy="547687"/>
          </a:xfrm>
          <a:prstGeom prst="ca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solidFill>
                  <a:schemeClr val="bg1"/>
                </a:solidFill>
              </a:rPr>
              <a:t>Data Mart</a:t>
            </a:r>
          </a:p>
        </p:txBody>
      </p:sp>
      <p:sp>
        <p:nvSpPr>
          <p:cNvPr id="49" name="Can 25">
            <a:extLst>
              <a:ext uri="{FF2B5EF4-FFF2-40B4-BE49-F238E27FC236}">
                <a16:creationId xmlns:a16="http://schemas.microsoft.com/office/drawing/2014/main" id="{88B6EB62-DD19-544C-B256-C4828182CE4A}"/>
              </a:ext>
            </a:extLst>
          </p:cNvPr>
          <p:cNvSpPr/>
          <p:nvPr/>
        </p:nvSpPr>
        <p:spPr>
          <a:xfrm>
            <a:off x="6351588" y="3127375"/>
            <a:ext cx="774700" cy="547688"/>
          </a:xfrm>
          <a:prstGeom prst="ca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solidFill>
                  <a:schemeClr val="bg1"/>
                </a:solidFill>
              </a:rPr>
              <a:t>Analytic Mart</a:t>
            </a:r>
          </a:p>
        </p:txBody>
      </p:sp>
      <p:sp>
        <p:nvSpPr>
          <p:cNvPr id="50" name="Can 26">
            <a:extLst>
              <a:ext uri="{FF2B5EF4-FFF2-40B4-BE49-F238E27FC236}">
                <a16:creationId xmlns:a16="http://schemas.microsoft.com/office/drawing/2014/main" id="{58901DB2-26B2-BB46-A86B-106891ED504C}"/>
              </a:ext>
            </a:extLst>
          </p:cNvPr>
          <p:cNvSpPr/>
          <p:nvPr/>
        </p:nvSpPr>
        <p:spPr>
          <a:xfrm>
            <a:off x="6094413" y="3387725"/>
            <a:ext cx="773112" cy="547688"/>
          </a:xfrm>
          <a:prstGeom prst="ca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solidFill>
                  <a:schemeClr val="bg1"/>
                </a:solidFill>
              </a:rPr>
              <a:t>Analytic Mart</a:t>
            </a:r>
          </a:p>
        </p:txBody>
      </p:sp>
      <p:sp>
        <p:nvSpPr>
          <p:cNvPr id="75792" name="TextBox 34">
            <a:extLst>
              <a:ext uri="{FF2B5EF4-FFF2-40B4-BE49-F238E27FC236}">
                <a16:creationId xmlns:a16="http://schemas.microsoft.com/office/drawing/2014/main" id="{176ADB2B-D413-8F4F-86C7-01339CFF8076}"/>
              </a:ext>
            </a:extLst>
          </p:cNvPr>
          <p:cNvSpPr txBox="1">
            <a:spLocks noChangeArrowheads="1"/>
          </p:cNvSpPr>
          <p:nvPr/>
        </p:nvSpPr>
        <p:spPr bwMode="auto">
          <a:xfrm>
            <a:off x="7439025" y="1700213"/>
            <a:ext cx="1236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GB" altLang="zh-TW" sz="1200" b="1">
                <a:latin typeface="Arial" panose="020B0604020202020204" pitchFamily="34" charset="0"/>
              </a:rPr>
              <a:t>BI and Analytics</a:t>
            </a:r>
          </a:p>
        </p:txBody>
      </p:sp>
      <p:pic>
        <p:nvPicPr>
          <p:cNvPr id="75793" name="Picture 4" descr="http://thumb1.shutterstock.com/display_pic_with_logo/1201634/154023494/stock-vector-vector-black-wireless-icons-set-154023494.jpg">
            <a:extLst>
              <a:ext uri="{FF2B5EF4-FFF2-40B4-BE49-F238E27FC236}">
                <a16:creationId xmlns:a16="http://schemas.microsoft.com/office/drawing/2014/main" id="{AC465A1A-4BBB-3346-B7A0-3BAC8ACF1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524500"/>
            <a:ext cx="5111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4" name="Picture 6" descr="http://thumb1.shutterstock.com/display_pic_with_logo/1201634/154023494/stock-vector-vector-black-wireless-icons-set-154023494.jpg">
            <a:extLst>
              <a:ext uri="{FF2B5EF4-FFF2-40B4-BE49-F238E27FC236}">
                <a16:creationId xmlns:a16="http://schemas.microsoft.com/office/drawing/2014/main" id="{DA09716B-F21D-2440-8B5A-1BEF073805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0950" y="5524500"/>
            <a:ext cx="43338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5" name="Picture 45" descr="http://www.iqnection.com/blog/wp-content/uploads/2012/11/Social-Media-Icons.png">
            <a:extLst>
              <a:ext uri="{FF2B5EF4-FFF2-40B4-BE49-F238E27FC236}">
                <a16:creationId xmlns:a16="http://schemas.microsoft.com/office/drawing/2014/main" id="{77A71B8A-30CB-0646-B6E3-9A571B400F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725" y="4117975"/>
            <a:ext cx="1376363"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0" descr="http://upload.wikimedia.org/wikipedia/commons/1/13/Oil_well_icon.png">
            <a:extLst>
              <a:ext uri="{FF2B5EF4-FFF2-40B4-BE49-F238E27FC236}">
                <a16:creationId xmlns:a16="http://schemas.microsoft.com/office/drawing/2014/main" id="{2EAD872A-ED63-6E40-82ED-54FAFE95A57A}"/>
              </a:ext>
            </a:extLst>
          </p:cNvPr>
          <p:cNvPicPr>
            <a:picLocks noChangeAspect="1" noChangeArrowheads="1"/>
          </p:cNvPicPr>
          <p:nvPr/>
        </p:nvPicPr>
        <p:blipFill>
          <a:blip r:embed="rId6"/>
          <a:srcRect/>
          <a:stretch>
            <a:fillRect/>
          </a:stretch>
        </p:blipFill>
        <p:spPr bwMode="auto">
          <a:xfrm>
            <a:off x="1697038" y="5524500"/>
            <a:ext cx="488950" cy="485775"/>
          </a:xfrm>
          <a:prstGeom prst="rect">
            <a:avLst/>
          </a:prstGeom>
          <a:solidFill>
            <a:schemeClr val="bg2">
              <a:lumMod val="40000"/>
              <a:lumOff val="60000"/>
            </a:schemeClr>
          </a:solidFill>
        </p:spPr>
      </p:pic>
      <p:sp>
        <p:nvSpPr>
          <p:cNvPr id="56" name="Isosceles Triangle 31">
            <a:extLst>
              <a:ext uri="{FF2B5EF4-FFF2-40B4-BE49-F238E27FC236}">
                <a16:creationId xmlns:a16="http://schemas.microsoft.com/office/drawing/2014/main" id="{F8BCE606-522E-E143-AC85-3153A5FCAF89}"/>
              </a:ext>
            </a:extLst>
          </p:cNvPr>
          <p:cNvSpPr/>
          <p:nvPr/>
        </p:nvSpPr>
        <p:spPr>
          <a:xfrm rot="5400000">
            <a:off x="2447132" y="4402931"/>
            <a:ext cx="1549400" cy="1563687"/>
          </a:xfrm>
          <a:prstGeom prst="triangle">
            <a:avLst/>
          </a:prstGeom>
          <a:gradFill flip="none" rotWithShape="1">
            <a:gsLst>
              <a:gs pos="0">
                <a:schemeClr val="accent1">
                  <a:tint val="66000"/>
                  <a:satMod val="160000"/>
                </a:schemeClr>
              </a:gs>
              <a:gs pos="0">
                <a:schemeClr val="accent2">
                  <a:lumMod val="20000"/>
                  <a:lumOff val="80000"/>
                </a:schemeClr>
              </a:gs>
              <a:gs pos="86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pic>
        <p:nvPicPr>
          <p:cNvPr id="75798" name="Picture 30">
            <a:extLst>
              <a:ext uri="{FF2B5EF4-FFF2-40B4-BE49-F238E27FC236}">
                <a16:creationId xmlns:a16="http://schemas.microsoft.com/office/drawing/2014/main" id="{E9E27105-764B-E140-8214-02FB2755041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84563" y="4495800"/>
            <a:ext cx="1741487" cy="1300163"/>
          </a:xfrm>
          <a:prstGeom prst="rect">
            <a:avLst/>
          </a:prstGeom>
          <a:solidFill>
            <a:srgbClr val="FF0000"/>
          </a:solidFill>
          <a:ln w="9525">
            <a:solidFill>
              <a:srgbClr val="FF0000"/>
            </a:solidFill>
            <a:miter lim="800000"/>
            <a:headEnd/>
            <a:tailEnd/>
          </a:ln>
        </p:spPr>
      </p:pic>
      <p:sp>
        <p:nvSpPr>
          <p:cNvPr id="58" name="Isosceles Triangle 33">
            <a:extLst>
              <a:ext uri="{FF2B5EF4-FFF2-40B4-BE49-F238E27FC236}">
                <a16:creationId xmlns:a16="http://schemas.microsoft.com/office/drawing/2014/main" id="{04D603F4-BBB8-5340-9799-3D8A61B50C50}"/>
              </a:ext>
            </a:extLst>
          </p:cNvPr>
          <p:cNvSpPr/>
          <p:nvPr/>
        </p:nvSpPr>
        <p:spPr>
          <a:xfrm rot="5400000">
            <a:off x="6213475" y="3743325"/>
            <a:ext cx="977900" cy="2882900"/>
          </a:xfrm>
          <a:prstGeom prst="triangle">
            <a:avLst/>
          </a:prstGeom>
          <a:gradFill flip="none" rotWithShape="1">
            <a:gsLst>
              <a:gs pos="0">
                <a:schemeClr val="accent1">
                  <a:tint val="66000"/>
                  <a:satMod val="160000"/>
                </a:schemeClr>
              </a:gs>
              <a:gs pos="0">
                <a:schemeClr val="accent2">
                  <a:lumMod val="20000"/>
                  <a:lumOff val="80000"/>
                </a:schemeClr>
              </a:gs>
              <a:gs pos="86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pic>
        <p:nvPicPr>
          <p:cNvPr id="75800" name="Picture 2" descr="http://gamesofmobile.com/wp-content/uploads/2013/12/computer-user-icon-ibm-lotus-symphony-gallery-games-of-mobile-oeoqrhux.png">
            <a:extLst>
              <a:ext uri="{FF2B5EF4-FFF2-40B4-BE49-F238E27FC236}">
                <a16:creationId xmlns:a16="http://schemas.microsoft.com/office/drawing/2014/main" id="{ED7D9E74-51B4-BA4B-B0BC-8ADCAD338D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0313" y="2232025"/>
            <a:ext cx="47783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1" name="Picture 2" descr="http://gamesofmobile.com/wp-content/uploads/2013/12/computer-user-icon-ibm-lotus-symphony-gallery-games-of-mobile-oeoqrhux.png">
            <a:extLst>
              <a:ext uri="{FF2B5EF4-FFF2-40B4-BE49-F238E27FC236}">
                <a16:creationId xmlns:a16="http://schemas.microsoft.com/office/drawing/2014/main" id="{290EDE0A-B1E5-B64B-8CC6-1176638772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0313" y="2617788"/>
            <a:ext cx="477837"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2" name="Picture 2" descr="http://gamesofmobile.com/wp-content/uploads/2013/12/computer-user-icon-ibm-lotus-symphony-gallery-games-of-mobile-oeoqrhux.png">
            <a:extLst>
              <a:ext uri="{FF2B5EF4-FFF2-40B4-BE49-F238E27FC236}">
                <a16:creationId xmlns:a16="http://schemas.microsoft.com/office/drawing/2014/main" id="{CF9E6684-7A41-DA40-A8C4-EDDACB1666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0313" y="3021013"/>
            <a:ext cx="477837"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3" name="Picture 2" descr="http://gamesofmobile.com/wp-content/uploads/2013/12/computer-user-icon-ibm-lotus-symphony-gallery-games-of-mobile-oeoqrhux.png">
            <a:extLst>
              <a:ext uri="{FF2B5EF4-FFF2-40B4-BE49-F238E27FC236}">
                <a16:creationId xmlns:a16="http://schemas.microsoft.com/office/drawing/2014/main" id="{4296C0CB-FE85-2E4F-8532-08691E2BCE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0313" y="3443288"/>
            <a:ext cx="477837"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4" name="Picture 2" descr="http://gamesofmobile.com/wp-content/uploads/2013/12/computer-user-icon-ibm-lotus-symphony-gallery-games-of-mobile-oeoqrhux.png">
            <a:extLst>
              <a:ext uri="{FF2B5EF4-FFF2-40B4-BE49-F238E27FC236}">
                <a16:creationId xmlns:a16="http://schemas.microsoft.com/office/drawing/2014/main" id="{5004D395-14EF-B348-9D95-33E9A19706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58150" y="2244725"/>
            <a:ext cx="477838"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5" name="Picture 2" descr="http://gamesofmobile.com/wp-content/uploads/2013/12/computer-user-icon-ibm-lotus-symphony-gallery-games-of-mobile-oeoqrhux.png">
            <a:extLst>
              <a:ext uri="{FF2B5EF4-FFF2-40B4-BE49-F238E27FC236}">
                <a16:creationId xmlns:a16="http://schemas.microsoft.com/office/drawing/2014/main" id="{016063C8-AFB1-8C47-9D08-A4D7463A96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58150" y="2632075"/>
            <a:ext cx="477838"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6" name="Picture 2" descr="http://gamesofmobile.com/wp-content/uploads/2013/12/computer-user-icon-ibm-lotus-symphony-gallery-games-of-mobile-oeoqrhux.png">
            <a:extLst>
              <a:ext uri="{FF2B5EF4-FFF2-40B4-BE49-F238E27FC236}">
                <a16:creationId xmlns:a16="http://schemas.microsoft.com/office/drawing/2014/main" id="{0F5A36ED-1CBA-474C-8D10-50B33FEFBF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58150" y="3033713"/>
            <a:ext cx="477838"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7" name="Picture 2" descr="http://gamesofmobile.com/wp-content/uploads/2013/12/computer-user-icon-ibm-lotus-symphony-gallery-games-of-mobile-oeoqrhux.png">
            <a:extLst>
              <a:ext uri="{FF2B5EF4-FFF2-40B4-BE49-F238E27FC236}">
                <a16:creationId xmlns:a16="http://schemas.microsoft.com/office/drawing/2014/main" id="{97376344-E300-EF45-97D2-0469270B64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58150" y="3455988"/>
            <a:ext cx="477838"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8" name="Picture 2" descr="http://gamesofmobile.com/wp-content/uploads/2013/12/computer-user-icon-ibm-lotus-symphony-gallery-games-of-mobile-oeoqrhux.png">
            <a:extLst>
              <a:ext uri="{FF2B5EF4-FFF2-40B4-BE49-F238E27FC236}">
                <a16:creationId xmlns:a16="http://schemas.microsoft.com/office/drawing/2014/main" id="{7BCA4E89-8D78-EC48-A20F-B0AE5F6DAC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6025" y="4954588"/>
            <a:ext cx="477838"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9" name="Picture 2" descr="http://gamesofmobile.com/wp-content/uploads/2013/12/computer-user-icon-ibm-lotus-symphony-gallery-games-of-mobile-oeoqrhux.png">
            <a:extLst>
              <a:ext uri="{FF2B5EF4-FFF2-40B4-BE49-F238E27FC236}">
                <a16:creationId xmlns:a16="http://schemas.microsoft.com/office/drawing/2014/main" id="{82EFE74C-B459-5443-8804-3AE611BA59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43863" y="4967288"/>
            <a:ext cx="47625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0" name="Picture 2" descr="http://gamesofmobile.com/wp-content/uploads/2013/12/computer-user-icon-ibm-lotus-symphony-gallery-games-of-mobile-oeoqrhux.png">
            <a:extLst>
              <a:ext uri="{FF2B5EF4-FFF2-40B4-BE49-F238E27FC236}">
                <a16:creationId xmlns:a16="http://schemas.microsoft.com/office/drawing/2014/main" id="{26C120BB-7E2C-E44E-AD60-4A5911338D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0313" y="3881438"/>
            <a:ext cx="477837"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1" name="Picture 2" descr="http://gamesofmobile.com/wp-content/uploads/2013/12/computer-user-icon-ibm-lotus-symphony-gallery-games-of-mobile-oeoqrhux.png">
            <a:extLst>
              <a:ext uri="{FF2B5EF4-FFF2-40B4-BE49-F238E27FC236}">
                <a16:creationId xmlns:a16="http://schemas.microsoft.com/office/drawing/2014/main" id="{F3B492FD-3635-3B4C-8E80-7A85C4271B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58150" y="3895725"/>
            <a:ext cx="477838"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矩形 70">
            <a:extLst>
              <a:ext uri="{FF2B5EF4-FFF2-40B4-BE49-F238E27FC236}">
                <a16:creationId xmlns:a16="http://schemas.microsoft.com/office/drawing/2014/main" id="{FB9F5E8E-3A5D-0D4F-A2D5-843BF6821876}"/>
              </a:ext>
            </a:extLst>
          </p:cNvPr>
          <p:cNvSpPr/>
          <p:nvPr/>
        </p:nvSpPr>
        <p:spPr>
          <a:xfrm>
            <a:off x="1476375" y="6588125"/>
            <a:ext cx="6335713" cy="276225"/>
          </a:xfrm>
          <a:prstGeom prst="rect">
            <a:avLst/>
          </a:prstGeom>
        </p:spPr>
        <p:txBody>
          <a:bodyPr>
            <a:spAutoFit/>
          </a:bodyPr>
          <a:lstStyle/>
          <a:p>
            <a:pPr algn="ctr">
              <a:defRPr/>
            </a:pPr>
            <a:r>
              <a:rPr lang="en-US" altLang="zh-TW" sz="1200" dirty="0">
                <a:solidFill>
                  <a:schemeClr val="bg1">
                    <a:lumMod val="75000"/>
                  </a:schemeClr>
                </a:solidFill>
                <a:latin typeface="Arial" charset="0"/>
              </a:rPr>
              <a:t>Source: Deepak </a:t>
            </a:r>
            <a:r>
              <a:rPr lang="en-US" altLang="zh-TW" sz="1200" dirty="0" err="1">
                <a:solidFill>
                  <a:schemeClr val="bg1">
                    <a:lumMod val="75000"/>
                  </a:schemeClr>
                </a:solidFill>
                <a:latin typeface="Arial" charset="0"/>
              </a:rPr>
              <a:t>Ramanathan</a:t>
            </a:r>
            <a:r>
              <a:rPr lang="en-US" altLang="zh-TW" sz="1200" dirty="0">
                <a:solidFill>
                  <a:schemeClr val="bg1">
                    <a:lumMod val="75000"/>
                  </a:schemeClr>
                </a:solidFill>
                <a:latin typeface="Arial" charset="0"/>
              </a:rPr>
              <a:t> (2014), SAS Modernization architectures - Big Data Analytics</a:t>
            </a:r>
            <a:endParaRPr lang="zh-TW" altLang="en-US" sz="1200" dirty="0">
              <a:solidFill>
                <a:schemeClr val="bg1">
                  <a:lumMod val="75000"/>
                </a:schemeClr>
              </a:solidFill>
              <a:latin typeface="Arial" charset="0"/>
            </a:endParaRPr>
          </a:p>
        </p:txBody>
      </p:sp>
    </p:spTree>
    <p:extLst>
      <p:ext uri="{BB962C8B-B14F-4D97-AF65-F5344CB8AC3E}">
        <p14:creationId xmlns:p14="http://schemas.microsoft.com/office/powerpoint/2010/main" val="17629006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標題 1">
            <a:extLst>
              <a:ext uri="{FF2B5EF4-FFF2-40B4-BE49-F238E27FC236}">
                <a16:creationId xmlns:a16="http://schemas.microsoft.com/office/drawing/2014/main" id="{ECBB9B5E-F5F2-B745-BC98-ECADB6C4F809}"/>
              </a:ext>
            </a:extLst>
          </p:cNvPr>
          <p:cNvSpPr>
            <a:spLocks noGrp="1"/>
          </p:cNvSpPr>
          <p:nvPr>
            <p:ph type="title"/>
          </p:nvPr>
        </p:nvSpPr>
        <p:spPr/>
        <p:txBody>
          <a:bodyPr>
            <a:normAutofit fontScale="90000"/>
          </a:bodyPr>
          <a:lstStyle/>
          <a:p>
            <a:r>
              <a:rPr lang="en-US" altLang="zh-TW">
                <a:solidFill>
                  <a:schemeClr val="accent1"/>
                </a:solidFill>
                <a:ea typeface="標楷體" panose="03000509000000000000" pitchFamily="49" charset="-120"/>
                <a:cs typeface="標楷體" panose="03000509000000000000" pitchFamily="49" charset="-120"/>
              </a:rPr>
              <a:t>Hadoop as an additional input to the EDW</a:t>
            </a:r>
            <a:endParaRPr lang="zh-TW" altLang="en-US">
              <a:solidFill>
                <a:schemeClr val="accent1"/>
              </a:solidFill>
              <a:ea typeface="標楷體" panose="03000509000000000000" pitchFamily="49" charset="-120"/>
              <a:cs typeface="標楷體" panose="03000509000000000000" pitchFamily="49" charset="-120"/>
            </a:endParaRPr>
          </a:p>
        </p:txBody>
      </p:sp>
      <p:sp>
        <p:nvSpPr>
          <p:cNvPr id="76803" name="投影片編號版面配置區 3">
            <a:extLst>
              <a:ext uri="{FF2B5EF4-FFF2-40B4-BE49-F238E27FC236}">
                <a16:creationId xmlns:a16="http://schemas.microsoft.com/office/drawing/2014/main" id="{D8D89B44-AADE-8346-BF71-CFF13AFD37C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fld id="{FC4C7A55-5129-E742-9547-CC5DD4128636}" type="slidenum">
              <a:rPr lang="zh-TW" altLang="en-US" sz="1200">
                <a:solidFill>
                  <a:srgbClr val="898989"/>
                </a:solidFill>
              </a:rPr>
              <a:pPr eaLnBrk="1" hangingPunct="1">
                <a:spcBef>
                  <a:spcPct val="0"/>
                </a:spcBef>
                <a:buFontTx/>
                <a:buNone/>
              </a:pPr>
              <a:t>56</a:t>
            </a:fld>
            <a:endParaRPr lang="zh-TW" altLang="en-US" sz="1200">
              <a:solidFill>
                <a:srgbClr val="898989"/>
              </a:solidFill>
            </a:endParaRPr>
          </a:p>
        </p:txBody>
      </p:sp>
      <p:sp>
        <p:nvSpPr>
          <p:cNvPr id="5" name="Isosceles Triangle 38">
            <a:extLst>
              <a:ext uri="{FF2B5EF4-FFF2-40B4-BE49-F238E27FC236}">
                <a16:creationId xmlns:a16="http://schemas.microsoft.com/office/drawing/2014/main" id="{6B250A10-C642-1B40-B08A-E6CD630FE3F8}"/>
              </a:ext>
            </a:extLst>
          </p:cNvPr>
          <p:cNvSpPr/>
          <p:nvPr/>
        </p:nvSpPr>
        <p:spPr>
          <a:xfrm rot="5400000">
            <a:off x="5826125" y="2820988"/>
            <a:ext cx="376237" cy="1531938"/>
          </a:xfrm>
          <a:prstGeom prst="triangle">
            <a:avLst>
              <a:gd name="adj" fmla="val 100000"/>
            </a:avLst>
          </a:prstGeom>
          <a:gradFill flip="none" rotWithShape="1">
            <a:gsLst>
              <a:gs pos="0">
                <a:schemeClr val="accent1">
                  <a:tint val="66000"/>
                  <a:satMod val="160000"/>
                </a:schemeClr>
              </a:gs>
              <a:gs pos="0">
                <a:schemeClr val="accent2">
                  <a:lumMod val="20000"/>
                  <a:lumOff val="80000"/>
                </a:schemeClr>
              </a:gs>
              <a:gs pos="84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sp>
        <p:nvSpPr>
          <p:cNvPr id="6" name="Isosceles Triangle 28">
            <a:extLst>
              <a:ext uri="{FF2B5EF4-FFF2-40B4-BE49-F238E27FC236}">
                <a16:creationId xmlns:a16="http://schemas.microsoft.com/office/drawing/2014/main" id="{186E62BD-087B-274E-B0ED-9475FF0F5A06}"/>
              </a:ext>
            </a:extLst>
          </p:cNvPr>
          <p:cNvSpPr/>
          <p:nvPr/>
        </p:nvSpPr>
        <p:spPr>
          <a:xfrm rot="5400000">
            <a:off x="5788025" y="2379663"/>
            <a:ext cx="376237" cy="1531938"/>
          </a:xfrm>
          <a:prstGeom prst="triangle">
            <a:avLst>
              <a:gd name="adj" fmla="val 0"/>
            </a:avLst>
          </a:prstGeom>
          <a:gradFill flip="none" rotWithShape="1">
            <a:gsLst>
              <a:gs pos="0">
                <a:schemeClr val="accent1">
                  <a:tint val="66000"/>
                  <a:satMod val="160000"/>
                </a:schemeClr>
              </a:gs>
              <a:gs pos="0">
                <a:schemeClr val="accent2">
                  <a:lumMod val="20000"/>
                  <a:lumOff val="80000"/>
                </a:schemeClr>
              </a:gs>
              <a:gs pos="84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sp>
        <p:nvSpPr>
          <p:cNvPr id="7" name="Isosceles Triangle 27">
            <a:extLst>
              <a:ext uri="{FF2B5EF4-FFF2-40B4-BE49-F238E27FC236}">
                <a16:creationId xmlns:a16="http://schemas.microsoft.com/office/drawing/2014/main" id="{6F8DD90F-D248-9448-BD3A-56DF5D9BB919}"/>
              </a:ext>
            </a:extLst>
          </p:cNvPr>
          <p:cNvSpPr/>
          <p:nvPr/>
        </p:nvSpPr>
        <p:spPr>
          <a:xfrm>
            <a:off x="3868738" y="3295650"/>
            <a:ext cx="1549400" cy="1533525"/>
          </a:xfrm>
          <a:prstGeom prst="triangle">
            <a:avLst/>
          </a:prstGeom>
          <a:gradFill flip="none" rotWithShape="1">
            <a:gsLst>
              <a:gs pos="0">
                <a:schemeClr val="accent1">
                  <a:tint val="66000"/>
                  <a:satMod val="160000"/>
                </a:schemeClr>
              </a:gs>
              <a:gs pos="0">
                <a:schemeClr val="accent2">
                  <a:lumMod val="20000"/>
                  <a:lumOff val="80000"/>
                </a:schemeClr>
              </a:gs>
              <a:gs pos="84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sp>
        <p:nvSpPr>
          <p:cNvPr id="10" name="Isosceles Triangle 4">
            <a:extLst>
              <a:ext uri="{FF2B5EF4-FFF2-40B4-BE49-F238E27FC236}">
                <a16:creationId xmlns:a16="http://schemas.microsoft.com/office/drawing/2014/main" id="{F771FEA5-549D-9141-B873-FCA49C36BC7C}"/>
              </a:ext>
            </a:extLst>
          </p:cNvPr>
          <p:cNvSpPr/>
          <p:nvPr/>
        </p:nvSpPr>
        <p:spPr>
          <a:xfrm rot="5400000">
            <a:off x="2763838" y="2568575"/>
            <a:ext cx="1549400" cy="1533525"/>
          </a:xfrm>
          <a:prstGeom prst="triangle">
            <a:avLst/>
          </a:prstGeom>
          <a:gradFill flip="none" rotWithShape="1">
            <a:gsLst>
              <a:gs pos="0">
                <a:schemeClr val="accent1">
                  <a:tint val="66000"/>
                  <a:satMod val="160000"/>
                </a:schemeClr>
              </a:gs>
              <a:gs pos="0">
                <a:schemeClr val="accent2">
                  <a:lumMod val="20000"/>
                  <a:lumOff val="80000"/>
                </a:schemeClr>
              </a:gs>
              <a:gs pos="86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sp>
        <p:nvSpPr>
          <p:cNvPr id="11" name="Rectangle 5">
            <a:extLst>
              <a:ext uri="{FF2B5EF4-FFF2-40B4-BE49-F238E27FC236}">
                <a16:creationId xmlns:a16="http://schemas.microsoft.com/office/drawing/2014/main" id="{E82B284E-EF07-6A44-93A5-EC779583F768}"/>
              </a:ext>
            </a:extLst>
          </p:cNvPr>
          <p:cNvSpPr/>
          <p:nvPr/>
        </p:nvSpPr>
        <p:spPr>
          <a:xfrm>
            <a:off x="901700" y="2560638"/>
            <a:ext cx="1870075" cy="3648075"/>
          </a:xfrm>
          <a:prstGeom prst="rect">
            <a:avLst/>
          </a:prstGeom>
          <a:gradFill flip="none" rotWithShape="1">
            <a:gsLst>
              <a:gs pos="0">
                <a:schemeClr val="accent1">
                  <a:tint val="66000"/>
                  <a:satMod val="160000"/>
                </a:schemeClr>
              </a:gs>
              <a:gs pos="0">
                <a:schemeClr val="accent2">
                  <a:lumMod val="20000"/>
                  <a:lumOff val="8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pic>
        <p:nvPicPr>
          <p:cNvPr id="76809" name="Picture 4" descr="http://thumb1.shutterstock.com/display_pic_with_logo/1201634/154023494/stock-vector-vector-black-wireless-icons-set-154023494.jpg">
            <a:extLst>
              <a:ext uri="{FF2B5EF4-FFF2-40B4-BE49-F238E27FC236}">
                <a16:creationId xmlns:a16="http://schemas.microsoft.com/office/drawing/2014/main" id="{ACC62843-B1D5-D048-988B-8285706907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063" y="5648325"/>
            <a:ext cx="51276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6" descr="http://thumb1.shutterstock.com/display_pic_with_logo/1201634/154023494/stock-vector-vector-black-wireless-icons-set-154023494.jpg">
            <a:extLst>
              <a:ext uri="{FF2B5EF4-FFF2-40B4-BE49-F238E27FC236}">
                <a16:creationId xmlns:a16="http://schemas.microsoft.com/office/drawing/2014/main" id="{C1F40B52-CAD4-244E-A02C-F142FF876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75" y="5648325"/>
            <a:ext cx="43338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1" name="Picture 8" descr="http://www.iqnection.com/blog/wp-content/uploads/2012/11/Social-Media-Icons.png">
            <a:extLst>
              <a:ext uri="{FF2B5EF4-FFF2-40B4-BE49-F238E27FC236}">
                <a16:creationId xmlns:a16="http://schemas.microsoft.com/office/drawing/2014/main" id="{97440220-6149-A54A-B23F-CF73039939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063" y="4241800"/>
            <a:ext cx="1376362"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http://upload.wikimedia.org/wikipedia/commons/1/13/Oil_well_icon.png">
            <a:extLst>
              <a:ext uri="{FF2B5EF4-FFF2-40B4-BE49-F238E27FC236}">
                <a16:creationId xmlns:a16="http://schemas.microsoft.com/office/drawing/2014/main" id="{10522EE0-D21D-B74E-BA6A-DF04BADAA55A}"/>
              </a:ext>
            </a:extLst>
          </p:cNvPr>
          <p:cNvPicPr>
            <a:picLocks noChangeAspect="1" noChangeArrowheads="1"/>
          </p:cNvPicPr>
          <p:nvPr/>
        </p:nvPicPr>
        <p:blipFill>
          <a:blip r:embed="rId5"/>
          <a:srcRect/>
          <a:stretch>
            <a:fillRect/>
          </a:stretch>
        </p:blipFill>
        <p:spPr bwMode="auto">
          <a:xfrm>
            <a:off x="1984375" y="5648325"/>
            <a:ext cx="490538" cy="485775"/>
          </a:xfrm>
          <a:prstGeom prst="rect">
            <a:avLst/>
          </a:prstGeom>
          <a:solidFill>
            <a:schemeClr val="bg2">
              <a:lumMod val="40000"/>
              <a:lumOff val="60000"/>
            </a:schemeClr>
          </a:solidFill>
        </p:spPr>
      </p:pic>
      <p:pic>
        <p:nvPicPr>
          <p:cNvPr id="76813" name="Picture 12" descr="http://blog.blake-knight.com/wp-content/uploads/2010/06/doc-icons.png">
            <a:extLst>
              <a:ext uri="{FF2B5EF4-FFF2-40B4-BE49-F238E27FC236}">
                <a16:creationId xmlns:a16="http://schemas.microsoft.com/office/drawing/2014/main" id="{AAF6E77A-C90A-D449-9198-0462B89081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700" y="3306763"/>
            <a:ext cx="1550988"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an 11">
            <a:extLst>
              <a:ext uri="{FF2B5EF4-FFF2-40B4-BE49-F238E27FC236}">
                <a16:creationId xmlns:a16="http://schemas.microsoft.com/office/drawing/2014/main" id="{B15AC597-747E-F042-9E8E-B7845BFA6531}"/>
              </a:ext>
            </a:extLst>
          </p:cNvPr>
          <p:cNvSpPr/>
          <p:nvPr/>
        </p:nvSpPr>
        <p:spPr>
          <a:xfrm>
            <a:off x="1087438" y="2657475"/>
            <a:ext cx="1296987" cy="547688"/>
          </a:xfrm>
          <a:prstGeom prst="ca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bg1"/>
                </a:solidFill>
              </a:rPr>
              <a:t>Operational Data Sources</a:t>
            </a:r>
          </a:p>
        </p:txBody>
      </p:sp>
      <p:sp>
        <p:nvSpPr>
          <p:cNvPr id="18" name="Isosceles Triangle 12">
            <a:extLst>
              <a:ext uri="{FF2B5EF4-FFF2-40B4-BE49-F238E27FC236}">
                <a16:creationId xmlns:a16="http://schemas.microsoft.com/office/drawing/2014/main" id="{458722E9-DCFE-A048-AD9A-FBF915D58E6C}"/>
              </a:ext>
            </a:extLst>
          </p:cNvPr>
          <p:cNvSpPr/>
          <p:nvPr/>
        </p:nvSpPr>
        <p:spPr>
          <a:xfrm rot="5400000">
            <a:off x="2763838" y="4667250"/>
            <a:ext cx="1549400" cy="1533525"/>
          </a:xfrm>
          <a:prstGeom prst="triangle">
            <a:avLst/>
          </a:prstGeom>
          <a:gradFill flip="none" rotWithShape="1">
            <a:gsLst>
              <a:gs pos="0">
                <a:schemeClr val="accent1">
                  <a:tint val="66000"/>
                  <a:satMod val="160000"/>
                </a:schemeClr>
              </a:gs>
              <a:gs pos="0">
                <a:schemeClr val="accent2">
                  <a:lumMod val="20000"/>
                  <a:lumOff val="80000"/>
                </a:schemeClr>
              </a:gs>
              <a:gs pos="84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sp>
        <p:nvSpPr>
          <p:cNvPr id="19" name="Can 24">
            <a:extLst>
              <a:ext uri="{FF2B5EF4-FFF2-40B4-BE49-F238E27FC236}">
                <a16:creationId xmlns:a16="http://schemas.microsoft.com/office/drawing/2014/main" id="{C9D3593A-FCEB-8C41-97EE-120B609B7224}"/>
              </a:ext>
            </a:extLst>
          </p:cNvPr>
          <p:cNvSpPr/>
          <p:nvPr/>
        </p:nvSpPr>
        <p:spPr>
          <a:xfrm>
            <a:off x="3975100" y="2882900"/>
            <a:ext cx="1298575" cy="1004888"/>
          </a:xfrm>
          <a:prstGeom prst="ca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rPr>
              <a:t>EDW</a:t>
            </a:r>
          </a:p>
        </p:txBody>
      </p:sp>
      <p:pic>
        <p:nvPicPr>
          <p:cNvPr id="76817" name="Picture 23">
            <a:extLst>
              <a:ext uri="{FF2B5EF4-FFF2-40B4-BE49-F238E27FC236}">
                <a16:creationId xmlns:a16="http://schemas.microsoft.com/office/drawing/2014/main" id="{C3BD1F68-304B-5848-8B69-887FCA1B6BF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73488" y="4833938"/>
            <a:ext cx="1739900" cy="1300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1" name="Can 25">
            <a:extLst>
              <a:ext uri="{FF2B5EF4-FFF2-40B4-BE49-F238E27FC236}">
                <a16:creationId xmlns:a16="http://schemas.microsoft.com/office/drawing/2014/main" id="{7BADDE0E-E3E0-8149-92CF-134BCDDBE706}"/>
              </a:ext>
            </a:extLst>
          </p:cNvPr>
          <p:cNvSpPr/>
          <p:nvPr/>
        </p:nvSpPr>
        <p:spPr>
          <a:xfrm>
            <a:off x="6530975" y="2446338"/>
            <a:ext cx="773113" cy="547687"/>
          </a:xfrm>
          <a:prstGeom prst="ca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solidFill>
                  <a:schemeClr val="bg1"/>
                </a:solidFill>
              </a:rPr>
              <a:t>Data Mart</a:t>
            </a:r>
          </a:p>
        </p:txBody>
      </p:sp>
      <p:sp>
        <p:nvSpPr>
          <p:cNvPr id="22" name="Can 26">
            <a:extLst>
              <a:ext uri="{FF2B5EF4-FFF2-40B4-BE49-F238E27FC236}">
                <a16:creationId xmlns:a16="http://schemas.microsoft.com/office/drawing/2014/main" id="{22E03A51-7589-A146-9C26-1D547D4BD82C}"/>
              </a:ext>
            </a:extLst>
          </p:cNvPr>
          <p:cNvSpPr/>
          <p:nvPr/>
        </p:nvSpPr>
        <p:spPr>
          <a:xfrm>
            <a:off x="6272213" y="2705100"/>
            <a:ext cx="774700" cy="547688"/>
          </a:xfrm>
          <a:prstGeom prst="ca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solidFill>
                  <a:schemeClr val="bg1"/>
                </a:solidFill>
              </a:rPr>
              <a:t>Data Mart</a:t>
            </a:r>
          </a:p>
        </p:txBody>
      </p:sp>
      <p:sp>
        <p:nvSpPr>
          <p:cNvPr id="23" name="Can 31">
            <a:extLst>
              <a:ext uri="{FF2B5EF4-FFF2-40B4-BE49-F238E27FC236}">
                <a16:creationId xmlns:a16="http://schemas.microsoft.com/office/drawing/2014/main" id="{BBEEED79-5D6A-704C-BC58-600044C28996}"/>
              </a:ext>
            </a:extLst>
          </p:cNvPr>
          <p:cNvSpPr/>
          <p:nvPr/>
        </p:nvSpPr>
        <p:spPr>
          <a:xfrm>
            <a:off x="6640513" y="3359150"/>
            <a:ext cx="773112" cy="547688"/>
          </a:xfrm>
          <a:prstGeom prst="ca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solidFill>
                  <a:schemeClr val="bg1"/>
                </a:solidFill>
              </a:rPr>
              <a:t>Analytic Mart</a:t>
            </a:r>
          </a:p>
        </p:txBody>
      </p:sp>
      <p:sp>
        <p:nvSpPr>
          <p:cNvPr id="24" name="Can 32">
            <a:extLst>
              <a:ext uri="{FF2B5EF4-FFF2-40B4-BE49-F238E27FC236}">
                <a16:creationId xmlns:a16="http://schemas.microsoft.com/office/drawing/2014/main" id="{7058C8E9-3538-F54A-AD7A-24190031F0AC}"/>
              </a:ext>
            </a:extLst>
          </p:cNvPr>
          <p:cNvSpPr/>
          <p:nvPr/>
        </p:nvSpPr>
        <p:spPr>
          <a:xfrm>
            <a:off x="6381750" y="3617913"/>
            <a:ext cx="773113" cy="547687"/>
          </a:xfrm>
          <a:prstGeom prst="ca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solidFill>
                  <a:schemeClr val="bg1"/>
                </a:solidFill>
              </a:rPr>
              <a:t>Analytic Mart</a:t>
            </a:r>
          </a:p>
        </p:txBody>
      </p:sp>
      <p:sp>
        <p:nvSpPr>
          <p:cNvPr id="25" name="Isosceles Triangle 39">
            <a:extLst>
              <a:ext uri="{FF2B5EF4-FFF2-40B4-BE49-F238E27FC236}">
                <a16:creationId xmlns:a16="http://schemas.microsoft.com/office/drawing/2014/main" id="{1162AA2B-0CBE-254A-A4E1-E0641B927B04}"/>
              </a:ext>
            </a:extLst>
          </p:cNvPr>
          <p:cNvSpPr/>
          <p:nvPr/>
        </p:nvSpPr>
        <p:spPr>
          <a:xfrm rot="5400000">
            <a:off x="5828507" y="4752181"/>
            <a:ext cx="992188" cy="1533525"/>
          </a:xfrm>
          <a:prstGeom prst="triangle">
            <a:avLst>
              <a:gd name="adj" fmla="val 47115"/>
            </a:avLst>
          </a:prstGeom>
          <a:gradFill flip="none" rotWithShape="1">
            <a:gsLst>
              <a:gs pos="0">
                <a:schemeClr val="accent1">
                  <a:tint val="66000"/>
                  <a:satMod val="160000"/>
                </a:schemeClr>
              </a:gs>
              <a:gs pos="0">
                <a:schemeClr val="accent2">
                  <a:lumMod val="20000"/>
                  <a:lumOff val="80000"/>
                </a:schemeClr>
              </a:gs>
              <a:gs pos="84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sp>
        <p:nvSpPr>
          <p:cNvPr id="26" name="Can 40">
            <a:extLst>
              <a:ext uri="{FF2B5EF4-FFF2-40B4-BE49-F238E27FC236}">
                <a16:creationId xmlns:a16="http://schemas.microsoft.com/office/drawing/2014/main" id="{0E450B4A-5095-D14B-A3CE-ED884A0BACFC}"/>
              </a:ext>
            </a:extLst>
          </p:cNvPr>
          <p:cNvSpPr/>
          <p:nvPr/>
        </p:nvSpPr>
        <p:spPr>
          <a:xfrm>
            <a:off x="6640513" y="4972050"/>
            <a:ext cx="773112" cy="547688"/>
          </a:xfrm>
          <a:prstGeom prst="ca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solidFill>
                  <a:schemeClr val="bg1"/>
                </a:solidFill>
              </a:rPr>
              <a:t>Analytic Mart</a:t>
            </a:r>
          </a:p>
        </p:txBody>
      </p:sp>
      <p:sp>
        <p:nvSpPr>
          <p:cNvPr id="27" name="Can 41">
            <a:extLst>
              <a:ext uri="{FF2B5EF4-FFF2-40B4-BE49-F238E27FC236}">
                <a16:creationId xmlns:a16="http://schemas.microsoft.com/office/drawing/2014/main" id="{ABCF4E75-61FF-704E-9442-EE19145C1C99}"/>
              </a:ext>
            </a:extLst>
          </p:cNvPr>
          <p:cNvSpPr/>
          <p:nvPr/>
        </p:nvSpPr>
        <p:spPr>
          <a:xfrm>
            <a:off x="6394450" y="5483225"/>
            <a:ext cx="773113" cy="547688"/>
          </a:xfrm>
          <a:prstGeom prst="ca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solidFill>
                  <a:schemeClr val="bg1"/>
                </a:solidFill>
              </a:rPr>
              <a:t>Data Mart</a:t>
            </a:r>
          </a:p>
        </p:txBody>
      </p:sp>
      <p:sp>
        <p:nvSpPr>
          <p:cNvPr id="76825" name="TextBox 30">
            <a:extLst>
              <a:ext uri="{FF2B5EF4-FFF2-40B4-BE49-F238E27FC236}">
                <a16:creationId xmlns:a16="http://schemas.microsoft.com/office/drawing/2014/main" id="{BB23FE78-4235-BF47-B1C1-A1902372334C}"/>
              </a:ext>
            </a:extLst>
          </p:cNvPr>
          <p:cNvSpPr txBox="1">
            <a:spLocks noChangeArrowheads="1"/>
          </p:cNvSpPr>
          <p:nvPr/>
        </p:nvSpPr>
        <p:spPr bwMode="auto">
          <a:xfrm>
            <a:off x="7623175" y="1985963"/>
            <a:ext cx="12366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GB" altLang="zh-TW" sz="1200" b="1">
                <a:latin typeface="Arial" panose="020B0604020202020204" pitchFamily="34" charset="0"/>
              </a:rPr>
              <a:t>BI and Analytics</a:t>
            </a:r>
          </a:p>
        </p:txBody>
      </p:sp>
      <p:pic>
        <p:nvPicPr>
          <p:cNvPr id="76826" name="Picture 2" descr="http://gamesofmobile.com/wp-content/uploads/2013/12/computer-user-icon-ibm-lotus-symphony-gallery-games-of-mobile-oeoqrhux.png">
            <a:extLst>
              <a:ext uri="{FF2B5EF4-FFF2-40B4-BE49-F238E27FC236}">
                <a16:creationId xmlns:a16="http://schemas.microsoft.com/office/drawing/2014/main" id="{4592FE37-83AB-A841-ADC2-B4E9DCD31E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9238" y="2497138"/>
            <a:ext cx="47625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7" name="Picture 2" descr="http://gamesofmobile.com/wp-content/uploads/2013/12/computer-user-icon-ibm-lotus-symphony-gallery-games-of-mobile-oeoqrhux.png">
            <a:extLst>
              <a:ext uri="{FF2B5EF4-FFF2-40B4-BE49-F238E27FC236}">
                <a16:creationId xmlns:a16="http://schemas.microsoft.com/office/drawing/2014/main" id="{5D8F3CB6-2BB3-0D49-B4E7-16B5BC64BB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9238" y="2884488"/>
            <a:ext cx="47625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8" name="Picture 2" descr="http://gamesofmobile.com/wp-content/uploads/2013/12/computer-user-icon-ibm-lotus-symphony-gallery-games-of-mobile-oeoqrhux.png">
            <a:extLst>
              <a:ext uri="{FF2B5EF4-FFF2-40B4-BE49-F238E27FC236}">
                <a16:creationId xmlns:a16="http://schemas.microsoft.com/office/drawing/2014/main" id="{E4E2E0A8-22DA-6046-BD8E-DAB088922E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9238" y="3287713"/>
            <a:ext cx="47625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9" name="Picture 2" descr="http://gamesofmobile.com/wp-content/uploads/2013/12/computer-user-icon-ibm-lotus-symphony-gallery-games-of-mobile-oeoqrhux.png">
            <a:extLst>
              <a:ext uri="{FF2B5EF4-FFF2-40B4-BE49-F238E27FC236}">
                <a16:creationId xmlns:a16="http://schemas.microsoft.com/office/drawing/2014/main" id="{14A7562E-4B2F-134C-A944-35B818F462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9238" y="3709988"/>
            <a:ext cx="47625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0" name="Picture 2" descr="http://gamesofmobile.com/wp-content/uploads/2013/12/computer-user-icon-ibm-lotus-symphony-gallery-games-of-mobile-oeoqrhux.png">
            <a:extLst>
              <a:ext uri="{FF2B5EF4-FFF2-40B4-BE49-F238E27FC236}">
                <a16:creationId xmlns:a16="http://schemas.microsoft.com/office/drawing/2014/main" id="{0D53736B-C705-F54C-82CC-B65FBC37DD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45488" y="2511425"/>
            <a:ext cx="477837"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1" name="Picture 2" descr="http://gamesofmobile.com/wp-content/uploads/2013/12/computer-user-icon-ibm-lotus-symphony-gallery-games-of-mobile-oeoqrhux.png">
            <a:extLst>
              <a:ext uri="{FF2B5EF4-FFF2-40B4-BE49-F238E27FC236}">
                <a16:creationId xmlns:a16="http://schemas.microsoft.com/office/drawing/2014/main" id="{AD57DEA0-7382-3E4F-93C4-1ED018C9D6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45488" y="2898775"/>
            <a:ext cx="47783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2" name="Picture 2" descr="http://gamesofmobile.com/wp-content/uploads/2013/12/computer-user-icon-ibm-lotus-symphony-gallery-games-of-mobile-oeoqrhux.png">
            <a:extLst>
              <a:ext uri="{FF2B5EF4-FFF2-40B4-BE49-F238E27FC236}">
                <a16:creationId xmlns:a16="http://schemas.microsoft.com/office/drawing/2014/main" id="{F065878A-8B97-1048-AA18-A19EE8A0AD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45488" y="3300413"/>
            <a:ext cx="477837"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3" name="Picture 2" descr="http://gamesofmobile.com/wp-content/uploads/2013/12/computer-user-icon-ibm-lotus-symphony-gallery-games-of-mobile-oeoqrhux.png">
            <a:extLst>
              <a:ext uri="{FF2B5EF4-FFF2-40B4-BE49-F238E27FC236}">
                <a16:creationId xmlns:a16="http://schemas.microsoft.com/office/drawing/2014/main" id="{9BC76CF6-82DD-D14D-BC62-A2BD6C235F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45488" y="3722688"/>
            <a:ext cx="477837"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4" name="Picture 2" descr="http://gamesofmobile.com/wp-content/uploads/2013/12/computer-user-icon-ibm-lotus-symphony-gallery-games-of-mobile-oeoqrhux.png">
            <a:extLst>
              <a:ext uri="{FF2B5EF4-FFF2-40B4-BE49-F238E27FC236}">
                <a16:creationId xmlns:a16="http://schemas.microsoft.com/office/drawing/2014/main" id="{68DD5A04-6CF3-D449-907E-EFA17DC680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6850" y="5080000"/>
            <a:ext cx="477838"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5" name="Picture 2" descr="http://gamesofmobile.com/wp-content/uploads/2013/12/computer-user-icon-ibm-lotus-symphony-gallery-games-of-mobile-oeoqrhux.png">
            <a:extLst>
              <a:ext uri="{FF2B5EF4-FFF2-40B4-BE49-F238E27FC236}">
                <a16:creationId xmlns:a16="http://schemas.microsoft.com/office/drawing/2014/main" id="{937E8F12-BAE2-1F43-8194-D47730D230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94688" y="5092700"/>
            <a:ext cx="47625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6" name="Picture 2" descr="http://gamesofmobile.com/wp-content/uploads/2013/12/computer-user-icon-ibm-lotus-symphony-gallery-games-of-mobile-oeoqrhux.png">
            <a:extLst>
              <a:ext uri="{FF2B5EF4-FFF2-40B4-BE49-F238E27FC236}">
                <a16:creationId xmlns:a16="http://schemas.microsoft.com/office/drawing/2014/main" id="{033581C3-73ED-B145-8118-B599A7BCD9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6850" y="5519738"/>
            <a:ext cx="47783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7" name="Picture 2" descr="http://gamesofmobile.com/wp-content/uploads/2013/12/computer-user-icon-ibm-lotus-symphony-gallery-games-of-mobile-oeoqrhux.png">
            <a:extLst>
              <a:ext uri="{FF2B5EF4-FFF2-40B4-BE49-F238E27FC236}">
                <a16:creationId xmlns:a16="http://schemas.microsoft.com/office/drawing/2014/main" id="{03863F27-43BA-9548-B6C9-9427CD7C12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94688" y="5532438"/>
            <a:ext cx="47625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矩形 40">
            <a:extLst>
              <a:ext uri="{FF2B5EF4-FFF2-40B4-BE49-F238E27FC236}">
                <a16:creationId xmlns:a16="http://schemas.microsoft.com/office/drawing/2014/main" id="{D8087FD5-5715-2845-B74B-4A8AE0BCFC54}"/>
              </a:ext>
            </a:extLst>
          </p:cNvPr>
          <p:cNvSpPr/>
          <p:nvPr/>
        </p:nvSpPr>
        <p:spPr>
          <a:xfrm>
            <a:off x="1476375" y="6588125"/>
            <a:ext cx="6335713" cy="276225"/>
          </a:xfrm>
          <a:prstGeom prst="rect">
            <a:avLst/>
          </a:prstGeom>
        </p:spPr>
        <p:txBody>
          <a:bodyPr>
            <a:spAutoFit/>
          </a:bodyPr>
          <a:lstStyle/>
          <a:p>
            <a:pPr algn="ctr">
              <a:defRPr/>
            </a:pPr>
            <a:r>
              <a:rPr lang="en-US" altLang="zh-TW" sz="1200" dirty="0">
                <a:solidFill>
                  <a:schemeClr val="bg1">
                    <a:lumMod val="75000"/>
                  </a:schemeClr>
                </a:solidFill>
                <a:latin typeface="Arial" charset="0"/>
              </a:rPr>
              <a:t>Source: Deepak </a:t>
            </a:r>
            <a:r>
              <a:rPr lang="en-US" altLang="zh-TW" sz="1200" dirty="0" err="1">
                <a:solidFill>
                  <a:schemeClr val="bg1">
                    <a:lumMod val="75000"/>
                  </a:schemeClr>
                </a:solidFill>
                <a:latin typeface="Arial" charset="0"/>
              </a:rPr>
              <a:t>Ramanathan</a:t>
            </a:r>
            <a:r>
              <a:rPr lang="en-US" altLang="zh-TW" sz="1200" dirty="0">
                <a:solidFill>
                  <a:schemeClr val="bg1">
                    <a:lumMod val="75000"/>
                  </a:schemeClr>
                </a:solidFill>
                <a:latin typeface="Arial" charset="0"/>
              </a:rPr>
              <a:t> (2014), SAS Modernization architectures - Big Data Analytics</a:t>
            </a:r>
            <a:endParaRPr lang="zh-TW" altLang="en-US" sz="1200" dirty="0">
              <a:solidFill>
                <a:schemeClr val="bg1">
                  <a:lumMod val="75000"/>
                </a:schemeClr>
              </a:solidFill>
              <a:latin typeface="Arial" charset="0"/>
            </a:endParaRPr>
          </a:p>
        </p:txBody>
      </p:sp>
    </p:spTree>
    <p:extLst>
      <p:ext uri="{BB962C8B-B14F-4D97-AF65-F5344CB8AC3E}">
        <p14:creationId xmlns:p14="http://schemas.microsoft.com/office/powerpoint/2010/main" val="21456314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標題 1">
            <a:extLst>
              <a:ext uri="{FF2B5EF4-FFF2-40B4-BE49-F238E27FC236}">
                <a16:creationId xmlns:a16="http://schemas.microsoft.com/office/drawing/2014/main" id="{F67BD9DE-A24E-FE40-9FCB-51149DDB1C58}"/>
              </a:ext>
            </a:extLst>
          </p:cNvPr>
          <p:cNvSpPr>
            <a:spLocks noGrp="1"/>
          </p:cNvSpPr>
          <p:nvPr>
            <p:ph type="title"/>
          </p:nvPr>
        </p:nvSpPr>
        <p:spPr>
          <a:xfrm>
            <a:off x="227013" y="115888"/>
            <a:ext cx="8893175" cy="1441450"/>
          </a:xfrm>
        </p:spPr>
        <p:txBody>
          <a:bodyPr>
            <a:normAutofit fontScale="90000"/>
          </a:bodyPr>
          <a:lstStyle/>
          <a:p>
            <a:r>
              <a:rPr lang="en-US" altLang="zh-TW" sz="4000">
                <a:solidFill>
                  <a:schemeClr val="accent1"/>
                </a:solidFill>
                <a:ea typeface="標楷體" panose="03000509000000000000" pitchFamily="49" charset="-120"/>
                <a:cs typeface="標楷體" panose="03000509000000000000" pitchFamily="49" charset="-120"/>
              </a:rPr>
              <a:t>Hadoop Data Platform As a </a:t>
            </a:r>
            <a:br>
              <a:rPr lang="en-US" altLang="zh-TW" sz="4000">
                <a:solidFill>
                  <a:schemeClr val="accent1"/>
                </a:solidFill>
                <a:ea typeface="標楷體" panose="03000509000000000000" pitchFamily="49" charset="-120"/>
                <a:cs typeface="標楷體" panose="03000509000000000000" pitchFamily="49" charset="-120"/>
              </a:rPr>
            </a:br>
            <a:r>
              <a:rPr lang="en-US" altLang="zh-TW" sz="4000">
                <a:solidFill>
                  <a:schemeClr val="accent1"/>
                </a:solidFill>
                <a:ea typeface="標楷體" panose="03000509000000000000" pitchFamily="49" charset="-120"/>
                <a:cs typeface="標楷體" panose="03000509000000000000" pitchFamily="49" charset="-120"/>
              </a:rPr>
              <a:t>“staging Layer” as part of a “data Lake” </a:t>
            </a:r>
            <a:br>
              <a:rPr lang="en-US" altLang="zh-TW" sz="4000">
                <a:solidFill>
                  <a:schemeClr val="accent1"/>
                </a:solidFill>
                <a:ea typeface="標楷體" panose="03000509000000000000" pitchFamily="49" charset="-120"/>
                <a:cs typeface="標楷體" panose="03000509000000000000" pitchFamily="49" charset="-120"/>
              </a:rPr>
            </a:br>
            <a:r>
              <a:rPr lang="en-US" altLang="zh-TW" sz="2200">
                <a:ea typeface="標楷體" panose="03000509000000000000" pitchFamily="49" charset="-120"/>
                <a:cs typeface="標楷體" panose="03000509000000000000" pitchFamily="49" charset="-120"/>
              </a:rPr>
              <a:t>– Downstream stores could be Hadoop, data appliances or an RDBMS</a:t>
            </a:r>
            <a:endParaRPr lang="zh-TW" altLang="en-US" sz="2200">
              <a:ea typeface="標楷體" panose="03000509000000000000" pitchFamily="49" charset="-120"/>
              <a:cs typeface="標楷體" panose="03000509000000000000" pitchFamily="49" charset="-120"/>
            </a:endParaRPr>
          </a:p>
        </p:txBody>
      </p:sp>
      <p:sp>
        <p:nvSpPr>
          <p:cNvPr id="77827" name="投影片編號版面配置區 3">
            <a:extLst>
              <a:ext uri="{FF2B5EF4-FFF2-40B4-BE49-F238E27FC236}">
                <a16:creationId xmlns:a16="http://schemas.microsoft.com/office/drawing/2014/main" id="{3ED94827-9A29-4B46-8C5D-110380C7290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fld id="{5C1DFA95-66E2-3447-9322-1412A6818D06}" type="slidenum">
              <a:rPr lang="zh-TW" altLang="en-US" sz="1200">
                <a:solidFill>
                  <a:srgbClr val="898989"/>
                </a:solidFill>
              </a:rPr>
              <a:pPr eaLnBrk="1" hangingPunct="1">
                <a:spcBef>
                  <a:spcPct val="0"/>
                </a:spcBef>
                <a:buFontTx/>
                <a:buNone/>
              </a:pPr>
              <a:t>57</a:t>
            </a:fld>
            <a:endParaRPr lang="zh-TW" altLang="en-US" sz="1200">
              <a:solidFill>
                <a:srgbClr val="898989"/>
              </a:solidFill>
            </a:endParaRPr>
          </a:p>
        </p:txBody>
      </p:sp>
      <p:sp>
        <p:nvSpPr>
          <p:cNvPr id="5" name="Isosceles Triangle 20">
            <a:extLst>
              <a:ext uri="{FF2B5EF4-FFF2-40B4-BE49-F238E27FC236}">
                <a16:creationId xmlns:a16="http://schemas.microsoft.com/office/drawing/2014/main" id="{4B080663-0FE0-8340-B281-50C2CE0CBECD}"/>
              </a:ext>
            </a:extLst>
          </p:cNvPr>
          <p:cNvSpPr/>
          <p:nvPr/>
        </p:nvSpPr>
        <p:spPr>
          <a:xfrm rot="5400000">
            <a:off x="4571207" y="3390106"/>
            <a:ext cx="1549400" cy="1531937"/>
          </a:xfrm>
          <a:prstGeom prst="triangle">
            <a:avLst/>
          </a:prstGeom>
          <a:gradFill flip="none" rotWithShape="1">
            <a:gsLst>
              <a:gs pos="0">
                <a:schemeClr val="accent1">
                  <a:tint val="66000"/>
                  <a:satMod val="160000"/>
                </a:schemeClr>
              </a:gs>
              <a:gs pos="0">
                <a:schemeClr val="accent2">
                  <a:lumMod val="20000"/>
                  <a:lumOff val="80000"/>
                </a:schemeClr>
              </a:gs>
              <a:gs pos="46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sp>
        <p:nvSpPr>
          <p:cNvPr id="6" name="Isosceles Triangle 7">
            <a:extLst>
              <a:ext uri="{FF2B5EF4-FFF2-40B4-BE49-F238E27FC236}">
                <a16:creationId xmlns:a16="http://schemas.microsoft.com/office/drawing/2014/main" id="{0F24F3E8-6731-A646-8210-0296CDBF9CDD}"/>
              </a:ext>
            </a:extLst>
          </p:cNvPr>
          <p:cNvSpPr/>
          <p:nvPr/>
        </p:nvSpPr>
        <p:spPr>
          <a:xfrm rot="5400000">
            <a:off x="2114551" y="3403600"/>
            <a:ext cx="1547812" cy="1531937"/>
          </a:xfrm>
          <a:prstGeom prst="triangle">
            <a:avLst/>
          </a:prstGeom>
          <a:gradFill flip="none" rotWithShape="1">
            <a:gsLst>
              <a:gs pos="0">
                <a:schemeClr val="accent1">
                  <a:tint val="66000"/>
                  <a:satMod val="160000"/>
                </a:schemeClr>
              </a:gs>
              <a:gs pos="0">
                <a:schemeClr val="accent2">
                  <a:lumMod val="20000"/>
                  <a:lumOff val="80000"/>
                </a:schemeClr>
              </a:gs>
              <a:gs pos="51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sp>
        <p:nvSpPr>
          <p:cNvPr id="7" name="Rectangle 17">
            <a:extLst>
              <a:ext uri="{FF2B5EF4-FFF2-40B4-BE49-F238E27FC236}">
                <a16:creationId xmlns:a16="http://schemas.microsoft.com/office/drawing/2014/main" id="{DC8CAE87-2132-2B43-B7CC-7756C93571EE}"/>
              </a:ext>
            </a:extLst>
          </p:cNvPr>
          <p:cNvSpPr/>
          <p:nvPr/>
        </p:nvSpPr>
        <p:spPr>
          <a:xfrm rot="10800000">
            <a:off x="6000750" y="2220913"/>
            <a:ext cx="1871663" cy="3648075"/>
          </a:xfrm>
          <a:prstGeom prst="rect">
            <a:avLst/>
          </a:prstGeom>
          <a:gradFill flip="none" rotWithShape="1">
            <a:gsLst>
              <a:gs pos="0">
                <a:schemeClr val="accent1">
                  <a:tint val="66000"/>
                  <a:satMod val="160000"/>
                </a:schemeClr>
              </a:gs>
              <a:gs pos="0">
                <a:schemeClr val="accent2">
                  <a:lumMod val="20000"/>
                  <a:lumOff val="8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sp>
        <p:nvSpPr>
          <p:cNvPr id="8" name="Rectangle 5">
            <a:extLst>
              <a:ext uri="{FF2B5EF4-FFF2-40B4-BE49-F238E27FC236}">
                <a16:creationId xmlns:a16="http://schemas.microsoft.com/office/drawing/2014/main" id="{58C92E41-F75C-1C47-A0F6-8D45D9C80DFC}"/>
              </a:ext>
            </a:extLst>
          </p:cNvPr>
          <p:cNvSpPr/>
          <p:nvPr/>
        </p:nvSpPr>
        <p:spPr>
          <a:xfrm>
            <a:off x="250825" y="2220913"/>
            <a:ext cx="1871663" cy="3648075"/>
          </a:xfrm>
          <a:prstGeom prst="rect">
            <a:avLst/>
          </a:prstGeom>
          <a:gradFill flip="none" rotWithShape="1">
            <a:gsLst>
              <a:gs pos="0">
                <a:schemeClr val="accent1">
                  <a:tint val="66000"/>
                  <a:satMod val="160000"/>
                </a:schemeClr>
              </a:gs>
              <a:gs pos="0">
                <a:schemeClr val="accent2">
                  <a:lumMod val="20000"/>
                  <a:lumOff val="8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pic>
        <p:nvPicPr>
          <p:cNvPr id="77832" name="Picture 4" descr="http://thumb1.shutterstock.com/display_pic_with_logo/1201634/154023494/stock-vector-vector-black-wireless-icons-set-154023494.jpg">
            <a:extLst>
              <a:ext uri="{FF2B5EF4-FFF2-40B4-BE49-F238E27FC236}">
                <a16:creationId xmlns:a16="http://schemas.microsoft.com/office/drawing/2014/main" id="{DC70688D-0C48-7342-9635-34E24FCCB5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5307013"/>
            <a:ext cx="5111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6" descr="http://thumb1.shutterstock.com/display_pic_with_logo/1201634/154023494/stock-vector-vector-black-wireless-icons-set-154023494.jpg">
            <a:extLst>
              <a:ext uri="{FF2B5EF4-FFF2-40B4-BE49-F238E27FC236}">
                <a16:creationId xmlns:a16="http://schemas.microsoft.com/office/drawing/2014/main" id="{FAFAF876-2B71-9A4F-AB08-46981EE6A2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00" y="5307013"/>
            <a:ext cx="43338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8" descr="http://www.iqnection.com/blog/wp-content/uploads/2012/11/Social-Media-Icons.png">
            <a:extLst>
              <a:ext uri="{FF2B5EF4-FFF2-40B4-BE49-F238E27FC236}">
                <a16:creationId xmlns:a16="http://schemas.microsoft.com/office/drawing/2014/main" id="{0220592D-B074-4848-BA37-4B6F822CFE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3900488"/>
            <a:ext cx="1376363"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http://upload.wikimedia.org/wikipedia/commons/1/13/Oil_well_icon.png">
            <a:extLst>
              <a:ext uri="{FF2B5EF4-FFF2-40B4-BE49-F238E27FC236}">
                <a16:creationId xmlns:a16="http://schemas.microsoft.com/office/drawing/2014/main" id="{23725EF6-EEC2-C340-B686-B51DB49E2F9D}"/>
              </a:ext>
            </a:extLst>
          </p:cNvPr>
          <p:cNvPicPr>
            <a:picLocks noChangeAspect="1" noChangeArrowheads="1"/>
          </p:cNvPicPr>
          <p:nvPr/>
        </p:nvPicPr>
        <p:blipFill>
          <a:blip r:embed="rId6"/>
          <a:srcRect/>
          <a:stretch>
            <a:fillRect/>
          </a:stretch>
        </p:blipFill>
        <p:spPr bwMode="auto">
          <a:xfrm>
            <a:off x="1335088" y="5307013"/>
            <a:ext cx="488950" cy="485775"/>
          </a:xfrm>
          <a:prstGeom prst="rect">
            <a:avLst/>
          </a:prstGeom>
          <a:solidFill>
            <a:schemeClr val="bg2">
              <a:lumMod val="40000"/>
              <a:lumOff val="60000"/>
            </a:schemeClr>
          </a:solidFill>
        </p:spPr>
      </p:pic>
      <p:pic>
        <p:nvPicPr>
          <p:cNvPr id="77836" name="Picture 12" descr="http://blog.blake-knight.com/wp-content/uploads/2010/06/doc-icons.png">
            <a:extLst>
              <a:ext uri="{FF2B5EF4-FFF2-40B4-BE49-F238E27FC236}">
                <a16:creationId xmlns:a16="http://schemas.microsoft.com/office/drawing/2014/main" id="{A9178B8A-9332-3A43-8FD1-D80D9B99CA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2967038"/>
            <a:ext cx="15525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an 13">
            <a:extLst>
              <a:ext uri="{FF2B5EF4-FFF2-40B4-BE49-F238E27FC236}">
                <a16:creationId xmlns:a16="http://schemas.microsoft.com/office/drawing/2014/main" id="{BFDCB176-49E5-8B4B-93B5-8CC240F9CF8D}"/>
              </a:ext>
            </a:extLst>
          </p:cNvPr>
          <p:cNvSpPr/>
          <p:nvPr/>
        </p:nvSpPr>
        <p:spPr>
          <a:xfrm>
            <a:off x="6318250" y="3465513"/>
            <a:ext cx="774700" cy="547687"/>
          </a:xfrm>
          <a:prstGeom prst="ca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solidFill>
                  <a:schemeClr val="bg1"/>
                </a:solidFill>
              </a:rPr>
              <a:t>Data Mart</a:t>
            </a:r>
          </a:p>
        </p:txBody>
      </p:sp>
      <p:sp>
        <p:nvSpPr>
          <p:cNvPr id="15" name="Can 14">
            <a:extLst>
              <a:ext uri="{FF2B5EF4-FFF2-40B4-BE49-F238E27FC236}">
                <a16:creationId xmlns:a16="http://schemas.microsoft.com/office/drawing/2014/main" id="{98567502-E8D2-874B-BD4E-16F69E1E3AA0}"/>
              </a:ext>
            </a:extLst>
          </p:cNvPr>
          <p:cNvSpPr/>
          <p:nvPr/>
        </p:nvSpPr>
        <p:spPr>
          <a:xfrm>
            <a:off x="436563" y="2317750"/>
            <a:ext cx="1298575" cy="547688"/>
          </a:xfrm>
          <a:prstGeom prst="ca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bg1"/>
                </a:solidFill>
              </a:rPr>
              <a:t>Operational Data Sources</a:t>
            </a:r>
          </a:p>
        </p:txBody>
      </p:sp>
      <p:sp>
        <p:nvSpPr>
          <p:cNvPr id="16" name="Can 15">
            <a:extLst>
              <a:ext uri="{FF2B5EF4-FFF2-40B4-BE49-F238E27FC236}">
                <a16:creationId xmlns:a16="http://schemas.microsoft.com/office/drawing/2014/main" id="{CE612415-8843-E349-AA13-D9B44C523204}"/>
              </a:ext>
            </a:extLst>
          </p:cNvPr>
          <p:cNvSpPr/>
          <p:nvPr/>
        </p:nvSpPr>
        <p:spPr>
          <a:xfrm>
            <a:off x="6288088" y="2317750"/>
            <a:ext cx="1298575" cy="547688"/>
          </a:xfrm>
          <a:prstGeom prst="ca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rPr>
              <a:t>EDW</a:t>
            </a:r>
          </a:p>
        </p:txBody>
      </p:sp>
      <p:sp>
        <p:nvSpPr>
          <p:cNvPr id="17" name="Can 16">
            <a:extLst>
              <a:ext uri="{FF2B5EF4-FFF2-40B4-BE49-F238E27FC236}">
                <a16:creationId xmlns:a16="http://schemas.microsoft.com/office/drawing/2014/main" id="{D2680E89-580B-B547-9588-0BC83A79842C}"/>
              </a:ext>
            </a:extLst>
          </p:cNvPr>
          <p:cNvSpPr/>
          <p:nvPr/>
        </p:nvSpPr>
        <p:spPr>
          <a:xfrm>
            <a:off x="6705600" y="3819525"/>
            <a:ext cx="773113" cy="547688"/>
          </a:xfrm>
          <a:prstGeom prst="ca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solidFill>
                  <a:schemeClr val="bg1"/>
                </a:solidFill>
              </a:rPr>
              <a:t>Data Mart</a:t>
            </a:r>
          </a:p>
        </p:txBody>
      </p:sp>
      <p:sp>
        <p:nvSpPr>
          <p:cNvPr id="18" name="Rectangle 6">
            <a:extLst>
              <a:ext uri="{FF2B5EF4-FFF2-40B4-BE49-F238E27FC236}">
                <a16:creationId xmlns:a16="http://schemas.microsoft.com/office/drawing/2014/main" id="{B818668A-5966-E74D-B26A-6AAC20D3C5A4}"/>
              </a:ext>
            </a:extLst>
          </p:cNvPr>
          <p:cNvSpPr/>
          <p:nvPr/>
        </p:nvSpPr>
        <p:spPr>
          <a:xfrm>
            <a:off x="2982913" y="3300413"/>
            <a:ext cx="2268537" cy="172085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solidFill>
            </a:endParaRPr>
          </a:p>
        </p:txBody>
      </p:sp>
      <p:pic>
        <p:nvPicPr>
          <p:cNvPr id="77842" name="Picture 21">
            <a:extLst>
              <a:ext uri="{FF2B5EF4-FFF2-40B4-BE49-F238E27FC236}">
                <a16:creationId xmlns:a16="http://schemas.microsoft.com/office/drawing/2014/main" id="{64151A94-B241-0944-A7A6-BD775A16518A}"/>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7788" y="3371850"/>
            <a:ext cx="452437"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3" name="Picture 14" descr="server icon">
            <a:extLst>
              <a:ext uri="{FF2B5EF4-FFF2-40B4-BE49-F238E27FC236}">
                <a16:creationId xmlns:a16="http://schemas.microsoft.com/office/drawing/2014/main" id="{C3D6759B-BDBA-084D-BE62-4A095D3794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4838" y="3863975"/>
            <a:ext cx="4635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4" name="Picture 14" descr="server icon">
            <a:extLst>
              <a:ext uri="{FF2B5EF4-FFF2-40B4-BE49-F238E27FC236}">
                <a16:creationId xmlns:a16="http://schemas.microsoft.com/office/drawing/2014/main" id="{37DB6310-185D-BD4E-9787-FC86CC02A8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2513" y="3863975"/>
            <a:ext cx="4635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5" name="Picture 14" descr="server icon">
            <a:extLst>
              <a:ext uri="{FF2B5EF4-FFF2-40B4-BE49-F238E27FC236}">
                <a16:creationId xmlns:a16="http://schemas.microsoft.com/office/drawing/2014/main" id="{442F6A1C-2A6B-244C-A032-D17B1E0B2B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4000" y="3863975"/>
            <a:ext cx="4635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6" name="Picture 14" descr="server icon">
            <a:extLst>
              <a:ext uri="{FF2B5EF4-FFF2-40B4-BE49-F238E27FC236}">
                <a16:creationId xmlns:a16="http://schemas.microsoft.com/office/drawing/2014/main" id="{40290124-6B99-1F4B-BCAD-76905ECA90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3863975"/>
            <a:ext cx="4635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7" name="Picture 14" descr="server icon">
            <a:extLst>
              <a:ext uri="{FF2B5EF4-FFF2-40B4-BE49-F238E27FC236}">
                <a16:creationId xmlns:a16="http://schemas.microsoft.com/office/drawing/2014/main" id="{1840E157-DEC6-F54C-ACD0-E47F5A322C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4838" y="4416425"/>
            <a:ext cx="46355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8" name="Picture 14" descr="server icon">
            <a:extLst>
              <a:ext uri="{FF2B5EF4-FFF2-40B4-BE49-F238E27FC236}">
                <a16:creationId xmlns:a16="http://schemas.microsoft.com/office/drawing/2014/main" id="{4E7151CC-FE11-5D40-90B4-B55604B5AE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2513" y="4416425"/>
            <a:ext cx="46355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9" name="Picture 14" descr="server icon">
            <a:extLst>
              <a:ext uri="{FF2B5EF4-FFF2-40B4-BE49-F238E27FC236}">
                <a16:creationId xmlns:a16="http://schemas.microsoft.com/office/drawing/2014/main" id="{70CB5B8F-6786-0C44-904C-E6807EF3F0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4000" y="4416425"/>
            <a:ext cx="46355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0" name="Picture 14" descr="server icon">
            <a:extLst>
              <a:ext uri="{FF2B5EF4-FFF2-40B4-BE49-F238E27FC236}">
                <a16:creationId xmlns:a16="http://schemas.microsoft.com/office/drawing/2014/main" id="{908FE08F-6847-8543-B421-43E4ACC5F3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4416425"/>
            <a:ext cx="46355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Can 37">
            <a:extLst>
              <a:ext uri="{FF2B5EF4-FFF2-40B4-BE49-F238E27FC236}">
                <a16:creationId xmlns:a16="http://schemas.microsoft.com/office/drawing/2014/main" id="{C542520E-E40A-6F4F-B883-B6BF9B64EBE2}"/>
              </a:ext>
            </a:extLst>
          </p:cNvPr>
          <p:cNvSpPr/>
          <p:nvPr/>
        </p:nvSpPr>
        <p:spPr>
          <a:xfrm>
            <a:off x="6254750" y="4822825"/>
            <a:ext cx="773113" cy="547688"/>
          </a:xfrm>
          <a:prstGeom prst="ca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solidFill>
                  <a:schemeClr val="bg1"/>
                </a:solidFill>
              </a:rPr>
              <a:t>Analytic Mart</a:t>
            </a:r>
          </a:p>
        </p:txBody>
      </p:sp>
      <p:sp>
        <p:nvSpPr>
          <p:cNvPr id="29" name="Can 39">
            <a:extLst>
              <a:ext uri="{FF2B5EF4-FFF2-40B4-BE49-F238E27FC236}">
                <a16:creationId xmlns:a16="http://schemas.microsoft.com/office/drawing/2014/main" id="{AA8AF479-868A-B947-A75E-5E8CFC0D7898}"/>
              </a:ext>
            </a:extLst>
          </p:cNvPr>
          <p:cNvSpPr/>
          <p:nvPr/>
        </p:nvSpPr>
        <p:spPr>
          <a:xfrm>
            <a:off x="6727825" y="5097463"/>
            <a:ext cx="774700" cy="547687"/>
          </a:xfrm>
          <a:prstGeom prst="ca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a:solidFill>
                  <a:schemeClr val="bg1"/>
                </a:solidFill>
              </a:rPr>
              <a:t>Analytic Mart</a:t>
            </a:r>
          </a:p>
        </p:txBody>
      </p:sp>
      <p:pic>
        <p:nvPicPr>
          <p:cNvPr id="77853" name="Picture 2" descr="http://gamesofmobile.com/wp-content/uploads/2013/12/computer-user-icon-ibm-lotus-symphony-gallery-games-of-mobile-oeoqrhux.png">
            <a:extLst>
              <a:ext uri="{FF2B5EF4-FFF2-40B4-BE49-F238E27FC236}">
                <a16:creationId xmlns:a16="http://schemas.microsoft.com/office/drawing/2014/main" id="{6AA9789B-F0EE-FB45-9046-77FAFE1DAE7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43850" y="2568575"/>
            <a:ext cx="477838"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4" name="Picture 2" descr="http://gamesofmobile.com/wp-content/uploads/2013/12/computer-user-icon-ibm-lotus-symphony-gallery-games-of-mobile-oeoqrhux.png">
            <a:extLst>
              <a:ext uri="{FF2B5EF4-FFF2-40B4-BE49-F238E27FC236}">
                <a16:creationId xmlns:a16="http://schemas.microsoft.com/office/drawing/2014/main" id="{EA7754AA-14B1-3145-B959-1CA64921A56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43850" y="2955925"/>
            <a:ext cx="477838"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5" name="Picture 2" descr="http://gamesofmobile.com/wp-content/uploads/2013/12/computer-user-icon-ibm-lotus-symphony-gallery-games-of-mobile-oeoqrhux.png">
            <a:extLst>
              <a:ext uri="{FF2B5EF4-FFF2-40B4-BE49-F238E27FC236}">
                <a16:creationId xmlns:a16="http://schemas.microsoft.com/office/drawing/2014/main" id="{A90BA7C9-F773-DC42-8427-E9130D1E52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43850" y="3471863"/>
            <a:ext cx="477838"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6" name="Picture 2" descr="http://gamesofmobile.com/wp-content/uploads/2013/12/computer-user-icon-ibm-lotus-symphony-gallery-games-of-mobile-oeoqrhux.png">
            <a:extLst>
              <a:ext uri="{FF2B5EF4-FFF2-40B4-BE49-F238E27FC236}">
                <a16:creationId xmlns:a16="http://schemas.microsoft.com/office/drawing/2014/main" id="{29C3E27E-4659-AD48-B8BE-848FE26E34E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4800" y="3951288"/>
            <a:ext cx="477838"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7" name="Picture 2" descr="http://gamesofmobile.com/wp-content/uploads/2013/12/computer-user-icon-ibm-lotus-symphony-gallery-games-of-mobile-oeoqrhux.png">
            <a:extLst>
              <a:ext uri="{FF2B5EF4-FFF2-40B4-BE49-F238E27FC236}">
                <a16:creationId xmlns:a16="http://schemas.microsoft.com/office/drawing/2014/main" id="{0E88F9FF-196C-B148-B3CC-A4BEA2BEF18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21688" y="2581275"/>
            <a:ext cx="477837"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8" name="Picture 2" descr="http://gamesofmobile.com/wp-content/uploads/2013/12/computer-user-icon-ibm-lotus-symphony-gallery-games-of-mobile-oeoqrhux.png">
            <a:extLst>
              <a:ext uri="{FF2B5EF4-FFF2-40B4-BE49-F238E27FC236}">
                <a16:creationId xmlns:a16="http://schemas.microsoft.com/office/drawing/2014/main" id="{A3F7F8F1-1C81-8646-8054-A12D18BCDE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21688" y="2968625"/>
            <a:ext cx="477837"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9" name="Picture 2" descr="http://gamesofmobile.com/wp-content/uploads/2013/12/computer-user-icon-ibm-lotus-symphony-gallery-games-of-mobile-oeoqrhux.png">
            <a:extLst>
              <a:ext uri="{FF2B5EF4-FFF2-40B4-BE49-F238E27FC236}">
                <a16:creationId xmlns:a16="http://schemas.microsoft.com/office/drawing/2014/main" id="{2CD1F0CE-2FA7-BF4A-A5F6-FE65F1F81D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21688" y="3484563"/>
            <a:ext cx="477837"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0" name="Picture 2" descr="http://gamesofmobile.com/wp-content/uploads/2013/12/computer-user-icon-ibm-lotus-symphony-gallery-games-of-mobile-oeoqrhux.png">
            <a:extLst>
              <a:ext uri="{FF2B5EF4-FFF2-40B4-BE49-F238E27FC236}">
                <a16:creationId xmlns:a16="http://schemas.microsoft.com/office/drawing/2014/main" id="{2AA5BB7C-A638-0D44-8EE2-A04522BC94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02638" y="3965575"/>
            <a:ext cx="47625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1" name="Picture 2" descr="http://gamesofmobile.com/wp-content/uploads/2013/12/computer-user-icon-ibm-lotus-symphony-gallery-games-of-mobile-oeoqrhux.png">
            <a:extLst>
              <a:ext uri="{FF2B5EF4-FFF2-40B4-BE49-F238E27FC236}">
                <a16:creationId xmlns:a16="http://schemas.microsoft.com/office/drawing/2014/main" id="{7985DBE4-87DE-FF47-882D-84D7397996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4800" y="4391025"/>
            <a:ext cx="477838"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2" name="Picture 2" descr="http://gamesofmobile.com/wp-content/uploads/2013/12/computer-user-icon-ibm-lotus-symphony-gallery-games-of-mobile-oeoqrhux.png">
            <a:extLst>
              <a:ext uri="{FF2B5EF4-FFF2-40B4-BE49-F238E27FC236}">
                <a16:creationId xmlns:a16="http://schemas.microsoft.com/office/drawing/2014/main" id="{07E03560-5B04-8F44-BE50-F0ECD0DBE6B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02638" y="4403725"/>
            <a:ext cx="47625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3" name="Picture 2" descr="http://gamesofmobile.com/wp-content/uploads/2013/12/computer-user-icon-ibm-lotus-symphony-gallery-games-of-mobile-oeoqrhux.png">
            <a:extLst>
              <a:ext uri="{FF2B5EF4-FFF2-40B4-BE49-F238E27FC236}">
                <a16:creationId xmlns:a16="http://schemas.microsoft.com/office/drawing/2014/main" id="{E7B99B20-06AE-AB41-B862-9BFD51A045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4800" y="4833938"/>
            <a:ext cx="477838"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4" name="Picture 2" descr="http://gamesofmobile.com/wp-content/uploads/2013/12/computer-user-icon-ibm-lotus-symphony-gallery-games-of-mobile-oeoqrhux.png">
            <a:extLst>
              <a:ext uri="{FF2B5EF4-FFF2-40B4-BE49-F238E27FC236}">
                <a16:creationId xmlns:a16="http://schemas.microsoft.com/office/drawing/2014/main" id="{ED22D3F0-1E54-CA49-AF3F-236235B1E8F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02638" y="4846638"/>
            <a:ext cx="47625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5" name="Picture 2" descr="http://gamesofmobile.com/wp-content/uploads/2013/12/computer-user-icon-ibm-lotus-symphony-gallery-games-of-mobile-oeoqrhux.png">
            <a:extLst>
              <a:ext uri="{FF2B5EF4-FFF2-40B4-BE49-F238E27FC236}">
                <a16:creationId xmlns:a16="http://schemas.microsoft.com/office/drawing/2014/main" id="{DBA3EF42-8677-1A46-8E4B-3896E066AF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4800" y="5272088"/>
            <a:ext cx="477838"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66" name="Picture 2" descr="http://gamesofmobile.com/wp-content/uploads/2013/12/computer-user-icon-ibm-lotus-symphony-gallery-games-of-mobile-oeoqrhux.png">
            <a:extLst>
              <a:ext uri="{FF2B5EF4-FFF2-40B4-BE49-F238E27FC236}">
                <a16:creationId xmlns:a16="http://schemas.microsoft.com/office/drawing/2014/main" id="{BE67490A-14F0-724F-B207-54C14DDE0B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02638" y="5286375"/>
            <a:ext cx="47625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67" name="TextBox 51">
            <a:extLst>
              <a:ext uri="{FF2B5EF4-FFF2-40B4-BE49-F238E27FC236}">
                <a16:creationId xmlns:a16="http://schemas.microsoft.com/office/drawing/2014/main" id="{920507A2-9685-F04D-A708-E2BFC6029187}"/>
              </a:ext>
            </a:extLst>
          </p:cNvPr>
          <p:cNvSpPr txBox="1">
            <a:spLocks noChangeArrowheads="1"/>
          </p:cNvSpPr>
          <p:nvPr/>
        </p:nvSpPr>
        <p:spPr bwMode="auto">
          <a:xfrm>
            <a:off x="7785100" y="1989138"/>
            <a:ext cx="1236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GB" altLang="zh-TW" sz="1200" b="1">
                <a:latin typeface="Arial" panose="020B0604020202020204" pitchFamily="34" charset="0"/>
              </a:rPr>
              <a:t>BI and Analytics</a:t>
            </a:r>
          </a:p>
        </p:txBody>
      </p:sp>
      <p:sp>
        <p:nvSpPr>
          <p:cNvPr id="45" name="矩形 44">
            <a:extLst>
              <a:ext uri="{FF2B5EF4-FFF2-40B4-BE49-F238E27FC236}">
                <a16:creationId xmlns:a16="http://schemas.microsoft.com/office/drawing/2014/main" id="{237D2858-9889-0F47-B1E7-4D287D126008}"/>
              </a:ext>
            </a:extLst>
          </p:cNvPr>
          <p:cNvSpPr/>
          <p:nvPr/>
        </p:nvSpPr>
        <p:spPr>
          <a:xfrm>
            <a:off x="1476375" y="6588125"/>
            <a:ext cx="6335713" cy="276225"/>
          </a:xfrm>
          <a:prstGeom prst="rect">
            <a:avLst/>
          </a:prstGeom>
        </p:spPr>
        <p:txBody>
          <a:bodyPr>
            <a:spAutoFit/>
          </a:bodyPr>
          <a:lstStyle/>
          <a:p>
            <a:pPr algn="ctr">
              <a:defRPr/>
            </a:pPr>
            <a:r>
              <a:rPr lang="en-US" altLang="zh-TW" sz="1200" dirty="0">
                <a:solidFill>
                  <a:schemeClr val="bg1">
                    <a:lumMod val="75000"/>
                  </a:schemeClr>
                </a:solidFill>
                <a:latin typeface="Arial" charset="0"/>
              </a:rPr>
              <a:t>Source: Deepak </a:t>
            </a:r>
            <a:r>
              <a:rPr lang="en-US" altLang="zh-TW" sz="1200" dirty="0" err="1">
                <a:solidFill>
                  <a:schemeClr val="bg1">
                    <a:lumMod val="75000"/>
                  </a:schemeClr>
                </a:solidFill>
                <a:latin typeface="Arial" charset="0"/>
              </a:rPr>
              <a:t>Ramanathan</a:t>
            </a:r>
            <a:r>
              <a:rPr lang="en-US" altLang="zh-TW" sz="1200" dirty="0">
                <a:solidFill>
                  <a:schemeClr val="bg1">
                    <a:lumMod val="75000"/>
                  </a:schemeClr>
                </a:solidFill>
                <a:latin typeface="Arial" charset="0"/>
              </a:rPr>
              <a:t> (2014), SAS Modernization architectures - Big Data Analytics</a:t>
            </a:r>
            <a:endParaRPr lang="zh-TW" altLang="en-US" sz="1200" dirty="0">
              <a:solidFill>
                <a:schemeClr val="bg1">
                  <a:lumMod val="75000"/>
                </a:schemeClr>
              </a:solidFill>
              <a:latin typeface="Arial" charset="0"/>
            </a:endParaRPr>
          </a:p>
        </p:txBody>
      </p:sp>
    </p:spTree>
    <p:extLst>
      <p:ext uri="{BB962C8B-B14F-4D97-AF65-F5344CB8AC3E}">
        <p14:creationId xmlns:p14="http://schemas.microsoft.com/office/powerpoint/2010/main" val="7528062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標題 1">
            <a:extLst>
              <a:ext uri="{FF2B5EF4-FFF2-40B4-BE49-F238E27FC236}">
                <a16:creationId xmlns:a16="http://schemas.microsoft.com/office/drawing/2014/main" id="{60D37F2A-9672-E44F-A991-057E89685992}"/>
              </a:ext>
            </a:extLst>
          </p:cNvPr>
          <p:cNvSpPr>
            <a:spLocks noGrp="1"/>
          </p:cNvSpPr>
          <p:nvPr>
            <p:ph type="title"/>
          </p:nvPr>
        </p:nvSpPr>
        <p:spPr>
          <a:xfrm>
            <a:off x="457200" y="115888"/>
            <a:ext cx="8229600" cy="1143000"/>
          </a:xfrm>
        </p:spPr>
        <p:txBody>
          <a:bodyPr>
            <a:normAutofit fontScale="90000"/>
          </a:bodyPr>
          <a:lstStyle/>
          <a:p>
            <a:r>
              <a:rPr lang="en-US" altLang="zh-TW">
                <a:solidFill>
                  <a:schemeClr val="accent1"/>
                </a:solidFill>
                <a:ea typeface="標楷體" panose="03000509000000000000" pitchFamily="49" charset="-120"/>
                <a:cs typeface="標楷體" panose="03000509000000000000" pitchFamily="49" charset="-120"/>
              </a:rPr>
              <a:t>SAS Big data Strategy </a:t>
            </a:r>
            <a:br>
              <a:rPr lang="en-US" altLang="zh-TW">
                <a:solidFill>
                  <a:schemeClr val="accent1"/>
                </a:solidFill>
                <a:ea typeface="標楷體" panose="03000509000000000000" pitchFamily="49" charset="-120"/>
                <a:cs typeface="標楷體" panose="03000509000000000000" pitchFamily="49" charset="-120"/>
              </a:rPr>
            </a:br>
            <a:r>
              <a:rPr lang="en-US" altLang="zh-TW">
                <a:solidFill>
                  <a:schemeClr val="accent1"/>
                </a:solidFill>
                <a:ea typeface="標楷體" panose="03000509000000000000" pitchFamily="49" charset="-120"/>
                <a:cs typeface="標楷體" panose="03000509000000000000" pitchFamily="49" charset="-120"/>
              </a:rPr>
              <a:t>– SAS areas</a:t>
            </a:r>
            <a:endParaRPr lang="zh-TW" altLang="en-US">
              <a:solidFill>
                <a:schemeClr val="accent1"/>
              </a:solidFill>
              <a:ea typeface="標楷體" panose="03000509000000000000" pitchFamily="49" charset="-120"/>
              <a:cs typeface="標楷體" panose="03000509000000000000" pitchFamily="49" charset="-120"/>
            </a:endParaRPr>
          </a:p>
        </p:txBody>
      </p:sp>
      <p:sp>
        <p:nvSpPr>
          <p:cNvPr id="78851" name="投影片編號版面配置區 3">
            <a:extLst>
              <a:ext uri="{FF2B5EF4-FFF2-40B4-BE49-F238E27FC236}">
                <a16:creationId xmlns:a16="http://schemas.microsoft.com/office/drawing/2014/main" id="{C2D8D0D7-2849-8047-84CB-FC4F1EB7C98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fld id="{6D48BCAE-1F78-5948-A19C-8667BAB00B2C}" type="slidenum">
              <a:rPr lang="zh-TW" altLang="en-US" sz="1200">
                <a:solidFill>
                  <a:srgbClr val="898989"/>
                </a:solidFill>
              </a:rPr>
              <a:pPr eaLnBrk="1" hangingPunct="1">
                <a:spcBef>
                  <a:spcPct val="0"/>
                </a:spcBef>
                <a:buFontTx/>
                <a:buNone/>
              </a:pPr>
              <a:t>58</a:t>
            </a:fld>
            <a:endParaRPr lang="zh-TW" altLang="en-US" sz="1200">
              <a:solidFill>
                <a:srgbClr val="898989"/>
              </a:solidFill>
            </a:endParaRPr>
          </a:p>
        </p:txBody>
      </p:sp>
      <p:pic>
        <p:nvPicPr>
          <p:cNvPr id="78852" name="Picture 6">
            <a:extLst>
              <a:ext uri="{FF2B5EF4-FFF2-40B4-BE49-F238E27FC236}">
                <a16:creationId xmlns:a16="http://schemas.microsoft.com/office/drawing/2014/main" id="{22321462-D9FF-D44A-A843-97740DDCC5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497013"/>
            <a:ext cx="7708900" cy="510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a:extLst>
              <a:ext uri="{FF2B5EF4-FFF2-40B4-BE49-F238E27FC236}">
                <a16:creationId xmlns:a16="http://schemas.microsoft.com/office/drawing/2014/main" id="{D1153D14-F0D2-7249-BF11-EB34C56BCC07}"/>
              </a:ext>
            </a:extLst>
          </p:cNvPr>
          <p:cNvSpPr/>
          <p:nvPr/>
        </p:nvSpPr>
        <p:spPr>
          <a:xfrm>
            <a:off x="1476375" y="6588125"/>
            <a:ext cx="6335713" cy="276225"/>
          </a:xfrm>
          <a:prstGeom prst="rect">
            <a:avLst/>
          </a:prstGeom>
        </p:spPr>
        <p:txBody>
          <a:bodyPr>
            <a:spAutoFit/>
          </a:bodyPr>
          <a:lstStyle/>
          <a:p>
            <a:pPr algn="ctr">
              <a:defRPr/>
            </a:pPr>
            <a:r>
              <a:rPr lang="en-US" altLang="zh-TW" sz="1200" dirty="0">
                <a:solidFill>
                  <a:schemeClr val="bg1">
                    <a:lumMod val="75000"/>
                  </a:schemeClr>
                </a:solidFill>
                <a:latin typeface="Arial" charset="0"/>
              </a:rPr>
              <a:t>Source: Deepak </a:t>
            </a:r>
            <a:r>
              <a:rPr lang="en-US" altLang="zh-TW" sz="1200" dirty="0" err="1">
                <a:solidFill>
                  <a:schemeClr val="bg1">
                    <a:lumMod val="75000"/>
                  </a:schemeClr>
                </a:solidFill>
                <a:latin typeface="Arial" charset="0"/>
              </a:rPr>
              <a:t>Ramanathan</a:t>
            </a:r>
            <a:r>
              <a:rPr lang="en-US" altLang="zh-TW" sz="1200" dirty="0">
                <a:solidFill>
                  <a:schemeClr val="bg1">
                    <a:lumMod val="75000"/>
                  </a:schemeClr>
                </a:solidFill>
                <a:latin typeface="Arial" charset="0"/>
              </a:rPr>
              <a:t> (2014), SAS Modernization architectures - Big Data Analytics</a:t>
            </a:r>
            <a:endParaRPr lang="zh-TW" altLang="en-US" sz="1200" dirty="0">
              <a:solidFill>
                <a:schemeClr val="bg1">
                  <a:lumMod val="75000"/>
                </a:schemeClr>
              </a:solidFill>
              <a:latin typeface="Arial" charset="0"/>
            </a:endParaRPr>
          </a:p>
        </p:txBody>
      </p:sp>
    </p:spTree>
    <p:extLst>
      <p:ext uri="{BB962C8B-B14F-4D97-AF65-F5344CB8AC3E}">
        <p14:creationId xmlns:p14="http://schemas.microsoft.com/office/powerpoint/2010/main" val="31810957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1">
            <a:extLst>
              <a:ext uri="{FF2B5EF4-FFF2-40B4-BE49-F238E27FC236}">
                <a16:creationId xmlns:a16="http://schemas.microsoft.com/office/drawing/2014/main" id="{6DA2B8B4-F25F-2D4C-9DCD-1F6DF49D7A48}"/>
              </a:ext>
            </a:extLst>
          </p:cNvPr>
          <p:cNvSpPr>
            <a:spLocks noGrp="1"/>
          </p:cNvSpPr>
          <p:nvPr>
            <p:ph type="title"/>
          </p:nvPr>
        </p:nvSpPr>
        <p:spPr>
          <a:xfrm>
            <a:off x="457200" y="115888"/>
            <a:ext cx="8229600" cy="1143000"/>
          </a:xfrm>
        </p:spPr>
        <p:txBody>
          <a:bodyPr>
            <a:normAutofit fontScale="90000"/>
          </a:bodyPr>
          <a:lstStyle/>
          <a:p>
            <a:r>
              <a:rPr lang="en-US" altLang="zh-TW">
                <a:solidFill>
                  <a:schemeClr val="accent1"/>
                </a:solidFill>
                <a:ea typeface="標楷體" panose="03000509000000000000" pitchFamily="49" charset="-120"/>
                <a:cs typeface="標楷體" panose="03000509000000000000" pitchFamily="49" charset="-120"/>
              </a:rPr>
              <a:t>SAS Big data Strategy </a:t>
            </a:r>
            <a:br>
              <a:rPr lang="en-US" altLang="zh-TW">
                <a:solidFill>
                  <a:schemeClr val="accent1"/>
                </a:solidFill>
                <a:ea typeface="標楷體" panose="03000509000000000000" pitchFamily="49" charset="-120"/>
                <a:cs typeface="標楷體" panose="03000509000000000000" pitchFamily="49" charset="-120"/>
              </a:rPr>
            </a:br>
            <a:r>
              <a:rPr lang="en-US" altLang="zh-TW">
                <a:solidFill>
                  <a:schemeClr val="accent1"/>
                </a:solidFill>
                <a:ea typeface="標楷體" panose="03000509000000000000" pitchFamily="49" charset="-120"/>
                <a:cs typeface="標楷體" panose="03000509000000000000" pitchFamily="49" charset="-120"/>
              </a:rPr>
              <a:t>– SAS areas</a:t>
            </a:r>
            <a:endParaRPr lang="zh-TW" altLang="en-US">
              <a:solidFill>
                <a:schemeClr val="accent1"/>
              </a:solidFill>
              <a:ea typeface="標楷體" panose="03000509000000000000" pitchFamily="49" charset="-120"/>
              <a:cs typeface="標楷體" panose="03000509000000000000" pitchFamily="49" charset="-120"/>
            </a:endParaRPr>
          </a:p>
        </p:txBody>
      </p:sp>
      <p:sp>
        <p:nvSpPr>
          <p:cNvPr id="79875" name="投影片編號版面配置區 3">
            <a:extLst>
              <a:ext uri="{FF2B5EF4-FFF2-40B4-BE49-F238E27FC236}">
                <a16:creationId xmlns:a16="http://schemas.microsoft.com/office/drawing/2014/main" id="{565B5734-765A-BA40-94ED-C8F13FA9304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fld id="{05DF9367-80AE-414D-AD21-284BD3410A24}" type="slidenum">
              <a:rPr lang="zh-TW" altLang="en-US" sz="1200">
                <a:solidFill>
                  <a:srgbClr val="898989"/>
                </a:solidFill>
              </a:rPr>
              <a:pPr eaLnBrk="1" hangingPunct="1">
                <a:spcBef>
                  <a:spcPct val="0"/>
                </a:spcBef>
                <a:buFontTx/>
                <a:buNone/>
              </a:pPr>
              <a:t>59</a:t>
            </a:fld>
            <a:endParaRPr lang="zh-TW" altLang="en-US" sz="1200">
              <a:solidFill>
                <a:srgbClr val="898989"/>
              </a:solidFill>
            </a:endParaRPr>
          </a:p>
        </p:txBody>
      </p:sp>
      <p:pic>
        <p:nvPicPr>
          <p:cNvPr id="79876" name="Picture 6">
            <a:extLst>
              <a:ext uri="{FF2B5EF4-FFF2-40B4-BE49-F238E27FC236}">
                <a16:creationId xmlns:a16="http://schemas.microsoft.com/office/drawing/2014/main" id="{2251504F-DC93-4441-AE6D-08BF021CC8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497013"/>
            <a:ext cx="7708900" cy="510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1">
            <a:extLst>
              <a:ext uri="{FF2B5EF4-FFF2-40B4-BE49-F238E27FC236}">
                <a16:creationId xmlns:a16="http://schemas.microsoft.com/office/drawing/2014/main" id="{D6AE8812-AC29-8D4B-B644-00AE4020DB25}"/>
              </a:ext>
            </a:extLst>
          </p:cNvPr>
          <p:cNvSpPr/>
          <p:nvPr/>
        </p:nvSpPr>
        <p:spPr bwMode="auto">
          <a:xfrm>
            <a:off x="1346200" y="1738313"/>
            <a:ext cx="5241925" cy="898525"/>
          </a:xfrm>
          <a:prstGeom prst="roundRect">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a:extLst/>
        </p:spPr>
        <p:txBody>
          <a:bodyPr/>
          <a:lstStyle>
            <a:lvl1pPr>
              <a:defRPr sz="1400">
                <a:solidFill>
                  <a:srgbClr val="292929"/>
                </a:solidFill>
                <a:latin typeface="Arial" panose="020B0604020202020204" pitchFamily="34" charset="0"/>
                <a:ea typeface="SimSun" panose="02010600030101010101" pitchFamily="2" charset="-122"/>
              </a:defRPr>
            </a:lvl1pPr>
            <a:lvl2pPr marL="742950" indent="-285750">
              <a:defRPr sz="1400">
                <a:solidFill>
                  <a:srgbClr val="292929"/>
                </a:solidFill>
                <a:latin typeface="Arial" panose="020B0604020202020204" pitchFamily="34" charset="0"/>
                <a:ea typeface="SimSun" panose="02010600030101010101" pitchFamily="2" charset="-122"/>
              </a:defRPr>
            </a:lvl2pPr>
            <a:lvl3pPr marL="1143000" indent="-228600">
              <a:defRPr sz="1400">
                <a:solidFill>
                  <a:srgbClr val="292929"/>
                </a:solidFill>
                <a:latin typeface="Arial" panose="020B0604020202020204" pitchFamily="34" charset="0"/>
                <a:ea typeface="SimSun" panose="02010600030101010101" pitchFamily="2" charset="-122"/>
              </a:defRPr>
            </a:lvl3pPr>
            <a:lvl4pPr marL="1600200" indent="-228600">
              <a:defRPr sz="1400">
                <a:solidFill>
                  <a:srgbClr val="292929"/>
                </a:solidFill>
                <a:latin typeface="Arial" panose="020B0604020202020204" pitchFamily="34" charset="0"/>
                <a:ea typeface="SimSun" panose="02010600030101010101" pitchFamily="2" charset="-122"/>
              </a:defRPr>
            </a:lvl4pPr>
            <a:lvl5pPr marL="2057400" indent="-228600">
              <a:defRPr sz="1400">
                <a:solidFill>
                  <a:srgbClr val="292929"/>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400">
                <a:solidFill>
                  <a:srgbClr val="292929"/>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400">
                <a:solidFill>
                  <a:srgbClr val="292929"/>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400">
                <a:solidFill>
                  <a:srgbClr val="292929"/>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400">
                <a:solidFill>
                  <a:srgbClr val="292929"/>
                </a:solidFill>
                <a:latin typeface="Arial" panose="020B0604020202020204" pitchFamily="34" charset="0"/>
                <a:ea typeface="SimSun" panose="02010600030101010101" pitchFamily="2" charset="-122"/>
              </a:defRPr>
            </a:lvl9pPr>
          </a:lstStyle>
          <a:p>
            <a:pPr algn="ctr">
              <a:spcBef>
                <a:spcPct val="50000"/>
              </a:spcBef>
              <a:spcAft>
                <a:spcPct val="17000"/>
              </a:spcAft>
              <a:buClr>
                <a:schemeClr val="tx1"/>
              </a:buClr>
              <a:defRPr/>
            </a:pPr>
            <a:endParaRPr lang="en-US"/>
          </a:p>
        </p:txBody>
      </p:sp>
      <p:pic>
        <p:nvPicPr>
          <p:cNvPr id="79878" name="Picture 31">
            <a:extLst>
              <a:ext uri="{FF2B5EF4-FFF2-40B4-BE49-F238E27FC236}">
                <a16:creationId xmlns:a16="http://schemas.microsoft.com/office/drawing/2014/main" id="{AC2F98A4-946D-E142-9C71-87EBC093D4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0688" y="1982788"/>
            <a:ext cx="1244600"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Rounded Rectangle 2">
            <a:extLst>
              <a:ext uri="{FF2B5EF4-FFF2-40B4-BE49-F238E27FC236}">
                <a16:creationId xmlns:a16="http://schemas.microsoft.com/office/drawing/2014/main" id="{7FA00DF7-144C-0F47-AE43-5BB583129BCD}"/>
              </a:ext>
            </a:extLst>
          </p:cNvPr>
          <p:cNvSpPr>
            <a:spLocks noChangeArrowheads="1"/>
          </p:cNvSpPr>
          <p:nvPr/>
        </p:nvSpPr>
        <p:spPr bwMode="auto">
          <a:xfrm>
            <a:off x="6745288" y="2589213"/>
            <a:ext cx="1427162" cy="623887"/>
          </a:xfrm>
          <a:prstGeom prst="roundRect">
            <a:avLst>
              <a:gd name="adj" fmla="val 16667"/>
            </a:avLst>
          </a:prstGeom>
          <a:solidFill>
            <a:srgbClr val="FFFFFF"/>
          </a:soli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50000"/>
              </a:spcBef>
              <a:spcAft>
                <a:spcPct val="17000"/>
              </a:spcAft>
              <a:buClr>
                <a:schemeClr val="tx1"/>
              </a:buClr>
              <a:buFontTx/>
              <a:buNone/>
            </a:pPr>
            <a:endParaRPr lang="en-US" altLang="zh-TW" sz="1400">
              <a:solidFill>
                <a:srgbClr val="292929"/>
              </a:solidFill>
              <a:latin typeface="Arial" panose="020B0604020202020204" pitchFamily="34" charset="0"/>
              <a:ea typeface="SimSun" panose="02010600030101010101" pitchFamily="2" charset="-122"/>
            </a:endParaRPr>
          </a:p>
        </p:txBody>
      </p:sp>
      <p:pic>
        <p:nvPicPr>
          <p:cNvPr id="79880" name="Picture 31">
            <a:extLst>
              <a:ext uri="{FF2B5EF4-FFF2-40B4-BE49-F238E27FC236}">
                <a16:creationId xmlns:a16="http://schemas.microsoft.com/office/drawing/2014/main" id="{F08783F3-9E4E-3C4C-9500-7A12333FEC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6250" y="2671763"/>
            <a:ext cx="1246188"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a:extLst>
              <a:ext uri="{FF2B5EF4-FFF2-40B4-BE49-F238E27FC236}">
                <a16:creationId xmlns:a16="http://schemas.microsoft.com/office/drawing/2014/main" id="{81A92DD5-1A8B-0E48-8E73-C9F54FEF3892}"/>
              </a:ext>
            </a:extLst>
          </p:cNvPr>
          <p:cNvSpPr/>
          <p:nvPr/>
        </p:nvSpPr>
        <p:spPr>
          <a:xfrm>
            <a:off x="1476375" y="6588125"/>
            <a:ext cx="6335713" cy="276225"/>
          </a:xfrm>
          <a:prstGeom prst="rect">
            <a:avLst/>
          </a:prstGeom>
        </p:spPr>
        <p:txBody>
          <a:bodyPr>
            <a:spAutoFit/>
          </a:bodyPr>
          <a:lstStyle/>
          <a:p>
            <a:pPr algn="ctr">
              <a:defRPr/>
            </a:pPr>
            <a:r>
              <a:rPr lang="en-US" altLang="zh-TW" sz="1200" dirty="0">
                <a:solidFill>
                  <a:schemeClr val="bg1">
                    <a:lumMod val="75000"/>
                  </a:schemeClr>
                </a:solidFill>
                <a:latin typeface="Arial" charset="0"/>
              </a:rPr>
              <a:t>Source: Deepak </a:t>
            </a:r>
            <a:r>
              <a:rPr lang="en-US" altLang="zh-TW" sz="1200" dirty="0" err="1">
                <a:solidFill>
                  <a:schemeClr val="bg1">
                    <a:lumMod val="75000"/>
                  </a:schemeClr>
                </a:solidFill>
                <a:latin typeface="Arial" charset="0"/>
              </a:rPr>
              <a:t>Ramanathan</a:t>
            </a:r>
            <a:r>
              <a:rPr lang="en-US" altLang="zh-TW" sz="1200" dirty="0">
                <a:solidFill>
                  <a:schemeClr val="bg1">
                    <a:lumMod val="75000"/>
                  </a:schemeClr>
                </a:solidFill>
                <a:latin typeface="Arial" charset="0"/>
              </a:rPr>
              <a:t> (2014), SAS Modernization architectures - Big Data Analytics</a:t>
            </a:r>
            <a:endParaRPr lang="zh-TW" altLang="en-US" sz="1200" dirty="0">
              <a:solidFill>
                <a:schemeClr val="bg1">
                  <a:lumMod val="75000"/>
                </a:schemeClr>
              </a:solidFill>
              <a:latin typeface="Arial" charset="0"/>
            </a:endParaRPr>
          </a:p>
        </p:txBody>
      </p:sp>
    </p:spTree>
    <p:extLst>
      <p:ext uri="{BB962C8B-B14F-4D97-AF65-F5344CB8AC3E}">
        <p14:creationId xmlns:p14="http://schemas.microsoft.com/office/powerpoint/2010/main" val="3935999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投影片編號版面配置區 3">
            <a:extLst>
              <a:ext uri="{FF2B5EF4-FFF2-40B4-BE49-F238E27FC236}">
                <a16:creationId xmlns:a16="http://schemas.microsoft.com/office/drawing/2014/main" id="{19A48220-447E-2641-A4C2-92B3C9ECFC0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fld id="{CDC5B0D1-E9B4-784B-878F-0B4C3A094406}" type="slidenum">
              <a:rPr lang="zh-TW" altLang="en-US" sz="1200">
                <a:solidFill>
                  <a:srgbClr val="898989"/>
                </a:solidFill>
              </a:rPr>
              <a:pPr eaLnBrk="1" hangingPunct="1">
                <a:spcBef>
                  <a:spcPct val="0"/>
                </a:spcBef>
                <a:buFontTx/>
                <a:buNone/>
              </a:pPr>
              <a:t>6</a:t>
            </a:fld>
            <a:endParaRPr lang="zh-TW" altLang="en-US" sz="1200">
              <a:solidFill>
                <a:srgbClr val="898989"/>
              </a:solidFill>
            </a:endParaRPr>
          </a:p>
        </p:txBody>
      </p:sp>
      <p:pic>
        <p:nvPicPr>
          <p:cNvPr id="41987" name="Picture 2">
            <a:extLst>
              <a:ext uri="{FF2B5EF4-FFF2-40B4-BE49-F238E27FC236}">
                <a16:creationId xmlns:a16="http://schemas.microsoft.com/office/drawing/2014/main" id="{B2B3147E-880D-EB4A-ABA6-67D9181EF1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455613"/>
            <a:ext cx="7212012"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矩形 5">
            <a:extLst>
              <a:ext uri="{FF2B5EF4-FFF2-40B4-BE49-F238E27FC236}">
                <a16:creationId xmlns:a16="http://schemas.microsoft.com/office/drawing/2014/main" id="{14FD3FBF-EBE7-BF48-A758-0B2FFD9F4B8D}"/>
              </a:ext>
            </a:extLst>
          </p:cNvPr>
          <p:cNvSpPr>
            <a:spLocks noChangeArrowheads="1"/>
          </p:cNvSpPr>
          <p:nvPr/>
        </p:nvSpPr>
        <p:spPr bwMode="auto">
          <a:xfrm>
            <a:off x="1979613" y="6581775"/>
            <a:ext cx="6127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200">
                <a:solidFill>
                  <a:srgbClr val="A6A6A6"/>
                </a:solidFill>
                <a:latin typeface="Arial" panose="020B0604020202020204" pitchFamily="34" charset="0"/>
              </a:rPr>
              <a:t>Source: Davenport, T. H., &amp; Patil, D. J. (2012). Data Scientist. </a:t>
            </a:r>
            <a:r>
              <a:rPr lang="en-US" altLang="zh-TW" sz="1200" i="1">
                <a:solidFill>
                  <a:srgbClr val="A6A6A6"/>
                </a:solidFill>
                <a:latin typeface="Arial" panose="020B0604020202020204" pitchFamily="34" charset="0"/>
              </a:rPr>
              <a:t>Harvard business review</a:t>
            </a:r>
            <a:endParaRPr lang="zh-TW" altLang="en-US" sz="1200">
              <a:solidFill>
                <a:srgbClr val="A6A6A6"/>
              </a:solidFill>
              <a:latin typeface="Arial" panose="020B0604020202020204" pitchFamily="34" charset="0"/>
            </a:endParaRPr>
          </a:p>
        </p:txBody>
      </p:sp>
    </p:spTree>
    <p:extLst>
      <p:ext uri="{BB962C8B-B14F-4D97-AF65-F5344CB8AC3E}">
        <p14:creationId xmlns:p14="http://schemas.microsoft.com/office/powerpoint/2010/main" val="33844604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標題 1">
            <a:extLst>
              <a:ext uri="{FF2B5EF4-FFF2-40B4-BE49-F238E27FC236}">
                <a16:creationId xmlns:a16="http://schemas.microsoft.com/office/drawing/2014/main" id="{14CCF6F8-56D5-2746-81CD-2FCD3976B5FB}"/>
              </a:ext>
            </a:extLst>
          </p:cNvPr>
          <p:cNvSpPr>
            <a:spLocks noGrp="1"/>
          </p:cNvSpPr>
          <p:nvPr>
            <p:ph type="title"/>
          </p:nvPr>
        </p:nvSpPr>
        <p:spPr/>
        <p:txBody>
          <a:bodyPr>
            <a:normAutofit fontScale="90000"/>
          </a:bodyPr>
          <a:lstStyle/>
          <a:p>
            <a:r>
              <a:rPr lang="en-US" altLang="zh-TW">
                <a:solidFill>
                  <a:schemeClr val="accent1"/>
                </a:solidFill>
                <a:ea typeface="標楷體" panose="03000509000000000000" pitchFamily="49" charset="-120"/>
                <a:cs typeface="標楷體" panose="03000509000000000000" pitchFamily="49" charset="-120"/>
              </a:rPr>
              <a:t>SAS® Within the </a:t>
            </a:r>
            <a:br>
              <a:rPr lang="en-US" altLang="zh-TW">
                <a:solidFill>
                  <a:schemeClr val="accent1"/>
                </a:solidFill>
                <a:ea typeface="標楷體" panose="03000509000000000000" pitchFamily="49" charset="-120"/>
                <a:cs typeface="標楷體" panose="03000509000000000000" pitchFamily="49" charset="-120"/>
              </a:rPr>
            </a:br>
            <a:r>
              <a:rPr lang="en-US" altLang="zh-TW">
                <a:solidFill>
                  <a:schemeClr val="accent1"/>
                </a:solidFill>
                <a:ea typeface="標楷體" panose="03000509000000000000" pitchFamily="49" charset="-120"/>
                <a:cs typeface="標楷體" panose="03000509000000000000" pitchFamily="49" charset="-120"/>
              </a:rPr>
              <a:t>HADOOP ECOSYSTEM </a:t>
            </a:r>
            <a:endParaRPr lang="zh-TW" altLang="en-US">
              <a:solidFill>
                <a:schemeClr val="accent1"/>
              </a:solidFill>
              <a:ea typeface="標楷體" panose="03000509000000000000" pitchFamily="49" charset="-120"/>
              <a:cs typeface="標楷體" panose="03000509000000000000" pitchFamily="49" charset="-120"/>
            </a:endParaRPr>
          </a:p>
        </p:txBody>
      </p:sp>
      <p:sp>
        <p:nvSpPr>
          <p:cNvPr id="80899" name="投影片編號版面配置區 3">
            <a:extLst>
              <a:ext uri="{FF2B5EF4-FFF2-40B4-BE49-F238E27FC236}">
                <a16:creationId xmlns:a16="http://schemas.microsoft.com/office/drawing/2014/main" id="{B9400BC0-B248-1349-AF03-8F967A1CDAB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fld id="{324DD83D-7A42-2D44-8CE3-040A95CD97DE}" type="slidenum">
              <a:rPr lang="zh-TW" altLang="en-US" sz="1200">
                <a:solidFill>
                  <a:srgbClr val="898989"/>
                </a:solidFill>
              </a:rPr>
              <a:pPr eaLnBrk="1" hangingPunct="1">
                <a:spcBef>
                  <a:spcPct val="0"/>
                </a:spcBef>
                <a:buFontTx/>
                <a:buNone/>
              </a:pPr>
              <a:t>60</a:t>
            </a:fld>
            <a:endParaRPr lang="zh-TW" altLang="en-US" sz="1200">
              <a:solidFill>
                <a:srgbClr val="898989"/>
              </a:solidFill>
            </a:endParaRPr>
          </a:p>
        </p:txBody>
      </p:sp>
      <p:sp>
        <p:nvSpPr>
          <p:cNvPr id="5" name="Rectangle 33">
            <a:extLst>
              <a:ext uri="{FF2B5EF4-FFF2-40B4-BE49-F238E27FC236}">
                <a16:creationId xmlns:a16="http://schemas.microsoft.com/office/drawing/2014/main" id="{A5B53C4D-77A0-CC4D-811E-17BF6DCE786A}"/>
              </a:ext>
            </a:extLst>
          </p:cNvPr>
          <p:cNvSpPr/>
          <p:nvPr/>
        </p:nvSpPr>
        <p:spPr bwMode="auto">
          <a:xfrm>
            <a:off x="2041525" y="4008438"/>
            <a:ext cx="947738" cy="1433512"/>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0800000" scaled="1"/>
            <a:tileRect/>
          </a:gradFill>
          <a:ln w="57150" cap="flat" cmpd="sng" algn="ctr">
            <a:solidFill>
              <a:schemeClr val="bg1"/>
            </a:solidFill>
            <a:prstDash val="solid"/>
            <a:round/>
            <a:headEnd type="none" w="med" len="med"/>
            <a:tailEnd type="none" w="med" len="med"/>
          </a:ln>
          <a:effectLst/>
        </p:spPr>
        <p:style>
          <a:lnRef idx="3">
            <a:schemeClr val="lt1"/>
          </a:lnRef>
          <a:fillRef idx="1">
            <a:schemeClr val="accent4"/>
          </a:fillRef>
          <a:effectRef idx="1">
            <a:schemeClr val="accent4"/>
          </a:effectRef>
          <a:fontRef idx="minor">
            <a:schemeClr val="lt1"/>
          </a:fontRef>
        </p:style>
        <p:txBody>
          <a:bodyPr wrap="none" tIns="137160" anchor="ctr"/>
          <a:lstStyle/>
          <a:p>
            <a:pPr algn="ctr" defTabSz="365751">
              <a:buClr>
                <a:srgbClr val="000000"/>
              </a:buClr>
              <a:defRPr/>
            </a:pPr>
            <a:r>
              <a:rPr lang="en-US" dirty="0">
                <a:solidFill>
                  <a:prstClr val="white"/>
                </a:solidFill>
              </a:rPr>
              <a:t>Impala</a:t>
            </a:r>
          </a:p>
        </p:txBody>
      </p:sp>
      <p:pic>
        <p:nvPicPr>
          <p:cNvPr id="8" name="Picture 15">
            <a:extLst>
              <a:ext uri="{FF2B5EF4-FFF2-40B4-BE49-F238E27FC236}">
                <a16:creationId xmlns:a16="http://schemas.microsoft.com/office/drawing/2014/main" id="{13E9BFEF-D9FA-5342-B7A2-B5FC4D7A7EA1}"/>
              </a:ext>
            </a:extLst>
          </p:cNvPr>
          <p:cNvPicPr>
            <a:picLocks noChangeAspect="1"/>
          </p:cNvPicPr>
          <p:nvPr/>
        </p:nvPicPr>
        <p:blipFill>
          <a:blip r:embed="rId2"/>
          <a:stretch>
            <a:fillRect/>
          </a:stretch>
        </p:blipFill>
        <p:spPr>
          <a:xfrm>
            <a:off x="411163" y="2017713"/>
            <a:ext cx="819150" cy="1001712"/>
          </a:xfrm>
          <a:prstGeom prst="rect">
            <a:avLst/>
          </a:prstGeom>
          <a:effectLst>
            <a:outerShdw blurRad="63500" sx="102000" sy="102000" algn="ctr" rotWithShape="0">
              <a:prstClr val="black">
                <a:alpha val="30000"/>
              </a:prstClr>
            </a:outerShdw>
          </a:effectLst>
        </p:spPr>
      </p:pic>
      <p:pic>
        <p:nvPicPr>
          <p:cNvPr id="9" name="Picture 17">
            <a:extLst>
              <a:ext uri="{FF2B5EF4-FFF2-40B4-BE49-F238E27FC236}">
                <a16:creationId xmlns:a16="http://schemas.microsoft.com/office/drawing/2014/main" id="{E0A14890-24A7-F640-9287-66094C462EB4}"/>
              </a:ext>
            </a:extLst>
          </p:cNvPr>
          <p:cNvPicPr>
            <a:picLocks noChangeAspect="1"/>
          </p:cNvPicPr>
          <p:nvPr/>
        </p:nvPicPr>
        <p:blipFill>
          <a:blip r:embed="rId3"/>
          <a:stretch>
            <a:fillRect/>
          </a:stretch>
        </p:blipFill>
        <p:spPr>
          <a:xfrm>
            <a:off x="7915275" y="1985963"/>
            <a:ext cx="819150" cy="1019175"/>
          </a:xfrm>
          <a:prstGeom prst="rect">
            <a:avLst/>
          </a:prstGeom>
          <a:effectLst>
            <a:outerShdw blurRad="63500" sx="102000" sy="102000" algn="ctr" rotWithShape="0">
              <a:prstClr val="black">
                <a:alpha val="30000"/>
              </a:prstClr>
            </a:outerShdw>
          </a:effectLst>
        </p:spPr>
      </p:pic>
      <p:sp>
        <p:nvSpPr>
          <p:cNvPr id="80903" name="Rectangle 15">
            <a:extLst>
              <a:ext uri="{FF2B5EF4-FFF2-40B4-BE49-F238E27FC236}">
                <a16:creationId xmlns:a16="http://schemas.microsoft.com/office/drawing/2014/main" id="{05F0C611-F7E5-DA4E-A2B2-C56E82B37358}"/>
              </a:ext>
            </a:extLst>
          </p:cNvPr>
          <p:cNvSpPr>
            <a:spLocks noChangeArrowheads="1"/>
          </p:cNvSpPr>
          <p:nvPr/>
        </p:nvSpPr>
        <p:spPr bwMode="ltGray">
          <a:xfrm>
            <a:off x="7561263" y="2933700"/>
            <a:ext cx="1582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1" tIns="45711" rIns="45711" bIns="45711" anchor="ctr">
            <a:spAutoFit/>
          </a:bodyPr>
          <a:lstStyle>
            <a:lvl1pPr defTabSz="365125"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defTabSz="3651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defTabSz="365125"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defTabSz="365125"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defTabSz="365125"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defTabSz="3651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defTabSz="3651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defTabSz="3651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defTabSz="3651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GB" altLang="zh-TW" sz="1400" b="1">
                <a:solidFill>
                  <a:srgbClr val="2C3134"/>
                </a:solidFill>
                <a:latin typeface="Arial" panose="020B0604020202020204" pitchFamily="34" charset="0"/>
              </a:rPr>
              <a:t>Next-Gen</a:t>
            </a:r>
          </a:p>
          <a:p>
            <a:pPr algn="ctr" eaLnBrk="1" hangingPunct="1">
              <a:spcBef>
                <a:spcPct val="0"/>
              </a:spcBef>
              <a:buFontTx/>
              <a:buNone/>
            </a:pPr>
            <a:r>
              <a:rPr lang="en-GB" altLang="zh-TW" sz="1400" b="1">
                <a:solidFill>
                  <a:srgbClr val="2C3134"/>
                </a:solidFill>
                <a:latin typeface="Arial" panose="020B0604020202020204" pitchFamily="34" charset="0"/>
              </a:rPr>
              <a:t>SAS</a:t>
            </a:r>
            <a:r>
              <a:rPr lang="en-GB" altLang="zh-TW" sz="1000" b="1" baseline="75000">
                <a:solidFill>
                  <a:srgbClr val="2C3134"/>
                </a:solidFill>
                <a:latin typeface="Arial" panose="020B0604020202020204" pitchFamily="34" charset="0"/>
              </a:rPr>
              <a:t>®</a:t>
            </a:r>
            <a:r>
              <a:rPr lang="en-GB" altLang="zh-TW" sz="1400" b="1">
                <a:solidFill>
                  <a:srgbClr val="2C3134"/>
                </a:solidFill>
                <a:latin typeface="Arial" panose="020B0604020202020204" pitchFamily="34" charset="0"/>
              </a:rPr>
              <a:t> User</a:t>
            </a:r>
          </a:p>
        </p:txBody>
      </p:sp>
      <p:sp>
        <p:nvSpPr>
          <p:cNvPr id="11" name="Rectangle 43">
            <a:extLst>
              <a:ext uri="{FF2B5EF4-FFF2-40B4-BE49-F238E27FC236}">
                <a16:creationId xmlns:a16="http://schemas.microsoft.com/office/drawing/2014/main" id="{579ED896-CCC1-E041-B152-BD981A1DEA4F}"/>
              </a:ext>
            </a:extLst>
          </p:cNvPr>
          <p:cNvSpPr/>
          <p:nvPr/>
        </p:nvSpPr>
        <p:spPr>
          <a:xfrm>
            <a:off x="1025525" y="2278063"/>
            <a:ext cx="1184275" cy="461962"/>
          </a:xfrm>
          <a:prstGeom prst="rect">
            <a:avLst/>
          </a:prstGeom>
          <a:noFill/>
          <a:ln>
            <a:noFill/>
          </a:ln>
          <a:effectLst/>
        </p:spPr>
        <p:txBody>
          <a:bodyPr lIns="45720" rIns="45720" spcCol="1270" anchor="ctr">
            <a:spAutoFit/>
          </a:bodyPr>
          <a:lstStyle/>
          <a:p>
            <a:pPr algn="ctr" defTabSz="365751">
              <a:defRPr/>
            </a:pPr>
            <a:r>
              <a:rPr lang="en-US" sz="1200" kern="0" dirty="0">
                <a:solidFill>
                  <a:srgbClr val="2C3134"/>
                </a:solidFill>
                <a:latin typeface="Arial" charset="0"/>
              </a:rPr>
              <a:t>User </a:t>
            </a:r>
            <a:br>
              <a:rPr lang="en-US" sz="1200" kern="0" dirty="0">
                <a:solidFill>
                  <a:srgbClr val="2C3134"/>
                </a:solidFill>
                <a:latin typeface="Arial" charset="0"/>
              </a:rPr>
            </a:br>
            <a:r>
              <a:rPr lang="en-US" sz="1200" kern="0" dirty="0">
                <a:solidFill>
                  <a:srgbClr val="2C3134"/>
                </a:solidFill>
                <a:latin typeface="Arial" charset="0"/>
              </a:rPr>
              <a:t>Interface</a:t>
            </a:r>
            <a:endParaRPr lang="en-US" sz="1200" dirty="0">
              <a:solidFill>
                <a:srgbClr val="2C3134"/>
              </a:solidFill>
              <a:latin typeface="Arial" charset="0"/>
            </a:endParaRPr>
          </a:p>
        </p:txBody>
      </p:sp>
      <p:sp>
        <p:nvSpPr>
          <p:cNvPr id="12" name="Rectangle 44">
            <a:extLst>
              <a:ext uri="{FF2B5EF4-FFF2-40B4-BE49-F238E27FC236}">
                <a16:creationId xmlns:a16="http://schemas.microsoft.com/office/drawing/2014/main" id="{225129EC-3B08-5142-B2D3-D1E41A40A0C0}"/>
              </a:ext>
            </a:extLst>
          </p:cNvPr>
          <p:cNvSpPr/>
          <p:nvPr/>
        </p:nvSpPr>
        <p:spPr>
          <a:xfrm>
            <a:off x="1025525" y="2957513"/>
            <a:ext cx="1184275" cy="276225"/>
          </a:xfrm>
          <a:prstGeom prst="rect">
            <a:avLst/>
          </a:prstGeom>
          <a:noFill/>
          <a:ln>
            <a:noFill/>
          </a:ln>
          <a:effectLst/>
        </p:spPr>
        <p:txBody>
          <a:bodyPr lIns="45720" rIns="45720" spcCol="1270" anchor="ctr">
            <a:spAutoFit/>
          </a:bodyPr>
          <a:lstStyle/>
          <a:p>
            <a:pPr algn="ctr" defTabSz="365751">
              <a:defRPr/>
            </a:pPr>
            <a:r>
              <a:rPr lang="en-US" sz="1200" kern="0" dirty="0">
                <a:solidFill>
                  <a:srgbClr val="2C3134"/>
                </a:solidFill>
                <a:latin typeface="Arial" charset="0"/>
              </a:rPr>
              <a:t>Metadata</a:t>
            </a:r>
            <a:endParaRPr lang="en-US" sz="1200" dirty="0">
              <a:solidFill>
                <a:srgbClr val="2C3134"/>
              </a:solidFill>
              <a:latin typeface="Arial" charset="0"/>
            </a:endParaRPr>
          </a:p>
        </p:txBody>
      </p:sp>
      <p:sp>
        <p:nvSpPr>
          <p:cNvPr id="13" name="Rectangle 45">
            <a:extLst>
              <a:ext uri="{FF2B5EF4-FFF2-40B4-BE49-F238E27FC236}">
                <a16:creationId xmlns:a16="http://schemas.microsoft.com/office/drawing/2014/main" id="{467E4F5F-C6BE-1A43-9186-3C430CFE9C69}"/>
              </a:ext>
            </a:extLst>
          </p:cNvPr>
          <p:cNvSpPr/>
          <p:nvPr/>
        </p:nvSpPr>
        <p:spPr>
          <a:xfrm>
            <a:off x="1025525" y="3436938"/>
            <a:ext cx="1184275" cy="461962"/>
          </a:xfrm>
          <a:prstGeom prst="rect">
            <a:avLst/>
          </a:prstGeom>
          <a:noFill/>
          <a:ln>
            <a:noFill/>
          </a:ln>
          <a:effectLst/>
        </p:spPr>
        <p:txBody>
          <a:bodyPr lIns="45720" rIns="45720" spcCol="1270" anchor="ctr">
            <a:spAutoFit/>
          </a:bodyPr>
          <a:lstStyle/>
          <a:p>
            <a:pPr algn="ctr" defTabSz="365751">
              <a:defRPr/>
            </a:pPr>
            <a:r>
              <a:rPr lang="en-US" sz="1200" kern="0" dirty="0">
                <a:solidFill>
                  <a:srgbClr val="2C3134"/>
                </a:solidFill>
                <a:latin typeface="Arial" charset="0"/>
              </a:rPr>
              <a:t>Data </a:t>
            </a:r>
            <a:br>
              <a:rPr lang="en-US" sz="1200" kern="0" dirty="0">
                <a:solidFill>
                  <a:srgbClr val="2C3134"/>
                </a:solidFill>
                <a:latin typeface="Arial" charset="0"/>
              </a:rPr>
            </a:br>
            <a:r>
              <a:rPr lang="en-US" sz="1200" kern="0" dirty="0">
                <a:solidFill>
                  <a:srgbClr val="2C3134"/>
                </a:solidFill>
                <a:latin typeface="Arial" charset="0"/>
              </a:rPr>
              <a:t>Access</a:t>
            </a:r>
            <a:endParaRPr lang="en-US" sz="1200" dirty="0">
              <a:solidFill>
                <a:srgbClr val="2C3134"/>
              </a:solidFill>
              <a:latin typeface="Arial" charset="0"/>
            </a:endParaRPr>
          </a:p>
        </p:txBody>
      </p:sp>
      <p:sp>
        <p:nvSpPr>
          <p:cNvPr id="14" name="Rectangle 46">
            <a:extLst>
              <a:ext uri="{FF2B5EF4-FFF2-40B4-BE49-F238E27FC236}">
                <a16:creationId xmlns:a16="http://schemas.microsoft.com/office/drawing/2014/main" id="{064D10B6-0CF2-6A41-BC06-3D5451A11F04}"/>
              </a:ext>
            </a:extLst>
          </p:cNvPr>
          <p:cNvSpPr/>
          <p:nvPr/>
        </p:nvSpPr>
        <p:spPr>
          <a:xfrm>
            <a:off x="1025525" y="4357688"/>
            <a:ext cx="1184275" cy="461962"/>
          </a:xfrm>
          <a:prstGeom prst="rect">
            <a:avLst/>
          </a:prstGeom>
          <a:noFill/>
          <a:ln>
            <a:noFill/>
          </a:ln>
          <a:effectLst/>
        </p:spPr>
        <p:txBody>
          <a:bodyPr lIns="45720" rIns="45720" spcCol="1270" anchor="ctr">
            <a:spAutoFit/>
          </a:bodyPr>
          <a:lstStyle/>
          <a:p>
            <a:pPr algn="ctr" defTabSz="365751">
              <a:defRPr/>
            </a:pPr>
            <a:r>
              <a:rPr lang="en-US" sz="1200" kern="0" dirty="0">
                <a:solidFill>
                  <a:srgbClr val="2C3134"/>
                </a:solidFill>
                <a:latin typeface="Arial" charset="0"/>
              </a:rPr>
              <a:t>Data</a:t>
            </a:r>
            <a:br>
              <a:rPr lang="en-US" sz="1200" kern="0" dirty="0">
                <a:solidFill>
                  <a:srgbClr val="2C3134"/>
                </a:solidFill>
                <a:latin typeface="Arial" charset="0"/>
              </a:rPr>
            </a:br>
            <a:r>
              <a:rPr lang="en-US" sz="1200" kern="0" dirty="0">
                <a:solidFill>
                  <a:srgbClr val="2C3134"/>
                </a:solidFill>
                <a:latin typeface="Arial" charset="0"/>
              </a:rPr>
              <a:t>Processing</a:t>
            </a:r>
            <a:endParaRPr lang="en-US" sz="1200" dirty="0">
              <a:solidFill>
                <a:srgbClr val="2C3134"/>
              </a:solidFill>
              <a:latin typeface="Arial" charset="0"/>
            </a:endParaRPr>
          </a:p>
        </p:txBody>
      </p:sp>
      <p:sp>
        <p:nvSpPr>
          <p:cNvPr id="15" name="Rectangle 47">
            <a:extLst>
              <a:ext uri="{FF2B5EF4-FFF2-40B4-BE49-F238E27FC236}">
                <a16:creationId xmlns:a16="http://schemas.microsoft.com/office/drawing/2014/main" id="{F11A33BC-3C6A-974B-BA24-D75771B3FD5B}"/>
              </a:ext>
            </a:extLst>
          </p:cNvPr>
          <p:cNvSpPr/>
          <p:nvPr/>
        </p:nvSpPr>
        <p:spPr>
          <a:xfrm>
            <a:off x="1025525" y="5456238"/>
            <a:ext cx="1184275" cy="461962"/>
          </a:xfrm>
          <a:prstGeom prst="rect">
            <a:avLst/>
          </a:prstGeom>
          <a:noFill/>
          <a:ln>
            <a:noFill/>
          </a:ln>
          <a:effectLst/>
        </p:spPr>
        <p:txBody>
          <a:bodyPr lIns="45720" rIns="45720" spcCol="1270" anchor="ctr">
            <a:spAutoFit/>
          </a:bodyPr>
          <a:lstStyle/>
          <a:p>
            <a:pPr algn="ctr" defTabSz="365751">
              <a:defRPr/>
            </a:pPr>
            <a:r>
              <a:rPr lang="en-US" sz="1200" kern="0" dirty="0">
                <a:solidFill>
                  <a:srgbClr val="2C3134"/>
                </a:solidFill>
                <a:latin typeface="Arial" charset="0"/>
              </a:rPr>
              <a:t>File</a:t>
            </a:r>
            <a:br>
              <a:rPr lang="en-US" sz="1200" kern="0" dirty="0">
                <a:solidFill>
                  <a:srgbClr val="2C3134"/>
                </a:solidFill>
                <a:latin typeface="Arial" charset="0"/>
              </a:rPr>
            </a:br>
            <a:r>
              <a:rPr lang="en-US" sz="1200" kern="0" dirty="0">
                <a:solidFill>
                  <a:srgbClr val="2C3134"/>
                </a:solidFill>
                <a:latin typeface="Arial" charset="0"/>
              </a:rPr>
              <a:t>System</a:t>
            </a:r>
            <a:endParaRPr lang="en-US" sz="1200" dirty="0">
              <a:solidFill>
                <a:srgbClr val="2C3134"/>
              </a:solidFill>
              <a:latin typeface="Arial" charset="0"/>
            </a:endParaRPr>
          </a:p>
        </p:txBody>
      </p:sp>
      <p:sp>
        <p:nvSpPr>
          <p:cNvPr id="80909" name="Rectangle 15">
            <a:extLst>
              <a:ext uri="{FF2B5EF4-FFF2-40B4-BE49-F238E27FC236}">
                <a16:creationId xmlns:a16="http://schemas.microsoft.com/office/drawing/2014/main" id="{E38FBD3E-7088-3F44-8EE8-C48633E501E4}"/>
              </a:ext>
            </a:extLst>
          </p:cNvPr>
          <p:cNvSpPr>
            <a:spLocks noChangeArrowheads="1"/>
          </p:cNvSpPr>
          <p:nvPr/>
        </p:nvSpPr>
        <p:spPr bwMode="ltGray">
          <a:xfrm>
            <a:off x="0" y="3038475"/>
            <a:ext cx="1589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1" tIns="45711" rIns="45711" bIns="45711" anchor="ctr">
            <a:spAutoFit/>
          </a:bodyPr>
          <a:lstStyle>
            <a:lvl1pPr defTabSz="365125"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defTabSz="3651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defTabSz="365125"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defTabSz="365125"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defTabSz="365125"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defTabSz="3651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defTabSz="3651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defTabSz="3651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defTabSz="3651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GB" altLang="zh-TW" sz="1400" b="1">
                <a:solidFill>
                  <a:srgbClr val="2C3134"/>
                </a:solidFill>
                <a:latin typeface="Arial" panose="020B0604020202020204" pitchFamily="34" charset="0"/>
              </a:rPr>
              <a:t>SAS</a:t>
            </a:r>
            <a:r>
              <a:rPr lang="en-GB" altLang="zh-TW" sz="1000" b="1" baseline="75000">
                <a:solidFill>
                  <a:srgbClr val="2C3134"/>
                </a:solidFill>
                <a:latin typeface="Arial" panose="020B0604020202020204" pitchFamily="34" charset="0"/>
              </a:rPr>
              <a:t>®</a:t>
            </a:r>
            <a:r>
              <a:rPr lang="en-GB" altLang="zh-TW" sz="1400" b="1">
                <a:solidFill>
                  <a:srgbClr val="2C3134"/>
                </a:solidFill>
                <a:latin typeface="Arial" panose="020B0604020202020204" pitchFamily="34" charset="0"/>
              </a:rPr>
              <a:t> User</a:t>
            </a:r>
          </a:p>
        </p:txBody>
      </p:sp>
      <p:sp>
        <p:nvSpPr>
          <p:cNvPr id="80910" name="Rectangle 3">
            <a:extLst>
              <a:ext uri="{FF2B5EF4-FFF2-40B4-BE49-F238E27FC236}">
                <a16:creationId xmlns:a16="http://schemas.microsoft.com/office/drawing/2014/main" id="{FFC0D097-25DE-E442-BBC4-DDA87CB5EC32}"/>
              </a:ext>
            </a:extLst>
          </p:cNvPr>
          <p:cNvSpPr>
            <a:spLocks noChangeArrowheads="1"/>
          </p:cNvSpPr>
          <p:nvPr/>
        </p:nvSpPr>
        <p:spPr bwMode="auto">
          <a:xfrm>
            <a:off x="6048375" y="5181600"/>
            <a:ext cx="12303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65125"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defTabSz="3651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defTabSz="365125"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defTabSz="365125"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defTabSz="365125"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defTabSz="3651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defTabSz="3651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defTabSz="3651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defTabSz="3651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Clr>
                <a:srgbClr val="000000"/>
              </a:buClr>
              <a:buFontTx/>
              <a:buNone/>
            </a:pPr>
            <a:r>
              <a:rPr lang="en-US" altLang="zh-TW" sz="1000" i="1">
                <a:solidFill>
                  <a:srgbClr val="FFFFFF"/>
                </a:solidFill>
                <a:latin typeface="Arial" panose="020B0604020202020204" pitchFamily="34" charset="0"/>
              </a:rPr>
              <a:t>MPI Based</a:t>
            </a:r>
          </a:p>
        </p:txBody>
      </p:sp>
      <p:sp>
        <p:nvSpPr>
          <p:cNvPr id="21" name="Rectangle 31">
            <a:extLst>
              <a:ext uri="{FF2B5EF4-FFF2-40B4-BE49-F238E27FC236}">
                <a16:creationId xmlns:a16="http://schemas.microsoft.com/office/drawing/2014/main" id="{26A39E81-094F-4E4F-A507-9B6AA53E5BF7}"/>
              </a:ext>
            </a:extLst>
          </p:cNvPr>
          <p:cNvSpPr/>
          <p:nvPr/>
        </p:nvSpPr>
        <p:spPr bwMode="auto">
          <a:xfrm>
            <a:off x="6097588" y="3992563"/>
            <a:ext cx="1481137" cy="1389062"/>
          </a:xfrm>
          <a:prstGeom prst="rect">
            <a:avLst/>
          </a:prstGeom>
          <a:blipFill rotWithShape="1">
            <a:blip r:embed="rId4"/>
            <a:stretch>
              <a:fillRect/>
            </a:stretch>
          </a:blipFill>
          <a:ln w="57150" cap="flat" cmpd="sng" algn="ctr">
            <a:solidFill>
              <a:schemeClr val="bg1"/>
            </a:solidFill>
            <a:prstDash val="solid"/>
            <a:round/>
            <a:headEnd type="none" w="med" len="med"/>
            <a:tailEnd type="none" w="med" len="med"/>
          </a:ln>
          <a:effectLst/>
        </p:spPr>
        <p:style>
          <a:lnRef idx="3">
            <a:schemeClr val="lt1"/>
          </a:lnRef>
          <a:fillRef idx="1">
            <a:schemeClr val="accent4"/>
          </a:fillRef>
          <a:effectRef idx="1">
            <a:schemeClr val="accent4"/>
          </a:effectRef>
          <a:fontRef idx="minor">
            <a:schemeClr val="lt1"/>
          </a:fontRef>
        </p:style>
        <p:txBody>
          <a:bodyPr wrap="none" anchor="ctr"/>
          <a:lstStyle/>
          <a:p>
            <a:pPr algn="ctr" defTabSz="365751">
              <a:buClr>
                <a:srgbClr val="000000"/>
              </a:buClr>
              <a:defRPr/>
            </a:pPr>
            <a:r>
              <a:rPr lang="en-US" sz="1400" dirty="0">
                <a:solidFill>
                  <a:prstClr val="white"/>
                </a:solidFill>
              </a:rPr>
              <a:t>SAS</a:t>
            </a:r>
            <a:r>
              <a:rPr lang="en-US" sz="1400" baseline="30000" dirty="0">
                <a:solidFill>
                  <a:prstClr val="white"/>
                </a:solidFill>
              </a:rPr>
              <a:t>®</a:t>
            </a:r>
            <a:r>
              <a:rPr lang="en-US" sz="1400" dirty="0">
                <a:solidFill>
                  <a:prstClr val="white"/>
                </a:solidFill>
              </a:rPr>
              <a:t> LASR™ </a:t>
            </a:r>
            <a:br>
              <a:rPr lang="en-US" sz="1400" dirty="0">
                <a:solidFill>
                  <a:prstClr val="white"/>
                </a:solidFill>
              </a:rPr>
            </a:br>
            <a:r>
              <a:rPr lang="en-US" sz="1400" dirty="0">
                <a:solidFill>
                  <a:prstClr val="white"/>
                </a:solidFill>
              </a:rPr>
              <a:t>Analytic</a:t>
            </a:r>
          </a:p>
          <a:p>
            <a:pPr algn="ctr" defTabSz="365751">
              <a:buClr>
                <a:srgbClr val="000000"/>
              </a:buClr>
              <a:defRPr/>
            </a:pPr>
            <a:r>
              <a:rPr lang="en-US" sz="1400" dirty="0">
                <a:solidFill>
                  <a:prstClr val="white"/>
                </a:solidFill>
              </a:rPr>
              <a:t>Server</a:t>
            </a:r>
          </a:p>
          <a:p>
            <a:pPr algn="ctr" defTabSz="365751">
              <a:buClr>
                <a:srgbClr val="000000"/>
              </a:buClr>
              <a:defRPr/>
            </a:pPr>
            <a:r>
              <a:rPr lang="en-US" sz="1200" dirty="0">
                <a:solidFill>
                  <a:prstClr val="white"/>
                </a:solidFill>
              </a:rPr>
              <a:t>SAS</a:t>
            </a:r>
            <a:r>
              <a:rPr lang="en-US" sz="1200" baseline="30000" dirty="0">
                <a:solidFill>
                  <a:prstClr val="white"/>
                </a:solidFill>
              </a:rPr>
              <a:t>® </a:t>
            </a:r>
            <a:r>
              <a:rPr lang="en-US" sz="1200" dirty="0">
                <a:solidFill>
                  <a:prstClr val="white"/>
                </a:solidFill>
              </a:rPr>
              <a:t>High-</a:t>
            </a:r>
          </a:p>
          <a:p>
            <a:pPr algn="ctr" defTabSz="365751">
              <a:buClr>
                <a:srgbClr val="000000"/>
              </a:buClr>
              <a:defRPr/>
            </a:pPr>
            <a:r>
              <a:rPr lang="en-US" sz="1200" dirty="0">
                <a:solidFill>
                  <a:prstClr val="white"/>
                </a:solidFill>
              </a:rPr>
              <a:t>Performance</a:t>
            </a:r>
          </a:p>
          <a:p>
            <a:pPr algn="ctr" defTabSz="365751">
              <a:buClr>
                <a:srgbClr val="000000"/>
              </a:buClr>
              <a:defRPr/>
            </a:pPr>
            <a:r>
              <a:rPr lang="en-US" sz="1200" dirty="0">
                <a:solidFill>
                  <a:prstClr val="white"/>
                </a:solidFill>
              </a:rPr>
              <a:t>Analytic  Procedures </a:t>
            </a:r>
          </a:p>
        </p:txBody>
      </p:sp>
      <p:sp>
        <p:nvSpPr>
          <p:cNvPr id="22" name="Rectangle 27">
            <a:extLst>
              <a:ext uri="{FF2B5EF4-FFF2-40B4-BE49-F238E27FC236}">
                <a16:creationId xmlns:a16="http://schemas.microsoft.com/office/drawing/2014/main" id="{977699FE-2D68-6E46-A100-C0DBB3E38DBB}"/>
              </a:ext>
            </a:extLst>
          </p:cNvPr>
          <p:cNvSpPr/>
          <p:nvPr/>
        </p:nvSpPr>
        <p:spPr bwMode="auto">
          <a:xfrm>
            <a:off x="2008188" y="5381625"/>
            <a:ext cx="5570537" cy="558800"/>
          </a:xfrm>
          <a:prstGeom prst="rect">
            <a:avLst/>
          </a:prstGeom>
          <a:solidFill>
            <a:srgbClr val="FFCC00"/>
          </a:solidFill>
          <a:ln w="57150" cap="flat" cmpd="sng" algn="ctr">
            <a:solidFill>
              <a:schemeClr val="bg1"/>
            </a:solidFill>
            <a:prstDash val="solid"/>
            <a:round/>
            <a:headEnd type="none" w="med" len="med"/>
            <a:tailEnd type="none" w="med" len="med"/>
          </a:ln>
          <a:effectLst/>
        </p:spPr>
        <p:style>
          <a:lnRef idx="3">
            <a:schemeClr val="lt1"/>
          </a:lnRef>
          <a:fillRef idx="1">
            <a:schemeClr val="accent4"/>
          </a:fillRef>
          <a:effectRef idx="1">
            <a:schemeClr val="accent4"/>
          </a:effectRef>
          <a:fontRef idx="minor">
            <a:schemeClr val="lt1"/>
          </a:fontRef>
        </p:style>
        <p:txBody>
          <a:bodyPr wrap="none" anchor="ctr"/>
          <a:lstStyle/>
          <a:p>
            <a:pPr algn="ctr" defTabSz="365751">
              <a:buClr>
                <a:srgbClr val="000000"/>
              </a:buClr>
              <a:defRPr/>
            </a:pPr>
            <a:r>
              <a:rPr lang="en-US" b="1" dirty="0">
                <a:solidFill>
                  <a:schemeClr val="accent2">
                    <a:lumMod val="75000"/>
                  </a:schemeClr>
                </a:solidFill>
              </a:rPr>
              <a:t>HDFS</a:t>
            </a:r>
          </a:p>
        </p:txBody>
      </p:sp>
      <p:sp>
        <p:nvSpPr>
          <p:cNvPr id="23" name="Rectangle 32">
            <a:extLst>
              <a:ext uri="{FF2B5EF4-FFF2-40B4-BE49-F238E27FC236}">
                <a16:creationId xmlns:a16="http://schemas.microsoft.com/office/drawing/2014/main" id="{E3BF3648-6394-5C44-AA3A-FEE3694B5E0B}"/>
              </a:ext>
            </a:extLst>
          </p:cNvPr>
          <p:cNvSpPr/>
          <p:nvPr/>
        </p:nvSpPr>
        <p:spPr bwMode="auto">
          <a:xfrm>
            <a:off x="2009775" y="3341688"/>
            <a:ext cx="2782888" cy="650875"/>
          </a:xfrm>
          <a:prstGeom prst="rect">
            <a:avLst/>
          </a:prstGeom>
          <a:blipFill rotWithShape="1">
            <a:blip r:embed="rId5"/>
            <a:stretch>
              <a:fillRect/>
            </a:stretch>
          </a:blipFill>
          <a:ln w="57150" cap="flat" cmpd="sng" algn="ctr">
            <a:solidFill>
              <a:schemeClr val="bg1"/>
            </a:solidFill>
            <a:prstDash val="solid"/>
            <a:round/>
            <a:headEnd type="none" w="med" len="med"/>
            <a:tailEnd type="none" w="med" len="med"/>
          </a:ln>
          <a:effectLst/>
        </p:spPr>
        <p:style>
          <a:lnRef idx="3">
            <a:schemeClr val="lt1"/>
          </a:lnRef>
          <a:fillRef idx="1">
            <a:schemeClr val="accent4"/>
          </a:fillRef>
          <a:effectRef idx="1">
            <a:schemeClr val="accent4"/>
          </a:effectRef>
          <a:fontRef idx="minor">
            <a:schemeClr val="lt1"/>
          </a:fontRef>
        </p:style>
        <p:txBody>
          <a:bodyPr wrap="none" anchor="ctr"/>
          <a:lstStyle/>
          <a:p>
            <a:pPr algn="ctr" defTabSz="365751">
              <a:buClr>
                <a:srgbClr val="000000"/>
              </a:buClr>
              <a:defRPr/>
            </a:pPr>
            <a:r>
              <a:rPr lang="en-US" dirty="0">
                <a:solidFill>
                  <a:prstClr val="white"/>
                </a:solidFill>
              </a:rPr>
              <a:t>Base SAS &amp; SAS/ACCESS</a:t>
            </a:r>
            <a:r>
              <a:rPr lang="en-US" baseline="30000" dirty="0">
                <a:solidFill>
                  <a:prstClr val="white"/>
                </a:solidFill>
              </a:rPr>
              <a:t>®</a:t>
            </a:r>
            <a:r>
              <a:rPr lang="en-US" dirty="0">
                <a:solidFill>
                  <a:prstClr val="white"/>
                </a:solidFill>
              </a:rPr>
              <a:t> </a:t>
            </a:r>
            <a:br>
              <a:rPr lang="en-US" dirty="0">
                <a:solidFill>
                  <a:prstClr val="white"/>
                </a:solidFill>
              </a:rPr>
            </a:br>
            <a:r>
              <a:rPr lang="en-US" dirty="0">
                <a:solidFill>
                  <a:prstClr val="white"/>
                </a:solidFill>
              </a:rPr>
              <a:t>to Hadoop™</a:t>
            </a:r>
          </a:p>
        </p:txBody>
      </p:sp>
      <p:sp>
        <p:nvSpPr>
          <p:cNvPr id="24" name="Rectangle 34">
            <a:extLst>
              <a:ext uri="{FF2B5EF4-FFF2-40B4-BE49-F238E27FC236}">
                <a16:creationId xmlns:a16="http://schemas.microsoft.com/office/drawing/2014/main" id="{04A869BD-57AC-734E-8E3A-CC4306473981}"/>
              </a:ext>
            </a:extLst>
          </p:cNvPr>
          <p:cNvSpPr/>
          <p:nvPr/>
        </p:nvSpPr>
        <p:spPr bwMode="auto">
          <a:xfrm>
            <a:off x="2014538" y="2784475"/>
            <a:ext cx="5564187" cy="557213"/>
          </a:xfrm>
          <a:prstGeom prst="rect">
            <a:avLst/>
          </a:prstGeom>
          <a:blipFill rotWithShape="1">
            <a:blip r:embed="rId5"/>
            <a:stretch>
              <a:fillRect/>
            </a:stretch>
          </a:blipFill>
          <a:ln w="57150" cap="flat" cmpd="sng" algn="ctr">
            <a:solidFill>
              <a:schemeClr val="bg1"/>
            </a:solidFill>
            <a:prstDash val="solid"/>
            <a:round/>
            <a:headEnd type="none" w="med" len="med"/>
            <a:tailEnd type="none" w="med" len="med"/>
          </a:ln>
          <a:effectLst/>
        </p:spPr>
        <p:style>
          <a:lnRef idx="3">
            <a:schemeClr val="lt1"/>
          </a:lnRef>
          <a:fillRef idx="1">
            <a:schemeClr val="accent4"/>
          </a:fillRef>
          <a:effectRef idx="1">
            <a:schemeClr val="accent4"/>
          </a:effectRef>
          <a:fontRef idx="minor">
            <a:schemeClr val="lt1"/>
          </a:fontRef>
        </p:style>
        <p:txBody>
          <a:bodyPr wrap="none" anchor="ctr"/>
          <a:lstStyle/>
          <a:p>
            <a:pPr algn="ctr" defTabSz="365751">
              <a:buClr>
                <a:srgbClr val="000000"/>
              </a:buClr>
              <a:defRPr/>
            </a:pPr>
            <a:r>
              <a:rPr lang="en-US" sz="2400" dirty="0">
                <a:solidFill>
                  <a:prstClr val="white"/>
                </a:solidFill>
              </a:rPr>
              <a:t>SAS Metadata</a:t>
            </a:r>
          </a:p>
        </p:txBody>
      </p:sp>
      <p:sp>
        <p:nvSpPr>
          <p:cNvPr id="25" name="Rectangle 29">
            <a:extLst>
              <a:ext uri="{FF2B5EF4-FFF2-40B4-BE49-F238E27FC236}">
                <a16:creationId xmlns:a16="http://schemas.microsoft.com/office/drawing/2014/main" id="{B0B11209-56DC-4F43-B104-47C60181D163}"/>
              </a:ext>
            </a:extLst>
          </p:cNvPr>
          <p:cNvSpPr/>
          <p:nvPr/>
        </p:nvSpPr>
        <p:spPr bwMode="auto">
          <a:xfrm>
            <a:off x="2997200" y="4005263"/>
            <a:ext cx="781050" cy="800100"/>
          </a:xfrm>
          <a:prstGeom prst="rect">
            <a:avLst/>
          </a:prstGeom>
          <a:solidFill>
            <a:srgbClr val="FFCC00"/>
          </a:solidFill>
          <a:ln w="57150" cap="flat" cmpd="sng" algn="ctr">
            <a:solidFill>
              <a:schemeClr val="bg1"/>
            </a:solidFill>
            <a:prstDash val="solid"/>
            <a:round/>
            <a:headEnd type="none" w="med" len="med"/>
            <a:tailEnd type="none" w="med" len="med"/>
          </a:ln>
          <a:effectLst/>
        </p:spPr>
        <p:style>
          <a:lnRef idx="3">
            <a:schemeClr val="lt1"/>
          </a:lnRef>
          <a:fillRef idx="1">
            <a:schemeClr val="accent4"/>
          </a:fillRef>
          <a:effectRef idx="1">
            <a:schemeClr val="accent4"/>
          </a:effectRef>
          <a:fontRef idx="minor">
            <a:schemeClr val="lt1"/>
          </a:fontRef>
        </p:style>
        <p:txBody>
          <a:bodyPr wrap="none" tIns="137160" anchor="ctr"/>
          <a:lstStyle/>
          <a:p>
            <a:pPr algn="ctr" defTabSz="365751">
              <a:buClr>
                <a:srgbClr val="000000"/>
              </a:buClr>
              <a:defRPr/>
            </a:pPr>
            <a:r>
              <a:rPr lang="en-US" b="1" dirty="0">
                <a:solidFill>
                  <a:schemeClr val="accent2">
                    <a:lumMod val="75000"/>
                  </a:schemeClr>
                </a:solidFill>
              </a:rPr>
              <a:t>Pig</a:t>
            </a:r>
          </a:p>
        </p:txBody>
      </p:sp>
      <p:sp>
        <p:nvSpPr>
          <p:cNvPr id="26" name="Rectangle 35">
            <a:extLst>
              <a:ext uri="{FF2B5EF4-FFF2-40B4-BE49-F238E27FC236}">
                <a16:creationId xmlns:a16="http://schemas.microsoft.com/office/drawing/2014/main" id="{6F3E7F5A-17C0-9449-80A9-D99A2B4AF651}"/>
              </a:ext>
            </a:extLst>
          </p:cNvPr>
          <p:cNvSpPr/>
          <p:nvPr/>
        </p:nvSpPr>
        <p:spPr bwMode="auto">
          <a:xfrm>
            <a:off x="2997200" y="4810125"/>
            <a:ext cx="3100388" cy="581025"/>
          </a:xfrm>
          <a:prstGeom prst="rect">
            <a:avLst/>
          </a:prstGeom>
          <a:solidFill>
            <a:srgbClr val="FFCC00"/>
          </a:solidFill>
          <a:ln w="57150" cap="flat" cmpd="sng" algn="ctr">
            <a:solidFill>
              <a:schemeClr val="bg1"/>
            </a:solidFill>
            <a:prstDash val="solid"/>
            <a:round/>
            <a:headEnd type="none" w="med" len="med"/>
            <a:tailEnd type="none" w="med" len="med"/>
          </a:ln>
          <a:effectLst/>
        </p:spPr>
        <p:style>
          <a:lnRef idx="3">
            <a:schemeClr val="lt1"/>
          </a:lnRef>
          <a:fillRef idx="1">
            <a:schemeClr val="accent4"/>
          </a:fillRef>
          <a:effectRef idx="1">
            <a:schemeClr val="accent4"/>
          </a:effectRef>
          <a:fontRef idx="minor">
            <a:schemeClr val="lt1"/>
          </a:fontRef>
        </p:style>
        <p:txBody>
          <a:bodyPr wrap="none" tIns="137160" anchor="ctr"/>
          <a:lstStyle/>
          <a:p>
            <a:pPr algn="ctr" defTabSz="365751">
              <a:buClr>
                <a:srgbClr val="000000"/>
              </a:buClr>
              <a:defRPr/>
            </a:pPr>
            <a:r>
              <a:rPr lang="en-US" sz="1600" b="1" dirty="0">
                <a:solidFill>
                  <a:schemeClr val="accent2">
                    <a:lumMod val="75000"/>
                  </a:schemeClr>
                </a:solidFill>
              </a:rPr>
              <a:t>Map Reduce</a:t>
            </a:r>
          </a:p>
        </p:txBody>
      </p:sp>
      <p:sp>
        <p:nvSpPr>
          <p:cNvPr id="27" name="Rectangle 36">
            <a:extLst>
              <a:ext uri="{FF2B5EF4-FFF2-40B4-BE49-F238E27FC236}">
                <a16:creationId xmlns:a16="http://schemas.microsoft.com/office/drawing/2014/main" id="{0FF09A2A-7907-F74A-ADA1-11441655F5A0}"/>
              </a:ext>
            </a:extLst>
          </p:cNvPr>
          <p:cNvSpPr/>
          <p:nvPr/>
        </p:nvSpPr>
        <p:spPr bwMode="auto">
          <a:xfrm>
            <a:off x="4795838" y="3341688"/>
            <a:ext cx="2782887" cy="644525"/>
          </a:xfrm>
          <a:prstGeom prst="rect">
            <a:avLst/>
          </a:prstGeom>
          <a:blipFill rotWithShape="1">
            <a:blip r:embed="rId4"/>
            <a:stretch>
              <a:fillRect/>
            </a:stretch>
          </a:blipFill>
          <a:ln w="57150" cap="flat" cmpd="sng" algn="ctr">
            <a:solidFill>
              <a:schemeClr val="bg1"/>
            </a:solidFill>
            <a:prstDash val="solid"/>
            <a:round/>
            <a:headEnd type="none" w="med" len="med"/>
            <a:tailEnd type="none" w="med" len="med"/>
          </a:ln>
          <a:effectLst/>
        </p:spPr>
        <p:style>
          <a:lnRef idx="3">
            <a:schemeClr val="lt1"/>
          </a:lnRef>
          <a:fillRef idx="1">
            <a:schemeClr val="accent4"/>
          </a:fillRef>
          <a:effectRef idx="1">
            <a:schemeClr val="accent4"/>
          </a:effectRef>
          <a:fontRef idx="minor">
            <a:schemeClr val="lt1"/>
          </a:fontRef>
        </p:style>
        <p:txBody>
          <a:bodyPr wrap="none" anchor="ctr"/>
          <a:lstStyle/>
          <a:p>
            <a:pPr algn="ctr" defTabSz="365751">
              <a:buClr>
                <a:srgbClr val="000000"/>
              </a:buClr>
              <a:defRPr/>
            </a:pPr>
            <a:r>
              <a:rPr lang="en-US" dirty="0">
                <a:solidFill>
                  <a:prstClr val="white"/>
                </a:solidFill>
              </a:rPr>
              <a:t>In-Memory</a:t>
            </a:r>
          </a:p>
          <a:p>
            <a:pPr algn="ctr" defTabSz="365751">
              <a:buClr>
                <a:srgbClr val="000000"/>
              </a:buClr>
              <a:defRPr/>
            </a:pPr>
            <a:r>
              <a:rPr lang="en-US" dirty="0">
                <a:solidFill>
                  <a:prstClr val="white"/>
                </a:solidFill>
              </a:rPr>
              <a:t>Data Access</a:t>
            </a:r>
          </a:p>
        </p:txBody>
      </p:sp>
      <p:sp>
        <p:nvSpPr>
          <p:cNvPr id="28" name="Rectangle 37">
            <a:extLst>
              <a:ext uri="{FF2B5EF4-FFF2-40B4-BE49-F238E27FC236}">
                <a16:creationId xmlns:a16="http://schemas.microsoft.com/office/drawing/2014/main" id="{10402A8C-A07D-7D40-A0C1-88142A5E6DA0}"/>
              </a:ext>
            </a:extLst>
          </p:cNvPr>
          <p:cNvSpPr/>
          <p:nvPr/>
        </p:nvSpPr>
        <p:spPr bwMode="auto">
          <a:xfrm>
            <a:off x="2014538" y="2176463"/>
            <a:ext cx="5564187" cy="608012"/>
          </a:xfrm>
          <a:prstGeom prst="rect">
            <a:avLst/>
          </a:prstGeom>
          <a:gradFill flip="none" rotWithShape="1">
            <a:gsLst>
              <a:gs pos="38000">
                <a:srgbClr val="367CA3"/>
              </a:gs>
              <a:gs pos="0">
                <a:srgbClr val="00B0F0"/>
              </a:gs>
              <a:gs pos="56000">
                <a:schemeClr val="tx2"/>
              </a:gs>
              <a:gs pos="100000">
                <a:schemeClr val="tx2"/>
              </a:gs>
            </a:gsLst>
            <a:lin ang="0" scaled="1"/>
            <a:tileRect/>
          </a:gradFill>
          <a:ln w="57150" cap="flat" cmpd="sng" algn="ctr">
            <a:solidFill>
              <a:schemeClr val="bg1"/>
            </a:solidFill>
            <a:prstDash val="solid"/>
            <a:round/>
            <a:headEnd type="none" w="med" len="med"/>
            <a:tailEnd type="none" w="med" len="med"/>
          </a:ln>
          <a:effectLst/>
        </p:spPr>
        <p:style>
          <a:lnRef idx="3">
            <a:schemeClr val="lt1"/>
          </a:lnRef>
          <a:fillRef idx="1">
            <a:schemeClr val="accent4"/>
          </a:fillRef>
          <a:effectRef idx="1">
            <a:schemeClr val="accent4"/>
          </a:effectRef>
          <a:fontRef idx="minor">
            <a:schemeClr val="lt1"/>
          </a:fontRef>
        </p:style>
        <p:txBody>
          <a:bodyPr wrap="none" anchor="ctr"/>
          <a:lstStyle/>
          <a:p>
            <a:pPr algn="ctr" defTabSz="365751">
              <a:buClr>
                <a:srgbClr val="000000"/>
              </a:buClr>
              <a:defRPr/>
            </a:pPr>
            <a:endParaRPr lang="en-US" sz="1100" dirty="0">
              <a:solidFill>
                <a:prstClr val="white"/>
              </a:solidFill>
            </a:endParaRPr>
          </a:p>
        </p:txBody>
      </p:sp>
      <p:pic>
        <p:nvPicPr>
          <p:cNvPr id="80919" name="Picture 26">
            <a:extLst>
              <a:ext uri="{FF2B5EF4-FFF2-40B4-BE49-F238E27FC236}">
                <a16:creationId xmlns:a16="http://schemas.microsoft.com/office/drawing/2014/main" id="{3A55ECDB-AE33-1444-968E-F40754C2FED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19700" y="5054600"/>
            <a:ext cx="4016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38">
            <a:extLst>
              <a:ext uri="{FF2B5EF4-FFF2-40B4-BE49-F238E27FC236}">
                <a16:creationId xmlns:a16="http://schemas.microsoft.com/office/drawing/2014/main" id="{EAF9EE8D-74C1-A147-9143-BBC6DE9C3741}"/>
              </a:ext>
            </a:extLst>
          </p:cNvPr>
          <p:cNvSpPr/>
          <p:nvPr/>
        </p:nvSpPr>
        <p:spPr>
          <a:xfrm>
            <a:off x="5097463" y="2265363"/>
            <a:ext cx="1201737" cy="430212"/>
          </a:xfrm>
          <a:prstGeom prst="rect">
            <a:avLst/>
          </a:prstGeom>
          <a:noFill/>
          <a:ln>
            <a:noFill/>
          </a:ln>
          <a:effectLst/>
        </p:spPr>
        <p:txBody>
          <a:bodyPr lIns="45720" rIns="45720" spcCol="1270" anchor="ctr">
            <a:spAutoFit/>
          </a:bodyPr>
          <a:lstStyle/>
          <a:p>
            <a:pPr algn="ctr" defTabSz="365751">
              <a:defRPr/>
            </a:pPr>
            <a:r>
              <a:rPr lang="en-US" sz="1100" kern="0" dirty="0">
                <a:solidFill>
                  <a:prstClr val="white"/>
                </a:solidFill>
                <a:latin typeface="Arial" charset="0"/>
              </a:rPr>
              <a:t>SAS</a:t>
            </a:r>
            <a:r>
              <a:rPr lang="en-US" sz="1100" kern="0" baseline="30000" dirty="0">
                <a:solidFill>
                  <a:prstClr val="white"/>
                </a:solidFill>
                <a:latin typeface="Arial" charset="0"/>
              </a:rPr>
              <a:t>® </a:t>
            </a:r>
            <a:r>
              <a:rPr lang="en-US" sz="1100" kern="0" dirty="0">
                <a:solidFill>
                  <a:prstClr val="white"/>
                </a:solidFill>
                <a:latin typeface="Arial" charset="0"/>
              </a:rPr>
              <a:t>Visual Analytics</a:t>
            </a:r>
            <a:endParaRPr lang="en-US" sz="1100" dirty="0">
              <a:solidFill>
                <a:prstClr val="white"/>
              </a:solidFill>
              <a:latin typeface="Arial" charset="0"/>
            </a:endParaRPr>
          </a:p>
        </p:txBody>
      </p:sp>
      <p:sp>
        <p:nvSpPr>
          <p:cNvPr id="31" name="Rectangle 39">
            <a:extLst>
              <a:ext uri="{FF2B5EF4-FFF2-40B4-BE49-F238E27FC236}">
                <a16:creationId xmlns:a16="http://schemas.microsoft.com/office/drawing/2014/main" id="{FBF8D57E-C764-CE40-9FB6-1D5C7EBED93D}"/>
              </a:ext>
            </a:extLst>
          </p:cNvPr>
          <p:cNvSpPr/>
          <p:nvPr/>
        </p:nvSpPr>
        <p:spPr>
          <a:xfrm>
            <a:off x="4219575" y="2189163"/>
            <a:ext cx="898525" cy="600075"/>
          </a:xfrm>
          <a:prstGeom prst="rect">
            <a:avLst/>
          </a:prstGeom>
          <a:noFill/>
          <a:ln>
            <a:noFill/>
          </a:ln>
          <a:effectLst/>
        </p:spPr>
        <p:txBody>
          <a:bodyPr lIns="45720" rIns="45720" spcCol="1270" anchor="ctr">
            <a:spAutoFit/>
          </a:bodyPr>
          <a:lstStyle/>
          <a:p>
            <a:pPr algn="ctr" defTabSz="365751">
              <a:defRPr/>
            </a:pPr>
            <a:r>
              <a:rPr lang="en-US" sz="1100" kern="0" dirty="0">
                <a:solidFill>
                  <a:prstClr val="white"/>
                </a:solidFill>
                <a:latin typeface="Arial" charset="0"/>
              </a:rPr>
              <a:t>SAS</a:t>
            </a:r>
            <a:r>
              <a:rPr lang="en-US" sz="1100" kern="0" baseline="30000" dirty="0">
                <a:solidFill>
                  <a:prstClr val="white"/>
                </a:solidFill>
                <a:latin typeface="Arial" charset="0"/>
              </a:rPr>
              <a:t>® </a:t>
            </a:r>
            <a:r>
              <a:rPr lang="en-US" sz="1100" kern="0" dirty="0">
                <a:solidFill>
                  <a:prstClr val="white"/>
                </a:solidFill>
                <a:latin typeface="Arial" charset="0"/>
              </a:rPr>
              <a:t>Enterprise Miner™</a:t>
            </a:r>
            <a:endParaRPr lang="en-US" sz="1100" dirty="0">
              <a:solidFill>
                <a:prstClr val="white"/>
              </a:solidFill>
              <a:latin typeface="Arial" charset="0"/>
            </a:endParaRPr>
          </a:p>
        </p:txBody>
      </p:sp>
      <p:sp>
        <p:nvSpPr>
          <p:cNvPr id="32" name="Rectangle 40">
            <a:extLst>
              <a:ext uri="{FF2B5EF4-FFF2-40B4-BE49-F238E27FC236}">
                <a16:creationId xmlns:a16="http://schemas.microsoft.com/office/drawing/2014/main" id="{4C2E95AA-0F80-0148-9E30-9E5571C93F21}"/>
              </a:ext>
            </a:extLst>
          </p:cNvPr>
          <p:cNvSpPr/>
          <p:nvPr/>
        </p:nvSpPr>
        <p:spPr>
          <a:xfrm>
            <a:off x="3170238" y="2236788"/>
            <a:ext cx="831850" cy="431800"/>
          </a:xfrm>
          <a:prstGeom prst="rect">
            <a:avLst/>
          </a:prstGeom>
          <a:noFill/>
          <a:ln>
            <a:noFill/>
          </a:ln>
          <a:effectLst/>
        </p:spPr>
        <p:txBody>
          <a:bodyPr lIns="45720" rIns="45720" spcCol="1270" anchor="ctr">
            <a:spAutoFit/>
          </a:bodyPr>
          <a:lstStyle/>
          <a:p>
            <a:pPr algn="ctr" defTabSz="365751">
              <a:defRPr/>
            </a:pPr>
            <a:r>
              <a:rPr lang="en-US" sz="1100" kern="0" dirty="0">
                <a:solidFill>
                  <a:prstClr val="white"/>
                </a:solidFill>
                <a:latin typeface="Arial" charset="0"/>
              </a:rPr>
              <a:t>SAS</a:t>
            </a:r>
            <a:r>
              <a:rPr lang="en-US" sz="1100" kern="0" baseline="30000" dirty="0">
                <a:solidFill>
                  <a:prstClr val="white"/>
                </a:solidFill>
                <a:latin typeface="Arial" charset="0"/>
              </a:rPr>
              <a:t>® </a:t>
            </a:r>
            <a:r>
              <a:rPr lang="en-US" sz="1100" kern="0" dirty="0">
                <a:solidFill>
                  <a:prstClr val="white"/>
                </a:solidFill>
                <a:latin typeface="Arial" charset="0"/>
              </a:rPr>
              <a:t>Data Integration</a:t>
            </a:r>
            <a:endParaRPr lang="en-US" sz="1100" baseline="30000" dirty="0">
              <a:solidFill>
                <a:prstClr val="white"/>
              </a:solidFill>
              <a:latin typeface="Arial" charset="0"/>
            </a:endParaRPr>
          </a:p>
        </p:txBody>
      </p:sp>
      <p:sp>
        <p:nvSpPr>
          <p:cNvPr id="33" name="Rectangle 41">
            <a:extLst>
              <a:ext uri="{FF2B5EF4-FFF2-40B4-BE49-F238E27FC236}">
                <a16:creationId xmlns:a16="http://schemas.microsoft.com/office/drawing/2014/main" id="{F553694C-1826-B748-8341-1180857FBEAA}"/>
              </a:ext>
            </a:extLst>
          </p:cNvPr>
          <p:cNvSpPr/>
          <p:nvPr/>
        </p:nvSpPr>
        <p:spPr>
          <a:xfrm>
            <a:off x="2120900" y="2197100"/>
            <a:ext cx="831850" cy="600075"/>
          </a:xfrm>
          <a:prstGeom prst="rect">
            <a:avLst/>
          </a:prstGeom>
          <a:noFill/>
          <a:ln>
            <a:noFill/>
          </a:ln>
          <a:effectLst/>
        </p:spPr>
        <p:txBody>
          <a:bodyPr lIns="45720" rIns="45720" spcCol="1270" anchor="ctr">
            <a:spAutoFit/>
          </a:bodyPr>
          <a:lstStyle/>
          <a:p>
            <a:pPr algn="ctr" defTabSz="365751">
              <a:defRPr/>
            </a:pPr>
            <a:r>
              <a:rPr lang="en-US" sz="1100" kern="0" dirty="0">
                <a:solidFill>
                  <a:prstClr val="white"/>
                </a:solidFill>
                <a:latin typeface="Arial" charset="0"/>
              </a:rPr>
              <a:t>SAS</a:t>
            </a:r>
            <a:r>
              <a:rPr lang="en-US" sz="1100" kern="0" baseline="30000" dirty="0">
                <a:solidFill>
                  <a:prstClr val="white"/>
                </a:solidFill>
                <a:latin typeface="Arial" charset="0"/>
              </a:rPr>
              <a:t>® </a:t>
            </a:r>
            <a:r>
              <a:rPr lang="en-US" sz="1100" kern="0" dirty="0">
                <a:solidFill>
                  <a:prstClr val="white"/>
                </a:solidFill>
                <a:latin typeface="Arial" charset="0"/>
              </a:rPr>
              <a:t>Enterprise</a:t>
            </a:r>
          </a:p>
          <a:p>
            <a:pPr algn="ctr" defTabSz="365751">
              <a:defRPr/>
            </a:pPr>
            <a:r>
              <a:rPr lang="en-US" sz="1100" kern="0" dirty="0">
                <a:solidFill>
                  <a:prstClr val="white"/>
                </a:solidFill>
                <a:latin typeface="Arial" charset="0"/>
              </a:rPr>
              <a:t>Guide</a:t>
            </a:r>
            <a:r>
              <a:rPr lang="en-US" sz="1100" kern="0" baseline="30000" dirty="0">
                <a:solidFill>
                  <a:prstClr val="white"/>
                </a:solidFill>
                <a:latin typeface="Arial" charset="0"/>
              </a:rPr>
              <a:t>®</a:t>
            </a:r>
            <a:endParaRPr lang="en-US" sz="1100" baseline="30000" dirty="0">
              <a:solidFill>
                <a:prstClr val="white"/>
              </a:solidFill>
              <a:latin typeface="Arial" charset="0"/>
            </a:endParaRPr>
          </a:p>
        </p:txBody>
      </p:sp>
      <p:sp>
        <p:nvSpPr>
          <p:cNvPr id="34" name="Rectangle 50">
            <a:extLst>
              <a:ext uri="{FF2B5EF4-FFF2-40B4-BE49-F238E27FC236}">
                <a16:creationId xmlns:a16="http://schemas.microsoft.com/office/drawing/2014/main" id="{2164BC13-B84B-244E-8EE0-83F447069874}"/>
              </a:ext>
            </a:extLst>
          </p:cNvPr>
          <p:cNvSpPr/>
          <p:nvPr/>
        </p:nvSpPr>
        <p:spPr bwMode="auto">
          <a:xfrm>
            <a:off x="3759200" y="4005263"/>
            <a:ext cx="809625" cy="790575"/>
          </a:xfrm>
          <a:prstGeom prst="rect">
            <a:avLst/>
          </a:prstGeom>
          <a:solidFill>
            <a:srgbClr val="FFCC00"/>
          </a:solidFill>
          <a:ln w="57150" cap="flat" cmpd="sng" algn="ctr">
            <a:solidFill>
              <a:schemeClr val="bg1"/>
            </a:solidFill>
            <a:prstDash val="solid"/>
            <a:round/>
            <a:headEnd type="none" w="med" len="med"/>
            <a:tailEnd type="none" w="med" len="med"/>
          </a:ln>
          <a:effectLst/>
        </p:spPr>
        <p:style>
          <a:lnRef idx="3">
            <a:schemeClr val="lt1"/>
          </a:lnRef>
          <a:fillRef idx="1">
            <a:schemeClr val="accent4"/>
          </a:fillRef>
          <a:effectRef idx="1">
            <a:schemeClr val="accent4"/>
          </a:effectRef>
          <a:fontRef idx="minor">
            <a:schemeClr val="lt1"/>
          </a:fontRef>
        </p:style>
        <p:txBody>
          <a:bodyPr wrap="none" tIns="137160" anchor="ctr"/>
          <a:lstStyle/>
          <a:p>
            <a:pPr algn="ctr" defTabSz="365751">
              <a:buClr>
                <a:srgbClr val="000000"/>
              </a:buClr>
              <a:defRPr/>
            </a:pPr>
            <a:r>
              <a:rPr lang="en-US" b="1" dirty="0">
                <a:solidFill>
                  <a:schemeClr val="accent2">
                    <a:lumMod val="75000"/>
                  </a:schemeClr>
                </a:solidFill>
              </a:rPr>
              <a:t>Hive</a:t>
            </a:r>
          </a:p>
        </p:txBody>
      </p:sp>
      <p:pic>
        <p:nvPicPr>
          <p:cNvPr id="80925" name="Picture 21">
            <a:extLst>
              <a:ext uri="{FF2B5EF4-FFF2-40B4-BE49-F238E27FC236}">
                <a16:creationId xmlns:a16="http://schemas.microsoft.com/office/drawing/2014/main" id="{E4858FB5-713B-F24E-AE31-225A7255789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49463" y="4956175"/>
            <a:ext cx="119062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54">
            <a:extLst>
              <a:ext uri="{FF2B5EF4-FFF2-40B4-BE49-F238E27FC236}">
                <a16:creationId xmlns:a16="http://schemas.microsoft.com/office/drawing/2014/main" id="{B934791E-3D1A-9440-B616-65AB2828FFAF}"/>
              </a:ext>
            </a:extLst>
          </p:cNvPr>
          <p:cNvSpPr/>
          <p:nvPr/>
        </p:nvSpPr>
        <p:spPr bwMode="auto">
          <a:xfrm>
            <a:off x="4568825" y="4000500"/>
            <a:ext cx="1528763" cy="795338"/>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0800000" scaled="1"/>
            <a:tileRect/>
          </a:gradFill>
          <a:ln w="57150" cap="flat" cmpd="sng" algn="ctr">
            <a:solidFill>
              <a:schemeClr val="bg1"/>
            </a:solidFill>
            <a:prstDash val="solid"/>
            <a:round/>
            <a:headEnd type="none" w="med" len="med"/>
            <a:tailEnd type="none" w="med" len="med"/>
          </a:ln>
          <a:effectLst/>
        </p:spPr>
        <p:style>
          <a:lnRef idx="3">
            <a:schemeClr val="lt1"/>
          </a:lnRef>
          <a:fillRef idx="1">
            <a:schemeClr val="accent4"/>
          </a:fillRef>
          <a:effectRef idx="1">
            <a:schemeClr val="accent4"/>
          </a:effectRef>
          <a:fontRef idx="minor">
            <a:schemeClr val="lt1"/>
          </a:fontRef>
        </p:style>
        <p:txBody>
          <a:bodyPr wrap="none" tIns="137160" anchor="ctr"/>
          <a:lstStyle/>
          <a:p>
            <a:pPr algn="ctr" defTabSz="365751">
              <a:buClr>
                <a:srgbClr val="000000"/>
              </a:buClr>
              <a:defRPr/>
            </a:pPr>
            <a:r>
              <a:rPr lang="en-US" sz="1400" dirty="0">
                <a:solidFill>
                  <a:prstClr val="white"/>
                </a:solidFill>
              </a:rPr>
              <a:t>SAS Embedded </a:t>
            </a:r>
          </a:p>
          <a:p>
            <a:pPr algn="ctr" defTabSz="365751">
              <a:buClr>
                <a:srgbClr val="000000"/>
              </a:buClr>
              <a:defRPr/>
            </a:pPr>
            <a:r>
              <a:rPr lang="en-US" sz="1400" dirty="0">
                <a:solidFill>
                  <a:prstClr val="white"/>
                </a:solidFill>
              </a:rPr>
              <a:t>Process </a:t>
            </a:r>
          </a:p>
          <a:p>
            <a:pPr algn="ctr" defTabSz="365751">
              <a:buClr>
                <a:srgbClr val="000000"/>
              </a:buClr>
              <a:defRPr/>
            </a:pPr>
            <a:r>
              <a:rPr lang="en-US" sz="1400" dirty="0">
                <a:solidFill>
                  <a:prstClr val="white"/>
                </a:solidFill>
              </a:rPr>
              <a:t>Accelerators </a:t>
            </a:r>
          </a:p>
          <a:p>
            <a:pPr algn="ctr" defTabSz="365751">
              <a:buClr>
                <a:srgbClr val="000000"/>
              </a:buClr>
              <a:defRPr/>
            </a:pPr>
            <a:r>
              <a:rPr lang="en-US" sz="1400" dirty="0">
                <a:solidFill>
                  <a:prstClr val="white"/>
                </a:solidFill>
              </a:rPr>
              <a:t> </a:t>
            </a:r>
          </a:p>
        </p:txBody>
      </p:sp>
      <p:sp>
        <p:nvSpPr>
          <p:cNvPr id="36" name="Rectangle 49">
            <a:extLst>
              <a:ext uri="{FF2B5EF4-FFF2-40B4-BE49-F238E27FC236}">
                <a16:creationId xmlns:a16="http://schemas.microsoft.com/office/drawing/2014/main" id="{2EA7B92D-D1BB-9D40-9FB4-F18EEB3BE069}"/>
              </a:ext>
            </a:extLst>
          </p:cNvPr>
          <p:cNvSpPr/>
          <p:nvPr/>
        </p:nvSpPr>
        <p:spPr>
          <a:xfrm>
            <a:off x="6137275" y="2211388"/>
            <a:ext cx="1201738" cy="600075"/>
          </a:xfrm>
          <a:prstGeom prst="rect">
            <a:avLst/>
          </a:prstGeom>
          <a:noFill/>
          <a:ln>
            <a:noFill/>
          </a:ln>
          <a:effectLst/>
        </p:spPr>
        <p:txBody>
          <a:bodyPr lIns="45720" rIns="45720" spcCol="1270" anchor="ctr">
            <a:spAutoFit/>
          </a:bodyPr>
          <a:lstStyle/>
          <a:p>
            <a:pPr algn="ctr" defTabSz="365751">
              <a:defRPr/>
            </a:pPr>
            <a:r>
              <a:rPr lang="en-US" sz="1100" kern="0" dirty="0">
                <a:solidFill>
                  <a:prstClr val="white"/>
                </a:solidFill>
                <a:latin typeface="Arial" charset="0"/>
              </a:rPr>
              <a:t>SAS</a:t>
            </a:r>
            <a:r>
              <a:rPr lang="en-US" sz="1100" kern="0" baseline="30000" dirty="0">
                <a:solidFill>
                  <a:prstClr val="white"/>
                </a:solidFill>
                <a:latin typeface="Arial" charset="0"/>
              </a:rPr>
              <a:t>® </a:t>
            </a:r>
            <a:r>
              <a:rPr lang="en-US" sz="1100" kern="0" dirty="0">
                <a:solidFill>
                  <a:prstClr val="white"/>
                </a:solidFill>
                <a:latin typeface="Arial" charset="0"/>
              </a:rPr>
              <a:t>In-Memory Statistics for </a:t>
            </a:r>
            <a:r>
              <a:rPr lang="en-US" sz="1100" kern="0" dirty="0" err="1">
                <a:solidFill>
                  <a:prstClr val="white"/>
                </a:solidFill>
                <a:latin typeface="Arial" charset="0"/>
              </a:rPr>
              <a:t>Haodop</a:t>
            </a:r>
            <a:endParaRPr lang="en-US" sz="1100" dirty="0">
              <a:solidFill>
                <a:prstClr val="white"/>
              </a:solidFill>
              <a:latin typeface="Arial" charset="0"/>
            </a:endParaRPr>
          </a:p>
        </p:txBody>
      </p:sp>
      <p:sp>
        <p:nvSpPr>
          <p:cNvPr id="37" name="矩形 36">
            <a:extLst>
              <a:ext uri="{FF2B5EF4-FFF2-40B4-BE49-F238E27FC236}">
                <a16:creationId xmlns:a16="http://schemas.microsoft.com/office/drawing/2014/main" id="{E8D45F41-B8F4-6A45-B230-1A92718E2B6A}"/>
              </a:ext>
            </a:extLst>
          </p:cNvPr>
          <p:cNvSpPr/>
          <p:nvPr/>
        </p:nvSpPr>
        <p:spPr>
          <a:xfrm>
            <a:off x="1476375" y="6588125"/>
            <a:ext cx="6335713" cy="276225"/>
          </a:xfrm>
          <a:prstGeom prst="rect">
            <a:avLst/>
          </a:prstGeom>
        </p:spPr>
        <p:txBody>
          <a:bodyPr>
            <a:spAutoFit/>
          </a:bodyPr>
          <a:lstStyle/>
          <a:p>
            <a:pPr algn="ctr">
              <a:defRPr/>
            </a:pPr>
            <a:r>
              <a:rPr lang="en-US" altLang="zh-TW" sz="1200" dirty="0">
                <a:solidFill>
                  <a:schemeClr val="bg1">
                    <a:lumMod val="75000"/>
                  </a:schemeClr>
                </a:solidFill>
                <a:latin typeface="Arial" charset="0"/>
              </a:rPr>
              <a:t>Source: Deepak </a:t>
            </a:r>
            <a:r>
              <a:rPr lang="en-US" altLang="zh-TW" sz="1200" dirty="0" err="1">
                <a:solidFill>
                  <a:schemeClr val="bg1">
                    <a:lumMod val="75000"/>
                  </a:schemeClr>
                </a:solidFill>
                <a:latin typeface="Arial" charset="0"/>
              </a:rPr>
              <a:t>Ramanathan</a:t>
            </a:r>
            <a:r>
              <a:rPr lang="en-US" altLang="zh-TW" sz="1200" dirty="0">
                <a:solidFill>
                  <a:schemeClr val="bg1">
                    <a:lumMod val="75000"/>
                  </a:schemeClr>
                </a:solidFill>
                <a:latin typeface="Arial" charset="0"/>
              </a:rPr>
              <a:t> (2014), SAS Modernization architectures - Big Data Analytics</a:t>
            </a:r>
            <a:endParaRPr lang="zh-TW" altLang="en-US" sz="1200" dirty="0">
              <a:solidFill>
                <a:schemeClr val="bg1">
                  <a:lumMod val="75000"/>
                </a:schemeClr>
              </a:solidFill>
              <a:latin typeface="Arial" charset="0"/>
            </a:endParaRPr>
          </a:p>
        </p:txBody>
      </p:sp>
      <p:sp>
        <p:nvSpPr>
          <p:cNvPr id="38" name="圓角矩形 37">
            <a:extLst>
              <a:ext uri="{FF2B5EF4-FFF2-40B4-BE49-F238E27FC236}">
                <a16:creationId xmlns:a16="http://schemas.microsoft.com/office/drawing/2014/main" id="{51B30129-3789-374D-96A3-47D294544BB0}"/>
              </a:ext>
            </a:extLst>
          </p:cNvPr>
          <p:cNvSpPr/>
          <p:nvPr/>
        </p:nvSpPr>
        <p:spPr>
          <a:xfrm>
            <a:off x="2008188" y="2176463"/>
            <a:ext cx="989012" cy="608012"/>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 name="圓角矩形 38">
            <a:extLst>
              <a:ext uri="{FF2B5EF4-FFF2-40B4-BE49-F238E27FC236}">
                <a16:creationId xmlns:a16="http://schemas.microsoft.com/office/drawing/2014/main" id="{35347BA4-B071-8240-8013-EC648D97BB85}"/>
              </a:ext>
            </a:extLst>
          </p:cNvPr>
          <p:cNvSpPr/>
          <p:nvPr/>
        </p:nvSpPr>
        <p:spPr>
          <a:xfrm>
            <a:off x="4140200" y="2173288"/>
            <a:ext cx="989013" cy="608012"/>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 name="圓角矩形 39">
            <a:extLst>
              <a:ext uri="{FF2B5EF4-FFF2-40B4-BE49-F238E27FC236}">
                <a16:creationId xmlns:a16="http://schemas.microsoft.com/office/drawing/2014/main" id="{48A9A797-2B95-284D-80DD-D61394BA2A54}"/>
              </a:ext>
            </a:extLst>
          </p:cNvPr>
          <p:cNvSpPr/>
          <p:nvPr/>
        </p:nvSpPr>
        <p:spPr>
          <a:xfrm>
            <a:off x="5167313" y="2173288"/>
            <a:ext cx="989012" cy="608012"/>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0932" name="文字方塊 40">
            <a:extLst>
              <a:ext uri="{FF2B5EF4-FFF2-40B4-BE49-F238E27FC236}">
                <a16:creationId xmlns:a16="http://schemas.microsoft.com/office/drawing/2014/main" id="{EEAAED8B-0CF6-B649-849B-6E99B58805FC}"/>
              </a:ext>
            </a:extLst>
          </p:cNvPr>
          <p:cNvSpPr txBox="1">
            <a:spLocks noChangeArrowheads="1"/>
          </p:cNvSpPr>
          <p:nvPr/>
        </p:nvSpPr>
        <p:spPr bwMode="auto">
          <a:xfrm flipH="1">
            <a:off x="2268538" y="1763713"/>
            <a:ext cx="688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solidFill>
                  <a:srgbClr val="FF0000"/>
                </a:solidFill>
                <a:latin typeface="Arial" panose="020B0604020202020204" pitchFamily="34" charset="0"/>
              </a:rPr>
              <a:t>EG</a:t>
            </a:r>
            <a:endParaRPr lang="zh-TW" altLang="en-US" sz="1800">
              <a:solidFill>
                <a:srgbClr val="FF0000"/>
              </a:solidFill>
              <a:latin typeface="Arial" panose="020B0604020202020204" pitchFamily="34" charset="0"/>
            </a:endParaRPr>
          </a:p>
        </p:txBody>
      </p:sp>
      <p:sp>
        <p:nvSpPr>
          <p:cNvPr id="80933" name="文字方塊 41">
            <a:extLst>
              <a:ext uri="{FF2B5EF4-FFF2-40B4-BE49-F238E27FC236}">
                <a16:creationId xmlns:a16="http://schemas.microsoft.com/office/drawing/2014/main" id="{09C1C544-189D-EA40-AFCC-3995F6CDA426}"/>
              </a:ext>
            </a:extLst>
          </p:cNvPr>
          <p:cNvSpPr txBox="1">
            <a:spLocks noChangeArrowheads="1"/>
          </p:cNvSpPr>
          <p:nvPr/>
        </p:nvSpPr>
        <p:spPr bwMode="auto">
          <a:xfrm flipH="1">
            <a:off x="4314825" y="1773238"/>
            <a:ext cx="688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solidFill>
                  <a:srgbClr val="FF0000"/>
                </a:solidFill>
                <a:latin typeface="Arial" panose="020B0604020202020204" pitchFamily="34" charset="0"/>
              </a:rPr>
              <a:t>EM</a:t>
            </a:r>
            <a:endParaRPr lang="zh-TW" altLang="en-US" sz="1800">
              <a:solidFill>
                <a:srgbClr val="FF0000"/>
              </a:solidFill>
              <a:latin typeface="Arial" panose="020B0604020202020204" pitchFamily="34" charset="0"/>
            </a:endParaRPr>
          </a:p>
        </p:txBody>
      </p:sp>
      <p:sp>
        <p:nvSpPr>
          <p:cNvPr id="80934" name="文字方塊 42">
            <a:extLst>
              <a:ext uri="{FF2B5EF4-FFF2-40B4-BE49-F238E27FC236}">
                <a16:creationId xmlns:a16="http://schemas.microsoft.com/office/drawing/2014/main" id="{C793FC8F-5D89-7D40-9747-1805CEF995C6}"/>
              </a:ext>
            </a:extLst>
          </p:cNvPr>
          <p:cNvSpPr txBox="1">
            <a:spLocks noChangeArrowheads="1"/>
          </p:cNvSpPr>
          <p:nvPr/>
        </p:nvSpPr>
        <p:spPr bwMode="auto">
          <a:xfrm flipH="1">
            <a:off x="5395913" y="1773238"/>
            <a:ext cx="688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solidFill>
                  <a:srgbClr val="FF0000"/>
                </a:solidFill>
                <a:latin typeface="Arial" panose="020B0604020202020204" pitchFamily="34" charset="0"/>
              </a:rPr>
              <a:t>VA</a:t>
            </a:r>
            <a:endParaRPr lang="zh-TW" altLang="en-US" sz="1800">
              <a:solidFill>
                <a:srgbClr val="FF0000"/>
              </a:solidFill>
              <a:latin typeface="Arial" panose="020B0604020202020204" pitchFamily="34" charset="0"/>
            </a:endParaRPr>
          </a:p>
        </p:txBody>
      </p:sp>
    </p:spTree>
    <p:extLst>
      <p:ext uri="{BB962C8B-B14F-4D97-AF65-F5344CB8AC3E}">
        <p14:creationId xmlns:p14="http://schemas.microsoft.com/office/powerpoint/2010/main" val="21515909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標題 1">
            <a:extLst>
              <a:ext uri="{FF2B5EF4-FFF2-40B4-BE49-F238E27FC236}">
                <a16:creationId xmlns:a16="http://schemas.microsoft.com/office/drawing/2014/main" id="{4C26A3BC-495D-BD4E-B996-8607E5DFC9E8}"/>
              </a:ext>
            </a:extLst>
          </p:cNvPr>
          <p:cNvSpPr>
            <a:spLocks noGrp="1"/>
          </p:cNvSpPr>
          <p:nvPr>
            <p:ph type="title"/>
          </p:nvPr>
        </p:nvSpPr>
        <p:spPr/>
        <p:txBody>
          <a:bodyPr>
            <a:normAutofit fontScale="90000"/>
          </a:bodyPr>
          <a:lstStyle/>
          <a:p>
            <a:r>
              <a:rPr lang="en-US" altLang="zh-TW">
                <a:solidFill>
                  <a:schemeClr val="accent1"/>
                </a:solidFill>
                <a:ea typeface="標楷體" panose="03000509000000000000" pitchFamily="49" charset="-120"/>
                <a:cs typeface="標楷體" panose="03000509000000000000" pitchFamily="49" charset="-120"/>
              </a:rPr>
              <a:t>SAS enables the entire lifecycle around HADOOP</a:t>
            </a:r>
            <a:endParaRPr lang="zh-TW" altLang="en-US">
              <a:solidFill>
                <a:schemeClr val="accent1"/>
              </a:solidFill>
              <a:ea typeface="標楷體" panose="03000509000000000000" pitchFamily="49" charset="-120"/>
              <a:cs typeface="標楷體" panose="03000509000000000000" pitchFamily="49" charset="-120"/>
            </a:endParaRPr>
          </a:p>
        </p:txBody>
      </p:sp>
      <p:sp>
        <p:nvSpPr>
          <p:cNvPr id="81923" name="投影片編號版面配置區 3">
            <a:extLst>
              <a:ext uri="{FF2B5EF4-FFF2-40B4-BE49-F238E27FC236}">
                <a16:creationId xmlns:a16="http://schemas.microsoft.com/office/drawing/2014/main" id="{2564095A-BF1B-8340-8889-87CAFE89542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fld id="{B4CE69A9-E3F3-ED42-BDEA-D690B6CA60F9}" type="slidenum">
              <a:rPr lang="zh-TW" altLang="en-US" sz="1200">
                <a:solidFill>
                  <a:srgbClr val="898989"/>
                </a:solidFill>
              </a:rPr>
              <a:pPr eaLnBrk="1" hangingPunct="1">
                <a:spcBef>
                  <a:spcPct val="0"/>
                </a:spcBef>
                <a:buFontTx/>
                <a:buNone/>
              </a:pPr>
              <a:t>61</a:t>
            </a:fld>
            <a:endParaRPr lang="zh-TW" altLang="en-US" sz="1200">
              <a:solidFill>
                <a:srgbClr val="898989"/>
              </a:solidFill>
            </a:endParaRPr>
          </a:p>
        </p:txBody>
      </p:sp>
      <p:grpSp>
        <p:nvGrpSpPr>
          <p:cNvPr id="81924" name="Group 18">
            <a:extLst>
              <a:ext uri="{FF2B5EF4-FFF2-40B4-BE49-F238E27FC236}">
                <a16:creationId xmlns:a16="http://schemas.microsoft.com/office/drawing/2014/main" id="{F9871C36-886C-BB49-B9F1-E8EE0D920F94}"/>
              </a:ext>
            </a:extLst>
          </p:cNvPr>
          <p:cNvGrpSpPr>
            <a:grpSpLocks/>
          </p:cNvGrpSpPr>
          <p:nvPr/>
        </p:nvGrpSpPr>
        <p:grpSpPr bwMode="auto">
          <a:xfrm>
            <a:off x="2751138" y="2697163"/>
            <a:ext cx="3122612" cy="3071812"/>
            <a:chOff x="5608608" y="1495427"/>
            <a:chExt cx="3185969" cy="4113685"/>
          </a:xfrm>
        </p:grpSpPr>
        <p:pic>
          <p:nvPicPr>
            <p:cNvPr id="6" name="Picture 19" descr="PredictiveLifecycle_INCISED_RING.png">
              <a:extLst>
                <a:ext uri="{FF2B5EF4-FFF2-40B4-BE49-F238E27FC236}">
                  <a16:creationId xmlns:a16="http://schemas.microsoft.com/office/drawing/2014/main" id="{CB17CD56-F74B-6044-9E36-CC519FAF1A6F}"/>
                </a:ext>
              </a:extLst>
            </p:cNvPr>
            <p:cNvPicPr>
              <a:picLocks noChangeAspect="1"/>
            </p:cNvPicPr>
            <p:nvPr/>
          </p:nvPicPr>
          <p:blipFill>
            <a:blip r:embed="rId2">
              <a:duotone>
                <a:schemeClr val="accent1">
                  <a:shade val="45000"/>
                  <a:satMod val="135000"/>
                </a:schemeClr>
                <a:prstClr val="white"/>
              </a:duotone>
            </a:blip>
            <a:stretch>
              <a:fillRect/>
            </a:stretch>
          </p:blipFill>
          <p:spPr>
            <a:xfrm>
              <a:off x="6466547" y="2604966"/>
              <a:ext cx="1464085" cy="1888939"/>
            </a:xfrm>
            <a:prstGeom prst="rect">
              <a:avLst/>
            </a:prstGeom>
            <a:effectLst>
              <a:glow rad="101600">
                <a:schemeClr val="accent1">
                  <a:satMod val="175000"/>
                  <a:alpha val="40000"/>
                </a:schemeClr>
              </a:glow>
            </a:effectLst>
          </p:spPr>
        </p:pic>
        <p:pic>
          <p:nvPicPr>
            <p:cNvPr id="81955" name="Picture 20" descr="PredictiveLifecycle_A1.png">
              <a:extLst>
                <a:ext uri="{FF2B5EF4-FFF2-40B4-BE49-F238E27FC236}">
                  <a16:creationId xmlns:a16="http://schemas.microsoft.com/office/drawing/2014/main" id="{90F1C8C2-35EB-A34F-A811-6BEC255389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99558" y="1495427"/>
              <a:ext cx="1419869" cy="130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6" name="Picture 21" descr="PredictiveLifecycle_A2.png">
              <a:extLst>
                <a:ext uri="{FF2B5EF4-FFF2-40B4-BE49-F238E27FC236}">
                  <a16:creationId xmlns:a16="http://schemas.microsoft.com/office/drawing/2014/main" id="{15B6223B-0D0F-AA46-AD29-D8A1FF5443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53356" y="1584155"/>
              <a:ext cx="1139826" cy="1635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7" name="Picture 22" descr="PredictiveLifecycle_A3.png">
              <a:extLst>
                <a:ext uri="{FF2B5EF4-FFF2-40B4-BE49-F238E27FC236}">
                  <a16:creationId xmlns:a16="http://schemas.microsoft.com/office/drawing/2014/main" id="{4CCF1F3C-F59A-EE40-8B5C-DD26E3EC430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84973" y="2519064"/>
              <a:ext cx="1007173" cy="183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8" name="Picture 23" descr="PredictiveLifecycle_A4.png">
              <a:extLst>
                <a:ext uri="{FF2B5EF4-FFF2-40B4-BE49-F238E27FC236}">
                  <a16:creationId xmlns:a16="http://schemas.microsoft.com/office/drawing/2014/main" id="{630EB8CB-A153-AF4E-AC01-9576E9062D5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55811" y="3878659"/>
              <a:ext cx="1272477" cy="147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9" name="Picture 24" descr="PredictiveLifecycle_A5.png">
              <a:extLst>
                <a:ext uri="{FF2B5EF4-FFF2-40B4-BE49-F238E27FC236}">
                  <a16:creationId xmlns:a16="http://schemas.microsoft.com/office/drawing/2014/main" id="{43456803-CA2A-0C48-A5DC-6BE94881933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12485" y="3881825"/>
              <a:ext cx="1139826" cy="164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0" name="Picture 25" descr="PredictiveLifecycle_A7.png">
              <a:extLst>
                <a:ext uri="{FF2B5EF4-FFF2-40B4-BE49-F238E27FC236}">
                  <a16:creationId xmlns:a16="http://schemas.microsoft.com/office/drawing/2014/main" id="{C0E2EDB9-EC60-5B4A-ADA9-6BC274D4764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08608" y="2753585"/>
              <a:ext cx="1007173" cy="183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1" name="Picture 26" descr="PredictiveLifecycle_A8.png">
              <a:extLst>
                <a:ext uri="{FF2B5EF4-FFF2-40B4-BE49-F238E27FC236}">
                  <a16:creationId xmlns:a16="http://schemas.microsoft.com/office/drawing/2014/main" id="{22F9A51B-4214-F24F-9D40-4AB14A58AAC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667557" y="1755297"/>
              <a:ext cx="1272477" cy="147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2" name="Picture 27" descr="PredictiveLifecycle_A5.png">
              <a:extLst>
                <a:ext uri="{FF2B5EF4-FFF2-40B4-BE49-F238E27FC236}">
                  <a16:creationId xmlns:a16="http://schemas.microsoft.com/office/drawing/2014/main" id="{125F4274-5AC1-3B48-A48B-82EBC3BAA1E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581331" y="4303336"/>
              <a:ext cx="1419869" cy="130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3" name="TextBox 19">
              <a:extLst>
                <a:ext uri="{FF2B5EF4-FFF2-40B4-BE49-F238E27FC236}">
                  <a16:creationId xmlns:a16="http://schemas.microsoft.com/office/drawing/2014/main" id="{90BA3BFD-F15A-9E44-9037-F32A450C5A18}"/>
                </a:ext>
              </a:extLst>
            </p:cNvPr>
            <p:cNvSpPr txBox="1">
              <a:spLocks noChangeArrowheads="1"/>
            </p:cNvSpPr>
            <p:nvPr/>
          </p:nvSpPr>
          <p:spPr bwMode="auto">
            <a:xfrm>
              <a:off x="6856483" y="1890381"/>
              <a:ext cx="822891" cy="43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GB" altLang="zh-TW" sz="500">
                  <a:solidFill>
                    <a:schemeClr val="bg1"/>
                  </a:solidFill>
                  <a:latin typeface="Arial" panose="020B0604020202020204" pitchFamily="34" charset="0"/>
                  <a:ea typeface="MS PGothic" panose="020B0600070205080204" pitchFamily="34" charset="-128"/>
                  <a:cs typeface="Arial" panose="020B0604020202020204" pitchFamily="34" charset="0"/>
                </a:rPr>
                <a:t>IDENTIFY /</a:t>
              </a:r>
            </a:p>
            <a:p>
              <a:pPr algn="ctr" eaLnBrk="1" hangingPunct="1">
                <a:spcBef>
                  <a:spcPct val="0"/>
                </a:spcBef>
                <a:buFontTx/>
                <a:buNone/>
              </a:pPr>
              <a:r>
                <a:rPr lang="en-GB" altLang="zh-TW" sz="500">
                  <a:solidFill>
                    <a:schemeClr val="bg1"/>
                  </a:solidFill>
                  <a:latin typeface="Arial" panose="020B0604020202020204" pitchFamily="34" charset="0"/>
                  <a:ea typeface="MS PGothic" panose="020B0600070205080204" pitchFamily="34" charset="-128"/>
                  <a:cs typeface="Arial" panose="020B0604020202020204" pitchFamily="34" charset="0"/>
                </a:rPr>
                <a:t>FORMULATE</a:t>
              </a:r>
            </a:p>
            <a:p>
              <a:pPr algn="ctr" eaLnBrk="1" hangingPunct="1">
                <a:spcBef>
                  <a:spcPct val="0"/>
                </a:spcBef>
                <a:buFontTx/>
                <a:buNone/>
              </a:pPr>
              <a:r>
                <a:rPr lang="en-GB" altLang="zh-TW" sz="500">
                  <a:solidFill>
                    <a:schemeClr val="bg1"/>
                  </a:solidFill>
                  <a:latin typeface="Arial" panose="020B0604020202020204" pitchFamily="34" charset="0"/>
                  <a:ea typeface="MS PGothic" panose="020B0600070205080204" pitchFamily="34" charset="-128"/>
                  <a:cs typeface="Arial" panose="020B0604020202020204" pitchFamily="34" charset="0"/>
                </a:rPr>
                <a:t>PROBLEM</a:t>
              </a:r>
            </a:p>
          </p:txBody>
        </p:sp>
        <p:sp>
          <p:nvSpPr>
            <p:cNvPr id="81964" name="TextBox 20">
              <a:extLst>
                <a:ext uri="{FF2B5EF4-FFF2-40B4-BE49-F238E27FC236}">
                  <a16:creationId xmlns:a16="http://schemas.microsoft.com/office/drawing/2014/main" id="{122A8EB4-5506-1749-9248-AE979B894A06}"/>
                </a:ext>
              </a:extLst>
            </p:cNvPr>
            <p:cNvSpPr txBox="1">
              <a:spLocks noChangeArrowheads="1"/>
            </p:cNvSpPr>
            <p:nvPr/>
          </p:nvSpPr>
          <p:spPr bwMode="auto">
            <a:xfrm>
              <a:off x="7563924" y="2398276"/>
              <a:ext cx="930972" cy="32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GB" altLang="zh-TW" sz="500">
                  <a:solidFill>
                    <a:schemeClr val="bg1"/>
                  </a:solidFill>
                  <a:latin typeface="Arial" panose="020B0604020202020204" pitchFamily="34" charset="0"/>
                  <a:ea typeface="MS PGothic" panose="020B0600070205080204" pitchFamily="34" charset="-128"/>
                  <a:cs typeface="Arial" panose="020B0604020202020204" pitchFamily="34" charset="0"/>
                </a:rPr>
                <a:t>DATA</a:t>
              </a:r>
            </a:p>
            <a:p>
              <a:pPr algn="ctr" eaLnBrk="1" hangingPunct="1">
                <a:spcBef>
                  <a:spcPct val="0"/>
                </a:spcBef>
                <a:buFontTx/>
                <a:buNone/>
              </a:pPr>
              <a:r>
                <a:rPr lang="en-GB" altLang="zh-TW" sz="500">
                  <a:solidFill>
                    <a:schemeClr val="bg1"/>
                  </a:solidFill>
                  <a:latin typeface="Arial" panose="020B0604020202020204" pitchFamily="34" charset="0"/>
                  <a:ea typeface="MS PGothic" panose="020B0600070205080204" pitchFamily="34" charset="-128"/>
                  <a:cs typeface="Arial" panose="020B0604020202020204" pitchFamily="34" charset="0"/>
                </a:rPr>
                <a:t>PREPARATION</a:t>
              </a:r>
            </a:p>
          </p:txBody>
        </p:sp>
        <p:sp>
          <p:nvSpPr>
            <p:cNvPr id="81965" name="TextBox 21">
              <a:extLst>
                <a:ext uri="{FF2B5EF4-FFF2-40B4-BE49-F238E27FC236}">
                  <a16:creationId xmlns:a16="http://schemas.microsoft.com/office/drawing/2014/main" id="{5F71EEFA-67DF-5948-B53E-7EC280F1840E}"/>
                </a:ext>
              </a:extLst>
            </p:cNvPr>
            <p:cNvSpPr txBox="1">
              <a:spLocks noChangeArrowheads="1"/>
            </p:cNvSpPr>
            <p:nvPr/>
          </p:nvSpPr>
          <p:spPr bwMode="auto">
            <a:xfrm>
              <a:off x="7902907" y="3520171"/>
              <a:ext cx="891670" cy="32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GB" altLang="zh-TW" sz="500">
                  <a:solidFill>
                    <a:schemeClr val="bg1"/>
                  </a:solidFill>
                  <a:latin typeface="Arial" panose="020B0604020202020204" pitchFamily="34" charset="0"/>
                  <a:ea typeface="MS PGothic" panose="020B0600070205080204" pitchFamily="34" charset="-128"/>
                  <a:cs typeface="Arial" panose="020B0604020202020204" pitchFamily="34" charset="0"/>
                </a:rPr>
                <a:t>DATA</a:t>
              </a:r>
            </a:p>
            <a:p>
              <a:pPr algn="ctr" eaLnBrk="1" hangingPunct="1">
                <a:spcBef>
                  <a:spcPct val="0"/>
                </a:spcBef>
                <a:buFontTx/>
                <a:buNone/>
              </a:pPr>
              <a:r>
                <a:rPr lang="en-GB" altLang="zh-TW" sz="500">
                  <a:solidFill>
                    <a:schemeClr val="bg1"/>
                  </a:solidFill>
                  <a:latin typeface="Arial" panose="020B0604020202020204" pitchFamily="34" charset="0"/>
                  <a:ea typeface="MS PGothic" panose="020B0600070205080204" pitchFamily="34" charset="-128"/>
                  <a:cs typeface="Arial" panose="020B0604020202020204" pitchFamily="34" charset="0"/>
                </a:rPr>
                <a:t>EXPLORATION</a:t>
              </a:r>
            </a:p>
          </p:txBody>
        </p:sp>
        <p:sp>
          <p:nvSpPr>
            <p:cNvPr id="81966" name="TextBox 22">
              <a:extLst>
                <a:ext uri="{FF2B5EF4-FFF2-40B4-BE49-F238E27FC236}">
                  <a16:creationId xmlns:a16="http://schemas.microsoft.com/office/drawing/2014/main" id="{736C0009-5EF6-B741-B2E2-55E56436EFBD}"/>
                </a:ext>
              </a:extLst>
            </p:cNvPr>
            <p:cNvSpPr txBox="1">
              <a:spLocks noChangeArrowheads="1"/>
            </p:cNvSpPr>
            <p:nvPr/>
          </p:nvSpPr>
          <p:spPr bwMode="auto">
            <a:xfrm>
              <a:off x="7554100" y="4546991"/>
              <a:ext cx="872019" cy="32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GB" altLang="zh-TW" sz="500">
                  <a:solidFill>
                    <a:schemeClr val="bg1"/>
                  </a:solidFill>
                  <a:latin typeface="Arial" panose="020B0604020202020204" pitchFamily="34" charset="0"/>
                  <a:ea typeface="MS PGothic" panose="020B0600070205080204" pitchFamily="34" charset="-128"/>
                  <a:cs typeface="Arial" panose="020B0604020202020204" pitchFamily="34" charset="0"/>
                </a:rPr>
                <a:t>TRANSFORM</a:t>
              </a:r>
            </a:p>
            <a:p>
              <a:pPr algn="ctr" eaLnBrk="1" hangingPunct="1">
                <a:spcBef>
                  <a:spcPct val="0"/>
                </a:spcBef>
                <a:buFontTx/>
                <a:buNone/>
              </a:pPr>
              <a:r>
                <a:rPr lang="en-GB" altLang="zh-TW" sz="500">
                  <a:solidFill>
                    <a:schemeClr val="bg1"/>
                  </a:solidFill>
                  <a:latin typeface="Arial" panose="020B0604020202020204" pitchFamily="34" charset="0"/>
                  <a:ea typeface="MS PGothic" panose="020B0600070205080204" pitchFamily="34" charset="-128"/>
                  <a:cs typeface="Arial" panose="020B0604020202020204" pitchFamily="34" charset="0"/>
                </a:rPr>
                <a:t>&amp; SELECT</a:t>
              </a:r>
            </a:p>
          </p:txBody>
        </p:sp>
        <p:sp>
          <p:nvSpPr>
            <p:cNvPr id="81967" name="TextBox 23">
              <a:extLst>
                <a:ext uri="{FF2B5EF4-FFF2-40B4-BE49-F238E27FC236}">
                  <a16:creationId xmlns:a16="http://schemas.microsoft.com/office/drawing/2014/main" id="{F2AACF1F-FFE0-D24F-A02E-DA4FE4880C50}"/>
                </a:ext>
              </a:extLst>
            </p:cNvPr>
            <p:cNvSpPr txBox="1">
              <a:spLocks noChangeArrowheads="1"/>
            </p:cNvSpPr>
            <p:nvPr/>
          </p:nvSpPr>
          <p:spPr bwMode="auto">
            <a:xfrm>
              <a:off x="6738577" y="4895604"/>
              <a:ext cx="783589" cy="32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GB" altLang="zh-TW" sz="500">
                  <a:solidFill>
                    <a:schemeClr val="bg1"/>
                  </a:solidFill>
                  <a:latin typeface="Arial" panose="020B0604020202020204" pitchFamily="34" charset="0"/>
                  <a:ea typeface="MS PGothic" panose="020B0600070205080204" pitchFamily="34" charset="-128"/>
                  <a:cs typeface="Arial" panose="020B0604020202020204" pitchFamily="34" charset="0"/>
                </a:rPr>
                <a:t>BUILD</a:t>
              </a:r>
            </a:p>
            <a:p>
              <a:pPr algn="ctr" eaLnBrk="1" hangingPunct="1">
                <a:spcBef>
                  <a:spcPct val="0"/>
                </a:spcBef>
                <a:buFontTx/>
                <a:buNone/>
              </a:pPr>
              <a:r>
                <a:rPr lang="en-GB" altLang="zh-TW" sz="500">
                  <a:solidFill>
                    <a:schemeClr val="bg1"/>
                  </a:solidFill>
                  <a:latin typeface="Arial" panose="020B0604020202020204" pitchFamily="34" charset="0"/>
                  <a:ea typeface="MS PGothic" panose="020B0600070205080204" pitchFamily="34" charset="-128"/>
                  <a:cs typeface="Arial" panose="020B0604020202020204" pitchFamily="34" charset="0"/>
                </a:rPr>
                <a:t>MODEL</a:t>
              </a:r>
            </a:p>
          </p:txBody>
        </p:sp>
        <p:sp>
          <p:nvSpPr>
            <p:cNvPr id="81968" name="TextBox 24">
              <a:extLst>
                <a:ext uri="{FF2B5EF4-FFF2-40B4-BE49-F238E27FC236}">
                  <a16:creationId xmlns:a16="http://schemas.microsoft.com/office/drawing/2014/main" id="{D5EA42D0-0AC1-7745-8C37-7F0F2933BACD}"/>
                </a:ext>
              </a:extLst>
            </p:cNvPr>
            <p:cNvSpPr txBox="1">
              <a:spLocks noChangeArrowheads="1"/>
            </p:cNvSpPr>
            <p:nvPr/>
          </p:nvSpPr>
          <p:spPr bwMode="auto">
            <a:xfrm>
              <a:off x="5947617" y="4350499"/>
              <a:ext cx="783589" cy="32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GB" altLang="zh-TW" sz="500">
                  <a:solidFill>
                    <a:schemeClr val="bg1"/>
                  </a:solidFill>
                  <a:latin typeface="Arial" panose="020B0604020202020204" pitchFamily="34" charset="0"/>
                  <a:ea typeface="MS PGothic" panose="020B0600070205080204" pitchFamily="34" charset="-128"/>
                  <a:cs typeface="Arial" panose="020B0604020202020204" pitchFamily="34" charset="0"/>
                </a:rPr>
                <a:t>VALIDATE</a:t>
              </a:r>
            </a:p>
            <a:p>
              <a:pPr algn="ctr" eaLnBrk="1" hangingPunct="1">
                <a:spcBef>
                  <a:spcPct val="0"/>
                </a:spcBef>
                <a:buFontTx/>
                <a:buNone/>
              </a:pPr>
              <a:r>
                <a:rPr lang="en-GB" altLang="zh-TW" sz="500">
                  <a:solidFill>
                    <a:schemeClr val="bg1"/>
                  </a:solidFill>
                  <a:latin typeface="Arial" panose="020B0604020202020204" pitchFamily="34" charset="0"/>
                  <a:ea typeface="MS PGothic" panose="020B0600070205080204" pitchFamily="34" charset="-128"/>
                  <a:cs typeface="Arial" panose="020B0604020202020204" pitchFamily="34" charset="0"/>
                </a:rPr>
                <a:t>MODEL</a:t>
              </a:r>
            </a:p>
          </p:txBody>
        </p:sp>
        <p:sp>
          <p:nvSpPr>
            <p:cNvPr id="81969" name="TextBox 25">
              <a:extLst>
                <a:ext uri="{FF2B5EF4-FFF2-40B4-BE49-F238E27FC236}">
                  <a16:creationId xmlns:a16="http://schemas.microsoft.com/office/drawing/2014/main" id="{4417A5B2-1EA7-FA47-AA27-C411E07CC86C}"/>
                </a:ext>
              </a:extLst>
            </p:cNvPr>
            <p:cNvSpPr txBox="1">
              <a:spLocks noChangeArrowheads="1"/>
            </p:cNvSpPr>
            <p:nvPr/>
          </p:nvSpPr>
          <p:spPr bwMode="auto">
            <a:xfrm>
              <a:off x="5652851" y="3323680"/>
              <a:ext cx="783589" cy="32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GB" altLang="zh-TW" sz="500">
                  <a:solidFill>
                    <a:schemeClr val="bg1"/>
                  </a:solidFill>
                  <a:latin typeface="Arial" panose="020B0604020202020204" pitchFamily="34" charset="0"/>
                  <a:ea typeface="MS PGothic" panose="020B0600070205080204" pitchFamily="34" charset="-128"/>
                  <a:cs typeface="Arial" panose="020B0604020202020204" pitchFamily="34" charset="0"/>
                </a:rPr>
                <a:t>DEPLOY</a:t>
              </a:r>
            </a:p>
            <a:p>
              <a:pPr algn="ctr" eaLnBrk="1" hangingPunct="1">
                <a:spcBef>
                  <a:spcPct val="0"/>
                </a:spcBef>
                <a:buFontTx/>
                <a:buNone/>
              </a:pPr>
              <a:r>
                <a:rPr lang="en-GB" altLang="zh-TW" sz="500">
                  <a:solidFill>
                    <a:schemeClr val="bg1"/>
                  </a:solidFill>
                  <a:latin typeface="Arial" panose="020B0604020202020204" pitchFamily="34" charset="0"/>
                  <a:ea typeface="MS PGothic" panose="020B0600070205080204" pitchFamily="34" charset="-128"/>
                  <a:cs typeface="Arial" panose="020B0604020202020204" pitchFamily="34" charset="0"/>
                </a:rPr>
                <a:t>MODEL</a:t>
              </a:r>
            </a:p>
          </p:txBody>
        </p:sp>
        <p:sp>
          <p:nvSpPr>
            <p:cNvPr id="81970" name="TextBox 26">
              <a:extLst>
                <a:ext uri="{FF2B5EF4-FFF2-40B4-BE49-F238E27FC236}">
                  <a16:creationId xmlns:a16="http://schemas.microsoft.com/office/drawing/2014/main" id="{10C80D9A-1688-424E-BF15-56122C5EA015}"/>
                </a:ext>
              </a:extLst>
            </p:cNvPr>
            <p:cNvSpPr txBox="1">
              <a:spLocks noChangeArrowheads="1"/>
            </p:cNvSpPr>
            <p:nvPr/>
          </p:nvSpPr>
          <p:spPr bwMode="auto">
            <a:xfrm>
              <a:off x="6031136" y="2258009"/>
              <a:ext cx="783589" cy="43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GB" altLang="zh-TW" sz="500">
                  <a:solidFill>
                    <a:schemeClr val="bg1"/>
                  </a:solidFill>
                  <a:latin typeface="Arial" panose="020B0604020202020204" pitchFamily="34" charset="0"/>
                  <a:ea typeface="MS PGothic" panose="020B0600070205080204" pitchFamily="34" charset="-128"/>
                  <a:cs typeface="Arial" panose="020B0604020202020204" pitchFamily="34" charset="0"/>
                </a:rPr>
                <a:t>EVALUATE /</a:t>
              </a:r>
            </a:p>
            <a:p>
              <a:pPr algn="ctr" eaLnBrk="1" hangingPunct="1">
                <a:spcBef>
                  <a:spcPct val="0"/>
                </a:spcBef>
                <a:buFontTx/>
                <a:buNone/>
              </a:pPr>
              <a:r>
                <a:rPr lang="en-GB" altLang="zh-TW" sz="500">
                  <a:solidFill>
                    <a:schemeClr val="bg1"/>
                  </a:solidFill>
                  <a:latin typeface="Arial" panose="020B0604020202020204" pitchFamily="34" charset="0"/>
                  <a:ea typeface="MS PGothic" panose="020B0600070205080204" pitchFamily="34" charset="-128"/>
                  <a:cs typeface="Arial" panose="020B0604020202020204" pitchFamily="34" charset="0"/>
                </a:rPr>
                <a:t>MONITOR</a:t>
              </a:r>
            </a:p>
            <a:p>
              <a:pPr algn="ctr" eaLnBrk="1" hangingPunct="1">
                <a:spcBef>
                  <a:spcPct val="0"/>
                </a:spcBef>
                <a:buFontTx/>
                <a:buNone/>
              </a:pPr>
              <a:r>
                <a:rPr lang="en-GB" altLang="zh-TW" sz="500">
                  <a:solidFill>
                    <a:schemeClr val="bg1"/>
                  </a:solidFill>
                  <a:latin typeface="Arial" panose="020B0604020202020204" pitchFamily="34" charset="0"/>
                  <a:ea typeface="MS PGothic" panose="020B0600070205080204" pitchFamily="34" charset="-128"/>
                  <a:cs typeface="Arial" panose="020B0604020202020204" pitchFamily="34" charset="0"/>
                </a:rPr>
                <a:t>RESULTS</a:t>
              </a:r>
            </a:p>
          </p:txBody>
        </p:sp>
      </p:grpSp>
      <p:sp>
        <p:nvSpPr>
          <p:cNvPr id="81925" name="Text Placeholder 5">
            <a:extLst>
              <a:ext uri="{FF2B5EF4-FFF2-40B4-BE49-F238E27FC236}">
                <a16:creationId xmlns:a16="http://schemas.microsoft.com/office/drawing/2014/main" id="{C3A1205A-6D13-324B-9B64-CB014130EDEA}"/>
              </a:ext>
            </a:extLst>
          </p:cNvPr>
          <p:cNvSpPr txBox="1">
            <a:spLocks/>
          </p:cNvSpPr>
          <p:nvPr/>
        </p:nvSpPr>
        <p:spPr bwMode="auto">
          <a:xfrm flipH="1">
            <a:off x="2635250" y="1844675"/>
            <a:ext cx="6054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buFontTx/>
              <a:buNone/>
            </a:pPr>
            <a:r>
              <a:rPr kumimoji="0" lang="en-US" altLang="zh-TW" sz="1200">
                <a:solidFill>
                  <a:srgbClr val="898989"/>
                </a:solidFill>
              </a:rPr>
              <a:t>SAS enableS the entire lifecycle around HADOOP</a:t>
            </a:r>
          </a:p>
        </p:txBody>
      </p:sp>
      <p:cxnSp>
        <p:nvCxnSpPr>
          <p:cNvPr id="24" name="Straight Connector 3">
            <a:extLst>
              <a:ext uri="{FF2B5EF4-FFF2-40B4-BE49-F238E27FC236}">
                <a16:creationId xmlns:a16="http://schemas.microsoft.com/office/drawing/2014/main" id="{0ADDAD1B-DFA5-FC4F-9383-C1A91FBC9A6C}"/>
              </a:ext>
            </a:extLst>
          </p:cNvPr>
          <p:cNvCxnSpPr/>
          <p:nvPr/>
        </p:nvCxnSpPr>
        <p:spPr>
          <a:xfrm>
            <a:off x="5940425" y="2941638"/>
            <a:ext cx="17049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7">
            <a:extLst>
              <a:ext uri="{FF2B5EF4-FFF2-40B4-BE49-F238E27FC236}">
                <a16:creationId xmlns:a16="http://schemas.microsoft.com/office/drawing/2014/main" id="{6F1588C3-8D12-9D4E-851E-C69CC8D44AB3}"/>
              </a:ext>
            </a:extLst>
          </p:cNvPr>
          <p:cNvCxnSpPr/>
          <p:nvPr/>
        </p:nvCxnSpPr>
        <p:spPr>
          <a:xfrm flipV="1">
            <a:off x="5437188" y="2941638"/>
            <a:ext cx="503237" cy="327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1928" name="Picture 39">
            <a:extLst>
              <a:ext uri="{FF2B5EF4-FFF2-40B4-BE49-F238E27FC236}">
                <a16:creationId xmlns:a16="http://schemas.microsoft.com/office/drawing/2014/main" id="{23A190A8-28FF-524E-9976-F5C171C6400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048375" y="2497138"/>
            <a:ext cx="32226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Connector 41">
            <a:extLst>
              <a:ext uri="{FF2B5EF4-FFF2-40B4-BE49-F238E27FC236}">
                <a16:creationId xmlns:a16="http://schemas.microsoft.com/office/drawing/2014/main" id="{29A92238-F8F4-F64D-9F66-CED3B4CD0980}"/>
              </a:ext>
            </a:extLst>
          </p:cNvPr>
          <p:cNvCxnSpPr/>
          <p:nvPr/>
        </p:nvCxnSpPr>
        <p:spPr>
          <a:xfrm>
            <a:off x="6153150" y="3917950"/>
            <a:ext cx="2311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42">
            <a:extLst>
              <a:ext uri="{FF2B5EF4-FFF2-40B4-BE49-F238E27FC236}">
                <a16:creationId xmlns:a16="http://schemas.microsoft.com/office/drawing/2014/main" id="{45E423D6-F3B0-7646-952A-5D709DA79F01}"/>
              </a:ext>
            </a:extLst>
          </p:cNvPr>
          <p:cNvCxnSpPr/>
          <p:nvPr/>
        </p:nvCxnSpPr>
        <p:spPr>
          <a:xfrm flipV="1">
            <a:off x="5649913" y="3917950"/>
            <a:ext cx="503237" cy="327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1931" name="TextBox 43">
            <a:extLst>
              <a:ext uri="{FF2B5EF4-FFF2-40B4-BE49-F238E27FC236}">
                <a16:creationId xmlns:a16="http://schemas.microsoft.com/office/drawing/2014/main" id="{6C0516CD-97F6-3841-8097-085774EAA3B1}"/>
              </a:ext>
            </a:extLst>
          </p:cNvPr>
          <p:cNvSpPr txBox="1">
            <a:spLocks noChangeArrowheads="1"/>
          </p:cNvSpPr>
          <p:nvPr/>
        </p:nvSpPr>
        <p:spPr bwMode="auto">
          <a:xfrm>
            <a:off x="6351588" y="3311525"/>
            <a:ext cx="24225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900">
                <a:latin typeface="Arial" panose="020B0604020202020204" pitchFamily="34" charset="0"/>
              </a:rPr>
              <a:t>SAS Visual Analytics</a:t>
            </a:r>
            <a:br>
              <a:rPr lang="en-US" altLang="zh-TW" sz="900">
                <a:latin typeface="Arial" panose="020B0604020202020204" pitchFamily="34" charset="0"/>
              </a:rPr>
            </a:br>
            <a:r>
              <a:rPr lang="en-US" altLang="zh-TW" sz="900">
                <a:latin typeface="Arial" panose="020B0604020202020204" pitchFamily="34" charset="0"/>
              </a:rPr>
              <a:t>SAS Visual Statistics</a:t>
            </a:r>
          </a:p>
          <a:p>
            <a:pPr eaLnBrk="1" hangingPunct="1">
              <a:spcBef>
                <a:spcPct val="0"/>
              </a:spcBef>
              <a:buFontTx/>
              <a:buNone/>
            </a:pPr>
            <a:r>
              <a:rPr lang="en-US" altLang="zh-TW" sz="900">
                <a:latin typeface="Arial" panose="020B0604020202020204" pitchFamily="34" charset="0"/>
              </a:rPr>
              <a:t>SAS In-Memory Statistics for Hadoop</a:t>
            </a:r>
          </a:p>
        </p:txBody>
      </p:sp>
      <p:pic>
        <p:nvPicPr>
          <p:cNvPr id="81932" name="Picture 45">
            <a:extLst>
              <a:ext uri="{FF2B5EF4-FFF2-40B4-BE49-F238E27FC236}">
                <a16:creationId xmlns:a16="http://schemas.microsoft.com/office/drawing/2014/main" id="{F2660E80-73FB-CE41-9777-CA2B7AA5C36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038850" y="3503613"/>
            <a:ext cx="32226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46">
            <a:extLst>
              <a:ext uri="{FF2B5EF4-FFF2-40B4-BE49-F238E27FC236}">
                <a16:creationId xmlns:a16="http://schemas.microsoft.com/office/drawing/2014/main" id="{DA2C1ABE-4112-DF42-B778-D3166B8E38A3}"/>
              </a:ext>
            </a:extLst>
          </p:cNvPr>
          <p:cNvCxnSpPr/>
          <p:nvPr/>
        </p:nvCxnSpPr>
        <p:spPr>
          <a:xfrm>
            <a:off x="5378450" y="5221288"/>
            <a:ext cx="30654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1934" name="TextBox 48">
            <a:extLst>
              <a:ext uri="{FF2B5EF4-FFF2-40B4-BE49-F238E27FC236}">
                <a16:creationId xmlns:a16="http://schemas.microsoft.com/office/drawing/2014/main" id="{172D4DEA-4979-BB46-B9CD-B0F1D0641FC8}"/>
              </a:ext>
            </a:extLst>
          </p:cNvPr>
          <p:cNvSpPr txBox="1">
            <a:spLocks noChangeArrowheads="1"/>
          </p:cNvSpPr>
          <p:nvPr/>
        </p:nvSpPr>
        <p:spPr bwMode="auto">
          <a:xfrm>
            <a:off x="6430963" y="4645025"/>
            <a:ext cx="17129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900">
                <a:latin typeface="Arial" panose="020B0604020202020204" pitchFamily="34" charset="0"/>
              </a:rPr>
              <a:t>Done using either the Data Preparation, Data Exploration or Build Model Tools</a:t>
            </a:r>
          </a:p>
        </p:txBody>
      </p:sp>
      <p:pic>
        <p:nvPicPr>
          <p:cNvPr id="81935" name="Picture 49">
            <a:extLst>
              <a:ext uri="{FF2B5EF4-FFF2-40B4-BE49-F238E27FC236}">
                <a16:creationId xmlns:a16="http://schemas.microsoft.com/office/drawing/2014/main" id="{3C152E94-5AC1-1A4A-A7CA-E63497ABC14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081713" y="4751388"/>
            <a:ext cx="322262"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Straight Connector 50">
            <a:extLst>
              <a:ext uri="{FF2B5EF4-FFF2-40B4-BE49-F238E27FC236}">
                <a16:creationId xmlns:a16="http://schemas.microsoft.com/office/drawing/2014/main" id="{4FEC6FB7-02E0-154F-88D0-D169D79B1684}"/>
              </a:ext>
            </a:extLst>
          </p:cNvPr>
          <p:cNvCxnSpPr/>
          <p:nvPr/>
        </p:nvCxnSpPr>
        <p:spPr>
          <a:xfrm>
            <a:off x="4803775" y="6118225"/>
            <a:ext cx="2947988" cy="6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51">
            <a:extLst>
              <a:ext uri="{FF2B5EF4-FFF2-40B4-BE49-F238E27FC236}">
                <a16:creationId xmlns:a16="http://schemas.microsoft.com/office/drawing/2014/main" id="{57D1230A-BE66-DF4D-B085-0AE6D54B0382}"/>
              </a:ext>
            </a:extLst>
          </p:cNvPr>
          <p:cNvCxnSpPr/>
          <p:nvPr/>
        </p:nvCxnSpPr>
        <p:spPr>
          <a:xfrm>
            <a:off x="4225925" y="5588000"/>
            <a:ext cx="595313" cy="5302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1938" name="TextBox 52">
            <a:extLst>
              <a:ext uri="{FF2B5EF4-FFF2-40B4-BE49-F238E27FC236}">
                <a16:creationId xmlns:a16="http://schemas.microsoft.com/office/drawing/2014/main" id="{10BE5BBD-0A09-454F-84B4-42A6E16B2AFE}"/>
              </a:ext>
            </a:extLst>
          </p:cNvPr>
          <p:cNvSpPr txBox="1">
            <a:spLocks noChangeArrowheads="1"/>
          </p:cNvSpPr>
          <p:nvPr/>
        </p:nvSpPr>
        <p:spPr bwMode="auto">
          <a:xfrm>
            <a:off x="5424488" y="5611813"/>
            <a:ext cx="25384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900">
                <a:latin typeface="Arial" panose="020B0604020202020204" pitchFamily="34" charset="0"/>
              </a:rPr>
              <a:t>SAS High Performance Analytics Offerings supported by relevant clients like SAS Enterprise Miner, SAS/STAT etc.</a:t>
            </a:r>
          </a:p>
        </p:txBody>
      </p:sp>
      <p:pic>
        <p:nvPicPr>
          <p:cNvPr id="81939" name="Picture 53">
            <a:extLst>
              <a:ext uri="{FF2B5EF4-FFF2-40B4-BE49-F238E27FC236}">
                <a16:creationId xmlns:a16="http://schemas.microsoft.com/office/drawing/2014/main" id="{DC872B79-8A76-DD4F-AC33-79F0EC527A8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6175" y="5754688"/>
            <a:ext cx="3238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Connector 54">
            <a:extLst>
              <a:ext uri="{FF2B5EF4-FFF2-40B4-BE49-F238E27FC236}">
                <a16:creationId xmlns:a16="http://schemas.microsoft.com/office/drawing/2014/main" id="{65380692-5944-5445-B872-7C444B6A1A55}"/>
              </a:ext>
            </a:extLst>
          </p:cNvPr>
          <p:cNvCxnSpPr/>
          <p:nvPr/>
        </p:nvCxnSpPr>
        <p:spPr>
          <a:xfrm>
            <a:off x="519113" y="5661025"/>
            <a:ext cx="24733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1941" name="TextBox 55">
            <a:extLst>
              <a:ext uri="{FF2B5EF4-FFF2-40B4-BE49-F238E27FC236}">
                <a16:creationId xmlns:a16="http://schemas.microsoft.com/office/drawing/2014/main" id="{54224F4E-EA0C-5E49-9FEB-77B7E0A2D167}"/>
              </a:ext>
            </a:extLst>
          </p:cNvPr>
          <p:cNvSpPr txBox="1">
            <a:spLocks noChangeArrowheads="1"/>
          </p:cNvSpPr>
          <p:nvPr/>
        </p:nvSpPr>
        <p:spPr bwMode="auto">
          <a:xfrm>
            <a:off x="800100" y="5327650"/>
            <a:ext cx="17113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900">
                <a:latin typeface="Arial" panose="020B0604020202020204" pitchFamily="34" charset="0"/>
              </a:rPr>
              <a:t>Decision Manager</a:t>
            </a:r>
          </a:p>
        </p:txBody>
      </p:sp>
      <p:pic>
        <p:nvPicPr>
          <p:cNvPr id="81942" name="Picture 56">
            <a:extLst>
              <a:ext uri="{FF2B5EF4-FFF2-40B4-BE49-F238E27FC236}">
                <a16:creationId xmlns:a16="http://schemas.microsoft.com/office/drawing/2014/main" id="{E63FEE0D-DEDF-3442-8673-0616F6DF74A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139950" y="5256213"/>
            <a:ext cx="32226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 name="Straight Connector 57">
            <a:extLst>
              <a:ext uri="{FF2B5EF4-FFF2-40B4-BE49-F238E27FC236}">
                <a16:creationId xmlns:a16="http://schemas.microsoft.com/office/drawing/2014/main" id="{67D61FF9-5E9D-F649-A806-D3827AA277B3}"/>
              </a:ext>
            </a:extLst>
          </p:cNvPr>
          <p:cNvCxnSpPr/>
          <p:nvPr/>
        </p:nvCxnSpPr>
        <p:spPr>
          <a:xfrm flipV="1">
            <a:off x="2992438" y="5219700"/>
            <a:ext cx="479425" cy="4413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58">
            <a:extLst>
              <a:ext uri="{FF2B5EF4-FFF2-40B4-BE49-F238E27FC236}">
                <a16:creationId xmlns:a16="http://schemas.microsoft.com/office/drawing/2014/main" id="{B182FA1E-4B10-6945-8276-3961F079919D}"/>
              </a:ext>
            </a:extLst>
          </p:cNvPr>
          <p:cNvCxnSpPr/>
          <p:nvPr/>
        </p:nvCxnSpPr>
        <p:spPr>
          <a:xfrm>
            <a:off x="300038" y="4335463"/>
            <a:ext cx="26495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1945" name="TextBox 59">
            <a:extLst>
              <a:ext uri="{FF2B5EF4-FFF2-40B4-BE49-F238E27FC236}">
                <a16:creationId xmlns:a16="http://schemas.microsoft.com/office/drawing/2014/main" id="{D86DD9F2-84A4-164A-8AA3-83C12AF3E8BA}"/>
              </a:ext>
            </a:extLst>
          </p:cNvPr>
          <p:cNvSpPr txBox="1">
            <a:spLocks noChangeArrowheads="1"/>
          </p:cNvSpPr>
          <p:nvPr/>
        </p:nvSpPr>
        <p:spPr bwMode="auto">
          <a:xfrm>
            <a:off x="300038" y="3930650"/>
            <a:ext cx="2100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900">
                <a:latin typeface="Arial" panose="020B0604020202020204" pitchFamily="34" charset="0"/>
              </a:rPr>
              <a:t>SAS Scoring Accelerator for Hadoop</a:t>
            </a:r>
          </a:p>
          <a:p>
            <a:pPr eaLnBrk="1" hangingPunct="1">
              <a:spcBef>
                <a:spcPct val="0"/>
              </a:spcBef>
              <a:buFontTx/>
              <a:buNone/>
            </a:pPr>
            <a:r>
              <a:rPr lang="en-US" altLang="zh-TW" sz="900">
                <a:latin typeface="Arial" panose="020B0604020202020204" pitchFamily="34" charset="0"/>
              </a:rPr>
              <a:t>SAS Code Accelerator for Hadoop</a:t>
            </a:r>
          </a:p>
        </p:txBody>
      </p:sp>
      <p:pic>
        <p:nvPicPr>
          <p:cNvPr id="81946" name="Picture 60">
            <a:extLst>
              <a:ext uri="{FF2B5EF4-FFF2-40B4-BE49-F238E27FC236}">
                <a16:creationId xmlns:a16="http://schemas.microsoft.com/office/drawing/2014/main" id="{69D31CEC-DC02-0240-A9B6-5E8711E003F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338388" y="3954463"/>
            <a:ext cx="3238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Straight Connector 67">
            <a:extLst>
              <a:ext uri="{FF2B5EF4-FFF2-40B4-BE49-F238E27FC236}">
                <a16:creationId xmlns:a16="http://schemas.microsoft.com/office/drawing/2014/main" id="{8799B105-94D2-6140-9F57-29BB02C5CADC}"/>
              </a:ext>
            </a:extLst>
          </p:cNvPr>
          <p:cNvCxnSpPr/>
          <p:nvPr/>
        </p:nvCxnSpPr>
        <p:spPr>
          <a:xfrm>
            <a:off x="971550" y="3143250"/>
            <a:ext cx="18589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68">
            <a:extLst>
              <a:ext uri="{FF2B5EF4-FFF2-40B4-BE49-F238E27FC236}">
                <a16:creationId xmlns:a16="http://schemas.microsoft.com/office/drawing/2014/main" id="{6A3F0E42-1B2C-3448-8479-DC6BB3C6B622}"/>
              </a:ext>
            </a:extLst>
          </p:cNvPr>
          <p:cNvCxnSpPr/>
          <p:nvPr/>
        </p:nvCxnSpPr>
        <p:spPr>
          <a:xfrm>
            <a:off x="2830513" y="3141663"/>
            <a:ext cx="449262" cy="2238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1949" name="TextBox 69">
            <a:extLst>
              <a:ext uri="{FF2B5EF4-FFF2-40B4-BE49-F238E27FC236}">
                <a16:creationId xmlns:a16="http://schemas.microsoft.com/office/drawing/2014/main" id="{D5BCA928-4358-FB4F-87A0-75FFB719AF05}"/>
              </a:ext>
            </a:extLst>
          </p:cNvPr>
          <p:cNvSpPr txBox="1">
            <a:spLocks noChangeArrowheads="1"/>
          </p:cNvSpPr>
          <p:nvPr/>
        </p:nvSpPr>
        <p:spPr bwMode="auto">
          <a:xfrm>
            <a:off x="963613" y="2735263"/>
            <a:ext cx="1365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900">
                <a:latin typeface="Arial" panose="020B0604020202020204" pitchFamily="34" charset="0"/>
              </a:rPr>
              <a:t>SAS Visual Analytics</a:t>
            </a:r>
          </a:p>
          <a:p>
            <a:pPr eaLnBrk="1" hangingPunct="1">
              <a:spcBef>
                <a:spcPct val="0"/>
              </a:spcBef>
              <a:buFontTx/>
              <a:buNone/>
            </a:pPr>
            <a:r>
              <a:rPr lang="nl-BE" altLang="zh-TW" sz="900">
                <a:latin typeface="Arial" panose="020B0604020202020204" pitchFamily="34" charset="0"/>
              </a:rPr>
              <a:t>Decision Manager</a:t>
            </a:r>
            <a:endParaRPr lang="en-US" altLang="zh-TW" sz="900">
              <a:latin typeface="Arial" panose="020B0604020202020204" pitchFamily="34" charset="0"/>
            </a:endParaRPr>
          </a:p>
        </p:txBody>
      </p:sp>
      <p:pic>
        <p:nvPicPr>
          <p:cNvPr id="81950" name="Picture 70">
            <a:extLst>
              <a:ext uri="{FF2B5EF4-FFF2-40B4-BE49-F238E27FC236}">
                <a16:creationId xmlns:a16="http://schemas.microsoft.com/office/drawing/2014/main" id="{87989ED4-AD43-FD4B-ABBE-79B8B944C38D}"/>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320925" y="2779713"/>
            <a:ext cx="32226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1" name="Picture 73">
            <a:extLst>
              <a:ext uri="{FF2B5EF4-FFF2-40B4-BE49-F238E27FC236}">
                <a16:creationId xmlns:a16="http://schemas.microsoft.com/office/drawing/2014/main" id="{ABFC9200-6EBA-1345-89AE-15DC9B65E8C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019550" y="3921125"/>
            <a:ext cx="669925"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2" name="TextBox 61">
            <a:extLst>
              <a:ext uri="{FF2B5EF4-FFF2-40B4-BE49-F238E27FC236}">
                <a16:creationId xmlns:a16="http://schemas.microsoft.com/office/drawing/2014/main" id="{F7B9C33C-C5E9-7640-B402-E704CA6E6C16}"/>
              </a:ext>
            </a:extLst>
          </p:cNvPr>
          <p:cNvSpPr txBox="1">
            <a:spLocks noChangeArrowheads="1"/>
          </p:cNvSpPr>
          <p:nvPr/>
        </p:nvSpPr>
        <p:spPr bwMode="auto">
          <a:xfrm>
            <a:off x="6442075" y="2498725"/>
            <a:ext cx="2422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900">
                <a:latin typeface="Arial" panose="020B0604020202020204" pitchFamily="34" charset="0"/>
              </a:rPr>
              <a:t>Done using either the Data Preparation, Data Exploration or Build Model Tools</a:t>
            </a:r>
          </a:p>
        </p:txBody>
      </p:sp>
      <p:sp>
        <p:nvSpPr>
          <p:cNvPr id="51" name="矩形 50">
            <a:extLst>
              <a:ext uri="{FF2B5EF4-FFF2-40B4-BE49-F238E27FC236}">
                <a16:creationId xmlns:a16="http://schemas.microsoft.com/office/drawing/2014/main" id="{054E843B-1FD5-B742-811A-EEFC67B9E336}"/>
              </a:ext>
            </a:extLst>
          </p:cNvPr>
          <p:cNvSpPr/>
          <p:nvPr/>
        </p:nvSpPr>
        <p:spPr>
          <a:xfrm>
            <a:off x="1476375" y="6588125"/>
            <a:ext cx="6335713" cy="276225"/>
          </a:xfrm>
          <a:prstGeom prst="rect">
            <a:avLst/>
          </a:prstGeom>
        </p:spPr>
        <p:txBody>
          <a:bodyPr>
            <a:spAutoFit/>
          </a:bodyPr>
          <a:lstStyle/>
          <a:p>
            <a:pPr algn="ctr">
              <a:defRPr/>
            </a:pPr>
            <a:r>
              <a:rPr lang="en-US" altLang="zh-TW" sz="1200" dirty="0">
                <a:solidFill>
                  <a:schemeClr val="bg1">
                    <a:lumMod val="75000"/>
                  </a:schemeClr>
                </a:solidFill>
                <a:latin typeface="Arial" charset="0"/>
              </a:rPr>
              <a:t>Source: Deepak </a:t>
            </a:r>
            <a:r>
              <a:rPr lang="en-US" altLang="zh-TW" sz="1200" dirty="0" err="1">
                <a:solidFill>
                  <a:schemeClr val="bg1">
                    <a:lumMod val="75000"/>
                  </a:schemeClr>
                </a:solidFill>
                <a:latin typeface="Arial" charset="0"/>
              </a:rPr>
              <a:t>Ramanathan</a:t>
            </a:r>
            <a:r>
              <a:rPr lang="en-US" altLang="zh-TW" sz="1200" dirty="0">
                <a:solidFill>
                  <a:schemeClr val="bg1">
                    <a:lumMod val="75000"/>
                  </a:schemeClr>
                </a:solidFill>
                <a:latin typeface="Arial" charset="0"/>
              </a:rPr>
              <a:t> (2014), SAS Modernization architectures - Big Data Analytics</a:t>
            </a:r>
            <a:endParaRPr lang="zh-TW" altLang="en-US" sz="1200" dirty="0">
              <a:solidFill>
                <a:schemeClr val="bg1">
                  <a:lumMod val="75000"/>
                </a:schemeClr>
              </a:solidFill>
              <a:latin typeface="Arial" charset="0"/>
            </a:endParaRPr>
          </a:p>
        </p:txBody>
      </p:sp>
    </p:spTree>
    <p:extLst>
      <p:ext uri="{BB962C8B-B14F-4D97-AF65-F5344CB8AC3E}">
        <p14:creationId xmlns:p14="http://schemas.microsoft.com/office/powerpoint/2010/main" val="22955219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標題 1">
            <a:extLst>
              <a:ext uri="{FF2B5EF4-FFF2-40B4-BE49-F238E27FC236}">
                <a16:creationId xmlns:a16="http://schemas.microsoft.com/office/drawing/2014/main" id="{7FD23DFB-5149-064F-97A2-AB36EB9DE106}"/>
              </a:ext>
            </a:extLst>
          </p:cNvPr>
          <p:cNvSpPr>
            <a:spLocks noGrp="1"/>
          </p:cNvSpPr>
          <p:nvPr>
            <p:ph type="title"/>
          </p:nvPr>
        </p:nvSpPr>
        <p:spPr>
          <a:xfrm>
            <a:off x="457200" y="274638"/>
            <a:ext cx="8229600" cy="6323012"/>
          </a:xfrm>
        </p:spPr>
        <p:txBody>
          <a:bodyPr/>
          <a:lstStyle/>
          <a:p>
            <a:r>
              <a:rPr lang="en-US" altLang="zh-TW" sz="6000">
                <a:solidFill>
                  <a:srgbClr val="FF0000"/>
                </a:solidFill>
                <a:ea typeface="標楷體" panose="03000509000000000000" pitchFamily="49" charset="-120"/>
                <a:cs typeface="標楷體" panose="03000509000000000000" pitchFamily="49" charset="-120"/>
              </a:rPr>
              <a:t>SAS® VISUAL ANALYTICS</a:t>
            </a:r>
            <a:br>
              <a:rPr lang="en-US" altLang="zh-TW" sz="6000">
                <a:solidFill>
                  <a:srgbClr val="FF0000"/>
                </a:solidFill>
                <a:ea typeface="標楷體" panose="03000509000000000000" pitchFamily="49" charset="-120"/>
                <a:cs typeface="標楷體" panose="03000509000000000000" pitchFamily="49" charset="-120"/>
              </a:rPr>
            </a:br>
            <a:r>
              <a:rPr lang="en-US" altLang="zh-TW">
                <a:ea typeface="標楷體" panose="03000509000000000000" pitchFamily="49" charset="-120"/>
                <a:cs typeface="標楷體" panose="03000509000000000000" pitchFamily="49" charset="-120"/>
              </a:rPr>
              <a:t>A Single solution for </a:t>
            </a:r>
            <a:br>
              <a:rPr lang="en-US" altLang="zh-TW">
                <a:ea typeface="標楷體" panose="03000509000000000000" pitchFamily="49" charset="-120"/>
                <a:cs typeface="標楷體" panose="03000509000000000000" pitchFamily="49" charset="-120"/>
              </a:rPr>
            </a:br>
            <a:r>
              <a:rPr lang="en-US" altLang="zh-TW">
                <a:ea typeface="標楷體" panose="03000509000000000000" pitchFamily="49" charset="-120"/>
                <a:cs typeface="標楷體" panose="03000509000000000000" pitchFamily="49" charset="-120"/>
              </a:rPr>
              <a:t>Data Discovery, </a:t>
            </a:r>
            <a:br>
              <a:rPr lang="en-US" altLang="zh-TW">
                <a:ea typeface="標楷體" panose="03000509000000000000" pitchFamily="49" charset="-120"/>
                <a:cs typeface="標楷體" panose="03000509000000000000" pitchFamily="49" charset="-120"/>
              </a:rPr>
            </a:br>
            <a:r>
              <a:rPr lang="en-US" altLang="zh-TW">
                <a:ea typeface="標楷體" panose="03000509000000000000" pitchFamily="49" charset="-120"/>
                <a:cs typeface="標楷體" panose="03000509000000000000" pitchFamily="49" charset="-120"/>
              </a:rPr>
              <a:t>Visualization, analytics and reporting</a:t>
            </a:r>
            <a:endParaRPr lang="zh-TW" altLang="en-US">
              <a:ea typeface="標楷體" panose="03000509000000000000" pitchFamily="49" charset="-120"/>
              <a:cs typeface="標楷體" panose="03000509000000000000" pitchFamily="49" charset="-120"/>
            </a:endParaRPr>
          </a:p>
        </p:txBody>
      </p:sp>
      <p:sp>
        <p:nvSpPr>
          <p:cNvPr id="82947" name="投影片編號版面配置區 3">
            <a:extLst>
              <a:ext uri="{FF2B5EF4-FFF2-40B4-BE49-F238E27FC236}">
                <a16:creationId xmlns:a16="http://schemas.microsoft.com/office/drawing/2014/main" id="{37C3C872-6F67-2F47-AD8B-259164EF2C4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fld id="{4427A97D-BE5F-784D-814B-246D47071A48}" type="slidenum">
              <a:rPr lang="zh-TW" altLang="en-US" sz="1200">
                <a:solidFill>
                  <a:srgbClr val="898989"/>
                </a:solidFill>
              </a:rPr>
              <a:pPr eaLnBrk="1" hangingPunct="1">
                <a:spcBef>
                  <a:spcPct val="0"/>
                </a:spcBef>
                <a:buFontTx/>
                <a:buNone/>
              </a:pPr>
              <a:t>62</a:t>
            </a:fld>
            <a:endParaRPr lang="zh-TW" altLang="en-US" sz="1200">
              <a:solidFill>
                <a:srgbClr val="898989"/>
              </a:solidFill>
            </a:endParaRPr>
          </a:p>
        </p:txBody>
      </p:sp>
      <p:sp>
        <p:nvSpPr>
          <p:cNvPr id="5" name="矩形 4">
            <a:extLst>
              <a:ext uri="{FF2B5EF4-FFF2-40B4-BE49-F238E27FC236}">
                <a16:creationId xmlns:a16="http://schemas.microsoft.com/office/drawing/2014/main" id="{27F001A3-078D-1C4D-93C1-EFF908F6D693}"/>
              </a:ext>
            </a:extLst>
          </p:cNvPr>
          <p:cNvSpPr/>
          <p:nvPr/>
        </p:nvSpPr>
        <p:spPr>
          <a:xfrm>
            <a:off x="1476375" y="6588125"/>
            <a:ext cx="6335713" cy="276225"/>
          </a:xfrm>
          <a:prstGeom prst="rect">
            <a:avLst/>
          </a:prstGeom>
        </p:spPr>
        <p:txBody>
          <a:bodyPr>
            <a:spAutoFit/>
          </a:bodyPr>
          <a:lstStyle/>
          <a:p>
            <a:pPr algn="ctr">
              <a:defRPr/>
            </a:pPr>
            <a:r>
              <a:rPr lang="en-US" altLang="zh-TW" sz="1200" dirty="0">
                <a:solidFill>
                  <a:schemeClr val="bg1">
                    <a:lumMod val="75000"/>
                  </a:schemeClr>
                </a:solidFill>
                <a:latin typeface="Arial" charset="0"/>
              </a:rPr>
              <a:t>Source: Deepak </a:t>
            </a:r>
            <a:r>
              <a:rPr lang="en-US" altLang="zh-TW" sz="1200" dirty="0" err="1">
                <a:solidFill>
                  <a:schemeClr val="bg1">
                    <a:lumMod val="75000"/>
                  </a:schemeClr>
                </a:solidFill>
                <a:latin typeface="Arial" charset="0"/>
              </a:rPr>
              <a:t>Ramanathan</a:t>
            </a:r>
            <a:r>
              <a:rPr lang="en-US" altLang="zh-TW" sz="1200" dirty="0">
                <a:solidFill>
                  <a:schemeClr val="bg1">
                    <a:lumMod val="75000"/>
                  </a:schemeClr>
                </a:solidFill>
                <a:latin typeface="Arial" charset="0"/>
              </a:rPr>
              <a:t> (2014), SAS Modernization architectures - Big Data Analytics</a:t>
            </a:r>
            <a:endParaRPr lang="zh-TW" altLang="en-US" sz="1200" dirty="0">
              <a:solidFill>
                <a:schemeClr val="bg1">
                  <a:lumMod val="75000"/>
                </a:schemeClr>
              </a:solidFill>
              <a:latin typeface="Arial" charset="0"/>
            </a:endParaRPr>
          </a:p>
        </p:txBody>
      </p:sp>
    </p:spTree>
    <p:extLst>
      <p:ext uri="{BB962C8B-B14F-4D97-AF65-F5344CB8AC3E}">
        <p14:creationId xmlns:p14="http://schemas.microsoft.com/office/powerpoint/2010/main" val="26845265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a:extLst>
              <a:ext uri="{FF2B5EF4-FFF2-40B4-BE49-F238E27FC236}">
                <a16:creationId xmlns:a16="http://schemas.microsoft.com/office/drawing/2014/main" id="{C61F4087-4528-2243-B693-2F5BCA316D1D}"/>
              </a:ext>
            </a:extLst>
          </p:cNvPr>
          <p:cNvSpPr>
            <a:spLocks noGrp="1"/>
          </p:cNvSpPr>
          <p:nvPr>
            <p:ph type="title"/>
          </p:nvPr>
        </p:nvSpPr>
        <p:spPr/>
        <p:txBody>
          <a:bodyPr/>
          <a:lstStyle/>
          <a:p>
            <a:r>
              <a:rPr lang="en-US" altLang="zh-TW">
                <a:solidFill>
                  <a:schemeClr val="accent1"/>
                </a:solidFill>
                <a:ea typeface="標楷體" panose="03000509000000000000" pitchFamily="49" charset="-120"/>
                <a:cs typeface="標楷體" panose="03000509000000000000" pitchFamily="49" charset="-120"/>
              </a:rPr>
              <a:t>SAS® VISUAL ANALYTICS</a:t>
            </a:r>
            <a:endParaRPr lang="zh-TW" altLang="en-US">
              <a:solidFill>
                <a:schemeClr val="accent1"/>
              </a:solidFill>
              <a:ea typeface="標楷體" panose="03000509000000000000" pitchFamily="49" charset="-120"/>
              <a:cs typeface="標楷體" panose="03000509000000000000" pitchFamily="49" charset="-120"/>
            </a:endParaRPr>
          </a:p>
        </p:txBody>
      </p:sp>
      <p:sp>
        <p:nvSpPr>
          <p:cNvPr id="83971" name="投影片編號版面配置區 3">
            <a:extLst>
              <a:ext uri="{FF2B5EF4-FFF2-40B4-BE49-F238E27FC236}">
                <a16:creationId xmlns:a16="http://schemas.microsoft.com/office/drawing/2014/main" id="{BEC32BBE-BAAB-F141-8763-71F2AF55704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fld id="{1DF78C6C-0E47-6E49-8D43-2EF8B77A5E2D}" type="slidenum">
              <a:rPr lang="zh-TW" altLang="en-US" sz="1200">
                <a:solidFill>
                  <a:srgbClr val="898989"/>
                </a:solidFill>
              </a:rPr>
              <a:pPr eaLnBrk="1" hangingPunct="1">
                <a:spcBef>
                  <a:spcPct val="0"/>
                </a:spcBef>
                <a:buFontTx/>
                <a:buNone/>
              </a:pPr>
              <a:t>63</a:t>
            </a:fld>
            <a:endParaRPr lang="zh-TW" altLang="en-US" sz="1200">
              <a:solidFill>
                <a:srgbClr val="898989"/>
              </a:solidFill>
            </a:endParaRPr>
          </a:p>
        </p:txBody>
      </p:sp>
      <p:sp>
        <p:nvSpPr>
          <p:cNvPr id="83972" name="Text Placeholder 2">
            <a:extLst>
              <a:ext uri="{FF2B5EF4-FFF2-40B4-BE49-F238E27FC236}">
                <a16:creationId xmlns:a16="http://schemas.microsoft.com/office/drawing/2014/main" id="{E3669199-6675-EA44-A899-BF0AF3A9C87F}"/>
              </a:ext>
            </a:extLst>
          </p:cNvPr>
          <p:cNvSpPr txBox="1">
            <a:spLocks/>
          </p:cNvSpPr>
          <p:nvPr/>
        </p:nvSpPr>
        <p:spPr bwMode="auto">
          <a:xfrm>
            <a:off x="900113" y="1566863"/>
            <a:ext cx="7129462"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kumimoji="0" lang="en-US" altLang="zh-TW" sz="2800" u="sng">
                <a:solidFill>
                  <a:srgbClr val="898989"/>
                </a:solidFill>
              </a:rPr>
              <a:t>Example:</a:t>
            </a:r>
            <a:r>
              <a:rPr kumimoji="0" lang="en-US" altLang="zh-TW" sz="2800">
                <a:solidFill>
                  <a:srgbClr val="898989"/>
                </a:solidFill>
              </a:rPr>
              <a:t>  text analysis gives you insight to customer experience and opinion</a:t>
            </a:r>
            <a:endParaRPr kumimoji="0" lang="en-US" altLang="zh-TW" sz="2800">
              <a:solidFill>
                <a:srgbClr val="C00000"/>
              </a:solidFill>
            </a:endParaRPr>
          </a:p>
        </p:txBody>
      </p:sp>
      <p:pic>
        <p:nvPicPr>
          <p:cNvPr id="83973" name="Picture 7">
            <a:extLst>
              <a:ext uri="{FF2B5EF4-FFF2-40B4-BE49-F238E27FC236}">
                <a16:creationId xmlns:a16="http://schemas.microsoft.com/office/drawing/2014/main" id="{96DA6686-37D4-1940-BC97-AEB32FDF1A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 y="3146425"/>
            <a:ext cx="184467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7">
            <a:extLst>
              <a:ext uri="{FF2B5EF4-FFF2-40B4-BE49-F238E27FC236}">
                <a16:creationId xmlns:a16="http://schemas.microsoft.com/office/drawing/2014/main" id="{964C6914-C425-F844-8399-C008848A3CEF}"/>
              </a:ext>
            </a:extLst>
          </p:cNvPr>
          <p:cNvSpPr txBox="1"/>
          <p:nvPr/>
        </p:nvSpPr>
        <p:spPr>
          <a:xfrm>
            <a:off x="82550" y="4995863"/>
            <a:ext cx="2501900" cy="522287"/>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AU" sz="1400" b="1" cap="small" dirty="0">
                <a:solidFill>
                  <a:prstClr val="white"/>
                </a:solidFill>
              </a:rPr>
              <a:t>Visualization Powered by SAS Analytics</a:t>
            </a:r>
          </a:p>
        </p:txBody>
      </p:sp>
      <p:pic>
        <p:nvPicPr>
          <p:cNvPr id="9" name="Picture 3">
            <a:extLst>
              <a:ext uri="{FF2B5EF4-FFF2-40B4-BE49-F238E27FC236}">
                <a16:creationId xmlns:a16="http://schemas.microsoft.com/office/drawing/2014/main" id="{30F07EC9-E636-3140-B108-D861F6D3066E}"/>
              </a:ext>
            </a:extLst>
          </p:cNvPr>
          <p:cNvPicPr>
            <a:picLocks noChangeAspect="1"/>
          </p:cNvPicPr>
          <p:nvPr/>
        </p:nvPicPr>
        <p:blipFill rotWithShape="1">
          <a:blip r:embed="rId4"/>
          <a:srcRect l="15312" t="7034" r="17467" b="17246"/>
          <a:stretch/>
        </p:blipFill>
        <p:spPr>
          <a:xfrm>
            <a:off x="2819400" y="2727325"/>
            <a:ext cx="3665538" cy="2232025"/>
          </a:xfrm>
          <a:prstGeom prst="rect">
            <a:avLst/>
          </a:prstGeom>
          <a:ln w="25400">
            <a:solidFill>
              <a:schemeClr val="accent3"/>
            </a:solidFill>
          </a:ln>
          <a:effectLst>
            <a:outerShdw blurRad="50800" dist="76200" dir="2700000" algn="tl" rotWithShape="0">
              <a:prstClr val="black">
                <a:alpha val="40000"/>
              </a:prstClr>
            </a:outerShdw>
          </a:effectLst>
        </p:spPr>
      </p:pic>
      <p:pic>
        <p:nvPicPr>
          <p:cNvPr id="10" name="Picture 9">
            <a:extLst>
              <a:ext uri="{FF2B5EF4-FFF2-40B4-BE49-F238E27FC236}">
                <a16:creationId xmlns:a16="http://schemas.microsoft.com/office/drawing/2014/main" id="{53398910-F395-F94E-B2F8-BC7C37031550}"/>
              </a:ext>
            </a:extLst>
          </p:cNvPr>
          <p:cNvPicPr>
            <a:picLocks noChangeAspect="1"/>
          </p:cNvPicPr>
          <p:nvPr/>
        </p:nvPicPr>
        <p:blipFill rotWithShape="1">
          <a:blip r:embed="rId5"/>
          <a:srcRect l="14188" t="5792" r="17326" b="11372"/>
          <a:stretch/>
        </p:blipFill>
        <p:spPr>
          <a:xfrm>
            <a:off x="5073650" y="3754438"/>
            <a:ext cx="3760788" cy="2482850"/>
          </a:xfrm>
          <a:prstGeom prst="rect">
            <a:avLst/>
          </a:prstGeom>
          <a:ln w="28575" cmpd="sng">
            <a:solidFill>
              <a:schemeClr val="accent3"/>
            </a:solidFill>
          </a:ln>
          <a:effectLst>
            <a:outerShdw blurRad="50800" dist="114300" dir="2700000" sx="103000" sy="103000" algn="tl" rotWithShape="0">
              <a:prstClr val="black">
                <a:alpha val="40000"/>
              </a:prstClr>
            </a:outerShdw>
          </a:effectLst>
        </p:spPr>
      </p:pic>
      <p:sp>
        <p:nvSpPr>
          <p:cNvPr id="11" name="Curved Right Arrow 4">
            <a:extLst>
              <a:ext uri="{FF2B5EF4-FFF2-40B4-BE49-F238E27FC236}">
                <a16:creationId xmlns:a16="http://schemas.microsoft.com/office/drawing/2014/main" id="{17670A49-F821-3045-BBE1-84E119C7BC11}"/>
              </a:ext>
            </a:extLst>
          </p:cNvPr>
          <p:cNvSpPr/>
          <p:nvPr/>
        </p:nvSpPr>
        <p:spPr>
          <a:xfrm rot="18595046" flipH="1">
            <a:off x="7115969" y="2701131"/>
            <a:ext cx="444500" cy="1430338"/>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accent1"/>
              </a:solidFill>
            </a:endParaRPr>
          </a:p>
        </p:txBody>
      </p:sp>
      <p:sp>
        <p:nvSpPr>
          <p:cNvPr id="83978" name="TextBox 5">
            <a:extLst>
              <a:ext uri="{FF2B5EF4-FFF2-40B4-BE49-F238E27FC236}">
                <a16:creationId xmlns:a16="http://schemas.microsoft.com/office/drawing/2014/main" id="{925A7778-48B6-BC4E-A821-4D4DBE7A4CE9}"/>
              </a:ext>
            </a:extLst>
          </p:cNvPr>
          <p:cNvSpPr txBox="1">
            <a:spLocks noChangeArrowheads="1"/>
          </p:cNvSpPr>
          <p:nvPr/>
        </p:nvSpPr>
        <p:spPr bwMode="auto">
          <a:xfrm>
            <a:off x="2819400" y="5137150"/>
            <a:ext cx="21145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US" altLang="zh-TW" sz="1800">
                <a:latin typeface="Arial" panose="020B0604020202020204" pitchFamily="34" charset="0"/>
              </a:rPr>
              <a:t>Analytics applied to text provides real MEANING</a:t>
            </a:r>
          </a:p>
        </p:txBody>
      </p:sp>
      <p:sp>
        <p:nvSpPr>
          <p:cNvPr id="13" name="矩形 12">
            <a:extLst>
              <a:ext uri="{FF2B5EF4-FFF2-40B4-BE49-F238E27FC236}">
                <a16:creationId xmlns:a16="http://schemas.microsoft.com/office/drawing/2014/main" id="{8EFF7CF0-8DFC-D446-B72B-C5256AA4CD6B}"/>
              </a:ext>
            </a:extLst>
          </p:cNvPr>
          <p:cNvSpPr/>
          <p:nvPr/>
        </p:nvSpPr>
        <p:spPr>
          <a:xfrm>
            <a:off x="1476375" y="6588125"/>
            <a:ext cx="6335713" cy="276225"/>
          </a:xfrm>
          <a:prstGeom prst="rect">
            <a:avLst/>
          </a:prstGeom>
        </p:spPr>
        <p:txBody>
          <a:bodyPr>
            <a:spAutoFit/>
          </a:bodyPr>
          <a:lstStyle/>
          <a:p>
            <a:pPr algn="ctr">
              <a:defRPr/>
            </a:pPr>
            <a:r>
              <a:rPr lang="en-US" altLang="zh-TW" sz="1200" dirty="0">
                <a:solidFill>
                  <a:schemeClr val="bg1">
                    <a:lumMod val="75000"/>
                  </a:schemeClr>
                </a:solidFill>
                <a:latin typeface="Arial" charset="0"/>
              </a:rPr>
              <a:t>Source: Deepak </a:t>
            </a:r>
            <a:r>
              <a:rPr lang="en-US" altLang="zh-TW" sz="1200" dirty="0" err="1">
                <a:solidFill>
                  <a:schemeClr val="bg1">
                    <a:lumMod val="75000"/>
                  </a:schemeClr>
                </a:solidFill>
                <a:latin typeface="Arial" charset="0"/>
              </a:rPr>
              <a:t>Ramanathan</a:t>
            </a:r>
            <a:r>
              <a:rPr lang="en-US" altLang="zh-TW" sz="1200" dirty="0">
                <a:solidFill>
                  <a:schemeClr val="bg1">
                    <a:lumMod val="75000"/>
                  </a:schemeClr>
                </a:solidFill>
                <a:latin typeface="Arial" charset="0"/>
              </a:rPr>
              <a:t> (2014), SAS Modernization architectures - Big Data Analytics</a:t>
            </a:r>
            <a:endParaRPr lang="zh-TW" altLang="en-US" sz="1200" dirty="0">
              <a:solidFill>
                <a:schemeClr val="bg1">
                  <a:lumMod val="75000"/>
                </a:schemeClr>
              </a:solidFill>
              <a:latin typeface="Arial" charset="0"/>
            </a:endParaRPr>
          </a:p>
        </p:txBody>
      </p:sp>
    </p:spTree>
    <p:extLst>
      <p:ext uri="{BB962C8B-B14F-4D97-AF65-F5344CB8AC3E}">
        <p14:creationId xmlns:p14="http://schemas.microsoft.com/office/powerpoint/2010/main" val="22325213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a:extLst>
              <a:ext uri="{FF2B5EF4-FFF2-40B4-BE49-F238E27FC236}">
                <a16:creationId xmlns:a16="http://schemas.microsoft.com/office/drawing/2014/main" id="{216EC3DA-ABF2-844C-BEC3-C98F742ABC01}"/>
              </a:ext>
            </a:extLst>
          </p:cNvPr>
          <p:cNvSpPr>
            <a:spLocks noGrp="1"/>
          </p:cNvSpPr>
          <p:nvPr>
            <p:ph type="title"/>
          </p:nvPr>
        </p:nvSpPr>
        <p:spPr/>
        <p:txBody>
          <a:bodyPr/>
          <a:lstStyle/>
          <a:p>
            <a:r>
              <a:rPr lang="en-US" altLang="zh-TW">
                <a:solidFill>
                  <a:schemeClr val="accent1"/>
                </a:solidFill>
                <a:ea typeface="標楷體" panose="03000509000000000000" pitchFamily="49" charset="-120"/>
                <a:cs typeface="標楷體" panose="03000509000000000000" pitchFamily="49" charset="-120"/>
              </a:rPr>
              <a:t>Visualization</a:t>
            </a:r>
            <a:endParaRPr lang="zh-TW" altLang="en-US">
              <a:solidFill>
                <a:schemeClr val="accent1"/>
              </a:solidFill>
              <a:ea typeface="標楷體" panose="03000509000000000000" pitchFamily="49" charset="-120"/>
              <a:cs typeface="標楷體" panose="03000509000000000000" pitchFamily="49" charset="-120"/>
            </a:endParaRPr>
          </a:p>
        </p:txBody>
      </p:sp>
      <p:sp>
        <p:nvSpPr>
          <p:cNvPr id="84995" name="投影片編號版面配置區 3">
            <a:extLst>
              <a:ext uri="{FF2B5EF4-FFF2-40B4-BE49-F238E27FC236}">
                <a16:creationId xmlns:a16="http://schemas.microsoft.com/office/drawing/2014/main" id="{4D38F832-2F6A-9F47-BEB9-8A667987BC5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fld id="{F055D524-0A8C-ED4F-A83C-7454B18B06EC}" type="slidenum">
              <a:rPr lang="zh-TW" altLang="en-US" sz="1200">
                <a:solidFill>
                  <a:srgbClr val="898989"/>
                </a:solidFill>
              </a:rPr>
              <a:pPr eaLnBrk="1" hangingPunct="1">
                <a:spcBef>
                  <a:spcPct val="0"/>
                </a:spcBef>
                <a:buFontTx/>
                <a:buNone/>
              </a:pPr>
              <a:t>64</a:t>
            </a:fld>
            <a:endParaRPr lang="zh-TW" altLang="en-US" sz="1200">
              <a:solidFill>
                <a:srgbClr val="898989"/>
              </a:solidFill>
            </a:endParaRPr>
          </a:p>
        </p:txBody>
      </p:sp>
      <p:pic>
        <p:nvPicPr>
          <p:cNvPr id="5" name="Picture 3">
            <a:extLst>
              <a:ext uri="{FF2B5EF4-FFF2-40B4-BE49-F238E27FC236}">
                <a16:creationId xmlns:a16="http://schemas.microsoft.com/office/drawing/2014/main" id="{AD86A37E-7390-F04E-9519-9CC207772993}"/>
              </a:ext>
            </a:extLst>
          </p:cNvPr>
          <p:cNvPicPr>
            <a:picLocks noChangeAspect="1"/>
          </p:cNvPicPr>
          <p:nvPr/>
        </p:nvPicPr>
        <p:blipFill>
          <a:blip r:embed="rId2"/>
          <a:stretch>
            <a:fillRect/>
          </a:stretch>
        </p:blipFill>
        <p:spPr>
          <a:xfrm>
            <a:off x="514350" y="2154238"/>
            <a:ext cx="3508375" cy="2241550"/>
          </a:xfrm>
          <a:prstGeom prst="rect">
            <a:avLst/>
          </a:prstGeom>
          <a:ln w="28575">
            <a:solidFill>
              <a:schemeClr val="accent2"/>
            </a:solidFill>
          </a:ln>
          <a:effectLst>
            <a:outerShdw blurRad="50800" dist="101600" dir="2700000" sx="103000" sy="103000" algn="tl" rotWithShape="0">
              <a:prstClr val="black">
                <a:alpha val="40000"/>
              </a:prstClr>
            </a:outerShdw>
          </a:effectLst>
        </p:spPr>
      </p:pic>
      <p:pic>
        <p:nvPicPr>
          <p:cNvPr id="6" name="Picture 11">
            <a:extLst>
              <a:ext uri="{FF2B5EF4-FFF2-40B4-BE49-F238E27FC236}">
                <a16:creationId xmlns:a16="http://schemas.microsoft.com/office/drawing/2014/main" id="{E615BDAD-E8A2-E54C-91C2-81C519B8C895}"/>
              </a:ext>
            </a:extLst>
          </p:cNvPr>
          <p:cNvPicPr>
            <a:picLocks noChangeAspect="1"/>
          </p:cNvPicPr>
          <p:nvPr/>
        </p:nvPicPr>
        <p:blipFill rotWithShape="1">
          <a:blip r:embed="rId3"/>
          <a:srcRect l="14188" t="5792" r="17326" b="11372"/>
          <a:stretch/>
        </p:blipFill>
        <p:spPr>
          <a:xfrm>
            <a:off x="2835275" y="2740025"/>
            <a:ext cx="3484563" cy="2301875"/>
          </a:xfrm>
          <a:prstGeom prst="rect">
            <a:avLst/>
          </a:prstGeom>
          <a:ln w="28575" cmpd="sng">
            <a:solidFill>
              <a:schemeClr val="accent3"/>
            </a:solidFill>
          </a:ln>
          <a:effectLst>
            <a:outerShdw blurRad="50800" dist="101600" dir="2700000" sx="103000" sy="103000" algn="tl" rotWithShape="0">
              <a:prstClr val="black">
                <a:alpha val="40000"/>
              </a:prstClr>
            </a:outerShdw>
          </a:effectLst>
        </p:spPr>
      </p:pic>
      <p:pic>
        <p:nvPicPr>
          <p:cNvPr id="7" name="Picture 4">
            <a:extLst>
              <a:ext uri="{FF2B5EF4-FFF2-40B4-BE49-F238E27FC236}">
                <a16:creationId xmlns:a16="http://schemas.microsoft.com/office/drawing/2014/main" id="{10B26763-2923-9445-8985-71B157BA5EE0}"/>
              </a:ext>
            </a:extLst>
          </p:cNvPr>
          <p:cNvPicPr>
            <a:picLocks noChangeAspect="1"/>
          </p:cNvPicPr>
          <p:nvPr/>
        </p:nvPicPr>
        <p:blipFill>
          <a:blip r:embed="rId4"/>
          <a:stretch>
            <a:fillRect/>
          </a:stretch>
        </p:blipFill>
        <p:spPr>
          <a:xfrm>
            <a:off x="5222875" y="3567113"/>
            <a:ext cx="3386138" cy="2238375"/>
          </a:xfrm>
          <a:prstGeom prst="rect">
            <a:avLst/>
          </a:prstGeom>
          <a:noFill/>
          <a:ln w="28575">
            <a:solidFill>
              <a:schemeClr val="accent2"/>
            </a:solidFill>
          </a:ln>
          <a:effectLst>
            <a:outerShdw blurRad="50800" dist="101600" dir="2700000" sx="103000" sy="103000" algn="tl" rotWithShape="0">
              <a:prstClr val="black">
                <a:alpha val="40000"/>
              </a:prstClr>
            </a:outerShdw>
          </a:effectLst>
        </p:spPr>
      </p:pic>
      <p:sp>
        <p:nvSpPr>
          <p:cNvPr id="8" name="矩形 7">
            <a:extLst>
              <a:ext uri="{FF2B5EF4-FFF2-40B4-BE49-F238E27FC236}">
                <a16:creationId xmlns:a16="http://schemas.microsoft.com/office/drawing/2014/main" id="{56FA5F56-E5DA-CB40-AB70-9B9A6FA383CB}"/>
              </a:ext>
            </a:extLst>
          </p:cNvPr>
          <p:cNvSpPr/>
          <p:nvPr/>
        </p:nvSpPr>
        <p:spPr>
          <a:xfrm>
            <a:off x="1476375" y="6588125"/>
            <a:ext cx="6335713" cy="276225"/>
          </a:xfrm>
          <a:prstGeom prst="rect">
            <a:avLst/>
          </a:prstGeom>
        </p:spPr>
        <p:txBody>
          <a:bodyPr>
            <a:spAutoFit/>
          </a:bodyPr>
          <a:lstStyle/>
          <a:p>
            <a:pPr algn="ctr">
              <a:defRPr/>
            </a:pPr>
            <a:r>
              <a:rPr lang="en-US" altLang="zh-TW" sz="1200" dirty="0">
                <a:solidFill>
                  <a:schemeClr val="bg1">
                    <a:lumMod val="75000"/>
                  </a:schemeClr>
                </a:solidFill>
                <a:latin typeface="Arial" charset="0"/>
              </a:rPr>
              <a:t>Source: Deepak </a:t>
            </a:r>
            <a:r>
              <a:rPr lang="en-US" altLang="zh-TW" sz="1200" dirty="0" err="1">
                <a:solidFill>
                  <a:schemeClr val="bg1">
                    <a:lumMod val="75000"/>
                  </a:schemeClr>
                </a:solidFill>
                <a:latin typeface="Arial" charset="0"/>
              </a:rPr>
              <a:t>Ramanathan</a:t>
            </a:r>
            <a:r>
              <a:rPr lang="en-US" altLang="zh-TW" sz="1200" dirty="0">
                <a:solidFill>
                  <a:schemeClr val="bg1">
                    <a:lumMod val="75000"/>
                  </a:schemeClr>
                </a:solidFill>
                <a:latin typeface="Arial" charset="0"/>
              </a:rPr>
              <a:t> (2014), SAS Modernization architectures - Big Data Analytics</a:t>
            </a:r>
            <a:endParaRPr lang="zh-TW" altLang="en-US" sz="1200" dirty="0">
              <a:solidFill>
                <a:schemeClr val="bg1">
                  <a:lumMod val="75000"/>
                </a:schemeClr>
              </a:solidFill>
              <a:latin typeface="Arial" charset="0"/>
            </a:endParaRPr>
          </a:p>
        </p:txBody>
      </p:sp>
    </p:spTree>
    <p:extLst>
      <p:ext uri="{BB962C8B-B14F-4D97-AF65-F5344CB8AC3E}">
        <p14:creationId xmlns:p14="http://schemas.microsoft.com/office/powerpoint/2010/main" val="20156808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468313" y="44450"/>
            <a:ext cx="8229600" cy="981075"/>
          </a:xfrm>
        </p:spPr>
        <p:txBody>
          <a:bodyPr>
            <a:normAutofit fontScale="90000"/>
          </a:bodyPr>
          <a:lstStyle/>
          <a:p>
            <a:r>
              <a:rPr lang="en-US" altLang="en-US" sz="2800" dirty="0" err="1">
                <a:solidFill>
                  <a:srgbClr val="4F81BD"/>
                </a:solidFill>
                <a:latin typeface="Calibri" charset="0"/>
                <a:ea typeface="標楷體" charset="-120"/>
                <a:cs typeface="新細明體" charset="-120"/>
              </a:rPr>
              <a:t>Devangana</a:t>
            </a:r>
            <a:r>
              <a:rPr lang="en-US" altLang="en-US" sz="2800" dirty="0">
                <a:solidFill>
                  <a:srgbClr val="4F81BD"/>
                </a:solidFill>
                <a:latin typeface="Calibri" charset="0"/>
                <a:ea typeface="標楷體" charset="-120"/>
                <a:cs typeface="新細明體" charset="-120"/>
              </a:rPr>
              <a:t> </a:t>
            </a:r>
            <a:r>
              <a:rPr lang="en-US" altLang="en-US" sz="2800" dirty="0" err="1">
                <a:solidFill>
                  <a:srgbClr val="4F81BD"/>
                </a:solidFill>
                <a:latin typeface="Calibri" charset="0"/>
                <a:ea typeface="標楷體" charset="-120"/>
                <a:cs typeface="新細明體" charset="-120"/>
              </a:rPr>
              <a:t>Khokhar</a:t>
            </a:r>
            <a:r>
              <a:rPr lang="en-US" altLang="en-US" sz="2800" dirty="0">
                <a:solidFill>
                  <a:srgbClr val="4F81BD"/>
                </a:solidFill>
                <a:latin typeface="Calibri" charset="0"/>
                <a:ea typeface="標楷體" charset="-120"/>
                <a:cs typeface="新細明體" charset="-120"/>
              </a:rPr>
              <a:t> (2015), </a:t>
            </a:r>
            <a:br>
              <a:rPr lang="en-US" altLang="en-US" sz="2800" dirty="0">
                <a:solidFill>
                  <a:srgbClr val="4F81BD"/>
                </a:solidFill>
                <a:latin typeface="Calibri" charset="0"/>
                <a:ea typeface="標楷體" charset="-120"/>
                <a:cs typeface="新細明體" charset="-120"/>
              </a:rPr>
            </a:br>
            <a:r>
              <a:rPr lang="en-US" altLang="en-US" sz="3600" dirty="0" err="1">
                <a:solidFill>
                  <a:srgbClr val="4F81BD"/>
                </a:solidFill>
                <a:latin typeface="Calibri" charset="0"/>
                <a:ea typeface="標楷體" charset="-120"/>
                <a:cs typeface="新細明體" charset="-120"/>
              </a:rPr>
              <a:t>Gephi</a:t>
            </a:r>
            <a:r>
              <a:rPr lang="en-US" altLang="en-US" sz="3600" dirty="0">
                <a:solidFill>
                  <a:srgbClr val="4F81BD"/>
                </a:solidFill>
                <a:latin typeface="Calibri" charset="0"/>
                <a:ea typeface="標楷體" charset="-120"/>
                <a:cs typeface="新細明體" charset="-120"/>
              </a:rPr>
              <a:t> Cookbook, </a:t>
            </a:r>
            <a:r>
              <a:rPr lang="en-US" altLang="en-US" sz="2400" dirty="0" err="1">
                <a:solidFill>
                  <a:srgbClr val="4F81BD"/>
                </a:solidFill>
                <a:latin typeface="Calibri" charset="0"/>
                <a:ea typeface="標楷體" charset="-120"/>
                <a:cs typeface="新細明體" charset="-120"/>
              </a:rPr>
              <a:t>Packt</a:t>
            </a:r>
            <a:r>
              <a:rPr lang="en-US" altLang="en-US" sz="2400" dirty="0">
                <a:solidFill>
                  <a:srgbClr val="4F81BD"/>
                </a:solidFill>
                <a:latin typeface="Calibri" charset="0"/>
                <a:ea typeface="標楷體" charset="-120"/>
                <a:cs typeface="新細明體" charset="-120"/>
              </a:rPr>
              <a:t> Publishing</a:t>
            </a:r>
          </a:p>
        </p:txBody>
      </p:sp>
      <p:sp>
        <p:nvSpPr>
          <p:cNvPr id="235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7570B04-398A-C042-BC14-3ACF932F1D3B}" type="slidenum">
              <a:rPr kumimoji="0" lang="zh-TW" altLang="en-US" sz="1200">
                <a:solidFill>
                  <a:srgbClr val="898989"/>
                </a:solidFill>
                <a:latin typeface="Calibri" charset="0"/>
                <a:ea typeface="新細明體" charset="-120"/>
              </a:rPr>
              <a:pPr eaLnBrk="1" hangingPunct="1"/>
              <a:t>65</a:t>
            </a:fld>
            <a:endParaRPr kumimoji="0" lang="zh-TW" altLang="en-US" sz="1200">
              <a:solidFill>
                <a:srgbClr val="898989"/>
              </a:solidFill>
              <a:latin typeface="Calibri" charset="0"/>
              <a:ea typeface="新細明體" charset="-120"/>
            </a:endParaRPr>
          </a:p>
        </p:txBody>
      </p:sp>
      <p:pic>
        <p:nvPicPr>
          <p:cNvPr id="2355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3475" y="1052513"/>
            <a:ext cx="43370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11188" y="6581775"/>
            <a:ext cx="76327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4"/>
              </a:rPr>
              <a:t>http://www.amazon.com/Gephi-Cookbook-Devangana-Khokhar/dp/1783987405</a:t>
            </a:r>
            <a:endParaRPr lang="en-US" sz="12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9827546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標題 1"/>
          <p:cNvSpPr>
            <a:spLocks noGrp="1"/>
          </p:cNvSpPr>
          <p:nvPr>
            <p:ph type="title"/>
          </p:nvPr>
        </p:nvSpPr>
        <p:spPr>
          <a:xfrm>
            <a:off x="468313" y="125413"/>
            <a:ext cx="8229600" cy="1143000"/>
          </a:xfrm>
        </p:spPr>
        <p:txBody>
          <a:bodyPr>
            <a:normAutofit fontScale="90000"/>
          </a:bodyPr>
          <a:lstStyle/>
          <a:p>
            <a:r>
              <a:rPr lang="en-US" altLang="zh-TW">
                <a:solidFill>
                  <a:schemeClr val="accent1"/>
                </a:solidFill>
                <a:latin typeface="Calibri" charset="0"/>
                <a:ea typeface="標楷體" charset="-120"/>
                <a:cs typeface="新細明體" charset="-120"/>
              </a:rPr>
              <a:t>Social Network Analysis (SNA) </a:t>
            </a:r>
            <a:br>
              <a:rPr lang="en-US" altLang="zh-TW">
                <a:solidFill>
                  <a:schemeClr val="accent1"/>
                </a:solidFill>
                <a:latin typeface="Calibri" charset="0"/>
                <a:ea typeface="標楷體" charset="-120"/>
                <a:cs typeface="新細明體" charset="-120"/>
              </a:rPr>
            </a:br>
            <a:r>
              <a:rPr lang="en-US" altLang="zh-TW">
                <a:solidFill>
                  <a:schemeClr val="accent1"/>
                </a:solidFill>
                <a:latin typeface="Calibri" charset="0"/>
                <a:ea typeface="標楷體" charset="-120"/>
                <a:cs typeface="新細明體" charset="-120"/>
              </a:rPr>
              <a:t>Facebook TouchGraph</a:t>
            </a:r>
            <a:endParaRPr lang="zh-TW" altLang="en-US">
              <a:solidFill>
                <a:schemeClr val="accent1"/>
              </a:solidFill>
              <a:latin typeface="Calibri" charset="0"/>
              <a:ea typeface="標楷體" charset="-120"/>
              <a:cs typeface="新細明體" charset="-120"/>
            </a:endParaRPr>
          </a:p>
        </p:txBody>
      </p:sp>
      <p:sp>
        <p:nvSpPr>
          <p:cNvPr id="4403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312A375-B35A-FE4B-8478-ABF621D2A92B}" type="slidenum">
              <a:rPr kumimoji="0" lang="zh-TW" altLang="en-US" sz="1200">
                <a:solidFill>
                  <a:srgbClr val="898989"/>
                </a:solidFill>
                <a:latin typeface="Calibri" charset="0"/>
                <a:ea typeface="新細明體" charset="-120"/>
              </a:rPr>
              <a:pPr eaLnBrk="1" hangingPunct="1"/>
              <a:t>66</a:t>
            </a:fld>
            <a:endParaRPr kumimoji="0" lang="zh-TW" altLang="en-US" sz="1200">
              <a:solidFill>
                <a:srgbClr val="898989"/>
              </a:solidFill>
              <a:latin typeface="Calibri" charset="0"/>
              <a:ea typeface="新細明體" charset="-120"/>
            </a:endParaRPr>
          </a:p>
        </p:txBody>
      </p:sp>
      <p:pic>
        <p:nvPicPr>
          <p:cNvPr id="440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368425"/>
            <a:ext cx="9172575" cy="515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02968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endParaRPr lang="zh-TW" altLang="en-US">
              <a:solidFill>
                <a:srgbClr val="4F81BD"/>
              </a:solidFill>
              <a:latin typeface="Calibri" charset="0"/>
              <a:ea typeface="標楷體" charset="-120"/>
              <a:cs typeface="新細明體" charset="-120"/>
            </a:endParaRPr>
          </a:p>
        </p:txBody>
      </p:sp>
      <p:sp>
        <p:nvSpPr>
          <p:cNvPr id="4505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1D1D512-EE22-7E49-826B-0583F0E6E582}" type="slidenum">
              <a:rPr kumimoji="0" lang="zh-TW" altLang="en-US" sz="1200">
                <a:solidFill>
                  <a:srgbClr val="898989"/>
                </a:solidFill>
                <a:latin typeface="Calibri" charset="0"/>
                <a:ea typeface="新細明體" charset="-120"/>
              </a:rPr>
              <a:pPr eaLnBrk="1" hangingPunct="1"/>
              <a:t>67</a:t>
            </a:fld>
            <a:endParaRPr kumimoji="0" lang="zh-TW" altLang="en-US" sz="1200">
              <a:solidFill>
                <a:srgbClr val="898989"/>
              </a:solidFill>
              <a:latin typeface="Calibri" charset="0"/>
              <a:ea typeface="新細明體" charset="-120"/>
            </a:endParaRPr>
          </a:p>
        </p:txBody>
      </p:sp>
      <p:sp>
        <p:nvSpPr>
          <p:cNvPr id="45059" name="矩形 4"/>
          <p:cNvSpPr>
            <a:spLocks noChangeArrowheads="1"/>
          </p:cNvSpPr>
          <p:nvPr/>
        </p:nvSpPr>
        <p:spPr bwMode="auto">
          <a:xfrm>
            <a:off x="1763713" y="6581775"/>
            <a:ext cx="5976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200">
                <a:solidFill>
                  <a:srgbClr val="A6A6A6"/>
                </a:solidFill>
                <a:ea typeface="MS PGothic" charset="-128"/>
              </a:rPr>
              <a:t>Source: </a:t>
            </a:r>
            <a:r>
              <a:rPr lang="en-US" altLang="zh-TW" sz="1200">
                <a:solidFill>
                  <a:srgbClr val="A6A6A6"/>
                </a:solidFill>
                <a:ea typeface="MS PGothic" charset="-128"/>
                <a:hlinkClick r:id="rId2"/>
              </a:rPr>
              <a:t>http://www.fmsasg.com/SocialNetworkAnalysis/</a:t>
            </a:r>
            <a:endParaRPr lang="zh-TW" altLang="en-US" sz="1200">
              <a:solidFill>
                <a:srgbClr val="A6A6A6"/>
              </a:solidFill>
              <a:ea typeface="MS PGothic" charset="-128"/>
            </a:endParaRPr>
          </a:p>
        </p:txBody>
      </p:sp>
      <p:pic>
        <p:nvPicPr>
          <p:cNvPr id="45060" name="Picture 2" descr="Link Analysis Diagram of the Al Qaeda Terrorist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765175"/>
            <a:ext cx="5583237"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4940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457200" y="115888"/>
            <a:ext cx="8229600" cy="635000"/>
          </a:xfrm>
        </p:spPr>
        <p:txBody>
          <a:bodyPr>
            <a:normAutofit fontScale="90000"/>
          </a:bodyPr>
          <a:lstStyle/>
          <a:p>
            <a:r>
              <a:rPr lang="en-US" altLang="en-US">
                <a:solidFill>
                  <a:schemeClr val="accent1"/>
                </a:solidFill>
                <a:latin typeface="Calibri" charset="0"/>
                <a:ea typeface="標楷體" charset="-120"/>
                <a:cs typeface="新細明體" charset="-120"/>
              </a:rPr>
              <a:t>Exploratory Network Analysis</a:t>
            </a:r>
          </a:p>
        </p:txBody>
      </p:sp>
      <p:sp>
        <p:nvSpPr>
          <p:cNvPr id="368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782656C-6A44-3B4A-A000-AD96012E4D44}" type="slidenum">
              <a:rPr kumimoji="0" lang="zh-TW" altLang="en-US" sz="1200">
                <a:solidFill>
                  <a:srgbClr val="898989"/>
                </a:solidFill>
                <a:latin typeface="Calibri" charset="0"/>
                <a:ea typeface="新細明體" charset="-120"/>
              </a:rPr>
              <a:pPr eaLnBrk="1" hangingPunct="1"/>
              <a:t>68</a:t>
            </a:fld>
            <a:endParaRPr kumimoji="0" lang="zh-TW" altLang="en-US" sz="1200">
              <a:solidFill>
                <a:srgbClr val="898989"/>
              </a:solidFill>
              <a:latin typeface="Calibri" charset="0"/>
              <a:ea typeface="新細明體" charset="-120"/>
            </a:endParaRPr>
          </a:p>
        </p:txBody>
      </p:sp>
      <p:pic>
        <p:nvPicPr>
          <p:cNvPr id="3686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1052513"/>
            <a:ext cx="91440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3"/>
              </a:rPr>
              <a:t>http://sebastien.pro/gephi-icwsm-tutorial.pdf</a:t>
            </a:r>
            <a:endParaRPr lang="en-US" sz="12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11503956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250825" y="274638"/>
            <a:ext cx="8569325" cy="1143000"/>
          </a:xfrm>
        </p:spPr>
        <p:txBody>
          <a:bodyPr>
            <a:normAutofit fontScale="90000"/>
          </a:bodyPr>
          <a:lstStyle/>
          <a:p>
            <a:r>
              <a:rPr lang="en-US" altLang="en-US">
                <a:solidFill>
                  <a:srgbClr val="4F81BD"/>
                </a:solidFill>
                <a:latin typeface="Calibri" charset="0"/>
                <a:ea typeface="標楷體" charset="-120"/>
                <a:cs typeface="新細明體" charset="-120"/>
              </a:rPr>
              <a:t>Looking for a “Simple Small Truth”?</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What Data Visualization Should Do?</a:t>
            </a:r>
          </a:p>
        </p:txBody>
      </p:sp>
      <p:sp>
        <p:nvSpPr>
          <p:cNvPr id="378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7F7F158-1053-5A44-996A-D808CB2F1658}" type="slidenum">
              <a:rPr kumimoji="0" lang="zh-TW" altLang="en-US" sz="1200">
                <a:solidFill>
                  <a:srgbClr val="898989"/>
                </a:solidFill>
                <a:latin typeface="Calibri" charset="0"/>
                <a:ea typeface="新細明體" charset="-120"/>
              </a:rPr>
              <a:pPr eaLnBrk="1" hangingPunct="1"/>
              <a:t>69</a:t>
            </a:fld>
            <a:endParaRPr kumimoji="0" lang="zh-TW" altLang="en-US" sz="1200">
              <a:solidFill>
                <a:srgbClr val="898989"/>
              </a:solidFill>
              <a:latin typeface="Calibri" charset="0"/>
              <a:ea typeface="新細明體" charset="-120"/>
            </a:endParaRPr>
          </a:p>
        </p:txBody>
      </p:sp>
      <p:pic>
        <p:nvPicPr>
          <p:cNvPr id="3789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65625" y="1412875"/>
            <a:ext cx="444500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412875"/>
            <a:ext cx="4073525"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8"/>
          <p:cNvSpPr>
            <a:spLocks noChangeArrowheads="1"/>
          </p:cNvSpPr>
          <p:nvPr/>
        </p:nvSpPr>
        <p:spPr bwMode="auto">
          <a:xfrm>
            <a:off x="1835150" y="5661025"/>
            <a:ext cx="5905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t>1. Make complex things </a:t>
            </a:r>
            <a:r>
              <a:rPr lang="en-US" altLang="en-US" sz="1800" b="1"/>
              <a:t>simple</a:t>
            </a:r>
            <a:endParaRPr lang="en-US" altLang="en-US" sz="1800"/>
          </a:p>
          <a:p>
            <a:pPr eaLnBrk="1" hangingPunct="1"/>
            <a:r>
              <a:rPr lang="en-US" altLang="en-US" sz="1800"/>
              <a:t>2. Extract </a:t>
            </a:r>
            <a:r>
              <a:rPr lang="en-US" altLang="en-US" sz="1800" b="1"/>
              <a:t>small </a:t>
            </a:r>
            <a:r>
              <a:rPr lang="en-US" altLang="en-US" sz="1800"/>
              <a:t>information from large data</a:t>
            </a:r>
          </a:p>
          <a:p>
            <a:pPr eaLnBrk="1" hangingPunct="1"/>
            <a:r>
              <a:rPr lang="en-US" altLang="en-US" sz="1800"/>
              <a:t>3. Present </a:t>
            </a:r>
            <a:r>
              <a:rPr lang="en-US" altLang="en-US" sz="1800" b="1"/>
              <a:t>truth</a:t>
            </a:r>
            <a:r>
              <a:rPr lang="en-US" altLang="en-US" sz="1800"/>
              <a:t>, do not deceive</a:t>
            </a:r>
          </a:p>
        </p:txBody>
      </p:sp>
      <p:sp>
        <p:nvSpPr>
          <p:cNvPr id="10" name="Rectangle 9"/>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4"/>
              </a:rPr>
              <a:t>http://sebastien.pro/gephi-icwsm-tutorial.pdf</a:t>
            </a:r>
            <a:endParaRPr lang="en-US" sz="12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4178570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09638-303F-BB4E-9E1D-9EC40C235E97}"/>
              </a:ext>
            </a:extLst>
          </p:cNvPr>
          <p:cNvSpPr>
            <a:spLocks noGrp="1"/>
          </p:cNvSpPr>
          <p:nvPr>
            <p:ph type="title"/>
          </p:nvPr>
        </p:nvSpPr>
        <p:spPr>
          <a:xfrm>
            <a:off x="457200" y="274638"/>
            <a:ext cx="8229600" cy="6106690"/>
          </a:xfrm>
        </p:spPr>
        <p:txBody>
          <a:bodyPr/>
          <a:lstStyle/>
          <a:p>
            <a:r>
              <a:rPr lang="en-US" sz="12000" dirty="0">
                <a:solidFill>
                  <a:srgbClr val="C00000"/>
                </a:solidFill>
              </a:rPr>
              <a:t>Data Science</a:t>
            </a:r>
          </a:p>
        </p:txBody>
      </p:sp>
      <p:sp>
        <p:nvSpPr>
          <p:cNvPr id="4" name="Slide Number Placeholder 3">
            <a:extLst>
              <a:ext uri="{FF2B5EF4-FFF2-40B4-BE49-F238E27FC236}">
                <a16:creationId xmlns:a16="http://schemas.microsoft.com/office/drawing/2014/main" id="{426F2842-8E93-4243-9D75-DF739300E351}"/>
              </a:ext>
            </a:extLst>
          </p:cNvPr>
          <p:cNvSpPr>
            <a:spLocks noGrp="1"/>
          </p:cNvSpPr>
          <p:nvPr>
            <p:ph type="sldNum" sz="quarter" idx="12"/>
          </p:nvPr>
        </p:nvSpPr>
        <p:spPr/>
        <p:txBody>
          <a:bodyPr/>
          <a:lstStyle/>
          <a:p>
            <a:fld id="{E008237F-23CD-E54D-BDBA-FE95A073E4E0}" type="slidenum">
              <a:rPr lang="zh-TW" altLang="en-US" smtClean="0"/>
              <a:pPr/>
              <a:t>7</a:t>
            </a:fld>
            <a:endParaRPr lang="zh-TW" altLang="en-US"/>
          </a:p>
        </p:txBody>
      </p:sp>
    </p:spTree>
    <p:extLst>
      <p:ext uri="{BB962C8B-B14F-4D97-AF65-F5344CB8AC3E}">
        <p14:creationId xmlns:p14="http://schemas.microsoft.com/office/powerpoint/2010/main" val="35813638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a:xfrm>
            <a:off x="457200" y="115888"/>
            <a:ext cx="8229600" cy="792162"/>
          </a:xfrm>
        </p:spPr>
        <p:txBody>
          <a:bodyPr/>
          <a:lstStyle/>
          <a:p>
            <a:r>
              <a:rPr lang="en-US" altLang="en-US">
                <a:solidFill>
                  <a:srgbClr val="4F81BD"/>
                </a:solidFill>
                <a:latin typeface="Calibri" charset="0"/>
                <a:ea typeface="標楷體" charset="-120"/>
                <a:cs typeface="新細明體" charset="-120"/>
              </a:rPr>
              <a:t>igraph</a:t>
            </a:r>
          </a:p>
        </p:txBody>
      </p:sp>
      <p:sp>
        <p:nvSpPr>
          <p:cNvPr id="9216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A1CFEFF-D791-FA4A-9A24-6179D727758A}" type="slidenum">
              <a:rPr kumimoji="0" lang="zh-TW" altLang="en-US" sz="1200">
                <a:solidFill>
                  <a:srgbClr val="898989"/>
                </a:solidFill>
                <a:latin typeface="Calibri" charset="0"/>
                <a:ea typeface="新細明體" charset="-120"/>
              </a:rPr>
              <a:pPr eaLnBrk="1" hangingPunct="1"/>
              <a:t>70</a:t>
            </a:fld>
            <a:endParaRPr kumimoji="0" lang="zh-TW" altLang="en-US" sz="1200">
              <a:solidFill>
                <a:srgbClr val="898989"/>
              </a:solidFill>
              <a:latin typeface="Calibri" charset="0"/>
              <a:ea typeface="新細明體" charset="-120"/>
            </a:endParaRPr>
          </a:p>
        </p:txBody>
      </p:sp>
      <p:pic>
        <p:nvPicPr>
          <p:cNvPr id="9216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31863"/>
            <a:ext cx="9144000" cy="559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5"/>
          <p:cNvSpPr>
            <a:spLocks noChangeArrowheads="1"/>
          </p:cNvSpPr>
          <p:nvPr/>
        </p:nvSpPr>
        <p:spPr bwMode="auto">
          <a:xfrm>
            <a:off x="3059113" y="6465888"/>
            <a:ext cx="3136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http://igraph.org/redirect.html</a:t>
            </a:r>
            <a:endParaRPr lang="en-US" altLang="en-US" sz="1800"/>
          </a:p>
        </p:txBody>
      </p:sp>
    </p:spTree>
    <p:extLst>
      <p:ext uri="{BB962C8B-B14F-4D97-AF65-F5344CB8AC3E}">
        <p14:creationId xmlns:p14="http://schemas.microsoft.com/office/powerpoint/2010/main" val="27257462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a:xfrm>
            <a:off x="468313" y="0"/>
            <a:ext cx="8229600" cy="765175"/>
          </a:xfrm>
        </p:spPr>
        <p:txBody>
          <a:bodyPr/>
          <a:lstStyle/>
          <a:p>
            <a:r>
              <a:rPr lang="en-US" altLang="en-US">
                <a:solidFill>
                  <a:schemeClr val="accent1"/>
                </a:solidFill>
                <a:latin typeface="Calibri" charset="0"/>
                <a:ea typeface="標楷體" charset="-120"/>
                <a:cs typeface="新細明體" charset="-120"/>
              </a:rPr>
              <a:t>Gephi</a:t>
            </a:r>
          </a:p>
        </p:txBody>
      </p:sp>
      <p:sp>
        <p:nvSpPr>
          <p:cNvPr id="1095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68751F6-1060-4946-A043-BFB998FB9E67}" type="slidenum">
              <a:rPr kumimoji="0" lang="zh-TW" altLang="en-US" sz="1200">
                <a:solidFill>
                  <a:srgbClr val="898989"/>
                </a:solidFill>
                <a:latin typeface="Calibri" charset="0"/>
                <a:ea typeface="新細明體" charset="-120"/>
              </a:rPr>
              <a:pPr eaLnBrk="1" hangingPunct="1"/>
              <a:t>71</a:t>
            </a:fld>
            <a:endParaRPr kumimoji="0" lang="zh-TW" altLang="en-US" sz="1200">
              <a:solidFill>
                <a:srgbClr val="898989"/>
              </a:solidFill>
              <a:latin typeface="Calibri" charset="0"/>
              <a:ea typeface="新細明體" charset="-120"/>
            </a:endParaRPr>
          </a:p>
        </p:txBody>
      </p:sp>
      <p:pic>
        <p:nvPicPr>
          <p:cNvPr id="10957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663" y="765175"/>
            <a:ext cx="7839075"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Rectangle 5"/>
          <p:cNvSpPr>
            <a:spLocks noChangeArrowheads="1"/>
          </p:cNvSpPr>
          <p:nvPr/>
        </p:nvSpPr>
        <p:spPr bwMode="auto">
          <a:xfrm>
            <a:off x="3614738" y="6524625"/>
            <a:ext cx="191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https://gephi.org/</a:t>
            </a:r>
            <a:endParaRPr lang="en-US" altLang="en-US" sz="1800"/>
          </a:p>
        </p:txBody>
      </p:sp>
    </p:spTree>
    <p:extLst>
      <p:ext uri="{BB962C8B-B14F-4D97-AF65-F5344CB8AC3E}">
        <p14:creationId xmlns:p14="http://schemas.microsoft.com/office/powerpoint/2010/main" val="7909542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BF337-A99C-7149-9019-1CB88F415966}"/>
              </a:ext>
            </a:extLst>
          </p:cNvPr>
          <p:cNvSpPr>
            <a:spLocks noGrp="1"/>
          </p:cNvSpPr>
          <p:nvPr>
            <p:ph type="title"/>
          </p:nvPr>
        </p:nvSpPr>
        <p:spPr>
          <a:xfrm>
            <a:off x="457200" y="274637"/>
            <a:ext cx="8229600" cy="6331619"/>
          </a:xfrm>
        </p:spPr>
        <p:txBody>
          <a:bodyPr>
            <a:normAutofit/>
          </a:bodyPr>
          <a:lstStyle/>
          <a:p>
            <a:r>
              <a:rPr lang="en-US" sz="6700" dirty="0">
                <a:solidFill>
                  <a:srgbClr val="C00000"/>
                </a:solidFill>
              </a:rPr>
              <a:t>Discovering, </a:t>
            </a:r>
            <a:br>
              <a:rPr lang="en-US" sz="6700" dirty="0">
                <a:solidFill>
                  <a:srgbClr val="C00000"/>
                </a:solidFill>
              </a:rPr>
            </a:br>
            <a:r>
              <a:rPr lang="en-US" sz="6700" dirty="0">
                <a:solidFill>
                  <a:srgbClr val="C00000"/>
                </a:solidFill>
              </a:rPr>
              <a:t>Analyzing, </a:t>
            </a:r>
            <a:br>
              <a:rPr lang="en-US" sz="6700" dirty="0">
                <a:solidFill>
                  <a:srgbClr val="C00000"/>
                </a:solidFill>
              </a:rPr>
            </a:br>
            <a:r>
              <a:rPr lang="en-US" sz="6700" dirty="0">
                <a:solidFill>
                  <a:srgbClr val="C00000"/>
                </a:solidFill>
              </a:rPr>
              <a:t>Visualizing and </a:t>
            </a:r>
            <a:br>
              <a:rPr lang="en-US" sz="6700" dirty="0">
                <a:solidFill>
                  <a:srgbClr val="C00000"/>
                </a:solidFill>
              </a:rPr>
            </a:br>
            <a:r>
              <a:rPr lang="en-US" sz="6700" dirty="0">
                <a:solidFill>
                  <a:srgbClr val="C00000"/>
                </a:solidFill>
              </a:rPr>
              <a:t>Presenting Data</a:t>
            </a:r>
            <a:br>
              <a:rPr lang="en-US" sz="6700" dirty="0">
                <a:solidFill>
                  <a:srgbClr val="C00000"/>
                </a:solidFill>
              </a:rPr>
            </a:br>
            <a:r>
              <a:rPr lang="en-US" sz="6700" dirty="0">
                <a:solidFill>
                  <a:srgbClr val="C00000"/>
                </a:solidFill>
              </a:rPr>
              <a:t>with Python </a:t>
            </a:r>
            <a:br>
              <a:rPr lang="en-US" sz="6700" dirty="0">
                <a:solidFill>
                  <a:srgbClr val="C00000"/>
                </a:solidFill>
              </a:rPr>
            </a:br>
            <a:r>
              <a:rPr lang="en-US" sz="6700" dirty="0">
                <a:solidFill>
                  <a:srgbClr val="C00000"/>
                </a:solidFill>
              </a:rPr>
              <a:t>in Google </a:t>
            </a:r>
            <a:r>
              <a:rPr lang="en-US" sz="6700" dirty="0" err="1">
                <a:solidFill>
                  <a:srgbClr val="C00000"/>
                </a:solidFill>
              </a:rPr>
              <a:t>Colab</a:t>
            </a:r>
            <a:endParaRPr lang="en-US" sz="6700" dirty="0">
              <a:solidFill>
                <a:srgbClr val="C00000"/>
              </a:solidFill>
            </a:endParaRPr>
          </a:p>
        </p:txBody>
      </p:sp>
      <p:sp>
        <p:nvSpPr>
          <p:cNvPr id="4" name="Slide Number Placeholder 3">
            <a:extLst>
              <a:ext uri="{FF2B5EF4-FFF2-40B4-BE49-F238E27FC236}">
                <a16:creationId xmlns:a16="http://schemas.microsoft.com/office/drawing/2014/main" id="{0E0A6621-F43A-B342-955D-CCB74AD66AAA}"/>
              </a:ext>
            </a:extLst>
          </p:cNvPr>
          <p:cNvSpPr>
            <a:spLocks noGrp="1"/>
          </p:cNvSpPr>
          <p:nvPr>
            <p:ph type="sldNum" sz="quarter" idx="12"/>
          </p:nvPr>
        </p:nvSpPr>
        <p:spPr/>
        <p:txBody>
          <a:bodyPr/>
          <a:lstStyle/>
          <a:p>
            <a:fld id="{5424488C-161F-514B-8FF5-CF5173A03E8D}" type="slidenum">
              <a:rPr lang="en-US" smtClean="0"/>
              <a:t>72</a:t>
            </a:fld>
            <a:endParaRPr lang="en-US"/>
          </a:p>
        </p:txBody>
      </p:sp>
    </p:spTree>
    <p:extLst>
      <p:ext uri="{BB962C8B-B14F-4D97-AF65-F5344CB8AC3E}">
        <p14:creationId xmlns:p14="http://schemas.microsoft.com/office/powerpoint/2010/main" val="42739845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9CDA4-3594-E341-ADD2-EFE8A7915928}"/>
              </a:ext>
            </a:extLst>
          </p:cNvPr>
          <p:cNvSpPr>
            <a:spLocks noGrp="1"/>
          </p:cNvSpPr>
          <p:nvPr>
            <p:ph type="title"/>
          </p:nvPr>
        </p:nvSpPr>
        <p:spPr>
          <a:xfrm>
            <a:off x="457200" y="127000"/>
            <a:ext cx="8229600" cy="797689"/>
          </a:xfrm>
        </p:spPr>
        <p:txBody>
          <a:bodyPr>
            <a:normAutofit/>
          </a:bodyPr>
          <a:lstStyle/>
          <a:p>
            <a:r>
              <a:rPr lang="en-US" b="1" dirty="0">
                <a:solidFill>
                  <a:schemeClr val="accent1"/>
                </a:solidFill>
              </a:rPr>
              <a:t>Google </a:t>
            </a:r>
            <a:r>
              <a:rPr lang="en-US" b="1" dirty="0" err="1">
                <a:solidFill>
                  <a:schemeClr val="accent1"/>
                </a:solidFill>
              </a:rPr>
              <a:t>Colab</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D4647BC2-F6DC-5349-9A08-C081E906F16A}"/>
              </a:ext>
            </a:extLst>
          </p:cNvPr>
          <p:cNvSpPr>
            <a:spLocks noGrp="1"/>
          </p:cNvSpPr>
          <p:nvPr>
            <p:ph type="sldNum" sz="quarter" idx="12"/>
          </p:nvPr>
        </p:nvSpPr>
        <p:spPr/>
        <p:txBody>
          <a:bodyPr/>
          <a:lstStyle/>
          <a:p>
            <a:fld id="{5424488C-161F-514B-8FF5-CF5173A03E8D}" type="slidenum">
              <a:rPr lang="en-US" smtClean="0"/>
              <a:t>73</a:t>
            </a:fld>
            <a:endParaRPr lang="en-US"/>
          </a:p>
        </p:txBody>
      </p:sp>
      <p:pic>
        <p:nvPicPr>
          <p:cNvPr id="6" name="Picture 5">
            <a:extLst>
              <a:ext uri="{FF2B5EF4-FFF2-40B4-BE49-F238E27FC236}">
                <a16:creationId xmlns:a16="http://schemas.microsoft.com/office/drawing/2014/main" id="{79F8BDCD-A161-484D-9DFD-78BB79EE8830}"/>
              </a:ext>
            </a:extLst>
          </p:cNvPr>
          <p:cNvPicPr>
            <a:picLocks noChangeAspect="1"/>
          </p:cNvPicPr>
          <p:nvPr/>
        </p:nvPicPr>
        <p:blipFill>
          <a:blip r:embed="rId2"/>
          <a:stretch>
            <a:fillRect/>
          </a:stretch>
        </p:blipFill>
        <p:spPr>
          <a:xfrm>
            <a:off x="0" y="850746"/>
            <a:ext cx="9144000" cy="5681568"/>
          </a:xfrm>
          <a:prstGeom prst="rect">
            <a:avLst/>
          </a:prstGeom>
        </p:spPr>
      </p:pic>
      <p:sp>
        <p:nvSpPr>
          <p:cNvPr id="7" name="Rectangle 6">
            <a:extLst>
              <a:ext uri="{FF2B5EF4-FFF2-40B4-BE49-F238E27FC236}">
                <a16:creationId xmlns:a16="http://schemas.microsoft.com/office/drawing/2014/main" id="{591CE3A4-FE65-9740-867D-1B6C751548E7}"/>
              </a:ext>
            </a:extLst>
          </p:cNvPr>
          <p:cNvSpPr/>
          <p:nvPr/>
        </p:nvSpPr>
        <p:spPr>
          <a:xfrm>
            <a:off x="1054100" y="6572671"/>
            <a:ext cx="6692900" cy="307777"/>
          </a:xfrm>
          <a:prstGeom prst="rect">
            <a:avLst/>
          </a:prstGeom>
        </p:spPr>
        <p:txBody>
          <a:bodyPr wrap="square">
            <a:spAutoFit/>
          </a:bodyPr>
          <a:lstStyle/>
          <a:p>
            <a:pPr algn="ctr"/>
            <a:r>
              <a:rPr lang="en-US" sz="1400" dirty="0">
                <a:hlinkClick r:id="rId3"/>
              </a:rPr>
              <a:t>https://colab.research.google.com/notebooks/welcome.ipynb</a:t>
            </a:r>
            <a:endParaRPr lang="en-US" sz="1400" dirty="0"/>
          </a:p>
        </p:txBody>
      </p:sp>
    </p:spTree>
    <p:extLst>
      <p:ext uri="{BB962C8B-B14F-4D97-AF65-F5344CB8AC3E}">
        <p14:creationId xmlns:p14="http://schemas.microsoft.com/office/powerpoint/2010/main" val="37399800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46138"/>
          </a:xfrm>
        </p:spPr>
        <p:txBody>
          <a:bodyPr/>
          <a:lstStyle/>
          <a:p>
            <a:r>
              <a:rPr lang="en-US" dirty="0">
                <a:solidFill>
                  <a:schemeClr val="accent1"/>
                </a:solidFill>
              </a:rPr>
              <a:t>The Quant Finance </a:t>
            </a:r>
            <a:r>
              <a:rPr lang="en-US" dirty="0" err="1">
                <a:solidFill>
                  <a:schemeClr val="accent1"/>
                </a:solidFill>
              </a:rPr>
              <a:t>PyData</a:t>
            </a:r>
            <a:r>
              <a:rPr lang="en-US" dirty="0">
                <a:solidFill>
                  <a:schemeClr val="accent1"/>
                </a:solidFill>
              </a:rPr>
              <a:t> Stack</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74</a:t>
            </a:fld>
            <a:endParaRPr lang="zh-TW"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000" y="846138"/>
            <a:ext cx="7658000" cy="5743500"/>
          </a:xfrm>
          <a:prstGeom prst="rect">
            <a:avLst/>
          </a:prstGeom>
        </p:spPr>
      </p:pic>
      <p:sp>
        <p:nvSpPr>
          <p:cNvPr id="6" name="Rectangle 5"/>
          <p:cNvSpPr/>
          <p:nvPr/>
        </p:nvSpPr>
        <p:spPr>
          <a:xfrm>
            <a:off x="786408" y="6597352"/>
            <a:ext cx="7571184" cy="246221"/>
          </a:xfrm>
          <a:prstGeom prst="rect">
            <a:avLst/>
          </a:prstGeom>
        </p:spPr>
        <p:txBody>
          <a:bodyPr wrap="square">
            <a:spAutoFit/>
          </a:bodyPr>
          <a:lstStyle/>
          <a:p>
            <a:r>
              <a:rPr lang="en-US" sz="1000" dirty="0">
                <a:solidFill>
                  <a:schemeClr val="bg1">
                    <a:lumMod val="75000"/>
                  </a:schemeClr>
                </a:solidFill>
              </a:rPr>
              <a:t>Source: http://</a:t>
            </a:r>
            <a:r>
              <a:rPr lang="en-US" sz="1000" dirty="0" err="1">
                <a:solidFill>
                  <a:schemeClr val="bg1">
                    <a:lumMod val="75000"/>
                  </a:schemeClr>
                </a:solidFill>
              </a:rPr>
              <a:t>nbviewer.jupyter.org</a:t>
            </a:r>
            <a:r>
              <a:rPr lang="en-US" sz="1000" dirty="0">
                <a:solidFill>
                  <a:schemeClr val="bg1">
                    <a:lumMod val="75000"/>
                  </a:schemeClr>
                </a:solidFill>
              </a:rPr>
              <a:t>/format/slides/</a:t>
            </a:r>
            <a:r>
              <a:rPr lang="en-US" sz="1000" dirty="0" err="1">
                <a:solidFill>
                  <a:schemeClr val="bg1">
                    <a:lumMod val="75000"/>
                  </a:schemeClr>
                </a:solidFill>
              </a:rPr>
              <a:t>github</a:t>
            </a:r>
            <a:r>
              <a:rPr lang="en-US" sz="1000" dirty="0">
                <a:solidFill>
                  <a:schemeClr val="bg1">
                    <a:lumMod val="75000"/>
                  </a:schemeClr>
                </a:solidFill>
              </a:rPr>
              <a:t>/</a:t>
            </a:r>
            <a:r>
              <a:rPr lang="en-US" sz="1000" dirty="0" err="1">
                <a:solidFill>
                  <a:schemeClr val="bg1">
                    <a:lumMod val="75000"/>
                  </a:schemeClr>
                </a:solidFill>
              </a:rPr>
              <a:t>quantopian</a:t>
            </a:r>
            <a:r>
              <a:rPr lang="en-US" sz="1000" dirty="0">
                <a:solidFill>
                  <a:schemeClr val="bg1">
                    <a:lumMod val="75000"/>
                  </a:schemeClr>
                </a:solidFill>
              </a:rPr>
              <a:t>/</a:t>
            </a:r>
            <a:r>
              <a:rPr lang="en-US" sz="1000" dirty="0" err="1">
                <a:solidFill>
                  <a:schemeClr val="bg1">
                    <a:lumMod val="75000"/>
                  </a:schemeClr>
                </a:solidFill>
              </a:rPr>
              <a:t>pyfolio</a:t>
            </a:r>
            <a:r>
              <a:rPr lang="en-US" sz="1000" dirty="0">
                <a:solidFill>
                  <a:schemeClr val="bg1">
                    <a:lumMod val="75000"/>
                  </a:schemeClr>
                </a:solidFill>
              </a:rPr>
              <a:t>/blob/master/</a:t>
            </a:r>
            <a:r>
              <a:rPr lang="en-US" sz="1000" dirty="0" err="1">
                <a:solidFill>
                  <a:schemeClr val="bg1">
                    <a:lumMod val="75000"/>
                  </a:schemeClr>
                </a:solidFill>
              </a:rPr>
              <a:t>pyfolio</a:t>
            </a:r>
            <a:r>
              <a:rPr lang="en-US" sz="1000" dirty="0">
                <a:solidFill>
                  <a:schemeClr val="bg1">
                    <a:lumMod val="75000"/>
                  </a:schemeClr>
                </a:solidFill>
              </a:rPr>
              <a:t>/examples/</a:t>
            </a:r>
            <a:r>
              <a:rPr lang="en-US" sz="1000" dirty="0" err="1">
                <a:solidFill>
                  <a:schemeClr val="bg1">
                    <a:lumMod val="75000"/>
                  </a:schemeClr>
                </a:solidFill>
              </a:rPr>
              <a:t>overview_slides.ipynb</a:t>
            </a:r>
            <a:r>
              <a:rPr lang="en-US" sz="1000" dirty="0">
                <a:solidFill>
                  <a:schemeClr val="bg1">
                    <a:lumMod val="75000"/>
                  </a:schemeClr>
                </a:solidFill>
              </a:rPr>
              <a:t>#/5</a:t>
            </a:r>
          </a:p>
        </p:txBody>
      </p:sp>
    </p:spTree>
    <p:extLst>
      <p:ext uri="{BB962C8B-B14F-4D97-AF65-F5344CB8AC3E}">
        <p14:creationId xmlns:p14="http://schemas.microsoft.com/office/powerpoint/2010/main" val="39915027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C6896-A359-9748-81AD-A374E22AA677}"/>
              </a:ext>
            </a:extLst>
          </p:cNvPr>
          <p:cNvSpPr>
            <a:spLocks noGrp="1"/>
          </p:cNvSpPr>
          <p:nvPr>
            <p:ph type="title"/>
          </p:nvPr>
        </p:nvSpPr>
        <p:spPr>
          <a:xfrm>
            <a:off x="457200" y="274638"/>
            <a:ext cx="8229600" cy="2971482"/>
          </a:xfrm>
        </p:spPr>
        <p:txBody>
          <a:bodyPr>
            <a:noAutofit/>
          </a:bodyPr>
          <a:lstStyle/>
          <a:p>
            <a:r>
              <a:rPr lang="en-US" sz="12000" dirty="0">
                <a:solidFill>
                  <a:srgbClr val="C00000"/>
                </a:solidFill>
              </a:rPr>
              <a:t>Python matplotlib</a:t>
            </a:r>
          </a:p>
        </p:txBody>
      </p:sp>
      <p:sp>
        <p:nvSpPr>
          <p:cNvPr id="4" name="Slide Number Placeholder 3">
            <a:extLst>
              <a:ext uri="{FF2B5EF4-FFF2-40B4-BE49-F238E27FC236}">
                <a16:creationId xmlns:a16="http://schemas.microsoft.com/office/drawing/2014/main" id="{EC5C6DE7-D760-F042-A3FB-8AC94343326E}"/>
              </a:ext>
            </a:extLst>
          </p:cNvPr>
          <p:cNvSpPr>
            <a:spLocks noGrp="1"/>
          </p:cNvSpPr>
          <p:nvPr>
            <p:ph type="sldNum" sz="quarter" idx="12"/>
          </p:nvPr>
        </p:nvSpPr>
        <p:spPr/>
        <p:txBody>
          <a:bodyPr/>
          <a:lstStyle/>
          <a:p>
            <a:fld id="{5424488C-161F-514B-8FF5-CF5173A03E8D}" type="slidenum">
              <a:rPr lang="en-US" smtClean="0"/>
              <a:t>75</a:t>
            </a:fld>
            <a:endParaRPr lang="en-US"/>
          </a:p>
        </p:txBody>
      </p:sp>
      <p:pic>
        <p:nvPicPr>
          <p:cNvPr id="5" name="Picture 4">
            <a:extLst>
              <a:ext uri="{FF2B5EF4-FFF2-40B4-BE49-F238E27FC236}">
                <a16:creationId xmlns:a16="http://schemas.microsoft.com/office/drawing/2014/main" id="{4514680E-A239-E847-A451-41BD74875FDC}"/>
              </a:ext>
            </a:extLst>
          </p:cNvPr>
          <p:cNvPicPr>
            <a:picLocks noChangeAspect="1"/>
          </p:cNvPicPr>
          <p:nvPr/>
        </p:nvPicPr>
        <p:blipFill>
          <a:blip r:embed="rId2"/>
          <a:stretch>
            <a:fillRect/>
          </a:stretch>
        </p:blipFill>
        <p:spPr>
          <a:xfrm>
            <a:off x="627281" y="3956298"/>
            <a:ext cx="7889436" cy="1892300"/>
          </a:xfrm>
          <a:prstGeom prst="rect">
            <a:avLst/>
          </a:prstGeom>
        </p:spPr>
      </p:pic>
      <p:sp>
        <p:nvSpPr>
          <p:cNvPr id="6" name="Rectangle 5">
            <a:extLst>
              <a:ext uri="{FF2B5EF4-FFF2-40B4-BE49-F238E27FC236}">
                <a16:creationId xmlns:a16="http://schemas.microsoft.com/office/drawing/2014/main" id="{E1560DCD-5EB6-3A45-B6B7-301BD47AB90D}"/>
              </a:ext>
            </a:extLst>
          </p:cNvPr>
          <p:cNvSpPr/>
          <p:nvPr/>
        </p:nvSpPr>
        <p:spPr>
          <a:xfrm>
            <a:off x="3511357" y="6558776"/>
            <a:ext cx="2121285" cy="276999"/>
          </a:xfrm>
          <a:prstGeom prst="rect">
            <a:avLst/>
          </a:prstGeom>
        </p:spPr>
        <p:txBody>
          <a:bodyPr wrap="non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3"/>
              </a:rPr>
              <a:t>https://matplotlib.org/</a:t>
            </a:r>
            <a:endParaRPr lang="en-US" sz="1200" dirty="0">
              <a:solidFill>
                <a:schemeClr val="bg1">
                  <a:lumMod val="75000"/>
                </a:schemeClr>
              </a:solidFill>
            </a:endParaRPr>
          </a:p>
        </p:txBody>
      </p:sp>
    </p:spTree>
    <p:extLst>
      <p:ext uri="{BB962C8B-B14F-4D97-AF65-F5344CB8AC3E}">
        <p14:creationId xmlns:p14="http://schemas.microsoft.com/office/powerpoint/2010/main" val="24986625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76</a:t>
            </a:fld>
            <a:endParaRPr lang="zh-TW" altLang="en-US"/>
          </a:p>
        </p:txBody>
      </p:sp>
      <p:sp>
        <p:nvSpPr>
          <p:cNvPr id="5" name="Title 1"/>
          <p:cNvSpPr>
            <a:spLocks noGrp="1"/>
          </p:cNvSpPr>
          <p:nvPr>
            <p:ph type="title"/>
          </p:nvPr>
        </p:nvSpPr>
        <p:spPr>
          <a:xfrm>
            <a:off x="457200" y="182881"/>
            <a:ext cx="8229600" cy="4171248"/>
          </a:xfrm>
        </p:spPr>
        <p:txBody>
          <a:bodyPr>
            <a:normAutofit/>
          </a:bodyPr>
          <a:lstStyle/>
          <a:p>
            <a:r>
              <a:rPr lang="en-US" sz="12000" dirty="0">
                <a:solidFill>
                  <a:srgbClr val="C00000"/>
                </a:solidFill>
              </a:rPr>
              <a:t>Python Pandas</a:t>
            </a:r>
          </a:p>
        </p:txBody>
      </p:sp>
      <p:pic>
        <p:nvPicPr>
          <p:cNvPr id="6" name="Picture 5"/>
          <p:cNvPicPr>
            <a:picLocks noChangeAspect="1"/>
          </p:cNvPicPr>
          <p:nvPr/>
        </p:nvPicPr>
        <p:blipFill>
          <a:blip r:embed="rId2"/>
          <a:stretch>
            <a:fillRect/>
          </a:stretch>
        </p:blipFill>
        <p:spPr>
          <a:xfrm>
            <a:off x="719189" y="4262688"/>
            <a:ext cx="7812218" cy="1627545"/>
          </a:xfrm>
          <a:prstGeom prst="rect">
            <a:avLst/>
          </a:prstGeom>
        </p:spPr>
      </p:pic>
      <p:sp>
        <p:nvSpPr>
          <p:cNvPr id="7" name="Rectangle 6">
            <a:extLst>
              <a:ext uri="{FF2B5EF4-FFF2-40B4-BE49-F238E27FC236}">
                <a16:creationId xmlns:a16="http://schemas.microsoft.com/office/drawing/2014/main" id="{B9B1D976-1C78-3B44-8AEF-5E58B6A6142B}"/>
              </a:ext>
            </a:extLst>
          </p:cNvPr>
          <p:cNvSpPr>
            <a:spLocks noChangeArrowheads="1"/>
          </p:cNvSpPr>
          <p:nvPr/>
        </p:nvSpPr>
        <p:spPr bwMode="auto">
          <a:xfrm>
            <a:off x="3132138" y="6488113"/>
            <a:ext cx="2749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en-US" sz="1800" dirty="0">
                <a:hlinkClick r:id="rId3"/>
              </a:rPr>
              <a:t>http://pandas.pydata.org/</a:t>
            </a:r>
            <a:endParaRPr lang="en-US" altLang="en-US" sz="1800" dirty="0"/>
          </a:p>
        </p:txBody>
      </p:sp>
    </p:spTree>
    <p:extLst>
      <p:ext uri="{BB962C8B-B14F-4D97-AF65-F5344CB8AC3E}">
        <p14:creationId xmlns:p14="http://schemas.microsoft.com/office/powerpoint/2010/main" val="16464214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64870-74C4-1144-9E9E-6F0C5B9B5926}"/>
              </a:ext>
            </a:extLst>
          </p:cNvPr>
          <p:cNvSpPr>
            <a:spLocks noGrp="1"/>
          </p:cNvSpPr>
          <p:nvPr>
            <p:ph type="title"/>
          </p:nvPr>
        </p:nvSpPr>
        <p:spPr/>
        <p:txBody>
          <a:bodyPr>
            <a:normAutofit fontScale="90000"/>
          </a:bodyPr>
          <a:lstStyle/>
          <a:p>
            <a:r>
              <a:rPr lang="en-US" sz="7200" dirty="0">
                <a:solidFill>
                  <a:srgbClr val="FF0000"/>
                </a:solidFill>
              </a:rPr>
              <a:t>Iris</a:t>
            </a:r>
            <a:r>
              <a:rPr lang="en-US" sz="7200" dirty="0">
                <a:solidFill>
                  <a:schemeClr val="accent1"/>
                </a:solidFill>
              </a:rPr>
              <a:t> flower data set</a:t>
            </a:r>
          </a:p>
        </p:txBody>
      </p:sp>
      <p:sp>
        <p:nvSpPr>
          <p:cNvPr id="4" name="Slide Number Placeholder 3">
            <a:extLst>
              <a:ext uri="{FF2B5EF4-FFF2-40B4-BE49-F238E27FC236}">
                <a16:creationId xmlns:a16="http://schemas.microsoft.com/office/drawing/2014/main" id="{2D55D95A-204F-1E47-9AEB-0230C1D8552B}"/>
              </a:ext>
            </a:extLst>
          </p:cNvPr>
          <p:cNvSpPr>
            <a:spLocks noGrp="1"/>
          </p:cNvSpPr>
          <p:nvPr>
            <p:ph type="sldNum" sz="quarter" idx="12"/>
          </p:nvPr>
        </p:nvSpPr>
        <p:spPr/>
        <p:txBody>
          <a:bodyPr/>
          <a:lstStyle/>
          <a:p>
            <a:pPr>
              <a:defRPr/>
            </a:pPr>
            <a:fld id="{E78C9E75-97FD-45D9-8ED3-955348887BB1}" type="slidenum">
              <a:rPr lang="zh-TW" altLang="en-US" smtClean="0"/>
              <a:pPr>
                <a:defRPr/>
              </a:pPr>
              <a:t>77</a:t>
            </a:fld>
            <a:endParaRPr lang="zh-TW" altLang="en-US"/>
          </a:p>
        </p:txBody>
      </p:sp>
      <p:sp>
        <p:nvSpPr>
          <p:cNvPr id="5" name="Rectangle 4">
            <a:extLst>
              <a:ext uri="{FF2B5EF4-FFF2-40B4-BE49-F238E27FC236}">
                <a16:creationId xmlns:a16="http://schemas.microsoft.com/office/drawing/2014/main" id="{79E68F82-A7A3-E441-86F3-676F328E0223}"/>
              </a:ext>
            </a:extLst>
          </p:cNvPr>
          <p:cNvSpPr/>
          <p:nvPr/>
        </p:nvSpPr>
        <p:spPr>
          <a:xfrm>
            <a:off x="1592796" y="6597352"/>
            <a:ext cx="5958408" cy="246221"/>
          </a:xfrm>
          <a:prstGeom prst="rect">
            <a:avLst/>
          </a:prstGeom>
        </p:spPr>
        <p:txBody>
          <a:bodyPr wrap="square">
            <a:spAutoFit/>
          </a:bodyPr>
          <a:lstStyle/>
          <a:p>
            <a:pPr algn="ctr"/>
            <a:r>
              <a:rPr lang="en-US" sz="1000" dirty="0">
                <a:solidFill>
                  <a:schemeClr val="bg1">
                    <a:lumMod val="75000"/>
                  </a:schemeClr>
                </a:solidFill>
              </a:rPr>
              <a:t>Source: http://</a:t>
            </a:r>
            <a:r>
              <a:rPr lang="en-US" sz="1000" dirty="0" err="1">
                <a:solidFill>
                  <a:schemeClr val="bg1">
                    <a:lumMod val="75000"/>
                  </a:schemeClr>
                </a:solidFill>
              </a:rPr>
              <a:t>suruchifialoke.com</a:t>
            </a:r>
            <a:r>
              <a:rPr lang="en-US" sz="1000" dirty="0">
                <a:solidFill>
                  <a:schemeClr val="bg1">
                    <a:lumMod val="75000"/>
                  </a:schemeClr>
                </a:solidFill>
              </a:rPr>
              <a:t>/2016-10-13-machine-learning-tutorial-iris-classification/</a:t>
            </a:r>
          </a:p>
        </p:txBody>
      </p:sp>
      <p:pic>
        <p:nvPicPr>
          <p:cNvPr id="6" name="Picture 5">
            <a:extLst>
              <a:ext uri="{FF2B5EF4-FFF2-40B4-BE49-F238E27FC236}">
                <a16:creationId xmlns:a16="http://schemas.microsoft.com/office/drawing/2014/main" id="{A80B2EA8-7D93-2D41-94AB-19C37257987D}"/>
              </a:ext>
            </a:extLst>
          </p:cNvPr>
          <p:cNvPicPr>
            <a:picLocks noChangeAspect="1"/>
          </p:cNvPicPr>
          <p:nvPr/>
        </p:nvPicPr>
        <p:blipFill rotWithShape="1">
          <a:blip r:embed="rId2"/>
          <a:srcRect t="22439"/>
          <a:stretch/>
        </p:blipFill>
        <p:spPr>
          <a:xfrm>
            <a:off x="195796" y="2487081"/>
            <a:ext cx="2794000" cy="2886135"/>
          </a:xfrm>
          <a:prstGeom prst="rect">
            <a:avLst/>
          </a:prstGeom>
        </p:spPr>
      </p:pic>
      <p:pic>
        <p:nvPicPr>
          <p:cNvPr id="7" name="Picture 6">
            <a:extLst>
              <a:ext uri="{FF2B5EF4-FFF2-40B4-BE49-F238E27FC236}">
                <a16:creationId xmlns:a16="http://schemas.microsoft.com/office/drawing/2014/main" id="{9F290481-F8B7-1944-93D5-5A02212FCB96}"/>
              </a:ext>
            </a:extLst>
          </p:cNvPr>
          <p:cNvPicPr>
            <a:picLocks noChangeAspect="1"/>
          </p:cNvPicPr>
          <p:nvPr/>
        </p:nvPicPr>
        <p:blipFill>
          <a:blip r:embed="rId3"/>
          <a:stretch>
            <a:fillRect/>
          </a:stretch>
        </p:blipFill>
        <p:spPr>
          <a:xfrm>
            <a:off x="3206846" y="2464696"/>
            <a:ext cx="2794000" cy="2095500"/>
          </a:xfrm>
          <a:prstGeom prst="rect">
            <a:avLst/>
          </a:prstGeom>
        </p:spPr>
      </p:pic>
      <p:pic>
        <p:nvPicPr>
          <p:cNvPr id="8" name="Picture 7">
            <a:extLst>
              <a:ext uri="{FF2B5EF4-FFF2-40B4-BE49-F238E27FC236}">
                <a16:creationId xmlns:a16="http://schemas.microsoft.com/office/drawing/2014/main" id="{6996A392-343E-6246-8C9C-A482F3C42F45}"/>
              </a:ext>
            </a:extLst>
          </p:cNvPr>
          <p:cNvPicPr>
            <a:picLocks noChangeAspect="1"/>
          </p:cNvPicPr>
          <p:nvPr/>
        </p:nvPicPr>
        <p:blipFill>
          <a:blip r:embed="rId4"/>
          <a:stretch>
            <a:fillRect/>
          </a:stretch>
        </p:blipFill>
        <p:spPr>
          <a:xfrm>
            <a:off x="6217896" y="2487008"/>
            <a:ext cx="2794000" cy="2273300"/>
          </a:xfrm>
          <a:prstGeom prst="rect">
            <a:avLst/>
          </a:prstGeom>
        </p:spPr>
      </p:pic>
      <p:sp>
        <p:nvSpPr>
          <p:cNvPr id="9" name="Rectangle 8">
            <a:extLst>
              <a:ext uri="{FF2B5EF4-FFF2-40B4-BE49-F238E27FC236}">
                <a16:creationId xmlns:a16="http://schemas.microsoft.com/office/drawing/2014/main" id="{F8D731EC-8282-BB4F-83AE-C97A2A1B3C89}"/>
              </a:ext>
            </a:extLst>
          </p:cNvPr>
          <p:cNvSpPr/>
          <p:nvPr/>
        </p:nvSpPr>
        <p:spPr>
          <a:xfrm>
            <a:off x="687740" y="1646086"/>
            <a:ext cx="1810111" cy="707886"/>
          </a:xfrm>
          <a:prstGeom prst="rect">
            <a:avLst/>
          </a:prstGeom>
        </p:spPr>
        <p:txBody>
          <a:bodyPr wrap="none">
            <a:spAutoFit/>
          </a:bodyPr>
          <a:lstStyle/>
          <a:p>
            <a:r>
              <a:rPr lang="en-US" sz="4000" b="1" dirty="0" err="1">
                <a:solidFill>
                  <a:srgbClr val="FF0000"/>
                </a:solidFill>
              </a:rPr>
              <a:t>setosa</a:t>
            </a:r>
            <a:endParaRPr lang="en-US" sz="4000" b="1" dirty="0">
              <a:solidFill>
                <a:srgbClr val="FF0000"/>
              </a:solidFill>
            </a:endParaRPr>
          </a:p>
        </p:txBody>
      </p:sp>
      <p:sp>
        <p:nvSpPr>
          <p:cNvPr id="10" name="Rectangle 9">
            <a:extLst>
              <a:ext uri="{FF2B5EF4-FFF2-40B4-BE49-F238E27FC236}">
                <a16:creationId xmlns:a16="http://schemas.microsoft.com/office/drawing/2014/main" id="{504C5E59-436E-5B4C-83DE-81AEAA787921}"/>
              </a:ext>
            </a:extLst>
          </p:cNvPr>
          <p:cNvSpPr/>
          <p:nvPr/>
        </p:nvSpPr>
        <p:spPr>
          <a:xfrm>
            <a:off x="3253370" y="1646086"/>
            <a:ext cx="2637260" cy="707886"/>
          </a:xfrm>
          <a:prstGeom prst="rect">
            <a:avLst/>
          </a:prstGeom>
        </p:spPr>
        <p:txBody>
          <a:bodyPr wrap="none">
            <a:spAutoFit/>
          </a:bodyPr>
          <a:lstStyle/>
          <a:p>
            <a:r>
              <a:rPr lang="en-US" sz="4000" b="1" dirty="0">
                <a:solidFill>
                  <a:srgbClr val="FF0000"/>
                </a:solidFill>
              </a:rPr>
              <a:t>versicolor</a:t>
            </a:r>
          </a:p>
        </p:txBody>
      </p:sp>
      <p:sp>
        <p:nvSpPr>
          <p:cNvPr id="11" name="Rectangle 10">
            <a:extLst>
              <a:ext uri="{FF2B5EF4-FFF2-40B4-BE49-F238E27FC236}">
                <a16:creationId xmlns:a16="http://schemas.microsoft.com/office/drawing/2014/main" id="{5B6ACB85-4270-3140-B979-1B05F4B3A227}"/>
              </a:ext>
            </a:extLst>
          </p:cNvPr>
          <p:cNvSpPr/>
          <p:nvPr/>
        </p:nvSpPr>
        <p:spPr>
          <a:xfrm>
            <a:off x="6467787" y="1667587"/>
            <a:ext cx="2294218" cy="707886"/>
          </a:xfrm>
          <a:prstGeom prst="rect">
            <a:avLst/>
          </a:prstGeom>
        </p:spPr>
        <p:txBody>
          <a:bodyPr wrap="none">
            <a:spAutoFit/>
          </a:bodyPr>
          <a:lstStyle/>
          <a:p>
            <a:r>
              <a:rPr lang="en-US" sz="4000" b="1" dirty="0">
                <a:solidFill>
                  <a:srgbClr val="FF0000"/>
                </a:solidFill>
              </a:rPr>
              <a:t>virginica</a:t>
            </a:r>
          </a:p>
        </p:txBody>
      </p:sp>
      <p:sp>
        <p:nvSpPr>
          <p:cNvPr id="12" name="Rectangle 11">
            <a:extLst>
              <a:ext uri="{FF2B5EF4-FFF2-40B4-BE49-F238E27FC236}">
                <a16:creationId xmlns:a16="http://schemas.microsoft.com/office/drawing/2014/main" id="{4875E02F-4188-3648-8431-05EA9D7588DC}"/>
              </a:ext>
            </a:extLst>
          </p:cNvPr>
          <p:cNvSpPr/>
          <p:nvPr/>
        </p:nvSpPr>
        <p:spPr>
          <a:xfrm>
            <a:off x="1656488" y="6392324"/>
            <a:ext cx="5958408"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en.wikipedia.org</a:t>
            </a:r>
            <a:r>
              <a:rPr lang="en-US" sz="1000" dirty="0">
                <a:solidFill>
                  <a:schemeClr val="bg1">
                    <a:lumMod val="75000"/>
                  </a:schemeClr>
                </a:solidFill>
              </a:rPr>
              <a:t>/wiki/</a:t>
            </a:r>
            <a:r>
              <a:rPr lang="en-US" sz="1000" dirty="0" err="1">
                <a:solidFill>
                  <a:schemeClr val="bg1">
                    <a:lumMod val="75000"/>
                  </a:schemeClr>
                </a:solidFill>
              </a:rPr>
              <a:t>Iris_flower_data_set</a:t>
            </a:r>
            <a:endParaRPr lang="en-US" sz="1000" dirty="0">
              <a:solidFill>
                <a:schemeClr val="bg1">
                  <a:lumMod val="75000"/>
                </a:schemeClr>
              </a:solidFill>
            </a:endParaRPr>
          </a:p>
        </p:txBody>
      </p:sp>
    </p:spTree>
    <p:extLst>
      <p:ext uri="{BB962C8B-B14F-4D97-AF65-F5344CB8AC3E}">
        <p14:creationId xmlns:p14="http://schemas.microsoft.com/office/powerpoint/2010/main" val="13162568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55D95A-204F-1E47-9AEB-0230C1D8552B}"/>
              </a:ext>
            </a:extLst>
          </p:cNvPr>
          <p:cNvSpPr>
            <a:spLocks noGrp="1"/>
          </p:cNvSpPr>
          <p:nvPr>
            <p:ph type="sldNum" sz="quarter" idx="12"/>
          </p:nvPr>
        </p:nvSpPr>
        <p:spPr/>
        <p:txBody>
          <a:bodyPr/>
          <a:lstStyle/>
          <a:p>
            <a:pPr>
              <a:defRPr/>
            </a:pPr>
            <a:fld id="{E78C9E75-97FD-45D9-8ED3-955348887BB1}" type="slidenum">
              <a:rPr lang="zh-TW" altLang="en-US" smtClean="0"/>
              <a:pPr>
                <a:defRPr/>
              </a:pPr>
              <a:t>78</a:t>
            </a:fld>
            <a:endParaRPr lang="zh-TW" altLang="en-US"/>
          </a:p>
        </p:txBody>
      </p:sp>
      <p:pic>
        <p:nvPicPr>
          <p:cNvPr id="3" name="Picture 2">
            <a:extLst>
              <a:ext uri="{FF2B5EF4-FFF2-40B4-BE49-F238E27FC236}">
                <a16:creationId xmlns:a16="http://schemas.microsoft.com/office/drawing/2014/main" id="{BD85BCCD-D8D0-8A4A-B7AE-293D0DB74E61}"/>
              </a:ext>
            </a:extLst>
          </p:cNvPr>
          <p:cNvPicPr>
            <a:picLocks noChangeAspect="1"/>
          </p:cNvPicPr>
          <p:nvPr/>
        </p:nvPicPr>
        <p:blipFill rotWithShape="1">
          <a:blip r:embed="rId2"/>
          <a:srcRect r="67140"/>
          <a:stretch/>
        </p:blipFill>
        <p:spPr>
          <a:xfrm>
            <a:off x="1704942" y="1124744"/>
            <a:ext cx="5734115" cy="5520889"/>
          </a:xfrm>
          <a:prstGeom prst="rect">
            <a:avLst/>
          </a:prstGeom>
        </p:spPr>
      </p:pic>
      <p:sp>
        <p:nvSpPr>
          <p:cNvPr id="12" name="Title 1">
            <a:extLst>
              <a:ext uri="{FF2B5EF4-FFF2-40B4-BE49-F238E27FC236}">
                <a16:creationId xmlns:a16="http://schemas.microsoft.com/office/drawing/2014/main" id="{3D7508CE-92C5-2F46-B018-8A7A29D95C40}"/>
              </a:ext>
            </a:extLst>
          </p:cNvPr>
          <p:cNvSpPr txBox="1">
            <a:spLocks/>
          </p:cNvSpPr>
          <p:nvPr/>
        </p:nvSpPr>
        <p:spPr bwMode="auto">
          <a:xfrm>
            <a:off x="457200" y="0"/>
            <a:ext cx="8229600" cy="10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baseline="0">
                <a:solidFill>
                  <a:schemeClr val="tx1"/>
                </a:solidFill>
                <a:latin typeface="Calibri" pitchFamily="34" charset="0"/>
                <a:ea typeface="標楷體" pitchFamily="65" charset="-120"/>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0" lang="en-US" sz="7200" dirty="0">
                <a:solidFill>
                  <a:srgbClr val="FF0000"/>
                </a:solidFill>
              </a:rPr>
              <a:t>Iris</a:t>
            </a:r>
            <a:r>
              <a:rPr kumimoji="0" lang="en-US" sz="7200" dirty="0">
                <a:solidFill>
                  <a:schemeClr val="accent1"/>
                </a:solidFill>
              </a:rPr>
              <a:t> </a:t>
            </a:r>
            <a:r>
              <a:rPr kumimoji="0" lang="en-US" sz="7200" dirty="0" err="1">
                <a:solidFill>
                  <a:schemeClr val="accent1"/>
                </a:solidFill>
              </a:rPr>
              <a:t>Classfication</a:t>
            </a:r>
            <a:endParaRPr kumimoji="0" lang="en-US" sz="7200" dirty="0">
              <a:solidFill>
                <a:schemeClr val="accent1"/>
              </a:solidFill>
            </a:endParaRPr>
          </a:p>
        </p:txBody>
      </p:sp>
      <p:sp>
        <p:nvSpPr>
          <p:cNvPr id="16" name="Rectangle 15">
            <a:extLst>
              <a:ext uri="{FF2B5EF4-FFF2-40B4-BE49-F238E27FC236}">
                <a16:creationId xmlns:a16="http://schemas.microsoft.com/office/drawing/2014/main" id="{0B6FA0F1-EEE5-6A43-A722-F7E563C4A653}"/>
              </a:ext>
            </a:extLst>
          </p:cNvPr>
          <p:cNvSpPr/>
          <p:nvPr/>
        </p:nvSpPr>
        <p:spPr>
          <a:xfrm>
            <a:off x="1592796" y="6638767"/>
            <a:ext cx="5958408" cy="246221"/>
          </a:xfrm>
          <a:prstGeom prst="rect">
            <a:avLst/>
          </a:prstGeom>
        </p:spPr>
        <p:txBody>
          <a:bodyPr wrap="square">
            <a:spAutoFit/>
          </a:bodyPr>
          <a:lstStyle/>
          <a:p>
            <a:pPr algn="ctr"/>
            <a:r>
              <a:rPr lang="en-US" sz="1000" dirty="0">
                <a:solidFill>
                  <a:schemeClr val="bg1">
                    <a:lumMod val="75000"/>
                  </a:schemeClr>
                </a:solidFill>
              </a:rPr>
              <a:t>Source: http://</a:t>
            </a:r>
            <a:r>
              <a:rPr lang="en-US" sz="1000" dirty="0" err="1">
                <a:solidFill>
                  <a:schemeClr val="bg1">
                    <a:lumMod val="75000"/>
                  </a:schemeClr>
                </a:solidFill>
              </a:rPr>
              <a:t>suruchifialoke.com</a:t>
            </a:r>
            <a:r>
              <a:rPr lang="en-US" sz="1000" dirty="0">
                <a:solidFill>
                  <a:schemeClr val="bg1">
                    <a:lumMod val="75000"/>
                  </a:schemeClr>
                </a:solidFill>
              </a:rPr>
              <a:t>/2016-10-13-machine-learning-tutorial-iris-classification/</a:t>
            </a:r>
          </a:p>
        </p:txBody>
      </p:sp>
    </p:spTree>
    <p:extLst>
      <p:ext uri="{BB962C8B-B14F-4D97-AF65-F5344CB8AC3E}">
        <p14:creationId xmlns:p14="http://schemas.microsoft.com/office/powerpoint/2010/main" val="3620865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C247F-9E61-1B4C-A18C-9C9239F84A7B}"/>
              </a:ext>
            </a:extLst>
          </p:cNvPr>
          <p:cNvSpPr>
            <a:spLocks noGrp="1"/>
          </p:cNvSpPr>
          <p:nvPr>
            <p:ph type="title"/>
          </p:nvPr>
        </p:nvSpPr>
        <p:spPr>
          <a:xfrm>
            <a:off x="457200" y="0"/>
            <a:ext cx="8229600" cy="731202"/>
          </a:xfrm>
        </p:spPr>
        <p:txBody>
          <a:bodyPr>
            <a:normAutofit fontScale="90000"/>
          </a:bodyPr>
          <a:lstStyle/>
          <a:p>
            <a:r>
              <a:rPr lang="en-US" dirty="0" err="1">
                <a:solidFill>
                  <a:schemeClr val="accent1"/>
                </a:solidFill>
              </a:rPr>
              <a:t>iris.data</a:t>
            </a:r>
            <a:endParaRPr lang="en-US" dirty="0">
              <a:solidFill>
                <a:schemeClr val="accent1"/>
              </a:solidFill>
            </a:endParaRPr>
          </a:p>
        </p:txBody>
      </p:sp>
      <p:sp>
        <p:nvSpPr>
          <p:cNvPr id="4" name="Slide Number Placeholder 3">
            <a:extLst>
              <a:ext uri="{FF2B5EF4-FFF2-40B4-BE49-F238E27FC236}">
                <a16:creationId xmlns:a16="http://schemas.microsoft.com/office/drawing/2014/main" id="{DBC7BEA4-7E98-A040-AC6D-C2060D53B631}"/>
              </a:ext>
            </a:extLst>
          </p:cNvPr>
          <p:cNvSpPr>
            <a:spLocks noGrp="1"/>
          </p:cNvSpPr>
          <p:nvPr>
            <p:ph type="sldNum" sz="quarter" idx="12"/>
          </p:nvPr>
        </p:nvSpPr>
        <p:spPr/>
        <p:txBody>
          <a:bodyPr/>
          <a:lstStyle/>
          <a:p>
            <a:fld id="{5424488C-161F-514B-8FF5-CF5173A03E8D}" type="slidenum">
              <a:rPr lang="en-US" smtClean="0"/>
              <a:t>79</a:t>
            </a:fld>
            <a:endParaRPr lang="en-US"/>
          </a:p>
        </p:txBody>
      </p:sp>
      <p:sp>
        <p:nvSpPr>
          <p:cNvPr id="5" name="Rectangle 4">
            <a:extLst>
              <a:ext uri="{FF2B5EF4-FFF2-40B4-BE49-F238E27FC236}">
                <a16:creationId xmlns:a16="http://schemas.microsoft.com/office/drawing/2014/main" id="{A23E2CB2-AC24-FD40-A47C-BB69FA95848B}"/>
              </a:ext>
            </a:extLst>
          </p:cNvPr>
          <p:cNvSpPr/>
          <p:nvPr/>
        </p:nvSpPr>
        <p:spPr>
          <a:xfrm>
            <a:off x="499927" y="706681"/>
            <a:ext cx="8031480" cy="400110"/>
          </a:xfrm>
          <a:prstGeom prst="rect">
            <a:avLst/>
          </a:prstGeom>
        </p:spPr>
        <p:txBody>
          <a:bodyPr wrap="square">
            <a:spAutoFit/>
          </a:bodyPr>
          <a:lstStyle/>
          <a:p>
            <a:pPr algn="ctr"/>
            <a:r>
              <a:rPr lang="en-US" altLang="en-US" sz="2000" dirty="0">
                <a:latin typeface="Calibri" panose="020F0502020204030204" pitchFamily="34" charset="0"/>
                <a:ea typeface="標楷體" charset="-120"/>
                <a:cs typeface="Calibri" panose="020F0502020204030204" pitchFamily="34" charset="0"/>
                <a:hlinkClick r:id="rId2"/>
              </a:rPr>
              <a:t>https://archive.ics.uci.edu/ml/machine-learning-databases/iris/iris.data</a:t>
            </a:r>
            <a:endParaRPr lang="en-US" altLang="en-US" sz="2000" dirty="0">
              <a:latin typeface="Calibri" panose="020F0502020204030204" pitchFamily="34" charset="0"/>
              <a:ea typeface="標楷體" charset="-120"/>
              <a:cs typeface="Calibri" panose="020F0502020204030204" pitchFamily="34" charset="0"/>
            </a:endParaRPr>
          </a:p>
        </p:txBody>
      </p:sp>
      <p:sp>
        <p:nvSpPr>
          <p:cNvPr id="6" name="Rectangle 5">
            <a:extLst>
              <a:ext uri="{FF2B5EF4-FFF2-40B4-BE49-F238E27FC236}">
                <a16:creationId xmlns:a16="http://schemas.microsoft.com/office/drawing/2014/main" id="{B21F7574-566A-AC4E-8F44-F576210E1CAA}"/>
              </a:ext>
            </a:extLst>
          </p:cNvPr>
          <p:cNvSpPr/>
          <p:nvPr/>
        </p:nvSpPr>
        <p:spPr>
          <a:xfrm>
            <a:off x="577624" y="1192060"/>
            <a:ext cx="3706344" cy="32624316"/>
          </a:xfrm>
          <a:prstGeom prst="rect">
            <a:avLst/>
          </a:prstGeom>
        </p:spPr>
        <p:txBody>
          <a:bodyPr wrap="square">
            <a:spAutoFit/>
          </a:bodyPr>
          <a:lstStyle/>
          <a:p>
            <a:r>
              <a:rPr lang="en-US" sz="1400" dirty="0">
                <a:latin typeface="Courier" pitchFamily="2" charset="0"/>
              </a:rPr>
              <a:t>5.1,3.5,1.4,0.2,Iris-setosa 4.9,3.0,1.4,0.2,Iris-setosa 4.7,3.2,1.3,0.2,Iris-setosa 4.6,3.1,1.5,0.2,Iris-setosa 5.0,3.6,1.4,0.2,Iris-setosa 5.4,3.9,1.7,0.4,Iris-setosa 4.6,3.4,1.4,0.3,Iris-setosa 5.0,3.4,1.5,0.2,Iris-setosa 4.4,2.9,1.4,0.2,Iris-setosa 4.9,3.1,1.5,0.1,Iris-setosa 5.4,3.7,1.5,0.2,Iris-setosa 4.8,3.4,1.6,0.2,Iris-setosa 4.8,3.0,1.4,0.1,Iris-setosa 4.3,3.0,1.1,0.1,Iris-setosa 5.8,4.0,1.2,0.2,Iris-setosa 5.7,4.4,1.5,0.4,Iris-setosa 5.4,3.9,1.3,0.4,Iris-setosa 5.1,3.5,1.4,0.3,Iris-setosa 5.7,3.8,1.7,0.3,Iris-setosa 5.1,3.8,1.5,0.3,Iris-setosa 5.4,3.4,1.7,0.2,Iris-setosa 5.1,3.7,1.5,0.4,Iris-setosa 4.6,3.6,1.0,0.2,Iris-setosa 5.1,3.3,1.7,0.5,Iris-setosa 4.8,3.4,1.9,0.2,Iris-setosa 5.0,3.0,1.6,0.2,Iris-setosa 5.0,3.4,1.6,0.4,Iris-setosa 5.2,3.5,1.5,0.2,Iris-setosa 5.2,3.4,1.4,0.2,Iris-setosa 4.7,3.2,1.6,0.2,Iris-setosa 4.8,3.1,1.6,0.2,Iris-setosa 5.4,3.4,1.5,0.4,Iris-setosa 5.2,4.1,1.5,0.1,Iris-setosa 5.5,4.2,1.4,0.2,Iris-setosa 4.9,3.1,1.5,0.1,Iris-setosa 5.0,3.2,1.2,0.2,Iris-setosa 5.5,3.5,1.3,0.2,Iris-setosa 4.9,3.1,1.5,0.1,Iris-setosa 4.4,3.0,1.3,0.2,Iris-setosa 5.1,3.4,1.5,0.2,Iris-setosa 5.0,3.5,1.3,0.3,Iris-setosa 4.5,2.3,1.3,0.3,Iris-setosa 4.4,3.2,1.3,0.2,Iris-setosa 5.0,3.5,1.6,0.6,Iris-setosa 5.1,3.8,1.9,0.4,Iris-setosa 4.8,3.0,1.4,0.3,Iris-setosa 5.1,3.8,1.6,0.2,Iris-setosa 4.6,3.2,1.4,0.2,Iris-setosa 5.3,3.7,1.5,0.2,Iris-setosa 5.0,3.3,1.4,0.2,Iris-setosa 7.0,3.2,4.7,1.4,Iris-versicolor 6.4,3.2,4.5,1.5,Iris-versicolor 6.9,3.1,4.9,1.5,Iris-versicolor 5.5,2.3,4.0,1.3,Iris-versicolor 6.5,2.8,4.6,1.5,Iris-versicolor 5.7,2.8,4.5,1.3,Iris-versicolor 6.3,3.3,4.7,1.6,Iris-versicolor 4.9,2.4,3.3,1.0,Iris-versicolor 6.6,2.9,4.6,1.3,Iris-versicolor 5.2,2.7,3.9,1.4,Iris-versicolor 5.0,2.0,3.5,1.0,Iris-versicolor 5.9,3.0,4.2,1.5,Iris-versicolor 6.0,2.2,4.0,1.0,Iris-versicolor 6.1,2.9,4.7,1.4,Iris-versicolor 5.6,2.9,3.6,1.3,Iris-versicolor 6.7,3.1,4.4,1.4,Iris-versicolor 5.6,3.0,4.5,1.5,Iris-versicolor 5.8,2.7,4.1,1.0,Iris-versicolor 6.2,2.2,4.5,1.5,Iris-versicolor 5.6,2.5,3.9,1.1,Iris-versicolor 5.9,3.2,4.8,1.8,Iris-versicolor 6.1,2.8,4.0,1.3,Iris-versicolor 6.3,2.5,4.9,1.5,Iris-versicolor 6.1,2.8,4.7,1.2,Iris-versicolor 6.4,2.9,4.3,1.3,Iris-versicolor 6.6,3.0,4.4,1.4,Iris-versicolor 6.8,2.8,4.8,1.4,Iris-versicolor 6.7,3.0,5.0,1.7,Iris-versicolor 6.0,2.9,4.5,1.5,Iris-versicolor 5.7,2.6,3.5,1.0,Iris-versicolor 5.5,2.4,3.8,1.1,Iris-versicolor 5.5,2.4,3.7,1.0,Iris-versicolor 5.8,2.7,3.9,1.2,Iris-versicolor 6.0,2.7,5.1,1.6,Iris-versicolor 5.4,3.0,4.5,1.5,Iris-versicolor 6.0,3.4,4.5,1.6,Iris-versicolor 6.7,3.1,4.7,1.5,Iris-versicolor 6.3,2.3,4.4,1.3,Iris-versicolor 5.6,3.0,4.1,1.3,Iris-versicolor 5.5,2.5,4.0,1.3,Iris-versicolor 5.5,2.6,4.4,1.2,Iris-versicolor 6.1,3.0,4.6,1.4,Iris-versicolor 5.8,2.6,4.0,1.2,Iris-versicolor 5.0,2.3,3.3,1.0,Iris-versicolor 5.6,2.7,4.2,1.3,Iris-versicolor 5.7,3.0,4.2,1.2,Iris-versicolor 5.7,2.9,4.2,1.3,Iris-versicolor 6.2,2.9,4.3,1.3,Iris-versicolor 5.1,2.5,3.0,1.1,Iris-versicolor 5.7,2.8,4.1,1.3,Iris-versicolor 6.3,3.3,6.0,2.5,Iris-virginica 5.8,2.7,5.1,1.9,Iris-virginica 7.1,3.0,5.9,2.1,Iris-virginica 6.3,2.9,5.6,1.8,Iris-virginica 6.5,3.0,5.8,2.2,Iris-virginica 7.6,3.0,6.6,2.1,Iris-virginica 4.9,2.5,4.5,1.7,Iris-virginica 7.3,2.9,6.3,1.8,Iris-virginica 6.7,2.5,5.8,1.8,Iris-virginica 7.2,3.6,6.1,2.5,Iris-virginica 6.5,3.2,5.1,2.0,Iris-virginica 6.4,2.7,5.3,1.9,Iris-virginica 6.8,3.0,5.5,2.1,Iris-virginica 5.7,2.5,5.0,2.0,Iris-virginica 5.8,2.8,5.1,2.4,Iris-virginica 6.4,3.2,5.3,2.3,Iris-virginica 6.5,3.0,5.5,1.8,Iris-virginica 7.7,3.8,6.7,2.2,Iris-virginica 7.7,2.6,6.9,2.3,Iris-virginica 6.0,2.2,5.0,1.5,Iris-virginica 6.9,3.2,5.7,2.3,Iris-virginica 5.6,2.8,4.9,2.0,Iris-virginica 7.7,2.8,6.7,2.0,Iris-virginica 6.3,2.7,4.9,1.8,Iris-virginica 6.7,3.3,5.7,2.1,Iris-virginica 7.2,3.2,6.0,1.8,Iris-virginica 6.2,2.8,4.8,1.8,Iris-virginica 6.1,3.0,4.9,1.8,Iris-virginica 6.4,2.8,5.6,2.1,Iris-virginica 7.2,3.0,5.8,1.6,Iris-virginica 7.4,2.8,6.1,1.9,Iris-virginica 7.9,3.8,6.4,2.0,Iris-virginica 6.4,2.8,5.6,2.2,Iris-virginica 6.3,2.8,5.1,1.5,Iris-virginica 6.1,2.6,5.6,1.4,Iris-virginica 7.7,3.0,6.1,2.3,Iris-virginica 6.3,3.4,5.6,2.4,Iris-virginica 6.4,3.1,5.5,1.8,Iris-virginica 6.0,3.0,4.8,1.8,Iris-virginica 6.9,3.1,5.4,2.1,Iris-virginica 6.7,3.1,5.6,2.4,Iris-virginica 6.9,3.1,5.1,2.3,Iris-virginica 5.8,2.7,5.1,1.9,Iris-virginica 6.8,3.2,5.9,2.3,Iris-virginica 6.7,3.3,5.7,2.5,Iris-virginica 6.7,3.0,5.2,2.3,Iris-virginica 6.3,2.5,5.0,1.9,Iris-virginica 6.5,3.0,5.2,2.0,Iris-virginica 6.2,3.4,5.4,2.3,Iris-virginica 5.9,3.0,5.1,1.8,Iris-virginica </a:t>
            </a:r>
            <a:br>
              <a:rPr lang="en-US" sz="1400" dirty="0">
                <a:latin typeface="Courier" pitchFamily="2" charset="0"/>
              </a:rPr>
            </a:br>
            <a:endParaRPr lang="en-US" sz="1400" dirty="0">
              <a:latin typeface="Courier" pitchFamily="2" charset="0"/>
            </a:endParaRPr>
          </a:p>
        </p:txBody>
      </p:sp>
      <p:pic>
        <p:nvPicPr>
          <p:cNvPr id="7" name="Picture 6">
            <a:extLst>
              <a:ext uri="{FF2B5EF4-FFF2-40B4-BE49-F238E27FC236}">
                <a16:creationId xmlns:a16="http://schemas.microsoft.com/office/drawing/2014/main" id="{A9096D3D-A2A0-144E-A01C-A98157FD1076}"/>
              </a:ext>
            </a:extLst>
          </p:cNvPr>
          <p:cNvPicPr>
            <a:picLocks noChangeAspect="1"/>
          </p:cNvPicPr>
          <p:nvPr/>
        </p:nvPicPr>
        <p:blipFill rotWithShape="1">
          <a:blip r:embed="rId3"/>
          <a:srcRect t="22439"/>
          <a:stretch/>
        </p:blipFill>
        <p:spPr>
          <a:xfrm>
            <a:off x="5090368" y="1586595"/>
            <a:ext cx="1713880" cy="1770397"/>
          </a:xfrm>
          <a:prstGeom prst="rect">
            <a:avLst/>
          </a:prstGeom>
        </p:spPr>
      </p:pic>
      <p:sp>
        <p:nvSpPr>
          <p:cNvPr id="8" name="Rectangle 7">
            <a:extLst>
              <a:ext uri="{FF2B5EF4-FFF2-40B4-BE49-F238E27FC236}">
                <a16:creationId xmlns:a16="http://schemas.microsoft.com/office/drawing/2014/main" id="{A369393C-01C4-FE4A-A8C6-82F02F691B72}"/>
              </a:ext>
            </a:extLst>
          </p:cNvPr>
          <p:cNvSpPr/>
          <p:nvPr/>
        </p:nvSpPr>
        <p:spPr>
          <a:xfrm>
            <a:off x="5090368" y="1097486"/>
            <a:ext cx="1713879" cy="461665"/>
          </a:xfrm>
          <a:prstGeom prst="rect">
            <a:avLst/>
          </a:prstGeom>
        </p:spPr>
        <p:txBody>
          <a:bodyPr wrap="square">
            <a:spAutoFit/>
          </a:bodyPr>
          <a:lstStyle/>
          <a:p>
            <a:pPr algn="ctr"/>
            <a:r>
              <a:rPr lang="en-US" sz="2400" b="1" dirty="0" err="1">
                <a:solidFill>
                  <a:srgbClr val="FF0000"/>
                </a:solidFill>
              </a:rPr>
              <a:t>setosa</a:t>
            </a:r>
            <a:endParaRPr lang="en-US" sz="2400" b="1" dirty="0">
              <a:solidFill>
                <a:srgbClr val="FF0000"/>
              </a:solidFill>
            </a:endParaRPr>
          </a:p>
        </p:txBody>
      </p:sp>
      <p:pic>
        <p:nvPicPr>
          <p:cNvPr id="9" name="Picture 8">
            <a:extLst>
              <a:ext uri="{FF2B5EF4-FFF2-40B4-BE49-F238E27FC236}">
                <a16:creationId xmlns:a16="http://schemas.microsoft.com/office/drawing/2014/main" id="{A4708F82-0E28-B943-828A-2ADF753E6B30}"/>
              </a:ext>
            </a:extLst>
          </p:cNvPr>
          <p:cNvPicPr>
            <a:picLocks noChangeAspect="1"/>
          </p:cNvPicPr>
          <p:nvPr/>
        </p:nvPicPr>
        <p:blipFill>
          <a:blip r:embed="rId4"/>
          <a:stretch>
            <a:fillRect/>
          </a:stretch>
        </p:blipFill>
        <p:spPr>
          <a:xfrm>
            <a:off x="5112523" y="5373216"/>
            <a:ext cx="1691724" cy="1268793"/>
          </a:xfrm>
          <a:prstGeom prst="rect">
            <a:avLst/>
          </a:prstGeom>
        </p:spPr>
      </p:pic>
      <p:sp>
        <p:nvSpPr>
          <p:cNvPr id="10" name="Rectangle 9">
            <a:extLst>
              <a:ext uri="{FF2B5EF4-FFF2-40B4-BE49-F238E27FC236}">
                <a16:creationId xmlns:a16="http://schemas.microsoft.com/office/drawing/2014/main" id="{3AF794B3-B48F-974B-923E-DC5A7890EF7D}"/>
              </a:ext>
            </a:extLst>
          </p:cNvPr>
          <p:cNvSpPr/>
          <p:nvPr/>
        </p:nvSpPr>
        <p:spPr>
          <a:xfrm>
            <a:off x="5089527" y="4911551"/>
            <a:ext cx="1691724" cy="461665"/>
          </a:xfrm>
          <a:prstGeom prst="rect">
            <a:avLst/>
          </a:prstGeom>
        </p:spPr>
        <p:txBody>
          <a:bodyPr wrap="square">
            <a:spAutoFit/>
          </a:bodyPr>
          <a:lstStyle/>
          <a:p>
            <a:pPr algn="ctr"/>
            <a:r>
              <a:rPr lang="en-US" sz="2400" b="1" dirty="0">
                <a:solidFill>
                  <a:srgbClr val="FF0000"/>
                </a:solidFill>
              </a:rPr>
              <a:t>versicolor</a:t>
            </a:r>
          </a:p>
        </p:txBody>
      </p:sp>
      <p:pic>
        <p:nvPicPr>
          <p:cNvPr id="11" name="Picture 10">
            <a:extLst>
              <a:ext uri="{FF2B5EF4-FFF2-40B4-BE49-F238E27FC236}">
                <a16:creationId xmlns:a16="http://schemas.microsoft.com/office/drawing/2014/main" id="{6CA01ABD-F6C2-034D-AAEB-67C0FAA9FC26}"/>
              </a:ext>
            </a:extLst>
          </p:cNvPr>
          <p:cNvPicPr>
            <a:picLocks noChangeAspect="1"/>
          </p:cNvPicPr>
          <p:nvPr/>
        </p:nvPicPr>
        <p:blipFill>
          <a:blip r:embed="rId5"/>
          <a:stretch>
            <a:fillRect/>
          </a:stretch>
        </p:blipFill>
        <p:spPr>
          <a:xfrm>
            <a:off x="6939214" y="3607496"/>
            <a:ext cx="2042770" cy="1662072"/>
          </a:xfrm>
          <a:prstGeom prst="rect">
            <a:avLst/>
          </a:prstGeom>
        </p:spPr>
      </p:pic>
      <p:sp>
        <p:nvSpPr>
          <p:cNvPr id="12" name="Rectangle 11">
            <a:extLst>
              <a:ext uri="{FF2B5EF4-FFF2-40B4-BE49-F238E27FC236}">
                <a16:creationId xmlns:a16="http://schemas.microsoft.com/office/drawing/2014/main" id="{FB8BFEA5-F2DA-5242-B574-AD57F7169AA0}"/>
              </a:ext>
            </a:extLst>
          </p:cNvPr>
          <p:cNvSpPr/>
          <p:nvPr/>
        </p:nvSpPr>
        <p:spPr>
          <a:xfrm>
            <a:off x="6939214" y="3140968"/>
            <a:ext cx="2042770" cy="461665"/>
          </a:xfrm>
          <a:prstGeom prst="rect">
            <a:avLst/>
          </a:prstGeom>
        </p:spPr>
        <p:txBody>
          <a:bodyPr wrap="square">
            <a:spAutoFit/>
          </a:bodyPr>
          <a:lstStyle/>
          <a:p>
            <a:pPr algn="ctr"/>
            <a:r>
              <a:rPr lang="en-US" sz="2400" b="1" dirty="0">
                <a:solidFill>
                  <a:srgbClr val="FF0000"/>
                </a:solidFill>
              </a:rPr>
              <a:t>virginica</a:t>
            </a:r>
          </a:p>
        </p:txBody>
      </p:sp>
    </p:spTree>
    <p:extLst>
      <p:ext uri="{BB962C8B-B14F-4D97-AF65-F5344CB8AC3E}">
        <p14:creationId xmlns:p14="http://schemas.microsoft.com/office/powerpoint/2010/main" val="3772004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A93D2-D881-F94B-A3B0-4F82BF5B1451}"/>
              </a:ext>
            </a:extLst>
          </p:cNvPr>
          <p:cNvSpPr>
            <a:spLocks noGrp="1"/>
          </p:cNvSpPr>
          <p:nvPr>
            <p:ph type="title"/>
          </p:nvPr>
        </p:nvSpPr>
        <p:spPr/>
        <p:txBody>
          <a:bodyPr/>
          <a:lstStyle/>
          <a:p>
            <a:r>
              <a:rPr lang="en-US" dirty="0">
                <a:solidFill>
                  <a:schemeClr val="accent1"/>
                </a:solidFill>
              </a:rPr>
              <a:t>Data Analyst</a:t>
            </a:r>
          </a:p>
        </p:txBody>
      </p:sp>
      <p:sp>
        <p:nvSpPr>
          <p:cNvPr id="3" name="Content Placeholder 2">
            <a:extLst>
              <a:ext uri="{FF2B5EF4-FFF2-40B4-BE49-F238E27FC236}">
                <a16:creationId xmlns:a16="http://schemas.microsoft.com/office/drawing/2014/main" id="{FEB55BEC-CDBF-FB4D-B0B8-84670AB1D81B}"/>
              </a:ext>
            </a:extLst>
          </p:cNvPr>
          <p:cNvSpPr>
            <a:spLocks noGrp="1"/>
          </p:cNvSpPr>
          <p:nvPr>
            <p:ph idx="1"/>
          </p:nvPr>
        </p:nvSpPr>
        <p:spPr/>
        <p:txBody>
          <a:bodyPr/>
          <a:lstStyle/>
          <a:p>
            <a:r>
              <a:rPr lang="en-US" dirty="0"/>
              <a:t>Data analyst is just another term for professionals who were doing </a:t>
            </a:r>
            <a:r>
              <a:rPr lang="en-US" dirty="0">
                <a:solidFill>
                  <a:srgbClr val="C00000"/>
                </a:solidFill>
              </a:rPr>
              <a:t>BI</a:t>
            </a:r>
            <a:r>
              <a:rPr lang="en-US" dirty="0"/>
              <a:t> in the form of </a:t>
            </a:r>
            <a:r>
              <a:rPr lang="en-US" dirty="0">
                <a:solidFill>
                  <a:srgbClr val="C00000"/>
                </a:solidFill>
              </a:rPr>
              <a:t>data compilation</a:t>
            </a:r>
            <a:r>
              <a:rPr lang="en-US" dirty="0"/>
              <a:t>, </a:t>
            </a:r>
            <a:r>
              <a:rPr lang="en-US" dirty="0">
                <a:solidFill>
                  <a:srgbClr val="C00000"/>
                </a:solidFill>
              </a:rPr>
              <a:t>cleaning</a:t>
            </a:r>
            <a:r>
              <a:rPr lang="en-US" dirty="0"/>
              <a:t>, </a:t>
            </a:r>
            <a:r>
              <a:rPr lang="en-US" dirty="0">
                <a:solidFill>
                  <a:srgbClr val="C00000"/>
                </a:solidFill>
              </a:rPr>
              <a:t>reporting</a:t>
            </a:r>
            <a:r>
              <a:rPr lang="en-US" dirty="0"/>
              <a:t>, and perhaps some </a:t>
            </a:r>
            <a:r>
              <a:rPr lang="en-US" dirty="0">
                <a:solidFill>
                  <a:srgbClr val="C00000"/>
                </a:solidFill>
              </a:rPr>
              <a:t>visualization</a:t>
            </a:r>
            <a:r>
              <a:rPr lang="en-US" dirty="0"/>
              <a:t>. </a:t>
            </a:r>
          </a:p>
          <a:p>
            <a:r>
              <a:rPr lang="en-US" dirty="0"/>
              <a:t>Their skill sets included Excel, some SQL knowledge, and reporting. </a:t>
            </a:r>
          </a:p>
          <a:p>
            <a:r>
              <a:rPr lang="en-US" dirty="0"/>
              <a:t>You would recognize those capabilities as </a:t>
            </a:r>
            <a:r>
              <a:rPr lang="en-US" dirty="0">
                <a:solidFill>
                  <a:srgbClr val="C00000"/>
                </a:solidFill>
              </a:rPr>
              <a:t>descriptive</a:t>
            </a:r>
            <a:r>
              <a:rPr lang="en-US" dirty="0"/>
              <a:t> or </a:t>
            </a:r>
            <a:r>
              <a:rPr lang="en-US" dirty="0">
                <a:solidFill>
                  <a:srgbClr val="C00000"/>
                </a:solidFill>
              </a:rPr>
              <a:t>reporting analytics</a:t>
            </a:r>
            <a:r>
              <a:rPr lang="en-US" dirty="0"/>
              <a:t>.</a:t>
            </a:r>
          </a:p>
        </p:txBody>
      </p:sp>
      <p:sp>
        <p:nvSpPr>
          <p:cNvPr id="4" name="Slide Number Placeholder 3">
            <a:extLst>
              <a:ext uri="{FF2B5EF4-FFF2-40B4-BE49-F238E27FC236}">
                <a16:creationId xmlns:a16="http://schemas.microsoft.com/office/drawing/2014/main" id="{CB2E8E29-1F01-DA4E-B1F1-61940ADDB0FA}"/>
              </a:ext>
            </a:extLst>
          </p:cNvPr>
          <p:cNvSpPr>
            <a:spLocks noGrp="1"/>
          </p:cNvSpPr>
          <p:nvPr>
            <p:ph type="sldNum" sz="quarter" idx="12"/>
          </p:nvPr>
        </p:nvSpPr>
        <p:spPr/>
        <p:txBody>
          <a:bodyPr/>
          <a:lstStyle/>
          <a:p>
            <a:fld id="{E008237F-23CD-E54D-BDBA-FE95A073E4E0}" type="slidenum">
              <a:rPr lang="zh-TW" altLang="en-US" smtClean="0"/>
              <a:pPr/>
              <a:t>8</a:t>
            </a:fld>
            <a:endParaRPr lang="zh-TW" altLang="en-US"/>
          </a:p>
        </p:txBody>
      </p:sp>
      <p:sp>
        <p:nvSpPr>
          <p:cNvPr id="6" name="矩形 4">
            <a:extLst>
              <a:ext uri="{FF2B5EF4-FFF2-40B4-BE49-F238E27FC236}">
                <a16:creationId xmlns:a16="http://schemas.microsoft.com/office/drawing/2014/main" id="{940EA63D-04CF-A541-BA08-E4D805DCCC55}"/>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26518478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0582F9-C8E5-F74D-851F-6F32FB8A8C37}"/>
              </a:ext>
            </a:extLst>
          </p:cNvPr>
          <p:cNvSpPr>
            <a:spLocks noGrp="1"/>
          </p:cNvSpPr>
          <p:nvPr>
            <p:ph type="sldNum" sz="quarter" idx="12"/>
          </p:nvPr>
        </p:nvSpPr>
        <p:spPr/>
        <p:txBody>
          <a:bodyPr/>
          <a:lstStyle/>
          <a:p>
            <a:fld id="{5424488C-161F-514B-8FF5-CF5173A03E8D}" type="slidenum">
              <a:rPr lang="en-US" smtClean="0"/>
              <a:t>80</a:t>
            </a:fld>
            <a:endParaRPr lang="en-US"/>
          </a:p>
        </p:txBody>
      </p:sp>
      <p:pic>
        <p:nvPicPr>
          <p:cNvPr id="5" name="Picture 4">
            <a:extLst>
              <a:ext uri="{FF2B5EF4-FFF2-40B4-BE49-F238E27FC236}">
                <a16:creationId xmlns:a16="http://schemas.microsoft.com/office/drawing/2014/main" id="{2751BF3A-E4FF-434B-BC46-A8B4CACDF1ED}"/>
              </a:ext>
            </a:extLst>
          </p:cNvPr>
          <p:cNvPicPr>
            <a:picLocks noChangeAspect="1"/>
          </p:cNvPicPr>
          <p:nvPr/>
        </p:nvPicPr>
        <p:blipFill>
          <a:blip r:embed="rId2"/>
          <a:stretch>
            <a:fillRect/>
          </a:stretch>
        </p:blipFill>
        <p:spPr>
          <a:xfrm>
            <a:off x="1722120" y="1101720"/>
            <a:ext cx="6146799" cy="5522759"/>
          </a:xfrm>
          <a:prstGeom prst="rect">
            <a:avLst/>
          </a:prstGeom>
        </p:spPr>
      </p:pic>
      <p:sp>
        <p:nvSpPr>
          <p:cNvPr id="6" name="Rectangle 5">
            <a:extLst>
              <a:ext uri="{FF2B5EF4-FFF2-40B4-BE49-F238E27FC236}">
                <a16:creationId xmlns:a16="http://schemas.microsoft.com/office/drawing/2014/main" id="{D1F77BDE-90DC-A944-B944-9F9AA1E93E4A}"/>
              </a:ext>
            </a:extLst>
          </p:cNvPr>
          <p:cNvSpPr/>
          <p:nvPr/>
        </p:nvSpPr>
        <p:spPr>
          <a:xfrm>
            <a:off x="1436595" y="6624479"/>
            <a:ext cx="6245407" cy="246221"/>
          </a:xfrm>
          <a:prstGeom prst="rect">
            <a:avLst/>
          </a:prstGeom>
        </p:spPr>
        <p:txBody>
          <a:bodyPr wrap="square">
            <a:spAutoFit/>
          </a:bodyPr>
          <a:lstStyle/>
          <a:p>
            <a:pPr algn="ctr"/>
            <a:r>
              <a:rPr lang="en-US" sz="1000" dirty="0">
                <a:solidFill>
                  <a:schemeClr val="bg1">
                    <a:lumMod val="65000"/>
                  </a:schemeClr>
                </a:solidFill>
              </a:rPr>
              <a:t>Source: https://</a:t>
            </a:r>
            <a:r>
              <a:rPr lang="en-US" sz="1000" dirty="0" err="1">
                <a:solidFill>
                  <a:schemeClr val="bg1">
                    <a:lumMod val="65000"/>
                  </a:schemeClr>
                </a:solidFill>
              </a:rPr>
              <a:t>seaborn.pydata.org</a:t>
            </a:r>
            <a:r>
              <a:rPr lang="en-US" sz="1000" dirty="0">
                <a:solidFill>
                  <a:schemeClr val="bg1">
                    <a:lumMod val="65000"/>
                  </a:schemeClr>
                </a:solidFill>
              </a:rPr>
              <a:t>/generated/</a:t>
            </a:r>
            <a:r>
              <a:rPr lang="en-US" sz="1000" dirty="0" err="1">
                <a:solidFill>
                  <a:schemeClr val="bg1">
                    <a:lumMod val="65000"/>
                  </a:schemeClr>
                </a:solidFill>
              </a:rPr>
              <a:t>seaborn.pairplot.html</a:t>
            </a:r>
            <a:endParaRPr lang="en-US" sz="1000" dirty="0">
              <a:solidFill>
                <a:schemeClr val="bg1">
                  <a:lumMod val="65000"/>
                </a:schemeClr>
              </a:solidFill>
            </a:endParaRPr>
          </a:p>
        </p:txBody>
      </p:sp>
      <p:sp>
        <p:nvSpPr>
          <p:cNvPr id="7" name="Title 1">
            <a:extLst>
              <a:ext uri="{FF2B5EF4-FFF2-40B4-BE49-F238E27FC236}">
                <a16:creationId xmlns:a16="http://schemas.microsoft.com/office/drawing/2014/main" id="{BE716478-2288-404C-A930-69774911FB88}"/>
              </a:ext>
            </a:extLst>
          </p:cNvPr>
          <p:cNvSpPr>
            <a:spLocks noGrp="1"/>
          </p:cNvSpPr>
          <p:nvPr>
            <p:ph type="title"/>
          </p:nvPr>
        </p:nvSpPr>
        <p:spPr>
          <a:xfrm>
            <a:off x="457200" y="88900"/>
            <a:ext cx="8229600" cy="708937"/>
          </a:xfrm>
        </p:spPr>
        <p:txBody>
          <a:bodyPr>
            <a:noAutofit/>
          </a:bodyPr>
          <a:lstStyle/>
          <a:p>
            <a:r>
              <a:rPr lang="en-US" dirty="0">
                <a:solidFill>
                  <a:schemeClr val="accent1"/>
                </a:solidFill>
              </a:rPr>
              <a:t>Iris Data Visualization</a:t>
            </a:r>
          </a:p>
        </p:txBody>
      </p:sp>
    </p:spTree>
    <p:extLst>
      <p:ext uri="{BB962C8B-B14F-4D97-AF65-F5344CB8AC3E}">
        <p14:creationId xmlns:p14="http://schemas.microsoft.com/office/powerpoint/2010/main" val="6417610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10CE7-1C2B-3346-A2C3-61C54F5F3673}"/>
              </a:ext>
            </a:extLst>
          </p:cNvPr>
          <p:cNvSpPr>
            <a:spLocks noGrp="1"/>
          </p:cNvSpPr>
          <p:nvPr>
            <p:ph type="title"/>
          </p:nvPr>
        </p:nvSpPr>
        <p:spPr>
          <a:xfrm>
            <a:off x="457200" y="0"/>
            <a:ext cx="8229600" cy="795338"/>
          </a:xfrm>
        </p:spPr>
        <p:txBody>
          <a:bodyPr>
            <a:normAutofit fontScale="90000"/>
          </a:bodyPr>
          <a:lstStyle/>
          <a:p>
            <a:r>
              <a:rPr lang="en-US" dirty="0">
                <a:solidFill>
                  <a:schemeClr val="accent1"/>
                </a:solidFill>
              </a:rPr>
              <a:t>Connect Google </a:t>
            </a:r>
            <a:r>
              <a:rPr lang="en-US" dirty="0" err="1">
                <a:solidFill>
                  <a:schemeClr val="accent1"/>
                </a:solidFill>
              </a:rPr>
              <a:t>Colab</a:t>
            </a:r>
            <a:r>
              <a:rPr lang="en-US" dirty="0">
                <a:solidFill>
                  <a:schemeClr val="accent1"/>
                </a:solidFill>
              </a:rPr>
              <a:t> in Google Drive</a:t>
            </a:r>
          </a:p>
        </p:txBody>
      </p:sp>
      <p:sp>
        <p:nvSpPr>
          <p:cNvPr id="4" name="Slide Number Placeholder 3">
            <a:extLst>
              <a:ext uri="{FF2B5EF4-FFF2-40B4-BE49-F238E27FC236}">
                <a16:creationId xmlns:a16="http://schemas.microsoft.com/office/drawing/2014/main" id="{46CA78C9-FAD1-4D47-9BD3-BB80A2CA8A37}"/>
              </a:ext>
            </a:extLst>
          </p:cNvPr>
          <p:cNvSpPr>
            <a:spLocks noGrp="1"/>
          </p:cNvSpPr>
          <p:nvPr>
            <p:ph type="sldNum" sz="quarter" idx="12"/>
          </p:nvPr>
        </p:nvSpPr>
        <p:spPr/>
        <p:txBody>
          <a:bodyPr/>
          <a:lstStyle/>
          <a:p>
            <a:fld id="{5424488C-161F-514B-8FF5-CF5173A03E8D}" type="slidenum">
              <a:rPr lang="en-US" smtClean="0"/>
              <a:t>81</a:t>
            </a:fld>
            <a:endParaRPr lang="en-US"/>
          </a:p>
        </p:txBody>
      </p:sp>
      <p:pic>
        <p:nvPicPr>
          <p:cNvPr id="6" name="Picture 5">
            <a:extLst>
              <a:ext uri="{FF2B5EF4-FFF2-40B4-BE49-F238E27FC236}">
                <a16:creationId xmlns:a16="http://schemas.microsoft.com/office/drawing/2014/main" id="{E9C8A506-C614-2445-A5E4-05CBE0A8CF2D}"/>
              </a:ext>
            </a:extLst>
          </p:cNvPr>
          <p:cNvPicPr>
            <a:picLocks noChangeAspect="1"/>
          </p:cNvPicPr>
          <p:nvPr/>
        </p:nvPicPr>
        <p:blipFill>
          <a:blip r:embed="rId2"/>
          <a:stretch>
            <a:fillRect/>
          </a:stretch>
        </p:blipFill>
        <p:spPr>
          <a:xfrm>
            <a:off x="0" y="795338"/>
            <a:ext cx="9144000" cy="5664679"/>
          </a:xfrm>
          <a:prstGeom prst="rect">
            <a:avLst/>
          </a:prstGeom>
        </p:spPr>
      </p:pic>
      <p:sp>
        <p:nvSpPr>
          <p:cNvPr id="7" name="Rounded Rectangle 6">
            <a:extLst>
              <a:ext uri="{FF2B5EF4-FFF2-40B4-BE49-F238E27FC236}">
                <a16:creationId xmlns:a16="http://schemas.microsoft.com/office/drawing/2014/main" id="{B4ADDD96-A1E2-CF49-BE64-7EF830E51C73}"/>
              </a:ext>
            </a:extLst>
          </p:cNvPr>
          <p:cNvSpPr/>
          <p:nvPr/>
        </p:nvSpPr>
        <p:spPr>
          <a:xfrm>
            <a:off x="0" y="2458995"/>
            <a:ext cx="1804086" cy="360405"/>
          </a:xfrm>
          <a:prstGeom prst="roundRect">
            <a:avLst/>
          </a:prstGeom>
          <a:noFill/>
          <a:ln w="28575">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EF71598C-A3BE-7F4E-B7FA-F339BB56DE6F}"/>
              </a:ext>
            </a:extLst>
          </p:cNvPr>
          <p:cNvSpPr/>
          <p:nvPr/>
        </p:nvSpPr>
        <p:spPr>
          <a:xfrm>
            <a:off x="1079155" y="4576119"/>
            <a:ext cx="2430163" cy="255373"/>
          </a:xfrm>
          <a:prstGeom prst="roundRect">
            <a:avLst/>
          </a:prstGeom>
          <a:noFill/>
          <a:ln w="28575">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3833A1DC-3FBE-4E46-84CD-26F3D9A83A1A}"/>
              </a:ext>
            </a:extLst>
          </p:cNvPr>
          <p:cNvSpPr/>
          <p:nvPr/>
        </p:nvSpPr>
        <p:spPr>
          <a:xfrm>
            <a:off x="3604052" y="5865340"/>
            <a:ext cx="2430163" cy="255373"/>
          </a:xfrm>
          <a:prstGeom prst="roundRect">
            <a:avLst/>
          </a:prstGeom>
          <a:noFill/>
          <a:ln w="28575">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77373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10CE7-1C2B-3346-A2C3-61C54F5F3673}"/>
              </a:ext>
            </a:extLst>
          </p:cNvPr>
          <p:cNvSpPr>
            <a:spLocks noGrp="1"/>
          </p:cNvSpPr>
          <p:nvPr>
            <p:ph type="title"/>
          </p:nvPr>
        </p:nvSpPr>
        <p:spPr>
          <a:xfrm>
            <a:off x="457200" y="0"/>
            <a:ext cx="8229600" cy="795338"/>
          </a:xfrm>
        </p:spPr>
        <p:txBody>
          <a:bodyPr>
            <a:normAutofit/>
          </a:bodyPr>
          <a:lstStyle/>
          <a:p>
            <a:r>
              <a:rPr lang="en-US" dirty="0">
                <a:solidFill>
                  <a:schemeClr val="accent1"/>
                </a:solidFill>
              </a:rPr>
              <a:t>Google </a:t>
            </a:r>
            <a:r>
              <a:rPr lang="en-US" dirty="0" err="1">
                <a:solidFill>
                  <a:schemeClr val="accent1"/>
                </a:solidFill>
              </a:rPr>
              <a:t>Colab</a:t>
            </a:r>
            <a:endParaRPr lang="en-US" dirty="0">
              <a:solidFill>
                <a:schemeClr val="accent1"/>
              </a:solidFill>
            </a:endParaRPr>
          </a:p>
        </p:txBody>
      </p:sp>
      <p:sp>
        <p:nvSpPr>
          <p:cNvPr id="4" name="Slide Number Placeholder 3">
            <a:extLst>
              <a:ext uri="{FF2B5EF4-FFF2-40B4-BE49-F238E27FC236}">
                <a16:creationId xmlns:a16="http://schemas.microsoft.com/office/drawing/2014/main" id="{46CA78C9-FAD1-4D47-9BD3-BB80A2CA8A37}"/>
              </a:ext>
            </a:extLst>
          </p:cNvPr>
          <p:cNvSpPr>
            <a:spLocks noGrp="1"/>
          </p:cNvSpPr>
          <p:nvPr>
            <p:ph type="sldNum" sz="quarter" idx="12"/>
          </p:nvPr>
        </p:nvSpPr>
        <p:spPr/>
        <p:txBody>
          <a:bodyPr/>
          <a:lstStyle/>
          <a:p>
            <a:fld id="{5424488C-161F-514B-8FF5-CF5173A03E8D}" type="slidenum">
              <a:rPr lang="en-US" smtClean="0"/>
              <a:t>82</a:t>
            </a:fld>
            <a:endParaRPr lang="en-US"/>
          </a:p>
        </p:txBody>
      </p:sp>
      <p:pic>
        <p:nvPicPr>
          <p:cNvPr id="5" name="Picture 4">
            <a:extLst>
              <a:ext uri="{FF2B5EF4-FFF2-40B4-BE49-F238E27FC236}">
                <a16:creationId xmlns:a16="http://schemas.microsoft.com/office/drawing/2014/main" id="{9E46E397-4BAA-4042-A411-973FC18E810A}"/>
              </a:ext>
            </a:extLst>
          </p:cNvPr>
          <p:cNvPicPr>
            <a:picLocks noChangeAspect="1"/>
          </p:cNvPicPr>
          <p:nvPr/>
        </p:nvPicPr>
        <p:blipFill>
          <a:blip r:embed="rId2"/>
          <a:stretch>
            <a:fillRect/>
          </a:stretch>
        </p:blipFill>
        <p:spPr>
          <a:xfrm>
            <a:off x="0" y="949842"/>
            <a:ext cx="9144000" cy="5650302"/>
          </a:xfrm>
          <a:prstGeom prst="rect">
            <a:avLst/>
          </a:prstGeom>
        </p:spPr>
      </p:pic>
      <p:sp>
        <p:nvSpPr>
          <p:cNvPr id="7" name="Rounded Rectangle 6">
            <a:extLst>
              <a:ext uri="{FF2B5EF4-FFF2-40B4-BE49-F238E27FC236}">
                <a16:creationId xmlns:a16="http://schemas.microsoft.com/office/drawing/2014/main" id="{D1F047D9-4999-934B-BCAA-CA5CFBDF9FB6}"/>
              </a:ext>
            </a:extLst>
          </p:cNvPr>
          <p:cNvSpPr/>
          <p:nvPr/>
        </p:nvSpPr>
        <p:spPr>
          <a:xfrm>
            <a:off x="5560541" y="2627873"/>
            <a:ext cx="1820560" cy="251255"/>
          </a:xfrm>
          <a:prstGeom prst="roundRect">
            <a:avLst/>
          </a:prstGeom>
          <a:noFill/>
          <a:ln w="28575">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20626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10CE7-1C2B-3346-A2C3-61C54F5F3673}"/>
              </a:ext>
            </a:extLst>
          </p:cNvPr>
          <p:cNvSpPr>
            <a:spLocks noGrp="1"/>
          </p:cNvSpPr>
          <p:nvPr>
            <p:ph type="title"/>
          </p:nvPr>
        </p:nvSpPr>
        <p:spPr>
          <a:xfrm>
            <a:off x="457200" y="0"/>
            <a:ext cx="8229600" cy="795338"/>
          </a:xfrm>
        </p:spPr>
        <p:txBody>
          <a:bodyPr>
            <a:normAutofit/>
          </a:bodyPr>
          <a:lstStyle/>
          <a:p>
            <a:r>
              <a:rPr lang="en-US" dirty="0">
                <a:solidFill>
                  <a:schemeClr val="accent1"/>
                </a:solidFill>
              </a:rPr>
              <a:t>Google </a:t>
            </a:r>
            <a:r>
              <a:rPr lang="en-US" dirty="0" err="1">
                <a:solidFill>
                  <a:schemeClr val="accent1"/>
                </a:solidFill>
              </a:rPr>
              <a:t>Colab</a:t>
            </a:r>
            <a:endParaRPr lang="en-US" dirty="0">
              <a:solidFill>
                <a:schemeClr val="accent1"/>
              </a:solidFill>
            </a:endParaRPr>
          </a:p>
        </p:txBody>
      </p:sp>
      <p:sp>
        <p:nvSpPr>
          <p:cNvPr id="4" name="Slide Number Placeholder 3">
            <a:extLst>
              <a:ext uri="{FF2B5EF4-FFF2-40B4-BE49-F238E27FC236}">
                <a16:creationId xmlns:a16="http://schemas.microsoft.com/office/drawing/2014/main" id="{46CA78C9-FAD1-4D47-9BD3-BB80A2CA8A37}"/>
              </a:ext>
            </a:extLst>
          </p:cNvPr>
          <p:cNvSpPr>
            <a:spLocks noGrp="1"/>
          </p:cNvSpPr>
          <p:nvPr>
            <p:ph type="sldNum" sz="quarter" idx="12"/>
          </p:nvPr>
        </p:nvSpPr>
        <p:spPr/>
        <p:txBody>
          <a:bodyPr/>
          <a:lstStyle/>
          <a:p>
            <a:fld id="{5424488C-161F-514B-8FF5-CF5173A03E8D}" type="slidenum">
              <a:rPr lang="en-US" smtClean="0"/>
              <a:t>83</a:t>
            </a:fld>
            <a:endParaRPr lang="en-US"/>
          </a:p>
        </p:txBody>
      </p:sp>
      <p:pic>
        <p:nvPicPr>
          <p:cNvPr id="5" name="Picture 4">
            <a:extLst>
              <a:ext uri="{FF2B5EF4-FFF2-40B4-BE49-F238E27FC236}">
                <a16:creationId xmlns:a16="http://schemas.microsoft.com/office/drawing/2014/main" id="{74CDC766-FBF7-8845-9FCB-FBEEDB60855E}"/>
              </a:ext>
            </a:extLst>
          </p:cNvPr>
          <p:cNvPicPr>
            <a:picLocks noChangeAspect="1"/>
          </p:cNvPicPr>
          <p:nvPr/>
        </p:nvPicPr>
        <p:blipFill>
          <a:blip r:embed="rId2"/>
          <a:stretch>
            <a:fillRect/>
          </a:stretch>
        </p:blipFill>
        <p:spPr>
          <a:xfrm>
            <a:off x="0" y="1004110"/>
            <a:ext cx="9144000" cy="5591190"/>
          </a:xfrm>
          <a:prstGeom prst="rect">
            <a:avLst/>
          </a:prstGeom>
        </p:spPr>
      </p:pic>
      <p:sp>
        <p:nvSpPr>
          <p:cNvPr id="6" name="Rounded Rectangle 5">
            <a:extLst>
              <a:ext uri="{FF2B5EF4-FFF2-40B4-BE49-F238E27FC236}">
                <a16:creationId xmlns:a16="http://schemas.microsoft.com/office/drawing/2014/main" id="{CD953698-332C-DA47-BF1C-154E8F8004D8}"/>
              </a:ext>
            </a:extLst>
          </p:cNvPr>
          <p:cNvSpPr/>
          <p:nvPr/>
        </p:nvSpPr>
        <p:spPr>
          <a:xfrm>
            <a:off x="6240162" y="3035646"/>
            <a:ext cx="992658" cy="263608"/>
          </a:xfrm>
          <a:prstGeom prst="roundRect">
            <a:avLst/>
          </a:prstGeom>
          <a:noFill/>
          <a:ln w="28575">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49ADB802-CD27-D54F-B82D-461CF5C138EC}"/>
              </a:ext>
            </a:extLst>
          </p:cNvPr>
          <p:cNvSpPr/>
          <p:nvPr/>
        </p:nvSpPr>
        <p:spPr>
          <a:xfrm>
            <a:off x="1692876" y="2879128"/>
            <a:ext cx="5688225" cy="1025607"/>
          </a:xfrm>
          <a:prstGeom prst="roundRect">
            <a:avLst/>
          </a:prstGeom>
          <a:noFill/>
          <a:ln w="28575">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1298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10CE7-1C2B-3346-A2C3-61C54F5F3673}"/>
              </a:ext>
            </a:extLst>
          </p:cNvPr>
          <p:cNvSpPr>
            <a:spLocks noGrp="1"/>
          </p:cNvSpPr>
          <p:nvPr>
            <p:ph type="title"/>
          </p:nvPr>
        </p:nvSpPr>
        <p:spPr>
          <a:xfrm>
            <a:off x="457200" y="0"/>
            <a:ext cx="8229600" cy="795338"/>
          </a:xfrm>
        </p:spPr>
        <p:txBody>
          <a:bodyPr>
            <a:normAutofit fontScale="90000"/>
          </a:bodyPr>
          <a:lstStyle/>
          <a:p>
            <a:r>
              <a:rPr lang="en-US" dirty="0">
                <a:solidFill>
                  <a:schemeClr val="accent1"/>
                </a:solidFill>
              </a:rPr>
              <a:t>Connect </a:t>
            </a:r>
            <a:r>
              <a:rPr lang="en-US" dirty="0" err="1">
                <a:solidFill>
                  <a:schemeClr val="accent1"/>
                </a:solidFill>
              </a:rPr>
              <a:t>Colaboratory</a:t>
            </a:r>
            <a:r>
              <a:rPr lang="en-US" dirty="0">
                <a:solidFill>
                  <a:schemeClr val="accent1"/>
                </a:solidFill>
              </a:rPr>
              <a:t> to Google Drive</a:t>
            </a:r>
          </a:p>
        </p:txBody>
      </p:sp>
      <p:sp>
        <p:nvSpPr>
          <p:cNvPr id="4" name="Slide Number Placeholder 3">
            <a:extLst>
              <a:ext uri="{FF2B5EF4-FFF2-40B4-BE49-F238E27FC236}">
                <a16:creationId xmlns:a16="http://schemas.microsoft.com/office/drawing/2014/main" id="{46CA78C9-FAD1-4D47-9BD3-BB80A2CA8A37}"/>
              </a:ext>
            </a:extLst>
          </p:cNvPr>
          <p:cNvSpPr>
            <a:spLocks noGrp="1"/>
          </p:cNvSpPr>
          <p:nvPr>
            <p:ph type="sldNum" sz="quarter" idx="12"/>
          </p:nvPr>
        </p:nvSpPr>
        <p:spPr/>
        <p:txBody>
          <a:bodyPr/>
          <a:lstStyle/>
          <a:p>
            <a:fld id="{5424488C-161F-514B-8FF5-CF5173A03E8D}" type="slidenum">
              <a:rPr lang="en-US" smtClean="0"/>
              <a:t>84</a:t>
            </a:fld>
            <a:endParaRPr lang="en-US"/>
          </a:p>
        </p:txBody>
      </p:sp>
      <p:pic>
        <p:nvPicPr>
          <p:cNvPr id="6" name="Picture 5">
            <a:extLst>
              <a:ext uri="{FF2B5EF4-FFF2-40B4-BE49-F238E27FC236}">
                <a16:creationId xmlns:a16="http://schemas.microsoft.com/office/drawing/2014/main" id="{1A5E735C-38EF-E547-BAF5-541818DD83E9}"/>
              </a:ext>
            </a:extLst>
          </p:cNvPr>
          <p:cNvPicPr>
            <a:picLocks noChangeAspect="1"/>
          </p:cNvPicPr>
          <p:nvPr/>
        </p:nvPicPr>
        <p:blipFill>
          <a:blip r:embed="rId2"/>
          <a:stretch>
            <a:fillRect/>
          </a:stretch>
        </p:blipFill>
        <p:spPr>
          <a:xfrm>
            <a:off x="-13257" y="961457"/>
            <a:ext cx="9144000" cy="5644800"/>
          </a:xfrm>
          <a:prstGeom prst="rect">
            <a:avLst/>
          </a:prstGeom>
        </p:spPr>
      </p:pic>
      <p:sp>
        <p:nvSpPr>
          <p:cNvPr id="7" name="Rounded Rectangle 6">
            <a:extLst>
              <a:ext uri="{FF2B5EF4-FFF2-40B4-BE49-F238E27FC236}">
                <a16:creationId xmlns:a16="http://schemas.microsoft.com/office/drawing/2014/main" id="{2A637FCA-EAD0-DD4F-8CEA-237E262C1C7B}"/>
              </a:ext>
            </a:extLst>
          </p:cNvPr>
          <p:cNvSpPr/>
          <p:nvPr/>
        </p:nvSpPr>
        <p:spPr>
          <a:xfrm>
            <a:off x="5708822" y="4695568"/>
            <a:ext cx="547813" cy="234778"/>
          </a:xfrm>
          <a:prstGeom prst="roundRect">
            <a:avLst/>
          </a:prstGeom>
          <a:noFill/>
          <a:ln w="28575">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37778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10CE7-1C2B-3346-A2C3-61C54F5F3673}"/>
              </a:ext>
            </a:extLst>
          </p:cNvPr>
          <p:cNvSpPr>
            <a:spLocks noGrp="1"/>
          </p:cNvSpPr>
          <p:nvPr>
            <p:ph type="title"/>
          </p:nvPr>
        </p:nvSpPr>
        <p:spPr>
          <a:xfrm>
            <a:off x="457200" y="0"/>
            <a:ext cx="8229600" cy="795338"/>
          </a:xfrm>
        </p:spPr>
        <p:txBody>
          <a:bodyPr>
            <a:normAutofit/>
          </a:bodyPr>
          <a:lstStyle/>
          <a:p>
            <a:r>
              <a:rPr lang="en-US" dirty="0">
                <a:solidFill>
                  <a:schemeClr val="accent1"/>
                </a:solidFill>
              </a:rPr>
              <a:t>Google </a:t>
            </a:r>
            <a:r>
              <a:rPr lang="en-US" dirty="0" err="1">
                <a:solidFill>
                  <a:schemeClr val="accent1"/>
                </a:solidFill>
              </a:rPr>
              <a:t>Colab</a:t>
            </a:r>
            <a:endParaRPr lang="en-US" dirty="0">
              <a:solidFill>
                <a:schemeClr val="accent1"/>
              </a:solidFill>
            </a:endParaRPr>
          </a:p>
        </p:txBody>
      </p:sp>
      <p:sp>
        <p:nvSpPr>
          <p:cNvPr id="4" name="Slide Number Placeholder 3">
            <a:extLst>
              <a:ext uri="{FF2B5EF4-FFF2-40B4-BE49-F238E27FC236}">
                <a16:creationId xmlns:a16="http://schemas.microsoft.com/office/drawing/2014/main" id="{46CA78C9-FAD1-4D47-9BD3-BB80A2CA8A37}"/>
              </a:ext>
            </a:extLst>
          </p:cNvPr>
          <p:cNvSpPr>
            <a:spLocks noGrp="1"/>
          </p:cNvSpPr>
          <p:nvPr>
            <p:ph type="sldNum" sz="quarter" idx="12"/>
          </p:nvPr>
        </p:nvSpPr>
        <p:spPr/>
        <p:txBody>
          <a:bodyPr/>
          <a:lstStyle/>
          <a:p>
            <a:fld id="{5424488C-161F-514B-8FF5-CF5173A03E8D}" type="slidenum">
              <a:rPr lang="en-US" smtClean="0"/>
              <a:t>85</a:t>
            </a:fld>
            <a:endParaRPr lang="en-US"/>
          </a:p>
        </p:txBody>
      </p:sp>
      <p:pic>
        <p:nvPicPr>
          <p:cNvPr id="9" name="Picture 8">
            <a:extLst>
              <a:ext uri="{FF2B5EF4-FFF2-40B4-BE49-F238E27FC236}">
                <a16:creationId xmlns:a16="http://schemas.microsoft.com/office/drawing/2014/main" id="{97F80714-7C0A-1444-9836-FDA6130CD7D0}"/>
              </a:ext>
            </a:extLst>
          </p:cNvPr>
          <p:cNvPicPr>
            <a:picLocks noChangeAspect="1"/>
          </p:cNvPicPr>
          <p:nvPr/>
        </p:nvPicPr>
        <p:blipFill>
          <a:blip r:embed="rId2"/>
          <a:stretch>
            <a:fillRect/>
          </a:stretch>
        </p:blipFill>
        <p:spPr>
          <a:xfrm>
            <a:off x="0" y="905435"/>
            <a:ext cx="9144000" cy="5687209"/>
          </a:xfrm>
          <a:prstGeom prst="rect">
            <a:avLst/>
          </a:prstGeom>
        </p:spPr>
      </p:pic>
      <p:sp>
        <p:nvSpPr>
          <p:cNvPr id="10" name="Rounded Rectangle 9">
            <a:extLst>
              <a:ext uri="{FF2B5EF4-FFF2-40B4-BE49-F238E27FC236}">
                <a16:creationId xmlns:a16="http://schemas.microsoft.com/office/drawing/2014/main" id="{A1846EB2-F7BC-C94C-BFC8-3AFE130A97D7}"/>
              </a:ext>
            </a:extLst>
          </p:cNvPr>
          <p:cNvSpPr/>
          <p:nvPr/>
        </p:nvSpPr>
        <p:spPr>
          <a:xfrm>
            <a:off x="0" y="2580915"/>
            <a:ext cx="1804086" cy="360405"/>
          </a:xfrm>
          <a:prstGeom prst="roundRect">
            <a:avLst/>
          </a:prstGeom>
          <a:noFill/>
          <a:ln w="28575">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DF9A470A-706C-1845-8AE5-A9507E8B596D}"/>
              </a:ext>
            </a:extLst>
          </p:cNvPr>
          <p:cNvSpPr/>
          <p:nvPr/>
        </p:nvSpPr>
        <p:spPr>
          <a:xfrm>
            <a:off x="972475" y="4698039"/>
            <a:ext cx="2430163" cy="255373"/>
          </a:xfrm>
          <a:prstGeom prst="roundRect">
            <a:avLst/>
          </a:prstGeom>
          <a:noFill/>
          <a:ln w="28575">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8858FDE7-A53B-8348-9677-6CBAC738B92C}"/>
              </a:ext>
            </a:extLst>
          </p:cNvPr>
          <p:cNvSpPr/>
          <p:nvPr/>
        </p:nvSpPr>
        <p:spPr>
          <a:xfrm>
            <a:off x="3604052" y="5865340"/>
            <a:ext cx="2430163" cy="255373"/>
          </a:xfrm>
          <a:prstGeom prst="roundRect">
            <a:avLst/>
          </a:prstGeom>
          <a:noFill/>
          <a:ln w="28575">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5180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10CE7-1C2B-3346-A2C3-61C54F5F3673}"/>
              </a:ext>
            </a:extLst>
          </p:cNvPr>
          <p:cNvSpPr>
            <a:spLocks noGrp="1"/>
          </p:cNvSpPr>
          <p:nvPr>
            <p:ph type="title"/>
          </p:nvPr>
        </p:nvSpPr>
        <p:spPr>
          <a:xfrm>
            <a:off x="457200" y="0"/>
            <a:ext cx="8229600" cy="795338"/>
          </a:xfrm>
        </p:spPr>
        <p:txBody>
          <a:bodyPr>
            <a:normAutofit/>
          </a:bodyPr>
          <a:lstStyle/>
          <a:p>
            <a:r>
              <a:rPr lang="en-US" dirty="0">
                <a:solidFill>
                  <a:schemeClr val="accent1"/>
                </a:solidFill>
              </a:rPr>
              <a:t>Google </a:t>
            </a:r>
            <a:r>
              <a:rPr lang="en-US" dirty="0" err="1">
                <a:solidFill>
                  <a:schemeClr val="accent1"/>
                </a:solidFill>
              </a:rPr>
              <a:t>Colab</a:t>
            </a:r>
            <a:endParaRPr lang="en-US" dirty="0">
              <a:solidFill>
                <a:schemeClr val="accent1"/>
              </a:solidFill>
            </a:endParaRPr>
          </a:p>
        </p:txBody>
      </p:sp>
      <p:sp>
        <p:nvSpPr>
          <p:cNvPr id="4" name="Slide Number Placeholder 3">
            <a:extLst>
              <a:ext uri="{FF2B5EF4-FFF2-40B4-BE49-F238E27FC236}">
                <a16:creationId xmlns:a16="http://schemas.microsoft.com/office/drawing/2014/main" id="{46CA78C9-FAD1-4D47-9BD3-BB80A2CA8A37}"/>
              </a:ext>
            </a:extLst>
          </p:cNvPr>
          <p:cNvSpPr>
            <a:spLocks noGrp="1"/>
          </p:cNvSpPr>
          <p:nvPr>
            <p:ph type="sldNum" sz="quarter" idx="12"/>
          </p:nvPr>
        </p:nvSpPr>
        <p:spPr/>
        <p:txBody>
          <a:bodyPr/>
          <a:lstStyle/>
          <a:p>
            <a:fld id="{5424488C-161F-514B-8FF5-CF5173A03E8D}" type="slidenum">
              <a:rPr lang="en-US" smtClean="0"/>
              <a:t>86</a:t>
            </a:fld>
            <a:endParaRPr lang="en-US"/>
          </a:p>
        </p:txBody>
      </p:sp>
      <p:pic>
        <p:nvPicPr>
          <p:cNvPr id="5" name="Picture 4">
            <a:extLst>
              <a:ext uri="{FF2B5EF4-FFF2-40B4-BE49-F238E27FC236}">
                <a16:creationId xmlns:a16="http://schemas.microsoft.com/office/drawing/2014/main" id="{29E37B79-5323-9743-BF52-F0654A7873F3}"/>
              </a:ext>
            </a:extLst>
          </p:cNvPr>
          <p:cNvPicPr>
            <a:picLocks noChangeAspect="1"/>
          </p:cNvPicPr>
          <p:nvPr/>
        </p:nvPicPr>
        <p:blipFill>
          <a:blip r:embed="rId2"/>
          <a:stretch>
            <a:fillRect/>
          </a:stretch>
        </p:blipFill>
        <p:spPr>
          <a:xfrm>
            <a:off x="0" y="1571513"/>
            <a:ext cx="9144000" cy="3714974"/>
          </a:xfrm>
          <a:prstGeom prst="rect">
            <a:avLst/>
          </a:prstGeom>
        </p:spPr>
      </p:pic>
      <p:sp>
        <p:nvSpPr>
          <p:cNvPr id="6" name="Rounded Rectangle 5">
            <a:extLst>
              <a:ext uri="{FF2B5EF4-FFF2-40B4-BE49-F238E27FC236}">
                <a16:creationId xmlns:a16="http://schemas.microsoft.com/office/drawing/2014/main" id="{EF21E05B-C4B6-9743-91FE-FA26C14D1A55}"/>
              </a:ext>
            </a:extLst>
          </p:cNvPr>
          <p:cNvSpPr/>
          <p:nvPr/>
        </p:nvSpPr>
        <p:spPr>
          <a:xfrm>
            <a:off x="-1" y="1828800"/>
            <a:ext cx="9106029" cy="1508760"/>
          </a:xfrm>
          <a:prstGeom prst="roundRect">
            <a:avLst/>
          </a:prstGeom>
          <a:noFill/>
          <a:ln w="28575">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3808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10CE7-1C2B-3346-A2C3-61C54F5F3673}"/>
              </a:ext>
            </a:extLst>
          </p:cNvPr>
          <p:cNvSpPr>
            <a:spLocks noGrp="1"/>
          </p:cNvSpPr>
          <p:nvPr>
            <p:ph type="title"/>
          </p:nvPr>
        </p:nvSpPr>
        <p:spPr>
          <a:xfrm>
            <a:off x="457200" y="0"/>
            <a:ext cx="8229600" cy="795338"/>
          </a:xfrm>
        </p:spPr>
        <p:txBody>
          <a:bodyPr>
            <a:normAutofit/>
          </a:bodyPr>
          <a:lstStyle/>
          <a:p>
            <a:r>
              <a:rPr lang="en-US" dirty="0">
                <a:solidFill>
                  <a:schemeClr val="accent1"/>
                </a:solidFill>
              </a:rPr>
              <a:t>Google </a:t>
            </a:r>
            <a:r>
              <a:rPr lang="en-US" dirty="0" err="1">
                <a:solidFill>
                  <a:schemeClr val="accent1"/>
                </a:solidFill>
              </a:rPr>
              <a:t>Colab</a:t>
            </a:r>
            <a:endParaRPr lang="en-US" dirty="0">
              <a:solidFill>
                <a:schemeClr val="accent1"/>
              </a:solidFill>
            </a:endParaRPr>
          </a:p>
        </p:txBody>
      </p:sp>
      <p:sp>
        <p:nvSpPr>
          <p:cNvPr id="4" name="Slide Number Placeholder 3">
            <a:extLst>
              <a:ext uri="{FF2B5EF4-FFF2-40B4-BE49-F238E27FC236}">
                <a16:creationId xmlns:a16="http://schemas.microsoft.com/office/drawing/2014/main" id="{46CA78C9-FAD1-4D47-9BD3-BB80A2CA8A37}"/>
              </a:ext>
            </a:extLst>
          </p:cNvPr>
          <p:cNvSpPr>
            <a:spLocks noGrp="1"/>
          </p:cNvSpPr>
          <p:nvPr>
            <p:ph type="sldNum" sz="quarter" idx="12"/>
          </p:nvPr>
        </p:nvSpPr>
        <p:spPr/>
        <p:txBody>
          <a:bodyPr/>
          <a:lstStyle/>
          <a:p>
            <a:fld id="{5424488C-161F-514B-8FF5-CF5173A03E8D}" type="slidenum">
              <a:rPr lang="en-US" smtClean="0"/>
              <a:t>87</a:t>
            </a:fld>
            <a:endParaRPr lang="en-US"/>
          </a:p>
        </p:txBody>
      </p:sp>
      <p:pic>
        <p:nvPicPr>
          <p:cNvPr id="5" name="Picture 4">
            <a:extLst>
              <a:ext uri="{FF2B5EF4-FFF2-40B4-BE49-F238E27FC236}">
                <a16:creationId xmlns:a16="http://schemas.microsoft.com/office/drawing/2014/main" id="{00E83CE9-77F5-DF4F-942B-BBE7A675B1F8}"/>
              </a:ext>
            </a:extLst>
          </p:cNvPr>
          <p:cNvPicPr>
            <a:picLocks noChangeAspect="1"/>
          </p:cNvPicPr>
          <p:nvPr/>
        </p:nvPicPr>
        <p:blipFill>
          <a:blip r:embed="rId2"/>
          <a:stretch>
            <a:fillRect/>
          </a:stretch>
        </p:blipFill>
        <p:spPr>
          <a:xfrm>
            <a:off x="0" y="1562582"/>
            <a:ext cx="9144000" cy="3732835"/>
          </a:xfrm>
          <a:prstGeom prst="rect">
            <a:avLst/>
          </a:prstGeom>
        </p:spPr>
      </p:pic>
      <p:sp>
        <p:nvSpPr>
          <p:cNvPr id="6" name="Rounded Rectangle 5">
            <a:extLst>
              <a:ext uri="{FF2B5EF4-FFF2-40B4-BE49-F238E27FC236}">
                <a16:creationId xmlns:a16="http://schemas.microsoft.com/office/drawing/2014/main" id="{8002058C-9D67-894E-AB87-A529EAFBDC8F}"/>
              </a:ext>
            </a:extLst>
          </p:cNvPr>
          <p:cNvSpPr/>
          <p:nvPr/>
        </p:nvSpPr>
        <p:spPr>
          <a:xfrm>
            <a:off x="1683813" y="2344901"/>
            <a:ext cx="434548" cy="184940"/>
          </a:xfrm>
          <a:prstGeom prst="roundRect">
            <a:avLst/>
          </a:prstGeom>
          <a:noFill/>
          <a:ln w="28575">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E6D469E4-264F-C440-8179-74DFE057578F}"/>
              </a:ext>
            </a:extLst>
          </p:cNvPr>
          <p:cNvSpPr/>
          <p:nvPr/>
        </p:nvSpPr>
        <p:spPr>
          <a:xfrm>
            <a:off x="1683812" y="4478500"/>
            <a:ext cx="1851867" cy="230659"/>
          </a:xfrm>
          <a:prstGeom prst="roundRect">
            <a:avLst/>
          </a:prstGeom>
          <a:noFill/>
          <a:ln w="28575">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7241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10CE7-1C2B-3346-A2C3-61C54F5F3673}"/>
              </a:ext>
            </a:extLst>
          </p:cNvPr>
          <p:cNvSpPr>
            <a:spLocks noGrp="1"/>
          </p:cNvSpPr>
          <p:nvPr>
            <p:ph type="title"/>
          </p:nvPr>
        </p:nvSpPr>
        <p:spPr>
          <a:xfrm>
            <a:off x="457200" y="0"/>
            <a:ext cx="8229600" cy="2232942"/>
          </a:xfrm>
        </p:spPr>
        <p:txBody>
          <a:bodyPr>
            <a:normAutofit/>
          </a:bodyPr>
          <a:lstStyle/>
          <a:p>
            <a:r>
              <a:rPr lang="en-US" dirty="0">
                <a:solidFill>
                  <a:schemeClr val="accent1"/>
                </a:solidFill>
              </a:rPr>
              <a:t>Run </a:t>
            </a:r>
            <a:r>
              <a:rPr lang="en-US" dirty="0" err="1">
                <a:solidFill>
                  <a:schemeClr val="accent1"/>
                </a:solidFill>
              </a:rPr>
              <a:t>Jupyter</a:t>
            </a:r>
            <a:r>
              <a:rPr lang="en-US" dirty="0">
                <a:solidFill>
                  <a:schemeClr val="accent1"/>
                </a:solidFill>
              </a:rPr>
              <a:t> Notebook </a:t>
            </a:r>
            <a:br>
              <a:rPr lang="en-US" dirty="0">
                <a:solidFill>
                  <a:schemeClr val="accent1"/>
                </a:solidFill>
              </a:rPr>
            </a:br>
            <a:r>
              <a:rPr lang="en-US" dirty="0">
                <a:solidFill>
                  <a:schemeClr val="accent1"/>
                </a:solidFill>
              </a:rPr>
              <a:t>Python3 GPU</a:t>
            </a:r>
            <a:br>
              <a:rPr lang="en-US" dirty="0">
                <a:solidFill>
                  <a:schemeClr val="accent1"/>
                </a:solidFill>
              </a:rPr>
            </a:br>
            <a:r>
              <a:rPr lang="en-US" dirty="0">
                <a:solidFill>
                  <a:schemeClr val="accent1"/>
                </a:solidFill>
              </a:rPr>
              <a:t>Google </a:t>
            </a:r>
            <a:r>
              <a:rPr lang="en-US" dirty="0" err="1">
                <a:solidFill>
                  <a:schemeClr val="accent1"/>
                </a:solidFill>
              </a:rPr>
              <a:t>Colab</a:t>
            </a:r>
            <a:endParaRPr lang="en-US" dirty="0">
              <a:solidFill>
                <a:schemeClr val="accent1"/>
              </a:solidFill>
            </a:endParaRPr>
          </a:p>
        </p:txBody>
      </p:sp>
      <p:sp>
        <p:nvSpPr>
          <p:cNvPr id="4" name="Slide Number Placeholder 3">
            <a:extLst>
              <a:ext uri="{FF2B5EF4-FFF2-40B4-BE49-F238E27FC236}">
                <a16:creationId xmlns:a16="http://schemas.microsoft.com/office/drawing/2014/main" id="{46CA78C9-FAD1-4D47-9BD3-BB80A2CA8A37}"/>
              </a:ext>
            </a:extLst>
          </p:cNvPr>
          <p:cNvSpPr>
            <a:spLocks noGrp="1"/>
          </p:cNvSpPr>
          <p:nvPr>
            <p:ph type="sldNum" sz="quarter" idx="12"/>
          </p:nvPr>
        </p:nvSpPr>
        <p:spPr/>
        <p:txBody>
          <a:bodyPr/>
          <a:lstStyle/>
          <a:p>
            <a:fld id="{5424488C-161F-514B-8FF5-CF5173A03E8D}" type="slidenum">
              <a:rPr lang="en-US" smtClean="0"/>
              <a:t>88</a:t>
            </a:fld>
            <a:endParaRPr lang="en-US"/>
          </a:p>
        </p:txBody>
      </p:sp>
      <p:pic>
        <p:nvPicPr>
          <p:cNvPr id="5" name="Picture 4">
            <a:extLst>
              <a:ext uri="{FF2B5EF4-FFF2-40B4-BE49-F238E27FC236}">
                <a16:creationId xmlns:a16="http://schemas.microsoft.com/office/drawing/2014/main" id="{43ADD6BC-A96F-A94D-955A-FC404C7B869F}"/>
              </a:ext>
            </a:extLst>
          </p:cNvPr>
          <p:cNvPicPr>
            <a:picLocks noChangeAspect="1"/>
          </p:cNvPicPr>
          <p:nvPr/>
        </p:nvPicPr>
        <p:blipFill>
          <a:blip r:embed="rId2"/>
          <a:stretch>
            <a:fillRect/>
          </a:stretch>
        </p:blipFill>
        <p:spPr>
          <a:xfrm>
            <a:off x="0" y="2264896"/>
            <a:ext cx="9144000" cy="4309407"/>
          </a:xfrm>
          <a:prstGeom prst="rect">
            <a:avLst/>
          </a:prstGeom>
        </p:spPr>
      </p:pic>
      <p:sp>
        <p:nvSpPr>
          <p:cNvPr id="6" name="Rounded Rectangle 5">
            <a:extLst>
              <a:ext uri="{FF2B5EF4-FFF2-40B4-BE49-F238E27FC236}">
                <a16:creationId xmlns:a16="http://schemas.microsoft.com/office/drawing/2014/main" id="{78826843-CE29-1845-98B5-AB6573BCAFEF}"/>
              </a:ext>
            </a:extLst>
          </p:cNvPr>
          <p:cNvSpPr/>
          <p:nvPr/>
        </p:nvSpPr>
        <p:spPr>
          <a:xfrm>
            <a:off x="3261361" y="4935700"/>
            <a:ext cx="1539240" cy="337340"/>
          </a:xfrm>
          <a:prstGeom prst="roundRect">
            <a:avLst/>
          </a:prstGeom>
          <a:noFill/>
          <a:ln w="28575">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DE74607F-01BB-0643-AD3A-61157C72CF04}"/>
              </a:ext>
            </a:extLst>
          </p:cNvPr>
          <p:cNvSpPr/>
          <p:nvPr/>
        </p:nvSpPr>
        <p:spPr>
          <a:xfrm>
            <a:off x="3261361" y="5414658"/>
            <a:ext cx="1539240" cy="337340"/>
          </a:xfrm>
          <a:prstGeom prst="roundRect">
            <a:avLst/>
          </a:prstGeom>
          <a:noFill/>
          <a:ln w="28575">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18855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C23074-2897-874E-BF1C-CF7ED7B66D43}"/>
              </a:ext>
            </a:extLst>
          </p:cNvPr>
          <p:cNvSpPr>
            <a:spLocks noGrp="1"/>
          </p:cNvSpPr>
          <p:nvPr>
            <p:ph type="sldNum" sz="quarter" idx="12"/>
          </p:nvPr>
        </p:nvSpPr>
        <p:spPr/>
        <p:txBody>
          <a:bodyPr/>
          <a:lstStyle/>
          <a:p>
            <a:fld id="{5424488C-161F-514B-8FF5-CF5173A03E8D}" type="slidenum">
              <a:rPr lang="en-US" smtClean="0"/>
              <a:t>89</a:t>
            </a:fld>
            <a:endParaRPr lang="en-US"/>
          </a:p>
        </p:txBody>
      </p:sp>
      <p:pic>
        <p:nvPicPr>
          <p:cNvPr id="6" name="Picture 5">
            <a:extLst>
              <a:ext uri="{FF2B5EF4-FFF2-40B4-BE49-F238E27FC236}">
                <a16:creationId xmlns:a16="http://schemas.microsoft.com/office/drawing/2014/main" id="{F4F43B4D-AF5A-C049-8819-EED1AC408A2D}"/>
              </a:ext>
            </a:extLst>
          </p:cNvPr>
          <p:cNvPicPr>
            <a:picLocks noChangeAspect="1"/>
          </p:cNvPicPr>
          <p:nvPr/>
        </p:nvPicPr>
        <p:blipFill>
          <a:blip r:embed="rId2"/>
          <a:stretch>
            <a:fillRect/>
          </a:stretch>
        </p:blipFill>
        <p:spPr>
          <a:xfrm>
            <a:off x="0" y="2543780"/>
            <a:ext cx="9144000" cy="1892360"/>
          </a:xfrm>
          <a:prstGeom prst="rect">
            <a:avLst/>
          </a:prstGeom>
        </p:spPr>
      </p:pic>
      <p:sp>
        <p:nvSpPr>
          <p:cNvPr id="7" name="Title 1">
            <a:extLst>
              <a:ext uri="{FF2B5EF4-FFF2-40B4-BE49-F238E27FC236}">
                <a16:creationId xmlns:a16="http://schemas.microsoft.com/office/drawing/2014/main" id="{DB4CCAE2-E50A-E640-B265-5BFB51F2A7EF}"/>
              </a:ext>
            </a:extLst>
          </p:cNvPr>
          <p:cNvSpPr>
            <a:spLocks noGrp="1"/>
          </p:cNvSpPr>
          <p:nvPr>
            <p:ph type="title"/>
          </p:nvPr>
        </p:nvSpPr>
        <p:spPr>
          <a:xfrm>
            <a:off x="457200" y="0"/>
            <a:ext cx="8229600" cy="1797020"/>
          </a:xfrm>
        </p:spPr>
        <p:txBody>
          <a:bodyPr>
            <a:normAutofit/>
          </a:bodyPr>
          <a:lstStyle/>
          <a:p>
            <a:r>
              <a:rPr lang="en-US" dirty="0">
                <a:solidFill>
                  <a:schemeClr val="accent1"/>
                </a:solidFill>
              </a:rPr>
              <a:t>Google </a:t>
            </a:r>
            <a:r>
              <a:rPr lang="en-US" dirty="0" err="1">
                <a:solidFill>
                  <a:schemeClr val="accent1"/>
                </a:solidFill>
              </a:rPr>
              <a:t>Colab</a:t>
            </a:r>
            <a:r>
              <a:rPr lang="en-US" dirty="0">
                <a:solidFill>
                  <a:schemeClr val="accent1"/>
                </a:solidFill>
              </a:rPr>
              <a:t> Python Hello World</a:t>
            </a:r>
            <a:br>
              <a:rPr lang="en-US" dirty="0">
                <a:solidFill>
                  <a:schemeClr val="accent1"/>
                </a:solidFill>
              </a:rPr>
            </a:br>
            <a:r>
              <a:rPr lang="en-US" dirty="0">
                <a:solidFill>
                  <a:schemeClr val="accent1"/>
                </a:solidFill>
              </a:rPr>
              <a:t>print('Hello World')</a:t>
            </a:r>
          </a:p>
        </p:txBody>
      </p:sp>
    </p:spTree>
    <p:extLst>
      <p:ext uri="{BB962C8B-B14F-4D97-AF65-F5344CB8AC3E}">
        <p14:creationId xmlns:p14="http://schemas.microsoft.com/office/powerpoint/2010/main" val="1028119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37841-6B15-DC45-BA71-91CCFF061066}"/>
              </a:ext>
            </a:extLst>
          </p:cNvPr>
          <p:cNvSpPr>
            <a:spLocks noGrp="1"/>
          </p:cNvSpPr>
          <p:nvPr>
            <p:ph type="title"/>
          </p:nvPr>
        </p:nvSpPr>
        <p:spPr/>
        <p:txBody>
          <a:bodyPr/>
          <a:lstStyle/>
          <a:p>
            <a:r>
              <a:rPr lang="en-US" dirty="0">
                <a:solidFill>
                  <a:schemeClr val="accent1"/>
                </a:solidFill>
              </a:rPr>
              <a:t>Data Scientist</a:t>
            </a:r>
          </a:p>
        </p:txBody>
      </p:sp>
      <p:sp>
        <p:nvSpPr>
          <p:cNvPr id="3" name="Content Placeholder 2">
            <a:extLst>
              <a:ext uri="{FF2B5EF4-FFF2-40B4-BE49-F238E27FC236}">
                <a16:creationId xmlns:a16="http://schemas.microsoft.com/office/drawing/2014/main" id="{EB92F1C4-91CA-8C4A-9B35-99034956300F}"/>
              </a:ext>
            </a:extLst>
          </p:cNvPr>
          <p:cNvSpPr>
            <a:spLocks noGrp="1"/>
          </p:cNvSpPr>
          <p:nvPr>
            <p:ph idx="1"/>
          </p:nvPr>
        </p:nvSpPr>
        <p:spPr>
          <a:xfrm>
            <a:off x="457200" y="1600200"/>
            <a:ext cx="8229600" cy="4781128"/>
          </a:xfrm>
        </p:spPr>
        <p:txBody>
          <a:bodyPr/>
          <a:lstStyle/>
          <a:p>
            <a:r>
              <a:rPr lang="en-US" sz="2400" dirty="0"/>
              <a:t>Data scientist is responsible for </a:t>
            </a:r>
            <a:r>
              <a:rPr lang="en-US" sz="2400" dirty="0">
                <a:solidFill>
                  <a:srgbClr val="C00000"/>
                </a:solidFill>
              </a:rPr>
              <a:t>predictive analysis</a:t>
            </a:r>
            <a:r>
              <a:rPr lang="en-US" sz="2400" dirty="0"/>
              <a:t>, </a:t>
            </a:r>
            <a:r>
              <a:rPr lang="en-US" sz="2400" dirty="0">
                <a:solidFill>
                  <a:srgbClr val="C00000"/>
                </a:solidFill>
              </a:rPr>
              <a:t>statistical analysis</a:t>
            </a:r>
            <a:r>
              <a:rPr lang="en-US" sz="2400" dirty="0"/>
              <a:t>, and more </a:t>
            </a:r>
            <a:r>
              <a:rPr lang="en-US" sz="2400" dirty="0">
                <a:solidFill>
                  <a:srgbClr val="C00000"/>
                </a:solidFill>
              </a:rPr>
              <a:t>advanced analytical tools and algorithms</a:t>
            </a:r>
            <a:r>
              <a:rPr lang="en-US" sz="2400" dirty="0"/>
              <a:t>.</a:t>
            </a:r>
          </a:p>
          <a:p>
            <a:r>
              <a:rPr lang="en-US" sz="2400" dirty="0"/>
              <a:t>They may have a deeper knowledge of algorithms and may recognize them under various labels—</a:t>
            </a:r>
            <a:r>
              <a:rPr lang="en-US" sz="2400" dirty="0">
                <a:solidFill>
                  <a:srgbClr val="C00000"/>
                </a:solidFill>
              </a:rPr>
              <a:t>data mining, knowledge discovery, or machine learning</a:t>
            </a:r>
            <a:r>
              <a:rPr lang="en-US" sz="2400" dirty="0"/>
              <a:t>. </a:t>
            </a:r>
          </a:p>
          <a:p>
            <a:r>
              <a:rPr lang="en-US" sz="2400" dirty="0"/>
              <a:t>Some of these professionals may also need deeper programming knowledge to be able to write code for data cleaning/analysis in current Web-oriented languages such as Java or Python and statistical languages such as R. </a:t>
            </a:r>
          </a:p>
          <a:p>
            <a:r>
              <a:rPr lang="en-US" sz="2400" dirty="0"/>
              <a:t>Many analytics professionals also need to build significant expertise in </a:t>
            </a:r>
            <a:r>
              <a:rPr lang="en-US" sz="2400" dirty="0">
                <a:solidFill>
                  <a:srgbClr val="C00000"/>
                </a:solidFill>
              </a:rPr>
              <a:t>statistical modeling, experimentation</a:t>
            </a:r>
            <a:r>
              <a:rPr lang="en-US" sz="2400" dirty="0"/>
              <a:t>, and </a:t>
            </a:r>
            <a:r>
              <a:rPr lang="en-US" sz="2400" dirty="0">
                <a:solidFill>
                  <a:srgbClr val="C00000"/>
                </a:solidFill>
              </a:rPr>
              <a:t>analysis</a:t>
            </a:r>
            <a:r>
              <a:rPr lang="en-US" sz="2400" dirty="0"/>
              <a:t>.</a:t>
            </a:r>
          </a:p>
        </p:txBody>
      </p:sp>
      <p:sp>
        <p:nvSpPr>
          <p:cNvPr id="4" name="Slide Number Placeholder 3">
            <a:extLst>
              <a:ext uri="{FF2B5EF4-FFF2-40B4-BE49-F238E27FC236}">
                <a16:creationId xmlns:a16="http://schemas.microsoft.com/office/drawing/2014/main" id="{620B385E-F02F-FF4E-84F0-E8A760C146E8}"/>
              </a:ext>
            </a:extLst>
          </p:cNvPr>
          <p:cNvSpPr>
            <a:spLocks noGrp="1"/>
          </p:cNvSpPr>
          <p:nvPr>
            <p:ph type="sldNum" sz="quarter" idx="12"/>
          </p:nvPr>
        </p:nvSpPr>
        <p:spPr/>
        <p:txBody>
          <a:bodyPr/>
          <a:lstStyle/>
          <a:p>
            <a:fld id="{E008237F-23CD-E54D-BDBA-FE95A073E4E0}" type="slidenum">
              <a:rPr lang="zh-TW" altLang="en-US" smtClean="0"/>
              <a:pPr/>
              <a:t>9</a:t>
            </a:fld>
            <a:endParaRPr lang="zh-TW" altLang="en-US"/>
          </a:p>
        </p:txBody>
      </p:sp>
      <p:sp>
        <p:nvSpPr>
          <p:cNvPr id="6" name="矩形 4">
            <a:extLst>
              <a:ext uri="{FF2B5EF4-FFF2-40B4-BE49-F238E27FC236}">
                <a16:creationId xmlns:a16="http://schemas.microsoft.com/office/drawing/2014/main" id="{E71C3C9F-BB2D-884D-8627-61826C50A9CD}"/>
              </a:ext>
            </a:extLst>
          </p:cNvPr>
          <p:cNvSpPr>
            <a:spLocks noChangeArrowheads="1"/>
          </p:cNvSpPr>
          <p:nvPr/>
        </p:nvSpPr>
        <p:spPr bwMode="auto">
          <a:xfrm>
            <a:off x="295248"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26225404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709C4-191E-1149-B08A-5AB413140FA1}"/>
              </a:ext>
            </a:extLst>
          </p:cNvPr>
          <p:cNvSpPr>
            <a:spLocks noGrp="1"/>
          </p:cNvSpPr>
          <p:nvPr>
            <p:ph type="title"/>
          </p:nvPr>
        </p:nvSpPr>
        <p:spPr>
          <a:xfrm>
            <a:off x="457200" y="88900"/>
            <a:ext cx="8229600" cy="708937"/>
          </a:xfrm>
        </p:spPr>
        <p:txBody>
          <a:bodyPr>
            <a:noAutofit/>
          </a:bodyPr>
          <a:lstStyle/>
          <a:p>
            <a:r>
              <a:rPr lang="en-US" dirty="0">
                <a:solidFill>
                  <a:schemeClr val="accent1"/>
                </a:solidFill>
              </a:rPr>
              <a:t>Data Visualization in Google </a:t>
            </a:r>
            <a:r>
              <a:rPr lang="en-US" dirty="0" err="1">
                <a:solidFill>
                  <a:schemeClr val="accent1"/>
                </a:solidFill>
              </a:rPr>
              <a:t>Colab</a:t>
            </a:r>
            <a:endParaRPr lang="en-US" dirty="0">
              <a:solidFill>
                <a:schemeClr val="accent1"/>
              </a:solidFill>
            </a:endParaRPr>
          </a:p>
        </p:txBody>
      </p:sp>
      <p:sp>
        <p:nvSpPr>
          <p:cNvPr id="4" name="Slide Number Placeholder 3">
            <a:extLst>
              <a:ext uri="{FF2B5EF4-FFF2-40B4-BE49-F238E27FC236}">
                <a16:creationId xmlns:a16="http://schemas.microsoft.com/office/drawing/2014/main" id="{3573E3DE-70DA-A044-A5A2-CF19F26D9A5B}"/>
              </a:ext>
            </a:extLst>
          </p:cNvPr>
          <p:cNvSpPr>
            <a:spLocks noGrp="1"/>
          </p:cNvSpPr>
          <p:nvPr>
            <p:ph type="sldNum" sz="quarter" idx="12"/>
          </p:nvPr>
        </p:nvSpPr>
        <p:spPr/>
        <p:txBody>
          <a:bodyPr/>
          <a:lstStyle/>
          <a:p>
            <a:fld id="{5424488C-161F-514B-8FF5-CF5173A03E8D}" type="slidenum">
              <a:rPr lang="en-US" smtClean="0"/>
              <a:t>90</a:t>
            </a:fld>
            <a:endParaRPr lang="en-US"/>
          </a:p>
        </p:txBody>
      </p:sp>
      <p:pic>
        <p:nvPicPr>
          <p:cNvPr id="6" name="Picture 5">
            <a:extLst>
              <a:ext uri="{FF2B5EF4-FFF2-40B4-BE49-F238E27FC236}">
                <a16:creationId xmlns:a16="http://schemas.microsoft.com/office/drawing/2014/main" id="{B629BE5B-47FD-7541-B496-EB9BC343FDF1}"/>
              </a:ext>
            </a:extLst>
          </p:cNvPr>
          <p:cNvPicPr>
            <a:picLocks noChangeAspect="1"/>
          </p:cNvPicPr>
          <p:nvPr/>
        </p:nvPicPr>
        <p:blipFill>
          <a:blip r:embed="rId2"/>
          <a:stretch>
            <a:fillRect/>
          </a:stretch>
        </p:blipFill>
        <p:spPr>
          <a:xfrm>
            <a:off x="0" y="889277"/>
            <a:ext cx="9144000" cy="5719525"/>
          </a:xfrm>
          <a:prstGeom prst="rect">
            <a:avLst/>
          </a:prstGeom>
        </p:spPr>
      </p:pic>
      <p:sp>
        <p:nvSpPr>
          <p:cNvPr id="7" name="Rectangle 6">
            <a:extLst>
              <a:ext uri="{FF2B5EF4-FFF2-40B4-BE49-F238E27FC236}">
                <a16:creationId xmlns:a16="http://schemas.microsoft.com/office/drawing/2014/main" id="{DB940FFB-7655-0143-BE5F-6A10708DD648}"/>
              </a:ext>
            </a:extLst>
          </p:cNvPr>
          <p:cNvSpPr/>
          <p:nvPr/>
        </p:nvSpPr>
        <p:spPr>
          <a:xfrm>
            <a:off x="1436595" y="6624479"/>
            <a:ext cx="6245407" cy="246221"/>
          </a:xfrm>
          <a:prstGeom prst="rect">
            <a:avLst/>
          </a:prstGeom>
        </p:spPr>
        <p:txBody>
          <a:bodyPr wrap="square">
            <a:spAutoFit/>
          </a:bodyPr>
          <a:lstStyle/>
          <a:p>
            <a:pPr algn="ctr"/>
            <a:r>
              <a:rPr lang="en-US" sz="1000" dirty="0">
                <a:solidFill>
                  <a:schemeClr val="bg1">
                    <a:lumMod val="65000"/>
                  </a:schemeClr>
                </a:solidFill>
              </a:rPr>
              <a:t>Source: https://</a:t>
            </a:r>
            <a:r>
              <a:rPr lang="en-US" sz="1000" dirty="0" err="1">
                <a:solidFill>
                  <a:schemeClr val="bg1">
                    <a:lumMod val="65000"/>
                  </a:schemeClr>
                </a:solidFill>
              </a:rPr>
              <a:t>seaborn.pydata.org</a:t>
            </a:r>
            <a:r>
              <a:rPr lang="en-US" sz="1000" dirty="0">
                <a:solidFill>
                  <a:schemeClr val="bg1">
                    <a:lumMod val="65000"/>
                  </a:schemeClr>
                </a:solidFill>
              </a:rPr>
              <a:t>/generated/</a:t>
            </a:r>
            <a:r>
              <a:rPr lang="en-US" sz="1000" dirty="0" err="1">
                <a:solidFill>
                  <a:schemeClr val="bg1">
                    <a:lumMod val="65000"/>
                  </a:schemeClr>
                </a:solidFill>
              </a:rPr>
              <a:t>seaborn.pairplot.html</a:t>
            </a:r>
            <a:endParaRPr lang="en-US" sz="1000" dirty="0">
              <a:solidFill>
                <a:schemeClr val="bg1">
                  <a:lumMod val="65000"/>
                </a:schemeClr>
              </a:solidFill>
            </a:endParaRPr>
          </a:p>
        </p:txBody>
      </p:sp>
    </p:spTree>
    <p:extLst>
      <p:ext uri="{BB962C8B-B14F-4D97-AF65-F5344CB8AC3E}">
        <p14:creationId xmlns:p14="http://schemas.microsoft.com/office/powerpoint/2010/main" val="17566422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0B5D78-FBA5-224C-A6CA-BE0E31F0773C}"/>
              </a:ext>
            </a:extLst>
          </p:cNvPr>
          <p:cNvSpPr>
            <a:spLocks noGrp="1"/>
          </p:cNvSpPr>
          <p:nvPr>
            <p:ph type="sldNum" sz="quarter" idx="12"/>
          </p:nvPr>
        </p:nvSpPr>
        <p:spPr/>
        <p:txBody>
          <a:bodyPr/>
          <a:lstStyle/>
          <a:p>
            <a:fld id="{5424488C-161F-514B-8FF5-CF5173A03E8D}" type="slidenum">
              <a:rPr lang="en-US" smtClean="0"/>
              <a:t>91</a:t>
            </a:fld>
            <a:endParaRPr lang="en-US"/>
          </a:p>
        </p:txBody>
      </p:sp>
      <p:sp>
        <p:nvSpPr>
          <p:cNvPr id="5" name="Rectangle 4">
            <a:extLst>
              <a:ext uri="{FF2B5EF4-FFF2-40B4-BE49-F238E27FC236}">
                <a16:creationId xmlns:a16="http://schemas.microsoft.com/office/drawing/2014/main" id="{E7EF84E7-2573-2E43-9842-3F294B65297E}"/>
              </a:ext>
            </a:extLst>
          </p:cNvPr>
          <p:cNvSpPr/>
          <p:nvPr/>
        </p:nvSpPr>
        <p:spPr>
          <a:xfrm>
            <a:off x="509372" y="111036"/>
            <a:ext cx="8140357" cy="1200329"/>
          </a:xfrm>
          <a:prstGeom prst="rect">
            <a:avLst/>
          </a:prstGeom>
          <a:solidFill>
            <a:srgbClr val="FFD579"/>
          </a:solidFill>
        </p:spPr>
        <p:txBody>
          <a:bodyPr wrap="square">
            <a:spAutoFit/>
          </a:bodyPr>
          <a:lstStyle/>
          <a:p>
            <a:r>
              <a:rPr lang="en-US" dirty="0">
                <a:latin typeface="Courier" pitchFamily="2" charset="0"/>
              </a:rPr>
              <a:t>import seaborn as </a:t>
            </a:r>
            <a:r>
              <a:rPr lang="en-US" dirty="0" err="1">
                <a:latin typeface="Courier" pitchFamily="2" charset="0"/>
              </a:rPr>
              <a:t>sns</a:t>
            </a:r>
            <a:endParaRPr lang="en-US" dirty="0">
              <a:latin typeface="Courier" pitchFamily="2" charset="0"/>
            </a:endParaRPr>
          </a:p>
          <a:p>
            <a:r>
              <a:rPr lang="en-US" dirty="0" err="1">
                <a:latin typeface="Courier" pitchFamily="2" charset="0"/>
              </a:rPr>
              <a:t>sns.set</a:t>
            </a:r>
            <a:r>
              <a:rPr lang="en-US" dirty="0">
                <a:latin typeface="Courier" pitchFamily="2" charset="0"/>
              </a:rPr>
              <a:t>(style="ticks", </a:t>
            </a:r>
            <a:r>
              <a:rPr lang="en-US" dirty="0" err="1">
                <a:latin typeface="Courier" pitchFamily="2" charset="0"/>
              </a:rPr>
              <a:t>color_codes</a:t>
            </a:r>
            <a:r>
              <a:rPr lang="en-US" dirty="0">
                <a:latin typeface="Courier" pitchFamily="2" charset="0"/>
              </a:rPr>
              <a:t>=True)</a:t>
            </a:r>
          </a:p>
          <a:p>
            <a:r>
              <a:rPr lang="en-US" dirty="0">
                <a:latin typeface="Courier" pitchFamily="2" charset="0"/>
              </a:rPr>
              <a:t>iris = </a:t>
            </a:r>
            <a:r>
              <a:rPr lang="en-US" dirty="0" err="1">
                <a:latin typeface="Courier" pitchFamily="2" charset="0"/>
              </a:rPr>
              <a:t>sns.load_dataset</a:t>
            </a:r>
            <a:r>
              <a:rPr lang="en-US" dirty="0">
                <a:latin typeface="Courier" pitchFamily="2" charset="0"/>
              </a:rPr>
              <a:t>("iris")</a:t>
            </a:r>
          </a:p>
          <a:p>
            <a:r>
              <a:rPr lang="en-US" dirty="0">
                <a:latin typeface="Courier" pitchFamily="2" charset="0"/>
              </a:rPr>
              <a:t>g = </a:t>
            </a:r>
            <a:r>
              <a:rPr lang="en-US" dirty="0" err="1">
                <a:latin typeface="Courier" pitchFamily="2" charset="0"/>
              </a:rPr>
              <a:t>sns.pairplot</a:t>
            </a:r>
            <a:r>
              <a:rPr lang="en-US" dirty="0">
                <a:latin typeface="Courier" pitchFamily="2" charset="0"/>
              </a:rPr>
              <a:t>(iris, hue="species")</a:t>
            </a:r>
          </a:p>
        </p:txBody>
      </p:sp>
      <p:pic>
        <p:nvPicPr>
          <p:cNvPr id="6" name="Picture 5">
            <a:extLst>
              <a:ext uri="{FF2B5EF4-FFF2-40B4-BE49-F238E27FC236}">
                <a16:creationId xmlns:a16="http://schemas.microsoft.com/office/drawing/2014/main" id="{01C08010-AF94-5240-A91E-B7EB9BB4C5B5}"/>
              </a:ext>
            </a:extLst>
          </p:cNvPr>
          <p:cNvPicPr>
            <a:picLocks noChangeAspect="1"/>
          </p:cNvPicPr>
          <p:nvPr/>
        </p:nvPicPr>
        <p:blipFill>
          <a:blip r:embed="rId2"/>
          <a:stretch>
            <a:fillRect/>
          </a:stretch>
        </p:blipFill>
        <p:spPr>
          <a:xfrm>
            <a:off x="1655806" y="1373476"/>
            <a:ext cx="5879069" cy="5282209"/>
          </a:xfrm>
          <a:prstGeom prst="rect">
            <a:avLst/>
          </a:prstGeom>
        </p:spPr>
      </p:pic>
      <p:sp>
        <p:nvSpPr>
          <p:cNvPr id="7" name="Rectangle 6">
            <a:extLst>
              <a:ext uri="{FF2B5EF4-FFF2-40B4-BE49-F238E27FC236}">
                <a16:creationId xmlns:a16="http://schemas.microsoft.com/office/drawing/2014/main" id="{A6A597D6-2F37-7B43-A5E1-87896D7BA4E4}"/>
              </a:ext>
            </a:extLst>
          </p:cNvPr>
          <p:cNvSpPr/>
          <p:nvPr/>
        </p:nvSpPr>
        <p:spPr>
          <a:xfrm>
            <a:off x="1436595" y="6624479"/>
            <a:ext cx="6245407" cy="246221"/>
          </a:xfrm>
          <a:prstGeom prst="rect">
            <a:avLst/>
          </a:prstGeom>
        </p:spPr>
        <p:txBody>
          <a:bodyPr wrap="square">
            <a:spAutoFit/>
          </a:bodyPr>
          <a:lstStyle/>
          <a:p>
            <a:pPr algn="ctr"/>
            <a:r>
              <a:rPr lang="en-US" sz="1000" dirty="0">
                <a:solidFill>
                  <a:schemeClr val="bg1">
                    <a:lumMod val="65000"/>
                  </a:schemeClr>
                </a:solidFill>
              </a:rPr>
              <a:t>Source: https://</a:t>
            </a:r>
            <a:r>
              <a:rPr lang="en-US" sz="1000" dirty="0" err="1">
                <a:solidFill>
                  <a:schemeClr val="bg1">
                    <a:lumMod val="65000"/>
                  </a:schemeClr>
                </a:solidFill>
              </a:rPr>
              <a:t>seaborn.pydata.org</a:t>
            </a:r>
            <a:r>
              <a:rPr lang="en-US" sz="1000" dirty="0">
                <a:solidFill>
                  <a:schemeClr val="bg1">
                    <a:lumMod val="65000"/>
                  </a:schemeClr>
                </a:solidFill>
              </a:rPr>
              <a:t>/generated/</a:t>
            </a:r>
            <a:r>
              <a:rPr lang="en-US" sz="1000" dirty="0" err="1">
                <a:solidFill>
                  <a:schemeClr val="bg1">
                    <a:lumMod val="65000"/>
                  </a:schemeClr>
                </a:solidFill>
              </a:rPr>
              <a:t>seaborn.pairplot.html</a:t>
            </a:r>
            <a:endParaRPr lang="en-US" sz="1000" dirty="0">
              <a:solidFill>
                <a:schemeClr val="bg1">
                  <a:lumMod val="65000"/>
                </a:schemeClr>
              </a:solidFill>
            </a:endParaRPr>
          </a:p>
        </p:txBody>
      </p:sp>
    </p:spTree>
    <p:extLst>
      <p:ext uri="{BB962C8B-B14F-4D97-AF65-F5344CB8AC3E}">
        <p14:creationId xmlns:p14="http://schemas.microsoft.com/office/powerpoint/2010/main" val="6079718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1FA5B8-AD90-EC49-A62D-75AE2C9F1A2E}"/>
              </a:ext>
            </a:extLst>
          </p:cNvPr>
          <p:cNvSpPr>
            <a:spLocks noGrp="1"/>
          </p:cNvSpPr>
          <p:nvPr>
            <p:ph type="sldNum" sz="quarter" idx="12"/>
          </p:nvPr>
        </p:nvSpPr>
        <p:spPr/>
        <p:txBody>
          <a:bodyPr/>
          <a:lstStyle/>
          <a:p>
            <a:pPr>
              <a:defRPr/>
            </a:pPr>
            <a:fld id="{E78C9E75-97FD-45D9-8ED3-955348887BB1}" type="slidenum">
              <a:rPr lang="zh-TW" altLang="en-US" smtClean="0"/>
              <a:pPr>
                <a:defRPr/>
              </a:pPr>
              <a:t>92</a:t>
            </a:fld>
            <a:endParaRPr lang="zh-TW" altLang="en-US"/>
          </a:p>
        </p:txBody>
      </p:sp>
      <p:sp>
        <p:nvSpPr>
          <p:cNvPr id="5" name="Rectangle 1">
            <a:extLst>
              <a:ext uri="{FF2B5EF4-FFF2-40B4-BE49-F238E27FC236}">
                <a16:creationId xmlns:a16="http://schemas.microsoft.com/office/drawing/2014/main" id="{9CC316CC-00BA-584B-BEA4-415CA6313DD4}"/>
              </a:ext>
            </a:extLst>
          </p:cNvPr>
          <p:cNvSpPr>
            <a:spLocks noChangeArrowheads="1"/>
          </p:cNvSpPr>
          <p:nvPr/>
        </p:nvSpPr>
        <p:spPr bwMode="auto">
          <a:xfrm>
            <a:off x="179512" y="457200"/>
            <a:ext cx="8713788" cy="614015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r>
              <a:rPr lang="en-US" altLang="en-US" sz="1300" b="1" dirty="0">
                <a:latin typeface="Courier" charset="0"/>
                <a:ea typeface="標楷體" charset="-120"/>
              </a:rPr>
              <a:t>import </a:t>
            </a:r>
            <a:r>
              <a:rPr lang="en-US" altLang="en-US" sz="1300" b="1" dirty="0" err="1">
                <a:latin typeface="Courier" charset="0"/>
                <a:ea typeface="標楷體" charset="-120"/>
              </a:rPr>
              <a:t>numpy</a:t>
            </a:r>
            <a:r>
              <a:rPr lang="en-US" altLang="en-US" sz="1300" b="1" dirty="0">
                <a:latin typeface="Courier" charset="0"/>
                <a:ea typeface="標楷體" charset="-120"/>
              </a:rPr>
              <a:t> as np</a:t>
            </a:r>
          </a:p>
          <a:p>
            <a:r>
              <a:rPr lang="en-US" altLang="en-US" sz="1300" b="1" dirty="0">
                <a:latin typeface="Courier" charset="0"/>
                <a:ea typeface="標楷體" charset="-120"/>
              </a:rPr>
              <a:t>import pandas as </a:t>
            </a:r>
            <a:r>
              <a:rPr lang="en-US" altLang="en-US" sz="1300" b="1" dirty="0" err="1">
                <a:latin typeface="Courier" charset="0"/>
                <a:ea typeface="標楷體" charset="-120"/>
              </a:rPr>
              <a:t>pd</a:t>
            </a:r>
            <a:endParaRPr lang="en-US" altLang="en-US" sz="1300" b="1" dirty="0">
              <a:latin typeface="Courier" charset="0"/>
              <a:ea typeface="標楷體" charset="-120"/>
            </a:endParaRPr>
          </a:p>
          <a:p>
            <a:r>
              <a:rPr lang="en-US" altLang="en-US" sz="1300" b="1" dirty="0">
                <a:latin typeface="Courier" charset="0"/>
                <a:ea typeface="標楷體" charset="-120"/>
              </a:rPr>
              <a:t>%matplotlib inline</a:t>
            </a:r>
          </a:p>
          <a:p>
            <a:r>
              <a:rPr lang="en-US" altLang="en-US" sz="1300" b="1" dirty="0">
                <a:latin typeface="Courier" charset="0"/>
                <a:ea typeface="標楷體" charset="-120"/>
              </a:rPr>
              <a:t>import </a:t>
            </a:r>
            <a:r>
              <a:rPr lang="en-US" altLang="en-US" sz="1300" b="1" dirty="0" err="1">
                <a:latin typeface="Courier" charset="0"/>
                <a:ea typeface="標楷體" charset="-120"/>
              </a:rPr>
              <a:t>matplotlib.pyplot</a:t>
            </a:r>
            <a:r>
              <a:rPr lang="en-US" altLang="en-US" sz="1300" b="1" dirty="0">
                <a:latin typeface="Courier" charset="0"/>
                <a:ea typeface="標楷體" charset="-120"/>
              </a:rPr>
              <a:t> as </a:t>
            </a:r>
            <a:r>
              <a:rPr lang="en-US" altLang="en-US" sz="1300" b="1" dirty="0" err="1">
                <a:latin typeface="Courier" charset="0"/>
                <a:ea typeface="標楷體" charset="-120"/>
              </a:rPr>
              <a:t>plt</a:t>
            </a:r>
            <a:endParaRPr lang="en-US" altLang="en-US" sz="1300" b="1" dirty="0">
              <a:latin typeface="Courier" charset="0"/>
              <a:ea typeface="標楷體" charset="-120"/>
            </a:endParaRPr>
          </a:p>
          <a:p>
            <a:r>
              <a:rPr lang="en-US" altLang="en-US" sz="1300" b="1" dirty="0">
                <a:latin typeface="Courier" charset="0"/>
                <a:ea typeface="標楷體" charset="-120"/>
              </a:rPr>
              <a:t>import seaborn as </a:t>
            </a:r>
            <a:r>
              <a:rPr lang="en-US" altLang="en-US" sz="1300" b="1" dirty="0" err="1">
                <a:latin typeface="Courier" charset="0"/>
                <a:ea typeface="標楷體" charset="-120"/>
              </a:rPr>
              <a:t>sns</a:t>
            </a:r>
            <a:endParaRPr lang="en-US" altLang="en-US" sz="1300" b="1" dirty="0">
              <a:latin typeface="Courier" charset="0"/>
              <a:ea typeface="標楷體" charset="-120"/>
            </a:endParaRPr>
          </a:p>
          <a:p>
            <a:r>
              <a:rPr lang="en-US" altLang="en-US" sz="1300" b="1" dirty="0">
                <a:latin typeface="Courier" charset="0"/>
                <a:ea typeface="標楷體" charset="-120"/>
              </a:rPr>
              <a:t>from </a:t>
            </a:r>
            <a:r>
              <a:rPr lang="en-US" altLang="en-US" sz="1300" b="1" dirty="0" err="1">
                <a:latin typeface="Courier" charset="0"/>
                <a:ea typeface="標楷體" charset="-120"/>
              </a:rPr>
              <a:t>pandas.plotting</a:t>
            </a:r>
            <a:r>
              <a:rPr lang="en-US" altLang="en-US" sz="1300" b="1" dirty="0">
                <a:latin typeface="Courier" charset="0"/>
                <a:ea typeface="標楷體" charset="-120"/>
              </a:rPr>
              <a:t> import </a:t>
            </a:r>
            <a:r>
              <a:rPr lang="en-US" altLang="en-US" sz="1300" b="1" dirty="0" err="1">
                <a:latin typeface="Courier" charset="0"/>
                <a:ea typeface="標楷體" charset="-120"/>
              </a:rPr>
              <a:t>scatter_matrix</a:t>
            </a:r>
            <a:endParaRPr lang="en-US" altLang="en-US" sz="1300" b="1" dirty="0">
              <a:latin typeface="Courier" charset="0"/>
              <a:ea typeface="標楷體" charset="-120"/>
            </a:endParaRPr>
          </a:p>
          <a:p>
            <a:endParaRPr lang="en-US" altLang="en-US" sz="1300" b="1" dirty="0">
              <a:latin typeface="Courier" charset="0"/>
              <a:ea typeface="標楷體" charset="-120"/>
            </a:endParaRPr>
          </a:p>
          <a:p>
            <a:r>
              <a:rPr lang="en-US" altLang="en-US" sz="1300" b="1" dirty="0">
                <a:latin typeface="Courier" charset="0"/>
                <a:ea typeface="標楷體" charset="-120"/>
              </a:rPr>
              <a:t># Load dataset</a:t>
            </a:r>
          </a:p>
          <a:p>
            <a:r>
              <a:rPr lang="en-US" altLang="en-US" sz="1300" b="1" dirty="0" err="1">
                <a:latin typeface="Courier" charset="0"/>
                <a:ea typeface="標楷體" charset="-120"/>
              </a:rPr>
              <a:t>url</a:t>
            </a:r>
            <a:r>
              <a:rPr lang="en-US" altLang="en-US" sz="1300" b="1" dirty="0">
                <a:latin typeface="Courier" charset="0"/>
                <a:ea typeface="標楷體" charset="-120"/>
              </a:rPr>
              <a:t> = "https://</a:t>
            </a:r>
            <a:r>
              <a:rPr lang="en-US" altLang="en-US" sz="1300" b="1" dirty="0" err="1">
                <a:latin typeface="Courier" charset="0"/>
                <a:ea typeface="標楷體" charset="-120"/>
              </a:rPr>
              <a:t>archive.ics.uci.edu</a:t>
            </a:r>
            <a:r>
              <a:rPr lang="en-US" altLang="en-US" sz="1300" b="1" dirty="0">
                <a:latin typeface="Courier" charset="0"/>
                <a:ea typeface="標楷體" charset="-120"/>
              </a:rPr>
              <a:t>/ml/machine-learning-databases/iris/</a:t>
            </a:r>
            <a:r>
              <a:rPr lang="en-US" altLang="en-US" sz="1300" b="1" dirty="0" err="1">
                <a:latin typeface="Courier" charset="0"/>
                <a:ea typeface="標楷體" charset="-120"/>
              </a:rPr>
              <a:t>iris.data</a:t>
            </a:r>
            <a:r>
              <a:rPr lang="en-US" altLang="en-US" sz="1300" b="1" dirty="0">
                <a:latin typeface="Courier" charset="0"/>
                <a:ea typeface="標楷體" charset="-120"/>
              </a:rPr>
              <a:t>"</a:t>
            </a:r>
          </a:p>
          <a:p>
            <a:r>
              <a:rPr lang="en-US" altLang="en-US" sz="1300" b="1" dirty="0">
                <a:latin typeface="Courier" charset="0"/>
                <a:ea typeface="標楷體" charset="-120"/>
              </a:rPr>
              <a:t>names = ['sepal-length', 'sepal-width', 'petal-length', 'petal-width', 'class']</a:t>
            </a:r>
          </a:p>
          <a:p>
            <a:r>
              <a:rPr lang="en-US" altLang="en-US" sz="1300" b="1" dirty="0" err="1">
                <a:latin typeface="Courier" charset="0"/>
                <a:ea typeface="標楷體" charset="-120"/>
              </a:rPr>
              <a:t>df</a:t>
            </a:r>
            <a:r>
              <a:rPr lang="en-US" altLang="en-US" sz="1300" b="1" dirty="0">
                <a:latin typeface="Courier" charset="0"/>
                <a:ea typeface="標楷體" charset="-120"/>
              </a:rPr>
              <a:t> = </a:t>
            </a:r>
            <a:r>
              <a:rPr lang="en-US" altLang="en-US" sz="1300" b="1" dirty="0" err="1">
                <a:latin typeface="Courier" charset="0"/>
                <a:ea typeface="標楷體" charset="-120"/>
              </a:rPr>
              <a:t>pd.read_csv</a:t>
            </a:r>
            <a:r>
              <a:rPr lang="en-US" altLang="en-US" sz="1300" b="1" dirty="0">
                <a:latin typeface="Courier" charset="0"/>
                <a:ea typeface="標楷體" charset="-120"/>
              </a:rPr>
              <a:t>(</a:t>
            </a:r>
            <a:r>
              <a:rPr lang="en-US" altLang="en-US" sz="1300" b="1" dirty="0" err="1">
                <a:latin typeface="Courier" charset="0"/>
                <a:ea typeface="標楷體" charset="-120"/>
              </a:rPr>
              <a:t>url</a:t>
            </a:r>
            <a:r>
              <a:rPr lang="en-US" altLang="en-US" sz="1300" b="1" dirty="0">
                <a:latin typeface="Courier" charset="0"/>
                <a:ea typeface="標楷體" charset="-120"/>
              </a:rPr>
              <a:t>, names=names)</a:t>
            </a:r>
          </a:p>
          <a:p>
            <a:endParaRPr lang="en-US" altLang="en-US" sz="1300" b="1" dirty="0">
              <a:latin typeface="Courier" charset="0"/>
              <a:ea typeface="標楷體" charset="-120"/>
            </a:endParaRPr>
          </a:p>
          <a:p>
            <a:r>
              <a:rPr lang="en-US" altLang="en-US" sz="1300" b="1" dirty="0">
                <a:latin typeface="Courier" charset="0"/>
                <a:ea typeface="標楷體" charset="-120"/>
              </a:rPr>
              <a:t>print(</a:t>
            </a:r>
            <a:r>
              <a:rPr lang="en-US" altLang="en-US" sz="1300" b="1" dirty="0" err="1">
                <a:latin typeface="Courier" charset="0"/>
                <a:ea typeface="標楷體" charset="-120"/>
              </a:rPr>
              <a:t>df.head</a:t>
            </a:r>
            <a:r>
              <a:rPr lang="en-US" altLang="en-US" sz="1300" b="1" dirty="0">
                <a:latin typeface="Courier" charset="0"/>
                <a:ea typeface="標楷體" charset="-120"/>
              </a:rPr>
              <a:t>(10))</a:t>
            </a:r>
          </a:p>
          <a:p>
            <a:r>
              <a:rPr lang="en-US" altLang="en-US" sz="1300" b="1" dirty="0">
                <a:latin typeface="Courier" charset="0"/>
                <a:ea typeface="標楷體" charset="-120"/>
              </a:rPr>
              <a:t>print(</a:t>
            </a:r>
            <a:r>
              <a:rPr lang="en-US" altLang="en-US" sz="1300" b="1" dirty="0" err="1">
                <a:latin typeface="Courier" charset="0"/>
                <a:ea typeface="標楷體" charset="-120"/>
              </a:rPr>
              <a:t>df.tail</a:t>
            </a:r>
            <a:r>
              <a:rPr lang="en-US" altLang="en-US" sz="1300" b="1" dirty="0">
                <a:latin typeface="Courier" charset="0"/>
                <a:ea typeface="標楷體" charset="-120"/>
              </a:rPr>
              <a:t>(10))</a:t>
            </a:r>
          </a:p>
          <a:p>
            <a:r>
              <a:rPr lang="en-US" altLang="en-US" sz="1300" b="1" dirty="0">
                <a:latin typeface="Courier" charset="0"/>
                <a:ea typeface="標楷體" charset="-120"/>
              </a:rPr>
              <a:t>print(</a:t>
            </a:r>
            <a:r>
              <a:rPr lang="en-US" altLang="en-US" sz="1300" b="1" dirty="0" err="1">
                <a:latin typeface="Courier" charset="0"/>
                <a:ea typeface="標楷體" charset="-120"/>
              </a:rPr>
              <a:t>df.describe</a:t>
            </a:r>
            <a:r>
              <a:rPr lang="en-US" altLang="en-US" sz="1300" b="1" dirty="0">
                <a:latin typeface="Courier" charset="0"/>
                <a:ea typeface="標楷體" charset="-120"/>
              </a:rPr>
              <a:t>())</a:t>
            </a:r>
          </a:p>
          <a:p>
            <a:r>
              <a:rPr lang="en-US" altLang="en-US" sz="1300" b="1" dirty="0">
                <a:latin typeface="Courier" charset="0"/>
                <a:ea typeface="標楷體" charset="-120"/>
              </a:rPr>
              <a:t>print(</a:t>
            </a:r>
            <a:r>
              <a:rPr lang="en-US" altLang="en-US" sz="1300" b="1" dirty="0" err="1">
                <a:latin typeface="Courier" charset="0"/>
                <a:ea typeface="標楷體" charset="-120"/>
              </a:rPr>
              <a:t>df.info</a:t>
            </a:r>
            <a:r>
              <a:rPr lang="en-US" altLang="en-US" sz="1300" b="1" dirty="0">
                <a:latin typeface="Courier" charset="0"/>
                <a:ea typeface="標楷體" charset="-120"/>
              </a:rPr>
              <a:t>())</a:t>
            </a:r>
          </a:p>
          <a:p>
            <a:r>
              <a:rPr lang="en-US" altLang="en-US" sz="1300" b="1" dirty="0">
                <a:latin typeface="Courier" charset="0"/>
                <a:ea typeface="標楷體" charset="-120"/>
              </a:rPr>
              <a:t>print(</a:t>
            </a:r>
            <a:r>
              <a:rPr lang="en-US" altLang="en-US" sz="1300" b="1" dirty="0" err="1">
                <a:latin typeface="Courier" charset="0"/>
                <a:ea typeface="標楷體" charset="-120"/>
              </a:rPr>
              <a:t>df.shape</a:t>
            </a:r>
            <a:r>
              <a:rPr lang="en-US" altLang="en-US" sz="1300" b="1" dirty="0">
                <a:latin typeface="Courier" charset="0"/>
                <a:ea typeface="標楷體" charset="-120"/>
              </a:rPr>
              <a:t>)</a:t>
            </a:r>
          </a:p>
          <a:p>
            <a:r>
              <a:rPr lang="en-US" altLang="en-US" sz="1300" b="1" dirty="0">
                <a:latin typeface="Courier" charset="0"/>
                <a:ea typeface="標楷體" charset="-120"/>
              </a:rPr>
              <a:t>print(</a:t>
            </a:r>
            <a:r>
              <a:rPr lang="en-US" altLang="en-US" sz="1300" b="1" dirty="0" err="1">
                <a:latin typeface="Courier" charset="0"/>
                <a:ea typeface="標楷體" charset="-120"/>
              </a:rPr>
              <a:t>df.groupby</a:t>
            </a:r>
            <a:r>
              <a:rPr lang="en-US" altLang="en-US" sz="1300" b="1" dirty="0">
                <a:latin typeface="Courier" charset="0"/>
                <a:ea typeface="標楷體" charset="-120"/>
              </a:rPr>
              <a:t>('class').size())</a:t>
            </a:r>
          </a:p>
          <a:p>
            <a:endParaRPr lang="en-US" altLang="en-US" sz="1300" b="1" dirty="0">
              <a:latin typeface="Courier" charset="0"/>
              <a:ea typeface="標楷體" charset="-120"/>
            </a:endParaRPr>
          </a:p>
          <a:p>
            <a:r>
              <a:rPr lang="en-US" altLang="en-US" sz="1300" b="1" dirty="0" err="1">
                <a:latin typeface="Courier" charset="0"/>
                <a:ea typeface="標楷體" charset="-120"/>
              </a:rPr>
              <a:t>plt.rcParams</a:t>
            </a:r>
            <a:r>
              <a:rPr lang="en-US" altLang="en-US" sz="1300" b="1" dirty="0">
                <a:latin typeface="Courier" charset="0"/>
                <a:ea typeface="標楷體" charset="-120"/>
              </a:rPr>
              <a:t>["</a:t>
            </a:r>
            <a:r>
              <a:rPr lang="en-US" altLang="en-US" sz="1300" b="1" dirty="0" err="1">
                <a:latin typeface="Courier" charset="0"/>
                <a:ea typeface="標楷體" charset="-120"/>
              </a:rPr>
              <a:t>figure.figsize</a:t>
            </a:r>
            <a:r>
              <a:rPr lang="en-US" altLang="en-US" sz="1300" b="1" dirty="0">
                <a:latin typeface="Courier" charset="0"/>
                <a:ea typeface="標楷體" charset="-120"/>
              </a:rPr>
              <a:t>"] = (10,8)</a:t>
            </a:r>
          </a:p>
          <a:p>
            <a:r>
              <a:rPr lang="en-US" altLang="en-US" sz="1300" b="1" dirty="0" err="1">
                <a:latin typeface="Courier" charset="0"/>
                <a:ea typeface="標楷體" charset="-120"/>
              </a:rPr>
              <a:t>df.plot</a:t>
            </a:r>
            <a:r>
              <a:rPr lang="en-US" altLang="en-US" sz="1300" b="1" dirty="0">
                <a:latin typeface="Courier" charset="0"/>
                <a:ea typeface="標楷體" charset="-120"/>
              </a:rPr>
              <a:t>(kind='box', subplots=True, layout=(2,2), </a:t>
            </a:r>
            <a:r>
              <a:rPr lang="en-US" altLang="en-US" sz="1300" b="1" dirty="0" err="1">
                <a:latin typeface="Courier" charset="0"/>
                <a:ea typeface="標楷體" charset="-120"/>
              </a:rPr>
              <a:t>sharex</a:t>
            </a:r>
            <a:r>
              <a:rPr lang="en-US" altLang="en-US" sz="1300" b="1" dirty="0">
                <a:latin typeface="Courier" charset="0"/>
                <a:ea typeface="標楷體" charset="-120"/>
              </a:rPr>
              <a:t>=False, </a:t>
            </a:r>
            <a:r>
              <a:rPr lang="en-US" altLang="en-US" sz="1300" b="1" dirty="0" err="1">
                <a:latin typeface="Courier" charset="0"/>
                <a:ea typeface="標楷體" charset="-120"/>
              </a:rPr>
              <a:t>sharey</a:t>
            </a:r>
            <a:r>
              <a:rPr lang="en-US" altLang="en-US" sz="1300" b="1" dirty="0">
                <a:latin typeface="Courier" charset="0"/>
                <a:ea typeface="標楷體" charset="-120"/>
              </a:rPr>
              <a:t>=False)</a:t>
            </a:r>
          </a:p>
          <a:p>
            <a:r>
              <a:rPr lang="en-US" altLang="en-US" sz="1300" b="1" dirty="0" err="1">
                <a:latin typeface="Courier" charset="0"/>
                <a:ea typeface="標楷體" charset="-120"/>
              </a:rPr>
              <a:t>plt.show</a:t>
            </a:r>
            <a:r>
              <a:rPr lang="en-US" altLang="en-US" sz="1300" b="1" dirty="0">
                <a:latin typeface="Courier" charset="0"/>
                <a:ea typeface="標楷體" charset="-120"/>
              </a:rPr>
              <a:t>()</a:t>
            </a:r>
          </a:p>
          <a:p>
            <a:endParaRPr lang="en-US" altLang="en-US" sz="1300" b="1" dirty="0">
              <a:latin typeface="Courier" charset="0"/>
              <a:ea typeface="標楷體" charset="-120"/>
            </a:endParaRPr>
          </a:p>
          <a:p>
            <a:r>
              <a:rPr lang="en-US" altLang="en-US" sz="1300" b="1" dirty="0" err="1">
                <a:latin typeface="Courier" charset="0"/>
                <a:ea typeface="標楷體" charset="-120"/>
              </a:rPr>
              <a:t>df.hist</a:t>
            </a:r>
            <a:r>
              <a:rPr lang="en-US" altLang="en-US" sz="1300" b="1" dirty="0">
                <a:latin typeface="Courier" charset="0"/>
                <a:ea typeface="標楷體" charset="-120"/>
              </a:rPr>
              <a:t>()</a:t>
            </a:r>
          </a:p>
          <a:p>
            <a:r>
              <a:rPr lang="en-US" altLang="en-US" sz="1300" b="1" dirty="0" err="1">
                <a:latin typeface="Courier" charset="0"/>
                <a:ea typeface="標楷體" charset="-120"/>
              </a:rPr>
              <a:t>plt.show</a:t>
            </a:r>
            <a:r>
              <a:rPr lang="en-US" altLang="en-US" sz="1300" b="1" dirty="0">
                <a:latin typeface="Courier" charset="0"/>
                <a:ea typeface="標楷體" charset="-120"/>
              </a:rPr>
              <a:t>()</a:t>
            </a:r>
          </a:p>
          <a:p>
            <a:endParaRPr lang="en-US" altLang="en-US" sz="1300" b="1" dirty="0">
              <a:latin typeface="Courier" charset="0"/>
              <a:ea typeface="標楷體" charset="-120"/>
            </a:endParaRPr>
          </a:p>
          <a:p>
            <a:r>
              <a:rPr lang="en-US" altLang="en-US" sz="1300" b="1" dirty="0" err="1">
                <a:latin typeface="Courier" charset="0"/>
                <a:ea typeface="標楷體" charset="-120"/>
              </a:rPr>
              <a:t>scatter_matrix</a:t>
            </a:r>
            <a:r>
              <a:rPr lang="en-US" altLang="en-US" sz="1300" b="1" dirty="0">
                <a:latin typeface="Courier" charset="0"/>
                <a:ea typeface="標楷體" charset="-120"/>
              </a:rPr>
              <a:t>(</a:t>
            </a:r>
            <a:r>
              <a:rPr lang="en-US" altLang="en-US" sz="1300" b="1" dirty="0" err="1">
                <a:latin typeface="Courier" charset="0"/>
                <a:ea typeface="標楷體" charset="-120"/>
              </a:rPr>
              <a:t>df</a:t>
            </a:r>
            <a:r>
              <a:rPr lang="en-US" altLang="en-US" sz="1300" b="1" dirty="0">
                <a:latin typeface="Courier" charset="0"/>
                <a:ea typeface="標楷體" charset="-120"/>
              </a:rPr>
              <a:t>)</a:t>
            </a:r>
          </a:p>
          <a:p>
            <a:r>
              <a:rPr lang="en-US" altLang="en-US" sz="1300" b="1" dirty="0" err="1">
                <a:latin typeface="Courier" charset="0"/>
                <a:ea typeface="標楷體" charset="-120"/>
              </a:rPr>
              <a:t>plt.show</a:t>
            </a:r>
            <a:r>
              <a:rPr lang="en-US" altLang="en-US" sz="1300" b="1" dirty="0">
                <a:latin typeface="Courier" charset="0"/>
                <a:ea typeface="標楷體" charset="-120"/>
              </a:rPr>
              <a:t>()</a:t>
            </a:r>
          </a:p>
          <a:p>
            <a:endParaRPr lang="en-US" altLang="en-US" sz="1300" b="1" dirty="0">
              <a:latin typeface="Courier" charset="0"/>
              <a:ea typeface="標楷體" charset="-120"/>
            </a:endParaRPr>
          </a:p>
          <a:p>
            <a:r>
              <a:rPr lang="en-US" altLang="en-US" sz="1300" b="1" dirty="0" err="1">
                <a:latin typeface="Courier" charset="0"/>
                <a:ea typeface="標楷體" charset="-120"/>
              </a:rPr>
              <a:t>sns.pairplot</a:t>
            </a:r>
            <a:r>
              <a:rPr lang="en-US" altLang="en-US" sz="1300" b="1" dirty="0">
                <a:latin typeface="Courier" charset="0"/>
                <a:ea typeface="標楷體" charset="-120"/>
              </a:rPr>
              <a:t>(</a:t>
            </a:r>
            <a:r>
              <a:rPr lang="en-US" altLang="en-US" sz="1300" b="1" dirty="0" err="1">
                <a:latin typeface="Courier" charset="0"/>
                <a:ea typeface="標楷體" charset="-120"/>
              </a:rPr>
              <a:t>df</a:t>
            </a:r>
            <a:r>
              <a:rPr lang="en-US" altLang="en-US" sz="1300" b="1" dirty="0">
                <a:latin typeface="Courier" charset="0"/>
                <a:ea typeface="標楷體" charset="-120"/>
              </a:rPr>
              <a:t>, hue="class", size=2)</a:t>
            </a:r>
          </a:p>
        </p:txBody>
      </p:sp>
      <p:sp>
        <p:nvSpPr>
          <p:cNvPr id="6" name="Rectangle 5">
            <a:extLst>
              <a:ext uri="{FF2B5EF4-FFF2-40B4-BE49-F238E27FC236}">
                <a16:creationId xmlns:a16="http://schemas.microsoft.com/office/drawing/2014/main" id="{A486AC89-CC51-B441-AA58-3539FE0B2A31}"/>
              </a:ext>
            </a:extLst>
          </p:cNvPr>
          <p:cNvSpPr/>
          <p:nvPr/>
        </p:nvSpPr>
        <p:spPr>
          <a:xfrm>
            <a:off x="1851522" y="6597352"/>
            <a:ext cx="5369768"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machinelearningmastery.com</a:t>
            </a:r>
            <a:r>
              <a:rPr lang="en-US" sz="1000" dirty="0">
                <a:solidFill>
                  <a:schemeClr val="bg1">
                    <a:lumMod val="75000"/>
                  </a:schemeClr>
                </a:solidFill>
              </a:rPr>
              <a:t>/machine-learning-in-python-step-by-step/</a:t>
            </a:r>
          </a:p>
        </p:txBody>
      </p:sp>
      <p:sp>
        <p:nvSpPr>
          <p:cNvPr id="7" name="Rectangle 6">
            <a:extLst>
              <a:ext uri="{FF2B5EF4-FFF2-40B4-BE49-F238E27FC236}">
                <a16:creationId xmlns:a16="http://schemas.microsoft.com/office/drawing/2014/main" id="{BE19823C-CD21-5244-946C-1380064CB458}"/>
              </a:ext>
            </a:extLst>
          </p:cNvPr>
          <p:cNvSpPr/>
          <p:nvPr/>
        </p:nvSpPr>
        <p:spPr>
          <a:xfrm>
            <a:off x="421606" y="67077"/>
            <a:ext cx="8229600" cy="369332"/>
          </a:xfrm>
          <a:prstGeom prst="rect">
            <a:avLst/>
          </a:prstGeom>
        </p:spPr>
        <p:txBody>
          <a:bodyPr wrap="square">
            <a:spAutoFit/>
          </a:bodyPr>
          <a:lstStyle/>
          <a:p>
            <a:pPr algn="ctr"/>
            <a:r>
              <a:rPr lang="en-US" dirty="0">
                <a:hlinkClick r:id="rId3"/>
              </a:rPr>
              <a:t>https://colab.research.google.com/drive/1KRqtEUd2Hg4dM2au9bfVQKrxWnWN3O9-</a:t>
            </a:r>
            <a:endParaRPr lang="en-US" dirty="0"/>
          </a:p>
        </p:txBody>
      </p:sp>
    </p:spTree>
    <p:extLst>
      <p:ext uri="{BB962C8B-B14F-4D97-AF65-F5344CB8AC3E}">
        <p14:creationId xmlns:p14="http://schemas.microsoft.com/office/powerpoint/2010/main" val="126669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65A904-2624-3B41-9360-B61F78CBF3E7}"/>
              </a:ext>
            </a:extLst>
          </p:cNvPr>
          <p:cNvSpPr>
            <a:spLocks noGrp="1"/>
          </p:cNvSpPr>
          <p:nvPr>
            <p:ph type="sldNum" sz="quarter" idx="12"/>
          </p:nvPr>
        </p:nvSpPr>
        <p:spPr/>
        <p:txBody>
          <a:bodyPr/>
          <a:lstStyle/>
          <a:p>
            <a:fld id="{5424488C-161F-514B-8FF5-CF5173A03E8D}" type="slidenum">
              <a:rPr lang="en-US" smtClean="0"/>
              <a:t>93</a:t>
            </a:fld>
            <a:endParaRPr lang="en-US"/>
          </a:p>
        </p:txBody>
      </p:sp>
      <p:pic>
        <p:nvPicPr>
          <p:cNvPr id="6" name="Picture 5">
            <a:extLst>
              <a:ext uri="{FF2B5EF4-FFF2-40B4-BE49-F238E27FC236}">
                <a16:creationId xmlns:a16="http://schemas.microsoft.com/office/drawing/2014/main" id="{018B7AC0-268C-F841-ABE7-98FF1F741F27}"/>
              </a:ext>
            </a:extLst>
          </p:cNvPr>
          <p:cNvPicPr>
            <a:picLocks noChangeAspect="1"/>
          </p:cNvPicPr>
          <p:nvPr/>
        </p:nvPicPr>
        <p:blipFill>
          <a:blip r:embed="rId2"/>
          <a:stretch>
            <a:fillRect/>
          </a:stretch>
        </p:blipFill>
        <p:spPr>
          <a:xfrm>
            <a:off x="492129" y="2746868"/>
            <a:ext cx="8232569" cy="3581400"/>
          </a:xfrm>
          <a:prstGeom prst="rect">
            <a:avLst/>
          </a:prstGeom>
        </p:spPr>
      </p:pic>
      <p:sp>
        <p:nvSpPr>
          <p:cNvPr id="7" name="Rectangle 1">
            <a:extLst>
              <a:ext uri="{FF2B5EF4-FFF2-40B4-BE49-F238E27FC236}">
                <a16:creationId xmlns:a16="http://schemas.microsoft.com/office/drawing/2014/main" id="{8D103D1B-0409-0E4D-B8E1-5C8EFC018D08}"/>
              </a:ext>
            </a:extLst>
          </p:cNvPr>
          <p:cNvSpPr>
            <a:spLocks noChangeArrowheads="1"/>
          </p:cNvSpPr>
          <p:nvPr/>
        </p:nvSpPr>
        <p:spPr bwMode="auto">
          <a:xfrm>
            <a:off x="251520" y="116632"/>
            <a:ext cx="8713788" cy="235224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r>
              <a:rPr lang="en-US" altLang="en-US" b="1" dirty="0">
                <a:latin typeface="Courier" charset="0"/>
                <a:ea typeface="標楷體" charset="-120"/>
              </a:rPr>
              <a:t>import </a:t>
            </a:r>
            <a:r>
              <a:rPr lang="en-US" altLang="en-US" b="1" dirty="0" err="1">
                <a:latin typeface="Courier" charset="0"/>
                <a:ea typeface="標楷體" charset="-120"/>
              </a:rPr>
              <a:t>numpy</a:t>
            </a:r>
            <a:r>
              <a:rPr lang="en-US" altLang="en-US" b="1" dirty="0">
                <a:latin typeface="Courier" charset="0"/>
                <a:ea typeface="標楷體" charset="-120"/>
              </a:rPr>
              <a:t> as np</a:t>
            </a:r>
          </a:p>
          <a:p>
            <a:r>
              <a:rPr lang="en-US" altLang="en-US" b="1" dirty="0">
                <a:latin typeface="Courier" charset="0"/>
                <a:ea typeface="標楷體" charset="-120"/>
              </a:rPr>
              <a:t>import pandas as </a:t>
            </a:r>
            <a:r>
              <a:rPr lang="en-US" altLang="en-US" b="1" dirty="0" err="1">
                <a:latin typeface="Courier" charset="0"/>
                <a:ea typeface="標楷體" charset="-120"/>
              </a:rPr>
              <a:t>pd</a:t>
            </a:r>
            <a:endParaRPr lang="en-US" altLang="en-US" b="1" dirty="0">
              <a:latin typeface="Courier" charset="0"/>
              <a:ea typeface="標楷體" charset="-120"/>
            </a:endParaRPr>
          </a:p>
          <a:p>
            <a:r>
              <a:rPr lang="en-US" altLang="en-US" b="1" dirty="0">
                <a:latin typeface="Courier" charset="0"/>
                <a:ea typeface="標楷體" charset="-120"/>
              </a:rPr>
              <a:t>%matplotlib inline</a:t>
            </a:r>
          </a:p>
          <a:p>
            <a:r>
              <a:rPr lang="en-US" altLang="en-US" b="1" dirty="0">
                <a:latin typeface="Courier" charset="0"/>
                <a:ea typeface="標楷體" charset="-120"/>
              </a:rPr>
              <a:t>import </a:t>
            </a:r>
            <a:r>
              <a:rPr lang="en-US" altLang="en-US" b="1" dirty="0" err="1">
                <a:latin typeface="Courier" charset="0"/>
                <a:ea typeface="標楷體" charset="-120"/>
              </a:rPr>
              <a:t>matplotlib.pyplot</a:t>
            </a:r>
            <a:r>
              <a:rPr lang="en-US" altLang="en-US" b="1" dirty="0">
                <a:latin typeface="Courier" charset="0"/>
                <a:ea typeface="標楷體" charset="-120"/>
              </a:rPr>
              <a:t> as </a:t>
            </a:r>
            <a:r>
              <a:rPr lang="en-US" altLang="en-US" b="1" dirty="0" err="1">
                <a:latin typeface="Courier" charset="0"/>
                <a:ea typeface="標楷體" charset="-120"/>
              </a:rPr>
              <a:t>plt</a:t>
            </a:r>
            <a:endParaRPr lang="en-US" altLang="en-US" b="1" dirty="0">
              <a:latin typeface="Courier" charset="0"/>
              <a:ea typeface="標楷體" charset="-120"/>
            </a:endParaRPr>
          </a:p>
          <a:p>
            <a:r>
              <a:rPr lang="en-US" altLang="en-US" b="1" dirty="0">
                <a:latin typeface="Courier" charset="0"/>
                <a:ea typeface="標楷體" charset="-120"/>
              </a:rPr>
              <a:t>import seaborn as </a:t>
            </a:r>
            <a:r>
              <a:rPr lang="en-US" altLang="en-US" b="1" dirty="0" err="1">
                <a:latin typeface="Courier" charset="0"/>
                <a:ea typeface="標楷體" charset="-120"/>
              </a:rPr>
              <a:t>sns</a:t>
            </a:r>
            <a:endParaRPr lang="en-US" altLang="en-US" b="1" dirty="0">
              <a:latin typeface="Courier" charset="0"/>
              <a:ea typeface="標楷體" charset="-120"/>
            </a:endParaRPr>
          </a:p>
          <a:p>
            <a:r>
              <a:rPr lang="en-US" altLang="en-US" b="1" dirty="0">
                <a:latin typeface="Courier" charset="0"/>
                <a:ea typeface="標楷體" charset="-120"/>
              </a:rPr>
              <a:t>from </a:t>
            </a:r>
            <a:r>
              <a:rPr lang="en-US" altLang="en-US" b="1" dirty="0" err="1">
                <a:latin typeface="Courier" charset="0"/>
                <a:ea typeface="標楷體" charset="-120"/>
              </a:rPr>
              <a:t>pandas.plotting</a:t>
            </a:r>
            <a:r>
              <a:rPr lang="en-US" altLang="en-US" b="1" dirty="0">
                <a:latin typeface="Courier" charset="0"/>
                <a:ea typeface="標楷體" charset="-120"/>
              </a:rPr>
              <a:t> import </a:t>
            </a:r>
            <a:r>
              <a:rPr lang="en-US" altLang="en-US" b="1" dirty="0" err="1">
                <a:latin typeface="Courier" charset="0"/>
                <a:ea typeface="標楷體" charset="-120"/>
              </a:rPr>
              <a:t>scatter_matrix</a:t>
            </a:r>
            <a:endParaRPr lang="en-US" altLang="en-US" b="1" dirty="0">
              <a:latin typeface="Courier" charset="0"/>
              <a:ea typeface="標楷體" charset="-120"/>
            </a:endParaRPr>
          </a:p>
        </p:txBody>
      </p:sp>
    </p:spTree>
    <p:extLst>
      <p:ext uri="{BB962C8B-B14F-4D97-AF65-F5344CB8AC3E}">
        <p14:creationId xmlns:p14="http://schemas.microsoft.com/office/powerpoint/2010/main" val="23880875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65A904-2624-3B41-9360-B61F78CBF3E7}"/>
              </a:ext>
            </a:extLst>
          </p:cNvPr>
          <p:cNvSpPr>
            <a:spLocks noGrp="1"/>
          </p:cNvSpPr>
          <p:nvPr>
            <p:ph type="sldNum" sz="quarter" idx="12"/>
          </p:nvPr>
        </p:nvSpPr>
        <p:spPr/>
        <p:txBody>
          <a:bodyPr/>
          <a:lstStyle/>
          <a:p>
            <a:fld id="{5424488C-161F-514B-8FF5-CF5173A03E8D}" type="slidenum">
              <a:rPr lang="en-US" smtClean="0"/>
              <a:t>94</a:t>
            </a:fld>
            <a:endParaRPr lang="en-US"/>
          </a:p>
        </p:txBody>
      </p:sp>
      <p:pic>
        <p:nvPicPr>
          <p:cNvPr id="5" name="Picture 4">
            <a:extLst>
              <a:ext uri="{FF2B5EF4-FFF2-40B4-BE49-F238E27FC236}">
                <a16:creationId xmlns:a16="http://schemas.microsoft.com/office/drawing/2014/main" id="{4AC40B19-5280-074F-A879-54A901C194B7}"/>
              </a:ext>
            </a:extLst>
          </p:cNvPr>
          <p:cNvPicPr>
            <a:picLocks noChangeAspect="1"/>
          </p:cNvPicPr>
          <p:nvPr/>
        </p:nvPicPr>
        <p:blipFill>
          <a:blip r:embed="rId2"/>
          <a:stretch>
            <a:fillRect/>
          </a:stretch>
        </p:blipFill>
        <p:spPr>
          <a:xfrm>
            <a:off x="283730" y="2390140"/>
            <a:ext cx="8681578" cy="3903980"/>
          </a:xfrm>
          <a:prstGeom prst="rect">
            <a:avLst/>
          </a:prstGeom>
        </p:spPr>
      </p:pic>
      <p:sp>
        <p:nvSpPr>
          <p:cNvPr id="6" name="Rectangle 1">
            <a:extLst>
              <a:ext uri="{FF2B5EF4-FFF2-40B4-BE49-F238E27FC236}">
                <a16:creationId xmlns:a16="http://schemas.microsoft.com/office/drawing/2014/main" id="{0D49F613-1A16-9948-8B11-9B7FAA9C9B35}"/>
              </a:ext>
            </a:extLst>
          </p:cNvPr>
          <p:cNvSpPr>
            <a:spLocks noChangeArrowheads="1"/>
          </p:cNvSpPr>
          <p:nvPr/>
        </p:nvSpPr>
        <p:spPr bwMode="auto">
          <a:xfrm>
            <a:off x="251520" y="116632"/>
            <a:ext cx="8713788" cy="1961371"/>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r>
              <a:rPr lang="en-US" altLang="en-US" b="1" dirty="0" err="1">
                <a:latin typeface="Courier" charset="0"/>
                <a:ea typeface="標楷體" charset="-120"/>
              </a:rPr>
              <a:t>url</a:t>
            </a:r>
            <a:r>
              <a:rPr lang="en-US" altLang="en-US" b="1" dirty="0">
                <a:latin typeface="Courier" charset="0"/>
                <a:ea typeface="標楷體" charset="-120"/>
              </a:rPr>
              <a:t> = </a:t>
            </a:r>
            <a:r>
              <a:rPr lang="en-US" altLang="en-US" sz="1200" b="1" dirty="0">
                <a:latin typeface="Courier" charset="0"/>
                <a:ea typeface="標楷體" charset="-120"/>
              </a:rPr>
              <a:t>"https://</a:t>
            </a:r>
            <a:r>
              <a:rPr lang="en-US" altLang="en-US" sz="1200" b="1" dirty="0" err="1">
                <a:latin typeface="Courier" charset="0"/>
                <a:ea typeface="標楷體" charset="-120"/>
              </a:rPr>
              <a:t>archive.ics.uci.edu</a:t>
            </a:r>
            <a:r>
              <a:rPr lang="en-US" altLang="en-US" sz="1200" b="1" dirty="0">
                <a:latin typeface="Courier" charset="0"/>
                <a:ea typeface="標楷體" charset="-120"/>
              </a:rPr>
              <a:t>/ml/machine-learning-databases/iris/</a:t>
            </a:r>
            <a:r>
              <a:rPr lang="en-US" altLang="en-US" sz="1200" b="1" dirty="0" err="1">
                <a:latin typeface="Courier" charset="0"/>
                <a:ea typeface="標楷體" charset="-120"/>
              </a:rPr>
              <a:t>iris.data</a:t>
            </a:r>
            <a:r>
              <a:rPr lang="en-US" altLang="en-US" sz="1200" b="1" dirty="0">
                <a:latin typeface="Courier" charset="0"/>
                <a:ea typeface="標楷體" charset="-120"/>
              </a:rPr>
              <a:t>"</a:t>
            </a:r>
          </a:p>
          <a:p>
            <a:r>
              <a:rPr lang="en-US" altLang="en-US" b="1" dirty="0">
                <a:latin typeface="Courier" charset="0"/>
                <a:ea typeface="標楷體" charset="-120"/>
              </a:rPr>
              <a:t>names = [</a:t>
            </a:r>
            <a:r>
              <a:rPr lang="en-US" altLang="en-US" sz="1200" b="1" dirty="0">
                <a:latin typeface="Courier" charset="0"/>
                <a:ea typeface="標楷體" charset="-120"/>
              </a:rPr>
              <a:t>'sepal-length', 'sepal-width', 'petal-length', 'petal-width', 'class'</a:t>
            </a:r>
            <a:r>
              <a:rPr lang="en-US" altLang="en-US" b="1" dirty="0">
                <a:latin typeface="Courier" charset="0"/>
                <a:ea typeface="標楷體" charset="-120"/>
              </a:rPr>
              <a:t>]</a:t>
            </a:r>
          </a:p>
          <a:p>
            <a:r>
              <a:rPr lang="en-US" altLang="en-US" b="1" dirty="0" err="1">
                <a:latin typeface="Courier" charset="0"/>
                <a:ea typeface="標楷體" charset="-120"/>
              </a:rPr>
              <a:t>df</a:t>
            </a:r>
            <a:r>
              <a:rPr lang="en-US" altLang="en-US" b="1" dirty="0">
                <a:latin typeface="Courier" charset="0"/>
                <a:ea typeface="標楷體" charset="-120"/>
              </a:rPr>
              <a:t> = </a:t>
            </a:r>
            <a:r>
              <a:rPr lang="en-US" altLang="en-US" b="1" dirty="0" err="1">
                <a:latin typeface="Courier" charset="0"/>
                <a:ea typeface="標楷體" charset="-120"/>
              </a:rPr>
              <a:t>pd.read_csv</a:t>
            </a:r>
            <a:r>
              <a:rPr lang="en-US" altLang="en-US" b="1" dirty="0">
                <a:latin typeface="Courier" charset="0"/>
                <a:ea typeface="標楷體" charset="-120"/>
              </a:rPr>
              <a:t>(</a:t>
            </a:r>
            <a:r>
              <a:rPr lang="en-US" altLang="en-US" b="1" dirty="0" err="1">
                <a:latin typeface="Courier" charset="0"/>
                <a:ea typeface="標楷體" charset="-120"/>
              </a:rPr>
              <a:t>url</a:t>
            </a:r>
            <a:r>
              <a:rPr lang="en-US" altLang="en-US" b="1" dirty="0">
                <a:latin typeface="Courier" charset="0"/>
                <a:ea typeface="標楷體" charset="-120"/>
              </a:rPr>
              <a:t>, names=names)</a:t>
            </a:r>
          </a:p>
          <a:p>
            <a:r>
              <a:rPr lang="en-US" altLang="en-US" b="1" dirty="0">
                <a:latin typeface="Courier" charset="0"/>
                <a:ea typeface="標楷體" charset="-120"/>
              </a:rPr>
              <a:t>print(</a:t>
            </a:r>
            <a:r>
              <a:rPr lang="en-US" altLang="en-US" b="1" dirty="0" err="1">
                <a:latin typeface="Courier" charset="0"/>
                <a:ea typeface="標楷體" charset="-120"/>
              </a:rPr>
              <a:t>df.head</a:t>
            </a:r>
            <a:r>
              <a:rPr lang="en-US" altLang="en-US" b="1" dirty="0">
                <a:latin typeface="Courier" charset="0"/>
                <a:ea typeface="標楷體" charset="-120"/>
              </a:rPr>
              <a:t>(10))</a:t>
            </a:r>
          </a:p>
        </p:txBody>
      </p:sp>
    </p:spTree>
    <p:extLst>
      <p:ext uri="{BB962C8B-B14F-4D97-AF65-F5344CB8AC3E}">
        <p14:creationId xmlns:p14="http://schemas.microsoft.com/office/powerpoint/2010/main" val="5762469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65A904-2624-3B41-9360-B61F78CBF3E7}"/>
              </a:ext>
            </a:extLst>
          </p:cNvPr>
          <p:cNvSpPr>
            <a:spLocks noGrp="1"/>
          </p:cNvSpPr>
          <p:nvPr>
            <p:ph type="sldNum" sz="quarter" idx="12"/>
          </p:nvPr>
        </p:nvSpPr>
        <p:spPr/>
        <p:txBody>
          <a:bodyPr/>
          <a:lstStyle/>
          <a:p>
            <a:fld id="{5424488C-161F-514B-8FF5-CF5173A03E8D}" type="slidenum">
              <a:rPr lang="en-US" smtClean="0"/>
              <a:t>95</a:t>
            </a:fld>
            <a:endParaRPr lang="en-US"/>
          </a:p>
        </p:txBody>
      </p:sp>
      <p:pic>
        <p:nvPicPr>
          <p:cNvPr id="6" name="Picture 5">
            <a:extLst>
              <a:ext uri="{FF2B5EF4-FFF2-40B4-BE49-F238E27FC236}">
                <a16:creationId xmlns:a16="http://schemas.microsoft.com/office/drawing/2014/main" id="{A38939CB-C7ED-164D-B681-03C132F83324}"/>
              </a:ext>
            </a:extLst>
          </p:cNvPr>
          <p:cNvPicPr>
            <a:picLocks noChangeAspect="1"/>
          </p:cNvPicPr>
          <p:nvPr/>
        </p:nvPicPr>
        <p:blipFill>
          <a:blip r:embed="rId2"/>
          <a:stretch>
            <a:fillRect/>
          </a:stretch>
        </p:blipFill>
        <p:spPr>
          <a:xfrm>
            <a:off x="325120" y="1905000"/>
            <a:ext cx="8621166" cy="3093720"/>
          </a:xfrm>
          <a:prstGeom prst="rect">
            <a:avLst/>
          </a:prstGeom>
        </p:spPr>
      </p:pic>
      <p:sp>
        <p:nvSpPr>
          <p:cNvPr id="7" name="Rectangle 1">
            <a:extLst>
              <a:ext uri="{FF2B5EF4-FFF2-40B4-BE49-F238E27FC236}">
                <a16:creationId xmlns:a16="http://schemas.microsoft.com/office/drawing/2014/main" id="{8A50662A-4510-2B48-84C4-F4E106159EB3}"/>
              </a:ext>
            </a:extLst>
          </p:cNvPr>
          <p:cNvSpPr>
            <a:spLocks noChangeArrowheads="1"/>
          </p:cNvSpPr>
          <p:nvPr/>
        </p:nvSpPr>
        <p:spPr bwMode="auto">
          <a:xfrm>
            <a:off x="251520" y="116632"/>
            <a:ext cx="8713788" cy="127020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r>
              <a:rPr lang="en-US" altLang="en-US" sz="6000" b="1" dirty="0" err="1">
                <a:latin typeface="Courier" charset="0"/>
                <a:ea typeface="標楷體" charset="-120"/>
              </a:rPr>
              <a:t>df.tail</a:t>
            </a:r>
            <a:r>
              <a:rPr lang="en-US" altLang="en-US" sz="6000" b="1" dirty="0">
                <a:latin typeface="Courier" charset="0"/>
                <a:ea typeface="標楷體" charset="-120"/>
              </a:rPr>
              <a:t>(10)</a:t>
            </a:r>
          </a:p>
        </p:txBody>
      </p:sp>
    </p:spTree>
    <p:extLst>
      <p:ext uri="{BB962C8B-B14F-4D97-AF65-F5344CB8AC3E}">
        <p14:creationId xmlns:p14="http://schemas.microsoft.com/office/powerpoint/2010/main" val="10313337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65A904-2624-3B41-9360-B61F78CBF3E7}"/>
              </a:ext>
            </a:extLst>
          </p:cNvPr>
          <p:cNvSpPr>
            <a:spLocks noGrp="1"/>
          </p:cNvSpPr>
          <p:nvPr>
            <p:ph type="sldNum" sz="quarter" idx="12"/>
          </p:nvPr>
        </p:nvSpPr>
        <p:spPr/>
        <p:txBody>
          <a:bodyPr/>
          <a:lstStyle/>
          <a:p>
            <a:fld id="{5424488C-161F-514B-8FF5-CF5173A03E8D}" type="slidenum">
              <a:rPr lang="en-US" smtClean="0"/>
              <a:t>96</a:t>
            </a:fld>
            <a:endParaRPr lang="en-US"/>
          </a:p>
        </p:txBody>
      </p:sp>
      <p:pic>
        <p:nvPicPr>
          <p:cNvPr id="5" name="Picture 4">
            <a:extLst>
              <a:ext uri="{FF2B5EF4-FFF2-40B4-BE49-F238E27FC236}">
                <a16:creationId xmlns:a16="http://schemas.microsoft.com/office/drawing/2014/main" id="{BE0EA6AE-7849-2046-A22D-386B6D8FE0E5}"/>
              </a:ext>
            </a:extLst>
          </p:cNvPr>
          <p:cNvPicPr>
            <a:picLocks noChangeAspect="1"/>
          </p:cNvPicPr>
          <p:nvPr/>
        </p:nvPicPr>
        <p:blipFill>
          <a:blip r:embed="rId2"/>
          <a:stretch>
            <a:fillRect/>
          </a:stretch>
        </p:blipFill>
        <p:spPr>
          <a:xfrm>
            <a:off x="230829" y="2087880"/>
            <a:ext cx="8592715" cy="3276600"/>
          </a:xfrm>
          <a:prstGeom prst="rect">
            <a:avLst/>
          </a:prstGeom>
        </p:spPr>
      </p:pic>
      <p:sp>
        <p:nvSpPr>
          <p:cNvPr id="6" name="Rectangle 1">
            <a:extLst>
              <a:ext uri="{FF2B5EF4-FFF2-40B4-BE49-F238E27FC236}">
                <a16:creationId xmlns:a16="http://schemas.microsoft.com/office/drawing/2014/main" id="{A8BB3A47-17C0-424E-B0DA-877C9F01D4DE}"/>
              </a:ext>
            </a:extLst>
          </p:cNvPr>
          <p:cNvSpPr>
            <a:spLocks noChangeArrowheads="1"/>
          </p:cNvSpPr>
          <p:nvPr/>
        </p:nvSpPr>
        <p:spPr bwMode="auto">
          <a:xfrm>
            <a:off x="251520" y="116632"/>
            <a:ext cx="8713788" cy="128544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r>
              <a:rPr lang="en-US" altLang="en-US" sz="7200" b="1" dirty="0" err="1">
                <a:latin typeface="Courier" charset="0"/>
                <a:ea typeface="標楷體" charset="-120"/>
              </a:rPr>
              <a:t>df.describe</a:t>
            </a:r>
            <a:r>
              <a:rPr lang="en-US" altLang="en-US" sz="7200" b="1" dirty="0">
                <a:latin typeface="Courier" charset="0"/>
                <a:ea typeface="標楷體" charset="-120"/>
              </a:rPr>
              <a:t>()</a:t>
            </a:r>
          </a:p>
        </p:txBody>
      </p:sp>
    </p:spTree>
    <p:extLst>
      <p:ext uri="{BB962C8B-B14F-4D97-AF65-F5344CB8AC3E}">
        <p14:creationId xmlns:p14="http://schemas.microsoft.com/office/powerpoint/2010/main" val="20792111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65A904-2624-3B41-9360-B61F78CBF3E7}"/>
              </a:ext>
            </a:extLst>
          </p:cNvPr>
          <p:cNvSpPr>
            <a:spLocks noGrp="1"/>
          </p:cNvSpPr>
          <p:nvPr>
            <p:ph type="sldNum" sz="quarter" idx="12"/>
          </p:nvPr>
        </p:nvSpPr>
        <p:spPr/>
        <p:txBody>
          <a:bodyPr/>
          <a:lstStyle/>
          <a:p>
            <a:fld id="{5424488C-161F-514B-8FF5-CF5173A03E8D}" type="slidenum">
              <a:rPr lang="en-US" smtClean="0"/>
              <a:t>97</a:t>
            </a:fld>
            <a:endParaRPr lang="en-US"/>
          </a:p>
        </p:txBody>
      </p:sp>
      <p:pic>
        <p:nvPicPr>
          <p:cNvPr id="5" name="Picture 4">
            <a:extLst>
              <a:ext uri="{FF2B5EF4-FFF2-40B4-BE49-F238E27FC236}">
                <a16:creationId xmlns:a16="http://schemas.microsoft.com/office/drawing/2014/main" id="{2F65B27F-6646-1A4F-8921-42F3F3E0B8BB}"/>
              </a:ext>
            </a:extLst>
          </p:cNvPr>
          <p:cNvPicPr>
            <a:picLocks noChangeAspect="1"/>
          </p:cNvPicPr>
          <p:nvPr/>
        </p:nvPicPr>
        <p:blipFill>
          <a:blip r:embed="rId2"/>
          <a:stretch>
            <a:fillRect/>
          </a:stretch>
        </p:blipFill>
        <p:spPr>
          <a:xfrm>
            <a:off x="1219200" y="1470584"/>
            <a:ext cx="5528310" cy="5113272"/>
          </a:xfrm>
          <a:prstGeom prst="rect">
            <a:avLst/>
          </a:prstGeom>
        </p:spPr>
      </p:pic>
      <p:sp>
        <p:nvSpPr>
          <p:cNvPr id="6" name="Rectangle 1">
            <a:extLst>
              <a:ext uri="{FF2B5EF4-FFF2-40B4-BE49-F238E27FC236}">
                <a16:creationId xmlns:a16="http://schemas.microsoft.com/office/drawing/2014/main" id="{0AFB27F4-0D43-FE4A-829B-F37CCD12616A}"/>
              </a:ext>
            </a:extLst>
          </p:cNvPr>
          <p:cNvSpPr>
            <a:spLocks noChangeArrowheads="1"/>
          </p:cNvSpPr>
          <p:nvPr/>
        </p:nvSpPr>
        <p:spPr bwMode="auto">
          <a:xfrm>
            <a:off x="221040" y="116632"/>
            <a:ext cx="8713788" cy="1252176"/>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r>
              <a:rPr lang="en-US" altLang="en-US" sz="2800" b="1" dirty="0">
                <a:latin typeface="Courier" charset="0"/>
                <a:ea typeface="標楷體" charset="-120"/>
              </a:rPr>
              <a:t>print(</a:t>
            </a:r>
            <a:r>
              <a:rPr lang="en-US" altLang="en-US" sz="2800" b="1" dirty="0" err="1">
                <a:latin typeface="Courier" charset="0"/>
                <a:ea typeface="標楷體" charset="-120"/>
              </a:rPr>
              <a:t>df.info</a:t>
            </a:r>
            <a:r>
              <a:rPr lang="en-US" altLang="en-US" sz="2800" b="1" dirty="0">
                <a:latin typeface="Courier" charset="0"/>
                <a:ea typeface="標楷體" charset="-120"/>
              </a:rPr>
              <a:t>())</a:t>
            </a:r>
          </a:p>
          <a:p>
            <a:r>
              <a:rPr lang="en-US" altLang="en-US" sz="2800" b="1" dirty="0">
                <a:latin typeface="Courier" charset="0"/>
                <a:ea typeface="標楷體" charset="-120"/>
              </a:rPr>
              <a:t>print(</a:t>
            </a:r>
            <a:r>
              <a:rPr lang="en-US" altLang="en-US" sz="2800" b="1" dirty="0" err="1">
                <a:latin typeface="Courier" charset="0"/>
                <a:ea typeface="標楷體" charset="-120"/>
              </a:rPr>
              <a:t>df.shape</a:t>
            </a:r>
            <a:r>
              <a:rPr lang="en-US" altLang="en-US" sz="2800" b="1" dirty="0">
                <a:latin typeface="Courier" charset="0"/>
                <a:ea typeface="標楷體" charset="-120"/>
              </a:rPr>
              <a:t>)</a:t>
            </a:r>
          </a:p>
        </p:txBody>
      </p:sp>
    </p:spTree>
    <p:extLst>
      <p:ext uri="{BB962C8B-B14F-4D97-AF65-F5344CB8AC3E}">
        <p14:creationId xmlns:p14="http://schemas.microsoft.com/office/powerpoint/2010/main" val="32369768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65A904-2624-3B41-9360-B61F78CBF3E7}"/>
              </a:ext>
            </a:extLst>
          </p:cNvPr>
          <p:cNvSpPr>
            <a:spLocks noGrp="1"/>
          </p:cNvSpPr>
          <p:nvPr>
            <p:ph type="sldNum" sz="quarter" idx="12"/>
          </p:nvPr>
        </p:nvSpPr>
        <p:spPr/>
        <p:txBody>
          <a:bodyPr/>
          <a:lstStyle/>
          <a:p>
            <a:fld id="{5424488C-161F-514B-8FF5-CF5173A03E8D}" type="slidenum">
              <a:rPr lang="en-US" smtClean="0"/>
              <a:t>98</a:t>
            </a:fld>
            <a:endParaRPr lang="en-US"/>
          </a:p>
        </p:txBody>
      </p:sp>
      <p:pic>
        <p:nvPicPr>
          <p:cNvPr id="5" name="Picture 4">
            <a:extLst>
              <a:ext uri="{FF2B5EF4-FFF2-40B4-BE49-F238E27FC236}">
                <a16:creationId xmlns:a16="http://schemas.microsoft.com/office/drawing/2014/main" id="{E806655D-2FB9-FC48-A532-4F1B79DAD339}"/>
              </a:ext>
            </a:extLst>
          </p:cNvPr>
          <p:cNvPicPr>
            <a:picLocks noChangeAspect="1"/>
          </p:cNvPicPr>
          <p:nvPr/>
        </p:nvPicPr>
        <p:blipFill>
          <a:blip r:embed="rId2"/>
          <a:stretch>
            <a:fillRect/>
          </a:stretch>
        </p:blipFill>
        <p:spPr>
          <a:xfrm>
            <a:off x="648586" y="1554480"/>
            <a:ext cx="8038214" cy="3840480"/>
          </a:xfrm>
          <a:prstGeom prst="rect">
            <a:avLst/>
          </a:prstGeom>
        </p:spPr>
      </p:pic>
      <p:sp>
        <p:nvSpPr>
          <p:cNvPr id="6" name="Rectangle 1">
            <a:extLst>
              <a:ext uri="{FF2B5EF4-FFF2-40B4-BE49-F238E27FC236}">
                <a16:creationId xmlns:a16="http://schemas.microsoft.com/office/drawing/2014/main" id="{6E45D67A-BFA5-A441-9BA9-2ED62FFE42EA}"/>
              </a:ext>
            </a:extLst>
          </p:cNvPr>
          <p:cNvSpPr>
            <a:spLocks noChangeArrowheads="1"/>
          </p:cNvSpPr>
          <p:nvPr/>
        </p:nvSpPr>
        <p:spPr bwMode="auto">
          <a:xfrm>
            <a:off x="251520" y="116632"/>
            <a:ext cx="8713788" cy="75721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r>
              <a:rPr lang="en-US" altLang="en-US" sz="3200" b="1" dirty="0" err="1">
                <a:latin typeface="Courier" charset="0"/>
                <a:ea typeface="標楷體" charset="-120"/>
              </a:rPr>
              <a:t>df.groupby</a:t>
            </a:r>
            <a:r>
              <a:rPr lang="en-US" altLang="en-US" sz="3200" b="1" dirty="0">
                <a:latin typeface="Courier" charset="0"/>
                <a:ea typeface="標楷體" charset="-120"/>
              </a:rPr>
              <a:t>('class').size()</a:t>
            </a:r>
          </a:p>
        </p:txBody>
      </p:sp>
    </p:spTree>
    <p:extLst>
      <p:ext uri="{BB962C8B-B14F-4D97-AF65-F5344CB8AC3E}">
        <p14:creationId xmlns:p14="http://schemas.microsoft.com/office/powerpoint/2010/main" val="11871947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65A904-2624-3B41-9360-B61F78CBF3E7}"/>
              </a:ext>
            </a:extLst>
          </p:cNvPr>
          <p:cNvSpPr>
            <a:spLocks noGrp="1"/>
          </p:cNvSpPr>
          <p:nvPr>
            <p:ph type="sldNum" sz="quarter" idx="12"/>
          </p:nvPr>
        </p:nvSpPr>
        <p:spPr/>
        <p:txBody>
          <a:bodyPr/>
          <a:lstStyle/>
          <a:p>
            <a:fld id="{5424488C-161F-514B-8FF5-CF5173A03E8D}" type="slidenum">
              <a:rPr lang="en-US" smtClean="0"/>
              <a:t>99</a:t>
            </a:fld>
            <a:endParaRPr lang="en-US"/>
          </a:p>
        </p:txBody>
      </p:sp>
      <p:pic>
        <p:nvPicPr>
          <p:cNvPr id="5" name="Picture 4">
            <a:extLst>
              <a:ext uri="{FF2B5EF4-FFF2-40B4-BE49-F238E27FC236}">
                <a16:creationId xmlns:a16="http://schemas.microsoft.com/office/drawing/2014/main" id="{EAB3596C-6942-5248-A650-3E1491BE6BB8}"/>
              </a:ext>
            </a:extLst>
          </p:cNvPr>
          <p:cNvPicPr>
            <a:picLocks noChangeAspect="1"/>
          </p:cNvPicPr>
          <p:nvPr/>
        </p:nvPicPr>
        <p:blipFill>
          <a:blip r:embed="rId2"/>
          <a:stretch>
            <a:fillRect/>
          </a:stretch>
        </p:blipFill>
        <p:spPr>
          <a:xfrm>
            <a:off x="1742590" y="1417320"/>
            <a:ext cx="6058602" cy="5348148"/>
          </a:xfrm>
          <a:prstGeom prst="rect">
            <a:avLst/>
          </a:prstGeom>
        </p:spPr>
      </p:pic>
      <p:sp>
        <p:nvSpPr>
          <p:cNvPr id="6" name="Rectangle 1">
            <a:extLst>
              <a:ext uri="{FF2B5EF4-FFF2-40B4-BE49-F238E27FC236}">
                <a16:creationId xmlns:a16="http://schemas.microsoft.com/office/drawing/2014/main" id="{61775553-45B7-B24D-AE5F-AAA48C790C54}"/>
              </a:ext>
            </a:extLst>
          </p:cNvPr>
          <p:cNvSpPr>
            <a:spLocks noChangeArrowheads="1"/>
          </p:cNvSpPr>
          <p:nvPr/>
        </p:nvSpPr>
        <p:spPr bwMode="auto">
          <a:xfrm>
            <a:off x="251520" y="116632"/>
            <a:ext cx="8713788" cy="122448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r>
              <a:rPr lang="en-US" altLang="en-US" b="1" dirty="0" err="1">
                <a:latin typeface="Courier" charset="0"/>
                <a:ea typeface="標楷體" charset="-120"/>
              </a:rPr>
              <a:t>plt.rcParams</a:t>
            </a:r>
            <a:r>
              <a:rPr lang="en-US" altLang="en-US" b="1" dirty="0">
                <a:latin typeface="Courier" charset="0"/>
                <a:ea typeface="標楷體" charset="-120"/>
              </a:rPr>
              <a:t>["</a:t>
            </a:r>
            <a:r>
              <a:rPr lang="en-US" altLang="en-US" b="1" dirty="0" err="1">
                <a:latin typeface="Courier" charset="0"/>
                <a:ea typeface="標楷體" charset="-120"/>
              </a:rPr>
              <a:t>figure.figsize</a:t>
            </a:r>
            <a:r>
              <a:rPr lang="en-US" altLang="en-US" b="1" dirty="0">
                <a:latin typeface="Courier" charset="0"/>
                <a:ea typeface="標楷體" charset="-120"/>
              </a:rPr>
              <a:t>"] = (10,8)</a:t>
            </a:r>
          </a:p>
          <a:p>
            <a:r>
              <a:rPr lang="en-US" altLang="en-US" b="1" dirty="0" err="1">
                <a:latin typeface="Courier" charset="0"/>
                <a:ea typeface="標楷體" charset="-120"/>
              </a:rPr>
              <a:t>df.plot</a:t>
            </a:r>
            <a:r>
              <a:rPr lang="en-US" altLang="en-US" b="1" dirty="0">
                <a:latin typeface="Courier" charset="0"/>
                <a:ea typeface="標楷體" charset="-120"/>
              </a:rPr>
              <a:t>(</a:t>
            </a:r>
            <a:r>
              <a:rPr lang="en-US" altLang="en-US" sz="1300" b="1" dirty="0">
                <a:latin typeface="Courier" charset="0"/>
                <a:ea typeface="標楷體" charset="-120"/>
              </a:rPr>
              <a:t>kind='box', subplots=True, layout=(2,2), </a:t>
            </a:r>
            <a:r>
              <a:rPr lang="en-US" altLang="en-US" sz="1300" b="1" dirty="0" err="1">
                <a:latin typeface="Courier" charset="0"/>
                <a:ea typeface="標楷體" charset="-120"/>
              </a:rPr>
              <a:t>sharex</a:t>
            </a:r>
            <a:r>
              <a:rPr lang="en-US" altLang="en-US" sz="1300" b="1" dirty="0">
                <a:latin typeface="Courier" charset="0"/>
                <a:ea typeface="標楷體" charset="-120"/>
              </a:rPr>
              <a:t>=False, </a:t>
            </a:r>
            <a:r>
              <a:rPr lang="en-US" altLang="en-US" sz="1300" b="1" dirty="0" err="1">
                <a:latin typeface="Courier" charset="0"/>
                <a:ea typeface="標楷體" charset="-120"/>
              </a:rPr>
              <a:t>sharey</a:t>
            </a:r>
            <a:r>
              <a:rPr lang="en-US" altLang="en-US" sz="1300" b="1" dirty="0">
                <a:latin typeface="Courier" charset="0"/>
                <a:ea typeface="標楷體" charset="-120"/>
              </a:rPr>
              <a:t>=False</a:t>
            </a:r>
            <a:r>
              <a:rPr lang="en-US" altLang="en-US" b="1" dirty="0">
                <a:latin typeface="Courier" charset="0"/>
                <a:ea typeface="標楷體" charset="-120"/>
              </a:rPr>
              <a:t>)</a:t>
            </a:r>
          </a:p>
          <a:p>
            <a:r>
              <a:rPr lang="en-US" altLang="en-US" b="1" dirty="0" err="1">
                <a:latin typeface="Courier" charset="0"/>
                <a:ea typeface="標楷體" charset="-120"/>
              </a:rPr>
              <a:t>plt.show</a:t>
            </a:r>
            <a:r>
              <a:rPr lang="en-US" altLang="en-US" b="1" dirty="0">
                <a:latin typeface="Courier" charset="0"/>
                <a:ea typeface="標楷體" charset="-120"/>
              </a:rPr>
              <a:t>()</a:t>
            </a:r>
          </a:p>
        </p:txBody>
      </p:sp>
    </p:spTree>
    <p:extLst>
      <p:ext uri="{BB962C8B-B14F-4D97-AF65-F5344CB8AC3E}">
        <p14:creationId xmlns:p14="http://schemas.microsoft.com/office/powerpoint/2010/main" val="10149943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3364</TotalTime>
  <Words>4098</Words>
  <Application>Microsoft Macintosh PowerPoint</Application>
  <PresentationFormat>On-screen Show (4:3)</PresentationFormat>
  <Paragraphs>559</Paragraphs>
  <Slides>103</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103</vt:i4>
      </vt:variant>
    </vt:vector>
  </HeadingPairs>
  <TitlesOfParts>
    <vt:vector size="113" baseType="lpstr">
      <vt:lpstr>標楷體</vt:lpstr>
      <vt:lpstr>ＭＳ Ｐゴシック</vt:lpstr>
      <vt:lpstr>ＭＳ Ｐゴシック</vt:lpstr>
      <vt:lpstr>新細明體</vt:lpstr>
      <vt:lpstr>SimSun</vt:lpstr>
      <vt:lpstr>Arial</vt:lpstr>
      <vt:lpstr>Calibri</vt:lpstr>
      <vt:lpstr>Courier</vt:lpstr>
      <vt:lpstr>Mangal</vt:lpstr>
      <vt:lpstr>Office Theme</vt:lpstr>
      <vt:lpstr>Big Data Mining </vt:lpstr>
      <vt:lpstr>Course Schedule (1/2)</vt:lpstr>
      <vt:lpstr>Course Schedule (2/2)</vt:lpstr>
      <vt:lpstr>Data Science and  Big Data Analytics:  Discovering,  Analyzing,  Visualizing and  Presenting Data</vt:lpstr>
      <vt:lpstr>EMC Education Services,  Data Science and Big Data Analytics:  Discovering, Analyzing, Visualizing and Presenting Data,  Wiley, 2015</vt:lpstr>
      <vt:lpstr>PowerPoint Presentation</vt:lpstr>
      <vt:lpstr>Data Science</vt:lpstr>
      <vt:lpstr>Data Analyst</vt:lpstr>
      <vt:lpstr>Data Scientist</vt:lpstr>
      <vt:lpstr>Data Science and  Business Intelligence</vt:lpstr>
      <vt:lpstr>Data Science and  Business Intelligence</vt:lpstr>
      <vt:lpstr>Data Science and  Business Intelligence</vt:lpstr>
      <vt:lpstr>Profile of a Data Scientist</vt:lpstr>
      <vt:lpstr>Data Scientist Profile</vt:lpstr>
      <vt:lpstr>Big Data Analytics Lifecycle</vt:lpstr>
      <vt:lpstr>Key Roles for a  Successful Analytics Project</vt:lpstr>
      <vt:lpstr>Overview of Data Analytics Lifecycle</vt:lpstr>
      <vt:lpstr>Overview of Data Analytics Lifecycle</vt:lpstr>
      <vt:lpstr>Key Outputs from a  Successful Analytics Project</vt:lpstr>
      <vt:lpstr>Example of Analytics Applications in a Retail Value Chain</vt:lpstr>
      <vt:lpstr>Analytics Ecosystem</vt:lpstr>
      <vt:lpstr>Job Titles of Analytics</vt:lpstr>
      <vt:lpstr>Three Types of Analytics </vt:lpstr>
      <vt:lpstr>A Data to Knowledge Continuum</vt:lpstr>
      <vt:lpstr>A Simple Taxonomy of Data</vt:lpstr>
      <vt:lpstr>Data Preprocessing Steps</vt:lpstr>
      <vt:lpstr>An Analytics Approach to Predicting Student Attrition</vt:lpstr>
      <vt:lpstr>A Graphical Depiction of the  Class Imbalance Problem</vt:lpstr>
      <vt:lpstr>Relationship between Statistics and Descriptive Analytics</vt:lpstr>
      <vt:lpstr>Understanding the Specifics about  Box-and-Whiskers Plots</vt:lpstr>
      <vt:lpstr>Relationship between  Dispersion and Shape Properties.</vt:lpstr>
      <vt:lpstr>A Scatter Plot and  a Linear Regression Line</vt:lpstr>
      <vt:lpstr>A Process Flow for Developing Regression Models.</vt:lpstr>
      <vt:lpstr>The Logistic Function</vt:lpstr>
      <vt:lpstr>Predicting NCAA Bowl Game Outcomes</vt:lpstr>
      <vt:lpstr>A Sample Time Series of Data on Quarterly Sales Volumes</vt:lpstr>
      <vt:lpstr>The Role of Information Reporting in Managerial Decision Making</vt:lpstr>
      <vt:lpstr>A Taxonomy of Charts and Graphs</vt:lpstr>
      <vt:lpstr>A Gapminder Chart That Shows the Wealth and Health of Nations</vt:lpstr>
      <vt:lpstr>Magic Quadrant for Business Intelligence and Analytics Platforms</vt:lpstr>
      <vt:lpstr>A Storyline Visualization in Tableau Software</vt:lpstr>
      <vt:lpstr>An Overview of SAS  Visual Analytics Architecture</vt:lpstr>
      <vt:lpstr>A Screenshot from SAS Visual Analytics</vt:lpstr>
      <vt:lpstr>A Sample Executive Dashboard</vt:lpstr>
      <vt:lpstr>Big Data</vt:lpstr>
      <vt:lpstr>Big Data Growth  is increasingly unstructured</vt:lpstr>
      <vt:lpstr>Typical Analytic Architecture</vt:lpstr>
      <vt:lpstr>Data Evolution and the  Rise of Big Data Sources</vt:lpstr>
      <vt:lpstr>Emerging Big Data Ecosystem</vt:lpstr>
      <vt:lpstr>Key Roles for the New  Big Data Ecosystem</vt:lpstr>
      <vt:lpstr>Big Data Solution</vt:lpstr>
      <vt:lpstr>PowerPoint Presentation</vt:lpstr>
      <vt:lpstr>Architectures of  Big Data Analytics</vt:lpstr>
      <vt:lpstr>Traditional Analytics</vt:lpstr>
      <vt:lpstr>Hadoop as a “new data” Store</vt:lpstr>
      <vt:lpstr>Hadoop as an additional input to the EDW</vt:lpstr>
      <vt:lpstr>Hadoop Data Platform As a  “staging Layer” as part of a “data Lake”  – Downstream stores could be Hadoop, data appliances or an RDBMS</vt:lpstr>
      <vt:lpstr>SAS Big data Strategy  – SAS areas</vt:lpstr>
      <vt:lpstr>SAS Big data Strategy  – SAS areas</vt:lpstr>
      <vt:lpstr>SAS® Within the  HADOOP ECOSYSTEM </vt:lpstr>
      <vt:lpstr>SAS enables the entire lifecycle around HADOOP</vt:lpstr>
      <vt:lpstr>SAS® VISUAL ANALYTICS A Single solution for  Data Discovery,  Visualization, analytics and reporting</vt:lpstr>
      <vt:lpstr>SAS® VISUAL ANALYTICS</vt:lpstr>
      <vt:lpstr>Visualization</vt:lpstr>
      <vt:lpstr>Devangana Khokhar (2015),  Gephi Cookbook, Packt Publishing</vt:lpstr>
      <vt:lpstr>Social Network Analysis (SNA)  Facebook TouchGraph</vt:lpstr>
      <vt:lpstr>Social Network Analysis </vt:lpstr>
      <vt:lpstr>Exploratory Network Analysis</vt:lpstr>
      <vt:lpstr>Looking for a “Simple Small Truth”? What Data Visualization Should Do?</vt:lpstr>
      <vt:lpstr>igraph</vt:lpstr>
      <vt:lpstr>Gephi</vt:lpstr>
      <vt:lpstr>Discovering,  Analyzing,  Visualizing and  Presenting Data with Python  in Google Colab</vt:lpstr>
      <vt:lpstr>Google Colab</vt:lpstr>
      <vt:lpstr>The Quant Finance PyData Stack</vt:lpstr>
      <vt:lpstr>Python matplotlib</vt:lpstr>
      <vt:lpstr>Python Pandas</vt:lpstr>
      <vt:lpstr>Iris flower data set</vt:lpstr>
      <vt:lpstr>PowerPoint Presentation</vt:lpstr>
      <vt:lpstr>iris.data</vt:lpstr>
      <vt:lpstr>Iris Data Visualization</vt:lpstr>
      <vt:lpstr>Connect Google Colab in Google Drive</vt:lpstr>
      <vt:lpstr>Google Colab</vt:lpstr>
      <vt:lpstr>Google Colab</vt:lpstr>
      <vt:lpstr>Connect Colaboratory to Google Drive</vt:lpstr>
      <vt:lpstr>Google Colab</vt:lpstr>
      <vt:lpstr>Google Colab</vt:lpstr>
      <vt:lpstr>Google Colab</vt:lpstr>
      <vt:lpstr>Run Jupyter Notebook  Python3 GPU Google Colab</vt:lpstr>
      <vt:lpstr>Google Colab Python Hello World print('Hello World')</vt:lpstr>
      <vt:lpstr>Data Visualization in Google Colab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Manager/>
  <Company>TKU</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Data Mining</dc:title>
  <dc:subject/>
  <dc:creator>MY DAY</dc:creator>
  <cp:keywords>Big Data Mining</cp:keywords>
  <dc:description>Big Data Mining</dc:description>
  <cp:lastModifiedBy>Microsoft Office User</cp:lastModifiedBy>
  <cp:revision>311</cp:revision>
  <cp:lastPrinted>2018-09-26T01:01:42Z</cp:lastPrinted>
  <dcterms:created xsi:type="dcterms:W3CDTF">2013-09-24T21:30:58Z</dcterms:created>
  <dcterms:modified xsi:type="dcterms:W3CDTF">2018-09-30T23:56:52Z</dcterms:modified>
  <cp:category/>
</cp:coreProperties>
</file>