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handoutMasterIdLst>
    <p:handoutMasterId r:id="rId109"/>
  </p:handoutMasterIdLst>
  <p:sldIdLst>
    <p:sldId id="848" r:id="rId2"/>
    <p:sldId id="1166" r:id="rId3"/>
    <p:sldId id="1183" r:id="rId4"/>
    <p:sldId id="1184" r:id="rId5"/>
    <p:sldId id="1068" r:id="rId6"/>
    <p:sldId id="2717" r:id="rId7"/>
    <p:sldId id="2452" r:id="rId8"/>
    <p:sldId id="2720" r:id="rId9"/>
    <p:sldId id="2683" r:id="rId10"/>
    <p:sldId id="2449" r:id="rId11"/>
    <p:sldId id="2450" r:id="rId12"/>
    <p:sldId id="2451" r:id="rId13"/>
    <p:sldId id="2486" r:id="rId14"/>
    <p:sldId id="2453" r:id="rId15"/>
    <p:sldId id="2487" r:id="rId16"/>
    <p:sldId id="2488" r:id="rId17"/>
    <p:sldId id="2489" r:id="rId18"/>
    <p:sldId id="2490" r:id="rId19"/>
    <p:sldId id="2491" r:id="rId20"/>
    <p:sldId id="2492" r:id="rId21"/>
    <p:sldId id="2493" r:id="rId22"/>
    <p:sldId id="2494" r:id="rId23"/>
    <p:sldId id="2495" r:id="rId24"/>
    <p:sldId id="2496" r:id="rId25"/>
    <p:sldId id="2497" r:id="rId26"/>
    <p:sldId id="2498" r:id="rId27"/>
    <p:sldId id="2499" r:id="rId28"/>
    <p:sldId id="2500" r:id="rId29"/>
    <p:sldId id="2501" r:id="rId30"/>
    <p:sldId id="2502" r:id="rId31"/>
    <p:sldId id="2503" r:id="rId32"/>
    <p:sldId id="2504" r:id="rId33"/>
    <p:sldId id="2505" r:id="rId34"/>
    <p:sldId id="2722" r:id="rId35"/>
    <p:sldId id="2507" r:id="rId36"/>
    <p:sldId id="2508" r:id="rId37"/>
    <p:sldId id="1491" r:id="rId38"/>
    <p:sldId id="2723" r:id="rId39"/>
    <p:sldId id="2724" r:id="rId40"/>
    <p:sldId id="2725" r:id="rId41"/>
    <p:sldId id="2726" r:id="rId42"/>
    <p:sldId id="2727" r:id="rId43"/>
    <p:sldId id="1492" r:id="rId44"/>
    <p:sldId id="1493" r:id="rId45"/>
    <p:sldId id="1494" r:id="rId46"/>
    <p:sldId id="1495" r:id="rId47"/>
    <p:sldId id="1496" r:id="rId48"/>
    <p:sldId id="1497" r:id="rId49"/>
    <p:sldId id="2510" r:id="rId50"/>
    <p:sldId id="2511" r:id="rId51"/>
    <p:sldId id="2514" r:id="rId52"/>
    <p:sldId id="2515" r:id="rId53"/>
    <p:sldId id="2516" r:id="rId54"/>
    <p:sldId id="2517" r:id="rId55"/>
    <p:sldId id="2518" r:id="rId56"/>
    <p:sldId id="2519" r:id="rId57"/>
    <p:sldId id="2698" r:id="rId58"/>
    <p:sldId id="2684" r:id="rId59"/>
    <p:sldId id="2512" r:id="rId60"/>
    <p:sldId id="2696" r:id="rId61"/>
    <p:sldId id="2697" r:id="rId62"/>
    <p:sldId id="2691" r:id="rId63"/>
    <p:sldId id="2687" r:id="rId64"/>
    <p:sldId id="2693" r:id="rId65"/>
    <p:sldId id="2688" r:id="rId66"/>
    <p:sldId id="2694" r:id="rId67"/>
    <p:sldId id="2689" r:id="rId68"/>
    <p:sldId id="2695" r:id="rId69"/>
    <p:sldId id="2690" r:id="rId70"/>
    <p:sldId id="2686" r:id="rId71"/>
    <p:sldId id="2685" r:id="rId72"/>
    <p:sldId id="2699" r:id="rId73"/>
    <p:sldId id="2520" r:id="rId74"/>
    <p:sldId id="2521" r:id="rId75"/>
    <p:sldId id="2522" r:id="rId76"/>
    <p:sldId id="2523" r:id="rId77"/>
    <p:sldId id="2524" r:id="rId78"/>
    <p:sldId id="2525" r:id="rId79"/>
    <p:sldId id="2526" r:id="rId80"/>
    <p:sldId id="2527" r:id="rId81"/>
    <p:sldId id="2528" r:id="rId82"/>
    <p:sldId id="2529" r:id="rId83"/>
    <p:sldId id="2530" r:id="rId84"/>
    <p:sldId id="2531" r:id="rId85"/>
    <p:sldId id="2532" r:id="rId86"/>
    <p:sldId id="2533" r:id="rId87"/>
    <p:sldId id="2534" r:id="rId88"/>
    <p:sldId id="2535" r:id="rId89"/>
    <p:sldId id="2536" r:id="rId90"/>
    <p:sldId id="2537" r:id="rId91"/>
    <p:sldId id="2538" r:id="rId92"/>
    <p:sldId id="2539" r:id="rId93"/>
    <p:sldId id="2540" r:id="rId94"/>
    <p:sldId id="2700" r:id="rId95"/>
    <p:sldId id="2701" r:id="rId96"/>
    <p:sldId id="2702" r:id="rId97"/>
    <p:sldId id="2703" r:id="rId98"/>
    <p:sldId id="2704" r:id="rId99"/>
    <p:sldId id="2705" r:id="rId100"/>
    <p:sldId id="2706" r:id="rId101"/>
    <p:sldId id="2707" r:id="rId102"/>
    <p:sldId id="2708" r:id="rId103"/>
    <p:sldId id="2721" r:id="rId104"/>
    <p:sldId id="1350" r:id="rId105"/>
    <p:sldId id="2719" r:id="rId106"/>
    <p:sldId id="2255" r:id="rId107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24" autoAdjust="0"/>
    <p:restoredTop sz="93629"/>
  </p:normalViewPr>
  <p:slideViewPr>
    <p:cSldViewPr>
      <p:cViewPr varScale="1">
        <p:scale>
          <a:sx n="87" d="100"/>
          <a:sy n="87" d="100"/>
        </p:scale>
        <p:origin x="192" y="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2018/11/1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2018/11/1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pip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dirty="0" err="1"/>
              <a:t>sudo</a:t>
            </a:r>
            <a:r>
              <a:rPr lang="en-US" dirty="0"/>
              <a:t>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700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np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np.zeros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 # Create an array of all zeros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print(a)             # Prints "[[ 0.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0.]]"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((1,2))   # Create an array of all ones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print(b)             # Prints "[[ 1.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np.full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((2,2), 7) # Create a constant array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print(c)              # Prints "[[ 7.  7.]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#          [ 7.  7.]]"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np.eye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(2)        # Create a 2x2 identity matrix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print(d)             # Prints "[[ 1.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np.random.random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# Create an array filled with random values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print(e)                    # Might print "[[ 0.91940167  0.08143941]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#               [ 0.68744134  0.87236687]]”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0531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Tutorial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Source: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  <a:hlinkClick r:id="rId3"/>
              </a:rPr>
              <a:t>https://docs.scipy.org/doc/numpy-dev/user/quickstart.html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[1]:</a:t>
            </a:r>
          </a:p>
          <a:p>
            <a:pPr latinLnBrk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np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(15).reshape(3, 5)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array([[ 0,  1,  2,  3,  4],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[ 5,  6,  7,  8,  9],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[10, 11, 12, 13, 14]])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[2]: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a.shape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(3, 5)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[3]: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a.ndim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Out[3]: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[4]: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a.dtype.name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Out[4]: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'int64'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[5]: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a.itemsize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Out[5]: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8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[6]: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Out[6]: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15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[7]: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type(a)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Out[7]: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[8]: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np.array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[9]: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Out[9]: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[10]: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type(b)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Out[10]: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8162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1200" dirty="0">
              <a:latin typeface="Courier" charset="0"/>
              <a:ea typeface="標楷體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3497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pd.DataFrame</a:t>
            </a:r>
            <a:r>
              <a:rPr lang="en-US" dirty="0"/>
              <a:t>({"a": [4, 5, 6],</a:t>
            </a:r>
          </a:p>
          <a:p>
            <a:r>
              <a:rPr lang="en-US" dirty="0"/>
              <a:t>                   "b": [7, 8, 9],</a:t>
            </a:r>
          </a:p>
          <a:p>
            <a:r>
              <a:rPr lang="en-US" dirty="0"/>
              <a:t>                   "c": [10, 11, 12]},</a:t>
            </a:r>
          </a:p>
          <a:p>
            <a:r>
              <a:rPr lang="en-US" dirty="0"/>
              <a:t>                  index = [1, 2, 3])</a:t>
            </a:r>
          </a:p>
          <a:p>
            <a:r>
              <a:rPr lang="en-US" dirty="0" err="1"/>
              <a:t>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69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b="0" dirty="0">
                <a:latin typeface="Courier" charset="0"/>
                <a:ea typeface="標楷體" charset="-120"/>
              </a:rPr>
              <a:t># ! pip install </a:t>
            </a:r>
            <a:r>
              <a:rPr lang="en-US" sz="1200" b="0" dirty="0" err="1">
                <a:latin typeface="Courier" charset="0"/>
                <a:ea typeface="標楷體" charset="-120"/>
              </a:rPr>
              <a:t>quandl</a:t>
            </a:r>
            <a:endParaRPr lang="en-US" sz="1200" b="0" dirty="0">
              <a:latin typeface="Courier" charset="0"/>
              <a:ea typeface="標楷體" charset="-120"/>
            </a:endParaRPr>
          </a:p>
          <a:p>
            <a:pPr eaLnBrk="0" hangingPunct="0"/>
            <a:r>
              <a:rPr lang="en-US" sz="18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1800" b="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</a:t>
            </a:r>
            <a:r>
              <a:rPr lang="en-US" sz="18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</a:t>
            </a:r>
          </a:p>
          <a:p>
            <a:pPr eaLnBrk="0" hangingPunct="0"/>
            <a:r>
              <a:rPr lang="en-US" sz="1200" b="0" dirty="0">
                <a:latin typeface="Courier" charset="0"/>
                <a:ea typeface="標楷體" charset="-120"/>
              </a:rPr>
              <a:t># </a:t>
            </a:r>
            <a:r>
              <a:rPr lang="en-US" sz="1200" b="0" dirty="0" err="1">
                <a:latin typeface="Courier" charset="0"/>
                <a:ea typeface="標楷體" charset="-120"/>
              </a:rPr>
              <a:t>quandl.ApiConfig.api_key</a:t>
            </a:r>
            <a:r>
              <a:rPr lang="en-US" sz="1200" b="0" dirty="0">
                <a:latin typeface="Courier" charset="0"/>
                <a:ea typeface="標楷體" charset="-120"/>
              </a:rPr>
              <a:t> = "YOURAPIKEY"</a:t>
            </a:r>
          </a:p>
          <a:p>
            <a:pPr eaLnBrk="0" hangingPunct="0"/>
            <a:r>
              <a:rPr lang="en-US" sz="1400" b="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df</a:t>
            </a:r>
            <a:r>
              <a:rPr lang="en-US" sz="14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sz="1400" b="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quandl.get</a:t>
            </a:r>
            <a:r>
              <a:rPr lang="en-US" sz="14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("WIKI/AAPL"</a:t>
            </a:r>
            <a:r>
              <a:rPr lang="en-US" sz="12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, </a:t>
            </a:r>
            <a:r>
              <a:rPr lang="en-US" sz="1200" b="0" dirty="0" err="1">
                <a:latin typeface="Courier" charset="0"/>
                <a:ea typeface="標楷體" charset="-120"/>
              </a:rPr>
              <a:t>start_date</a:t>
            </a:r>
            <a:r>
              <a:rPr lang="en-US" sz="1200" b="0" dirty="0">
                <a:latin typeface="Courier" charset="0"/>
                <a:ea typeface="標楷體" charset="-120"/>
              </a:rPr>
              <a:t>="2016-01-01", </a:t>
            </a:r>
            <a:r>
              <a:rPr lang="en-US" sz="1200" b="0" dirty="0" err="1">
                <a:latin typeface="Courier" charset="0"/>
                <a:ea typeface="標楷體" charset="-120"/>
              </a:rPr>
              <a:t>end_date</a:t>
            </a:r>
            <a:r>
              <a:rPr lang="en-US" sz="1200" b="0" dirty="0">
                <a:latin typeface="Courier" charset="0"/>
                <a:ea typeface="標楷體" charset="-120"/>
              </a:rPr>
              <a:t>="2017-12-31")</a:t>
            </a:r>
          </a:p>
          <a:p>
            <a:pPr eaLnBrk="0" hangingPunct="0"/>
            <a:r>
              <a:rPr lang="en-US" sz="1200" b="0" dirty="0" err="1">
                <a:latin typeface="Courier" charset="0"/>
                <a:ea typeface="標楷體" charset="-120"/>
              </a:rPr>
              <a:t>df.to_csv</a:t>
            </a:r>
            <a:r>
              <a:rPr lang="en-US" sz="1200" b="0" dirty="0">
                <a:latin typeface="Courier" charset="0"/>
                <a:ea typeface="標楷體" charset="-120"/>
              </a:rPr>
              <a:t>('</a:t>
            </a:r>
            <a:r>
              <a:rPr lang="en-US" sz="1200" b="0" dirty="0" err="1">
                <a:latin typeface="Courier" charset="0"/>
                <a:ea typeface="標楷體" charset="-120"/>
              </a:rPr>
              <a:t>AAPL.csv</a:t>
            </a:r>
            <a:r>
              <a:rPr lang="en-US" sz="1200" b="0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1200" b="0" dirty="0" err="1">
                <a:latin typeface="Courier" charset="0"/>
                <a:ea typeface="標楷體" charset="-120"/>
              </a:rPr>
              <a:t>df.from_csv</a:t>
            </a:r>
            <a:r>
              <a:rPr lang="en-US" sz="1200" b="0" dirty="0">
                <a:latin typeface="Courier" charset="0"/>
                <a:ea typeface="標楷體" charset="-120"/>
              </a:rPr>
              <a:t>('</a:t>
            </a:r>
            <a:r>
              <a:rPr lang="en-US" sz="1200" b="0" dirty="0" err="1">
                <a:latin typeface="Courier" charset="0"/>
                <a:ea typeface="標楷體" charset="-120"/>
              </a:rPr>
              <a:t>AAPL.csv</a:t>
            </a:r>
            <a:r>
              <a:rPr lang="en-US" sz="1200" b="0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1200" b="0" dirty="0" err="1">
                <a:latin typeface="Courier" charset="0"/>
                <a:ea typeface="標楷體" charset="-120"/>
              </a:rPr>
              <a:t>df.tail</a:t>
            </a:r>
            <a:r>
              <a:rPr lang="en-US" sz="1200" b="0" dirty="0">
                <a:latin typeface="Courier" charset="0"/>
                <a:ea typeface="標楷體" charset="-120"/>
              </a:rPr>
              <a:t>()</a:t>
            </a:r>
          </a:p>
          <a:p>
            <a:pPr eaLnBrk="0" hangingPunc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5810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# pip install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fix_yahoo_finance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fix_yahoo_finance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yf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yf.download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("^TWII", start="2017-07-01", end="2017-11-15")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data.to_csv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('TWII_201707_201711.csv')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data.tail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data.head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  <a:endParaRPr lang="en-US" dirty="0"/>
          </a:p>
          <a:p>
            <a:endParaRPr lang="en-US" dirty="0"/>
          </a:p>
          <a:p>
            <a:r>
              <a:rPr lang="en-US" dirty="0"/>
              <a:t># https://</a:t>
            </a:r>
            <a:r>
              <a:rPr lang="en-US" dirty="0" err="1"/>
              <a:t>pypi.python.org</a:t>
            </a:r>
            <a:r>
              <a:rPr lang="en-US" dirty="0"/>
              <a:t>/</a:t>
            </a:r>
            <a:r>
              <a:rPr lang="en-US" dirty="0" err="1"/>
              <a:t>pypi</a:t>
            </a:r>
            <a:r>
              <a:rPr lang="en-US" dirty="0"/>
              <a:t>/fix-yahoo-finance</a:t>
            </a:r>
          </a:p>
          <a:p>
            <a:r>
              <a:rPr lang="en-US" dirty="0"/>
              <a:t># pip install </a:t>
            </a:r>
            <a:r>
              <a:rPr lang="en-US" dirty="0" err="1"/>
              <a:t>fix_yahoo_finance</a:t>
            </a:r>
            <a:r>
              <a:rPr lang="en-US" dirty="0"/>
              <a:t> --upgrade --no-cache-</a:t>
            </a:r>
            <a:r>
              <a:rPr lang="en-US" dirty="0" err="1"/>
              <a:t>dir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2485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matplotlib.pyplot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%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matplotlib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inline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fix_yahoo_finance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yf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yf.download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("^TWII", start="2000-01-01", end="2017-11-15")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df.to_csv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('YF_TWII_2000_2017.csv')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df.head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fig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plt.figure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figsize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=(16,9))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Adj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Close"].plot()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fig.show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2727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# Source: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ntguardian.wordpress.com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/2016/09/19/introduction-stock-market-data-python-1/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matplotlib.pyplot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from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matplotlib.dates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DateFormatter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WeekdayLocator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DayLocator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, MONDAY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from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matplotlib.finance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candlestick_ohlc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def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pandas_candlestick_ohlc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, stick = "day",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None):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mondays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WeekdayLocator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(MONDAY)        # major ticks on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mondays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alldays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DayLocator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              # minor ticks on the days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dayFormatter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DateFormatter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('%d')      # e.g., 12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# Create a new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DataFrame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which includes OHLC data for each period specified by stick input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dat.loc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[:,["Open", "High", "Low", "Close"]]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if (type(stick) ==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str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if stick == "day":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stick = 1 # Used for plotting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elif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stick in ["week", "month", "year"]: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if stick == "week":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["week"]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pd.to_datetime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).map(lambda x: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x.isocalendar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()[1]) # Identify weeks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elif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stick == "month":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["month"]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pd.to_datetime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).map(lambda x: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x.month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 # Identify months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["year"]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pd.to_datetime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).map(lambda x: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x.isocalendar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()[0]) # Identify years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grouped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transdat.groupby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(list(set(["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year",stick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]))) # Group by year and other appropriate variable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pd.DataFrame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({"Open": [], "High": [], "Low": [], "Close": []}) # Create empty data frame containing what will be plotted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for name, group in grouped: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plotdat.append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pd.DataFrame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({"Open":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[0,0],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    "High": max(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group.High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    "Low": min(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group.Low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    "Close":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[-1,3]},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   index = 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[0]]))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if stick == "week": stick = 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elif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stick == "month": stick = 30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elif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stick == "year": stick = 365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elif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(type(stick) ==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and stick &gt;= 1):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["stick"] = 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np.floor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/ stick) for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in range(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))]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grouped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transdat.groupby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("stick")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pd.DataFrame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({"Open": [], "High": [], "Low": [], "Close": []}) # Create empty data frame containing what will be plotted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for name, group in grouped: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plotdat.append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pd.DataFrame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({"Open":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[0,0],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"High": max(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group.High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"Low": min(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group.Low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"Close":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[-1,3]},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index = 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[0]]))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else: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raise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ValueError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('Valid inputs to argument "stick" include the strings "day", "week", "month", "year", or a positive integer')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# Set plot parameters, including the axis object ax used for plotting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fig, ax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plt.subplots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fig.subplots_adjust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(bottom=0.2)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if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[-1] 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[0] &lt;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pd.Timedelta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('730 days'):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weekFormatter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DateFormatter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('%Y-%m-%d')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ax.xaxis.set_major_locator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mondays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ax.xaxis.set_minor_locator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alldays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else: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weekFormatter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DateFormatter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('%b %d, %Y')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ax.xaxis.set_major_formatter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weekFormatter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ax.grid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(True)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# Create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candelstick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chart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candlestick_ohlc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(ax, list(zip(list(date2num(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plotdat.index.tolist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())),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["Open"].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tolist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["High"].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tolist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["Low"].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tolist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["Close"].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tolist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())),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colorup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"red",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colordown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"green", width = stick * .4)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# Plot other series (such as moving averages) as lines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if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!= None: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if type(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 != list: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dat.loc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[:,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].plot(ax = ax,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1.3, grid = True)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ax.xaxis_date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ax.autoscale_view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plt.setp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plt.gca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().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get_xticklabels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(), rotation=45,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horizontalalignment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='right')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plt.show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pandas_candlestick_ohlc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(data)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7080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2018/11/1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2018/11/1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2018/11/1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2018/11/1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2018/11/1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2018/11/1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2018/11/1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2018/11/1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2018/11/1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2018/11/1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2018/11/1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2018/11/1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3" Type="http://schemas.openxmlformats.org/officeDocument/2006/relationships/hyperlink" Target="http://mail.tku.edu.tw/myday/cindex.htm" TargetMode="External"/><Relationship Id="rId7" Type="http://schemas.openxmlformats.org/officeDocument/2006/relationships/hyperlink" Target="http://www.im.tku.edu.tw/" TargetMode="External"/><Relationship Id="rId12" Type="http://schemas.openxmlformats.org/officeDocument/2006/relationships/image" Target="../media/image4.jpeg"/><Relationship Id="rId2" Type="http://schemas.openxmlformats.org/officeDocument/2006/relationships/hyperlink" Target="http://mail.tku.edu.tw/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ku.edu.tw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://english.tku.edu.tw/index.asp" TargetMode="External"/><Relationship Id="rId10" Type="http://schemas.openxmlformats.org/officeDocument/2006/relationships/image" Target="../media/image2.jpeg"/><Relationship Id="rId4" Type="http://schemas.openxmlformats.org/officeDocument/2006/relationships/hyperlink" Target="http://www.im.tku.edu.tw/en_index.html" TargetMode="External"/><Relationship Id="rId9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quantopian.com/posts/technical-analysis-indicators-without-talib-code" TargetMode="Externa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quantopian.com/posts/technical-analysis-indicators-without-talib-code" TargetMode="Externa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quantopian.com/posts/technical-analysis-indicators-without-talib-code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opian.com/" TargetMode="Externa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9d5-Ti6onew" TargetMode="External"/><Relationship Id="rId13" Type="http://schemas.openxmlformats.org/officeDocument/2006/relationships/hyperlink" Target="http://www.numpy.org/" TargetMode="External"/><Relationship Id="rId3" Type="http://schemas.openxmlformats.org/officeDocument/2006/relationships/hyperlink" Target="https://www.udemy.com/pythonforbeginnersintro/" TargetMode="External"/><Relationship Id="rId7" Type="http://schemas.openxmlformats.org/officeDocument/2006/relationships/hyperlink" Target="https://vimeo.com/59324550" TargetMode="External"/><Relationship Id="rId12" Type="http://schemas.openxmlformats.org/officeDocument/2006/relationships/hyperlink" Target="http://pythonprogramminglanguage.com/" TargetMode="External"/><Relationship Id="rId2" Type="http://schemas.openxmlformats.org/officeDocument/2006/relationships/hyperlink" Target="https://github.com/wesm/pydata-book" TargetMode="External"/><Relationship Id="rId16" Type="http://schemas.openxmlformats.org/officeDocument/2006/relationships/hyperlink" Target="https://machinelearningmastery.com/machine-learning-in-python-step-by-step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scipy.org/doc/numpy-dev/user/quickstart.html" TargetMode="External"/><Relationship Id="rId11" Type="http://schemas.openxmlformats.org/officeDocument/2006/relationships/hyperlink" Target="https://www.python.org/" TargetMode="External"/><Relationship Id="rId5" Type="http://schemas.openxmlformats.org/officeDocument/2006/relationships/hyperlink" Target="https://github.com/TiesdeKok/LearnPythonforResearch" TargetMode="External"/><Relationship Id="rId15" Type="http://schemas.openxmlformats.org/officeDocument/2006/relationships/hyperlink" Target="https://www.youtube.com/playlist?list=PL5-da3qGB5ICeMbQuqbbCOQWcS6OYBr5A" TargetMode="External"/><Relationship Id="rId10" Type="http://schemas.openxmlformats.org/officeDocument/2006/relationships/hyperlink" Target="https://pythonprogramming.net/" TargetMode="External"/><Relationship Id="rId4" Type="http://schemas.openxmlformats.org/officeDocument/2006/relationships/hyperlink" Target="https://www.youtube.com/watch?v=e9cSF3eVQv0" TargetMode="External"/><Relationship Id="rId9" Type="http://schemas.openxmlformats.org/officeDocument/2006/relationships/hyperlink" Target="https://www.youtube.com/watch?v=hqOsfS3dP9w" TargetMode="External"/><Relationship Id="rId14" Type="http://schemas.openxmlformats.org/officeDocument/2006/relationships/hyperlink" Target="http://pandas.pydata.org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numpy.org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://cs231n.github.io/python-numpy-tutorial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scipy.org/doc/numpy-dev/user/quickstart.html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faribooksonline.com/library/view/python-for-data/9781449323592/ch04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sm/pydata-book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sm/pydata-book/blob/2nd-edition/ch04.ipynb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pandas.pydata.org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pandas.pydata.org/pandas-docs/stable/ecosystem.html#seaborn" TargetMode="External"/><Relationship Id="rId13" Type="http://schemas.openxmlformats.org/officeDocument/2006/relationships/hyperlink" Target="http://pandas.pydata.org/pandas-docs/stable/ecosystem.html#ecosystem-ide" TargetMode="External"/><Relationship Id="rId18" Type="http://schemas.openxmlformats.org/officeDocument/2006/relationships/hyperlink" Target="http://pandas.pydata.org/pandas-docs/stable/ecosystem.html#pandas-datareader" TargetMode="External"/><Relationship Id="rId26" Type="http://schemas.openxmlformats.org/officeDocument/2006/relationships/hyperlink" Target="http://pandas.pydata.org/pandas-docs/stable/ecosystem.html#out-of-core" TargetMode="External"/><Relationship Id="rId3" Type="http://schemas.openxmlformats.org/officeDocument/2006/relationships/hyperlink" Target="http://pandas.pydata.org/pandas-docs/stable/ecosystem.html#statsmodels" TargetMode="External"/><Relationship Id="rId21" Type="http://schemas.openxmlformats.org/officeDocument/2006/relationships/hyperlink" Target="http://pandas.pydata.org/pandas-docs/stable/ecosystem.html#pandasdmx" TargetMode="External"/><Relationship Id="rId7" Type="http://schemas.openxmlformats.org/officeDocument/2006/relationships/hyperlink" Target="http://pandas.pydata.org/pandas-docs/stable/ecosystem.html#yhat-ggplot" TargetMode="External"/><Relationship Id="rId12" Type="http://schemas.openxmlformats.org/officeDocument/2006/relationships/hyperlink" Target="http://pandas.pydata.org/pandas-docs/stable/ecosystem.html#pandas-qt" TargetMode="External"/><Relationship Id="rId17" Type="http://schemas.openxmlformats.org/officeDocument/2006/relationships/hyperlink" Target="http://pandas.pydata.org/pandas-docs/stable/ecosystem.html#api" TargetMode="External"/><Relationship Id="rId25" Type="http://schemas.openxmlformats.org/officeDocument/2006/relationships/hyperlink" Target="http://pandas.pydata.org/pandas-docs/stable/ecosystem.html#xarray" TargetMode="External"/><Relationship Id="rId2" Type="http://schemas.openxmlformats.org/officeDocument/2006/relationships/hyperlink" Target="http://pandas.pydata.org/pandas-docs/stable/ecosystem.html#statistics-and-machine-learning" TargetMode="External"/><Relationship Id="rId16" Type="http://schemas.openxmlformats.org/officeDocument/2006/relationships/hyperlink" Target="http://pandas.pydata.org/pandas-docs/stable/ecosystem.html#spyder" TargetMode="External"/><Relationship Id="rId20" Type="http://schemas.openxmlformats.org/officeDocument/2006/relationships/hyperlink" Target="http://pandas.pydata.org/pandas-docs/stable/ecosystem.html#pydatastream" TargetMode="External"/><Relationship Id="rId29" Type="http://schemas.openxmlformats.org/officeDocument/2006/relationships/hyperlink" Target="http://pandas.pydata.org/pandas-docs/stable/ecosystem.html#od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ndas.pydata.org/pandas-docs/stable/ecosystem.html#bokeh" TargetMode="External"/><Relationship Id="rId11" Type="http://schemas.openxmlformats.org/officeDocument/2006/relationships/hyperlink" Target="http://pandas.pydata.org/pandas-docs/stable/ecosystem.html#plotly" TargetMode="External"/><Relationship Id="rId24" Type="http://schemas.openxmlformats.org/officeDocument/2006/relationships/hyperlink" Target="http://pandas.pydata.org/pandas-docs/stable/ecosystem.html#geopandas" TargetMode="External"/><Relationship Id="rId5" Type="http://schemas.openxmlformats.org/officeDocument/2006/relationships/hyperlink" Target="http://pandas.pydata.org/pandas-docs/stable/ecosystem.html#visualization" TargetMode="External"/><Relationship Id="rId15" Type="http://schemas.openxmlformats.org/officeDocument/2006/relationships/hyperlink" Target="http://pandas.pydata.org/pandas-docs/stable/ecosystem.html#quantopian-qgrid" TargetMode="External"/><Relationship Id="rId23" Type="http://schemas.openxmlformats.org/officeDocument/2006/relationships/hyperlink" Target="http://pandas.pydata.org/pandas-docs/stable/ecosystem.html#domain-specific" TargetMode="External"/><Relationship Id="rId28" Type="http://schemas.openxmlformats.org/officeDocument/2006/relationships/hyperlink" Target="http://pandas.pydata.org/pandas-docs/stable/ecosystem.html#blaze" TargetMode="External"/><Relationship Id="rId10" Type="http://schemas.openxmlformats.org/officeDocument/2006/relationships/hyperlink" Target="http://pandas.pydata.org/pandas-docs/stable/ecosystem.html#ipython-vega" TargetMode="External"/><Relationship Id="rId19" Type="http://schemas.openxmlformats.org/officeDocument/2006/relationships/hyperlink" Target="http://pandas.pydata.org/pandas-docs/stable/ecosystem.html#quandl-python" TargetMode="External"/><Relationship Id="rId4" Type="http://schemas.openxmlformats.org/officeDocument/2006/relationships/hyperlink" Target="http://pandas.pydata.org/pandas-docs/stable/ecosystem.html#sklearn-pandas" TargetMode="External"/><Relationship Id="rId9" Type="http://schemas.openxmlformats.org/officeDocument/2006/relationships/hyperlink" Target="http://pandas.pydata.org/pandas-docs/stable/ecosystem.html#vincent" TargetMode="External"/><Relationship Id="rId14" Type="http://schemas.openxmlformats.org/officeDocument/2006/relationships/hyperlink" Target="http://pandas.pydata.org/pandas-docs/stable/ecosystem.html#ipython" TargetMode="External"/><Relationship Id="rId22" Type="http://schemas.openxmlformats.org/officeDocument/2006/relationships/hyperlink" Target="http://pandas.pydata.org/pandas-docs/stable/ecosystem.html#fredapi" TargetMode="External"/><Relationship Id="rId27" Type="http://schemas.openxmlformats.org/officeDocument/2006/relationships/hyperlink" Target="http://pandas.pydata.org/pandas-docs/stable/ecosystem.html#dask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andas-datareader.readthedocs.io/en/latest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dl.com/tools/python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pypi.org/project/PyDatastream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andasdmx.readthedocs.io/en/latest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stlouisfed.org/docs/api/fred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pandas.pydata.org/pandas-docs/version/0.18.0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andas-dev/pandas/blob/master/doc/cheatsheet/Pandas_Cheat_Sheet.pdf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pandas-dev/pandas/blob/master/doc/cheatsheet/Pandas_Cheat_Sheet.pd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dl.com/tools/pytho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finance.yahoo.com/q?s=AAPL&amp;ql=1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quote/AAPL?p=AAPL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chart/AAPL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finance.yahoo.com/q/hp?s=AAPL+Historical+Prices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quote/AAPL/history?ltr=1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quote/AAPL/history?period1=345398400&amp;period2=1490112000&amp;interval=1d&amp;filter=history&amp;frequency=1d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quote/AAPL/history?period1=345398400&amp;period2=1490112000&amp;interval=1d&amp;filter=history&amp;frequency=1d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://ichart.finance.yahoo.com/table.csv?s=AAPL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finance.yahoo.com/echarts?s=GOOG+Interactive#{&quot;showArea&quot;:false,&quot;showLine&quot;:false,&quot;showCandle&quot;:true,&quot;lineType&quot;:&quot;candle&quot;,&quot;range&quot;:&quot;5y&quot;,&quot;allowChartStacking&quot;:true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finance.yahoo.com/chart/%5eDJI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chart/%5eTWII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finance.yahoo.com/q?s=2330.TW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finance.yahoo.com/chart/2330.TW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tguardian.wordpress.com/2016/09/19/introduction-stock-market-data-python-1/" TargetMode="Externa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ta-lib.org/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>
          <a:xfrm>
            <a:off x="360363" y="100087"/>
            <a:ext cx="8423275" cy="1168673"/>
          </a:xfrm>
        </p:spPr>
        <p:txBody>
          <a:bodyPr/>
          <a:lstStyle/>
          <a:p>
            <a:pPr eaLnBrk="1" hangingPunct="1"/>
            <a:r>
              <a:rPr lang="zh-TW" altLang="en-US" dirty="0">
                <a:solidFill>
                  <a:schemeClr val="tx2"/>
                </a:solidFill>
              </a:rPr>
              <a:t>人工智慧投資分析</a:t>
            </a:r>
            <a:br>
              <a:rPr lang="en-US" altLang="zh-TW" sz="3600" dirty="0">
                <a:solidFill>
                  <a:schemeClr val="tx2"/>
                </a:solidFill>
              </a:rPr>
            </a:br>
            <a:r>
              <a:rPr lang="en-US" altLang="zh-TW" sz="3000" dirty="0">
                <a:solidFill>
                  <a:schemeClr val="tx2"/>
                </a:solidFill>
              </a:rPr>
              <a:t>Artificial Intelligence for Investment Analysis</a:t>
            </a:r>
            <a:endParaRPr lang="zh-TW" altLang="en-US" sz="3000" dirty="0">
              <a:solidFill>
                <a:schemeClr val="tx2"/>
              </a:solidFill>
            </a:endParaRPr>
          </a:p>
        </p:txBody>
      </p:sp>
      <p:sp>
        <p:nvSpPr>
          <p:cNvPr id="4099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100" name="文字方塊 5"/>
          <p:cNvSpPr txBox="1">
            <a:spLocks noChangeArrowheads="1"/>
          </p:cNvSpPr>
          <p:nvPr/>
        </p:nvSpPr>
        <p:spPr bwMode="auto">
          <a:xfrm>
            <a:off x="2268538" y="3226743"/>
            <a:ext cx="40322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1071AIIA07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EMBA, IMTKU </a:t>
            </a:r>
            <a:r>
              <a:rPr kumimoji="0" lang="is-IS" altLang="zh-TW" sz="1800" dirty="0">
                <a:solidFill>
                  <a:srgbClr val="7F7F7F"/>
                </a:solidFill>
              </a:rPr>
              <a:t>(M2399) (8540)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Thu 12,13,14 (19:20-22:10) (D503)</a:t>
            </a:r>
          </a:p>
        </p:txBody>
      </p:sp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318419"/>
            <a:ext cx="8784976" cy="189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5400" b="1" dirty="0">
                <a:solidFill>
                  <a:srgbClr val="FF0000"/>
                </a:solidFill>
                <a:ea typeface="標楷體" pitchFamily="65" charset="-120"/>
              </a:rPr>
              <a:t>Python Pandas</a:t>
            </a:r>
            <a:r>
              <a:rPr lang="zh-TW" altLang="en-US" sz="5400" b="1" dirty="0">
                <a:solidFill>
                  <a:srgbClr val="FF0000"/>
                </a:solidFill>
                <a:ea typeface="標楷體" pitchFamily="65" charset="-120"/>
              </a:rPr>
              <a:t>量化投資分析 </a:t>
            </a:r>
            <a:br>
              <a:rPr lang="zh-TW" altLang="en-US" sz="5400" b="1" dirty="0">
                <a:solidFill>
                  <a:srgbClr val="FF0000"/>
                </a:solidFill>
                <a:ea typeface="標楷體" pitchFamily="65" charset="-120"/>
              </a:rPr>
            </a:br>
            <a:r>
              <a:rPr lang="en-US" altLang="zh-TW" sz="4000" b="1" dirty="0">
                <a:solidFill>
                  <a:srgbClr val="FF0000"/>
                </a:solidFill>
                <a:ea typeface="標楷體" pitchFamily="65" charset="-120"/>
              </a:rPr>
              <a:t>(Quantitative Investing with </a:t>
            </a:r>
            <a:br>
              <a:rPr lang="en-US" altLang="zh-TW" sz="4000" b="1" dirty="0">
                <a:solidFill>
                  <a:srgbClr val="FF0000"/>
                </a:solidFill>
                <a:ea typeface="標楷體" pitchFamily="65" charset="-120"/>
              </a:rPr>
            </a:br>
            <a:r>
              <a:rPr lang="en-US" altLang="zh-TW" sz="4000" b="1" dirty="0">
                <a:solidFill>
                  <a:srgbClr val="FF0000"/>
                </a:solidFill>
                <a:ea typeface="標楷體" pitchFamily="65" charset="-120"/>
              </a:rPr>
              <a:t>Pandas in Python)</a:t>
            </a:r>
          </a:p>
        </p:txBody>
      </p:sp>
      <p:sp>
        <p:nvSpPr>
          <p:cNvPr id="4102" name="副標題 2"/>
          <p:cNvSpPr txBox="1">
            <a:spLocks/>
          </p:cNvSpPr>
          <p:nvPr/>
        </p:nvSpPr>
        <p:spPr bwMode="auto">
          <a:xfrm>
            <a:off x="468313" y="4176713"/>
            <a:ext cx="82073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3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Assistant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專任助理教授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Dept. of Information Management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zh-TW" sz="24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Tamkang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 University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hlinkClick r:id="rId6"/>
              </a:rPr>
              <a:t>淡江大學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</a:rPr>
              <a:t> 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hlinkClick r:id="rId7"/>
              </a:rPr>
              <a:t>資訊管理學系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http://mail. tku.edu.tw/</a:t>
            </a:r>
            <a:r>
              <a:rPr kumimoji="0" lang="en-US" altLang="zh-TW" sz="12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myday</a:t>
            </a:r>
            <a:r>
              <a:rPr kumimoji="0" lang="en-US" altLang="zh-TW" sz="12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kumimoji="0" lang="en-US" altLang="zh-TW" sz="12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2018-11-01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410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21163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79" y="60871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文字方塊 14"/>
          <p:cNvSpPr txBox="1">
            <a:spLocks noChangeArrowheads="1"/>
          </p:cNvSpPr>
          <p:nvPr/>
        </p:nvSpPr>
        <p:spPr bwMode="auto">
          <a:xfrm>
            <a:off x="8100392" y="-1588"/>
            <a:ext cx="10245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 dirty="0" err="1">
                <a:solidFill>
                  <a:srgbClr val="FF0000"/>
                </a:solidFill>
              </a:rPr>
              <a:t>Tamkang</a:t>
            </a:r>
            <a:r>
              <a:rPr kumimoji="0" lang="en-US" altLang="zh-TW" sz="1600" b="1" dirty="0">
                <a:solidFill>
                  <a:srgbClr val="FF0000"/>
                </a:solidFill>
              </a:rPr>
              <a:t> </a:t>
            </a:r>
            <a:br>
              <a:rPr kumimoji="0" lang="en-US" altLang="zh-TW" sz="1600" b="1" dirty="0">
                <a:solidFill>
                  <a:srgbClr val="FF0000"/>
                </a:solidFill>
              </a:rPr>
            </a:br>
            <a:r>
              <a:rPr kumimoji="0" lang="en-US" altLang="zh-TW" sz="1600" b="1" dirty="0">
                <a:solidFill>
                  <a:srgbClr val="FF0000"/>
                </a:solidFill>
              </a:rPr>
              <a:t>University</a:t>
            </a:r>
            <a:endParaRPr kumimoji="0" lang="zh-TW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4106" name="Picture 9" descr="qrcode.myda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836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8680"/>
            <a:ext cx="895400" cy="23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altLang="zh-TW" sz="8000" dirty="0">
                <a:solidFill>
                  <a:schemeClr val="accent1"/>
                </a:solidFill>
              </a:rPr>
              <a:t>Big Data Analytics </a:t>
            </a:r>
            <a:br>
              <a:rPr lang="en-US" altLang="zh-TW" sz="8000" dirty="0">
                <a:solidFill>
                  <a:schemeClr val="accent1"/>
                </a:solidFill>
              </a:rPr>
            </a:br>
            <a:r>
              <a:rPr lang="en-US" altLang="zh-TW" sz="8000" dirty="0">
                <a:solidFill>
                  <a:schemeClr val="accent1"/>
                </a:solidFill>
              </a:rPr>
              <a:t>with </a:t>
            </a:r>
            <a:br>
              <a:rPr lang="en-US" altLang="zh-TW" sz="8000" dirty="0">
                <a:solidFill>
                  <a:srgbClr val="FF0000"/>
                </a:solidFill>
              </a:rPr>
            </a:br>
            <a:r>
              <a:rPr lang="en-US" altLang="zh-TW" sz="15000" dirty="0" err="1">
                <a:solidFill>
                  <a:srgbClr val="FF0000"/>
                </a:solidFill>
              </a:rPr>
              <a:t>Numpy</a:t>
            </a:r>
            <a:r>
              <a:rPr lang="en-US" altLang="zh-TW" sz="8000" dirty="0">
                <a:solidFill>
                  <a:srgbClr val="FF0000"/>
                </a:solidFill>
              </a:rPr>
              <a:t> </a:t>
            </a:r>
            <a:br>
              <a:rPr lang="en-US" altLang="zh-TW" sz="8000" dirty="0">
                <a:solidFill>
                  <a:srgbClr val="FF0000"/>
                </a:solidFill>
              </a:rPr>
            </a:br>
            <a:r>
              <a:rPr lang="en-US" altLang="zh-TW" sz="8000" dirty="0">
                <a:solidFill>
                  <a:schemeClr val="accent1"/>
                </a:solidFill>
              </a:rPr>
              <a:t>in </a:t>
            </a:r>
            <a:r>
              <a:rPr lang="en-US" altLang="zh-TW" sz="12000" dirty="0">
                <a:solidFill>
                  <a:srgbClr val="FF0000"/>
                </a:solidFill>
              </a:rPr>
              <a:t>Python</a:t>
            </a:r>
            <a:endParaRPr lang="en-US" sz="1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475122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Stochastic Oscillator (KD)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8600" y="934142"/>
            <a:ext cx="8735888" cy="557046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#Stochastic oscillator %D  </a:t>
            </a:r>
          </a:p>
          <a:p>
            <a:pPr eaLnBrk="0" hangingPunct="0"/>
            <a:r>
              <a:rPr lang="en-US" b="1" dirty="0" err="1">
                <a:latin typeface="Courier" charset="0"/>
                <a:ea typeface="標楷體" charset="-120"/>
              </a:rPr>
              <a:t>def</a:t>
            </a:r>
            <a:r>
              <a:rPr lang="en-US" b="1" dirty="0">
                <a:latin typeface="Courier" charset="0"/>
                <a:ea typeface="標楷體" charset="-120"/>
              </a:rPr>
              <a:t> KDJ(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, n, m1, m2):  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#KDJ(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, 9, 3, 3)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KDJ_n</a:t>
            </a:r>
            <a:r>
              <a:rPr lang="en-US" b="1" dirty="0">
                <a:latin typeface="Courier" charset="0"/>
                <a:ea typeface="標楷體" charset="-120"/>
              </a:rPr>
              <a:t> = n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KDJ_m1 = m1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KDJ_m2 = m2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</a:t>
            </a:r>
            <a:r>
              <a:rPr lang="en-US" b="1" dirty="0" err="1">
                <a:latin typeface="Courier" charset="0"/>
                <a:ea typeface="標楷體" charset="-120"/>
              </a:rPr>
              <a:t>Low_n</a:t>
            </a:r>
            <a:r>
              <a:rPr lang="en-US" b="1" dirty="0">
                <a:latin typeface="Courier" charset="0"/>
                <a:ea typeface="標楷體" charset="-120"/>
              </a:rPr>
              <a:t>'] = </a:t>
            </a:r>
            <a:r>
              <a:rPr lang="en-US" b="1" dirty="0" err="1">
                <a:latin typeface="Courier" charset="0"/>
                <a:ea typeface="標楷體" charset="-120"/>
              </a:rPr>
              <a:t>pd.rolling_min</a:t>
            </a:r>
            <a:r>
              <a:rPr lang="en-US" b="1" dirty="0">
                <a:latin typeface="Courier" charset="0"/>
                <a:ea typeface="標楷體" charset="-120"/>
              </a:rPr>
              <a:t>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['Low'], </a:t>
            </a:r>
            <a:r>
              <a:rPr lang="en-US" b="1" dirty="0" err="1">
                <a:latin typeface="Courier" charset="0"/>
                <a:ea typeface="標楷體" charset="-120"/>
              </a:rPr>
              <a:t>KDJ_n</a:t>
            </a:r>
            <a:r>
              <a:rPr lang="en-US" b="1" dirty="0">
                <a:latin typeface="Courier" charset="0"/>
                <a:ea typeface="標楷體" charset="-120"/>
              </a:rPr>
              <a:t>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</a:t>
            </a:r>
            <a:r>
              <a:rPr lang="en-US" b="1" dirty="0" err="1">
                <a:latin typeface="Courier" charset="0"/>
                <a:ea typeface="標楷體" charset="-120"/>
              </a:rPr>
              <a:t>Low_n</a:t>
            </a:r>
            <a:r>
              <a:rPr lang="en-US" b="1" dirty="0">
                <a:latin typeface="Courier" charset="0"/>
                <a:ea typeface="標楷體" charset="-120"/>
              </a:rPr>
              <a:t>'].</a:t>
            </a:r>
            <a:r>
              <a:rPr lang="en-US" sz="1400" b="1" dirty="0" err="1">
                <a:latin typeface="Courier" charset="0"/>
                <a:ea typeface="標楷體" charset="-120"/>
              </a:rPr>
              <a:t>fillna</a:t>
            </a:r>
            <a:r>
              <a:rPr lang="en-US" sz="1400" b="1" dirty="0">
                <a:latin typeface="Courier" charset="0"/>
                <a:ea typeface="標楷體" charset="-120"/>
              </a:rPr>
              <a:t>(value=</a:t>
            </a:r>
            <a:r>
              <a:rPr lang="en-US" sz="1400" b="1" dirty="0" err="1">
                <a:latin typeface="Courier" charset="0"/>
                <a:ea typeface="標楷體" charset="-120"/>
              </a:rPr>
              <a:t>pd.expanding_min</a:t>
            </a:r>
            <a:r>
              <a:rPr lang="en-US" sz="1400" b="1" dirty="0">
                <a:latin typeface="Courier" charset="0"/>
                <a:ea typeface="標楷體" charset="-120"/>
              </a:rPr>
              <a:t>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['Low']), </a:t>
            </a:r>
            <a:r>
              <a:rPr lang="en-US" sz="1400" b="1" dirty="0" err="1">
                <a:latin typeface="Courier" charset="0"/>
                <a:ea typeface="標楷體" charset="-120"/>
              </a:rPr>
              <a:t>inplace</a:t>
            </a:r>
            <a:r>
              <a:rPr lang="en-US" sz="1400" b="1" dirty="0">
                <a:latin typeface="Courier" charset="0"/>
                <a:ea typeface="標楷體" charset="-120"/>
              </a:rPr>
              <a:t>=True)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</a:t>
            </a:r>
            <a:r>
              <a:rPr lang="en-US" b="1" dirty="0" err="1">
                <a:latin typeface="Courier" charset="0"/>
                <a:ea typeface="標楷體" charset="-120"/>
              </a:rPr>
              <a:t>High_n</a:t>
            </a:r>
            <a:r>
              <a:rPr lang="en-US" b="1" dirty="0">
                <a:latin typeface="Courier" charset="0"/>
                <a:ea typeface="標楷體" charset="-120"/>
              </a:rPr>
              <a:t>'] = </a:t>
            </a:r>
            <a:r>
              <a:rPr lang="en-US" b="1" dirty="0" err="1">
                <a:latin typeface="Courier" charset="0"/>
                <a:ea typeface="標楷體" charset="-120"/>
              </a:rPr>
              <a:t>pd.rolling_max</a:t>
            </a:r>
            <a:r>
              <a:rPr lang="en-US" b="1" dirty="0">
                <a:latin typeface="Courier" charset="0"/>
                <a:ea typeface="標楷體" charset="-120"/>
              </a:rPr>
              <a:t>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['High'], </a:t>
            </a:r>
            <a:r>
              <a:rPr lang="en-US" b="1" dirty="0" err="1">
                <a:latin typeface="Courier" charset="0"/>
                <a:ea typeface="標楷體" charset="-120"/>
              </a:rPr>
              <a:t>KDJ_n</a:t>
            </a:r>
            <a:r>
              <a:rPr lang="en-US" b="1" dirty="0">
                <a:latin typeface="Courier" charset="0"/>
                <a:ea typeface="標楷體" charset="-120"/>
              </a:rPr>
              <a:t>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</a:t>
            </a:r>
            <a:r>
              <a:rPr lang="en-US" b="1" dirty="0" err="1">
                <a:latin typeface="Courier" charset="0"/>
                <a:ea typeface="標楷體" charset="-120"/>
              </a:rPr>
              <a:t>High_n</a:t>
            </a:r>
            <a:r>
              <a:rPr lang="en-US" b="1" dirty="0">
                <a:latin typeface="Courier" charset="0"/>
                <a:ea typeface="標楷體" charset="-120"/>
              </a:rPr>
              <a:t>'].</a:t>
            </a:r>
            <a:r>
              <a:rPr lang="en-US" sz="1400" b="1" dirty="0" err="1">
                <a:latin typeface="Courier" charset="0"/>
                <a:ea typeface="標楷體" charset="-120"/>
              </a:rPr>
              <a:t>fillna</a:t>
            </a:r>
            <a:r>
              <a:rPr lang="en-US" sz="1400" b="1" dirty="0">
                <a:latin typeface="Courier" charset="0"/>
                <a:ea typeface="標楷體" charset="-120"/>
              </a:rPr>
              <a:t>(value=</a:t>
            </a:r>
            <a:r>
              <a:rPr lang="en-US" sz="1400" b="1" dirty="0" err="1">
                <a:latin typeface="Courier" charset="0"/>
                <a:ea typeface="標楷體" charset="-120"/>
              </a:rPr>
              <a:t>pd.expanding_max</a:t>
            </a:r>
            <a:r>
              <a:rPr lang="en-US" sz="1400" b="1" dirty="0">
                <a:latin typeface="Courier" charset="0"/>
                <a:ea typeface="標楷體" charset="-120"/>
              </a:rPr>
              <a:t>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['High']), </a:t>
            </a:r>
            <a:r>
              <a:rPr lang="en-US" sz="1400" b="1" dirty="0" err="1">
                <a:latin typeface="Courier" charset="0"/>
                <a:ea typeface="標楷體" charset="-120"/>
              </a:rPr>
              <a:t>inplace</a:t>
            </a:r>
            <a:r>
              <a:rPr lang="en-US" sz="1400" b="1" dirty="0">
                <a:latin typeface="Courier" charset="0"/>
                <a:ea typeface="標楷體" charset="-120"/>
              </a:rPr>
              <a:t>=True)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 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['RSV'] = </a:t>
            </a:r>
            <a:r>
              <a:rPr lang="en-US" sz="1200" b="1" dirty="0">
                <a:latin typeface="Courier" charset="0"/>
                <a:ea typeface="標楷體" charset="-120"/>
              </a:rPr>
              <a:t>(</a:t>
            </a:r>
            <a:r>
              <a:rPr 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sz="1200" b="1" dirty="0">
                <a:latin typeface="Courier" charset="0"/>
                <a:ea typeface="標楷體" charset="-120"/>
              </a:rPr>
              <a:t>['Close'] - </a:t>
            </a:r>
            <a:r>
              <a:rPr 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sz="1200" b="1" dirty="0">
                <a:latin typeface="Courier" charset="0"/>
                <a:ea typeface="標楷體" charset="-120"/>
              </a:rPr>
              <a:t>['</a:t>
            </a:r>
            <a:r>
              <a:rPr lang="en-US" sz="1200" b="1" dirty="0" err="1">
                <a:latin typeface="Courier" charset="0"/>
                <a:ea typeface="標楷體" charset="-120"/>
              </a:rPr>
              <a:t>Low_n</a:t>
            </a:r>
            <a:r>
              <a:rPr lang="en-US" sz="1200" b="1" dirty="0">
                <a:latin typeface="Courier" charset="0"/>
                <a:ea typeface="標楷體" charset="-120"/>
              </a:rPr>
              <a:t>']) / (</a:t>
            </a:r>
            <a:r>
              <a:rPr 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sz="1200" b="1" dirty="0">
                <a:latin typeface="Courier" charset="0"/>
                <a:ea typeface="標楷體" charset="-120"/>
              </a:rPr>
              <a:t>['</a:t>
            </a:r>
            <a:r>
              <a:rPr lang="en-US" sz="1200" b="1" dirty="0" err="1">
                <a:latin typeface="Courier" charset="0"/>
                <a:ea typeface="標楷體" charset="-120"/>
              </a:rPr>
              <a:t>High_n</a:t>
            </a:r>
            <a:r>
              <a:rPr lang="en-US" sz="1200" b="1" dirty="0">
                <a:latin typeface="Courier" charset="0"/>
                <a:ea typeface="標楷體" charset="-120"/>
              </a:rPr>
              <a:t>'] - </a:t>
            </a:r>
            <a:r>
              <a:rPr 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sz="1200" b="1" dirty="0">
                <a:latin typeface="Courier" charset="0"/>
                <a:ea typeface="標楷體" charset="-120"/>
              </a:rPr>
              <a:t>['</a:t>
            </a:r>
            <a:r>
              <a:rPr lang="en-US" sz="1200" b="1" dirty="0" err="1">
                <a:latin typeface="Courier" charset="0"/>
                <a:ea typeface="標楷體" charset="-120"/>
              </a:rPr>
              <a:t>Low_n</a:t>
            </a:r>
            <a:r>
              <a:rPr lang="en-US" sz="1200" b="1" dirty="0">
                <a:latin typeface="Courier" charset="0"/>
                <a:ea typeface="標楷體" charset="-120"/>
              </a:rPr>
              <a:t>']) * 100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 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['KDJ_K'] = </a:t>
            </a:r>
            <a:r>
              <a:rPr lang="en-US" b="1" dirty="0" err="1">
                <a:latin typeface="Courier" charset="0"/>
                <a:ea typeface="標楷體" charset="-120"/>
              </a:rPr>
              <a:t>pd.ewma</a:t>
            </a:r>
            <a:r>
              <a:rPr lang="en-US" b="1" dirty="0">
                <a:latin typeface="Courier" charset="0"/>
                <a:ea typeface="標楷體" charset="-120"/>
              </a:rPr>
              <a:t>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['RSV'], KDJ_m1)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['KDJ_D'] = </a:t>
            </a:r>
            <a:r>
              <a:rPr lang="en-US" b="1" dirty="0" err="1">
                <a:latin typeface="Courier" charset="0"/>
                <a:ea typeface="標楷體" charset="-120"/>
              </a:rPr>
              <a:t>pd.ewma</a:t>
            </a:r>
            <a:r>
              <a:rPr lang="en-US" b="1" dirty="0">
                <a:latin typeface="Courier" charset="0"/>
                <a:ea typeface="標楷體" charset="-120"/>
              </a:rPr>
              <a:t>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['KDJ_K'], KDJ_m2)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['KDJ_J'] = 3 *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['KDJ_K'] - 2 *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['KDJ_D']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return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endParaRPr lang="en-US" b="1" dirty="0">
              <a:latin typeface="Courier" charset="0"/>
              <a:ea typeface="標楷體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3628" y="6597352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https://www.quantopian.com/posts/technical-analysis-indicators-without-talib-code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19770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Bollinger Bands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9512" y="1700808"/>
            <a:ext cx="8784976" cy="40324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#Bollinger Bands  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def</a:t>
            </a:r>
            <a:r>
              <a:rPr lang="en-US" sz="2000" b="1" dirty="0">
                <a:latin typeface="Courier" charset="0"/>
                <a:ea typeface="標楷體" charset="-120"/>
              </a:rPr>
              <a:t> BBANDS20(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, n):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MA = </a:t>
            </a:r>
            <a:r>
              <a:rPr lang="en-US" sz="2000" b="1" dirty="0" err="1">
                <a:latin typeface="Courier" charset="0"/>
                <a:ea typeface="標楷體" charset="-120"/>
              </a:rPr>
              <a:t>pd.Series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pd.rolling_mean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['Close'], n))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MSD = </a:t>
            </a:r>
            <a:r>
              <a:rPr lang="en-US" sz="2000" b="1" dirty="0" err="1">
                <a:latin typeface="Courier" charset="0"/>
                <a:ea typeface="標楷體" charset="-120"/>
              </a:rPr>
              <a:t>pd.Series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pd.rolling_std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['Close'], n))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b1 = 4 * MSD / MA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B1 = </a:t>
            </a:r>
            <a:r>
              <a:rPr lang="en-US" sz="2000" b="1" dirty="0" err="1">
                <a:latin typeface="Courier" charset="0"/>
                <a:ea typeface="標楷體" charset="-120"/>
              </a:rPr>
              <a:t>pd.Series</a:t>
            </a:r>
            <a:r>
              <a:rPr lang="en-US" sz="2000" b="1" dirty="0">
                <a:latin typeface="Courier" charset="0"/>
                <a:ea typeface="標楷體" charset="-120"/>
              </a:rPr>
              <a:t>(b1, name = '</a:t>
            </a:r>
            <a:r>
              <a:rPr lang="en-US" sz="2000" b="1" dirty="0" err="1">
                <a:latin typeface="Courier" charset="0"/>
                <a:ea typeface="標楷體" charset="-120"/>
              </a:rPr>
              <a:t>BollingerB</a:t>
            </a:r>
            <a:r>
              <a:rPr lang="en-US" sz="2000" b="1" dirty="0">
                <a:latin typeface="Courier" charset="0"/>
                <a:ea typeface="標楷體" charset="-120"/>
              </a:rPr>
              <a:t>_' + </a:t>
            </a:r>
            <a:r>
              <a:rPr lang="en-US" sz="2000" b="1" dirty="0" err="1">
                <a:latin typeface="Courier" charset="0"/>
                <a:ea typeface="標楷體" charset="-120"/>
              </a:rPr>
              <a:t>str</a:t>
            </a:r>
            <a:r>
              <a:rPr lang="en-US" sz="2000" b="1" dirty="0">
                <a:latin typeface="Courier" charset="0"/>
                <a:ea typeface="標楷體" charset="-120"/>
              </a:rPr>
              <a:t>(n))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sz="2000" b="1" dirty="0" err="1">
                <a:latin typeface="Courier" charset="0"/>
                <a:ea typeface="標楷體" charset="-120"/>
              </a:rPr>
              <a:t>df.join</a:t>
            </a:r>
            <a:r>
              <a:rPr lang="en-US" sz="2000" b="1" dirty="0">
                <a:latin typeface="Courier" charset="0"/>
                <a:ea typeface="標楷體" charset="-120"/>
              </a:rPr>
              <a:t>(B1)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b2 = 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['Close'] - MA + 2 * MSD) / (4 * MSD)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B2 = </a:t>
            </a:r>
            <a:r>
              <a:rPr lang="en-US" sz="2000" b="1" dirty="0" err="1">
                <a:latin typeface="Courier" charset="0"/>
                <a:ea typeface="標楷體" charset="-120"/>
              </a:rPr>
              <a:t>pd.Series</a:t>
            </a:r>
            <a:r>
              <a:rPr lang="en-US" sz="2000" b="1" dirty="0">
                <a:latin typeface="Courier" charset="0"/>
                <a:ea typeface="標楷體" charset="-120"/>
              </a:rPr>
              <a:t>(b2, name = '</a:t>
            </a:r>
            <a:r>
              <a:rPr lang="en-US" sz="2000" b="1" dirty="0" err="1">
                <a:latin typeface="Courier" charset="0"/>
                <a:ea typeface="標楷體" charset="-120"/>
              </a:rPr>
              <a:t>Bollinger%b</a:t>
            </a:r>
            <a:r>
              <a:rPr lang="en-US" sz="2000" b="1" dirty="0">
                <a:latin typeface="Courier" charset="0"/>
                <a:ea typeface="標楷體" charset="-120"/>
              </a:rPr>
              <a:t>_' + </a:t>
            </a:r>
            <a:r>
              <a:rPr lang="en-US" sz="2000" b="1" dirty="0" err="1">
                <a:latin typeface="Courier" charset="0"/>
                <a:ea typeface="標楷體" charset="-120"/>
              </a:rPr>
              <a:t>str</a:t>
            </a:r>
            <a:r>
              <a:rPr lang="en-US" sz="2000" b="1" dirty="0">
                <a:latin typeface="Courier" charset="0"/>
                <a:ea typeface="標楷體" charset="-120"/>
              </a:rPr>
              <a:t>(n))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sz="2000" b="1" dirty="0" err="1">
                <a:latin typeface="Courier" charset="0"/>
                <a:ea typeface="標楷體" charset="-120"/>
              </a:rPr>
              <a:t>df.join</a:t>
            </a:r>
            <a:r>
              <a:rPr lang="en-US" sz="2000" b="1" dirty="0">
                <a:latin typeface="Courier" charset="0"/>
                <a:ea typeface="標楷體" charset="-120"/>
              </a:rPr>
              <a:t>(B2)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return 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endParaRPr lang="en-US" sz="2000" b="1" dirty="0">
              <a:latin typeface="Courier" charset="0"/>
              <a:ea typeface="標楷體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3628" y="6597352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https://www.quantopian.com/posts/technical-analysis-indicators-without-talib-code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4464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Bollinger Bands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9512" y="1700808"/>
            <a:ext cx="8784976" cy="40324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#BB Bollinger Bands BB_20</a:t>
            </a:r>
          </a:p>
          <a:p>
            <a:pPr eaLnBrk="0" hangingPunct="0"/>
            <a:r>
              <a:rPr lang="en-US" sz="1400" b="1" dirty="0" err="1">
                <a:latin typeface="Courier" charset="0"/>
                <a:ea typeface="標楷體" charset="-120"/>
              </a:rPr>
              <a:t>def</a:t>
            </a:r>
            <a:r>
              <a:rPr lang="en-US" sz="1400" b="1" dirty="0">
                <a:latin typeface="Courier" charset="0"/>
                <a:ea typeface="標楷體" charset="-120"/>
              </a:rPr>
              <a:t> BB_20(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):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= </a:t>
            </a:r>
            <a:r>
              <a:rPr lang="en-US" sz="1400" b="1" dirty="0" err="1">
                <a:latin typeface="Courier" charset="0"/>
                <a:ea typeface="標楷體" charset="-120"/>
              </a:rPr>
              <a:t>pd.stats.moments.rolling_mean</a:t>
            </a:r>
            <a:r>
              <a:rPr lang="en-US" sz="1400" b="1" dirty="0">
                <a:latin typeface="Courier" charset="0"/>
                <a:ea typeface="標楷體" charset="-120"/>
              </a:rPr>
              <a:t>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["</a:t>
            </a:r>
            <a:r>
              <a:rPr lang="en-US" sz="1400" b="1" dirty="0" err="1">
                <a:latin typeface="Courier" charset="0"/>
                <a:ea typeface="標楷體" charset="-120"/>
              </a:rPr>
              <a:t>Adj</a:t>
            </a:r>
            <a:r>
              <a:rPr lang="en-US" sz="1400" b="1" dirty="0">
                <a:latin typeface="Courier" charset="0"/>
                <a:ea typeface="標楷體" charset="-120"/>
              </a:rPr>
              <a:t> Close"], 20)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['BB_SD20'] = </a:t>
            </a:r>
            <a:r>
              <a:rPr lang="en-US" sz="1400" b="1" dirty="0" err="1">
                <a:latin typeface="Courier" charset="0"/>
                <a:ea typeface="標楷體" charset="-120"/>
              </a:rPr>
              <a:t>pd.stats.moments.rolling_std</a:t>
            </a:r>
            <a:r>
              <a:rPr lang="en-US" sz="1400" b="1" dirty="0">
                <a:latin typeface="Courier" charset="0"/>
                <a:ea typeface="標楷體" charset="-120"/>
              </a:rPr>
              <a:t>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Adj</a:t>
            </a:r>
            <a:r>
              <a:rPr lang="en-US" sz="1400" b="1" dirty="0">
                <a:latin typeface="Courier" charset="0"/>
                <a:ea typeface="標楷體" charset="-120"/>
              </a:rPr>
              <a:t> Close'],20)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BB_UpperBand</a:t>
            </a:r>
            <a:r>
              <a:rPr lang="en-US" sz="1400" b="1" dirty="0">
                <a:latin typeface="Courier" charset="0"/>
                <a:ea typeface="標楷體" charset="-120"/>
              </a:rPr>
              <a:t>'] =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+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['BB_SD20']*2) # Default 2*SD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BB_LowerBand</a:t>
            </a:r>
            <a:r>
              <a:rPr lang="en-US" sz="1400" b="1" dirty="0">
                <a:latin typeface="Courier" charset="0"/>
                <a:ea typeface="標楷體" charset="-120"/>
              </a:rPr>
              <a:t>'] =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-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['BB_SD20']*2)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['BB_PB'] =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Adj</a:t>
            </a:r>
            <a:r>
              <a:rPr lang="en-US" sz="1400" b="1" dirty="0">
                <a:latin typeface="Courier" charset="0"/>
                <a:ea typeface="標楷體" charset="-120"/>
              </a:rPr>
              <a:t> Close'] -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BB_LowerBand</a:t>
            </a:r>
            <a:r>
              <a:rPr lang="en-US" sz="1400" b="1" dirty="0">
                <a:latin typeface="Courier" charset="0"/>
                <a:ea typeface="標楷體" charset="-120"/>
              </a:rPr>
              <a:t>']) /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BB_UpperBand</a:t>
            </a:r>
            <a:r>
              <a:rPr lang="en-US" sz="1400" b="1" dirty="0">
                <a:latin typeface="Courier" charset="0"/>
                <a:ea typeface="標楷體" charset="-120"/>
              </a:rPr>
              <a:t>'] -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BB_LowerBand</a:t>
            </a:r>
            <a:r>
              <a:rPr lang="en-US" sz="1400" b="1" dirty="0">
                <a:latin typeface="Courier" charset="0"/>
                <a:ea typeface="標楷體" charset="-120"/>
              </a:rPr>
              <a:t>']) 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['BB_BW'] =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BB_UpperBand</a:t>
            </a:r>
            <a:r>
              <a:rPr lang="en-US" sz="1400" b="1" dirty="0">
                <a:latin typeface="Courier" charset="0"/>
                <a:ea typeface="標楷體" charset="-120"/>
              </a:rPr>
              <a:t>'] -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BB_LowerBand</a:t>
            </a:r>
            <a:r>
              <a:rPr lang="en-US" sz="1400" b="1" dirty="0">
                <a:latin typeface="Courier" charset="0"/>
                <a:ea typeface="標楷體" charset="-120"/>
              </a:rPr>
              <a:t>']) /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  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['BB_UpperBand_1SD'] =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+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['BB_SD20'])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['BB_LowerBand_1SD'] =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-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['BB_SD20'])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#BB_PB: Bollinger Band Percent b (PB)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#BB_BW: Bollinger Band Band Width (BW)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return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endParaRPr lang="en-US" sz="1400" b="1" dirty="0">
              <a:latin typeface="Courier" charset="0"/>
              <a:ea typeface="標楷體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3628" y="6597352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https://www.quantopian.com/posts/technical-analysis-indicators-without-talib-code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40952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282119446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en-US" sz="9600" dirty="0" err="1">
                <a:solidFill>
                  <a:schemeClr val="accent1"/>
                </a:solidFill>
              </a:rPr>
              <a:t>Quantopian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49896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4840" y="6488668"/>
            <a:ext cx="313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https://www.quantopian.com/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6556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105</a:t>
            </a:fld>
            <a:endParaRPr lang="zh-TW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BAE82C8-E8B6-FD4B-A6E8-07ED14387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41" y="1052736"/>
            <a:ext cx="8857555" cy="548064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Quantitative Investing with Pandas in Python</a:t>
            </a:r>
          </a:p>
          <a:p>
            <a:pPr lvl="1"/>
            <a:r>
              <a:rPr lang="en-US" sz="4400" b="1" dirty="0" err="1">
                <a:solidFill>
                  <a:schemeClr val="accent1"/>
                </a:solidFill>
              </a:rPr>
              <a:t>Numpy</a:t>
            </a:r>
            <a:endParaRPr lang="en-US" sz="4400" b="1" dirty="0">
              <a:solidFill>
                <a:schemeClr val="accent1"/>
              </a:solidFill>
            </a:endParaRPr>
          </a:p>
          <a:p>
            <a:pPr lvl="1"/>
            <a:r>
              <a:rPr lang="en-US" sz="4400" b="1" dirty="0">
                <a:solidFill>
                  <a:schemeClr val="accent1"/>
                </a:solidFill>
              </a:rPr>
              <a:t>Pandas</a:t>
            </a:r>
          </a:p>
        </p:txBody>
      </p:sp>
    </p:spTree>
    <p:extLst>
      <p:ext uri="{BB962C8B-B14F-4D97-AF65-F5344CB8AC3E}">
        <p14:creationId xmlns:p14="http://schemas.microsoft.com/office/powerpoint/2010/main" val="136981577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4754" name="內容版面配置區 2"/>
          <p:cNvSpPr>
            <a:spLocks noGrp="1"/>
          </p:cNvSpPr>
          <p:nvPr>
            <p:ph idx="1"/>
          </p:nvPr>
        </p:nvSpPr>
        <p:spPr>
          <a:xfrm>
            <a:off x="179388" y="764704"/>
            <a:ext cx="8785225" cy="5977409"/>
          </a:xfrm>
        </p:spPr>
        <p:txBody>
          <a:bodyPr>
            <a:normAutofit lnSpcReduction="10000"/>
          </a:bodyPr>
          <a:lstStyle/>
          <a:p>
            <a:r>
              <a:rPr lang="en-US" sz="1200" dirty="0"/>
              <a:t>Wes McKinney (2017), "Python for Data Analysis: Data Wrangling with Pandas, NumPy, and </a:t>
            </a:r>
            <a:r>
              <a:rPr lang="en-US" sz="1200" dirty="0" err="1"/>
              <a:t>IPython</a:t>
            </a:r>
            <a:r>
              <a:rPr lang="en-US" sz="1200" dirty="0"/>
              <a:t>", 2nd Edition, O'Reilly Media.</a:t>
            </a:r>
            <a:br>
              <a:rPr lang="en-US" sz="1200" dirty="0"/>
            </a:b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https://github.com/wesm/pydata-book</a:t>
            </a:r>
            <a:endParaRPr lang="en-US" sz="1200" dirty="0"/>
          </a:p>
          <a:p>
            <a:r>
              <a:rPr lang="en-US" sz="1200" dirty="0" err="1"/>
              <a:t>Avinash</a:t>
            </a:r>
            <a:r>
              <a:rPr lang="en-US" sz="1200" dirty="0"/>
              <a:t> Jain (2017), Introduction To Python Programming, Udemy,  </a:t>
            </a:r>
            <a:r>
              <a:rPr lang="en-US" sz="1200" dirty="0">
                <a:hlinkClick r:id="rId3"/>
              </a:rPr>
              <a:t>https://www.udemy.com/pythonforbeginnersintro/</a:t>
            </a:r>
            <a:endParaRPr lang="en-US" sz="1200" dirty="0"/>
          </a:p>
          <a:p>
            <a:r>
              <a:rPr lang="en-US" altLang="zh-TW" sz="1200" dirty="0"/>
              <a:t>Alfred Essa (2015), Awesome Data Science: 1.0 </a:t>
            </a:r>
            <a:r>
              <a:rPr lang="en-US" altLang="zh-TW" sz="1200" dirty="0" err="1"/>
              <a:t>Jupyter</a:t>
            </a:r>
            <a:r>
              <a:rPr lang="en-US" altLang="zh-TW" sz="1200" dirty="0"/>
              <a:t> Notebook Tour, </a:t>
            </a:r>
            <a:r>
              <a:rPr lang="zh-TW" altLang="en-US" sz="1200" dirty="0"/>
              <a:t> </a:t>
            </a:r>
            <a:r>
              <a:rPr lang="en-US" altLang="zh-TW" sz="1200" dirty="0">
                <a:hlinkClick r:id="rId4"/>
              </a:rPr>
              <a:t>https://www.youtube.com/watch?v=e9cSF3eVQv0</a:t>
            </a:r>
            <a:endParaRPr lang="en-US" altLang="zh-TW" sz="1200" dirty="0"/>
          </a:p>
          <a:p>
            <a:r>
              <a:rPr lang="en-US" altLang="zh-TW" sz="1200" dirty="0"/>
              <a:t>Ties de </a:t>
            </a:r>
            <a:r>
              <a:rPr lang="en-US" altLang="zh-TW" sz="1200" dirty="0" err="1"/>
              <a:t>Kok</a:t>
            </a:r>
            <a:r>
              <a:rPr lang="en-US" altLang="zh-TW" sz="1200" dirty="0"/>
              <a:t> (2017), Learn Python for Research, </a:t>
            </a:r>
            <a:r>
              <a:rPr lang="en-US" altLang="zh-TW" sz="1200" dirty="0">
                <a:hlinkClick r:id="rId5"/>
              </a:rPr>
              <a:t>https://github.com/TiesdeKok/LearnPythonforResearch</a:t>
            </a:r>
            <a:endParaRPr lang="en-US" altLang="zh-TW" sz="1200" dirty="0"/>
          </a:p>
          <a:p>
            <a:r>
              <a:rPr lang="en-US" altLang="zh-TW" sz="1200" dirty="0">
                <a:latin typeface="Calibri" charset="0"/>
                <a:ea typeface="標楷體" charset="-120"/>
              </a:rPr>
              <a:t>Ivan Idris (2015), </a:t>
            </a:r>
            <a:r>
              <a:rPr lang="en-US" altLang="zh-TW" sz="1200" dirty="0" err="1">
                <a:latin typeface="Calibri" charset="0"/>
                <a:ea typeface="標楷體" charset="-120"/>
              </a:rPr>
              <a:t>Numpy</a:t>
            </a:r>
            <a:r>
              <a:rPr lang="en-US" altLang="zh-TW" sz="1200" dirty="0">
                <a:latin typeface="Calibri" charset="0"/>
                <a:ea typeface="標楷體" charset="-120"/>
              </a:rPr>
              <a:t> Beginner's Guide, Third Edition, </a:t>
            </a:r>
            <a:r>
              <a:rPr lang="en-US" altLang="zh-TW" sz="120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200" dirty="0">
                <a:latin typeface="Calibri" charset="0"/>
                <a:ea typeface="標楷體" charset="-120"/>
              </a:rPr>
              <a:t> Publishing</a:t>
            </a:r>
          </a:p>
          <a:p>
            <a:r>
              <a:rPr lang="en-US" altLang="zh-TW" sz="1200" dirty="0" err="1">
                <a:latin typeface="Calibri" charset="0"/>
                <a:ea typeface="標楷體" charset="-120"/>
              </a:rPr>
              <a:t>Numpy</a:t>
            </a:r>
            <a:r>
              <a:rPr lang="en-US" altLang="zh-TW" sz="1200" dirty="0">
                <a:latin typeface="Calibri" charset="0"/>
                <a:ea typeface="標楷體" charset="-120"/>
              </a:rPr>
              <a:t> Tutorial, </a:t>
            </a:r>
            <a:r>
              <a:rPr lang="en-US" altLang="zh-TW" sz="1200" dirty="0">
                <a:latin typeface="Calibri" charset="0"/>
                <a:ea typeface="標楷體" charset="-120"/>
                <a:hlinkClick r:id="rId6"/>
              </a:rPr>
              <a:t>https://docs.scipy.org/doc/numpy-dev/user/quickstart.html</a:t>
            </a:r>
            <a:endParaRPr lang="en-US" altLang="zh-TW" sz="1200" dirty="0">
              <a:latin typeface="Calibri" charset="0"/>
              <a:ea typeface="標楷體" charset="-120"/>
            </a:endParaRPr>
          </a:p>
          <a:p>
            <a:r>
              <a:rPr lang="en-US" altLang="zh-TW" sz="1200" dirty="0">
                <a:latin typeface="Calibri" charset="0"/>
                <a:ea typeface="標楷體" charset="-120"/>
              </a:rPr>
              <a:t>Wes McKinney (2012), Python for Data Analysis: Data Wrangling with Pandas, NumPy, and </a:t>
            </a:r>
            <a:r>
              <a:rPr lang="en-US" altLang="zh-TW" sz="1200" dirty="0" err="1">
                <a:latin typeface="Calibri" charset="0"/>
                <a:ea typeface="標楷體" charset="-120"/>
              </a:rPr>
              <a:t>IPython</a:t>
            </a:r>
            <a:r>
              <a:rPr lang="en-US" altLang="zh-TW" sz="1200" dirty="0">
                <a:latin typeface="Calibri" charset="0"/>
                <a:ea typeface="標楷體" charset="-120"/>
              </a:rPr>
              <a:t>, O'Reilly Media</a:t>
            </a:r>
          </a:p>
          <a:p>
            <a:r>
              <a:rPr lang="en-US" altLang="zh-TW" sz="1200" dirty="0">
                <a:latin typeface="Calibri" charset="0"/>
                <a:ea typeface="標楷體" charset="-120"/>
              </a:rPr>
              <a:t>Yves </a:t>
            </a:r>
            <a:r>
              <a:rPr lang="en-US" altLang="zh-TW" sz="1200" dirty="0" err="1">
                <a:latin typeface="Calibri" charset="0"/>
                <a:ea typeface="標楷體" charset="-120"/>
              </a:rPr>
              <a:t>Hilpisch</a:t>
            </a:r>
            <a:r>
              <a:rPr lang="en-US" altLang="zh-TW" sz="1200" dirty="0">
                <a:latin typeface="Calibri" charset="0"/>
                <a:ea typeface="標楷體" charset="-120"/>
              </a:rPr>
              <a:t> (2014), Python for Finance: Analyze Big Financial Data, O'Reilly</a:t>
            </a:r>
          </a:p>
          <a:p>
            <a:r>
              <a:rPr lang="en-US" altLang="zh-TW" sz="1200" dirty="0">
                <a:latin typeface="Calibri" charset="0"/>
                <a:ea typeface="標楷體" charset="-120"/>
              </a:rPr>
              <a:t>Michael </a:t>
            </a:r>
            <a:r>
              <a:rPr lang="en-US" altLang="zh-TW" sz="1200" dirty="0" err="1">
                <a:latin typeface="Calibri" charset="0"/>
                <a:ea typeface="標楷體" charset="-120"/>
              </a:rPr>
              <a:t>Heydt</a:t>
            </a:r>
            <a:r>
              <a:rPr lang="en-US" altLang="zh-TW" sz="1200" dirty="0">
                <a:latin typeface="Calibri" charset="0"/>
                <a:ea typeface="標楷體" charset="-120"/>
              </a:rPr>
              <a:t> (2015) , Mastering Pandas for Finance, </a:t>
            </a:r>
            <a:r>
              <a:rPr lang="en-US" altLang="zh-TW" sz="120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200" dirty="0">
                <a:latin typeface="Calibri" charset="0"/>
                <a:ea typeface="標楷體" charset="-120"/>
              </a:rPr>
              <a:t> Publishing</a:t>
            </a:r>
          </a:p>
          <a:p>
            <a:r>
              <a:rPr lang="en-US" altLang="zh-TW" sz="1200" dirty="0">
                <a:latin typeface="Calibri" charset="0"/>
                <a:ea typeface="標楷體" charset="-120"/>
              </a:rPr>
              <a:t>Michael </a:t>
            </a:r>
            <a:r>
              <a:rPr lang="en-US" altLang="zh-TW" sz="1200" dirty="0" err="1">
                <a:latin typeface="Calibri" charset="0"/>
                <a:ea typeface="標楷體" charset="-120"/>
              </a:rPr>
              <a:t>Heydt</a:t>
            </a:r>
            <a:r>
              <a:rPr lang="en-US" altLang="zh-TW" sz="1200" dirty="0">
                <a:latin typeface="Calibri" charset="0"/>
                <a:ea typeface="標楷體" charset="-120"/>
              </a:rPr>
              <a:t> (2015), Learning Pandas - Python Data Discovery and Analysis Made Easy, </a:t>
            </a:r>
            <a:r>
              <a:rPr lang="en-US" altLang="zh-TW" sz="120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200" dirty="0">
                <a:latin typeface="Calibri" charset="0"/>
                <a:ea typeface="標楷體" charset="-120"/>
              </a:rPr>
              <a:t> Publishing</a:t>
            </a:r>
          </a:p>
          <a:p>
            <a:r>
              <a:rPr lang="en-US" altLang="zh-TW" sz="1200" dirty="0">
                <a:latin typeface="Calibri" charset="0"/>
                <a:ea typeface="標楷體" charset="-120"/>
              </a:rPr>
              <a:t>James Ma </a:t>
            </a:r>
            <a:r>
              <a:rPr lang="en-US" altLang="zh-TW" sz="1200" dirty="0" err="1">
                <a:latin typeface="Calibri" charset="0"/>
                <a:ea typeface="標楷體" charset="-120"/>
              </a:rPr>
              <a:t>Weiming</a:t>
            </a:r>
            <a:r>
              <a:rPr lang="en-US" altLang="zh-TW" sz="1200" dirty="0">
                <a:latin typeface="Calibri" charset="0"/>
                <a:ea typeface="標楷體" charset="-120"/>
              </a:rPr>
              <a:t> (2015), Mastering Python for Finance, </a:t>
            </a:r>
            <a:r>
              <a:rPr lang="en-US" altLang="zh-TW" sz="120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200" dirty="0">
                <a:latin typeface="Calibri" charset="0"/>
                <a:ea typeface="標楷體" charset="-120"/>
              </a:rPr>
              <a:t> Publishing</a:t>
            </a:r>
          </a:p>
          <a:p>
            <a:r>
              <a:rPr lang="en-US" altLang="zh-TW" sz="1200" dirty="0">
                <a:latin typeface="Calibri" charset="0"/>
                <a:ea typeface="標楷體" charset="-120"/>
              </a:rPr>
              <a:t>Fabio </a:t>
            </a:r>
            <a:r>
              <a:rPr lang="en-US" altLang="zh-TW" sz="1200" dirty="0" err="1">
                <a:latin typeface="Calibri" charset="0"/>
                <a:ea typeface="標楷體" charset="-120"/>
              </a:rPr>
              <a:t>Nelli</a:t>
            </a:r>
            <a:r>
              <a:rPr lang="en-US" altLang="zh-TW" sz="1200" dirty="0">
                <a:latin typeface="Calibri" charset="0"/>
                <a:ea typeface="標楷體" charset="-120"/>
              </a:rPr>
              <a:t> (2015), Python Data Analytics: Data Analysis and Science using PANDAs, </a:t>
            </a:r>
            <a:r>
              <a:rPr lang="en-US" altLang="zh-TW" sz="1200" dirty="0" err="1">
                <a:latin typeface="Calibri" charset="0"/>
                <a:ea typeface="標楷體" charset="-120"/>
              </a:rPr>
              <a:t>matplotlib</a:t>
            </a:r>
            <a:r>
              <a:rPr lang="en-US" altLang="zh-TW" sz="1200" dirty="0">
                <a:latin typeface="Calibri" charset="0"/>
                <a:ea typeface="標楷體" charset="-120"/>
              </a:rPr>
              <a:t> and the Python Programming Language, </a:t>
            </a:r>
            <a:r>
              <a:rPr lang="en-US" altLang="zh-TW" sz="1200" dirty="0" err="1">
                <a:latin typeface="Calibri" charset="0"/>
                <a:ea typeface="標楷體" charset="-120"/>
              </a:rPr>
              <a:t>Apress</a:t>
            </a:r>
            <a:endParaRPr lang="en-US" altLang="zh-TW" sz="1200" dirty="0">
              <a:latin typeface="Calibri" charset="0"/>
              <a:ea typeface="標楷體" charset="-120"/>
            </a:endParaRPr>
          </a:p>
          <a:p>
            <a:r>
              <a:rPr lang="en-US" altLang="zh-TW" sz="1200" dirty="0">
                <a:latin typeface="Calibri" charset="0"/>
                <a:ea typeface="標楷體" charset="-120"/>
              </a:rPr>
              <a:t>Wes McKinney (2013), 10-minute tour of pandas, </a:t>
            </a:r>
            <a:r>
              <a:rPr lang="en-US" altLang="zh-TW" sz="1200" dirty="0">
                <a:latin typeface="Calibri" charset="0"/>
                <a:ea typeface="標楷體" charset="-120"/>
                <a:hlinkClick r:id="rId7"/>
              </a:rPr>
              <a:t>https://vimeo.com/59324550</a:t>
            </a:r>
            <a:endParaRPr lang="en-US" altLang="zh-TW" sz="1200" dirty="0">
              <a:latin typeface="Calibri" charset="0"/>
              <a:ea typeface="標楷體" charset="-120"/>
            </a:endParaRPr>
          </a:p>
          <a:p>
            <a:r>
              <a:rPr lang="en-US" altLang="zh-TW" sz="1200" dirty="0">
                <a:latin typeface="Calibri" charset="0"/>
                <a:ea typeface="標楷體" charset="-120"/>
              </a:rPr>
              <a:t>Jason Wirth (2015), A Visual Guide To Pandas, </a:t>
            </a:r>
            <a:r>
              <a:rPr lang="en-US" altLang="zh-TW" sz="1200" dirty="0">
                <a:latin typeface="Calibri" charset="0"/>
                <a:ea typeface="標楷體" charset="-120"/>
                <a:hlinkClick r:id="rId8"/>
              </a:rPr>
              <a:t>https://www.youtube.com/watch?v=9d5-Ti6onew</a:t>
            </a:r>
            <a:endParaRPr lang="en-US" altLang="zh-TW" sz="1200" dirty="0">
              <a:latin typeface="Calibri" charset="0"/>
              <a:ea typeface="標楷體" charset="-120"/>
            </a:endParaRPr>
          </a:p>
          <a:p>
            <a:r>
              <a:rPr lang="en-US" altLang="zh-TW" sz="1200" dirty="0">
                <a:latin typeface="Calibri" charset="0"/>
                <a:ea typeface="標楷體" charset="-120"/>
              </a:rPr>
              <a:t>Edward Schofield (2013), Modern scientific computing and big data analytics in Python, </a:t>
            </a:r>
            <a:r>
              <a:rPr lang="en-US" altLang="zh-TW" sz="1200" dirty="0" err="1">
                <a:latin typeface="Calibri" charset="0"/>
                <a:ea typeface="標楷體" charset="-120"/>
              </a:rPr>
              <a:t>PyCon</a:t>
            </a:r>
            <a:r>
              <a:rPr lang="en-US" altLang="zh-TW" sz="1200" dirty="0">
                <a:latin typeface="Calibri" charset="0"/>
                <a:ea typeface="標楷體" charset="-120"/>
              </a:rPr>
              <a:t> Australia, </a:t>
            </a:r>
            <a:r>
              <a:rPr lang="en-US" altLang="zh-TW" sz="1200" dirty="0">
                <a:latin typeface="Calibri" charset="0"/>
                <a:ea typeface="標楷體" charset="-120"/>
                <a:hlinkClick r:id="rId9"/>
              </a:rPr>
              <a:t>https://www.youtube.com/watch?v=hqOsfS3dP9w</a:t>
            </a:r>
            <a:endParaRPr lang="en-US" altLang="zh-TW" sz="1200" dirty="0">
              <a:latin typeface="Calibri" charset="0"/>
              <a:ea typeface="標楷體" charset="-120"/>
            </a:endParaRPr>
          </a:p>
          <a:p>
            <a:r>
              <a:rPr lang="en-US" altLang="zh-TW" sz="1200" dirty="0">
                <a:latin typeface="Calibri" charset="0"/>
                <a:ea typeface="標楷體" charset="-120"/>
              </a:rPr>
              <a:t>Python Programming, </a:t>
            </a:r>
            <a:r>
              <a:rPr lang="en-US" altLang="zh-TW" sz="1200" dirty="0">
                <a:latin typeface="Calibri" charset="0"/>
                <a:ea typeface="標楷體" charset="-120"/>
                <a:hlinkClick r:id="rId10"/>
              </a:rPr>
              <a:t>https://pythonprogramming.net/</a:t>
            </a:r>
            <a:endParaRPr lang="en-US" altLang="zh-TW" sz="1200" dirty="0">
              <a:latin typeface="Calibri" charset="0"/>
              <a:ea typeface="標楷體" charset="-120"/>
            </a:endParaRPr>
          </a:p>
          <a:p>
            <a:r>
              <a:rPr lang="en-US" altLang="zh-TW" sz="1200" dirty="0">
                <a:latin typeface="Calibri" charset="0"/>
                <a:ea typeface="標楷體" charset="-120"/>
              </a:rPr>
              <a:t>Python, </a:t>
            </a:r>
            <a:r>
              <a:rPr lang="en-US" altLang="zh-TW" sz="1200" dirty="0">
                <a:latin typeface="Calibri" charset="0"/>
                <a:ea typeface="標楷體" charset="-120"/>
                <a:hlinkClick r:id="rId11"/>
              </a:rPr>
              <a:t>https://www.python.org/</a:t>
            </a:r>
            <a:endParaRPr lang="en-US" altLang="zh-TW" sz="1200" dirty="0">
              <a:latin typeface="Calibri" charset="0"/>
              <a:ea typeface="標楷體" charset="-120"/>
            </a:endParaRPr>
          </a:p>
          <a:p>
            <a:r>
              <a:rPr lang="en-US" altLang="zh-TW" sz="1200" dirty="0">
                <a:latin typeface="Calibri" charset="0"/>
                <a:ea typeface="標楷體" charset="-120"/>
              </a:rPr>
              <a:t>Python Programming Language, </a:t>
            </a:r>
            <a:r>
              <a:rPr lang="en-US" altLang="zh-TW" sz="1200" dirty="0">
                <a:latin typeface="Calibri" charset="0"/>
                <a:ea typeface="標楷體" charset="-120"/>
                <a:hlinkClick r:id="rId12"/>
              </a:rPr>
              <a:t>http://pythonprogramminglanguage.com/</a:t>
            </a:r>
            <a:endParaRPr lang="en-US" altLang="zh-TW" sz="1200" dirty="0">
              <a:latin typeface="Calibri" charset="0"/>
              <a:ea typeface="標楷體" charset="-120"/>
            </a:endParaRPr>
          </a:p>
          <a:p>
            <a:r>
              <a:rPr lang="en-US" altLang="zh-TW" sz="1200" dirty="0" err="1">
                <a:latin typeface="Calibri" charset="0"/>
                <a:ea typeface="標楷體" charset="-120"/>
              </a:rPr>
              <a:t>Numpy</a:t>
            </a:r>
            <a:r>
              <a:rPr lang="en-US" altLang="zh-TW" sz="1200" dirty="0">
                <a:latin typeface="Calibri" charset="0"/>
                <a:ea typeface="標楷體" charset="-120"/>
              </a:rPr>
              <a:t>, </a:t>
            </a:r>
            <a:r>
              <a:rPr lang="en-US" altLang="zh-TW" sz="1200" dirty="0">
                <a:latin typeface="Calibri" charset="0"/>
                <a:ea typeface="標楷體" charset="-120"/>
                <a:hlinkClick r:id="rId13"/>
              </a:rPr>
              <a:t>http://www.numpy.org/</a:t>
            </a:r>
            <a:endParaRPr lang="en-US" altLang="zh-TW" sz="1200" dirty="0">
              <a:latin typeface="Calibri" charset="0"/>
              <a:ea typeface="標楷體" charset="-120"/>
            </a:endParaRPr>
          </a:p>
          <a:p>
            <a:r>
              <a:rPr lang="en-US" altLang="zh-TW" sz="1200" dirty="0">
                <a:latin typeface="Calibri" charset="0"/>
                <a:ea typeface="標楷體" charset="-120"/>
              </a:rPr>
              <a:t>Pandas, </a:t>
            </a:r>
            <a:r>
              <a:rPr lang="en-US" altLang="zh-TW" sz="1200" dirty="0">
                <a:latin typeface="Calibri" charset="0"/>
                <a:ea typeface="標楷體" charset="-120"/>
                <a:hlinkClick r:id="rId14"/>
              </a:rPr>
              <a:t>http://pandas.pydata.org/</a:t>
            </a:r>
            <a:endParaRPr lang="en-US" altLang="zh-TW" sz="1200" dirty="0">
              <a:latin typeface="Calibri" charset="0"/>
              <a:ea typeface="標楷體" charset="-120"/>
            </a:endParaRPr>
          </a:p>
          <a:p>
            <a:r>
              <a:rPr lang="en-US" altLang="zh-TW" sz="1200" dirty="0" err="1">
                <a:latin typeface="Calibri" charset="0"/>
                <a:ea typeface="標楷體" charset="-120"/>
              </a:rPr>
              <a:t>Skikit</a:t>
            </a:r>
            <a:r>
              <a:rPr lang="en-US" altLang="zh-TW" sz="1200" dirty="0">
                <a:latin typeface="Calibri" charset="0"/>
                <a:ea typeface="標楷體" charset="-120"/>
              </a:rPr>
              <a:t>-learn, http://</a:t>
            </a:r>
            <a:r>
              <a:rPr lang="en-US" altLang="zh-TW" sz="1200" dirty="0" err="1">
                <a:latin typeface="Calibri" charset="0"/>
                <a:ea typeface="標楷體" charset="-120"/>
              </a:rPr>
              <a:t>scikit-learn.org</a:t>
            </a:r>
            <a:r>
              <a:rPr lang="en-US" altLang="zh-TW" sz="1200" dirty="0">
                <a:latin typeface="Calibri" charset="0"/>
                <a:ea typeface="標楷體" charset="-120"/>
              </a:rPr>
              <a:t>/</a:t>
            </a:r>
          </a:p>
          <a:p>
            <a:r>
              <a:rPr lang="en-US" altLang="zh-Hant" sz="1200" dirty="0">
                <a:latin typeface="Calibri" charset="0"/>
                <a:ea typeface="標楷體" charset="-120"/>
              </a:rPr>
              <a:t>Data School (2015), Machine learning in Python with </a:t>
            </a:r>
            <a:r>
              <a:rPr lang="en-US" altLang="zh-Hant" sz="1200" dirty="0" err="1">
                <a:latin typeface="Calibri" charset="0"/>
                <a:ea typeface="標楷體" charset="-120"/>
              </a:rPr>
              <a:t>scikit</a:t>
            </a:r>
            <a:r>
              <a:rPr lang="en-US" altLang="zh-Hant" sz="1200" dirty="0">
                <a:latin typeface="Calibri" charset="0"/>
                <a:ea typeface="標楷體" charset="-120"/>
              </a:rPr>
              <a:t>-learn,</a:t>
            </a:r>
            <a:r>
              <a:rPr lang="zh-Hant" altLang="en-US" sz="1200" dirty="0">
                <a:latin typeface="Calibri" charset="0"/>
                <a:ea typeface="標楷體" charset="-120"/>
              </a:rPr>
              <a:t> </a:t>
            </a:r>
            <a:r>
              <a:rPr lang="en-US" altLang="zh-TW" sz="1200" dirty="0">
                <a:latin typeface="Calibri" charset="0"/>
                <a:ea typeface="標楷體" charset="-120"/>
                <a:hlinkClick r:id="rId15"/>
              </a:rPr>
              <a:t>https://www.youtube.com/playlist?list=PL5-da3qGB5ICeMbQuqbbCOQWcS6OYBr5A</a:t>
            </a:r>
            <a:endParaRPr lang="en-US" altLang="zh-TW" sz="1200" dirty="0">
              <a:latin typeface="Calibri" charset="0"/>
              <a:ea typeface="標楷體" charset="-120"/>
            </a:endParaRPr>
          </a:p>
          <a:p>
            <a:r>
              <a:rPr lang="en-US" altLang="zh-TW" sz="1200" dirty="0">
                <a:latin typeface="Calibri" charset="0"/>
                <a:ea typeface="標楷體" charset="-120"/>
              </a:rPr>
              <a:t>Jason Brownlee (2016), Your First Machine Learning Project in Python Step-By-Step, </a:t>
            </a:r>
            <a:r>
              <a:rPr lang="en-US" altLang="zh-TW" sz="1200" dirty="0">
                <a:latin typeface="Calibri" charset="0"/>
                <a:ea typeface="標楷體" charset="-120"/>
                <a:hlinkClick r:id="rId16"/>
              </a:rPr>
              <a:t>https://machinelearningmastery.com/machine-learning-in-python-step-by-step/</a:t>
            </a:r>
            <a:endParaRPr lang="en-US" altLang="zh-TW" sz="1200" dirty="0">
              <a:latin typeface="Calibri" charset="0"/>
              <a:ea typeface="標楷體" charset="-120"/>
            </a:endParaRPr>
          </a:p>
          <a:p>
            <a:endParaRPr lang="zh-TW" altLang="en-US" sz="1200" dirty="0">
              <a:latin typeface="Calibri" charset="0"/>
              <a:ea typeface="標楷體" charset="-120"/>
            </a:endParaRPr>
          </a:p>
          <a:p>
            <a:endParaRPr lang="zh-TW" altLang="en-US" sz="1200" dirty="0">
              <a:latin typeface="Calibri" charset="0"/>
              <a:ea typeface="標楷體" charset="-120"/>
            </a:endParaRPr>
          </a:p>
        </p:txBody>
      </p:sp>
      <p:sp>
        <p:nvSpPr>
          <p:cNvPr id="7475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A4478E0-40E6-DF40-A191-6720D0B129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00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11660" y="3933056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2232030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7112"/>
          </a:xfrm>
        </p:spPr>
        <p:txBody>
          <a:bodyPr/>
          <a:lstStyle/>
          <a:p>
            <a:r>
              <a:rPr lang="en-US" altLang="en-US" sz="9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is the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package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for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scientific computing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with Python.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570CDE-B5E7-E346-88A9-6EB6C974251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36938" y="6583363"/>
            <a:ext cx="227012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www.numpy.org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17479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68424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42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4929411"/>
          </a:xfrm>
        </p:spPr>
        <p:txBody>
          <a:bodyPr/>
          <a:lstStyle/>
          <a:p>
            <a:r>
              <a:rPr lang="en-US" altLang="en-US" sz="44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dirty="0">
                <a:latin typeface="Calibri" charset="0"/>
                <a:ea typeface="標楷體" charset="-120"/>
              </a:rPr>
              <a:t> provides a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b="1" dirty="0">
                <a:solidFill>
                  <a:srgbClr val="FF0000"/>
                </a:solidFill>
                <a:latin typeface="Calibri" charset="0"/>
                <a:ea typeface="標楷體" charset="-120"/>
              </a:rPr>
              <a:t>multidimensional array </a:t>
            </a:r>
            <a:r>
              <a:rPr lang="en-US" altLang="en-US" sz="4400" dirty="0">
                <a:latin typeface="Calibri" charset="0"/>
                <a:ea typeface="標楷體" charset="-120"/>
              </a:rPr>
              <a:t>object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to store homogenous or heterogeneous data;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it also provides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optimized functions/methods </a:t>
            </a:r>
            <a:r>
              <a:rPr lang="en-US" altLang="en-US" sz="4400" dirty="0">
                <a:latin typeface="Calibri" charset="0"/>
                <a:ea typeface="標楷體" charset="-120"/>
              </a:rPr>
              <a:t>to operate on this array object.</a:t>
            </a:r>
          </a:p>
          <a:p>
            <a:endParaRPr lang="en-US" altLang="en-US" sz="4400" dirty="0">
              <a:latin typeface="Calibri" charset="0"/>
              <a:ea typeface="標楷體" charset="-12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25A1CA-6427-CB40-A093-4311FE74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9863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223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B6524D-FE4F-9245-80B3-8E92376C27E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3203575" y="6488113"/>
            <a:ext cx="2466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http://www.numpy.org/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" y="866384"/>
            <a:ext cx="8844265" cy="562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36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536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80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691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07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149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395288" y="1484313"/>
            <a:ext cx="8229600" cy="4752975"/>
          </a:xfrm>
          <a:solidFill>
            <a:srgbClr val="FFCC66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dirty="0">
                <a:latin typeface="Courier" charset="0"/>
                <a:ea typeface="標楷體" charset="-120"/>
              </a:rPr>
              <a:t>v = list(range(1, 6))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v =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(1, 6)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</a:p>
        </p:txBody>
      </p:sp>
      <p:sp>
        <p:nvSpPr>
          <p:cNvPr id="1136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A281269-D46F-2041-8FC4-7D60A8B4DFF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3667" name="Title 1"/>
          <p:cNvSpPr txBox="1">
            <a:spLocks/>
          </p:cNvSpPr>
          <p:nvPr/>
        </p:nvSpPr>
        <p:spPr bwMode="auto">
          <a:xfrm>
            <a:off x="457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5" name="Rectangle 4"/>
          <p:cNvSpPr/>
          <p:nvPr/>
        </p:nvSpPr>
        <p:spPr>
          <a:xfrm>
            <a:off x="1439863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499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87C31C-A142-074A-80A7-9DBDD665755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04481"/>
            <a:ext cx="1204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sz="1200" dirty="0">
                <a:solidFill>
                  <a:schemeClr val="accent1"/>
                </a:solidFill>
              </a:rPr>
              <a:t>Base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N-dimensional array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DB78A-F186-E843-AEE8-032F1205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600" y="300715"/>
            <a:ext cx="4775200" cy="61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89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4452832"/>
            <a:ext cx="3306725" cy="2008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b="1" dirty="0">
                <a:solidFill>
                  <a:srgbClr val="4F81BD"/>
                </a:solidFill>
                <a:latin typeface="Calibri" charset="0"/>
                <a:ea typeface="標楷體" charset="-120"/>
              </a:rPr>
              <a:t> Create Array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7012" y="1367700"/>
            <a:ext cx="7857727" cy="3096344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 2, 3])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b = </a:t>
            </a:r>
            <a:r>
              <a:rPr kumimoji="1" lang="en-US" sz="4000" dirty="0" err="1"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latin typeface="Courier" charset="0"/>
                <a:ea typeface="標楷體" charset="-120"/>
              </a:rPr>
              <a:t>([4, 5, 6])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 = a * b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39863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</p:spTree>
    <p:extLst>
      <p:ext uri="{BB962C8B-B14F-4D97-AF65-F5344CB8AC3E}">
        <p14:creationId xmlns:p14="http://schemas.microsoft.com/office/powerpoint/2010/main" val="3614135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19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44624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4400" b="1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2796" y="6579314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60D92-535A-654B-8D13-F2945AEFD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50" y="880681"/>
            <a:ext cx="7378700" cy="5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09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  2018/09/13  </a:t>
            </a:r>
            <a:r>
              <a:rPr lang="zh-TW" altLang="en-US" sz="2400" dirty="0">
                <a:latin typeface="Calibri" charset="0"/>
                <a:ea typeface="標楷體" charset="-120"/>
              </a:rPr>
              <a:t>人工智慧投資分析課程介紹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(Course Orientation on Artificial Intelligence for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Investment Analysis)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2  2018/09/20  AI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金融科技</a:t>
            </a:r>
            <a:r>
              <a:rPr lang="en-US" altLang="zh-TW" sz="2400" dirty="0">
                <a:latin typeface="Calibri" charset="0"/>
                <a:ea typeface="標楷體" charset="-120"/>
              </a:rPr>
              <a:t>: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金融服務創新應用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</a:t>
            </a:r>
            <a:r>
              <a:rPr lang="en-US" altLang="zh-TW" sz="2200" dirty="0">
                <a:latin typeface="Calibri" charset="0"/>
                <a:ea typeface="標楷體" charset="-120"/>
              </a:rPr>
              <a:t>(AI in FinTech: Financial Services Innovation and Application)</a:t>
            </a:r>
            <a:r>
              <a:rPr lang="en-US" altLang="zh-TW" sz="2400" dirty="0">
                <a:latin typeface="Calibri" charset="0"/>
                <a:ea typeface="標楷體" charset="-120"/>
              </a:rPr>
              <a:t> 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3  2018/09/27  </a:t>
            </a:r>
            <a:r>
              <a:rPr lang="zh-TW" altLang="en-US" sz="2400" dirty="0">
                <a:latin typeface="Calibri" charset="0"/>
                <a:ea typeface="標楷體" charset="-120"/>
              </a:rPr>
              <a:t>機器人理財顧問與</a:t>
            </a:r>
            <a:r>
              <a:rPr lang="en-US" altLang="zh-TW" sz="2400" dirty="0">
                <a:latin typeface="Calibri" charset="0"/>
                <a:ea typeface="標楷體" charset="-120"/>
              </a:rPr>
              <a:t>AI</a:t>
            </a:r>
            <a:r>
              <a:rPr lang="zh-TW" altLang="en-US" sz="2400" dirty="0">
                <a:latin typeface="Calibri" charset="0"/>
                <a:ea typeface="標楷體" charset="-120"/>
              </a:rPr>
              <a:t>交談機器人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(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Robo</a:t>
            </a:r>
            <a:r>
              <a:rPr lang="en-US" altLang="zh-TW" sz="2400" dirty="0">
                <a:latin typeface="Calibri" charset="0"/>
                <a:ea typeface="標楷體" charset="-120"/>
              </a:rPr>
              <a:t>-Advisors and AI Chatbots) 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4  2018/10/04  </a:t>
            </a:r>
            <a:r>
              <a:rPr lang="zh-TW" altLang="en-US" sz="2400" dirty="0">
                <a:latin typeface="Calibri" charset="0"/>
                <a:ea typeface="標楷體" charset="-120"/>
              </a:rPr>
              <a:t>投資心理學與行為財務學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(Investing Psychology and Behavioral Finance)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5  2018/10/11  </a:t>
            </a:r>
            <a:r>
              <a:rPr lang="zh-TW" altLang="en-US" sz="2400" dirty="0">
                <a:latin typeface="Calibri" charset="0"/>
                <a:ea typeface="標楷體" charset="-120"/>
              </a:rPr>
              <a:t>財務金融事件研究法 </a:t>
            </a:r>
            <a:r>
              <a:rPr lang="en-US" altLang="zh-TW" sz="2400" dirty="0">
                <a:latin typeface="Calibri" charset="0"/>
                <a:ea typeface="標楷體" charset="-120"/>
              </a:rPr>
              <a:t>(Event Studies in Finance)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6  2018/10/18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人工智慧投資分析個案研究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</a:t>
            </a:r>
            <a:r>
              <a:rPr lang="en-US" altLang="zh-TW" sz="20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(Case Study on Artificial Intelligence for Investment Analysis I)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91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89"/>
            <a:ext cx="8229600" cy="54319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Quickstart</a:t>
            </a:r>
            <a:r>
              <a:rPr lang="en-US" dirty="0">
                <a:solidFill>
                  <a:schemeClr val="accent1"/>
                </a:solidFill>
              </a:rPr>
              <a:t> Tutorial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3" y="620688"/>
            <a:ext cx="8589874" cy="59766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7704" y="6597352"/>
            <a:ext cx="58143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https://docs.scipy.org/doc/numpy-dev/user/quickstart.html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45793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624" y="1456710"/>
            <a:ext cx="4176464" cy="4946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r-IN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</a:t>
            </a:r>
            <a:r>
              <a:rPr lang="mr-IN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 </a:t>
            </a:r>
            <a:r>
              <a:rPr lang="mr-IN" sz="1000" u="sng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  <a:hlinkClick r:id="rId4"/>
              </a:rPr>
              <a:t>https://docs.scipy.org/doc/numpy-dev/user/quickstart.html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97012" y="46857"/>
            <a:ext cx="8189788" cy="137078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</a:p>
          <a:p>
            <a:pPr algn="l"/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(15).reshape(3, 5)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34856" y="1737388"/>
            <a:ext cx="3826768" cy="148757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3200" dirty="0" err="1">
                <a:latin typeface="Courier" pitchFamily="2" charset="0"/>
              </a:rPr>
              <a:t>a.shape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a.ndim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a.dtype.name</a:t>
            </a:r>
            <a:endParaRPr lang="en-US" sz="32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524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6871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Matrix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450" y="973411"/>
            <a:ext cx="6517100" cy="5501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11546" y="6581001"/>
            <a:ext cx="5320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simple.wikipedia.org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/wiki/Matrix_(mathematics)</a:t>
            </a:r>
          </a:p>
        </p:txBody>
      </p:sp>
    </p:spTree>
    <p:extLst>
      <p:ext uri="{BB962C8B-B14F-4D97-AF65-F5344CB8AC3E}">
        <p14:creationId xmlns:p14="http://schemas.microsoft.com/office/powerpoint/2010/main" val="2884297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ndarray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Multidimensional Array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3357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536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80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691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07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41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536050" y="2888414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26884" y="1447919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221088"/>
            <a:ext cx="4982580" cy="17281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9512" y="72008"/>
            <a:ext cx="8784976" cy="1268760"/>
          </a:xfrm>
          <a:solidFill>
            <a:srgbClr val="FFCC66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([1,2,3,4,5])</a:t>
            </a:r>
          </a:p>
        </p:txBody>
      </p:sp>
    </p:spTree>
    <p:extLst>
      <p:ext uri="{BB962C8B-B14F-4D97-AF65-F5344CB8AC3E}">
        <p14:creationId xmlns:p14="http://schemas.microsoft.com/office/powerpoint/2010/main" val="365378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8" y="4869160"/>
            <a:ext cx="7983744" cy="158417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91680" y="2803282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07704" y="1356732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94047"/>
            <a:ext cx="8712968" cy="88668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a = </a:t>
            </a:r>
            <a:r>
              <a:rPr lang="en-US" sz="2600" b="1" dirty="0" err="1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np.array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([</a:t>
            </a:r>
            <a:r>
              <a:rPr lang="en-US" sz="12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[1,2,3,4,5],[6,7,8,9,10],[11,12,13,14,15],[16,17,18,19,20]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2212094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23528" y="567643"/>
            <a:ext cx="8496944" cy="286135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4000" dirty="0">
              <a:latin typeface="Courier" charset="0"/>
              <a:ea typeface="標楷體" charset="-12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572000" y="3583322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1660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6" y="2110825"/>
            <a:ext cx="8670264" cy="396668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701364" y="3501008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222216" y="629838"/>
            <a:ext cx="8886858" cy="113825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[20, 21, 22, 23]])</a:t>
            </a:r>
          </a:p>
        </p:txBody>
      </p:sp>
    </p:spTree>
    <p:extLst>
      <p:ext uri="{BB962C8B-B14F-4D97-AF65-F5344CB8AC3E}">
        <p14:creationId xmlns:p14="http://schemas.microsoft.com/office/powerpoint/2010/main" val="918455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sz="6600" dirty="0" err="1">
                <a:solidFill>
                  <a:schemeClr val="accent1"/>
                </a:solidFill>
              </a:rPr>
              <a:t>NumPy</a:t>
            </a:r>
            <a:r>
              <a:rPr lang="en-US" sz="6600" dirty="0">
                <a:solidFill>
                  <a:schemeClr val="accent1"/>
                </a:solidFill>
              </a:rPr>
              <a:t> Basics: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Arrays and </a:t>
            </a:r>
            <a:r>
              <a:rPr lang="en-US" sz="6600" dirty="0" err="1">
                <a:solidFill>
                  <a:schemeClr val="accent1"/>
                </a:solidFill>
              </a:rPr>
              <a:t>Vectorized</a:t>
            </a:r>
            <a:r>
              <a:rPr lang="en-US" sz="6600" dirty="0">
                <a:solidFill>
                  <a:schemeClr val="accent1"/>
                </a:solidFill>
              </a:rPr>
              <a:t>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83568" y="6603979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https://www.safaribooksonline.com/library/view/python-for-data/9781449323592/ch04.html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29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7324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7  2018/10/25  Python AI</a:t>
            </a:r>
            <a:r>
              <a:rPr lang="zh-TW" altLang="en-US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投資分析基礎 </a:t>
            </a:r>
            <a:b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                      (Foundations of AI Investment Analysis in Python)</a:t>
            </a:r>
          </a:p>
          <a:p>
            <a:pPr>
              <a:buNone/>
            </a:pP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8  2018/11/01  Python Pandas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量化投資分析 </a:t>
            </a:r>
            <a:b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(Quantitative Investing with Pandas in Python)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9  2018/11/08  Python </a:t>
            </a:r>
            <a:r>
              <a:rPr lang="en-US" altLang="zh-TW" sz="24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-Learn </a:t>
            </a:r>
            <a:r>
              <a:rPr lang="zh-TW" altLang="en-US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機器學習 </a:t>
            </a:r>
            <a:b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                      (Machine Learning with </a:t>
            </a:r>
            <a:r>
              <a:rPr lang="en-US" altLang="zh-TW" sz="24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-Learn In Python)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10  2018/11/15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(Midterm Project Report)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標楷體" charset="-120"/>
              </a:rPr>
              <a:t>11  2018/11/22  TensorFlow 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標楷體" charset="-120"/>
              </a:rPr>
              <a:t>深度學習財務時間序列預測 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標楷體" charset="-120"/>
              </a:rPr>
              <a:t>I </a:t>
            </a:r>
            <a:b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標楷體" charset="-120"/>
              </a:rPr>
              <a:t>                         (Deep Learning for Financial Time Series Forecasting</a:t>
            </a:r>
            <a:b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標楷體" charset="-120"/>
              </a:rPr>
              <a:t>                           with TensorFlow I)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標楷體" charset="-120"/>
              </a:rPr>
              <a:t>12  2018/11/29  TensorFlow 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標楷體" charset="-120"/>
              </a:rPr>
              <a:t>深度學習財務時間序列預測 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標楷體" charset="-120"/>
              </a:rPr>
              <a:t>II </a:t>
            </a:r>
            <a:b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標楷體" charset="-120"/>
              </a:rPr>
              <a:t>                          (Deep Learning for Financial Time Series Forecasting </a:t>
            </a:r>
            <a:b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標楷體" charset="-120"/>
              </a:rPr>
              <a:t>                           with TensorFlow II)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47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39"/>
            <a:ext cx="8229600" cy="785273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314" y="820061"/>
            <a:ext cx="6301371" cy="5607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568" y="6603979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353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77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492" y="589840"/>
            <a:ext cx="4577724" cy="6007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568" y="6603979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78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3" y="0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(2017), "Python for Data Analysis: Data Wrangling with Pandas, </a:t>
            </a:r>
            <a:r>
              <a:rPr lang="en-US" sz="2400" dirty="0" err="1">
                <a:solidFill>
                  <a:schemeClr val="accent1"/>
                </a:solidFill>
              </a:rPr>
              <a:t>NumPy</a:t>
            </a:r>
            <a:r>
              <a:rPr lang="en-US" sz="2400" dirty="0">
                <a:solidFill>
                  <a:schemeClr val="accent1"/>
                </a:solidFill>
              </a:rPr>
              <a:t>, and </a:t>
            </a:r>
            <a:r>
              <a:rPr lang="en-US" sz="2400" dirty="0" err="1">
                <a:solidFill>
                  <a:schemeClr val="accent1"/>
                </a:solidFill>
              </a:rPr>
              <a:t>IPython</a:t>
            </a:r>
            <a:r>
              <a:rPr lang="en-US" sz="2400" dirty="0">
                <a:solidFill>
                  <a:schemeClr val="accent1"/>
                </a:solidFill>
              </a:rPr>
              <a:t>", 2nd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0" y="692696"/>
            <a:ext cx="8468258" cy="59192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8887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https://github.com/wesm/pydata-book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189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10433"/>
            <a:ext cx="7886735" cy="57149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2796" y="6581001"/>
            <a:ext cx="5958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https://github.com/wesm/pydata-book/blob/2nd-edition/ch04.ipynb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23" y="0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(2017), "Python for Data Analysis: Data Wrangling with Pandas, </a:t>
            </a:r>
            <a:r>
              <a:rPr lang="en-US" sz="2400" dirty="0" err="1">
                <a:solidFill>
                  <a:schemeClr val="accent1"/>
                </a:solidFill>
              </a:rPr>
              <a:t>NumPy</a:t>
            </a:r>
            <a:r>
              <a:rPr lang="en-US" sz="2400" dirty="0">
                <a:solidFill>
                  <a:schemeClr val="accent1"/>
                </a:solidFill>
              </a:rPr>
              <a:t>, and </a:t>
            </a:r>
            <a:r>
              <a:rPr lang="en-US" sz="2400" dirty="0" err="1">
                <a:solidFill>
                  <a:schemeClr val="accent1"/>
                </a:solidFill>
              </a:rPr>
              <a:t>IPython</a:t>
            </a:r>
            <a:r>
              <a:rPr lang="en-US" sz="2400" dirty="0">
                <a:solidFill>
                  <a:schemeClr val="accent1"/>
                </a:solidFill>
              </a:rPr>
              <a:t>", 2nd Edition,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39818461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37897"/>
            <a:ext cx="8229600" cy="5417219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872" y="64095"/>
            <a:ext cx="6114256" cy="12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95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B8B78E5-AA2B-3848-8C6C-495E6544E2E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en-US" sz="8000">
                <a:solidFill>
                  <a:schemeClr val="accent1"/>
                </a:solidFill>
                <a:latin typeface="Calibri" charset="0"/>
                <a:ea typeface="標楷體" charset="-120"/>
              </a:rPr>
              <a:t>pandas</a:t>
            </a: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3132138" y="6488113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http://pandas.pydata.org/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7" y="940102"/>
            <a:ext cx="7184065" cy="56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03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330950"/>
          </a:xfrm>
        </p:spPr>
        <p:txBody>
          <a:bodyPr/>
          <a:lstStyle/>
          <a:p>
            <a:r>
              <a:rPr lang="en-US" altLang="en-US" sz="1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pandas</a:t>
            </a:r>
            <a:br>
              <a:rPr lang="en-US" altLang="en-US" sz="14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Python Data Analysis Library</a:t>
            </a:r>
            <a:b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providing high-performance, easy-to-use </a:t>
            </a:r>
            <a:b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data structures and data analysis tools </a:t>
            </a:r>
            <a:b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for the Python programming language.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4D93CC-45B2-7F41-B034-2E622F6BA5C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36938" y="6583363"/>
            <a:ext cx="24606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093439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96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 Ecosystem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6673"/>
            <a:ext cx="3970784" cy="5102225"/>
          </a:xfrm>
        </p:spPr>
        <p:txBody>
          <a:bodyPr/>
          <a:lstStyle/>
          <a:p>
            <a:r>
              <a:rPr lang="en-US" sz="2000" dirty="0">
                <a:hlinkClick r:id="rId2"/>
              </a:rPr>
              <a:t>Statistics and Machine Learning</a:t>
            </a:r>
            <a:endParaRPr lang="en-US" sz="2000" dirty="0"/>
          </a:p>
          <a:p>
            <a:pPr lvl="1"/>
            <a:r>
              <a:rPr lang="en-US" sz="2000" dirty="0">
                <a:hlinkClick r:id="rId3"/>
              </a:rPr>
              <a:t>Statsmodels</a:t>
            </a:r>
            <a:endParaRPr lang="en-US" sz="2000" dirty="0"/>
          </a:p>
          <a:p>
            <a:pPr lvl="1"/>
            <a:r>
              <a:rPr lang="en-US" sz="2000" dirty="0">
                <a:hlinkClick r:id="rId4"/>
              </a:rPr>
              <a:t>sklearn-pandas</a:t>
            </a:r>
            <a:endParaRPr lang="en-US" sz="2000" dirty="0"/>
          </a:p>
          <a:p>
            <a:r>
              <a:rPr lang="en-US" sz="2000" dirty="0">
                <a:hlinkClick r:id="rId5"/>
              </a:rPr>
              <a:t>Visualization</a:t>
            </a:r>
            <a:endParaRPr lang="en-US" sz="2000" dirty="0"/>
          </a:p>
          <a:p>
            <a:pPr lvl="1"/>
            <a:r>
              <a:rPr lang="en-US" sz="2000" dirty="0">
                <a:hlinkClick r:id="rId6"/>
              </a:rPr>
              <a:t>Bokeh</a:t>
            </a:r>
            <a:endParaRPr lang="en-US" sz="2000" dirty="0"/>
          </a:p>
          <a:p>
            <a:pPr lvl="1"/>
            <a:r>
              <a:rPr lang="en-US" sz="2000" dirty="0">
                <a:hlinkClick r:id="rId7"/>
              </a:rPr>
              <a:t>yhat/ggplot</a:t>
            </a:r>
            <a:endParaRPr lang="en-US" sz="2000" dirty="0"/>
          </a:p>
          <a:p>
            <a:pPr lvl="1"/>
            <a:r>
              <a:rPr lang="en-US" sz="2000" dirty="0">
                <a:hlinkClick r:id="rId8"/>
              </a:rPr>
              <a:t>Seaborn</a:t>
            </a:r>
            <a:endParaRPr lang="en-US" sz="2000" dirty="0"/>
          </a:p>
          <a:p>
            <a:pPr lvl="1"/>
            <a:r>
              <a:rPr lang="en-US" sz="2000" dirty="0">
                <a:hlinkClick r:id="rId9"/>
              </a:rPr>
              <a:t>Vincent</a:t>
            </a:r>
            <a:endParaRPr lang="en-US" sz="2000" dirty="0"/>
          </a:p>
          <a:p>
            <a:pPr lvl="1"/>
            <a:r>
              <a:rPr lang="en-US" sz="2000" dirty="0">
                <a:hlinkClick r:id="rId10"/>
              </a:rPr>
              <a:t>IPython Vega</a:t>
            </a:r>
            <a:endParaRPr lang="en-US" sz="2000" dirty="0"/>
          </a:p>
          <a:p>
            <a:pPr lvl="1"/>
            <a:r>
              <a:rPr lang="en-US" sz="2000" dirty="0">
                <a:hlinkClick r:id="rId11"/>
              </a:rPr>
              <a:t>Plotly</a:t>
            </a:r>
            <a:endParaRPr lang="en-US" sz="2000" dirty="0"/>
          </a:p>
          <a:p>
            <a:pPr lvl="1"/>
            <a:r>
              <a:rPr lang="en-US" sz="2000" dirty="0">
                <a:hlinkClick r:id="rId12"/>
              </a:rPr>
              <a:t>Pandas-Qt</a:t>
            </a:r>
            <a:endParaRPr lang="en-US" sz="2000" dirty="0"/>
          </a:p>
          <a:p>
            <a:r>
              <a:rPr lang="en-US" sz="2000" dirty="0">
                <a:hlinkClick r:id="rId13"/>
              </a:rPr>
              <a:t>IDE</a:t>
            </a:r>
            <a:endParaRPr lang="en-US" sz="2000" dirty="0"/>
          </a:p>
          <a:p>
            <a:pPr lvl="1"/>
            <a:r>
              <a:rPr lang="en-US" sz="2000" dirty="0">
                <a:hlinkClick r:id="rId14"/>
              </a:rPr>
              <a:t>IPython</a:t>
            </a:r>
            <a:endParaRPr lang="en-US" sz="2000" dirty="0"/>
          </a:p>
          <a:p>
            <a:pPr lvl="1"/>
            <a:r>
              <a:rPr lang="en-US" sz="2000" dirty="0">
                <a:hlinkClick r:id="rId15"/>
              </a:rPr>
              <a:t>quantopian/qgrid</a:t>
            </a:r>
            <a:endParaRPr lang="en-US" sz="2000" dirty="0"/>
          </a:p>
          <a:p>
            <a:pPr lvl="1"/>
            <a:r>
              <a:rPr lang="en-US" sz="2000" dirty="0">
                <a:hlinkClick r:id="rId16"/>
              </a:rPr>
              <a:t>Spyder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160462" y="6611779"/>
            <a:ext cx="68230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pandas.pydata.org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/pandas-docs/stable/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index.html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788024" y="946673"/>
            <a:ext cx="4129507" cy="566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2200" dirty="0">
                <a:hlinkClick r:id="rId17"/>
              </a:rPr>
              <a:t>API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18"/>
              </a:rPr>
              <a:t>pandas-datareader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19"/>
              </a:rPr>
              <a:t>quandl/Python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0"/>
              </a:rPr>
              <a:t>pydatastream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1"/>
              </a:rPr>
              <a:t>pandaSDMX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2"/>
              </a:rPr>
              <a:t>fredapi</a:t>
            </a:r>
            <a:endParaRPr kumimoji="0" lang="en-US" sz="2200" dirty="0"/>
          </a:p>
          <a:p>
            <a:r>
              <a:rPr kumimoji="0" lang="en-US" sz="2200" dirty="0">
                <a:hlinkClick r:id="rId23"/>
              </a:rPr>
              <a:t>Domain Specific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4"/>
              </a:rPr>
              <a:t>Geopandas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5"/>
              </a:rPr>
              <a:t>xarray</a:t>
            </a:r>
            <a:endParaRPr kumimoji="0" lang="en-US" sz="2200" dirty="0"/>
          </a:p>
          <a:p>
            <a:r>
              <a:rPr kumimoji="0" lang="en-US" sz="2200" dirty="0">
                <a:hlinkClick r:id="rId26"/>
              </a:rPr>
              <a:t>Out-of-core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7"/>
              </a:rPr>
              <a:t>Dask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8"/>
              </a:rPr>
              <a:t>Blaze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9"/>
              </a:rPr>
              <a:t>Odo</a:t>
            </a:r>
            <a:endParaRPr kumimoji="0" lang="en-US" sz="2200" dirty="0"/>
          </a:p>
          <a:p>
            <a:endParaRPr kumimoji="0" lang="en-US" sz="2200" dirty="0"/>
          </a:p>
        </p:txBody>
      </p:sp>
    </p:spTree>
    <p:extLst>
      <p:ext uri="{BB962C8B-B14F-4D97-AF65-F5344CB8AC3E}">
        <p14:creationId xmlns:p14="http://schemas.microsoft.com/office/powerpoint/2010/main" val="22192252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E1B1-12F6-3D43-BC45-95F58AF8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pandas-</a:t>
            </a:r>
            <a:r>
              <a:rPr lang="en-US" dirty="0" err="1">
                <a:solidFill>
                  <a:schemeClr val="accent1"/>
                </a:solidFill>
              </a:rPr>
              <a:t>datareader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A987-A831-8B4D-985C-C9CF1DF9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01D8B-EF9B-5F4D-9DAE-71A178D13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1184832"/>
            <a:ext cx="8820472" cy="52685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290C3B-DA13-5F46-95A7-E97F16CEE20A}"/>
              </a:ext>
            </a:extLst>
          </p:cNvPr>
          <p:cNvSpPr/>
          <p:nvPr/>
        </p:nvSpPr>
        <p:spPr>
          <a:xfrm>
            <a:off x="1556792" y="6485132"/>
            <a:ext cx="6030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https://pandas-datareader.readthedocs.io/en/latest/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535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E1B1-12F6-3D43-BC45-95F58AF8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Quandl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A987-A831-8B4D-985C-C9CF1DF9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BF952-9DEA-0543-A799-99313591B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68760"/>
            <a:ext cx="8686800" cy="48781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3EC0DED-6097-EC40-8CE1-1A31FE491F1A}"/>
              </a:ext>
            </a:extLst>
          </p:cNvPr>
          <p:cNvSpPr/>
          <p:nvPr/>
        </p:nvSpPr>
        <p:spPr>
          <a:xfrm>
            <a:off x="2607327" y="6457683"/>
            <a:ext cx="3929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https://www.quandl.com/tools/python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435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13  2018/12/06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人工智慧投資分析個案研究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II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</a:t>
            </a:r>
            <a:r>
              <a:rPr lang="en-US" altLang="zh-TW" sz="20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(Case Study on Artificial Intelligence for Investment Analysis II) 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標楷體" charset="-120"/>
              </a:rPr>
              <a:t>14  2018/12/13  TensorFlow 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標楷體" charset="-120"/>
              </a:rPr>
              <a:t>深度學習財務時間序列預測 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標楷體" charset="-120"/>
              </a:rPr>
              <a:t>III </a:t>
            </a:r>
            <a:b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標楷體" charset="-120"/>
              </a:rPr>
              <a:t>                          (Deep Learning for Financial Time Series Forecasting</a:t>
            </a:r>
            <a:b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標楷體" charset="-120"/>
              </a:rPr>
              <a:t>                            with TensorFlow III)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4">
                    <a:lumMod val="75000"/>
                  </a:schemeClr>
                </a:solidFill>
                <a:latin typeface="Calibri" charset="0"/>
                <a:ea typeface="標楷體" charset="-120"/>
              </a:rPr>
              <a:t>15  2018/12/20  </a:t>
            </a:r>
            <a:r>
              <a:rPr lang="zh-TW" altLang="en-US" sz="2400" dirty="0">
                <a:solidFill>
                  <a:schemeClr val="accent4">
                    <a:lumMod val="75000"/>
                  </a:schemeClr>
                </a:solidFill>
                <a:latin typeface="Calibri" charset="0"/>
                <a:ea typeface="標楷體" charset="-120"/>
              </a:rPr>
              <a:t>投資組合最佳化與程式交易 </a:t>
            </a:r>
            <a:br>
              <a:rPr lang="en-US" altLang="zh-TW" sz="2400" dirty="0">
                <a:solidFill>
                  <a:schemeClr val="accent4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4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(Portfolio Optimization and Algorithmic Trading)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  <a:ea typeface="標楷體" charset="-120"/>
              </a:rPr>
              <a:t>16  2018/12/27  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  <a:ea typeface="標楷體" charset="-120"/>
              </a:rPr>
              <a:t>自然語言處理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  <a:ea typeface="標楷體" charset="-120"/>
              </a:rPr>
              <a:t>(Natural Language Processing)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17  2019/01/03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I (Final Project Presentation I)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18  2019/01/10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II (Final Project Presentation II)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4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E1B1-12F6-3D43-BC45-95F58AF8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PyDatastream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A987-A831-8B4D-985C-C9CF1DF9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19422-48E1-6048-9106-29B5B09BC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8244408" cy="41395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068E06-E162-7649-8A78-DB080A600397}"/>
              </a:ext>
            </a:extLst>
          </p:cNvPr>
          <p:cNvSpPr/>
          <p:nvPr/>
        </p:nvSpPr>
        <p:spPr>
          <a:xfrm>
            <a:off x="2452105" y="6444063"/>
            <a:ext cx="4254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https://pypi.org/project/PyDatastream/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3585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E1B1-12F6-3D43-BC45-95F58AF8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pandasSDMX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A987-A831-8B4D-985C-C9CF1DF9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43B5F3-63CD-E146-96F0-9CE48CD78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24" y="1196752"/>
            <a:ext cx="7283152" cy="50834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35645A-52A3-6F4D-AF81-C705CB6BA96A}"/>
              </a:ext>
            </a:extLst>
          </p:cNvPr>
          <p:cNvSpPr/>
          <p:nvPr/>
        </p:nvSpPr>
        <p:spPr>
          <a:xfrm>
            <a:off x="1988840" y="6488230"/>
            <a:ext cx="5166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https://pandasdmx.readthedocs.io/en/latest/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1490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E1B1-12F6-3D43-BC45-95F58AF87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Fred API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A987-A831-8B4D-985C-C9CF1DF9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BF3B0-3B8E-844A-BAA4-C450084C4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1415466"/>
            <a:ext cx="8532440" cy="49039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FD1B9D-9A99-9941-9B55-6F502257A2FD}"/>
              </a:ext>
            </a:extLst>
          </p:cNvPr>
          <p:cNvSpPr/>
          <p:nvPr/>
        </p:nvSpPr>
        <p:spPr>
          <a:xfrm>
            <a:off x="1844824" y="6453336"/>
            <a:ext cx="5454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https://research.stlouisfed.org/docs/api/fred/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4295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34925" y="203200"/>
            <a:ext cx="9037638" cy="488950"/>
          </a:xfrm>
        </p:spPr>
        <p:txBody>
          <a:bodyPr/>
          <a:lstStyle/>
          <a:p>
            <a:r>
              <a:rPr lang="en-US" altLang="en-US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pandas: powerful Python data analysis toolkit</a:t>
            </a:r>
          </a:p>
        </p:txBody>
      </p:sp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FDE6C6E-B639-B745-9254-8C409F75B32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476375" y="6491288"/>
            <a:ext cx="5886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2"/>
              </a:rPr>
              <a:t>http://pandas.pydata.org/pandas-docs/stable/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2" y="756019"/>
            <a:ext cx="8502904" cy="58054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1556792"/>
            <a:ext cx="2979537" cy="6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594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435280" cy="4919663"/>
          </a:xfrm>
        </p:spPr>
        <p:txBody>
          <a:bodyPr/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Tabular data </a:t>
            </a:r>
            <a:r>
              <a:rPr lang="en-US" sz="3000" dirty="0"/>
              <a:t>with </a:t>
            </a:r>
            <a:br>
              <a:rPr lang="en-US" sz="3000" dirty="0"/>
            </a:br>
            <a:r>
              <a:rPr lang="en-US" sz="3000" dirty="0">
                <a:solidFill>
                  <a:srgbClr val="FF0000"/>
                </a:solidFill>
              </a:rPr>
              <a:t>heterogeneously-typed columns</a:t>
            </a:r>
            <a:r>
              <a:rPr lang="en-US" sz="3000" dirty="0"/>
              <a:t>, </a:t>
            </a:r>
            <a:br>
              <a:rPr lang="en-US" sz="3000" dirty="0"/>
            </a:br>
            <a:r>
              <a:rPr lang="en-US" sz="3000" dirty="0"/>
              <a:t>as in an </a:t>
            </a:r>
            <a:r>
              <a:rPr lang="en-US" sz="3000" dirty="0">
                <a:solidFill>
                  <a:srgbClr val="FF0000"/>
                </a:solidFill>
              </a:rPr>
              <a:t>SQL table</a:t>
            </a:r>
            <a:r>
              <a:rPr lang="en-US" sz="3000" dirty="0"/>
              <a:t> or </a:t>
            </a:r>
            <a:r>
              <a:rPr lang="en-US" sz="3000" dirty="0">
                <a:solidFill>
                  <a:srgbClr val="FF0000"/>
                </a:solidFill>
              </a:rPr>
              <a:t>Excel spreadsheet</a:t>
            </a:r>
          </a:p>
          <a:p>
            <a:pPr>
              <a:defRPr/>
            </a:pPr>
            <a:r>
              <a:rPr lang="en-US" sz="3000" dirty="0"/>
              <a:t>Ordered and unordered (not necessarily fixed-frequency) </a:t>
            </a:r>
            <a:r>
              <a:rPr lang="en-US" sz="3000" dirty="0">
                <a:solidFill>
                  <a:srgbClr val="FF0000"/>
                </a:solidFill>
              </a:rPr>
              <a:t>time series data</a:t>
            </a:r>
            <a:r>
              <a:rPr lang="en-US" sz="3000" dirty="0"/>
              <a:t>.</a:t>
            </a:r>
          </a:p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Arbitrary matrix data </a:t>
            </a:r>
            <a:r>
              <a:rPr lang="en-US" sz="3000" dirty="0"/>
              <a:t>(homogeneously typed or heterogeneous) </a:t>
            </a:r>
            <a:r>
              <a:rPr lang="en-US" sz="3000" dirty="0">
                <a:solidFill>
                  <a:srgbClr val="FF0000"/>
                </a:solidFill>
              </a:rPr>
              <a:t>with row and column labels</a:t>
            </a:r>
          </a:p>
          <a:p>
            <a:pPr>
              <a:defRPr/>
            </a:pPr>
            <a:r>
              <a:rPr lang="en-US" sz="3000" dirty="0"/>
              <a:t>Any other form of observational / statistical data sets. The data actually need not be labeled at all to be placed into a pandas data structure</a:t>
            </a:r>
          </a:p>
          <a:p>
            <a:pPr marL="0" indent="0">
              <a:buFont typeface="Arial" charset="0"/>
              <a:buNone/>
              <a:defRPr/>
            </a:pPr>
            <a:endParaRPr lang="en-US" sz="3000" dirty="0"/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7EBE4A-0642-D94A-98D5-6F77E04EABF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34925" y="115888"/>
            <a:ext cx="9037638" cy="1296987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pandas: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powerful Python data analysis toolkit</a:t>
            </a:r>
          </a:p>
        </p:txBody>
      </p:sp>
      <p:sp>
        <p:nvSpPr>
          <p:cNvPr id="7" name="Rectangle 6"/>
          <p:cNvSpPr/>
          <p:nvPr/>
        </p:nvSpPr>
        <p:spPr>
          <a:xfrm>
            <a:off x="1727200" y="6608763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</p:spTree>
    <p:extLst>
      <p:ext uri="{BB962C8B-B14F-4D97-AF65-F5344CB8AC3E}">
        <p14:creationId xmlns:p14="http://schemas.microsoft.com/office/powerpoint/2010/main" val="19919417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584325"/>
          </a:xfrm>
        </p:spPr>
        <p:txBody>
          <a:bodyPr/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Series </a:t>
            </a:r>
            <a:b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DataFrame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457200" y="1700213"/>
            <a:ext cx="8435975" cy="4824412"/>
          </a:xfrm>
        </p:spPr>
        <p:txBody>
          <a:bodyPr/>
          <a:lstStyle/>
          <a:p>
            <a:r>
              <a:rPr lang="en-US" altLang="en-US" sz="4000" dirty="0">
                <a:latin typeface="Calibri" charset="0"/>
                <a:ea typeface="標楷體" charset="-120"/>
              </a:rPr>
              <a:t>Primary data structures of pandas</a:t>
            </a:r>
          </a:p>
          <a:p>
            <a:pPr lvl="1"/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Series (1-dimensional)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pPr lvl="1"/>
            <a:r>
              <a:rPr lang="en-US" altLang="en-US" sz="36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(2-dimensional)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Handle the vast majority of typical use cases in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finance</a:t>
            </a:r>
            <a:r>
              <a:rPr lang="en-US" altLang="en-US" sz="4000" dirty="0">
                <a:latin typeface="Calibri" charset="0"/>
                <a:ea typeface="標楷體" charset="-120"/>
              </a:rPr>
              <a:t>, statistics, social science, and many areas of engineering. 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A5EEE5-9A0C-C042-A74A-DD7746D05DE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7200" y="6608763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</p:spTree>
    <p:extLst>
      <p:ext uri="{BB962C8B-B14F-4D97-AF65-F5344CB8AC3E}">
        <p14:creationId xmlns:p14="http://schemas.microsoft.com/office/powerpoint/2010/main" val="21570034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pandas DataFrame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513" cy="4708525"/>
          </a:xfrm>
        </p:spPr>
        <p:txBody>
          <a:bodyPr/>
          <a:lstStyle/>
          <a:p>
            <a:r>
              <a:rPr lang="en-US" altLang="en-US" sz="4000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4000">
                <a:latin typeface="Calibri" charset="0"/>
                <a:ea typeface="標楷體" charset="-120"/>
              </a:rPr>
              <a:t> provides everything that R’s data.frame provides and much more. </a:t>
            </a:r>
          </a:p>
          <a:p>
            <a:r>
              <a:rPr lang="en-US" altLang="en-US" sz="4000">
                <a:latin typeface="Calibri" charset="0"/>
                <a:ea typeface="標楷體" charset="-120"/>
              </a:rPr>
              <a:t>pandas is built on top of </a:t>
            </a:r>
            <a:r>
              <a:rPr lang="en-US" altLang="en-US" sz="4000">
                <a:solidFill>
                  <a:srgbClr val="FF0000"/>
                </a:solidFill>
                <a:latin typeface="Calibri" charset="0"/>
                <a:ea typeface="標楷體" charset="-120"/>
              </a:rPr>
              <a:t>NumPy </a:t>
            </a:r>
            <a:r>
              <a:rPr lang="en-US" altLang="en-US" sz="4000">
                <a:latin typeface="Calibri" charset="0"/>
                <a:ea typeface="標楷體" charset="-120"/>
              </a:rPr>
              <a:t>and is intended to integrate well within a scientific computing environment with many other 3rd party libraries.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FD62953-D7A0-5A4E-9FF8-F89E96B4EB4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1014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228725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Comparison with SAS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68313" y="1773238"/>
          <a:ext cx="8229600" cy="4206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146">
                <a:tc>
                  <a:txBody>
                    <a:bodyPr/>
                    <a:lstStyle/>
                    <a:p>
                      <a:r>
                        <a:rPr lang="en-US" sz="4000" dirty="0"/>
                        <a:t>pandas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SAS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 err="1"/>
                        <a:t>DataFrame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data set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/>
                        <a:t>column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variable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/>
                        <a:t>row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observation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 err="1"/>
                        <a:t>groupby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BY-group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 err="1"/>
                        <a:t>NaN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.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8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B14394-A8F1-3941-B143-714DB529B0F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3818" name="Rectangle 5"/>
          <p:cNvSpPr>
            <a:spLocks noChangeArrowheads="1"/>
          </p:cNvSpPr>
          <p:nvPr/>
        </p:nvSpPr>
        <p:spPr bwMode="auto">
          <a:xfrm>
            <a:off x="1727200" y="6597650"/>
            <a:ext cx="568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http://pandas.pydata.org/pandas-docs/stable/comparison_with_sas.html</a:t>
            </a:r>
          </a:p>
        </p:txBody>
      </p:sp>
    </p:spTree>
    <p:extLst>
      <p:ext uri="{BB962C8B-B14F-4D97-AF65-F5344CB8AC3E}">
        <p14:creationId xmlns:p14="http://schemas.microsoft.com/office/powerpoint/2010/main" val="8081002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9401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Python Pandas Cheat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7720978" cy="59644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18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039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Creating </a:t>
            </a:r>
            <a:r>
              <a:rPr lang="en-US" dirty="0" err="1">
                <a:solidFill>
                  <a:schemeClr val="accent1"/>
                </a:solidFill>
              </a:rPr>
              <a:t>pd.DataFrame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11560" y="1437719"/>
          <a:ext cx="3610744" cy="2151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472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0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49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419815"/>
            <a:ext cx="4698624" cy="293532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1559" y="4450080"/>
            <a:ext cx="7919847" cy="207339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b="1" dirty="0">
                <a:latin typeface="Courier" charset="0"/>
                <a:ea typeface="標楷體" charset="-120"/>
              </a:rPr>
              <a:t>({"a": [4, 5, 6],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"b": [7, 8, 9],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"c": [10, 11, 12]},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index = [1, 2, 3])</a:t>
            </a:r>
          </a:p>
        </p:txBody>
      </p:sp>
      <p:sp>
        <p:nvSpPr>
          <p:cNvPr id="9" name="Rectangle 8"/>
          <p:cNvSpPr/>
          <p:nvPr/>
        </p:nvSpPr>
        <p:spPr>
          <a:xfrm>
            <a:off x="1918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56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25" y="274637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Quantitative Investing with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Pandas in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732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356992"/>
            <a:ext cx="7370464" cy="184261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87624" y="2228416"/>
            <a:ext cx="6013016" cy="93689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type(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 </a:t>
            </a:r>
            <a:r>
              <a:rPr lang="en-US" dirty="0" err="1">
                <a:solidFill>
                  <a:schemeClr val="accent1"/>
                </a:solidFill>
              </a:rPr>
              <a:t>DataFrame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053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A2ACAF3-D326-7342-8345-CAAB2D0A4BC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468313" y="549275"/>
            <a:ext cx="8388350" cy="20161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pd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plt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print('pandas imported')</a:t>
            </a: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468313" y="3213100"/>
            <a:ext cx="8351837" cy="122396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pl-PL" altLang="en-US" sz="2800" b="1" dirty="0">
                <a:latin typeface="Courier" charset="0"/>
                <a:ea typeface="標楷體" charset="-120"/>
              </a:rPr>
              <a:t>s = </a:t>
            </a:r>
            <a:r>
              <a:rPr lang="pl-PL" altLang="en-US" sz="2800" b="1" dirty="0" err="1">
                <a:latin typeface="Courier" charset="0"/>
                <a:ea typeface="標楷體" charset="-120"/>
              </a:rPr>
              <a:t>pd.Series</a:t>
            </a:r>
            <a:r>
              <a:rPr lang="pl-PL" altLang="en-US" sz="2800" b="1" dirty="0">
                <a:latin typeface="Courier" charset="0"/>
                <a:ea typeface="標楷體" charset="-120"/>
              </a:rPr>
              <a:t>([1,3,5,np.nan,6,8])</a:t>
            </a:r>
          </a:p>
          <a:p>
            <a:r>
              <a:rPr lang="pl-PL" altLang="en-US" sz="2800" b="1" dirty="0">
                <a:latin typeface="Courier" charset="0"/>
                <a:ea typeface="標楷體" charset="-120"/>
              </a:rPr>
              <a:t>s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539750" y="4710113"/>
            <a:ext cx="8280400" cy="18145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dates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pd.date_range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('20181001', periods=6)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dates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2286000" y="6567488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http://pandas.pydata.org/pandas-docs/stable/10min.html</a:t>
            </a:r>
          </a:p>
        </p:txBody>
      </p:sp>
    </p:spTree>
    <p:extLst>
      <p:ext uri="{BB962C8B-B14F-4D97-AF65-F5344CB8AC3E}">
        <p14:creationId xmlns:p14="http://schemas.microsoft.com/office/powerpoint/2010/main" val="27216826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B2AE744-CA1A-F24D-9D9C-714DDD061B7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98D0D-DBD5-734A-BBC0-CE934F56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90" y="426720"/>
            <a:ext cx="8409460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987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9620314-EC7D-CD45-8332-A74F8FDBD8C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1203" name="Rectangle 1"/>
          <p:cNvSpPr>
            <a:spLocks noChangeArrowheads="1"/>
          </p:cNvSpPr>
          <p:nvPr/>
        </p:nvSpPr>
        <p:spPr bwMode="auto">
          <a:xfrm>
            <a:off x="179388" y="188913"/>
            <a:ext cx="8785225" cy="18002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np.random.randn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(6,4), index=dates, columns=list('ABCD'))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DB83C-05FE-3040-867C-68F4C377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07" y="2494280"/>
            <a:ext cx="79121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663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2E3FF23-50FD-5443-B1BF-F274B2A475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388" y="188913"/>
            <a:ext cx="8785225" cy="180022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 = 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pd.DataFrame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np.random.randn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(3,5), index=['student1','student2','student3'], columns=list('ABCDE'))</a:t>
            </a:r>
          </a:p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endParaRPr lang="en-US" sz="2800" b="1" dirty="0">
              <a:latin typeface="Courier" charset="0"/>
              <a:ea typeface="標楷體" charset="0"/>
              <a:cs typeface="標楷體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0A645-A192-8043-9D5C-9960BF9B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6" y="2697480"/>
            <a:ext cx="8977744" cy="186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477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5C1146C-5F00-E14F-8274-92DA09B8361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1" name="Rectangle 1"/>
          <p:cNvSpPr>
            <a:spLocks noChangeArrowheads="1"/>
          </p:cNvSpPr>
          <p:nvPr/>
        </p:nvSpPr>
        <p:spPr bwMode="auto">
          <a:xfrm>
            <a:off x="395288" y="260350"/>
            <a:ext cx="8424862" cy="208915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 =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pd.DataFrame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({ 'A' : 1.,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'B'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pd.Timestamp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('20181001'),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'C'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pd.Series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(2.5,index=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list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range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(4)),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dtype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='float32'),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'D'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np.array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([3] * 4,dtype='int32'),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'E'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pd.Categorical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","test","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"]),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'F' : '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foo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' })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</a:t>
            </a:r>
            <a:endParaRPr lang="en-US" altLang="en-US" sz="1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B28D5-71E7-194E-BF73-91C4EB10D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89" y="2484120"/>
            <a:ext cx="7134180" cy="394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515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D8521D9-AA6C-9145-BDDE-A0465552B71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5" name="Rectangle 1"/>
          <p:cNvSpPr>
            <a:spLocks noChangeArrowheads="1"/>
          </p:cNvSpPr>
          <p:nvPr/>
        </p:nvSpPr>
        <p:spPr bwMode="auto">
          <a:xfrm>
            <a:off x="827088" y="476250"/>
            <a:ext cx="7632700" cy="76993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>
                <a:latin typeface="Courier" charset="0"/>
                <a:ea typeface="標楷體" charset="-120"/>
              </a:rPr>
              <a:t>df2.dtypes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44824"/>
            <a:ext cx="4326055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564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09940"/>
            <a:ext cx="8229600" cy="5949280"/>
          </a:xfrm>
        </p:spPr>
        <p:txBody>
          <a:bodyPr/>
          <a:lstStyle/>
          <a:p>
            <a:r>
              <a:rPr lang="en-US" sz="9000">
                <a:solidFill>
                  <a:schemeClr val="accent1"/>
                </a:solidFill>
              </a:rPr>
              <a:t>Python Pandas </a:t>
            </a:r>
            <a:br>
              <a:rPr lang="en-US" sz="9000">
                <a:solidFill>
                  <a:schemeClr val="accent1"/>
                </a:solidFill>
              </a:rPr>
            </a:br>
            <a:r>
              <a:rPr lang="en-US" sz="9000">
                <a:solidFill>
                  <a:schemeClr val="accent1"/>
                </a:solidFill>
              </a:rPr>
              <a:t>for Finance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57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2123728" y="657812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</p:spTree>
    <p:extLst>
      <p:ext uri="{BB962C8B-B14F-4D97-AF65-F5344CB8AC3E}">
        <p14:creationId xmlns:p14="http://schemas.microsoft.com/office/powerpoint/2010/main" val="18274994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CD1FA-ABA1-2C45-ACB6-58A8723F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5792"/>
            <a:ext cx="8229600" cy="922048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>
              <a:buFont typeface="Arial"/>
            </a:pPr>
            <a:r>
              <a:rPr lang="en-US" sz="3200" dirty="0">
                <a:latin typeface="Courier" charset="0"/>
                <a:ea typeface="標楷體" charset="-120"/>
                <a:cs typeface="+mn-cs"/>
              </a:rPr>
              <a:t>! pip install </a:t>
            </a:r>
            <a:r>
              <a:rPr lang="en-US" sz="3200" dirty="0" err="1">
                <a:latin typeface="Courier" charset="0"/>
                <a:ea typeface="標楷體" charset="-120"/>
                <a:cs typeface="+mn-cs"/>
              </a:rPr>
              <a:t>pandas_datareader</a:t>
            </a:r>
            <a:endParaRPr lang="en-US" sz="3200" dirty="0">
              <a:latin typeface="Courier" charset="0"/>
              <a:ea typeface="標楷體" charset="-120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5439A-522F-FC4B-BE7E-28860552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4110DF-332A-0C4E-B9C6-0BFD5A41C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9947"/>
            <a:ext cx="9144000" cy="29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644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118" y="260648"/>
            <a:ext cx="8229600" cy="790674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b="1" dirty="0" err="1">
                <a:latin typeface="Courier" charset="0"/>
                <a:ea typeface="標楷體" charset="-120"/>
              </a:rPr>
              <a:t>conda</a:t>
            </a:r>
            <a:r>
              <a:rPr lang="en-US" b="1" dirty="0">
                <a:latin typeface="Courier" charset="0"/>
                <a:ea typeface="標楷體" charset="-120"/>
              </a:rPr>
              <a:t> install pandas-</a:t>
            </a:r>
            <a:r>
              <a:rPr lang="en-US" b="1" dirty="0" err="1">
                <a:latin typeface="Courier" charset="0"/>
                <a:ea typeface="標楷體" charset="-120"/>
              </a:rPr>
              <a:t>datareader</a:t>
            </a:r>
            <a:endParaRPr lang="en-US" b="1" dirty="0">
              <a:latin typeface="Courier" charset="0"/>
              <a:ea typeface="標楷體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7673685" cy="480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32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US" sz="7200">
                <a:solidFill>
                  <a:schemeClr val="accent1"/>
                </a:solidFill>
              </a:rPr>
              <a:t>Outline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08B176-232F-354C-8E36-88380304C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41" y="1052736"/>
            <a:ext cx="8857555" cy="548064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Quantitative Investing with Pandas in Python</a:t>
            </a:r>
          </a:p>
          <a:p>
            <a:pPr lvl="1"/>
            <a:r>
              <a:rPr lang="en-US" sz="4400" b="1" dirty="0" err="1">
                <a:solidFill>
                  <a:schemeClr val="accent1"/>
                </a:solidFill>
              </a:rPr>
              <a:t>Numpy</a:t>
            </a:r>
            <a:endParaRPr lang="en-US" sz="4400" b="1" dirty="0">
              <a:solidFill>
                <a:schemeClr val="accent1"/>
              </a:solidFill>
            </a:endParaRPr>
          </a:p>
          <a:p>
            <a:pPr lvl="1"/>
            <a:r>
              <a:rPr lang="en-US" sz="4400" b="1" dirty="0">
                <a:solidFill>
                  <a:schemeClr val="accent1"/>
                </a:solidFill>
              </a:rPr>
              <a:t>Pandas</a:t>
            </a:r>
          </a:p>
        </p:txBody>
      </p:sp>
    </p:spTree>
    <p:extLst>
      <p:ext uri="{BB962C8B-B14F-4D97-AF65-F5344CB8AC3E}">
        <p14:creationId xmlns:p14="http://schemas.microsoft.com/office/powerpoint/2010/main" val="37246761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BB1D-1B45-7E4E-B52C-44198118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689F2-596A-4E46-9057-01B9DFEC3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2" y="365760"/>
            <a:ext cx="8517435" cy="62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69889" y="1692947"/>
            <a:ext cx="8648829" cy="384720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# </a:t>
            </a:r>
            <a:r>
              <a:rPr lang="en-US" sz="2800" dirty="0">
                <a:solidFill>
                  <a:srgbClr val="FF0000"/>
                </a:solidFill>
                <a:latin typeface="Courier" pitchFamily="2" charset="0"/>
              </a:rPr>
              <a:t>!pip install </a:t>
            </a:r>
            <a:r>
              <a:rPr lang="en-US" sz="2800" dirty="0" err="1">
                <a:solidFill>
                  <a:srgbClr val="FF0000"/>
                </a:solidFill>
                <a:latin typeface="Courier" pitchFamily="2" charset="0"/>
              </a:rPr>
              <a:t>pandas_datareader</a:t>
            </a:r>
            <a:endParaRPr lang="en-US" sz="2800" dirty="0">
              <a:solidFill>
                <a:srgbClr val="FF0000"/>
              </a:solidFill>
              <a:latin typeface="Courier" pitchFamily="2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urier" pitchFamily="2" charset="0"/>
              </a:rPr>
              <a:t>import </a:t>
            </a:r>
            <a:r>
              <a:rPr lang="en-US" sz="2800" dirty="0" err="1">
                <a:solidFill>
                  <a:srgbClr val="FF0000"/>
                </a:solidFill>
                <a:latin typeface="Courier" pitchFamily="2" charset="0"/>
              </a:rPr>
              <a:t>pandas_datareader.data</a:t>
            </a:r>
            <a:r>
              <a:rPr lang="en-US" sz="2800" dirty="0">
                <a:solidFill>
                  <a:srgbClr val="FF0000"/>
                </a:solidFill>
                <a:latin typeface="Courier" pitchFamily="2" charset="0"/>
              </a:rPr>
              <a:t> as web</a:t>
            </a:r>
          </a:p>
          <a:p>
            <a:r>
              <a:rPr lang="en-US" sz="2400" dirty="0">
                <a:latin typeface="Courier" pitchFamily="2" charset="0"/>
              </a:rPr>
              <a:t>import datetime as </a:t>
            </a:r>
            <a:r>
              <a:rPr lang="en-US" sz="2400" dirty="0" err="1">
                <a:latin typeface="Courier" pitchFamily="2" charset="0"/>
              </a:rPr>
              <a:t>dt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#Read Stock Data from Yahoo Finance</a:t>
            </a:r>
          </a:p>
          <a:p>
            <a:r>
              <a:rPr lang="en-US" sz="2400" dirty="0">
                <a:latin typeface="Courier" pitchFamily="2" charset="0"/>
              </a:rPr>
              <a:t>end = </a:t>
            </a:r>
            <a:r>
              <a:rPr lang="en-US" sz="2400" dirty="0" err="1">
                <a:latin typeface="Courier" pitchFamily="2" charset="0"/>
              </a:rPr>
              <a:t>dt.datetime</a:t>
            </a:r>
            <a:r>
              <a:rPr lang="en-US" sz="2400" dirty="0">
                <a:latin typeface="Courier" pitchFamily="2" charset="0"/>
              </a:rPr>
              <a:t>(2017, 12, 31)</a:t>
            </a:r>
          </a:p>
          <a:p>
            <a:r>
              <a:rPr lang="en-US" sz="2200" dirty="0">
                <a:latin typeface="Courier" pitchFamily="2" charset="0"/>
              </a:rPr>
              <a:t>start = </a:t>
            </a:r>
            <a:r>
              <a:rPr lang="en-US" sz="2200" dirty="0" err="1">
                <a:latin typeface="Courier" pitchFamily="2" charset="0"/>
              </a:rPr>
              <a:t>dt.datetime</a:t>
            </a:r>
            <a:r>
              <a:rPr lang="en-US" sz="2200" dirty="0">
                <a:latin typeface="Courier" pitchFamily="2" charset="0"/>
              </a:rPr>
              <a:t>(2016, 1, 1)</a:t>
            </a:r>
          </a:p>
          <a:p>
            <a:r>
              <a:rPr lang="en-US" sz="2200" dirty="0" err="1">
                <a:solidFill>
                  <a:srgbClr val="FF0000"/>
                </a:solidFill>
                <a:latin typeface="Courier" pitchFamily="2" charset="0"/>
              </a:rPr>
              <a:t>df</a:t>
            </a:r>
            <a:r>
              <a:rPr lang="en-US" sz="2200" dirty="0">
                <a:solidFill>
                  <a:srgbClr val="FF0000"/>
                </a:solidFill>
                <a:latin typeface="Courier" pitchFamily="2" charset="0"/>
              </a:rPr>
              <a:t> = </a:t>
            </a:r>
            <a:r>
              <a:rPr lang="en-US" sz="2200" dirty="0" err="1">
                <a:solidFill>
                  <a:srgbClr val="FF0000"/>
                </a:solidFill>
                <a:latin typeface="Courier" pitchFamily="2" charset="0"/>
              </a:rPr>
              <a:t>web.DataReader</a:t>
            </a:r>
            <a:r>
              <a:rPr lang="en-US" sz="2200" dirty="0">
                <a:solidFill>
                  <a:srgbClr val="FF0000"/>
                </a:solidFill>
                <a:latin typeface="Courier" pitchFamily="2" charset="0"/>
              </a:rPr>
              <a:t>("AAPL", 'yahoo', start, end)</a:t>
            </a:r>
          </a:p>
          <a:p>
            <a:r>
              <a:rPr lang="en-US" sz="2400" dirty="0" err="1">
                <a:latin typeface="Courier" pitchFamily="2" charset="0"/>
              </a:rPr>
              <a:t>df.to_csv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df.from_csv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df.tail</a:t>
            </a:r>
            <a:r>
              <a:rPr lang="en-US" sz="2400" dirty="0">
                <a:latin typeface="Courier" pitchFamily="2" charset="0"/>
              </a:rPr>
              <a:t>()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9F21A2-2650-8F42-B91A-9C0941AF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89" y="121920"/>
            <a:ext cx="8936140" cy="83671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Finance Data from Yahoo Finance</a:t>
            </a:r>
          </a:p>
        </p:txBody>
      </p:sp>
    </p:spTree>
    <p:extLst>
      <p:ext uri="{BB962C8B-B14F-4D97-AF65-F5344CB8AC3E}">
        <p14:creationId xmlns:p14="http://schemas.microsoft.com/office/powerpoint/2010/main" val="20239595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624786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# !pip install </a:t>
            </a:r>
            <a:r>
              <a:rPr lang="en-US" sz="2400" dirty="0" err="1">
                <a:latin typeface="Courier" pitchFamily="2" charset="0"/>
              </a:rPr>
              <a:t>pandas_datareader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pandas as </a:t>
            </a:r>
            <a:r>
              <a:rPr lang="en-US" sz="2400" dirty="0" err="1">
                <a:latin typeface="Courier" pitchFamily="2" charset="0"/>
              </a:rPr>
              <a:t>pd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</a:t>
            </a:r>
            <a:r>
              <a:rPr lang="en-US" sz="2400" dirty="0" err="1">
                <a:latin typeface="Courier" pitchFamily="2" charset="0"/>
              </a:rPr>
              <a:t>pandas_datareader.data</a:t>
            </a:r>
            <a:r>
              <a:rPr lang="en-US" sz="2400" dirty="0">
                <a:latin typeface="Courier" pitchFamily="2" charset="0"/>
              </a:rPr>
              <a:t> as web</a:t>
            </a:r>
          </a:p>
          <a:p>
            <a:r>
              <a:rPr lang="en-US" sz="2400" dirty="0">
                <a:latin typeface="Courier" pitchFamily="2" charset="0"/>
              </a:rPr>
              <a:t>import </a:t>
            </a:r>
            <a:r>
              <a:rPr lang="en-US" sz="2400" dirty="0" err="1">
                <a:latin typeface="Courier" pitchFamily="2" charset="0"/>
              </a:rPr>
              <a:t>matplotlib.pyplot</a:t>
            </a:r>
            <a:r>
              <a:rPr lang="en-US" sz="2400" dirty="0">
                <a:latin typeface="Courier" pitchFamily="2" charset="0"/>
              </a:rPr>
              <a:t> as </a:t>
            </a:r>
            <a:r>
              <a:rPr lang="en-US" sz="2400" dirty="0" err="1">
                <a:latin typeface="Courier" pitchFamily="2" charset="0"/>
              </a:rPr>
              <a:t>plt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seaborn as </a:t>
            </a:r>
            <a:r>
              <a:rPr lang="en-US" sz="2400" dirty="0" err="1">
                <a:latin typeface="Courier" pitchFamily="2" charset="0"/>
              </a:rPr>
              <a:t>sns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datetime as </a:t>
            </a:r>
            <a:r>
              <a:rPr lang="en-US" sz="2400" dirty="0" err="1">
                <a:latin typeface="Courier" pitchFamily="2" charset="0"/>
              </a:rPr>
              <a:t>dt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%matplotlib inline</a:t>
            </a:r>
          </a:p>
          <a:p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#Read Stock Data from Yahoo Finance</a:t>
            </a:r>
          </a:p>
          <a:p>
            <a:r>
              <a:rPr lang="en-US" sz="2400" dirty="0">
                <a:latin typeface="Courier" pitchFamily="2" charset="0"/>
              </a:rPr>
              <a:t>end = </a:t>
            </a:r>
            <a:r>
              <a:rPr lang="en-US" sz="2400" dirty="0" err="1">
                <a:latin typeface="Courier" pitchFamily="2" charset="0"/>
              </a:rPr>
              <a:t>dt.datetime.now</a:t>
            </a:r>
            <a:r>
              <a:rPr lang="en-US" sz="2400" dirty="0">
                <a:latin typeface="Courier" pitchFamily="2" charset="0"/>
              </a:rPr>
              <a:t>()</a:t>
            </a:r>
          </a:p>
          <a:p>
            <a:r>
              <a:rPr lang="en-US" sz="2200" dirty="0">
                <a:latin typeface="Courier" pitchFamily="2" charset="0"/>
              </a:rPr>
              <a:t>#start = </a:t>
            </a:r>
            <a:r>
              <a:rPr lang="en-US" sz="2200" dirty="0" err="1">
                <a:latin typeface="Courier" pitchFamily="2" charset="0"/>
              </a:rPr>
              <a:t>dt.datetime</a:t>
            </a:r>
            <a:r>
              <a:rPr lang="en-US" sz="2200" dirty="0">
                <a:latin typeface="Courier" pitchFamily="2" charset="0"/>
              </a:rPr>
              <a:t>(end.year-2, </a:t>
            </a:r>
            <a:r>
              <a:rPr lang="en-US" sz="2200" dirty="0" err="1">
                <a:latin typeface="Courier" pitchFamily="2" charset="0"/>
              </a:rPr>
              <a:t>end.month</a:t>
            </a:r>
            <a:r>
              <a:rPr lang="en-US" sz="2200" dirty="0">
                <a:latin typeface="Courier" pitchFamily="2" charset="0"/>
              </a:rPr>
              <a:t>, </a:t>
            </a:r>
            <a:r>
              <a:rPr lang="en-US" sz="2200" dirty="0" err="1">
                <a:latin typeface="Courier" pitchFamily="2" charset="0"/>
              </a:rPr>
              <a:t>end.day</a:t>
            </a:r>
            <a:r>
              <a:rPr lang="en-US" sz="2200" dirty="0">
                <a:latin typeface="Courier" pitchFamily="2" charset="0"/>
              </a:rPr>
              <a:t>)</a:t>
            </a:r>
          </a:p>
          <a:p>
            <a:r>
              <a:rPr lang="en-US" sz="2200" dirty="0">
                <a:latin typeface="Courier" pitchFamily="2" charset="0"/>
              </a:rPr>
              <a:t>start = </a:t>
            </a:r>
            <a:r>
              <a:rPr lang="en-US" sz="2200" dirty="0" err="1">
                <a:latin typeface="Courier" pitchFamily="2" charset="0"/>
              </a:rPr>
              <a:t>dt.datetime</a:t>
            </a:r>
            <a:r>
              <a:rPr lang="en-US" sz="2200" dirty="0">
                <a:latin typeface="Courier" pitchFamily="2" charset="0"/>
              </a:rPr>
              <a:t>(2016, 1, 1)</a:t>
            </a:r>
          </a:p>
          <a:p>
            <a:r>
              <a:rPr lang="en-US" sz="2200" dirty="0" err="1">
                <a:latin typeface="Courier" pitchFamily="2" charset="0"/>
              </a:rPr>
              <a:t>df</a:t>
            </a:r>
            <a:r>
              <a:rPr lang="en-US" sz="2200" dirty="0">
                <a:latin typeface="Courier" pitchFamily="2" charset="0"/>
              </a:rPr>
              <a:t> = </a:t>
            </a:r>
            <a:r>
              <a:rPr lang="en-US" sz="2200" dirty="0" err="1">
                <a:latin typeface="Courier" pitchFamily="2" charset="0"/>
              </a:rPr>
              <a:t>web.DataReader</a:t>
            </a:r>
            <a:r>
              <a:rPr lang="en-US" sz="2200" dirty="0">
                <a:latin typeface="Courier" pitchFamily="2" charset="0"/>
              </a:rPr>
              <a:t>("AAPL", 'yahoo', start, end)</a:t>
            </a:r>
          </a:p>
          <a:p>
            <a:r>
              <a:rPr lang="en-US" sz="2400" dirty="0" err="1">
                <a:latin typeface="Courier" pitchFamily="2" charset="0"/>
              </a:rPr>
              <a:t>df.to_csv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df.from_csv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df.tail</a:t>
            </a:r>
            <a:r>
              <a:rPr lang="en-US" sz="2400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8954106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80672-42FE-D744-A986-2C9F4F4C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62FBD4-679F-254E-85FB-9065B0726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1432878"/>
            <a:ext cx="7446010" cy="4939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9341C6-484B-AE45-99D0-81B886EEEE25}"/>
              </a:ext>
            </a:extLst>
          </p:cNvPr>
          <p:cNvSpPr/>
          <p:nvPr/>
        </p:nvSpPr>
        <p:spPr>
          <a:xfrm>
            <a:off x="308545" y="229907"/>
            <a:ext cx="8648829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df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['</a:t>
            </a:r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Adj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 Close'].plot</a:t>
            </a:r>
            <a:r>
              <a:rPr lang="en-US" sz="2400" dirty="0">
                <a:latin typeface="Courier" pitchFamily="2" charset="0"/>
              </a:rPr>
              <a:t>(legend=True, 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 8), title='AAPL’, label='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Close')</a:t>
            </a:r>
          </a:p>
        </p:txBody>
      </p:sp>
    </p:spTree>
    <p:extLst>
      <p:ext uri="{BB962C8B-B14F-4D97-AF65-F5344CB8AC3E}">
        <p14:creationId xmlns:p14="http://schemas.microsoft.com/office/powerpoint/2010/main" val="6654403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307049" y="229907"/>
            <a:ext cx="8648829" cy="304698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Courier" pitchFamily="2" charset="0"/>
              </a:rPr>
              <a:t>plt.figure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=(12,9))</a:t>
            </a:r>
          </a:p>
          <a:p>
            <a:r>
              <a:rPr lang="en-US" sz="2400" dirty="0">
                <a:latin typeface="Courier" pitchFamily="2" charset="0"/>
              </a:rPr>
              <a:t>top = plt.subplot2grid((12,9), (0, 0), </a:t>
            </a:r>
            <a:r>
              <a:rPr lang="en-US" sz="2400" dirty="0" err="1">
                <a:latin typeface="Courier" pitchFamily="2" charset="0"/>
              </a:rPr>
              <a:t>rowspan</a:t>
            </a:r>
            <a:r>
              <a:rPr lang="en-US" sz="2400" dirty="0">
                <a:latin typeface="Courier" pitchFamily="2" charset="0"/>
              </a:rPr>
              <a:t>=10, </a:t>
            </a:r>
            <a:r>
              <a:rPr lang="en-US" sz="2400" dirty="0" err="1">
                <a:latin typeface="Courier" pitchFamily="2" charset="0"/>
              </a:rPr>
              <a:t>colspan</a:t>
            </a:r>
            <a:r>
              <a:rPr lang="en-US" sz="2400" dirty="0">
                <a:latin typeface="Courier" pitchFamily="2" charset="0"/>
              </a:rPr>
              <a:t>=9)</a:t>
            </a:r>
          </a:p>
          <a:p>
            <a:r>
              <a:rPr lang="en-US" sz="2400" dirty="0">
                <a:latin typeface="Courier" pitchFamily="2" charset="0"/>
              </a:rPr>
              <a:t>bottom = plt.subplot2grid((12,9), (10,0), </a:t>
            </a:r>
            <a:r>
              <a:rPr lang="en-US" sz="2400" dirty="0" err="1">
                <a:latin typeface="Courier" pitchFamily="2" charset="0"/>
              </a:rPr>
              <a:t>rowspan</a:t>
            </a:r>
            <a:r>
              <a:rPr lang="en-US" sz="2400" dirty="0">
                <a:latin typeface="Courier" pitchFamily="2" charset="0"/>
              </a:rPr>
              <a:t>=2, </a:t>
            </a:r>
            <a:r>
              <a:rPr lang="en-US" sz="2400" dirty="0" err="1">
                <a:latin typeface="Courier" pitchFamily="2" charset="0"/>
              </a:rPr>
              <a:t>colspan</a:t>
            </a:r>
            <a:r>
              <a:rPr lang="en-US" sz="2400" dirty="0">
                <a:latin typeface="Courier" pitchFamily="2" charset="0"/>
              </a:rPr>
              <a:t>=9)</a:t>
            </a:r>
          </a:p>
          <a:p>
            <a:r>
              <a:rPr lang="en-US" sz="2400" dirty="0" err="1">
                <a:latin typeface="Courier" pitchFamily="2" charset="0"/>
              </a:rPr>
              <a:t>top.plot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df.index</a:t>
            </a:r>
            <a:r>
              <a:rPr lang="en-US" sz="2400" dirty="0">
                <a:latin typeface="Courier" pitchFamily="2" charset="0"/>
              </a:rPr>
              <a:t>,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Close'], color='blue') #</a:t>
            </a:r>
            <a:r>
              <a:rPr lang="en-US" sz="2400" dirty="0" err="1">
                <a:latin typeface="Courier" pitchFamily="2" charset="0"/>
              </a:rPr>
              <a:t>df.index</a:t>
            </a:r>
            <a:r>
              <a:rPr lang="en-US" sz="2400" dirty="0">
                <a:latin typeface="Courier" pitchFamily="2" charset="0"/>
              </a:rPr>
              <a:t> gives the dates</a:t>
            </a:r>
          </a:p>
          <a:p>
            <a:r>
              <a:rPr lang="en-US" sz="2400" dirty="0" err="1">
                <a:latin typeface="Courier" pitchFamily="2" charset="0"/>
              </a:rPr>
              <a:t>bottom.bar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df.index</a:t>
            </a:r>
            <a:r>
              <a:rPr lang="en-US" sz="2400" dirty="0">
                <a:latin typeface="Courier" pitchFamily="2" charset="0"/>
              </a:rPr>
              <a:t>,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['Volume'])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2F0534-80A4-FB49-BF1F-7C1F4D755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753" y="3379366"/>
            <a:ext cx="4503420" cy="334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355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50F1B-7E55-8641-9B78-92D1453E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DDD39-D725-7A48-B436-5191763AF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54" y="579120"/>
            <a:ext cx="8122553" cy="602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81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34163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 # set the labels</a:t>
            </a:r>
          </a:p>
          <a:p>
            <a:r>
              <a:rPr lang="en-US" sz="2400" dirty="0" err="1">
                <a:latin typeface="Courier" pitchFamily="2" charset="0"/>
              </a:rPr>
              <a:t>top.axes.get_xaxis</a:t>
            </a:r>
            <a:r>
              <a:rPr lang="en-US" sz="2400" dirty="0">
                <a:latin typeface="Courier" pitchFamily="2" charset="0"/>
              </a:rPr>
              <a:t>().</a:t>
            </a:r>
            <a:r>
              <a:rPr lang="en-US" sz="2400" dirty="0" err="1">
                <a:latin typeface="Courier" pitchFamily="2" charset="0"/>
              </a:rPr>
              <a:t>set_visible</a:t>
            </a:r>
            <a:r>
              <a:rPr lang="en-US" sz="2400" dirty="0">
                <a:latin typeface="Courier" pitchFamily="2" charset="0"/>
              </a:rPr>
              <a:t>(False)</a:t>
            </a:r>
          </a:p>
          <a:p>
            <a:r>
              <a:rPr lang="en-US" sz="2400" dirty="0" err="1">
                <a:latin typeface="Courier" pitchFamily="2" charset="0"/>
              </a:rPr>
              <a:t>top.set_title</a:t>
            </a:r>
            <a:r>
              <a:rPr lang="en-US" sz="2400" dirty="0">
                <a:latin typeface="Courier" pitchFamily="2" charset="0"/>
              </a:rPr>
              <a:t>('AAPL')</a:t>
            </a:r>
          </a:p>
          <a:p>
            <a:r>
              <a:rPr lang="en-US" sz="2400" dirty="0" err="1">
                <a:latin typeface="Courier" pitchFamily="2" charset="0"/>
              </a:rPr>
              <a:t>top.set_ylabel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Close')</a:t>
            </a:r>
          </a:p>
          <a:p>
            <a:r>
              <a:rPr lang="en-US" sz="2400" dirty="0" err="1">
                <a:latin typeface="Courier" pitchFamily="2" charset="0"/>
              </a:rPr>
              <a:t>bottom.set_ylabel</a:t>
            </a:r>
            <a:r>
              <a:rPr lang="en-US" sz="2400" dirty="0">
                <a:latin typeface="Courier" pitchFamily="2" charset="0"/>
              </a:rPr>
              <a:t>('Volume')</a:t>
            </a:r>
          </a:p>
          <a:p>
            <a:endParaRPr lang="en-US" sz="2400" dirty="0">
              <a:latin typeface="Courier" pitchFamily="2" charset="0"/>
            </a:endParaRPr>
          </a:p>
          <a:p>
            <a:r>
              <a:rPr lang="en-US" sz="2400" dirty="0" err="1">
                <a:latin typeface="Courier" pitchFamily="2" charset="0"/>
              </a:rPr>
              <a:t>plt.figure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=(12,9))</a:t>
            </a:r>
          </a:p>
          <a:p>
            <a:r>
              <a:rPr lang="en-US" sz="2400" dirty="0" err="1">
                <a:latin typeface="Courier" pitchFamily="2" charset="0"/>
              </a:rPr>
              <a:t>sns.distplot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</a:t>
            </a:r>
            <a:r>
              <a:rPr lang="en-US" sz="2400" dirty="0" err="1">
                <a:latin typeface="Courier" pitchFamily="2" charset="0"/>
              </a:rPr>
              <a:t>dropna</a:t>
            </a:r>
            <a:r>
              <a:rPr lang="en-US" sz="2400" dirty="0">
                <a:latin typeface="Courier" pitchFamily="2" charset="0"/>
              </a:rPr>
              <a:t>(), bins=50, color='purple')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074EC-E118-B14C-ACC7-BFD9251ED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559" y="3836247"/>
            <a:ext cx="3867967" cy="288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762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B41B4-B055-DC4A-A208-9E516385B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638BA8-150D-6B45-8427-0C8BDB3A1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14" y="228600"/>
            <a:ext cx="8348293" cy="622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590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63709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# simple moving averages</a:t>
            </a:r>
          </a:p>
          <a:p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['MA05'] =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Close'].rolling(5).mean() #5 days</a:t>
            </a:r>
          </a:p>
          <a:p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['MA20'] =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Close'].rolling(20).mean() #20 days</a:t>
            </a:r>
          </a:p>
          <a:p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['MA60'] =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Close'].rolling(60).mean() #60 days</a:t>
            </a:r>
          </a:p>
          <a:p>
            <a:r>
              <a:rPr lang="en-US" sz="2400" dirty="0">
                <a:latin typeface="Courier" pitchFamily="2" charset="0"/>
              </a:rPr>
              <a:t>df2 = </a:t>
            </a:r>
            <a:r>
              <a:rPr lang="en-US" sz="2400" dirty="0" err="1">
                <a:latin typeface="Courier" pitchFamily="2" charset="0"/>
              </a:rPr>
              <a:t>pd.DataFrame</a:t>
            </a:r>
            <a:r>
              <a:rPr lang="en-US" sz="2400" dirty="0">
                <a:latin typeface="Courier" pitchFamily="2" charset="0"/>
              </a:rPr>
              <a:t>({'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Close'],'MA05':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['MA05'],'MA20':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['MA20'], 'MA60':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['MA60']})</a:t>
            </a:r>
          </a:p>
          <a:p>
            <a:r>
              <a:rPr lang="en-US" sz="2400" dirty="0">
                <a:latin typeface="Courier" pitchFamily="2" charset="0"/>
              </a:rPr>
              <a:t>df2.plot(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 9), legend=True, title='AAPL')</a:t>
            </a:r>
          </a:p>
          <a:p>
            <a:r>
              <a:rPr lang="en-US" sz="2400" dirty="0">
                <a:latin typeface="Courier" pitchFamily="2" charset="0"/>
              </a:rPr>
              <a:t>df2.to_csv('</a:t>
            </a:r>
            <a:r>
              <a:rPr lang="en-US" sz="2400" dirty="0" err="1">
                <a:latin typeface="Courier" pitchFamily="2" charset="0"/>
              </a:rPr>
              <a:t>AAPL_MA.csv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>
                <a:latin typeface="Courier" pitchFamily="2" charset="0"/>
              </a:rPr>
              <a:t>fig = </a:t>
            </a:r>
            <a:r>
              <a:rPr lang="en-US" sz="2400" dirty="0" err="1">
                <a:latin typeface="Courier" pitchFamily="2" charset="0"/>
              </a:rPr>
              <a:t>plt.gcf</a:t>
            </a:r>
            <a:r>
              <a:rPr lang="en-US" sz="2400" dirty="0">
                <a:latin typeface="Courier" pitchFamily="2" charset="0"/>
              </a:rPr>
              <a:t>()</a:t>
            </a:r>
          </a:p>
          <a:p>
            <a:r>
              <a:rPr lang="en-US" sz="2400" dirty="0" err="1">
                <a:latin typeface="Courier" pitchFamily="2" charset="0"/>
              </a:rPr>
              <a:t>fig.set_size_inches</a:t>
            </a:r>
            <a:r>
              <a:rPr lang="en-US" sz="2400" dirty="0">
                <a:latin typeface="Courier" pitchFamily="2" charset="0"/>
              </a:rPr>
              <a:t>(12, 9)</a:t>
            </a:r>
          </a:p>
          <a:p>
            <a:r>
              <a:rPr lang="en-US" sz="2400" dirty="0" err="1">
                <a:latin typeface="Courier" pitchFamily="2" charset="0"/>
              </a:rPr>
              <a:t>fig.savefig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AAPL_plot.png</a:t>
            </a:r>
            <a:r>
              <a:rPr lang="en-US" sz="2400" dirty="0">
                <a:latin typeface="Courier" pitchFamily="2" charset="0"/>
              </a:rPr>
              <a:t>', dpi=300)</a:t>
            </a:r>
          </a:p>
          <a:p>
            <a:r>
              <a:rPr lang="en-US" sz="2400" dirty="0" err="1">
                <a:latin typeface="Courier" pitchFamily="2" charset="0"/>
              </a:rPr>
              <a:t>plt.show</a:t>
            </a:r>
            <a:r>
              <a:rPr lang="en-US" sz="2400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0775409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BB1D-1B45-7E4E-B52C-44198118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689F2-596A-4E46-9057-01B9DFEC3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2" y="365760"/>
            <a:ext cx="8517435" cy="62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36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4668532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618630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900" dirty="0">
                <a:latin typeface="Courier" pitchFamily="2" charset="0"/>
              </a:rPr>
              <a:t># !pip install </a:t>
            </a:r>
            <a:r>
              <a:rPr lang="en-US" sz="900" dirty="0" err="1">
                <a:latin typeface="Courier" pitchFamily="2" charset="0"/>
              </a:rPr>
              <a:t>pandas_datareader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pandas as </a:t>
            </a:r>
            <a:r>
              <a:rPr lang="en-US" sz="900" dirty="0" err="1">
                <a:latin typeface="Courier" pitchFamily="2" charset="0"/>
              </a:rPr>
              <a:t>pd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</a:t>
            </a:r>
            <a:r>
              <a:rPr lang="en-US" sz="900" dirty="0" err="1">
                <a:latin typeface="Courier" pitchFamily="2" charset="0"/>
              </a:rPr>
              <a:t>pandas_datareader.data</a:t>
            </a:r>
            <a:r>
              <a:rPr lang="en-US" sz="900" dirty="0">
                <a:latin typeface="Courier" pitchFamily="2" charset="0"/>
              </a:rPr>
              <a:t> as web</a:t>
            </a:r>
          </a:p>
          <a:p>
            <a:r>
              <a:rPr lang="en-US" sz="900" dirty="0">
                <a:latin typeface="Courier" pitchFamily="2" charset="0"/>
              </a:rPr>
              <a:t>import </a:t>
            </a:r>
            <a:r>
              <a:rPr lang="en-US" sz="900" dirty="0" err="1">
                <a:latin typeface="Courier" pitchFamily="2" charset="0"/>
              </a:rPr>
              <a:t>matplotlib.pyplot</a:t>
            </a:r>
            <a:r>
              <a:rPr lang="en-US" sz="900" dirty="0">
                <a:latin typeface="Courier" pitchFamily="2" charset="0"/>
              </a:rPr>
              <a:t> as </a:t>
            </a:r>
            <a:r>
              <a:rPr lang="en-US" sz="900" dirty="0" err="1">
                <a:latin typeface="Courier" pitchFamily="2" charset="0"/>
              </a:rPr>
              <a:t>plt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seaborn as </a:t>
            </a:r>
            <a:r>
              <a:rPr lang="en-US" sz="900" dirty="0" err="1">
                <a:latin typeface="Courier" pitchFamily="2" charset="0"/>
              </a:rPr>
              <a:t>sns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datetime as </a:t>
            </a:r>
            <a:r>
              <a:rPr lang="en-US" sz="900" dirty="0" err="1">
                <a:latin typeface="Courier" pitchFamily="2" charset="0"/>
              </a:rPr>
              <a:t>dt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%matplotlib inline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#Read Stock Data from Yahoo Finance</a:t>
            </a:r>
          </a:p>
          <a:p>
            <a:r>
              <a:rPr lang="en-US" sz="900" dirty="0">
                <a:latin typeface="Courier" pitchFamily="2" charset="0"/>
              </a:rPr>
              <a:t>end = </a:t>
            </a:r>
            <a:r>
              <a:rPr lang="en-US" sz="900" dirty="0" err="1">
                <a:latin typeface="Courier" pitchFamily="2" charset="0"/>
              </a:rPr>
              <a:t>dt.datetime.now</a:t>
            </a:r>
            <a:r>
              <a:rPr lang="en-US" sz="900" dirty="0">
                <a:latin typeface="Courier" pitchFamily="2" charset="0"/>
              </a:rPr>
              <a:t>()</a:t>
            </a:r>
          </a:p>
          <a:p>
            <a:r>
              <a:rPr lang="en-US" sz="900" dirty="0">
                <a:latin typeface="Courier" pitchFamily="2" charset="0"/>
              </a:rPr>
              <a:t>#start = </a:t>
            </a:r>
            <a:r>
              <a:rPr lang="en-US" sz="900" dirty="0" err="1">
                <a:latin typeface="Courier" pitchFamily="2" charset="0"/>
              </a:rPr>
              <a:t>dt.datetime</a:t>
            </a:r>
            <a:r>
              <a:rPr lang="en-US" sz="900" dirty="0">
                <a:latin typeface="Courier" pitchFamily="2" charset="0"/>
              </a:rPr>
              <a:t>(end.year-2, </a:t>
            </a:r>
            <a:r>
              <a:rPr lang="en-US" sz="900" dirty="0" err="1">
                <a:latin typeface="Courier" pitchFamily="2" charset="0"/>
              </a:rPr>
              <a:t>end.month</a:t>
            </a:r>
            <a:r>
              <a:rPr lang="en-US" sz="900" dirty="0">
                <a:latin typeface="Courier" pitchFamily="2" charset="0"/>
              </a:rPr>
              <a:t>, </a:t>
            </a:r>
            <a:r>
              <a:rPr lang="en-US" sz="900" dirty="0" err="1">
                <a:latin typeface="Courier" pitchFamily="2" charset="0"/>
              </a:rPr>
              <a:t>end.day</a:t>
            </a:r>
            <a:r>
              <a:rPr lang="en-US" sz="900" dirty="0">
                <a:latin typeface="Courier" pitchFamily="2" charset="0"/>
              </a:rPr>
              <a:t>)</a:t>
            </a:r>
          </a:p>
          <a:p>
            <a:r>
              <a:rPr lang="en-US" sz="900" dirty="0">
                <a:latin typeface="Courier" pitchFamily="2" charset="0"/>
              </a:rPr>
              <a:t>start = </a:t>
            </a:r>
            <a:r>
              <a:rPr lang="en-US" sz="900" dirty="0" err="1">
                <a:latin typeface="Courier" pitchFamily="2" charset="0"/>
              </a:rPr>
              <a:t>dt.datetime</a:t>
            </a:r>
            <a:r>
              <a:rPr lang="en-US" sz="900" dirty="0">
                <a:latin typeface="Courier" pitchFamily="2" charset="0"/>
              </a:rPr>
              <a:t>(2016, 1, 1)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 = </a:t>
            </a:r>
            <a:r>
              <a:rPr lang="en-US" sz="900" dirty="0" err="1">
                <a:latin typeface="Courier" pitchFamily="2" charset="0"/>
              </a:rPr>
              <a:t>web.DataReader</a:t>
            </a:r>
            <a:r>
              <a:rPr lang="en-US" sz="900" dirty="0">
                <a:latin typeface="Courier" pitchFamily="2" charset="0"/>
              </a:rPr>
              <a:t>("AAPL", 'yahoo', start, end)</a:t>
            </a:r>
          </a:p>
          <a:p>
            <a:r>
              <a:rPr lang="en-US" sz="900" dirty="0" err="1">
                <a:latin typeface="Courier" pitchFamily="2" charset="0"/>
              </a:rPr>
              <a:t>df.to_csv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AAPL.csv</a:t>
            </a:r>
            <a:r>
              <a:rPr lang="en-US" sz="900" dirty="0">
                <a:latin typeface="Courier" pitchFamily="2" charset="0"/>
              </a:rPr>
              <a:t>')</a:t>
            </a:r>
          </a:p>
          <a:p>
            <a:r>
              <a:rPr lang="en-US" sz="900" dirty="0" err="1">
                <a:latin typeface="Courier" pitchFamily="2" charset="0"/>
              </a:rPr>
              <a:t>df.from_csv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AAPL.csv</a:t>
            </a:r>
            <a:r>
              <a:rPr lang="en-US" sz="900" dirty="0">
                <a:latin typeface="Courier" pitchFamily="2" charset="0"/>
              </a:rPr>
              <a:t>')</a:t>
            </a:r>
          </a:p>
          <a:p>
            <a:r>
              <a:rPr lang="en-US" sz="900" dirty="0" err="1">
                <a:latin typeface="Courier" pitchFamily="2" charset="0"/>
              </a:rPr>
              <a:t>df.tail</a:t>
            </a:r>
            <a:r>
              <a:rPr lang="en-US" sz="900" dirty="0">
                <a:latin typeface="Courier" pitchFamily="2" charset="0"/>
              </a:rPr>
              <a:t>()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Close'].plot(legend=True, 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 8), title='AAPL', label='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Close')</a:t>
            </a:r>
          </a:p>
          <a:p>
            <a:r>
              <a:rPr lang="en-US" sz="900" dirty="0" err="1">
                <a:latin typeface="Courier" pitchFamily="2" charset="0"/>
              </a:rPr>
              <a:t>plt.figure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=(12,9))</a:t>
            </a:r>
          </a:p>
          <a:p>
            <a:r>
              <a:rPr lang="en-US" sz="900" dirty="0">
                <a:latin typeface="Courier" pitchFamily="2" charset="0"/>
              </a:rPr>
              <a:t>top = plt.subplot2grid((12,9), (0, 0), </a:t>
            </a:r>
            <a:r>
              <a:rPr lang="en-US" sz="900" dirty="0" err="1">
                <a:latin typeface="Courier" pitchFamily="2" charset="0"/>
              </a:rPr>
              <a:t>rowspan</a:t>
            </a:r>
            <a:r>
              <a:rPr lang="en-US" sz="900" dirty="0">
                <a:latin typeface="Courier" pitchFamily="2" charset="0"/>
              </a:rPr>
              <a:t>=10, </a:t>
            </a:r>
            <a:r>
              <a:rPr lang="en-US" sz="900" dirty="0" err="1">
                <a:latin typeface="Courier" pitchFamily="2" charset="0"/>
              </a:rPr>
              <a:t>colspan</a:t>
            </a:r>
            <a:r>
              <a:rPr lang="en-US" sz="900" dirty="0">
                <a:latin typeface="Courier" pitchFamily="2" charset="0"/>
              </a:rPr>
              <a:t>=9)</a:t>
            </a:r>
          </a:p>
          <a:p>
            <a:r>
              <a:rPr lang="en-US" sz="900" dirty="0">
                <a:latin typeface="Courier" pitchFamily="2" charset="0"/>
              </a:rPr>
              <a:t>bottom = plt.subplot2grid((12,9), (10,0), </a:t>
            </a:r>
            <a:r>
              <a:rPr lang="en-US" sz="900" dirty="0" err="1">
                <a:latin typeface="Courier" pitchFamily="2" charset="0"/>
              </a:rPr>
              <a:t>rowspan</a:t>
            </a:r>
            <a:r>
              <a:rPr lang="en-US" sz="900" dirty="0">
                <a:latin typeface="Courier" pitchFamily="2" charset="0"/>
              </a:rPr>
              <a:t>=2, </a:t>
            </a:r>
            <a:r>
              <a:rPr lang="en-US" sz="900" dirty="0" err="1">
                <a:latin typeface="Courier" pitchFamily="2" charset="0"/>
              </a:rPr>
              <a:t>colspan</a:t>
            </a:r>
            <a:r>
              <a:rPr lang="en-US" sz="900" dirty="0">
                <a:latin typeface="Courier" pitchFamily="2" charset="0"/>
              </a:rPr>
              <a:t>=9)</a:t>
            </a:r>
          </a:p>
          <a:p>
            <a:r>
              <a:rPr lang="en-US" sz="900" dirty="0" err="1">
                <a:latin typeface="Courier" pitchFamily="2" charset="0"/>
              </a:rPr>
              <a:t>top.plot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df.index</a:t>
            </a:r>
            <a:r>
              <a:rPr lang="en-US" sz="900" dirty="0">
                <a:latin typeface="Courier" pitchFamily="2" charset="0"/>
              </a:rPr>
              <a:t>,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Close'], color='blue') #</a:t>
            </a:r>
            <a:r>
              <a:rPr lang="en-US" sz="900" dirty="0" err="1">
                <a:latin typeface="Courier" pitchFamily="2" charset="0"/>
              </a:rPr>
              <a:t>df.index</a:t>
            </a:r>
            <a:r>
              <a:rPr lang="en-US" sz="900" dirty="0">
                <a:latin typeface="Courier" pitchFamily="2" charset="0"/>
              </a:rPr>
              <a:t> gives the dates</a:t>
            </a:r>
          </a:p>
          <a:p>
            <a:r>
              <a:rPr lang="en-US" sz="900" dirty="0" err="1">
                <a:latin typeface="Courier" pitchFamily="2" charset="0"/>
              </a:rPr>
              <a:t>bottom.bar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df.index</a:t>
            </a:r>
            <a:r>
              <a:rPr lang="en-US" sz="900" dirty="0">
                <a:latin typeface="Courier" pitchFamily="2" charset="0"/>
              </a:rPr>
              <a:t>,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['Volume']) 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</a:p>
          <a:p>
            <a:r>
              <a:rPr lang="en-US" sz="900" dirty="0">
                <a:latin typeface="Courier" pitchFamily="2" charset="0"/>
              </a:rPr>
              <a:t># set the labels</a:t>
            </a:r>
          </a:p>
          <a:p>
            <a:r>
              <a:rPr lang="en-US" sz="900" dirty="0" err="1">
                <a:latin typeface="Courier" pitchFamily="2" charset="0"/>
              </a:rPr>
              <a:t>top.axes.get_xaxis</a:t>
            </a:r>
            <a:r>
              <a:rPr lang="en-US" sz="900" dirty="0">
                <a:latin typeface="Courier" pitchFamily="2" charset="0"/>
              </a:rPr>
              <a:t>().</a:t>
            </a:r>
            <a:r>
              <a:rPr lang="en-US" sz="900" dirty="0" err="1">
                <a:latin typeface="Courier" pitchFamily="2" charset="0"/>
              </a:rPr>
              <a:t>set_visible</a:t>
            </a:r>
            <a:r>
              <a:rPr lang="en-US" sz="900" dirty="0">
                <a:latin typeface="Courier" pitchFamily="2" charset="0"/>
              </a:rPr>
              <a:t>(False)</a:t>
            </a:r>
          </a:p>
          <a:p>
            <a:r>
              <a:rPr lang="en-US" sz="900" dirty="0" err="1">
                <a:latin typeface="Courier" pitchFamily="2" charset="0"/>
              </a:rPr>
              <a:t>top.set_title</a:t>
            </a:r>
            <a:r>
              <a:rPr lang="en-US" sz="900" dirty="0">
                <a:latin typeface="Courier" pitchFamily="2" charset="0"/>
              </a:rPr>
              <a:t>('AAPL')</a:t>
            </a:r>
          </a:p>
          <a:p>
            <a:r>
              <a:rPr lang="en-US" sz="900" dirty="0" err="1">
                <a:latin typeface="Courier" pitchFamily="2" charset="0"/>
              </a:rPr>
              <a:t>top.set_ylabel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Close')</a:t>
            </a:r>
          </a:p>
          <a:p>
            <a:r>
              <a:rPr lang="en-US" sz="900" dirty="0" err="1">
                <a:latin typeface="Courier" pitchFamily="2" charset="0"/>
              </a:rPr>
              <a:t>bottom.set_ylabel</a:t>
            </a:r>
            <a:r>
              <a:rPr lang="en-US" sz="900" dirty="0">
                <a:latin typeface="Courier" pitchFamily="2" charset="0"/>
              </a:rPr>
              <a:t>('Volume')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 err="1">
                <a:latin typeface="Courier" pitchFamily="2" charset="0"/>
              </a:rPr>
              <a:t>plt.figure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=(12,9))</a:t>
            </a:r>
          </a:p>
          <a:p>
            <a:r>
              <a:rPr lang="en-US" sz="900" dirty="0" err="1">
                <a:latin typeface="Courier" pitchFamily="2" charset="0"/>
              </a:rPr>
              <a:t>sns.distplot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</a:t>
            </a:r>
            <a:r>
              <a:rPr lang="en-US" sz="900" dirty="0" err="1">
                <a:latin typeface="Courier" pitchFamily="2" charset="0"/>
              </a:rPr>
              <a:t>dropna</a:t>
            </a:r>
            <a:r>
              <a:rPr lang="en-US" sz="900" dirty="0">
                <a:latin typeface="Courier" pitchFamily="2" charset="0"/>
              </a:rPr>
              <a:t>(), bins=50, color='purple')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# simple moving averages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['MA05'] =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Close'].rolling(5).mean() #5 days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['MA20'] =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Close'].rolling(20).mean() #20 days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['MA60'] =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Close'].rolling(60).mean() #60 days</a:t>
            </a:r>
          </a:p>
          <a:p>
            <a:r>
              <a:rPr lang="en-US" sz="900" dirty="0">
                <a:latin typeface="Courier" pitchFamily="2" charset="0"/>
              </a:rPr>
              <a:t>df2 = </a:t>
            </a:r>
            <a:r>
              <a:rPr lang="en-US" sz="900" dirty="0" err="1">
                <a:latin typeface="Courier" pitchFamily="2" charset="0"/>
              </a:rPr>
              <a:t>pd.DataFrame</a:t>
            </a:r>
            <a:r>
              <a:rPr lang="en-US" sz="900" dirty="0">
                <a:latin typeface="Courier" pitchFamily="2" charset="0"/>
              </a:rPr>
              <a:t>({'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Close'],'MA05':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['MA05'],'MA20':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['MA20'], 'MA60':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['MA60']})</a:t>
            </a:r>
          </a:p>
          <a:p>
            <a:r>
              <a:rPr lang="en-US" sz="900" dirty="0">
                <a:latin typeface="Courier" pitchFamily="2" charset="0"/>
              </a:rPr>
              <a:t>df2.plot(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 9), legend=True, title='AAPL')</a:t>
            </a:r>
          </a:p>
          <a:p>
            <a:r>
              <a:rPr lang="en-US" sz="900" dirty="0">
                <a:latin typeface="Courier" pitchFamily="2" charset="0"/>
              </a:rPr>
              <a:t>df2.to_csv('</a:t>
            </a:r>
            <a:r>
              <a:rPr lang="en-US" sz="900" dirty="0" err="1">
                <a:latin typeface="Courier" pitchFamily="2" charset="0"/>
              </a:rPr>
              <a:t>AAPL_MA.csv</a:t>
            </a:r>
            <a:r>
              <a:rPr lang="en-US" sz="900" dirty="0">
                <a:latin typeface="Courier" pitchFamily="2" charset="0"/>
              </a:rPr>
              <a:t>')</a:t>
            </a:r>
          </a:p>
          <a:p>
            <a:r>
              <a:rPr lang="en-US" sz="900" dirty="0">
                <a:latin typeface="Courier" pitchFamily="2" charset="0"/>
              </a:rPr>
              <a:t>fig = </a:t>
            </a:r>
            <a:r>
              <a:rPr lang="en-US" sz="900" dirty="0" err="1">
                <a:latin typeface="Courier" pitchFamily="2" charset="0"/>
              </a:rPr>
              <a:t>plt.gcf</a:t>
            </a:r>
            <a:r>
              <a:rPr lang="en-US" sz="900" dirty="0">
                <a:latin typeface="Courier" pitchFamily="2" charset="0"/>
              </a:rPr>
              <a:t>()</a:t>
            </a:r>
          </a:p>
          <a:p>
            <a:r>
              <a:rPr lang="en-US" sz="900" dirty="0" err="1">
                <a:latin typeface="Courier" pitchFamily="2" charset="0"/>
              </a:rPr>
              <a:t>fig.set_size_inches</a:t>
            </a:r>
            <a:r>
              <a:rPr lang="en-US" sz="900" dirty="0">
                <a:latin typeface="Courier" pitchFamily="2" charset="0"/>
              </a:rPr>
              <a:t>(12, 9)</a:t>
            </a:r>
          </a:p>
          <a:p>
            <a:r>
              <a:rPr lang="en-US" sz="900" dirty="0" err="1">
                <a:latin typeface="Courier" pitchFamily="2" charset="0"/>
              </a:rPr>
              <a:t>fig.savefig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AAPL_plot.png</a:t>
            </a:r>
            <a:r>
              <a:rPr lang="en-US" sz="900" dirty="0">
                <a:latin typeface="Courier" pitchFamily="2" charset="0"/>
              </a:rPr>
              <a:t>', dpi=300)</a:t>
            </a:r>
          </a:p>
          <a:p>
            <a:r>
              <a:rPr lang="en-US" sz="900" dirty="0" err="1">
                <a:latin typeface="Courier" pitchFamily="2" charset="0"/>
              </a:rPr>
              <a:t>plt.show</a:t>
            </a:r>
            <a:r>
              <a:rPr lang="en-US" sz="900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5280648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52719-1D82-5E49-8877-03D81B439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7859B-9E68-B646-876E-49FE30357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690B8E-60D4-EB4E-BAE1-36F7E84E3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490"/>
            <a:ext cx="9144000" cy="64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649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72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1772816" y="658955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https://www.quandl.com/tools/python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7218" y="836712"/>
            <a:ext cx="8929563" cy="275992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# ! pip install </a:t>
            </a:r>
            <a:r>
              <a:rPr lang="en-US" sz="2000" b="1" dirty="0" err="1">
                <a:latin typeface="Courier" charset="0"/>
                <a:ea typeface="標楷體" charset="-120"/>
              </a:rPr>
              <a:t>quandl</a:t>
            </a:r>
            <a:endParaRPr lang="en-US" sz="2000" b="1" dirty="0">
              <a:latin typeface="Courier" charset="0"/>
              <a:ea typeface="標楷體" charset="-120"/>
            </a:endParaRPr>
          </a:p>
          <a:p>
            <a:pPr eaLnBrk="0" hangingPunct="0"/>
            <a:r>
              <a:rPr 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</a:t>
            </a:r>
            <a:r>
              <a:rPr 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# </a:t>
            </a:r>
            <a:r>
              <a:rPr lang="en-US" sz="2000" b="1" dirty="0" err="1">
                <a:latin typeface="Courier" charset="0"/>
                <a:ea typeface="標楷體" charset="-120"/>
              </a:rPr>
              <a:t>quandl.ApiConfig.api_key</a:t>
            </a:r>
            <a:r>
              <a:rPr lang="en-US" sz="2000" b="1" dirty="0">
                <a:latin typeface="Courier" charset="0"/>
                <a:ea typeface="標楷體" charset="-120"/>
              </a:rPr>
              <a:t> = "YOURAPIKEY"</a:t>
            </a:r>
          </a:p>
          <a:p>
            <a:pPr eaLnBrk="0" hangingPunct="0"/>
            <a:r>
              <a:rPr lang="en-US" sz="24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df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sz="24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quandl.get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("WIKI/AAPL"</a:t>
            </a:r>
            <a:r>
              <a:rPr 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, </a:t>
            </a:r>
            <a:r>
              <a:rPr lang="en-US" sz="2000" b="1" dirty="0" err="1">
                <a:latin typeface="Courier" charset="0"/>
                <a:ea typeface="標楷體" charset="-120"/>
              </a:rPr>
              <a:t>start_date</a:t>
            </a:r>
            <a:r>
              <a:rPr lang="en-US" sz="2000" b="1" dirty="0">
                <a:latin typeface="Courier" charset="0"/>
                <a:ea typeface="標楷體" charset="-120"/>
              </a:rPr>
              <a:t>="2016-01-01", </a:t>
            </a:r>
            <a:r>
              <a:rPr lang="en-US" sz="2000" b="1" dirty="0" err="1">
                <a:latin typeface="Courier" charset="0"/>
                <a:ea typeface="標楷體" charset="-120"/>
              </a:rPr>
              <a:t>end_date</a:t>
            </a:r>
            <a:r>
              <a:rPr lang="en-US" sz="2000" b="1" dirty="0">
                <a:latin typeface="Courier" charset="0"/>
                <a:ea typeface="標楷體" charset="-120"/>
              </a:rPr>
              <a:t>="2017-12-31")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df.to_csv</a:t>
            </a:r>
            <a:r>
              <a:rPr lang="en-US" sz="2000" b="1" dirty="0">
                <a:latin typeface="Courier" charset="0"/>
                <a:ea typeface="標楷體" charset="-120"/>
              </a:rPr>
              <a:t>('</a:t>
            </a:r>
            <a:r>
              <a:rPr lang="en-US" sz="2000" b="1" dirty="0" err="1">
                <a:latin typeface="Courier" charset="0"/>
                <a:ea typeface="標楷體" charset="-120"/>
              </a:rPr>
              <a:t>AAPL.csv</a:t>
            </a:r>
            <a:r>
              <a:rPr lang="en-US" sz="2000" b="1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df.from_csv</a:t>
            </a:r>
            <a:r>
              <a:rPr lang="en-US" sz="2000" b="1" dirty="0">
                <a:latin typeface="Courier" charset="0"/>
                <a:ea typeface="標楷體" charset="-120"/>
              </a:rPr>
              <a:t>('</a:t>
            </a:r>
            <a:r>
              <a:rPr lang="en-US" sz="2000" b="1" dirty="0" err="1">
                <a:latin typeface="Courier" charset="0"/>
                <a:ea typeface="標楷體" charset="-120"/>
              </a:rPr>
              <a:t>AAPL.csv</a:t>
            </a:r>
            <a:r>
              <a:rPr lang="en-US" sz="2000" b="1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df.tail</a:t>
            </a:r>
            <a:r>
              <a:rPr lang="en-US" sz="20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Finance Data from </a:t>
            </a:r>
            <a:r>
              <a:rPr lang="en-US" sz="5400" dirty="0" err="1">
                <a:solidFill>
                  <a:srgbClr val="FF0000"/>
                </a:solidFill>
              </a:rPr>
              <a:t>Quandl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99AF6-D351-084C-A897-669D871D0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79" y="3668045"/>
            <a:ext cx="8549640" cy="290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175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642625" y="6496386"/>
            <a:ext cx="3858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dirty="0">
                <a:hlinkClick r:id="rId2"/>
              </a:rPr>
              <a:t>http://finance.yahoo.com/q?s=AAPL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29" y="1453036"/>
            <a:ext cx="6596839" cy="506682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8313" y="1"/>
            <a:ext cx="8229600" cy="1340768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Yahoo Finance Symbols:  AAPL Apple Inc. (AAPL)</a:t>
            </a:r>
          </a:p>
        </p:txBody>
      </p:sp>
    </p:spTree>
    <p:extLst>
      <p:ext uri="{BB962C8B-B14F-4D97-AF65-F5344CB8AC3E}">
        <p14:creationId xmlns:p14="http://schemas.microsoft.com/office/powerpoint/2010/main" val="38595240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468313" y="130175"/>
            <a:ext cx="8229600" cy="63500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Apple Inc. 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(AAPL) -</a:t>
            </a:r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NasdaqGS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70EFADF-4A98-B442-8E78-63A8D1552B6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1" y="793529"/>
            <a:ext cx="8808403" cy="56834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49090" y="6472697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http://finance.yahoo.com/quote/AAPL?p=AAPL</a:t>
            </a:r>
            <a:endParaRPr lang="en-US" dirty="0"/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7747476" y="3429001"/>
            <a:ext cx="1296988" cy="28803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6228184" y="2852936"/>
            <a:ext cx="1296988" cy="28803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313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88514"/>
            <a:ext cx="7836511" cy="5860421"/>
          </a:xfrm>
          <a:prstGeom prst="rect">
            <a:avLst/>
          </a:prstGeom>
        </p:spPr>
      </p:pic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-14288" y="1"/>
            <a:ext cx="9123363" cy="692696"/>
          </a:xfrm>
        </p:spPr>
        <p:txBody>
          <a:bodyPr>
            <a:normAutofit fontScale="90000"/>
          </a:bodyPr>
          <a:lstStyle/>
          <a:p>
            <a:r>
              <a:rPr lang="en-US" altLang="en-US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Yahoo Finance Charts: Apple Inc. </a:t>
            </a:r>
            <a:r>
              <a:rPr lang="en-US" altLang="en-US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(AAPL)</a:t>
            </a:r>
          </a:p>
        </p:txBody>
      </p:sp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AB15B04-96FE-3C46-8024-C830074A626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3182" y="6491609"/>
            <a:ext cx="3929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http://finance.yahoo.com/chart/AAPL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9067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Apple Inc. (AAPL) Historical Data </a:t>
            </a:r>
          </a:p>
        </p:txBody>
      </p:sp>
      <p:sp>
        <p:nvSpPr>
          <p:cNvPr id="573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FFC829A-70B5-3644-91B6-13FE26029CD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1304925" y="6488113"/>
            <a:ext cx="653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2"/>
              </a:rPr>
              <a:t>http://finance.yahoo.com/q/hp?s=AAPL+Historical+Prices</a:t>
            </a: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55426"/>
            <a:ext cx="7163903" cy="5632687"/>
          </a:xfrm>
          <a:prstGeom prst="rect">
            <a:avLst/>
          </a:prstGeom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5940152" y="3861048"/>
            <a:ext cx="1044756" cy="36004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7234763" y="5758186"/>
            <a:ext cx="1044756" cy="26310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1962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4A3CC7-B5D2-FA4E-B6B5-06CAFE14907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969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Historical Prices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Apple Inc. 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(AAPL) 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353098"/>
            <a:ext cx="6988663" cy="51085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6306" y="6488668"/>
            <a:ext cx="6411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http://finance.yahoo.com/quote/AAPL/history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7248832" y="2276872"/>
            <a:ext cx="1044756" cy="26310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1128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07613"/>
            <a:ext cx="8686800" cy="5345723"/>
          </a:xfrm>
          <a:prstGeom prst="rect">
            <a:avLst/>
          </a:prstGeom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339752" y="2492896"/>
            <a:ext cx="684716" cy="28803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1187624" y="1797052"/>
            <a:ext cx="2088232" cy="33580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971600" y="3612572"/>
            <a:ext cx="936104" cy="39249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68313" y="0"/>
            <a:ext cx="82296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Historical Prices</a:t>
            </a:r>
            <a:br>
              <a:rPr kumimoji="0"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kumimoji="0"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Apple Inc. (AAPL) </a:t>
            </a:r>
            <a:endParaRPr kumimoji="0"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6022" y="6619563"/>
            <a:ext cx="714248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hlinkClick r:id="rId3"/>
              </a:rPr>
              <a:t>http://finance.yahoo.com/quote/AAPL/history?period1=345398400&amp;period2=1490112000&amp;interval=1d&amp;filter=history&amp;frequency=1d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607200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3" y="1475628"/>
            <a:ext cx="7884368" cy="4960078"/>
          </a:xfrm>
          <a:prstGeom prst="rect">
            <a:avLst/>
          </a:prstGeom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7489181" y="2132856"/>
            <a:ext cx="1106188" cy="39249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7528379" y="2583338"/>
            <a:ext cx="1106188" cy="39249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8313" y="0"/>
            <a:ext cx="82296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Historical Prices</a:t>
            </a:r>
            <a:br>
              <a:rPr kumimoji="0"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kumimoji="0"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Apple Inc. </a:t>
            </a:r>
            <a:r>
              <a:rPr kumimoji="0"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(AAPL) </a:t>
            </a:r>
            <a:endParaRPr kumimoji="0"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66022" y="6619563"/>
            <a:ext cx="714248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hlinkClick r:id="rId3"/>
              </a:rPr>
              <a:t>http://finance.yahoo.com/quote/AAPL/history?period1=345398400&amp;period2=1490112000&amp;interval=1d&amp;filter=history&amp;frequency</a:t>
            </a:r>
            <a:r>
              <a:rPr lang="en-US" sz="900">
                <a:hlinkClick r:id="rId3"/>
              </a:rPr>
              <a:t>=1d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07121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BB1D-1B45-7E4E-B52C-44198118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689F2-596A-4E46-9057-01B9DFEC3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2" y="365760"/>
            <a:ext cx="8517435" cy="62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122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468313" y="58738"/>
            <a:ext cx="8229600" cy="490537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Historical Prices</a:t>
            </a:r>
          </a:p>
        </p:txBody>
      </p:sp>
      <p:sp>
        <p:nvSpPr>
          <p:cNvPr id="593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F89200-EB94-FA4B-9F14-659F5D913BE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539750" y="549275"/>
            <a:ext cx="7993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dirty="0">
                <a:hlinkClick r:id="rId2"/>
              </a:rPr>
              <a:t>http://ichart.finance.yahoo.com/table.csv?s=AAPL</a:t>
            </a:r>
            <a:endParaRPr lang="en-US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1763688" y="1620664"/>
            <a:ext cx="6913563" cy="46166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1400" dirty="0" err="1"/>
              <a:t>Date,Open,High,Low,Close,Volume,Adj</a:t>
            </a:r>
            <a:r>
              <a:rPr lang="en-US" sz="1400" dirty="0"/>
              <a:t> Close</a:t>
            </a:r>
          </a:p>
          <a:p>
            <a:r>
              <a:rPr lang="en-US" sz="1400" dirty="0"/>
              <a:t>2017-03-21,142.110001,142.800003,139.729996,139.839996,39116800,139.839996</a:t>
            </a:r>
          </a:p>
          <a:p>
            <a:r>
              <a:rPr lang="en-US" sz="1400" dirty="0"/>
              <a:t>2017-03-20,140.399994,141.50,140.229996,141.460007,20213100,141.460007</a:t>
            </a:r>
          </a:p>
          <a:p>
            <a:r>
              <a:rPr lang="en-US" sz="1400" dirty="0"/>
              <a:t>2017-03-17,141.00,141.00,139.889999,139.990005,43597400,139.990005</a:t>
            </a:r>
          </a:p>
          <a:p>
            <a:r>
              <a:rPr lang="en-US" sz="1400" dirty="0"/>
              <a:t>2017-03-16,140.720001,141.020004,140.259995,140.690002,19132500,140.690002</a:t>
            </a:r>
          </a:p>
          <a:p>
            <a:r>
              <a:rPr lang="en-US" sz="1400" dirty="0"/>
              <a:t>2017-03-15,139.410004,140.75,139.029999,140.460007,25566800,140.460007</a:t>
            </a:r>
          </a:p>
          <a:p>
            <a:r>
              <a:rPr lang="en-US" sz="1400" dirty="0"/>
              <a:t>2017-03-14,139.300003,139.649994,138.839996,138.990005,15189700,138.990005</a:t>
            </a:r>
          </a:p>
          <a:p>
            <a:r>
              <a:rPr lang="en-US" sz="1400" dirty="0"/>
              <a:t>2017-03-13,138.850006,139.429993,138.820007,139.199997,17042400,139.199997</a:t>
            </a:r>
          </a:p>
          <a:p>
            <a:r>
              <a:rPr lang="en-US" sz="1400" dirty="0"/>
              <a:t>2017-03-10,139.25,139.360001,138.639999,139.139999,19488000,139.139999</a:t>
            </a:r>
          </a:p>
          <a:p>
            <a:r>
              <a:rPr lang="en-US" sz="1400" dirty="0"/>
              <a:t>2017-03-09,138.740005,138.789993,137.050003,138.679993,22065200,138.679993</a:t>
            </a:r>
          </a:p>
          <a:p>
            <a:r>
              <a:rPr lang="en-US" sz="1400" dirty="0"/>
              <a:t>2017-03-08,138.949997,139.800003,138.820007,139.00,18681800,139.00</a:t>
            </a:r>
          </a:p>
          <a:p>
            <a:r>
              <a:rPr lang="en-US" sz="1400" dirty="0"/>
              <a:t>2017-03-07,139.059998,139.979996,138.789993,139.520004,17267500,139.520004</a:t>
            </a:r>
          </a:p>
          <a:p>
            <a:r>
              <a:rPr lang="en-US" sz="1400" dirty="0"/>
              <a:t>2017-03-06,139.369995,139.770004,138.600006,139.339996,21155300,139.339996</a:t>
            </a:r>
          </a:p>
          <a:p>
            <a:r>
              <a:rPr lang="en-US" sz="1400" dirty="0"/>
              <a:t>2017-03-03,138.779999,139.830002,138.589996,139.779999,21108100,139.779999</a:t>
            </a:r>
          </a:p>
          <a:p>
            <a:r>
              <a:rPr lang="en-US" sz="1400" dirty="0"/>
              <a:t>2017-03-02,140.00,140.279999,138.759995,138.960007,26153300,138.960007</a:t>
            </a:r>
          </a:p>
          <a:p>
            <a:r>
              <a:rPr lang="en-US" sz="1400" dirty="0"/>
              <a:t>2017-03-01,137.889999,140.149994,137.600006,139.789993,36272400,139.789993</a:t>
            </a:r>
          </a:p>
          <a:p>
            <a:r>
              <a:rPr lang="en-US" sz="1400" dirty="0"/>
              <a:t>2017-02-28,137.080002,137.440002,136.699997,136.990005,23403500,136.990005</a:t>
            </a:r>
          </a:p>
          <a:p>
            <a:r>
              <a:rPr lang="en-US" sz="1400" dirty="0"/>
              <a:t>2017-02-27,137.139999,137.440002,136.279999,136.929993,20196400,136.929993</a:t>
            </a:r>
          </a:p>
          <a:p>
            <a:r>
              <a:rPr lang="en-US" sz="1400" dirty="0"/>
              <a:t>2017-02-24,135.910004,136.660004,135.279999,136.660004,21690900,136.660004</a:t>
            </a:r>
          </a:p>
          <a:p>
            <a:r>
              <a:rPr lang="en-US" sz="1400" dirty="0"/>
              <a:t>2017-02-23,137.380005,137.479996,136.300003,136.529999,20704100,136.529999</a:t>
            </a:r>
          </a:p>
          <a:p>
            <a:r>
              <a:rPr lang="en-US" sz="1400" dirty="0"/>
              <a:t>2017-02-22,136.429993,137.119995,136.110001,137.110001,20745300,137.110001</a:t>
            </a:r>
          </a:p>
        </p:txBody>
      </p:sp>
      <p:sp>
        <p:nvSpPr>
          <p:cNvPr id="59397" name="TextBox 7"/>
          <p:cNvSpPr txBox="1">
            <a:spLocks noChangeArrowheads="1"/>
          </p:cNvSpPr>
          <p:nvPr/>
        </p:nvSpPr>
        <p:spPr bwMode="auto">
          <a:xfrm>
            <a:off x="0" y="1412875"/>
            <a:ext cx="180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table.csv</a:t>
            </a:r>
          </a:p>
        </p:txBody>
      </p:sp>
    </p:spTree>
    <p:extLst>
      <p:ext uri="{BB962C8B-B14F-4D97-AF65-F5344CB8AC3E}">
        <p14:creationId xmlns:p14="http://schemas.microsoft.com/office/powerpoint/2010/main" val="28875754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3C7C565-C78E-1844-B0F0-4506F4F40B7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0419" name="Rectangle 5"/>
          <p:cNvSpPr>
            <a:spLocks noChangeArrowheads="1"/>
          </p:cNvSpPr>
          <p:nvPr/>
        </p:nvSpPr>
        <p:spPr bwMode="auto">
          <a:xfrm>
            <a:off x="179388" y="6615113"/>
            <a:ext cx="86042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800" dirty="0">
                <a:hlinkClick r:id="rId2"/>
              </a:rPr>
              <a:t>http://finance.yahoo.com/echarts?s=GOOG+Interactive#{"showArea":false,"showLine":false,"showCandle":true,"lineType":"candle","range":"5y","allowChartStacking":true</a:t>
            </a:r>
            <a:r>
              <a:rPr lang="en-US" altLang="en-US" sz="800" dirty="0"/>
              <a:t>}</a:t>
            </a:r>
          </a:p>
        </p:txBody>
      </p:sp>
      <p:sp>
        <p:nvSpPr>
          <p:cNvPr id="60420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969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Charts 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Alphabet Inc. (GOOG)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23007"/>
            <a:ext cx="7032460" cy="5274345"/>
          </a:xfrm>
          <a:prstGeom prst="rect">
            <a:avLst/>
          </a:prstGeom>
        </p:spPr>
      </p:pic>
      <p:sp>
        <p:nvSpPr>
          <p:cNvPr id="60421" name="Rectangle 7"/>
          <p:cNvSpPr>
            <a:spLocks noChangeArrowheads="1"/>
          </p:cNvSpPr>
          <p:nvPr/>
        </p:nvSpPr>
        <p:spPr bwMode="auto">
          <a:xfrm>
            <a:off x="3332163" y="3244850"/>
            <a:ext cx="2479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/>
              <a:t>Alphabet Inc. (GOOG)</a:t>
            </a:r>
          </a:p>
        </p:txBody>
      </p:sp>
    </p:spTree>
    <p:extLst>
      <p:ext uri="{BB962C8B-B14F-4D97-AF65-F5344CB8AC3E}">
        <p14:creationId xmlns:p14="http://schemas.microsoft.com/office/powerpoint/2010/main" val="12205526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5538"/>
          </a:xfrm>
        </p:spPr>
        <p:txBody>
          <a:bodyPr>
            <a:normAutofit fontScale="90000"/>
          </a:bodyPr>
          <a:lstStyle/>
          <a:p>
            <a:r>
              <a:rPr lang="en-US" altLang="en-US" sz="4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Dow Jones Industrial Average </a:t>
            </a:r>
            <a:br>
              <a:rPr lang="en-US" altLang="en-US" sz="4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4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(^DJI) </a:t>
            </a:r>
          </a:p>
        </p:txBody>
      </p:sp>
      <p:sp>
        <p:nvSpPr>
          <p:cNvPr id="634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973140B-FD24-8741-803D-9EF1D7D555E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2627313" y="6488113"/>
            <a:ext cx="3794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 invalidUrl="http://finance.yahoo.com/chart/^DJI"/>
              </a:rPr>
              <a:t>http://finance.yahoo.com/chart/^DJI</a:t>
            </a:r>
            <a:endParaRPr lang="en-US" alt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7344816" cy="543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697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5538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TSEC weighted index (^TWII) - </a:t>
            </a:r>
            <a:r>
              <a:rPr lang="en-US" altLang="en-US" sz="36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Taiwan</a:t>
            </a:r>
          </a:p>
        </p:txBody>
      </p:sp>
      <p:sp>
        <p:nvSpPr>
          <p:cNvPr id="645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3AAC0B8-6F8E-934C-8FCB-52F9F667EA8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54949"/>
            <a:ext cx="7324648" cy="54696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37B398-FD7A-E545-A765-732C2C850803}"/>
              </a:ext>
            </a:extLst>
          </p:cNvPr>
          <p:cNvSpPr/>
          <p:nvPr/>
        </p:nvSpPr>
        <p:spPr>
          <a:xfrm>
            <a:off x="2562171" y="6536350"/>
            <a:ext cx="3806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http://finance.yahoo.com/chart/^TWII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409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13DAB0-37F9-DE4B-B222-B630FAA57F6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1443" name="Rectangle 6"/>
          <p:cNvSpPr>
            <a:spLocks noChangeArrowheads="1"/>
          </p:cNvSpPr>
          <p:nvPr/>
        </p:nvSpPr>
        <p:spPr bwMode="auto">
          <a:xfrm>
            <a:off x="2124075" y="6488113"/>
            <a:ext cx="4211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http://finance.yahoo.com/q?s=2330.TW</a:t>
            </a:r>
            <a:endParaRPr lang="en-US" altLang="en-US" sz="1800" dirty="0"/>
          </a:p>
        </p:txBody>
      </p:sp>
      <p:sp>
        <p:nvSpPr>
          <p:cNvPr id="61444" name="Rectangle 7"/>
          <p:cNvSpPr>
            <a:spLocks noChangeArrowheads="1"/>
          </p:cNvSpPr>
          <p:nvPr/>
        </p:nvSpPr>
        <p:spPr bwMode="auto">
          <a:xfrm>
            <a:off x="0" y="4445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4F81BD"/>
                </a:solidFill>
                <a:latin typeface="Calibri" charset="0"/>
              </a:rPr>
              <a:t>Taiwan Semiconductor Manufacturing Company Limited (2330.TW)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31" y="1046990"/>
            <a:ext cx="7263069" cy="548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645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A311229-ACC6-C340-ADE1-9E09E499396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2467" name="Rectangle 5"/>
          <p:cNvSpPr>
            <a:spLocks noChangeArrowheads="1"/>
          </p:cNvSpPr>
          <p:nvPr/>
        </p:nvSpPr>
        <p:spPr bwMode="auto">
          <a:xfrm>
            <a:off x="395288" y="6588060"/>
            <a:ext cx="8208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2"/>
              </a:rPr>
              <a:t>http://finance.yahoo.com/chart/2330.TW</a:t>
            </a:r>
            <a:endParaRPr lang="en-US" altLang="en-US" sz="1800" dirty="0"/>
          </a:p>
        </p:txBody>
      </p:sp>
      <p:sp>
        <p:nvSpPr>
          <p:cNvPr id="62468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969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Yahoo Finance Charts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TSMC (2330.TW)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05" y="1265172"/>
            <a:ext cx="7065315" cy="53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950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437F753-2AEE-8F44-8FE5-A14755513AE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5539" name="Rectangle 1"/>
          <p:cNvSpPr>
            <a:spLocks noChangeArrowheads="1"/>
          </p:cNvSpPr>
          <p:nvPr/>
        </p:nvSpPr>
        <p:spPr bwMode="auto">
          <a:xfrm>
            <a:off x="179388" y="188639"/>
            <a:ext cx="8964612" cy="2133569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18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pd</a:t>
            </a:r>
            <a:endParaRPr lang="en-US" altLang="en-US" sz="1800" b="1" dirty="0">
              <a:latin typeface="Courier" charset="0"/>
              <a:ea typeface="標楷體" charset="-120"/>
            </a:endParaRPr>
          </a:p>
          <a:p>
            <a:r>
              <a:rPr lang="en-US" altLang="en-US" sz="18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pandas_datareader.data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as web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web.DataReader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('AAPL',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data_source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='yahoo', start='1/1/2010', end='3/21/2017')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df.to_csv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('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AAPL.csv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')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2564904"/>
            <a:ext cx="8820472" cy="40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63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859DE0F-8FE0-6247-9BD9-BF144CF1A68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7827" name="Rectangle 5"/>
          <p:cNvSpPr>
            <a:spLocks noChangeArrowheads="1"/>
          </p:cNvSpPr>
          <p:nvPr/>
        </p:nvSpPr>
        <p:spPr bwMode="auto">
          <a:xfrm>
            <a:off x="539750" y="115888"/>
            <a:ext cx="8424863" cy="1512887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web.DataReader</a:t>
            </a:r>
            <a:r>
              <a:rPr lang="en-US" altLang="en-US" b="1" dirty="0">
                <a:latin typeface="Courier" charset="0"/>
                <a:ea typeface="標楷體" charset="-120"/>
              </a:rPr>
              <a:t>('GOOG',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data_source</a:t>
            </a:r>
            <a:r>
              <a:rPr lang="en-US" altLang="en-US" b="1" dirty="0">
                <a:latin typeface="Courier" charset="0"/>
                <a:ea typeface="標楷體" charset="-120"/>
              </a:rPr>
              <a:t>='yahoo', start='1/1/1980', end='3/21/2017')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16176"/>
            <a:ext cx="8611018" cy="48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996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B2EA244-B2A6-5E46-900C-CD1ED52FE27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8851" name="Rectangle 5"/>
          <p:cNvSpPr>
            <a:spLocks noChangeArrowheads="1"/>
          </p:cNvSpPr>
          <p:nvPr/>
        </p:nvSpPr>
        <p:spPr bwMode="auto">
          <a:xfrm>
            <a:off x="539750" y="260350"/>
            <a:ext cx="8424863" cy="792163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>
                <a:latin typeface="Courier" charset="0"/>
                <a:ea typeface="標楷體" charset="-120"/>
              </a:rPr>
              <a:t>df.tail(10)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74750"/>
            <a:ext cx="7741047" cy="52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9669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2DBB37D-E758-9045-8760-6527DDAD20C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9874" name="Rectangle 6"/>
          <p:cNvSpPr>
            <a:spLocks noChangeArrowheads="1"/>
          </p:cNvSpPr>
          <p:nvPr/>
        </p:nvSpPr>
        <p:spPr bwMode="auto">
          <a:xfrm>
            <a:off x="900113" y="333375"/>
            <a:ext cx="7559675" cy="100806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 err="1">
                <a:latin typeface="Courier" charset="0"/>
                <a:ea typeface="標楷體" charset="-120"/>
              </a:rPr>
              <a:t>df.count</a:t>
            </a:r>
            <a:r>
              <a:rPr lang="en-US" altLang="en-US" sz="4400" b="1" dirty="0">
                <a:latin typeface="Courier" charset="0"/>
                <a:ea typeface="標楷體" charset="-120"/>
              </a:rPr>
              <a:t>()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1847850"/>
            <a:ext cx="4074938" cy="388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14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2C9EC0-91C4-1B43-9CC9-328F70839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07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063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FE5374-AF79-7441-AF3E-92085D9FE1D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6563" name="Rectangle 1"/>
          <p:cNvSpPr>
            <a:spLocks noChangeArrowheads="1"/>
          </p:cNvSpPr>
          <p:nvPr/>
        </p:nvSpPr>
        <p:spPr bwMode="auto">
          <a:xfrm>
            <a:off x="251520" y="116632"/>
            <a:ext cx="8713788" cy="122413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mr-IN" altLang="en-US" sz="3600" b="1" dirty="0" err="1">
                <a:latin typeface="Courier" charset="0"/>
                <a:ea typeface="標楷體" charset="-120"/>
              </a:rPr>
              <a:t>df.ix</a:t>
            </a:r>
            <a:r>
              <a:rPr lang="mr-IN" altLang="en-US" sz="3600" b="1" dirty="0">
                <a:latin typeface="Courier" charset="0"/>
                <a:ea typeface="標楷體" charset="-120"/>
              </a:rPr>
              <a:t>['2015-12-31']</a:t>
            </a:r>
            <a:endParaRPr lang="en-US" altLang="en-US" sz="3600" b="1" dirty="0">
              <a:latin typeface="Courier" charset="0"/>
              <a:ea typeface="標楷體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76872"/>
            <a:ext cx="618642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571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3B5EACE-D7F0-4844-B3A9-A2E4A235B40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1922" name="Rectangle 4"/>
          <p:cNvSpPr>
            <a:spLocks noChangeArrowheads="1"/>
          </p:cNvSpPr>
          <p:nvPr/>
        </p:nvSpPr>
        <p:spPr bwMode="auto">
          <a:xfrm>
            <a:off x="47625" y="188640"/>
            <a:ext cx="9036050" cy="71913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600" b="1">
                <a:latin typeface="Courier" charset="0"/>
                <a:ea typeface="標楷體" charset="-120"/>
              </a:rPr>
              <a:t>df.to_csv</a:t>
            </a:r>
            <a:r>
              <a:rPr lang="en-US" altLang="en-US" sz="2600" b="1" dirty="0">
                <a:latin typeface="Courier" charset="0"/>
                <a:ea typeface="標楷體" charset="-120"/>
              </a:rPr>
              <a:t>('2330.TW.Yahoo.Finance.Data.csv')</a:t>
            </a:r>
          </a:p>
        </p:txBody>
      </p:sp>
      <p:pic>
        <p:nvPicPr>
          <p:cNvPr id="8192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614488"/>
            <a:ext cx="72263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2374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0848"/>
            <a:ext cx="8369300" cy="4064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9512" y="260648"/>
            <a:ext cx="8784976" cy="158417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fix_yahoo_finance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yf</a:t>
            </a:r>
            <a:endParaRPr lang="en-US" altLang="en-US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data = </a:t>
            </a:r>
            <a:r>
              <a:rPr lang="en-US" altLang="en-US" sz="2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yf.download</a:t>
            </a:r>
            <a:r>
              <a:rPr lang="en-US" altLang="en-US" sz="2200" b="1" dirty="0">
                <a:latin typeface="Courier" charset="0"/>
                <a:ea typeface="標楷體" charset="-120"/>
              </a:rPr>
              <a:t>("^TWII",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start="2017-07-01", end="2017-11-15"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data.to_csv</a:t>
            </a:r>
            <a:r>
              <a:rPr lang="en-US" altLang="en-US" b="1" dirty="0">
                <a:latin typeface="Courier" charset="0"/>
                <a:ea typeface="標楷體" charset="-120"/>
              </a:rPr>
              <a:t>('TWII_201707_201711.csv')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data.tail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4679814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>
                <a:solidFill>
                  <a:schemeClr val="accent1"/>
                </a:solidFill>
              </a:rPr>
              <a:t>df.loc</a:t>
            </a:r>
            <a:r>
              <a:rPr lang="en-US" sz="6000" dirty="0">
                <a:solidFill>
                  <a:schemeClr val="accent1"/>
                </a:solidFill>
              </a:rPr>
              <a:t>[</a:t>
            </a:r>
            <a:r>
              <a:rPr lang="en-US" sz="6000" dirty="0" err="1">
                <a:solidFill>
                  <a:schemeClr val="accent1"/>
                </a:solidFill>
              </a:rPr>
              <a:t>start:end</a:t>
            </a:r>
            <a:r>
              <a:rPr lang="en-US" sz="6000" dirty="0">
                <a:solidFill>
                  <a:schemeClr val="accent1"/>
                </a:solidFill>
              </a:rPr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457200" y="2420888"/>
            <a:ext cx="8435280" cy="46166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800" b="1" dirty="0" err="1">
                <a:latin typeface="Courier" charset="0"/>
                <a:ea typeface="標楷體" charset="-120"/>
              </a:rPr>
              <a:t>df</a:t>
            </a:r>
            <a:r>
              <a:rPr lang="en-US" sz="2800" b="1" dirty="0">
                <a:latin typeface="Courier" charset="0"/>
                <a:ea typeface="標楷體" charset="-120"/>
              </a:rPr>
              <a:t> = </a:t>
            </a:r>
            <a:r>
              <a:rPr lang="en-US" sz="2800" b="1" dirty="0" err="1">
                <a:latin typeface="Courier" charset="0"/>
                <a:ea typeface="標楷體" charset="-120"/>
              </a:rPr>
              <a:t>df.loc</a:t>
            </a:r>
            <a:r>
              <a:rPr lang="en-US" sz="2800" b="1" dirty="0">
                <a:latin typeface="Courier" charset="0"/>
                <a:ea typeface="標楷體" charset="-120"/>
              </a:rPr>
              <a:t>['2017-10-01':'2017-11-15']</a:t>
            </a:r>
          </a:p>
        </p:txBody>
      </p:sp>
    </p:spTree>
    <p:extLst>
      <p:ext uri="{BB962C8B-B14F-4D97-AF65-F5344CB8AC3E}">
        <p14:creationId xmlns:p14="http://schemas.microsoft.com/office/powerpoint/2010/main" val="118283541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7504" y="116632"/>
            <a:ext cx="8847138" cy="298347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plt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 </a:t>
            </a:r>
          </a:p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%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matplotlib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inline</a:t>
            </a:r>
          </a:p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fix_yahoo_finance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yf</a:t>
            </a:r>
            <a:endParaRPr lang="en-US" altLang="en-US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16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6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yf.download</a:t>
            </a:r>
            <a:r>
              <a:rPr lang="en-US" altLang="en-US" sz="1600" b="1" dirty="0">
                <a:latin typeface="Courier" charset="0"/>
                <a:ea typeface="標楷體" charset="-120"/>
              </a:rPr>
              <a:t>("^TWII", start="2000-01-01", end="2017-11-15")</a:t>
            </a:r>
          </a:p>
          <a:p>
            <a:r>
              <a:rPr lang="en-US" altLang="en-US" sz="16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df.to_csv</a:t>
            </a:r>
            <a:r>
              <a:rPr lang="en-US" altLang="en-US" sz="1600" b="1" dirty="0">
                <a:latin typeface="Courier" charset="0"/>
                <a:ea typeface="標楷體" charset="-120"/>
              </a:rPr>
              <a:t>('YF_TWII_2000_2017.csv')</a:t>
            </a:r>
          </a:p>
          <a:p>
            <a:r>
              <a:rPr lang="en-US" altLang="en-US" sz="16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600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sz="16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1600" b="1" dirty="0">
                <a:latin typeface="Courier" charset="0"/>
                <a:ea typeface="標楷體" charset="-120"/>
              </a:rPr>
              <a:t>fig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plt.figure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figsize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=(16,9))</a:t>
            </a:r>
          </a:p>
          <a:p>
            <a:r>
              <a:rPr lang="en-US" altLang="en-US" sz="16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df</a:t>
            </a:r>
            <a:r>
              <a:rPr lang="en-US" altLang="en-US" sz="16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["</a:t>
            </a:r>
            <a:r>
              <a:rPr lang="en-US" altLang="en-US" sz="16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Adj</a:t>
            </a:r>
            <a:r>
              <a:rPr lang="en-US" altLang="en-US" sz="16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Close"].plot()</a:t>
            </a:r>
          </a:p>
          <a:p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fig.show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953" y="3155407"/>
            <a:ext cx="6732240" cy="354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606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44824"/>
            <a:ext cx="8229600" cy="3096344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import </a:t>
            </a:r>
            <a:r>
              <a:rPr kumimoji="1"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matplotlib.pyplot</a:t>
            </a:r>
            <a: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 as </a:t>
            </a:r>
            <a:r>
              <a:rPr kumimoji="1"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plt</a:t>
            </a:r>
            <a:b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</a:br>
            <a:b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</a:br>
            <a: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from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matplotlib.finance</a:t>
            </a:r>
            <a: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 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candlestick_ohlc</a:t>
            </a:r>
            <a:endParaRPr kumimoji="1" lang="en-US" sz="4000" dirty="0">
              <a:solidFill>
                <a:srgbClr val="FF0000"/>
              </a:solidFill>
              <a:latin typeface="Courier" charset="0"/>
              <a:ea typeface="標楷體" charset="-12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371600" y="6563925"/>
            <a:ext cx="64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matplotlib.org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pylab_examples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finance_demo.html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116632"/>
            <a:ext cx="8229600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sz="6000">
                <a:solidFill>
                  <a:schemeClr val="accent1"/>
                </a:solidFill>
              </a:rPr>
              <a:t>candlestick_ohlc</a:t>
            </a:r>
            <a:endParaRPr kumimoji="0" lang="en-US" sz="6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0092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64" y="2032057"/>
            <a:ext cx="8258884" cy="44644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64803" y="6611779"/>
            <a:ext cx="5814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https://ntguardian.wordpress.com/2016/09/19/introduction-stock-market-data-python-1/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61937" y="260648"/>
            <a:ext cx="8847138" cy="165618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plt</a:t>
            </a:r>
            <a:endParaRPr lang="en-US" altLang="en-US" sz="2800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matplotlib.finance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candlestick_ohlc</a:t>
            </a:r>
            <a:endParaRPr lang="en-US" altLang="en-US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19659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daily_to_weekly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3528" y="1385218"/>
            <a:ext cx="8496944" cy="49244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#Convert Daily Data to Weekly Data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def</a:t>
            </a:r>
            <a:r>
              <a:rPr lang="en-US" sz="2000" b="1" dirty="0">
                <a:latin typeface="Courier" charset="0"/>
                <a:ea typeface="標楷體" charset="-120"/>
              </a:rPr>
              <a:t> </a:t>
            </a:r>
            <a:r>
              <a:rPr lang="en-US" sz="2000" b="1" dirty="0" err="1">
                <a:latin typeface="Courier" charset="0"/>
                <a:ea typeface="標楷體" charset="-120"/>
              </a:rPr>
              <a:t>daily_to_weekly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):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#</a:t>
            </a:r>
            <a:r>
              <a:rPr lang="en-US" sz="2000" b="1" dirty="0" err="1">
                <a:latin typeface="Courier" charset="0"/>
                <a:ea typeface="標楷體" charset="-120"/>
              </a:rPr>
              <a:t>dfWeekly</a:t>
            </a:r>
            <a:r>
              <a:rPr 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sz="2000" b="1" dirty="0" err="1">
                <a:latin typeface="Courier" charset="0"/>
                <a:ea typeface="標楷體" charset="-120"/>
              </a:rPr>
              <a:t>daily_to_weekly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)</a:t>
            </a:r>
          </a:p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    #</a:t>
            </a:r>
            <a:r>
              <a:rPr lang="en-US" sz="1600" b="1" dirty="0" err="1">
                <a:latin typeface="Courier" charset="0"/>
                <a:ea typeface="標楷體" charset="-120"/>
              </a:rPr>
              <a:t>df.sort_index</a:t>
            </a:r>
            <a:r>
              <a:rPr lang="en-US" sz="1600" b="1" dirty="0">
                <a:latin typeface="Courier" charset="0"/>
                <a:ea typeface="標楷體" charset="-120"/>
              </a:rPr>
              <a:t>(axis=0, level=None, ascending=True, </a:t>
            </a:r>
            <a:r>
              <a:rPr lang="en-US" sz="1600" b="1" dirty="0" err="1">
                <a:latin typeface="Courier" charset="0"/>
                <a:ea typeface="標楷體" charset="-120"/>
              </a:rPr>
              <a:t>inplace</a:t>
            </a:r>
            <a:r>
              <a:rPr lang="en-US" sz="1600" b="1" dirty="0">
                <a:latin typeface="Courier" charset="0"/>
                <a:ea typeface="標楷體" charset="-120"/>
              </a:rPr>
              <a:t>=True)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Open = </a:t>
            </a:r>
            <a:r>
              <a:rPr lang="en-US" b="1" dirty="0" err="1">
                <a:latin typeface="Courier" charset="0"/>
                <a:ea typeface="標楷體" charset="-120"/>
              </a:rPr>
              <a:t>df.Open.resample</a:t>
            </a:r>
            <a:r>
              <a:rPr lang="en-US" b="1" dirty="0">
                <a:latin typeface="Courier" charset="0"/>
                <a:ea typeface="標楷體" charset="-120"/>
              </a:rPr>
              <a:t>('W-Fri').first() </a:t>
            </a:r>
            <a:r>
              <a:rPr lang="en-US" sz="1400" b="1" dirty="0">
                <a:latin typeface="Courier" charset="0"/>
                <a:ea typeface="標楷體" charset="-120"/>
              </a:rPr>
              <a:t>#W #W-MON #W-Fri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High = </a:t>
            </a:r>
            <a:r>
              <a:rPr lang="en-US" b="1" dirty="0" err="1">
                <a:latin typeface="Courier" charset="0"/>
                <a:ea typeface="標楷體" charset="-120"/>
              </a:rPr>
              <a:t>df.High.resample</a:t>
            </a:r>
            <a:r>
              <a:rPr lang="en-US" b="1" dirty="0">
                <a:latin typeface="Courier" charset="0"/>
                <a:ea typeface="標楷體" charset="-120"/>
              </a:rPr>
              <a:t>('W-Fri').max()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Low = </a:t>
            </a:r>
            <a:r>
              <a:rPr lang="en-US" b="1" dirty="0" err="1">
                <a:latin typeface="Courier" charset="0"/>
                <a:ea typeface="標楷體" charset="-120"/>
              </a:rPr>
              <a:t>df.Low.resample</a:t>
            </a:r>
            <a:r>
              <a:rPr lang="en-US" b="1" dirty="0">
                <a:latin typeface="Courier" charset="0"/>
                <a:ea typeface="標楷體" charset="-120"/>
              </a:rPr>
              <a:t>('W-Fri').min()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Close = </a:t>
            </a:r>
            <a:r>
              <a:rPr lang="en-US" b="1" dirty="0" err="1">
                <a:latin typeface="Courier" charset="0"/>
                <a:ea typeface="標楷體" charset="-120"/>
              </a:rPr>
              <a:t>df.Close.resample</a:t>
            </a:r>
            <a:r>
              <a:rPr lang="en-US" b="1" dirty="0">
                <a:latin typeface="Courier" charset="0"/>
                <a:ea typeface="標楷體" charset="-120"/>
              </a:rPr>
              <a:t>('W-Fri').last()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Volume = </a:t>
            </a:r>
            <a:r>
              <a:rPr lang="en-US" b="1" dirty="0" err="1">
                <a:latin typeface="Courier" charset="0"/>
                <a:ea typeface="標楷體" charset="-120"/>
              </a:rPr>
              <a:t>df.Volume.resample</a:t>
            </a:r>
            <a:r>
              <a:rPr lang="en-US" b="1" dirty="0">
                <a:latin typeface="Courier" charset="0"/>
                <a:ea typeface="標楷體" charset="-120"/>
              </a:rPr>
              <a:t>('W-Fri').sum()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Adj_Close</a:t>
            </a:r>
            <a:r>
              <a:rPr lang="en-US" b="1" dirty="0">
                <a:latin typeface="Courier" charset="0"/>
                <a:ea typeface="標楷體" charset="-120"/>
              </a:rPr>
              <a:t> =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["</a:t>
            </a:r>
            <a:r>
              <a:rPr lang="en-US" b="1" dirty="0" err="1">
                <a:latin typeface="Courier" charset="0"/>
                <a:ea typeface="標楷體" charset="-120"/>
              </a:rPr>
              <a:t>Adj</a:t>
            </a:r>
            <a:r>
              <a:rPr lang="en-US" b="1" dirty="0">
                <a:latin typeface="Courier" charset="0"/>
                <a:ea typeface="標楷體" charset="-120"/>
              </a:rPr>
              <a:t> Close"].resample('W-Fri').last()</a:t>
            </a:r>
          </a:p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    </a:t>
            </a:r>
            <a:r>
              <a:rPr lang="en-US" sz="1600" b="1" dirty="0" err="1">
                <a:latin typeface="Courier" charset="0"/>
                <a:ea typeface="標楷體" charset="-120"/>
              </a:rPr>
              <a:t>dfWeekly</a:t>
            </a:r>
            <a:r>
              <a:rPr lang="en-US" sz="1600" b="1" dirty="0">
                <a:latin typeface="Courier" charset="0"/>
                <a:ea typeface="標楷體" charset="-120"/>
              </a:rPr>
              <a:t> = </a:t>
            </a:r>
            <a:r>
              <a:rPr lang="en-US" sz="1600" b="1" dirty="0" err="1">
                <a:latin typeface="Courier" charset="0"/>
                <a:ea typeface="標楷體" charset="-120"/>
              </a:rPr>
              <a:t>pd.concat</a:t>
            </a:r>
            <a:r>
              <a:rPr lang="en-US" sz="1200" b="1" dirty="0">
                <a:latin typeface="Courier" charset="0"/>
                <a:ea typeface="標楷體" charset="-120"/>
              </a:rPr>
              <a:t>([Open, High, Low, Close, Volume, </a:t>
            </a:r>
            <a:r>
              <a:rPr lang="en-US" sz="1200" b="1" dirty="0" err="1">
                <a:latin typeface="Courier" charset="0"/>
                <a:ea typeface="標楷體" charset="-120"/>
              </a:rPr>
              <a:t>Adj_Close</a:t>
            </a:r>
            <a:r>
              <a:rPr lang="en-US" sz="1200" b="1" dirty="0">
                <a:latin typeface="Courier" charset="0"/>
                <a:ea typeface="標楷體" charset="-120"/>
              </a:rPr>
              <a:t>], axis=1)</a:t>
            </a:r>
          </a:p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    </a:t>
            </a:r>
            <a:r>
              <a:rPr lang="en-US" sz="1600" b="1" dirty="0" err="1">
                <a:latin typeface="Courier" charset="0"/>
                <a:ea typeface="標楷體" charset="-120"/>
              </a:rPr>
              <a:t>dfWeekly</a:t>
            </a:r>
            <a:r>
              <a:rPr lang="en-US" sz="1600" b="1" dirty="0">
                <a:latin typeface="Courier" charset="0"/>
                <a:ea typeface="標楷體" charset="-120"/>
              </a:rPr>
              <a:t> = </a:t>
            </a:r>
            <a:r>
              <a:rPr lang="en-US" sz="1600" b="1" dirty="0" err="1">
                <a:latin typeface="Courier" charset="0"/>
                <a:ea typeface="標楷體" charset="-120"/>
              </a:rPr>
              <a:t>dfWeekly</a:t>
            </a:r>
            <a:r>
              <a:rPr lang="en-US" sz="1600" b="1" dirty="0">
                <a:latin typeface="Courier" charset="0"/>
                <a:ea typeface="標楷體" charset="-120"/>
              </a:rPr>
              <a:t>[</a:t>
            </a:r>
            <a:r>
              <a:rPr lang="en-US" sz="1600" b="1" dirty="0" err="1">
                <a:latin typeface="Courier" charset="0"/>
                <a:ea typeface="標楷體" charset="-120"/>
              </a:rPr>
              <a:t>pd.notnull</a:t>
            </a:r>
            <a:r>
              <a:rPr lang="en-US" sz="1600" b="1" dirty="0">
                <a:latin typeface="Courier" charset="0"/>
                <a:ea typeface="標楷體" charset="-120"/>
              </a:rPr>
              <a:t>(</a:t>
            </a:r>
            <a:r>
              <a:rPr lang="en-US" sz="1600" b="1" dirty="0" err="1">
                <a:latin typeface="Courier" charset="0"/>
                <a:ea typeface="標楷體" charset="-120"/>
              </a:rPr>
              <a:t>dfWeekly</a:t>
            </a:r>
            <a:r>
              <a:rPr lang="en-US" sz="1600" b="1" dirty="0">
                <a:latin typeface="Courier" charset="0"/>
                <a:ea typeface="標楷體" charset="-120"/>
              </a:rPr>
              <a:t>['</a:t>
            </a:r>
            <a:r>
              <a:rPr lang="en-US" sz="1600" b="1" dirty="0" err="1">
                <a:latin typeface="Courier" charset="0"/>
                <a:ea typeface="標楷體" charset="-120"/>
              </a:rPr>
              <a:t>Adj</a:t>
            </a:r>
            <a:r>
              <a:rPr lang="en-US" sz="1600" b="1" dirty="0">
                <a:latin typeface="Courier" charset="0"/>
                <a:ea typeface="標楷體" charset="-120"/>
              </a:rPr>
              <a:t> Close'])]</a:t>
            </a:r>
          </a:p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    return </a:t>
            </a:r>
            <a:r>
              <a:rPr lang="en-US" sz="1600" b="1" dirty="0" err="1">
                <a:latin typeface="Courier" charset="0"/>
                <a:ea typeface="標楷體" charset="-120"/>
              </a:rPr>
              <a:t>dfWeekly</a:t>
            </a:r>
            <a:endParaRPr lang="en-US" sz="1600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33353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daily_to_monthly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9512" y="1385218"/>
            <a:ext cx="8785547" cy="49244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#Convert Daily Data to Monthly Data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def</a:t>
            </a:r>
            <a:r>
              <a:rPr lang="en-US" sz="2000" b="1" dirty="0">
                <a:latin typeface="Courier" charset="0"/>
                <a:ea typeface="標楷體" charset="-120"/>
              </a:rPr>
              <a:t> </a:t>
            </a:r>
            <a:r>
              <a:rPr lang="en-US" sz="2000" b="1" dirty="0" err="1">
                <a:latin typeface="Courier" charset="0"/>
                <a:ea typeface="標楷體" charset="-120"/>
              </a:rPr>
              <a:t>daily_to_monthly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):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#</a:t>
            </a:r>
            <a:r>
              <a:rPr lang="en-US" sz="2000" b="1" dirty="0" err="1">
                <a:latin typeface="Courier" charset="0"/>
                <a:ea typeface="標楷體" charset="-120"/>
              </a:rPr>
              <a:t>dfMonthly</a:t>
            </a:r>
            <a:r>
              <a:rPr 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sz="2000" b="1" dirty="0" err="1">
                <a:latin typeface="Courier" charset="0"/>
                <a:ea typeface="標楷體" charset="-120"/>
              </a:rPr>
              <a:t>daily_to_monthly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)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Open = </a:t>
            </a:r>
            <a:r>
              <a:rPr lang="en-US" sz="2000" b="1" dirty="0" err="1">
                <a:latin typeface="Courier" charset="0"/>
                <a:ea typeface="標楷體" charset="-120"/>
              </a:rPr>
              <a:t>df.Open.resample</a:t>
            </a:r>
            <a:r>
              <a:rPr lang="en-US" sz="2000" b="1" dirty="0">
                <a:latin typeface="Courier" charset="0"/>
                <a:ea typeface="標楷體" charset="-120"/>
              </a:rPr>
              <a:t>('M').first()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High = </a:t>
            </a:r>
            <a:r>
              <a:rPr lang="en-US" sz="2000" b="1" dirty="0" err="1">
                <a:latin typeface="Courier" charset="0"/>
                <a:ea typeface="標楷體" charset="-120"/>
              </a:rPr>
              <a:t>df.High.resample</a:t>
            </a:r>
            <a:r>
              <a:rPr lang="en-US" sz="2000" b="1" dirty="0">
                <a:latin typeface="Courier" charset="0"/>
                <a:ea typeface="標楷體" charset="-120"/>
              </a:rPr>
              <a:t>('M').max()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Low = </a:t>
            </a:r>
            <a:r>
              <a:rPr lang="en-US" sz="2000" b="1" dirty="0" err="1">
                <a:latin typeface="Courier" charset="0"/>
                <a:ea typeface="標楷體" charset="-120"/>
              </a:rPr>
              <a:t>df.Low.resample</a:t>
            </a:r>
            <a:r>
              <a:rPr lang="en-US" sz="2000" b="1" dirty="0">
                <a:latin typeface="Courier" charset="0"/>
                <a:ea typeface="標楷體" charset="-120"/>
              </a:rPr>
              <a:t>('M').min()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Close = </a:t>
            </a:r>
            <a:r>
              <a:rPr lang="en-US" sz="2000" b="1" dirty="0" err="1">
                <a:latin typeface="Courier" charset="0"/>
                <a:ea typeface="標楷體" charset="-120"/>
              </a:rPr>
              <a:t>df.Close.resample</a:t>
            </a:r>
            <a:r>
              <a:rPr lang="en-US" sz="2000" b="1" dirty="0">
                <a:latin typeface="Courier" charset="0"/>
                <a:ea typeface="標楷體" charset="-120"/>
              </a:rPr>
              <a:t>('M').last()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Volume = </a:t>
            </a:r>
            <a:r>
              <a:rPr lang="en-US" sz="2000" b="1" dirty="0" err="1">
                <a:latin typeface="Courier" charset="0"/>
                <a:ea typeface="標楷體" charset="-120"/>
              </a:rPr>
              <a:t>df.Volume.resample</a:t>
            </a:r>
            <a:r>
              <a:rPr lang="en-US" sz="2000" b="1" dirty="0">
                <a:latin typeface="Courier" charset="0"/>
                <a:ea typeface="標楷體" charset="-120"/>
              </a:rPr>
              <a:t>('M').sum()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sz="2000" b="1" dirty="0" err="1">
                <a:latin typeface="Courier" charset="0"/>
                <a:ea typeface="標楷體" charset="-120"/>
              </a:rPr>
              <a:t>Adj_Close</a:t>
            </a:r>
            <a:r>
              <a:rPr 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["</a:t>
            </a:r>
            <a:r>
              <a:rPr lang="en-US" sz="2000" b="1" dirty="0" err="1">
                <a:latin typeface="Courier" charset="0"/>
                <a:ea typeface="標楷體" charset="-120"/>
              </a:rPr>
              <a:t>Adj</a:t>
            </a:r>
            <a:r>
              <a:rPr lang="en-US" sz="2000" b="1" dirty="0">
                <a:latin typeface="Courier" charset="0"/>
                <a:ea typeface="標楷體" charset="-120"/>
              </a:rPr>
              <a:t> Close"].resample('M').last()</a:t>
            </a:r>
          </a:p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    </a:t>
            </a:r>
            <a:r>
              <a:rPr lang="en-US" sz="1600" b="1" dirty="0" err="1">
                <a:latin typeface="Courier" charset="0"/>
                <a:ea typeface="標楷體" charset="-120"/>
              </a:rPr>
              <a:t>dfMonthly</a:t>
            </a:r>
            <a:r>
              <a:rPr lang="en-US" sz="1600" b="1" dirty="0">
                <a:latin typeface="Courier" charset="0"/>
                <a:ea typeface="標楷體" charset="-120"/>
              </a:rPr>
              <a:t> = </a:t>
            </a:r>
            <a:r>
              <a:rPr lang="en-US" sz="1600" b="1" dirty="0" err="1">
                <a:latin typeface="Courier" charset="0"/>
                <a:ea typeface="標楷體" charset="-120"/>
              </a:rPr>
              <a:t>pd.concat</a:t>
            </a:r>
            <a:r>
              <a:rPr lang="en-US" sz="1200" b="1" dirty="0">
                <a:latin typeface="Courier" charset="0"/>
                <a:ea typeface="標楷體" charset="-120"/>
              </a:rPr>
              <a:t>([Open, High, Low, Close, Volume, </a:t>
            </a:r>
            <a:r>
              <a:rPr lang="en-US" sz="1200" b="1" dirty="0" err="1">
                <a:latin typeface="Courier" charset="0"/>
                <a:ea typeface="標楷體" charset="-120"/>
              </a:rPr>
              <a:t>Adj_Close</a:t>
            </a:r>
            <a:r>
              <a:rPr lang="en-US" sz="1200" b="1" dirty="0">
                <a:latin typeface="Courier" charset="0"/>
                <a:ea typeface="標楷體" charset="-120"/>
              </a:rPr>
              <a:t>], axis=1)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dfMonthly</a:t>
            </a:r>
            <a:r>
              <a:rPr lang="en-US" b="1" dirty="0">
                <a:latin typeface="Courier" charset="0"/>
                <a:ea typeface="標楷體" charset="-120"/>
              </a:rPr>
              <a:t> = </a:t>
            </a:r>
            <a:r>
              <a:rPr lang="en-US" b="1" dirty="0" err="1">
                <a:latin typeface="Courier" charset="0"/>
                <a:ea typeface="標楷體" charset="-120"/>
              </a:rPr>
              <a:t>dfMonthly</a:t>
            </a:r>
            <a:r>
              <a:rPr lang="en-US" b="1" dirty="0">
                <a:latin typeface="Courier" charset="0"/>
                <a:ea typeface="標楷體" charset="-120"/>
              </a:rPr>
              <a:t>[</a:t>
            </a:r>
            <a:r>
              <a:rPr lang="en-US" b="1" dirty="0" err="1">
                <a:latin typeface="Courier" charset="0"/>
                <a:ea typeface="標楷體" charset="-120"/>
              </a:rPr>
              <a:t>pd.notnull</a:t>
            </a:r>
            <a:r>
              <a:rPr lang="en-US" b="1" dirty="0">
                <a:latin typeface="Courier" charset="0"/>
                <a:ea typeface="標楷體" charset="-120"/>
              </a:rPr>
              <a:t>(</a:t>
            </a:r>
            <a:r>
              <a:rPr lang="en-US" b="1" dirty="0" err="1">
                <a:latin typeface="Courier" charset="0"/>
                <a:ea typeface="標楷體" charset="-120"/>
              </a:rPr>
              <a:t>dfMonthly</a:t>
            </a:r>
            <a:r>
              <a:rPr lang="en-US" b="1" dirty="0">
                <a:latin typeface="Courier" charset="0"/>
                <a:ea typeface="標楷體" charset="-120"/>
              </a:rPr>
              <a:t>['</a:t>
            </a:r>
            <a:r>
              <a:rPr lang="en-US" b="1" dirty="0" err="1">
                <a:latin typeface="Courier" charset="0"/>
                <a:ea typeface="標楷體" charset="-120"/>
              </a:rPr>
              <a:t>Adj</a:t>
            </a:r>
            <a:r>
              <a:rPr lang="en-US" b="1" dirty="0">
                <a:latin typeface="Courier" charset="0"/>
                <a:ea typeface="標楷體" charset="-120"/>
              </a:rPr>
              <a:t> Close'])]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return </a:t>
            </a:r>
            <a:r>
              <a:rPr lang="en-US" sz="2000" b="1" dirty="0" err="1">
                <a:latin typeface="Courier" charset="0"/>
                <a:ea typeface="標楷體" charset="-120"/>
              </a:rPr>
              <a:t>dfMonthly</a:t>
            </a:r>
            <a:endParaRPr lang="en-US" sz="2000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516218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TA-Lib: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Technical Analysis Library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980"/>
            <a:ext cx="9144000" cy="46923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63888" y="6488668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http://ta-lib.org/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123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14248</TotalTime>
  <Words>4798</Words>
  <Application>Microsoft Macintosh PowerPoint</Application>
  <PresentationFormat>On-screen Show (4:3)</PresentationFormat>
  <Paragraphs>953</Paragraphs>
  <Slides>106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4" baseType="lpstr">
      <vt:lpstr>標楷體</vt:lpstr>
      <vt:lpstr>新細明體</vt:lpstr>
      <vt:lpstr>Arial</vt:lpstr>
      <vt:lpstr>Calibri</vt:lpstr>
      <vt:lpstr>Courier</vt:lpstr>
      <vt:lpstr>Mangal</vt:lpstr>
      <vt:lpstr>Times New Roman</vt:lpstr>
      <vt:lpstr>Office 佈景主題</vt:lpstr>
      <vt:lpstr>人工智慧投資分析 Artificial Intelligence for Investment Analysis</vt:lpstr>
      <vt:lpstr>PowerPoint Presentation</vt:lpstr>
      <vt:lpstr>PowerPoint Presentation</vt:lpstr>
      <vt:lpstr>PowerPoint Presentation</vt:lpstr>
      <vt:lpstr>Quantitative Investing with  Pandas in Python</vt:lpstr>
      <vt:lpstr>Outline</vt:lpstr>
      <vt:lpstr>The Quant Finance PyData Stack</vt:lpstr>
      <vt:lpstr>PowerPoint Presentation</vt:lpstr>
      <vt:lpstr>Python in Google Colab</vt:lpstr>
      <vt:lpstr>Big Data Analytics  with  Numpy  in Python</vt:lpstr>
      <vt:lpstr>Numpy</vt:lpstr>
      <vt:lpstr>NumPy  is the  fundamental package  for  scientific computing  with Python.</vt:lpstr>
      <vt:lpstr>NumPy</vt:lpstr>
      <vt:lpstr>NumPy</vt:lpstr>
      <vt:lpstr>NumPy ndarray</vt:lpstr>
      <vt:lpstr>v = list(range(1, 6)) v 2 * v import numpy as np v = np.arange(1, 6) v 2 * v</vt:lpstr>
      <vt:lpstr>PowerPoint Presentation</vt:lpstr>
      <vt:lpstr>import numpy as np a = np.array([1, 2, 3]) b = np.array([4, 5, 6]) c = a * b c</vt:lpstr>
      <vt:lpstr>PowerPoint Presentation</vt:lpstr>
      <vt:lpstr>Numpy Quickstart Tutorial</vt:lpstr>
      <vt:lpstr>PowerPoint Presentation</vt:lpstr>
      <vt:lpstr>Matrix</vt:lpstr>
      <vt:lpstr>NumPy ndarray:  Multidimensional Array Object</vt:lpstr>
      <vt:lpstr>NumPy ndarray</vt:lpstr>
      <vt:lpstr>import numpy as np a = np.array([1,2,3,4,5])</vt:lpstr>
      <vt:lpstr>PowerPoint Presentation</vt:lpstr>
      <vt:lpstr>PowerPoint Presentation</vt:lpstr>
      <vt:lpstr>PowerPoint Presentation</vt:lpstr>
      <vt:lpstr>NumPy Basics:  Arrays and Vectorized Computation</vt:lpstr>
      <vt:lpstr>NumPy Array</vt:lpstr>
      <vt:lpstr>Numpy Array</vt:lpstr>
      <vt:lpstr>Wes McKinney (2017), "Python for Data Analysis: Data Wrangling with Pandas, NumPy, and IPython", 2nd Edition, O'Reilly Media.</vt:lpstr>
      <vt:lpstr>Wes McKinney (2017), "Python for Data Analysis: Data Wrangling with Pandas, NumPy, and IPython", 2nd Edition, O'Reilly Media.</vt:lpstr>
      <vt:lpstr>Python Pandas</vt:lpstr>
      <vt:lpstr>pandas</vt:lpstr>
      <vt:lpstr>pandas Python Data Analysis Library providing high-performance, easy-to-use  data structures and data analysis tools  for the Python programming language.</vt:lpstr>
      <vt:lpstr>pandas Ecosystem</vt:lpstr>
      <vt:lpstr>pandas-datareader</vt:lpstr>
      <vt:lpstr>Quandl</vt:lpstr>
      <vt:lpstr>PyDatastream</vt:lpstr>
      <vt:lpstr>pandasSDMX</vt:lpstr>
      <vt:lpstr>Fred API</vt:lpstr>
      <vt:lpstr>pandas: powerful Python data analysis toolkit</vt:lpstr>
      <vt:lpstr>pandas:  powerful Python data analysis toolkit</vt:lpstr>
      <vt:lpstr>Series  DataFrame</vt:lpstr>
      <vt:lpstr>pandas DataFrame</vt:lpstr>
      <vt:lpstr>pandas  Comparison with SAS </vt:lpstr>
      <vt:lpstr>Python Pandas Cheat Sheet</vt:lpstr>
      <vt:lpstr>Creating pd.DataFrame</vt:lpstr>
      <vt:lpstr>Pandas DataFrame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Python Pandas  for Finance</vt:lpstr>
      <vt:lpstr>! pip install pandas_datareader</vt:lpstr>
      <vt:lpstr>PowerPoint Presentation</vt:lpstr>
      <vt:lpstr>PowerPoint Presentation</vt:lpstr>
      <vt:lpstr>Finance Data from Yahoo Finance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Finance Data from Quandl</vt:lpstr>
      <vt:lpstr>Yahoo Finance Symbols:  AAPL Apple Inc. (AAPL)</vt:lpstr>
      <vt:lpstr>Apple Inc. (AAPL) -NasdaqGS</vt:lpstr>
      <vt:lpstr>Yahoo Finance Charts: Apple Inc. (AAPL)</vt:lpstr>
      <vt:lpstr>Apple Inc. (AAPL) Historical Data </vt:lpstr>
      <vt:lpstr>Yahoo Finance Historical Prices Apple Inc. (AAPL) </vt:lpstr>
      <vt:lpstr>PowerPoint Presentation</vt:lpstr>
      <vt:lpstr>PowerPoint Presentation</vt:lpstr>
      <vt:lpstr>Yahoo Finance Historical Prices</vt:lpstr>
      <vt:lpstr>Yahoo Finance Charts  Alphabet Inc. (GOOG)</vt:lpstr>
      <vt:lpstr>Dow Jones Industrial Average  (^DJI) </vt:lpstr>
      <vt:lpstr>TSEC weighted index (^TWII) - Taiwan</vt:lpstr>
      <vt:lpstr>PowerPoint Presentation</vt:lpstr>
      <vt:lpstr>Yahoo Finance Charts  TSMC (2330.TW)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df.loc[start:end]</vt:lpstr>
      <vt:lpstr>PowerPoint Presentation</vt:lpstr>
      <vt:lpstr>import matplotlib.pyplot as plt  from matplotlib.finance import candlestick_ohlc</vt:lpstr>
      <vt:lpstr>PowerPoint Presentation</vt:lpstr>
      <vt:lpstr>daily_to_weekly</vt:lpstr>
      <vt:lpstr>daily_to_monthly</vt:lpstr>
      <vt:lpstr>TA-Lib: Technical Analysis Library</vt:lpstr>
      <vt:lpstr>Stochastic Oscillator (KD) </vt:lpstr>
      <vt:lpstr>Bollinger Bands</vt:lpstr>
      <vt:lpstr>Bollinger Bands</vt:lpstr>
      <vt:lpstr>The Quant Finance PyData Stack</vt:lpstr>
      <vt:lpstr>Quantopian</vt:lpstr>
      <vt:lpstr>Summary</vt:lpstr>
      <vt:lpstr>References</vt:lpstr>
    </vt:vector>
  </TitlesOfParts>
  <Manager/>
  <Company>TKU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人工智慧投資分析 (Artificial Intelligence for Investment Analysis)</dc:title>
  <dc:subject>人工智慧投資分析 (Artificial Intelligence for Investment Analysis)</dc:subject>
  <dc:creator>myday</dc:creator>
  <cp:keywords>人工智慧, 投資分析, Artificial Intelligence, Investment Analysis, </cp:keywords>
  <dc:description>人工智慧投資分析 (Artificial Intelligence for Investment Analysis)</dc:description>
  <cp:lastModifiedBy>Microsoft Office User</cp:lastModifiedBy>
  <cp:revision>856</cp:revision>
  <cp:lastPrinted>2018-11-01T05:49:52Z</cp:lastPrinted>
  <dcterms:created xsi:type="dcterms:W3CDTF">2011-02-14T23:24:00Z</dcterms:created>
  <dcterms:modified xsi:type="dcterms:W3CDTF">2018-11-01T06:07:46Z</dcterms:modified>
  <cp:category/>
</cp:coreProperties>
</file>