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612" r:id="rId2"/>
    <p:sldId id="747" r:id="rId3"/>
    <p:sldId id="748" r:id="rId4"/>
    <p:sldId id="749" r:id="rId5"/>
    <p:sldId id="750" r:id="rId6"/>
    <p:sldId id="751" r:id="rId7"/>
    <p:sldId id="830" r:id="rId8"/>
    <p:sldId id="831" r:id="rId9"/>
    <p:sldId id="832" r:id="rId10"/>
    <p:sldId id="877" r:id="rId11"/>
    <p:sldId id="879" r:id="rId12"/>
    <p:sldId id="755" r:id="rId13"/>
    <p:sldId id="915" r:id="rId14"/>
    <p:sldId id="806" r:id="rId15"/>
    <p:sldId id="874" r:id="rId16"/>
    <p:sldId id="899" r:id="rId17"/>
    <p:sldId id="896" r:id="rId18"/>
    <p:sldId id="897" r:id="rId19"/>
    <p:sldId id="895" r:id="rId20"/>
    <p:sldId id="898" r:id="rId21"/>
    <p:sldId id="916" r:id="rId22"/>
    <p:sldId id="917" r:id="rId23"/>
    <p:sldId id="900" r:id="rId24"/>
    <p:sldId id="901" r:id="rId25"/>
    <p:sldId id="902" r:id="rId26"/>
    <p:sldId id="903" r:id="rId27"/>
    <p:sldId id="904" r:id="rId28"/>
    <p:sldId id="905" r:id="rId29"/>
    <p:sldId id="906" r:id="rId30"/>
    <p:sldId id="907" r:id="rId31"/>
    <p:sldId id="908" r:id="rId32"/>
    <p:sldId id="909" r:id="rId33"/>
    <p:sldId id="910" r:id="rId34"/>
    <p:sldId id="911" r:id="rId35"/>
    <p:sldId id="912" r:id="rId36"/>
    <p:sldId id="913" r:id="rId37"/>
    <p:sldId id="842" r:id="rId38"/>
    <p:sldId id="822" r:id="rId39"/>
    <p:sldId id="918" r:id="rId40"/>
    <p:sldId id="843" r:id="rId41"/>
    <p:sldId id="880" r:id="rId42"/>
    <p:sldId id="837" r:id="rId43"/>
    <p:sldId id="838" r:id="rId44"/>
    <p:sldId id="839" r:id="rId45"/>
    <p:sldId id="840" r:id="rId46"/>
    <p:sldId id="881" r:id="rId47"/>
    <p:sldId id="882" r:id="rId48"/>
    <p:sldId id="883" r:id="rId49"/>
    <p:sldId id="884" r:id="rId50"/>
    <p:sldId id="885" r:id="rId51"/>
    <p:sldId id="886" r:id="rId52"/>
    <p:sldId id="887" r:id="rId53"/>
    <p:sldId id="888" r:id="rId54"/>
    <p:sldId id="889" r:id="rId55"/>
    <p:sldId id="890" r:id="rId56"/>
    <p:sldId id="891" r:id="rId57"/>
    <p:sldId id="892" r:id="rId58"/>
    <p:sldId id="893" r:id="rId59"/>
    <p:sldId id="894" r:id="rId60"/>
    <p:sldId id="1001" r:id="rId61"/>
    <p:sldId id="1043" r:id="rId62"/>
    <p:sldId id="1002" r:id="rId63"/>
    <p:sldId id="1003" r:id="rId64"/>
    <p:sldId id="1004" r:id="rId65"/>
    <p:sldId id="1005" r:id="rId66"/>
    <p:sldId id="1006" r:id="rId67"/>
    <p:sldId id="1007" r:id="rId68"/>
    <p:sldId id="1008" r:id="rId69"/>
    <p:sldId id="1011" r:id="rId70"/>
    <p:sldId id="1012" r:id="rId71"/>
    <p:sldId id="1023" r:id="rId72"/>
    <p:sldId id="1024" r:id="rId73"/>
    <p:sldId id="1025" r:id="rId74"/>
    <p:sldId id="1026" r:id="rId75"/>
    <p:sldId id="1027" r:id="rId76"/>
    <p:sldId id="1028" r:id="rId77"/>
    <p:sldId id="1029" r:id="rId78"/>
    <p:sldId id="1030" r:id="rId79"/>
    <p:sldId id="1041" r:id="rId80"/>
    <p:sldId id="1031" r:id="rId81"/>
    <p:sldId id="1032" r:id="rId82"/>
    <p:sldId id="1033" r:id="rId83"/>
    <p:sldId id="1034" r:id="rId84"/>
    <p:sldId id="1042" r:id="rId85"/>
    <p:sldId id="1035" r:id="rId86"/>
    <p:sldId id="1036" r:id="rId87"/>
    <p:sldId id="984" r:id="rId88"/>
    <p:sldId id="876" r:id="rId89"/>
    <p:sldId id="833" r:id="rId90"/>
    <p:sldId id="919" r:id="rId91"/>
    <p:sldId id="920" r:id="rId92"/>
    <p:sldId id="775" r:id="rId93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FF9966"/>
    <a:srgbClr val="FF7C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9" autoAdjust="0"/>
    <p:restoredTop sz="91935" autoAdjust="0"/>
  </p:normalViewPr>
  <p:slideViewPr>
    <p:cSldViewPr>
      <p:cViewPr varScale="1">
        <p:scale>
          <a:sx n="98" d="100"/>
          <a:sy n="98" d="100"/>
        </p:scale>
        <p:origin x="7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3now.com/what-is-the-proper-relationship-for-the-cio-ceo-and-cfo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3now.com/what-is-the-proper-relationship-for-the-cio-ceo-and-cfo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gowiki.com/index.php?title=The_Relationship_Between_the_CEO_and_CI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YWybEVsVwe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nonlinearthinking.typepad.com/nonlinear_thinking/2008/07/the-business-model-canv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oAOzMTLP5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QoAOzMTLP5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://marketing.topco-global.com/TopcoMKT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.tku.edu.tw/" TargetMode="External"/><Relationship Id="rId2" Type="http://schemas.openxmlformats.org/officeDocument/2006/relationships/hyperlink" Target="http://www.tku.edu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mail.tku.edu.tw/myda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Hant" altLang="en-US" sz="4000" dirty="0">
                <a:solidFill>
                  <a:schemeClr val="tx2"/>
                </a:solidFill>
              </a:rPr>
              <a:t>行銷</a:t>
            </a:r>
            <a:r>
              <a:rPr lang="zh-TW" altLang="en-US" sz="4000" dirty="0">
                <a:solidFill>
                  <a:schemeClr val="tx2"/>
                </a:solidFill>
              </a:rPr>
              <a:t>管理</a:t>
            </a:r>
            <a:br>
              <a:rPr lang="en-US" altLang="zh-TW" sz="4000" dirty="0">
                <a:solidFill>
                  <a:schemeClr val="tx2"/>
                </a:solidFill>
              </a:rPr>
            </a:br>
            <a:r>
              <a:rPr lang="en-US" altLang="zh-TW" sz="4000" dirty="0">
                <a:solidFill>
                  <a:schemeClr val="tx2"/>
                </a:solidFill>
              </a:rPr>
              <a:t>Marketing Management</a:t>
            </a:r>
            <a:endParaRPr lang="zh-TW" altLang="en-US" sz="3600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1062MM3A01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TLMXB3A (M0142)</a:t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Tue 2 (9:10-10:00) B702; Thu 7,8 (14:10-16:00) B608</a:t>
            </a:r>
            <a:endParaRPr kumimoji="0" lang="zh-TW" altLang="en-US" sz="1800" dirty="0">
              <a:solidFill>
                <a:srgbClr val="7F7F7F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388" y="1557338"/>
            <a:ext cx="8785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Introduction to Marketing Management</a:t>
            </a: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2018-02-27; 2018-03-01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</a:rPr>
              <a:t>Tamkang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179512" y="1125538"/>
            <a:ext cx="8784976" cy="5399087"/>
          </a:xfrm>
        </p:spPr>
        <p:txBody>
          <a:bodyPr/>
          <a:lstStyle/>
          <a:p>
            <a:pPr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/>
              <a:t>15   2018/06/05, 06/07    Managing a Holistic Marketing Organization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for the Long Run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(Starbucks) (Ch23, pp.706-707)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16   2018/06/12, 06/14    Final Report I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I) 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17   2018/06/19, 06/21    Final Report II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II) </a:t>
            </a:r>
          </a:p>
          <a:p>
            <a:pPr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18   2018/06/26, 06/28    Final Exam Week (</a:t>
            </a:r>
            <a:r>
              <a:rPr lang="zh-TW" altLang="en-US" sz="2400" dirty="0">
                <a:solidFill>
                  <a:srgbClr val="C00000"/>
                </a:solidFill>
              </a:rPr>
              <a:t>期末考試週</a:t>
            </a:r>
            <a:r>
              <a:rPr lang="en-US" altLang="zh-TW" sz="2400" dirty="0">
                <a:solidFill>
                  <a:srgbClr val="C00000"/>
                </a:solidFill>
              </a:rPr>
              <a:t>)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04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EA52-1901-6141-BC85-0445FECD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教學目標之教學方法與評量方法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54F87-EBB9-A14C-B5DD-F2187B0CF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/>
              <a:t>教學方法</a:t>
            </a:r>
            <a:endParaRPr lang="en-US" altLang="zh-TW" sz="4000" dirty="0"/>
          </a:p>
          <a:p>
            <a:pPr lvl="1"/>
            <a:r>
              <a:rPr lang="zh-TW" altLang="en-US" sz="4000" dirty="0"/>
              <a:t>講述、討論、賞析、問題解決</a:t>
            </a:r>
            <a:endParaRPr lang="en-US" altLang="zh-TW" sz="4000" dirty="0"/>
          </a:p>
          <a:p>
            <a:r>
              <a:rPr lang="zh-TW" altLang="en-US" sz="4000" dirty="0"/>
              <a:t>評量方法</a:t>
            </a:r>
            <a:endParaRPr lang="en-US" altLang="zh-TW" sz="4000" dirty="0"/>
          </a:p>
          <a:p>
            <a:pPr lvl="1"/>
            <a:r>
              <a:rPr lang="zh-TW" altLang="en-US" sz="4000" dirty="0"/>
              <a:t>紙筆測驗、報告、上課表現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92234-5E9B-9649-9140-681F8AA7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46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1"/>
                </a:solidFill>
                <a:latin typeface="標楷體" pitchFamily="65" charset="-120"/>
              </a:rPr>
              <a:t>學期成績計算方式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r>
              <a:rPr lang="zh-TW" altLang="en-US"/>
              <a:t>期中評量： </a:t>
            </a:r>
            <a:r>
              <a:rPr lang="en-US" altLang="zh-TW"/>
              <a:t>30.0 %</a:t>
            </a:r>
          </a:p>
          <a:p>
            <a:r>
              <a:rPr lang="zh-TW" altLang="en-US"/>
              <a:t>期末評量： </a:t>
            </a:r>
            <a:r>
              <a:rPr lang="en-US" altLang="zh-TW"/>
              <a:t>30.0 %</a:t>
            </a:r>
          </a:p>
          <a:p>
            <a:r>
              <a:rPr lang="zh-TW" altLang="en-US"/>
              <a:t>平時評量 ：</a:t>
            </a:r>
            <a:r>
              <a:rPr lang="en-US" altLang="zh-TW"/>
              <a:t>40.0 %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課堂參與及報告討論表現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DA348-CF74-4A92-BCD2-54D7D0CC7533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7864-2867-A442-B418-CEE34065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sz="5400" dirty="0">
                <a:solidFill>
                  <a:schemeClr val="accent1"/>
                </a:solidFill>
                <a:latin typeface="標楷體" pitchFamily="65" charset="-120"/>
              </a:rPr>
              <a:t>教材課本與參考書籍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06981-7180-B644-AF2C-452523FC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zh-TW" altLang="en-US" sz="4000" dirty="0"/>
              <a:t>教材課本 </a:t>
            </a:r>
            <a:r>
              <a:rPr lang="en-US" altLang="zh-TW" sz="4000" dirty="0"/>
              <a:t>(</a:t>
            </a:r>
            <a:r>
              <a:rPr lang="en-US" sz="4000" dirty="0"/>
              <a:t>Textbook)</a:t>
            </a:r>
          </a:p>
          <a:p>
            <a:pPr lvl="1"/>
            <a:r>
              <a:rPr lang="en-US" sz="3200" dirty="0"/>
              <a:t>Philip Kotler and Kevin Lane Keller (2016), </a:t>
            </a:r>
            <a:br>
              <a:rPr lang="en-US" sz="3200" dirty="0"/>
            </a:br>
            <a:r>
              <a:rPr lang="en-US" sz="3200" dirty="0"/>
              <a:t>Marketing Management, 15th edition, Pearson.</a:t>
            </a:r>
          </a:p>
          <a:p>
            <a:r>
              <a:rPr lang="zh-TW" altLang="en-US" sz="4000" dirty="0"/>
              <a:t>參考書籍 </a:t>
            </a:r>
            <a:r>
              <a:rPr lang="en-US" altLang="zh-TW" sz="4000" dirty="0"/>
              <a:t>(</a:t>
            </a:r>
            <a:r>
              <a:rPr lang="en-US" sz="4000" dirty="0"/>
              <a:t>References)</a:t>
            </a:r>
          </a:p>
          <a:p>
            <a:pPr lvl="1"/>
            <a:r>
              <a:rPr lang="zh-TW" altLang="en-US" sz="3200" dirty="0"/>
              <a:t>徐世同、楊景傅譯 </a:t>
            </a:r>
            <a:r>
              <a:rPr lang="en-US" altLang="zh-TW" sz="3200" dirty="0"/>
              <a:t>(2017), </a:t>
            </a:r>
            <a:br>
              <a:rPr lang="en-US" altLang="zh-TW" sz="3000" dirty="0"/>
            </a:br>
            <a:r>
              <a:rPr lang="zh-TW" altLang="en-US" sz="3200" dirty="0"/>
              <a:t>行銷管理 </a:t>
            </a:r>
            <a:r>
              <a:rPr lang="en-US" altLang="zh-TW" sz="3100" dirty="0"/>
              <a:t>(</a:t>
            </a:r>
            <a:r>
              <a:rPr lang="en-US" sz="3100" dirty="0"/>
              <a:t>Kotler/Marketing Management 15e), </a:t>
            </a:r>
            <a:br>
              <a:rPr lang="en-US" sz="3100" dirty="0"/>
            </a:br>
            <a:r>
              <a:rPr lang="zh-TW" altLang="en-US" sz="3100" dirty="0"/>
              <a:t>華泰文化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4C132-9424-FB47-91C2-29BEF205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修課應注意事項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12E2-63F1-49B5-A4E4-93C79050A07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>
          <a:xfrm>
            <a:off x="179512" y="1268413"/>
            <a:ext cx="8784976" cy="5256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/>
              <a:t>1. </a:t>
            </a:r>
            <a:r>
              <a:rPr lang="zh-TW" altLang="en-US" dirty="0"/>
              <a:t>請同學於</a:t>
            </a:r>
            <a:r>
              <a:rPr lang="zh-Hant" altLang="en-US" dirty="0"/>
              <a:t>行銷管理</a:t>
            </a:r>
            <a:r>
              <a:rPr lang="zh-TW" altLang="en-US" dirty="0"/>
              <a:t>個案</a:t>
            </a:r>
            <a:r>
              <a:rPr lang="zh-TW" altLang="en-US" dirty="0">
                <a:solidFill>
                  <a:srgbClr val="FF0000"/>
                </a:solidFill>
              </a:rPr>
              <a:t>討論前</a:t>
            </a:r>
            <a:br>
              <a:rPr lang="en-US" altLang="zh-TW" dirty="0"/>
            </a:br>
            <a:r>
              <a:rPr lang="zh-TW" altLang="en-US" dirty="0"/>
              <a:t>應</a:t>
            </a:r>
            <a:r>
              <a:rPr lang="zh-TW" altLang="en-US" dirty="0">
                <a:solidFill>
                  <a:srgbClr val="FF0000"/>
                </a:solidFill>
              </a:rPr>
              <a:t>詳細研讀個案</a:t>
            </a:r>
            <a:r>
              <a:rPr lang="zh-TW" altLang="en-US" dirty="0"/>
              <a:t>，並</a:t>
            </a:r>
            <a:r>
              <a:rPr lang="zh-TW" altLang="en-US" dirty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2.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r>
              <a:rPr lang="zh-Hant" altLang="en-US" dirty="0">
                <a:solidFill>
                  <a:srgbClr val="FF0000"/>
                </a:solidFill>
              </a:rPr>
              <a:t>預</a:t>
            </a:r>
            <a:r>
              <a:rPr lang="zh-TW" altLang="en-US" dirty="0">
                <a:solidFill>
                  <a:srgbClr val="FF0000"/>
                </a:solidFill>
              </a:rPr>
              <a:t>習</a:t>
            </a:r>
            <a:r>
              <a:rPr lang="zh-TW" altLang="en-US" dirty="0"/>
              <a:t>行銷管理相關</a:t>
            </a:r>
            <a:r>
              <a:rPr lang="zh-TW" altLang="en-US" dirty="0">
                <a:solidFill>
                  <a:srgbClr val="FF0000"/>
                </a:solidFill>
              </a:rPr>
              <a:t>理論</a:t>
            </a:r>
            <a:r>
              <a:rPr lang="zh-TW" altLang="en-US" dirty="0"/>
              <a:t>，</a:t>
            </a:r>
            <a:br>
              <a:rPr lang="en-US" altLang="zh-TW"/>
            </a:br>
            <a:r>
              <a:rPr lang="zh-TW" altLang="en-US"/>
              <a:t>以</a:t>
            </a:r>
            <a:r>
              <a:rPr lang="zh-TW" altLang="en-US" dirty="0"/>
              <a:t>作為</a:t>
            </a:r>
            <a:r>
              <a:rPr lang="zh-TW" altLang="en-US" dirty="0">
                <a:solidFill>
                  <a:srgbClr val="C00000"/>
                </a:solidFill>
              </a:rPr>
              <a:t>個案分析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C00000"/>
                </a:solidFill>
              </a:rPr>
              <a:t>擬定管理對策</a:t>
            </a:r>
            <a:r>
              <a:rPr lang="zh-TW" altLang="en-US" dirty="0"/>
              <a:t>的依據。</a:t>
            </a:r>
          </a:p>
          <a:p>
            <a:pPr>
              <a:buNone/>
            </a:pPr>
            <a:r>
              <a:rPr lang="en-US" altLang="zh-TW" dirty="0"/>
              <a:t>3.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先繳交</a:t>
            </a:r>
            <a:r>
              <a:rPr lang="zh-Hant" altLang="en-US" dirty="0">
                <a:solidFill>
                  <a:srgbClr val="FF0000"/>
                </a:solidFill>
              </a:rPr>
              <a:t>行銷管理</a:t>
            </a:r>
            <a:r>
              <a:rPr lang="zh-TW" altLang="en-US" dirty="0">
                <a:solidFill>
                  <a:srgbClr val="FF0000"/>
                </a:solidFill>
              </a:rPr>
              <a:t>個案研究問題書面報告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4.</a:t>
            </a:r>
            <a:r>
              <a:rPr lang="zh-TW" altLang="en-US" dirty="0"/>
              <a:t>上課時間地點：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二</a:t>
            </a:r>
            <a:r>
              <a:rPr lang="zh-TW" altLang="cs-CZ" dirty="0"/>
              <a:t> </a:t>
            </a:r>
            <a:r>
              <a:rPr lang="en-US" altLang="zh-TW" dirty="0"/>
              <a:t>Tue </a:t>
            </a:r>
            <a:r>
              <a:rPr lang="cs-CZ" altLang="zh-TW" dirty="0"/>
              <a:t>2     (09:10-10:00) </a:t>
            </a:r>
            <a:r>
              <a:rPr lang="en-US" altLang="zh-TW" dirty="0"/>
              <a:t>B702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四</a:t>
            </a:r>
            <a:r>
              <a:rPr lang="zh-TW" altLang="cs-CZ" dirty="0"/>
              <a:t> </a:t>
            </a:r>
            <a:r>
              <a:rPr lang="en-US" altLang="zh-TW" dirty="0"/>
              <a:t>Thu </a:t>
            </a:r>
            <a:r>
              <a:rPr lang="cs-CZ" altLang="zh-TW" dirty="0"/>
              <a:t>7, 8 (14:10-16:00) </a:t>
            </a:r>
            <a:r>
              <a:rPr lang="en-US" altLang="zh-TW" dirty="0"/>
              <a:t>B608</a:t>
            </a:r>
            <a:br>
              <a:rPr lang="is-IS" altLang="zh-TW" dirty="0"/>
            </a:b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1033"/>
            <a:ext cx="8229600" cy="727687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endParaRPr lang="zh-TW" altLang="en-US" sz="54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4541" y="1003882"/>
            <a:ext cx="6984776" cy="585216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Understanding Marketing Management</a:t>
            </a: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4541" y="1714466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Capturing Marketing Insights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74541" y="2427932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Connecting with Customers</a:t>
            </a: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074541" y="3141398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3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Building Strong Brands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44753" y="85935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4753" y="231362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3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44753" y="376788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5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4753" y="304075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4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7C71F18-4533-E948-AE12-F51FAC1B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3854864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Creating Value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4419AC-22C7-1F42-9290-B2E69EC1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4568330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Delivering Value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B6AE6E9-A626-5041-8D66-320BF77A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5281796"/>
            <a:ext cx="6984776" cy="588098"/>
          </a:xfrm>
          <a:prstGeom prst="roundRect">
            <a:avLst>
              <a:gd name="adj" fmla="val 12157"/>
            </a:avLst>
          </a:prstGeom>
          <a:solidFill>
            <a:srgbClr val="FFC0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Communicating Value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8222EF1-7E62-8044-BFD9-BBE43F644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541" y="5995260"/>
            <a:ext cx="6984776" cy="588098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FF0000"/>
                </a:solidFill>
                <a:latin typeface="+mn-lt"/>
                <a:ea typeface="+mn-ea"/>
              </a:rPr>
              <a:t>Conducting Marketing Responsibly for Long-term Success</a:t>
            </a:r>
          </a:p>
        </p:txBody>
      </p:sp>
      <p:sp>
        <p:nvSpPr>
          <p:cNvPr id="21" name="文字方塊 14">
            <a:extLst>
              <a:ext uri="{FF2B5EF4-FFF2-40B4-BE49-F238E27FC236}">
                <a16:creationId xmlns:a16="http://schemas.microsoft.com/office/drawing/2014/main" id="{53DAE02D-EA0D-114A-AE3E-C00697B88BD5}"/>
              </a:ext>
            </a:extLst>
          </p:cNvPr>
          <p:cNvSpPr txBox="1"/>
          <p:nvPr/>
        </p:nvSpPr>
        <p:spPr>
          <a:xfrm>
            <a:off x="544753" y="158649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文字方塊 14">
            <a:extLst>
              <a:ext uri="{FF2B5EF4-FFF2-40B4-BE49-F238E27FC236}">
                <a16:creationId xmlns:a16="http://schemas.microsoft.com/office/drawing/2014/main" id="{D6825450-10A7-CD49-933A-31EB24B5BCF2}"/>
              </a:ext>
            </a:extLst>
          </p:cNvPr>
          <p:cNvSpPr txBox="1"/>
          <p:nvPr/>
        </p:nvSpPr>
        <p:spPr>
          <a:xfrm>
            <a:off x="544753" y="449501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6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46C1F9A6-75BA-9640-86E7-5E76D1115D80}"/>
              </a:ext>
            </a:extLst>
          </p:cNvPr>
          <p:cNvSpPr txBox="1"/>
          <p:nvPr/>
        </p:nvSpPr>
        <p:spPr>
          <a:xfrm>
            <a:off x="544753" y="522215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7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文字方塊 14">
            <a:extLst>
              <a:ext uri="{FF2B5EF4-FFF2-40B4-BE49-F238E27FC236}">
                <a16:creationId xmlns:a16="http://schemas.microsoft.com/office/drawing/2014/main" id="{73D8546A-C56C-3F47-B544-4ADACD915B8E}"/>
              </a:ext>
            </a:extLst>
          </p:cNvPr>
          <p:cNvSpPr txBox="1"/>
          <p:nvPr/>
        </p:nvSpPr>
        <p:spPr>
          <a:xfrm>
            <a:off x="544753" y="594928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FF0000"/>
                </a:solidFill>
              </a:rPr>
              <a:t>8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0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49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68896"/>
          </a:xfrm>
        </p:spPr>
        <p:txBody>
          <a:bodyPr/>
          <a:lstStyle/>
          <a:p>
            <a:r>
              <a:rPr lang="en-US" altLang="zh-TW" sz="9600" dirty="0">
                <a:solidFill>
                  <a:srgbClr val="C00000"/>
                </a:solidFill>
              </a:rPr>
              <a:t>Marketing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404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9600" b="1" dirty="0">
                <a:solidFill>
                  <a:schemeClr val="accent1"/>
                </a:solidFill>
              </a:rPr>
              <a:t>“</a:t>
            </a:r>
            <a:r>
              <a:rPr lang="en-US" altLang="zh-TW" sz="9600" b="1" dirty="0">
                <a:solidFill>
                  <a:schemeClr val="accent1"/>
                </a:solidFill>
              </a:rPr>
              <a:t>Meeting</a:t>
            </a:r>
            <a:r>
              <a:rPr lang="en-US" altLang="zh-TW" sz="9600" b="1" dirty="0"/>
              <a:t> </a:t>
            </a:r>
            <a:br>
              <a:rPr lang="en-US" altLang="zh-TW" sz="9600" b="1" dirty="0"/>
            </a:br>
            <a:r>
              <a:rPr lang="en-US" altLang="zh-TW" sz="9600" b="1" dirty="0">
                <a:solidFill>
                  <a:srgbClr val="FF0000"/>
                </a:solidFill>
              </a:rPr>
              <a:t>needs</a:t>
            </a:r>
            <a:r>
              <a:rPr lang="en-US" altLang="zh-TW" sz="9600" b="1" dirty="0"/>
              <a:t> </a:t>
            </a:r>
            <a:r>
              <a:rPr lang="en-US" altLang="zh-TW" sz="9600" b="1" dirty="0">
                <a:solidFill>
                  <a:srgbClr val="4F81BD"/>
                </a:solidFill>
              </a:rPr>
              <a:t>profitably</a:t>
            </a:r>
            <a:r>
              <a:rPr lang="en-US" altLang="en-US" sz="9600" b="1" dirty="0">
                <a:solidFill>
                  <a:srgbClr val="4F81BD"/>
                </a:solidFill>
              </a:rPr>
              <a:t>”</a:t>
            </a:r>
            <a:endParaRPr lang="en-US" altLang="zh-TW" sz="9600" b="1" dirty="0">
              <a:solidFill>
                <a:srgbClr val="4F81BD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8AC87D-D0FA-490B-9E25-5BB51C7E004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78BEDC-48FF-B04A-9936-8B1FA260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62465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</a:rPr>
              <a:t>Marketing</a:t>
            </a:r>
            <a:endParaRPr lang="zh-TW" altLang="en-US" sz="8000" dirty="0">
              <a:solidFill>
                <a:srgbClr val="C00000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sz="3600" b="1" dirty="0"/>
              <a:t>“Marketing</a:t>
            </a:r>
            <a:r>
              <a:rPr lang="en-US" altLang="zh-TW" sz="3600" dirty="0"/>
              <a:t> is an </a:t>
            </a:r>
            <a:r>
              <a:rPr lang="en-US" altLang="zh-TW" sz="3600" dirty="0">
                <a:solidFill>
                  <a:schemeClr val="accent1"/>
                </a:solidFill>
              </a:rPr>
              <a:t>organizational function </a:t>
            </a:r>
            <a:br>
              <a:rPr lang="en-US" altLang="zh-TW" sz="3600" dirty="0"/>
            </a:br>
            <a:r>
              <a:rPr lang="en-US" altLang="zh-TW" sz="3600" dirty="0"/>
              <a:t>and </a:t>
            </a:r>
            <a:r>
              <a:rPr lang="en-US" altLang="zh-TW" sz="3600" dirty="0">
                <a:solidFill>
                  <a:schemeClr val="accent1"/>
                </a:solidFill>
              </a:rPr>
              <a:t>a set of processes </a:t>
            </a:r>
            <a:r>
              <a:rPr lang="en-US" altLang="zh-TW" sz="3600" dirty="0"/>
              <a:t>for </a:t>
            </a:r>
            <a:br>
              <a:rPr lang="en-US" altLang="zh-TW" sz="3600" dirty="0"/>
            </a:br>
            <a:r>
              <a:rPr lang="en-US" altLang="zh-TW" sz="3600" dirty="0">
                <a:solidFill>
                  <a:srgbClr val="FF0000"/>
                </a:solidFill>
              </a:rPr>
              <a:t>creating, communicating, and delivering </a:t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en-US" altLang="zh-TW" sz="3600" b="1" dirty="0">
                <a:solidFill>
                  <a:srgbClr val="FF0000"/>
                </a:solidFill>
              </a:rPr>
              <a:t>value</a:t>
            </a:r>
            <a:r>
              <a:rPr lang="en-US" altLang="zh-TW" sz="3600" dirty="0">
                <a:solidFill>
                  <a:srgbClr val="FF0000"/>
                </a:solidFill>
              </a:rPr>
              <a:t> to customers </a:t>
            </a:r>
            <a:r>
              <a:rPr lang="en-US" altLang="zh-TW" sz="3600" dirty="0"/>
              <a:t>and </a:t>
            </a:r>
            <a:br>
              <a:rPr lang="en-US" altLang="zh-TW" sz="3600" dirty="0"/>
            </a:br>
            <a:r>
              <a:rPr lang="en-US" altLang="zh-TW" sz="3600" dirty="0"/>
              <a:t>for </a:t>
            </a:r>
            <a:r>
              <a:rPr lang="en-US" altLang="zh-TW" sz="3600" dirty="0">
                <a:solidFill>
                  <a:srgbClr val="FF0000"/>
                </a:solidFill>
              </a:rPr>
              <a:t>managing customer </a:t>
            </a:r>
            <a:r>
              <a:rPr lang="en-US" altLang="zh-TW" sz="3600" b="1" dirty="0">
                <a:solidFill>
                  <a:srgbClr val="FF0000"/>
                </a:solidFill>
              </a:rPr>
              <a:t>relationships</a:t>
            </a:r>
            <a:r>
              <a:rPr lang="en-US" altLang="zh-TW" sz="3600" dirty="0">
                <a:solidFill>
                  <a:srgbClr val="FF0000"/>
                </a:solidFill>
              </a:rPr>
              <a:t> </a:t>
            </a:r>
            <a:br>
              <a:rPr lang="en-US" altLang="zh-TW" sz="3600" u="sng" dirty="0">
                <a:solidFill>
                  <a:srgbClr val="FF0000"/>
                </a:solidFill>
              </a:rPr>
            </a:br>
            <a:r>
              <a:rPr lang="en-US" altLang="zh-TW" sz="3600" dirty="0"/>
              <a:t>in ways that </a:t>
            </a:r>
            <a:r>
              <a:rPr lang="en-US" altLang="zh-TW" sz="3600" dirty="0">
                <a:solidFill>
                  <a:schemeClr val="accent1"/>
                </a:solidFill>
              </a:rPr>
              <a:t>benefit the organization and its stakeholders</a:t>
            </a:r>
            <a:r>
              <a:rPr lang="en-US" altLang="zh-TW" sz="3600" dirty="0"/>
              <a:t>.” </a:t>
            </a:r>
            <a:endParaRPr lang="zh-TW" altLang="en-US" sz="2400" dirty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52B39E-3F41-4C00-8B3E-76176D602E0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263259-2ED3-E341-9212-2C71EDDD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36865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1000" dirty="0">
                <a:solidFill>
                  <a:srgbClr val="FF0000"/>
                </a:solidFill>
              </a:rPr>
              <a:t>Marketing</a:t>
            </a:r>
            <a:br>
              <a:rPr lang="en-US" altLang="zh-TW" sz="11000" dirty="0">
                <a:solidFill>
                  <a:srgbClr val="FF0000"/>
                </a:solidFill>
              </a:rPr>
            </a:br>
            <a:r>
              <a:rPr lang="en-US" altLang="zh-TW" sz="11000" dirty="0">
                <a:solidFill>
                  <a:srgbClr val="FF0000"/>
                </a:solidFill>
              </a:rPr>
              <a:t>Management</a:t>
            </a:r>
            <a:endParaRPr lang="zh-TW" altLang="en-US" sz="11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94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淡江大學</a:t>
            </a:r>
            <a:r>
              <a:rPr lang="en-US" altLang="zh-TW" dirty="0">
                <a:solidFill>
                  <a:schemeClr val="tx2"/>
                </a:solidFill>
                <a:latin typeface="Arial Unicode MS" pitchFamily="34" charset="-120"/>
              </a:rPr>
              <a:t>106</a:t>
            </a: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學年度第</a:t>
            </a:r>
            <a:r>
              <a:rPr lang="en-US" altLang="zh-TW" dirty="0">
                <a:solidFill>
                  <a:schemeClr val="tx2"/>
                </a:solidFill>
                <a:latin typeface="Arial Unicode MS" pitchFamily="34" charset="-120"/>
              </a:rPr>
              <a:t>2</a:t>
            </a: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學期</a:t>
            </a:r>
            <a:br>
              <a:rPr lang="en-US" altLang="zh-TW" dirty="0">
                <a:solidFill>
                  <a:schemeClr val="tx2"/>
                </a:solidFill>
                <a:latin typeface="Arial Unicode MS" pitchFamily="34" charset="-120"/>
              </a:rPr>
            </a:br>
            <a:r>
              <a:rPr lang="zh-TW" altLang="zh-TW" dirty="0">
                <a:solidFill>
                  <a:schemeClr val="tx2"/>
                </a:solidFill>
                <a:latin typeface="Arial Unicode MS" pitchFamily="34" charset="-120"/>
              </a:rPr>
              <a:t>課程教學計畫表</a:t>
            </a:r>
            <a:br>
              <a:rPr lang="en-US" altLang="zh-TW" dirty="0">
                <a:solidFill>
                  <a:schemeClr val="tx2"/>
                </a:solidFill>
                <a:latin typeface="標楷體" pitchFamily="65" charset="-120"/>
              </a:rPr>
            </a:br>
            <a:r>
              <a:rPr lang="en-US" altLang="zh-TW" dirty="0"/>
              <a:t> 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</a:rPr>
              <a:t>Spring 2018 (2018.02.26 - 2018.06.30)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  <a:latin typeface="標楷體" pitchFamily="65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95288" y="2060575"/>
            <a:ext cx="8497887" cy="4381500"/>
          </a:xfrm>
        </p:spPr>
        <p:txBody>
          <a:bodyPr/>
          <a:lstStyle/>
          <a:p>
            <a:pPr eaLnBrk="1" hangingPunct="1"/>
            <a:r>
              <a:rPr lang="zh-TW" altLang="en-US" dirty="0"/>
              <a:t>課程名稱</a:t>
            </a:r>
            <a:r>
              <a:rPr lang="zh-TW" altLang="en-US" dirty="0">
                <a:latin typeface="標楷體" pitchFamily="65" charset="-120"/>
              </a:rPr>
              <a:t>：</a:t>
            </a:r>
            <a:r>
              <a:rPr lang="zh-Hant" altLang="en-US" b="1" dirty="0">
                <a:solidFill>
                  <a:srgbClr val="FF0000"/>
                </a:solidFill>
                <a:latin typeface="標楷體" pitchFamily="65" charset="-120"/>
              </a:rPr>
              <a:t>行銷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管理</a:t>
            </a:r>
            <a:br>
              <a:rPr lang="en-US" altLang="zh-TW" dirty="0"/>
            </a:br>
            <a:r>
              <a:rPr lang="en-US" altLang="zh-TW" b="1" dirty="0"/>
              <a:t>                     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(Marketing Management)</a:t>
            </a:r>
          </a:p>
          <a:p>
            <a:pPr eaLnBrk="1" hangingPunct="1"/>
            <a:r>
              <a:rPr lang="zh-TW" altLang="en-US" dirty="0"/>
              <a:t>授課教師：戴敏育 </a:t>
            </a:r>
            <a:r>
              <a:rPr lang="en-US" altLang="zh-TW" dirty="0"/>
              <a:t>(Min-</a:t>
            </a:r>
            <a:r>
              <a:rPr lang="en-US" altLang="zh-TW" dirty="0" err="1"/>
              <a:t>Yuh</a:t>
            </a:r>
            <a:r>
              <a:rPr lang="en-US" altLang="zh-TW" dirty="0"/>
              <a:t> Day)</a:t>
            </a:r>
            <a:endParaRPr lang="zh-TW" altLang="zh-TW" dirty="0"/>
          </a:p>
          <a:p>
            <a:pPr eaLnBrk="1" hangingPunct="1"/>
            <a:r>
              <a:rPr lang="zh-TW" altLang="en-US" dirty="0"/>
              <a:t>開課系級：資管</a:t>
            </a:r>
            <a:r>
              <a:rPr lang="en-US" altLang="zh-TW" dirty="0"/>
              <a:t>3A (TLMXB3A)(M0142)</a:t>
            </a:r>
          </a:p>
          <a:p>
            <a:pPr eaLnBrk="1" hangingPunct="1"/>
            <a:r>
              <a:rPr lang="zh-TW" altLang="en-US" dirty="0"/>
              <a:t>開課資料：必修 單學期 </a:t>
            </a:r>
            <a:r>
              <a:rPr lang="en-US" altLang="zh-TW" dirty="0"/>
              <a:t>3 </a:t>
            </a:r>
            <a:r>
              <a:rPr lang="zh-TW" altLang="en-US" dirty="0"/>
              <a:t>學分</a:t>
            </a:r>
            <a:br>
              <a:rPr lang="en-US" altLang="zh-TW" dirty="0"/>
            </a:br>
            <a:r>
              <a:rPr lang="en-US" altLang="zh-TW" dirty="0"/>
              <a:t>                      </a:t>
            </a:r>
            <a:r>
              <a:rPr lang="zh-TW" altLang="en-US" dirty="0"/>
              <a:t> </a:t>
            </a:r>
            <a:r>
              <a:rPr lang="en-US" altLang="zh-TW" sz="2400" dirty="0"/>
              <a:t>(3 Credits, Required)</a:t>
            </a:r>
          </a:p>
          <a:p>
            <a:pPr eaLnBrk="1" hangingPunct="1"/>
            <a:r>
              <a:rPr lang="zh-TW" altLang="en-US" dirty="0"/>
              <a:t>上課時間地點：</a:t>
            </a:r>
            <a:r>
              <a:rPr lang="zh-TW" altLang="cs-CZ" dirty="0"/>
              <a:t>週</a:t>
            </a:r>
            <a:r>
              <a:rPr lang="zh-Hant" altLang="en-US" dirty="0"/>
              <a:t>二</a:t>
            </a:r>
            <a:r>
              <a:rPr lang="zh-TW" altLang="cs-CZ" dirty="0"/>
              <a:t> </a:t>
            </a:r>
            <a:r>
              <a:rPr lang="cs-CZ" altLang="zh-TW" dirty="0"/>
              <a:t>2     (09:10-10:00) </a:t>
            </a:r>
            <a:r>
              <a:rPr lang="en-US" altLang="zh-TW" dirty="0"/>
              <a:t>B702</a:t>
            </a:r>
            <a:br>
              <a:rPr lang="en-US" altLang="zh-TW" dirty="0"/>
            </a:br>
            <a:r>
              <a:rPr lang="en-US" altLang="zh-TW" dirty="0"/>
              <a:t>                               </a:t>
            </a:r>
            <a:r>
              <a:rPr lang="zh-TW" altLang="cs-CZ" dirty="0"/>
              <a:t>週</a:t>
            </a:r>
            <a:r>
              <a:rPr lang="zh-Hant" altLang="en-US" dirty="0"/>
              <a:t>四</a:t>
            </a:r>
            <a:r>
              <a:rPr lang="zh-TW" altLang="cs-CZ" dirty="0"/>
              <a:t> </a:t>
            </a:r>
            <a:r>
              <a:rPr lang="cs-CZ" altLang="zh-TW" dirty="0"/>
              <a:t>7, 8 (14:10-16:00) </a:t>
            </a:r>
            <a:r>
              <a:rPr lang="en-US" altLang="zh-TW" dirty="0"/>
              <a:t>B608</a:t>
            </a:r>
            <a:br>
              <a:rPr lang="en-US" altLang="zh-TW" dirty="0"/>
            </a:br>
            <a:endParaRPr lang="zh-TW" altLang="en-US" dirty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B63AC-5291-4B2A-924A-EA742B352F3F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solidFill>
                  <a:srgbClr val="C00000"/>
                </a:solidFill>
              </a:rPr>
              <a:t>Marketing Management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68597" y="1523925"/>
            <a:ext cx="8651875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sz="4000" b="1" dirty="0"/>
              <a:t>“</a:t>
            </a:r>
            <a:r>
              <a:rPr lang="en-US" altLang="zh-TW" sz="4000" b="1" dirty="0">
                <a:solidFill>
                  <a:srgbClr val="C00000"/>
                </a:solidFill>
              </a:rPr>
              <a:t>Marketing management </a:t>
            </a:r>
            <a:r>
              <a:rPr lang="en-US" altLang="zh-TW" sz="4000" dirty="0"/>
              <a:t>is the</a:t>
            </a:r>
            <a:br>
              <a:rPr lang="en-US" altLang="zh-TW" sz="4000" dirty="0"/>
            </a:br>
            <a:r>
              <a:rPr lang="en-US" altLang="zh-TW" sz="4800" dirty="0">
                <a:solidFill>
                  <a:schemeClr val="accent1"/>
                </a:solidFill>
              </a:rPr>
              <a:t>art and science </a:t>
            </a:r>
            <a:br>
              <a:rPr lang="en-US" altLang="zh-TW" sz="4000" dirty="0"/>
            </a:br>
            <a:r>
              <a:rPr lang="en-US" altLang="zh-TW" sz="4400" dirty="0"/>
              <a:t>of </a:t>
            </a:r>
            <a:r>
              <a:rPr lang="en-US" altLang="zh-TW" sz="4400" dirty="0">
                <a:solidFill>
                  <a:srgbClr val="FF0000"/>
                </a:solidFill>
              </a:rPr>
              <a:t>choosing target markets </a:t>
            </a:r>
            <a:br>
              <a:rPr lang="en-US" altLang="zh-TW" sz="4400" dirty="0"/>
            </a:br>
            <a:r>
              <a:rPr lang="en-US" altLang="zh-TW" sz="4400" dirty="0"/>
              <a:t>and </a:t>
            </a:r>
            <a:r>
              <a:rPr lang="en-US" altLang="zh-TW" sz="4400" dirty="0">
                <a:solidFill>
                  <a:schemeClr val="accent1"/>
                </a:solidFill>
              </a:rPr>
              <a:t>getting, keeping, and growing </a:t>
            </a:r>
            <a:br>
              <a:rPr lang="en-US" altLang="zh-TW" sz="4400" dirty="0">
                <a:solidFill>
                  <a:schemeClr val="accent1"/>
                </a:solidFill>
              </a:rPr>
            </a:br>
            <a:r>
              <a:rPr lang="en-US" altLang="zh-TW" sz="4400" dirty="0">
                <a:solidFill>
                  <a:schemeClr val="accent1"/>
                </a:solidFill>
              </a:rPr>
              <a:t>customers</a:t>
            </a:r>
            <a:r>
              <a:rPr lang="en-US" altLang="zh-TW" sz="4400" dirty="0"/>
              <a:t> through </a:t>
            </a:r>
            <a:br>
              <a:rPr lang="en-US" altLang="zh-TW" sz="4000" dirty="0"/>
            </a:br>
            <a:r>
              <a:rPr lang="en-US" altLang="zh-TW" sz="4000" dirty="0">
                <a:solidFill>
                  <a:srgbClr val="FF0000"/>
                </a:solidFill>
              </a:rPr>
              <a:t>creating, delivering, and communicating 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en-US" altLang="zh-TW" sz="4400" dirty="0">
                <a:solidFill>
                  <a:srgbClr val="FF0000"/>
                </a:solidFill>
              </a:rPr>
              <a:t>superior </a:t>
            </a:r>
            <a:r>
              <a:rPr lang="en-US" altLang="zh-TW" sz="4400" b="1" dirty="0">
                <a:solidFill>
                  <a:srgbClr val="FF0000"/>
                </a:solidFill>
              </a:rPr>
              <a:t>customer value</a:t>
            </a:r>
            <a:r>
              <a:rPr lang="en-US" altLang="zh-TW" sz="4400" dirty="0"/>
              <a:t>.” </a:t>
            </a:r>
          </a:p>
          <a:p>
            <a:pPr marL="0" indent="0" algn="ctr">
              <a:buNone/>
            </a:pPr>
            <a:endParaRPr lang="zh-TW" altLang="en-US" sz="4000" dirty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1C5A1E-1767-4A42-AFC6-80D36FF515E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50696-0C10-E342-A859-9471DAA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320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B5F5-774E-6C46-857E-12DB1580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04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Marketing Management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F53F-DF57-DD42-AEE0-3F5FDE19B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5" y="1218582"/>
            <a:ext cx="8229600" cy="53520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Developing </a:t>
            </a:r>
            <a:r>
              <a:rPr lang="en-US" sz="3600" dirty="0">
                <a:solidFill>
                  <a:srgbClr val="FF0000"/>
                </a:solidFill>
              </a:rPr>
              <a:t>market strategies and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Capturing </a:t>
            </a:r>
            <a:r>
              <a:rPr lang="en-US" sz="3600" dirty="0">
                <a:solidFill>
                  <a:srgbClr val="FF0000"/>
                </a:solidFill>
              </a:rPr>
              <a:t>marketing insights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Connecting with </a:t>
            </a:r>
            <a:r>
              <a:rPr lang="en-US" sz="3600" dirty="0">
                <a:solidFill>
                  <a:srgbClr val="FF0000"/>
                </a:solidFill>
              </a:rPr>
              <a:t>customers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Building strong </a:t>
            </a:r>
            <a:r>
              <a:rPr lang="en-US" sz="3600" dirty="0">
                <a:solidFill>
                  <a:srgbClr val="FF0000"/>
                </a:solidFill>
              </a:rPr>
              <a:t>brands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Creating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Delivering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Communicating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Creating successful </a:t>
            </a:r>
            <a:r>
              <a:rPr lang="en-US" sz="3600" dirty="0">
                <a:solidFill>
                  <a:srgbClr val="FF0000"/>
                </a:solidFill>
              </a:rPr>
              <a:t>long-term growth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6EB4-42A8-354F-9FD8-D5242377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2125-199B-BC4B-869A-38C55BC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58399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E070-C8C8-1545-A337-51851267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2387524"/>
          </a:xfrm>
        </p:spPr>
        <p:txBody>
          <a:bodyPr/>
          <a:lstStyle/>
          <a:p>
            <a:r>
              <a:rPr lang="en-US" dirty="0"/>
              <a:t>The Essence of </a:t>
            </a:r>
            <a:br>
              <a:rPr lang="en-US" dirty="0"/>
            </a:br>
            <a:r>
              <a:rPr lang="en-US" sz="6600" dirty="0">
                <a:solidFill>
                  <a:srgbClr val="FF0000"/>
                </a:solidFill>
              </a:rPr>
              <a:t>Strategic Marketing (STP)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8BDA-32EE-0F47-9A2E-3A0E6179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2780928"/>
            <a:ext cx="5112568" cy="3384376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S</a:t>
            </a:r>
            <a:r>
              <a:rPr lang="en-US" sz="6000" dirty="0"/>
              <a:t>egmentation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T</a:t>
            </a:r>
            <a:r>
              <a:rPr lang="en-US" sz="6000" dirty="0"/>
              <a:t>argeting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</a:rPr>
              <a:t>P</a:t>
            </a:r>
            <a:r>
              <a:rPr lang="en-US" sz="6000" dirty="0"/>
              <a:t>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FCCD8-AD95-B442-950F-EB9B10B6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E496-ADD8-0743-9B44-8F8DB5AD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9363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C61AA4-5906-1C49-86AF-412F3DE205C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8090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Customer</a:t>
            </a:r>
            <a:b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  <a:endParaRPr lang="en-US" altLang="zh-TW" sz="15000" dirty="0">
              <a:latin typeface="Calibri" charset="0"/>
              <a:ea typeface="標楷體" charset="-12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3C2BEC-7E5F-4841-84DE-C1F77C03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70657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15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the sum of the </a:t>
            </a:r>
            <a:b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tangible and intangible </a:t>
            </a:r>
            <a:br>
              <a:rPr lang="en-US" altLang="zh-TW" sz="7200" dirty="0">
                <a:solidFill>
                  <a:srgbClr val="4F81BD"/>
                </a:solidFill>
                <a:latin typeface="Calibri" charset="0"/>
                <a:ea typeface="標楷體" charset="-120"/>
              </a:rPr>
            </a:br>
            <a:r>
              <a:rPr lang="en-US" altLang="zh-TW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benefits and costs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F8B9A8-0902-FC4C-AC2A-DFD2E896A61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71A326-5D7A-9D40-98FA-721A908A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375414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635000"/>
          </a:xfrm>
        </p:spPr>
        <p:txBody>
          <a:bodyPr/>
          <a:lstStyle/>
          <a:p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0CEC78-5900-9244-95EC-09F7136E7D1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80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16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3779838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Elbow Connector 8"/>
          <p:cNvCxnSpPr>
            <a:cxnSpLocks noChangeShapeType="1"/>
          </p:cNvCxnSpPr>
          <p:nvPr/>
        </p:nvCxnSpPr>
        <p:spPr bwMode="auto">
          <a:xfrm flipV="1">
            <a:off x="3779838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6035801-4E7C-0845-9E27-B6E13C31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73353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674687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Perceived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Value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1CE357-E1CB-0F42-9CC1-FB6FD9B2621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1679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Product benefit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676845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Services benefit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2336898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Personnel benefit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2996952"/>
            <a:ext cx="2160000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Image benefit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1880" y="1052736"/>
            <a:ext cx="208823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benefit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1052736"/>
            <a:ext cx="1800200" cy="5328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Customer perceived </a:t>
            </a:r>
            <a:br>
              <a:rPr lang="en-US" sz="2000" dirty="0"/>
            </a:br>
            <a:r>
              <a:rPr lang="en-US" sz="4000" dirty="0"/>
              <a:t>value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1880" y="3861048"/>
            <a:ext cx="2088232" cy="25202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Total </a:t>
            </a:r>
            <a:br>
              <a:rPr lang="en-US" sz="2400" dirty="0"/>
            </a:br>
            <a:r>
              <a:rPr lang="en-US" sz="2400" dirty="0"/>
              <a:t>customer </a:t>
            </a:r>
            <a:br>
              <a:rPr lang="en-US" sz="2000" dirty="0"/>
            </a:br>
            <a:r>
              <a:rPr lang="en-US" sz="4000" dirty="0"/>
              <a:t>cost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386116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Monetary cost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4521221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Time cost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5181274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Energy cost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5841328"/>
            <a:ext cx="2160000" cy="5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Psychological cost</a:t>
            </a:r>
          </a:p>
        </p:txBody>
      </p:sp>
      <p:cxnSp>
        <p:nvCxnSpPr>
          <p:cNvPr id="6" name="Elbow Connector 5"/>
          <p:cNvCxnSpPr>
            <a:cxnSpLocks noChangeShapeType="1"/>
          </p:cNvCxnSpPr>
          <p:nvPr/>
        </p:nvCxnSpPr>
        <p:spPr bwMode="auto">
          <a:xfrm>
            <a:off x="2627313" y="1287463"/>
            <a:ext cx="865187" cy="9890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lbow Connector 22"/>
          <p:cNvCxnSpPr>
            <a:cxnSpLocks noChangeShapeType="1"/>
          </p:cNvCxnSpPr>
          <p:nvPr/>
        </p:nvCxnSpPr>
        <p:spPr bwMode="auto">
          <a:xfrm>
            <a:off x="2627313" y="41306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3"/>
          <p:cNvCxnSpPr>
            <a:cxnSpLocks noChangeShapeType="1"/>
          </p:cNvCxnSpPr>
          <p:nvPr/>
        </p:nvCxnSpPr>
        <p:spPr bwMode="auto">
          <a:xfrm>
            <a:off x="2627313" y="1946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 flipV="1">
            <a:off x="2627313" y="22764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>
            <a:off x="2627313" y="47910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37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3302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Elbow Connector 38"/>
          <p:cNvCxnSpPr>
            <a:cxnSpLocks noChangeShapeType="1"/>
          </p:cNvCxnSpPr>
          <p:nvPr/>
        </p:nvCxnSpPr>
        <p:spPr bwMode="auto">
          <a:xfrm flipV="1">
            <a:off x="2627313" y="5121275"/>
            <a:ext cx="865187" cy="9906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lbow Connector 51"/>
          <p:cNvCxnSpPr>
            <a:cxnSpLocks noChangeShapeType="1"/>
          </p:cNvCxnSpPr>
          <p:nvPr/>
        </p:nvCxnSpPr>
        <p:spPr bwMode="auto">
          <a:xfrm>
            <a:off x="5580063" y="2276475"/>
            <a:ext cx="1008062" cy="14398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/>
          <p:cNvCxnSpPr>
            <a:cxnSpLocks noChangeShapeType="1"/>
          </p:cNvCxnSpPr>
          <p:nvPr/>
        </p:nvCxnSpPr>
        <p:spPr bwMode="auto">
          <a:xfrm flipV="1">
            <a:off x="5580063" y="3716338"/>
            <a:ext cx="1008062" cy="140493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8574AF47-0F2F-4A40-B533-DAA98323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6032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Customer Value Triad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684213" y="836613"/>
            <a:ext cx="8229600" cy="11525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Quality, Service, and Price </a:t>
            </a:r>
            <a:b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(qsp)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741A77-5CD1-EA4C-BD30-F13C10B990E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2895600" y="2997200"/>
            <a:ext cx="3529013" cy="25193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4998" name="Rectangle 3"/>
          <p:cNvSpPr>
            <a:spLocks noChangeArrowheads="1"/>
          </p:cNvSpPr>
          <p:nvPr/>
        </p:nvSpPr>
        <p:spPr bwMode="auto">
          <a:xfrm>
            <a:off x="3903663" y="2349500"/>
            <a:ext cx="173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charset="-120"/>
              </a:rPr>
              <a:t>Quality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4999" name="Rectangle 8"/>
          <p:cNvSpPr>
            <a:spLocks noChangeArrowheads="1"/>
          </p:cNvSpPr>
          <p:nvPr/>
        </p:nvSpPr>
        <p:spPr bwMode="auto">
          <a:xfrm>
            <a:off x="1887538" y="5516563"/>
            <a:ext cx="170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charset="-120"/>
              </a:rPr>
              <a:t>Service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6064250" y="5516563"/>
            <a:ext cx="1238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chemeClr val="tx2"/>
                </a:solidFill>
                <a:ea typeface="標楷體" charset="-120"/>
              </a:rPr>
              <a:t>Price</a:t>
            </a:r>
            <a:endParaRPr lang="en-US" altLang="zh-TW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F8F074-D967-B249-A064-695F066D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8209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Value and Satisfaction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dirty="0">
                <a:latin typeface="Calibri" charset="0"/>
                <a:ea typeface="標楷體" charset="-120"/>
              </a:rPr>
              <a:t>Marketing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identification, creation, communication, delivery, and monitoring of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customer value</a:t>
            </a:r>
            <a:r>
              <a:rPr lang="en-US" altLang="zh-TW" dirty="0">
                <a:latin typeface="Calibri" charset="0"/>
                <a:ea typeface="標楷體" charset="-120"/>
              </a:rPr>
              <a:t>.</a:t>
            </a:r>
          </a:p>
          <a:p>
            <a:r>
              <a:rPr lang="en-US" altLang="zh-TW" sz="3600" b="1" dirty="0">
                <a:latin typeface="Calibri" charset="0"/>
                <a:ea typeface="標楷體" charset="-120"/>
              </a:rPr>
              <a:t>Satisfaction</a:t>
            </a:r>
          </a:p>
          <a:p>
            <a:pPr lvl="1"/>
            <a:r>
              <a:rPr lang="en-US" altLang="zh-TW" dirty="0">
                <a:latin typeface="Calibri" charset="0"/>
                <a:ea typeface="標楷體" charset="-120"/>
              </a:rPr>
              <a:t>a person</a:t>
            </a:r>
            <a:r>
              <a:rPr lang="en-US" altLang="en-US" dirty="0">
                <a:latin typeface="Calibri" charset="0"/>
                <a:ea typeface="標楷體" charset="-120"/>
              </a:rPr>
              <a:t>’</a:t>
            </a:r>
            <a:r>
              <a:rPr lang="en-US" altLang="zh-TW" dirty="0">
                <a:latin typeface="Calibri" charset="0"/>
                <a:ea typeface="標楷體" charset="-120"/>
              </a:rPr>
              <a:t>s judgment of a product</a:t>
            </a:r>
            <a:r>
              <a:rPr lang="en-US" altLang="en-US" dirty="0">
                <a:latin typeface="Calibri" charset="0"/>
                <a:ea typeface="標楷體" charset="-120"/>
              </a:rPr>
              <a:t>’</a:t>
            </a:r>
            <a:r>
              <a:rPr lang="en-US" altLang="zh-TW" dirty="0">
                <a:latin typeface="Calibri" charset="0"/>
                <a:ea typeface="標楷體" charset="-120"/>
              </a:rPr>
              <a:t>s 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perceived performance 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latin typeface="Calibri" charset="0"/>
                <a:ea typeface="標楷體" charset="-120"/>
              </a:rPr>
              <a:t>in relationship to 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984807"/>
                </a:solidFill>
                <a:latin typeface="Calibri" charset="0"/>
                <a:ea typeface="標楷體" charset="-120"/>
              </a:rPr>
              <a:t>expectations</a:t>
            </a:r>
          </a:p>
          <a:p>
            <a:endParaRPr lang="en-US" altLang="zh-TW" dirty="0">
              <a:latin typeface="Calibri" charset="0"/>
              <a:ea typeface="標楷體" charset="-120"/>
            </a:endParaRPr>
          </a:p>
          <a:p>
            <a:endParaRPr lang="en-US" altLang="zh-TW" dirty="0">
              <a:latin typeface="Calibri" charset="0"/>
              <a:ea typeface="標楷體" charset="-120"/>
            </a:endParaRPr>
          </a:p>
          <a:p>
            <a:endParaRPr lang="en-US" altLang="zh-TW" dirty="0">
              <a:latin typeface="Calibri" charset="0"/>
              <a:ea typeface="標楷體" charset="-12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E84650-CFC6-5B4D-BFFC-F8FCE67C44E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D9E301-0E4E-5840-913B-F29A4E7A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79807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7200">
                <a:latin typeface="Calibri" charset="0"/>
                <a:ea typeface="標楷體" charset="-120"/>
              </a:rPr>
              <a:t>Building 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solidFill>
                  <a:srgbClr val="FF0000"/>
                </a:solidFill>
                <a:latin typeface="Calibri" charset="0"/>
                <a:ea typeface="標楷體" charset="-120"/>
              </a:rPr>
              <a:t>Customer Value</a:t>
            </a:r>
            <a:r>
              <a:rPr lang="en-US" altLang="zh-TW" sz="7200">
                <a:latin typeface="Calibri" charset="0"/>
                <a:ea typeface="標楷體" charset="-120"/>
              </a:rPr>
              <a:t>,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latin typeface="Calibri" charset="0"/>
                <a:ea typeface="標楷體" charset="-120"/>
              </a:rPr>
              <a:t>Satisfaction, 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latin typeface="Calibri" charset="0"/>
                <a:ea typeface="標楷體" charset="-120"/>
              </a:rPr>
              <a:t>and </a:t>
            </a:r>
            <a:br>
              <a:rPr lang="en-US" altLang="zh-TW" sz="7200">
                <a:latin typeface="Calibri" charset="0"/>
                <a:ea typeface="標楷體" charset="-120"/>
              </a:rPr>
            </a:br>
            <a:r>
              <a:rPr lang="en-US" altLang="zh-TW" sz="7200">
                <a:latin typeface="Calibri" charset="0"/>
                <a:ea typeface="標楷體" charset="-120"/>
              </a:rPr>
              <a:t>Loyalty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481883-04E3-C341-BD4B-84FD3D32C94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1FC9-B0F0-004F-8DE7-BDDBA7B5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00695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r>
              <a:rPr lang="zh-TW" altLang="zh-TW" dirty="0">
                <a:solidFill>
                  <a:schemeClr val="accent1"/>
                </a:solidFill>
                <a:latin typeface="標楷體" pitchFamily="65" charset="-120"/>
              </a:rPr>
              <a:t>課程簡介</a:t>
            </a:r>
            <a:endParaRPr lang="zh-TW" altLang="en-US" dirty="0">
              <a:solidFill>
                <a:schemeClr val="accent1"/>
              </a:solidFill>
              <a:latin typeface="標楷體" pitchFamily="65" charset="-12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351837" cy="5400675"/>
          </a:xfrm>
        </p:spPr>
        <p:txBody>
          <a:bodyPr/>
          <a:lstStyle/>
          <a:p>
            <a:r>
              <a:rPr lang="zh-TW" altLang="en-US" dirty="0">
                <a:latin typeface="Arial Unicode MS" pitchFamily="34" charset="-120"/>
              </a:rPr>
              <a:t>本課程介紹</a:t>
            </a:r>
            <a:r>
              <a:rPr lang="zh-TW" altLang="en-US" dirty="0">
                <a:solidFill>
                  <a:srgbClr val="FF0000"/>
                </a:solidFill>
                <a:latin typeface="Arial Unicode MS" pitchFamily="34" charset="-120"/>
              </a:rPr>
              <a:t>行銷管理</a:t>
            </a:r>
            <a:r>
              <a:rPr lang="zh-TW" altLang="en-US" dirty="0">
                <a:latin typeface="Arial Unicode MS" pitchFamily="34" charset="-120"/>
              </a:rPr>
              <a:t>基礎</a:t>
            </a:r>
            <a:r>
              <a:rPr lang="zh-TW" altLang="en-US" dirty="0">
                <a:solidFill>
                  <a:srgbClr val="C00000"/>
                </a:solidFill>
                <a:latin typeface="Arial Unicode MS" pitchFamily="34" charset="-120"/>
              </a:rPr>
              <a:t>理論</a:t>
            </a:r>
            <a:r>
              <a:rPr lang="zh-TW" altLang="en-US" dirty="0">
                <a:latin typeface="Arial Unicode MS" pitchFamily="34" charset="-120"/>
              </a:rPr>
              <a:t>與</a:t>
            </a:r>
            <a:r>
              <a:rPr lang="zh-TW" altLang="en-US" dirty="0">
                <a:solidFill>
                  <a:srgbClr val="C00000"/>
                </a:solidFill>
                <a:latin typeface="Arial Unicode MS" pitchFamily="34" charset="-120"/>
              </a:rPr>
              <a:t>實務</a:t>
            </a:r>
            <a:r>
              <a:rPr lang="zh-TW" altLang="en-US" dirty="0">
                <a:latin typeface="Arial Unicode MS" pitchFamily="34" charset="-120"/>
              </a:rPr>
              <a:t>。</a:t>
            </a:r>
            <a:endParaRPr lang="en-US" altLang="zh-TW" dirty="0">
              <a:latin typeface="Arial Unicode MS" pitchFamily="34" charset="-120"/>
            </a:endParaRPr>
          </a:p>
          <a:p>
            <a:r>
              <a:rPr lang="zh-TW" altLang="en-US" dirty="0">
                <a:latin typeface="Arial Unicode MS" pitchFamily="34" charset="-120"/>
              </a:rPr>
              <a:t>課程內容包括：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瞭解行銷管理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掌握行銷洞察力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連結顧客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建立強勢品牌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創造價值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傳遞價值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溝通價值</a:t>
            </a:r>
            <a:endParaRPr lang="en-US" altLang="zh-TW" dirty="0">
              <a:latin typeface="Arial Unicode MS" pitchFamily="34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latin typeface="Arial Unicode MS" pitchFamily="34" charset="-120"/>
              </a:rPr>
              <a:t>永續成功的行銷</a:t>
            </a:r>
            <a:endParaRPr lang="en-US" altLang="zh-TW" dirty="0">
              <a:latin typeface="Arial Unicode MS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B4E13-6167-41B7-B301-908663719A69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Satisfaction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4400" dirty="0">
                <a:latin typeface="Calibri" charset="0"/>
                <a:ea typeface="標楷體" charset="-120"/>
              </a:rPr>
              <a:t>“</a:t>
            </a:r>
            <a:r>
              <a:rPr lang="en-US" altLang="zh-TW" sz="4400" dirty="0">
                <a:latin typeface="Calibri" charset="0"/>
                <a:ea typeface="標楷體" charset="-120"/>
              </a:rPr>
              <a:t>a person</a:t>
            </a:r>
            <a:r>
              <a:rPr lang="en-US" altLang="en-US" sz="4400" dirty="0">
                <a:latin typeface="Calibri" charset="0"/>
                <a:ea typeface="標楷體" charset="-120"/>
              </a:rPr>
              <a:t>’</a:t>
            </a:r>
            <a:r>
              <a:rPr lang="en-US" altLang="zh-TW" sz="4400" dirty="0">
                <a:latin typeface="Calibri" charset="0"/>
                <a:ea typeface="標楷體" charset="-120"/>
              </a:rPr>
              <a:t>s </a:t>
            </a:r>
            <a:r>
              <a:rPr lang="en-US" altLang="zh-TW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feelings of pleasure or disappointment</a:t>
            </a:r>
            <a:r>
              <a:rPr lang="en-US" altLang="zh-TW" sz="4400" dirty="0">
                <a:latin typeface="Calibri" charset="0"/>
                <a:ea typeface="標楷體" charset="-120"/>
              </a:rPr>
              <a:t> that result from comparing a product</a:t>
            </a:r>
            <a:r>
              <a:rPr lang="en-US" altLang="en-US" sz="4400" dirty="0">
                <a:latin typeface="Calibri" charset="0"/>
                <a:ea typeface="標楷體" charset="-120"/>
              </a:rPr>
              <a:t>’</a:t>
            </a:r>
            <a:r>
              <a:rPr lang="en-US" altLang="zh-TW" sz="4400" dirty="0">
                <a:latin typeface="Calibri" charset="0"/>
                <a:ea typeface="標楷體" charset="-120"/>
              </a:rPr>
              <a:t>s </a:t>
            </a:r>
            <a:br>
              <a:rPr lang="en-US" altLang="zh-TW" sz="4400" dirty="0">
                <a:latin typeface="Calibri" charset="0"/>
                <a:ea typeface="標楷體" charset="-120"/>
              </a:rPr>
            </a:br>
            <a:r>
              <a:rPr lang="en-US" altLang="zh-TW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perceived performance </a:t>
            </a:r>
            <a:r>
              <a:rPr lang="en-US" altLang="zh-TW" sz="4400" dirty="0">
                <a:latin typeface="Calibri" charset="0"/>
                <a:ea typeface="標楷體" charset="-120"/>
              </a:rPr>
              <a:t>(or outcome) </a:t>
            </a:r>
            <a:br>
              <a:rPr lang="en-US" altLang="zh-TW" sz="4400" dirty="0">
                <a:latin typeface="Calibri" charset="0"/>
                <a:ea typeface="標楷體" charset="-120"/>
              </a:rPr>
            </a:br>
            <a:r>
              <a:rPr lang="en-US" altLang="zh-TW" sz="4400" dirty="0">
                <a:latin typeface="Calibri" charset="0"/>
                <a:ea typeface="標楷體" charset="-120"/>
              </a:rPr>
              <a:t>to </a:t>
            </a:r>
            <a:r>
              <a:rPr lang="en-US" altLang="zh-TW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expectations</a:t>
            </a:r>
            <a:r>
              <a:rPr lang="en-US" altLang="en-US" sz="4400" dirty="0">
                <a:latin typeface="Calibri" charset="0"/>
                <a:ea typeface="標楷體" charset="-120"/>
              </a:rPr>
              <a:t>”</a:t>
            </a:r>
            <a:endParaRPr lang="en-US" altLang="zh-TW" sz="4400" dirty="0">
              <a:latin typeface="Calibri" charset="0"/>
              <a:ea typeface="標楷體" charset="-12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8683ED-B9B5-3E4E-A46F-500A9420F1A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F6A820-77C8-BE4D-ACCB-AD268CDF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88732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8706" y="116632"/>
            <a:ext cx="8229600" cy="936104"/>
          </a:xfrm>
        </p:spPr>
        <p:txBody>
          <a:bodyPr/>
          <a:lstStyle/>
          <a:p>
            <a:r>
              <a:rPr lang="en-US" altLang="zh-TW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Loyalty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09A513-E404-E84D-87F9-F9F54953015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0116" name="Rectangle 1"/>
          <p:cNvSpPr>
            <a:spLocks noChangeArrowheads="1"/>
          </p:cNvSpPr>
          <p:nvPr/>
        </p:nvSpPr>
        <p:spPr bwMode="auto">
          <a:xfrm>
            <a:off x="468313" y="1052736"/>
            <a:ext cx="83518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4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deeply held commitment </a:t>
            </a: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b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rebuy</a:t>
            </a: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altLang="zh-TW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repatronize</a:t>
            </a:r>
            <a: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zh-TW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preferred product or service </a:t>
            </a:r>
            <a:b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future </a:t>
            </a:r>
            <a:br>
              <a:rPr lang="en-US" altLang="zh-TW" sz="4400" b="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4400" b="1" dirty="0">
                <a:latin typeface="Calibri" panose="020F0502020204030204" pitchFamily="34" charset="0"/>
                <a:cs typeface="Calibri" panose="020F0502020204030204" pitchFamily="34" charset="0"/>
              </a:rPr>
              <a:t>despite situational influences and marketing efforts having the potential to cause switching behavior.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zh-TW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B7F79E-D0CA-CC4A-A3DD-EE78173FE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93933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Perceived Value, Customer Satisfaction, and Loyalty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9303C5-BB9F-8041-9489-6ACD9B332C4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1700808"/>
            <a:ext cx="187220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 Perceived Performance</a:t>
            </a:r>
          </a:p>
        </p:txBody>
      </p:sp>
      <p:sp>
        <p:nvSpPr>
          <p:cNvPr id="8" name="Oval 7"/>
          <p:cNvSpPr/>
          <p:nvPr/>
        </p:nvSpPr>
        <p:spPr>
          <a:xfrm>
            <a:off x="395536" y="4509120"/>
            <a:ext cx="1872208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/>
              <a:t>Customer</a:t>
            </a:r>
          </a:p>
          <a:p>
            <a:pPr algn="ctr">
              <a:defRPr/>
            </a:pPr>
            <a:r>
              <a:rPr lang="en-US" sz="1600" dirty="0"/>
              <a:t>Expectations</a:t>
            </a:r>
          </a:p>
        </p:txBody>
      </p:sp>
      <p:sp>
        <p:nvSpPr>
          <p:cNvPr id="9" name="Oval 8"/>
          <p:cNvSpPr/>
          <p:nvPr/>
        </p:nvSpPr>
        <p:spPr>
          <a:xfrm>
            <a:off x="2483768" y="3068960"/>
            <a:ext cx="1872208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Perceived Value</a:t>
            </a:r>
          </a:p>
        </p:txBody>
      </p:sp>
      <p:sp>
        <p:nvSpPr>
          <p:cNvPr id="10" name="Oval 9"/>
          <p:cNvSpPr/>
          <p:nvPr/>
        </p:nvSpPr>
        <p:spPr>
          <a:xfrm>
            <a:off x="4788024" y="3068960"/>
            <a:ext cx="1872208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Satisfaction</a:t>
            </a:r>
          </a:p>
        </p:txBody>
      </p:sp>
      <p:sp>
        <p:nvSpPr>
          <p:cNvPr id="11" name="Oval 10"/>
          <p:cNvSpPr/>
          <p:nvPr/>
        </p:nvSpPr>
        <p:spPr>
          <a:xfrm>
            <a:off x="7092280" y="3068960"/>
            <a:ext cx="1872208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000" dirty="0"/>
              <a:t>Customer</a:t>
            </a:r>
          </a:p>
          <a:p>
            <a:pPr algn="ctr">
              <a:defRPr/>
            </a:pPr>
            <a:r>
              <a:rPr lang="en-US" sz="2000" dirty="0"/>
              <a:t>Loyalty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993900" y="2868613"/>
            <a:ext cx="763588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1993900" y="4237038"/>
            <a:ext cx="763588" cy="4730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1331913" y="3068638"/>
            <a:ext cx="0" cy="1439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2268538" y="2384425"/>
            <a:ext cx="2794000" cy="884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V="1">
            <a:off x="2268538" y="4237038"/>
            <a:ext cx="2794000" cy="9556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356100" y="3752850"/>
            <a:ext cx="4318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6659563" y="3752850"/>
            <a:ext cx="43338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A0E4E8B-6A29-B34E-9367-D0D4EFE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0688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11960" y="3284984"/>
            <a:ext cx="3312368" cy="30963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3600">
                <a:solidFill>
                  <a:srgbClr val="FFFF00"/>
                </a:solidFill>
                <a:latin typeface="Calibri" pitchFamily="34" charset="0"/>
              </a:rPr>
              <a:t>CFO-COO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Finance and Operations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(Lagging)</a:t>
            </a:r>
          </a:p>
        </p:txBody>
      </p:sp>
      <p:sp>
        <p:nvSpPr>
          <p:cNvPr id="921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CEO CIO CFO</a:t>
            </a:r>
          </a:p>
        </p:txBody>
      </p:sp>
      <p:sp>
        <p:nvSpPr>
          <p:cNvPr id="921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0BDE8-5916-4E4B-87F2-64C7D07BC18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2167" name="Rectangle 4"/>
          <p:cNvSpPr>
            <a:spLocks noChangeArrowheads="1"/>
          </p:cNvSpPr>
          <p:nvPr/>
        </p:nvSpPr>
        <p:spPr bwMode="auto">
          <a:xfrm>
            <a:off x="1476375" y="6569075"/>
            <a:ext cx="6534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http://www.r3now.com/what-is-the-proper-relationship-for-the-cio-ceo-and-cfo/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03648" y="3284984"/>
            <a:ext cx="3312368" cy="30963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4000">
                <a:solidFill>
                  <a:srgbClr val="FFFF00"/>
                </a:solidFill>
                <a:latin typeface="Calibri" pitchFamily="34" charset="0"/>
              </a:rPr>
              <a:t>CIO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Enterprise Technology Integration</a:t>
            </a:r>
          </a:p>
        </p:txBody>
      </p:sp>
      <p:sp>
        <p:nvSpPr>
          <p:cNvPr id="8" name="Oval 7"/>
          <p:cNvSpPr/>
          <p:nvPr/>
        </p:nvSpPr>
        <p:spPr>
          <a:xfrm>
            <a:off x="2843808" y="908720"/>
            <a:ext cx="3312368" cy="30963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  <a:p>
            <a:pPr algn="ctr">
              <a:defRPr/>
            </a:pPr>
            <a:r>
              <a:rPr lang="en-US" sz="2400" dirty="0"/>
              <a:t>Strategy and Sales</a:t>
            </a:r>
          </a:p>
          <a:p>
            <a:pPr algn="ctr">
              <a:defRPr/>
            </a:pPr>
            <a:r>
              <a:rPr lang="en-US" sz="2400" dirty="0"/>
              <a:t>(Leading)</a:t>
            </a:r>
          </a:p>
        </p:txBody>
      </p:sp>
    </p:spTree>
    <p:extLst>
      <p:ext uri="{BB962C8B-B14F-4D97-AF65-F5344CB8AC3E}">
        <p14:creationId xmlns:p14="http://schemas.microsoft.com/office/powerpoint/2010/main" val="2131810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CEO CIO CMO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59DF92-0587-E146-876D-98A0384F7F6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1960" y="3284984"/>
            <a:ext cx="3312368" cy="30963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CMO</a:t>
            </a:r>
          </a:p>
          <a:p>
            <a:pPr algn="ctr">
              <a:defRPr/>
            </a:pPr>
            <a:r>
              <a:rPr lang="en-US" sz="2400" dirty="0"/>
              <a:t>Marketing</a:t>
            </a:r>
          </a:p>
          <a:p>
            <a:pPr algn="ctr">
              <a:defRPr/>
            </a:pPr>
            <a:r>
              <a:rPr lang="en-US" sz="2400" dirty="0"/>
              <a:t>Communication</a:t>
            </a:r>
          </a:p>
        </p:txBody>
      </p:sp>
      <p:sp>
        <p:nvSpPr>
          <p:cNvPr id="7" name="Oval 6"/>
          <p:cNvSpPr/>
          <p:nvPr/>
        </p:nvSpPr>
        <p:spPr>
          <a:xfrm>
            <a:off x="1403648" y="3284984"/>
            <a:ext cx="3312368" cy="30963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TW" sz="4000">
                <a:solidFill>
                  <a:srgbClr val="FFFF00"/>
                </a:solidFill>
                <a:latin typeface="Calibri" pitchFamily="34" charset="0"/>
              </a:rPr>
              <a:t>CIO</a:t>
            </a:r>
          </a:p>
          <a:p>
            <a:pPr algn="ctr" eaLnBrk="1" hangingPunct="1">
              <a:defRPr/>
            </a:pPr>
            <a:r>
              <a:rPr lang="en-US" altLang="zh-TW">
                <a:solidFill>
                  <a:srgbClr val="FFFFFF"/>
                </a:solidFill>
                <a:latin typeface="Calibri" pitchFamily="34" charset="0"/>
              </a:rPr>
              <a:t>Enterprise Technology Integration</a:t>
            </a:r>
          </a:p>
        </p:txBody>
      </p:sp>
      <p:sp>
        <p:nvSpPr>
          <p:cNvPr id="8" name="Oval 7"/>
          <p:cNvSpPr/>
          <p:nvPr/>
        </p:nvSpPr>
        <p:spPr>
          <a:xfrm>
            <a:off x="2843808" y="908720"/>
            <a:ext cx="3312368" cy="30963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  <a:p>
            <a:pPr algn="ctr">
              <a:defRPr/>
            </a:pPr>
            <a:r>
              <a:rPr lang="en-US" sz="2400" dirty="0"/>
              <a:t>Strategy and Sales</a:t>
            </a:r>
          </a:p>
          <a:p>
            <a:pPr algn="ctr">
              <a:defRPr/>
            </a:pPr>
            <a:r>
              <a:rPr lang="en-US" sz="2400" dirty="0"/>
              <a:t>(Leading)</a:t>
            </a:r>
          </a:p>
        </p:txBody>
      </p:sp>
      <p:sp>
        <p:nvSpPr>
          <p:cNvPr id="93197" name="Rectangle 4"/>
          <p:cNvSpPr>
            <a:spLocks noChangeArrowheads="1"/>
          </p:cNvSpPr>
          <p:nvPr/>
        </p:nvSpPr>
        <p:spPr bwMode="auto">
          <a:xfrm>
            <a:off x="1476375" y="6569075"/>
            <a:ext cx="6534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Adapted from: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http://www.r3now.com/what-is-the-proper-relationship-for-the-cio-ceo-and-cfo/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37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7"/>
          <p:cNvGrpSpPr>
            <a:grpSpLocks/>
          </p:cNvGrpSpPr>
          <p:nvPr/>
        </p:nvGrpSpPr>
        <p:grpSpPr bwMode="auto">
          <a:xfrm>
            <a:off x="2411413" y="1196975"/>
            <a:ext cx="6408737" cy="5111750"/>
            <a:chOff x="2411760" y="1196752"/>
            <a:chExt cx="6408712" cy="511256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483197" y="6309320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83197" y="4364322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483197" y="3284649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483197" y="2204976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83197" y="1196752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11760" y="5301097"/>
              <a:ext cx="6337275" cy="0"/>
            </a:xfrm>
            <a:prstGeom prst="line">
              <a:avLst/>
            </a:prstGeom>
            <a:ln w="952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211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CEO CIO CMO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76A199-9E6B-BA45-BFE9-652F9B9AC0D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4213" name="Rectangle 4"/>
          <p:cNvSpPr>
            <a:spLocks noChangeArrowheads="1"/>
          </p:cNvSpPr>
          <p:nvPr/>
        </p:nvSpPr>
        <p:spPr bwMode="auto">
          <a:xfrm>
            <a:off x="827088" y="6572250"/>
            <a:ext cx="7559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Adapted from: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http://www.argowiki.com/index.php?title=The_Relationship_Between_the_CEO_and_CIO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1196975"/>
            <a:ext cx="1008062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6375" y="1196975"/>
            <a:ext cx="1008063" cy="208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3284538"/>
            <a:ext cx="1008062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8313" y="4365625"/>
            <a:ext cx="1008062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6375" y="4365625"/>
            <a:ext cx="1008063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76375" y="3284538"/>
            <a:ext cx="1008063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6375" y="4365625"/>
            <a:ext cx="1008063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76375" y="5300663"/>
            <a:ext cx="1008063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76375" y="2205038"/>
            <a:ext cx="1008063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6375" y="1196975"/>
            <a:ext cx="100806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4224" name="TextBox 2"/>
          <p:cNvSpPr txBox="1">
            <a:spLocks noChangeArrowheads="1"/>
          </p:cNvSpPr>
          <p:nvPr/>
        </p:nvSpPr>
        <p:spPr bwMode="auto">
          <a:xfrm>
            <a:off x="468313" y="1989138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Strategy</a:t>
            </a:r>
          </a:p>
        </p:txBody>
      </p:sp>
      <p:sp>
        <p:nvSpPr>
          <p:cNvPr id="94225" name="TextBox 16"/>
          <p:cNvSpPr txBox="1">
            <a:spLocks noChangeArrowheads="1"/>
          </p:cNvSpPr>
          <p:nvPr/>
        </p:nvSpPr>
        <p:spPr bwMode="auto">
          <a:xfrm>
            <a:off x="468313" y="3716338"/>
            <a:ext cx="1008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Tactics</a:t>
            </a:r>
          </a:p>
        </p:txBody>
      </p:sp>
      <p:sp>
        <p:nvSpPr>
          <p:cNvPr id="94226" name="TextBox 17"/>
          <p:cNvSpPr txBox="1">
            <a:spLocks noChangeArrowheads="1"/>
          </p:cNvSpPr>
          <p:nvPr/>
        </p:nvSpPr>
        <p:spPr bwMode="auto">
          <a:xfrm>
            <a:off x="468313" y="5157788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charset="0"/>
              </a:rPr>
              <a:t>Operations</a:t>
            </a:r>
          </a:p>
        </p:txBody>
      </p:sp>
      <p:sp>
        <p:nvSpPr>
          <p:cNvPr id="94227" name="TextBox 18"/>
          <p:cNvSpPr txBox="1">
            <a:spLocks noChangeArrowheads="1"/>
          </p:cNvSpPr>
          <p:nvPr/>
        </p:nvSpPr>
        <p:spPr bwMode="auto">
          <a:xfrm>
            <a:off x="1476375" y="155733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</a:rPr>
              <a:t>Vision</a:t>
            </a:r>
          </a:p>
        </p:txBody>
      </p:sp>
      <p:sp>
        <p:nvSpPr>
          <p:cNvPr id="94228" name="TextBox 19"/>
          <p:cNvSpPr txBox="1">
            <a:spLocks noChangeArrowheads="1"/>
          </p:cNvSpPr>
          <p:nvPr/>
        </p:nvSpPr>
        <p:spPr bwMode="auto">
          <a:xfrm>
            <a:off x="1476375" y="2492375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Mission</a:t>
            </a:r>
          </a:p>
        </p:txBody>
      </p:sp>
      <p:sp>
        <p:nvSpPr>
          <p:cNvPr id="94229" name="TextBox 20"/>
          <p:cNvSpPr txBox="1">
            <a:spLocks noChangeArrowheads="1"/>
          </p:cNvSpPr>
          <p:nvPr/>
        </p:nvSpPr>
        <p:spPr bwMode="auto">
          <a:xfrm>
            <a:off x="1476375" y="3716338"/>
            <a:ext cx="1008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latin typeface="Arial" charset="0"/>
              </a:rPr>
              <a:t>Goals</a:t>
            </a:r>
          </a:p>
        </p:txBody>
      </p:sp>
      <p:sp>
        <p:nvSpPr>
          <p:cNvPr id="94230" name="TextBox 21"/>
          <p:cNvSpPr txBox="1">
            <a:spLocks noChangeArrowheads="1"/>
          </p:cNvSpPr>
          <p:nvPr/>
        </p:nvSpPr>
        <p:spPr bwMode="auto">
          <a:xfrm>
            <a:off x="1476375" y="4724400"/>
            <a:ext cx="10795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300" b="1">
                <a:latin typeface="Arial" charset="0"/>
              </a:rPr>
              <a:t>Objectives</a:t>
            </a:r>
          </a:p>
        </p:txBody>
      </p:sp>
      <p:sp>
        <p:nvSpPr>
          <p:cNvPr id="94231" name="TextBox 22"/>
          <p:cNvSpPr txBox="1">
            <a:spLocks noChangeArrowheads="1"/>
          </p:cNvSpPr>
          <p:nvPr/>
        </p:nvSpPr>
        <p:spPr bwMode="auto">
          <a:xfrm>
            <a:off x="1476375" y="5661025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charset="0"/>
              </a:rPr>
              <a:t>Tasks</a:t>
            </a:r>
          </a:p>
        </p:txBody>
      </p:sp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2771775" y="1196975"/>
            <a:ext cx="5976938" cy="5111750"/>
          </a:xfrm>
          <a:prstGeom prst="triangle">
            <a:avLst>
              <a:gd name="adj" fmla="val 49801"/>
            </a:avLst>
          </a:prstGeom>
          <a:noFill/>
          <a:ln w="9525">
            <a:solidFill>
              <a:srgbClr val="A6A6A6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24128" y="2276872"/>
            <a:ext cx="1617669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CMO</a:t>
            </a:r>
          </a:p>
        </p:txBody>
      </p:sp>
      <p:sp>
        <p:nvSpPr>
          <p:cNvPr id="26" name="Oval 25"/>
          <p:cNvSpPr/>
          <p:nvPr/>
        </p:nvSpPr>
        <p:spPr>
          <a:xfrm>
            <a:off x="4283968" y="2348880"/>
            <a:ext cx="1617669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CIO</a:t>
            </a:r>
          </a:p>
        </p:txBody>
      </p:sp>
      <p:sp>
        <p:nvSpPr>
          <p:cNvPr id="27" name="Oval 26"/>
          <p:cNvSpPr/>
          <p:nvPr/>
        </p:nvSpPr>
        <p:spPr>
          <a:xfrm>
            <a:off x="4970555" y="1196752"/>
            <a:ext cx="1617669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</a:rPr>
              <a:t>CEO</a:t>
            </a:r>
          </a:p>
        </p:txBody>
      </p:sp>
    </p:spTree>
    <p:extLst>
      <p:ext uri="{BB962C8B-B14F-4D97-AF65-F5344CB8AC3E}">
        <p14:creationId xmlns:p14="http://schemas.microsoft.com/office/powerpoint/2010/main" val="4184608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內容版面配置區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6600" b="1">
                <a:latin typeface="Calibri" charset="0"/>
                <a:ea typeface="標楷體" charset="-120"/>
              </a:rPr>
              <a:t>Nothing 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is 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so </a:t>
            </a:r>
            <a:r>
              <a:rPr lang="en-US" altLang="zh-TW" sz="6600" b="1">
                <a:solidFill>
                  <a:srgbClr val="FF0000"/>
                </a:solidFill>
                <a:latin typeface="Calibri" charset="0"/>
                <a:ea typeface="標楷體" charset="-120"/>
              </a:rPr>
              <a:t>practical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 as a </a:t>
            </a:r>
            <a:br>
              <a:rPr lang="en-US" altLang="zh-TW" sz="6600" b="1">
                <a:latin typeface="Calibri" charset="0"/>
                <a:ea typeface="標楷體" charset="-120"/>
              </a:rPr>
            </a:br>
            <a:r>
              <a:rPr lang="en-US" altLang="zh-TW" sz="6600" b="1">
                <a:latin typeface="Calibri" charset="0"/>
                <a:ea typeface="標楷體" charset="-120"/>
              </a:rPr>
              <a:t>good </a:t>
            </a:r>
            <a:r>
              <a:rPr lang="en-US" altLang="zh-TW" sz="6600" b="1">
                <a:solidFill>
                  <a:srgbClr val="FF0000"/>
                </a:solidFill>
                <a:latin typeface="Calibri" charset="0"/>
                <a:ea typeface="標楷體" charset="-120"/>
              </a:rPr>
              <a:t>theory</a:t>
            </a:r>
            <a:endParaRPr lang="zh-TW" altLang="en-US" sz="6600" b="1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52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669088"/>
            <a:ext cx="792162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E023B3-C33C-2F40-874E-FBEC20ECC11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339975" y="6597650"/>
            <a:ext cx="489585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000">
                <a:solidFill>
                  <a:srgbClr val="898989"/>
                </a:solidFill>
              </a:rPr>
              <a:t>Source: Backer &amp; Saren (2009), Marketing Theory: A Student Text, 2</a:t>
            </a:r>
            <a:r>
              <a:rPr lang="en-US" altLang="zh-TW" sz="1000" baseline="30000">
                <a:solidFill>
                  <a:srgbClr val="898989"/>
                </a:solidFill>
              </a:rPr>
              <a:t>nd</a:t>
            </a:r>
            <a:r>
              <a:rPr lang="en-US" altLang="zh-TW" sz="1000">
                <a:solidFill>
                  <a:srgbClr val="898989"/>
                </a:solidFill>
              </a:rPr>
              <a:t>  Edition, Sage</a:t>
            </a:r>
            <a:endParaRPr lang="es-ES" altLang="zh-TW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</a:rPr>
              <a:t>Case Study</a:t>
            </a:r>
            <a:endParaRPr lang="zh-TW" altLang="en-US" sz="15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07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17575"/>
            <a:ext cx="8229600" cy="719137"/>
          </a:xfrm>
        </p:spPr>
        <p:txBody>
          <a:bodyPr/>
          <a:lstStyle/>
          <a:p>
            <a:r>
              <a:rPr lang="en-US" altLang="zh-TW" sz="6000" dirty="0">
                <a:solidFill>
                  <a:srgbClr val="FF0000"/>
                </a:solidFill>
              </a:rPr>
              <a:t>Case Study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07950" y="908050"/>
            <a:ext cx="8891588" cy="5218113"/>
          </a:xfrm>
        </p:spPr>
        <p:txBody>
          <a:bodyPr/>
          <a:lstStyle/>
          <a:p>
            <a:r>
              <a:rPr lang="en-US" altLang="zh-TW"/>
              <a:t>Harvard Business School</a:t>
            </a:r>
          </a:p>
          <a:p>
            <a:pPr lvl="1"/>
            <a:r>
              <a:rPr lang="en-US" altLang="zh-TW"/>
              <a:t>The Case Method at HBS</a:t>
            </a:r>
          </a:p>
          <a:p>
            <a:pPr lvl="1"/>
            <a:r>
              <a:rPr lang="en-US" altLang="zh-TW"/>
              <a:t>Inside the Case Method: The Entrepreneurial Manager</a:t>
            </a:r>
          </a:p>
          <a:p>
            <a:pPr lvl="2"/>
            <a:r>
              <a:rPr lang="en-US" altLang="zh-TW">
                <a:hlinkClick r:id="rId2"/>
              </a:rPr>
              <a:t>http://www.youtube.com/watch?v=YWybEVsVwe4</a:t>
            </a:r>
            <a:r>
              <a:rPr lang="en-US" altLang="zh-TW"/>
              <a:t>  (15:56)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769D-2FB7-4F1B-8CE6-2B3158EFD40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</a:t>
            </a:r>
            <a:r>
              <a:rPr lang="en-US" altLang="zh-TW" sz="1000" dirty="0">
                <a:hlinkClick r:id="rId2"/>
              </a:rPr>
              <a:t>http://www.youtube.com/watch?v=YWybEVsVwe4</a:t>
            </a:r>
            <a:endParaRPr lang="es-ES" altLang="zh-TW" sz="1000" dirty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4764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B2C-A0CD-D14C-BF16-B1770F19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732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Marketing Case Study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1: 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Nike 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(Ch1, pp.52-54)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7DAD-1671-5D46-AD46-F5A75241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538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pros, cons, and risks associated with Nike’s core marketing strategy?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were Adidas, how would you compete with Nike?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C8CC-B7A1-7148-A582-1112741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0751-C010-2D4C-B6EC-4C9B72CA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74685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68313" y="58738"/>
            <a:ext cx="8229600" cy="849312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Course Introduction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79388" y="836712"/>
            <a:ext cx="8857108" cy="5832376"/>
          </a:xfrm>
        </p:spPr>
        <p:txBody>
          <a:bodyPr/>
          <a:lstStyle/>
          <a:p>
            <a:r>
              <a:rPr lang="en-US" altLang="zh-TW" dirty="0"/>
              <a:t>This course introduces the fundamental </a:t>
            </a:r>
            <a:br>
              <a:rPr lang="en-US" altLang="zh-TW" dirty="0"/>
            </a:br>
            <a:r>
              <a:rPr lang="en-US" altLang="zh-TW" dirty="0">
                <a:solidFill>
                  <a:srgbClr val="C00000"/>
                </a:solidFill>
              </a:rPr>
              <a:t>theories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C00000"/>
                </a:solidFill>
              </a:rPr>
              <a:t>practices</a:t>
            </a:r>
            <a:r>
              <a:rPr lang="en-US" altLang="zh-TW" dirty="0"/>
              <a:t> of </a:t>
            </a:r>
            <a:r>
              <a:rPr lang="en-US" altLang="zh-TW" dirty="0">
                <a:solidFill>
                  <a:srgbClr val="FF0000"/>
                </a:solidFill>
              </a:rPr>
              <a:t>marketing management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Topics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Understanding Marketing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Capturing Marketing Insights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Connecting with Customers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Building Strong Brands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Creating Value and Shaping the Market Offerings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Delivering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Communicating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Conducting Marketing Responsibly for Long-term Success</a:t>
            </a:r>
            <a:endParaRPr lang="zh-TW" altLang="en-US" sz="2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F4803-A7C9-46F3-B025-388D7B072664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</a:rPr>
              <a:t>Business </a:t>
            </a:r>
            <a:br>
              <a:rPr lang="en-US" altLang="zh-TW" sz="15000" dirty="0">
                <a:solidFill>
                  <a:srgbClr val="FF0000"/>
                </a:solidFill>
              </a:rPr>
            </a:br>
            <a:r>
              <a:rPr lang="en-US" altLang="zh-TW" sz="15000" dirty="0">
                <a:solidFill>
                  <a:srgbClr val="FF0000"/>
                </a:solidFill>
              </a:rPr>
              <a:t>Model</a:t>
            </a:r>
            <a:endParaRPr lang="zh-TW" altLang="en-US" sz="15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856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48288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Definition of </a:t>
            </a:r>
            <a:r>
              <a:rPr lang="en-US" altLang="zh-TW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 dirty="0"/>
              <a:t>A </a:t>
            </a:r>
            <a:r>
              <a:rPr lang="en-US" sz="4800" b="1" dirty="0">
                <a:solidFill>
                  <a:srgbClr val="FF0000"/>
                </a:solidFill>
              </a:rPr>
              <a:t>business model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/>
              <a:t>describes the </a:t>
            </a:r>
            <a:r>
              <a:rPr lang="en-US" sz="4800" b="1" dirty="0">
                <a:solidFill>
                  <a:srgbClr val="FF0000"/>
                </a:solidFill>
              </a:rPr>
              <a:t>rationale</a:t>
            </a:r>
            <a:r>
              <a:rPr lang="en-US" sz="4800" b="1" dirty="0"/>
              <a:t> of </a:t>
            </a:r>
            <a:br>
              <a:rPr lang="en-US" sz="4800" b="1" dirty="0"/>
            </a:br>
            <a:r>
              <a:rPr lang="en-US" sz="4800" b="1" dirty="0"/>
              <a:t>how an </a:t>
            </a:r>
            <a:r>
              <a:rPr lang="en-US" sz="4800" b="1" dirty="0">
                <a:solidFill>
                  <a:schemeClr val="accent1"/>
                </a:solidFill>
              </a:rPr>
              <a:t>organization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>
                <a:solidFill>
                  <a:srgbClr val="984807"/>
                </a:solidFill>
              </a:rPr>
              <a:t>creates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984807"/>
                </a:solidFill>
              </a:rPr>
              <a:t>delivers</a:t>
            </a:r>
            <a:r>
              <a:rPr lang="en-US" sz="4800" b="1" dirty="0"/>
              <a:t>, and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FF0000"/>
                </a:solidFill>
              </a:rPr>
              <a:t>value</a:t>
            </a:r>
            <a:r>
              <a:rPr lang="en-US" sz="4800" b="1" dirty="0"/>
              <a:t>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07018E-F8E0-4081-A27D-41F03308BD1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144528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B5C3CC-0F86-4FCE-8E46-AB4EED1101E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3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57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FE2A74-51FD-4D29-B540-5CC07759341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7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solidFill>
            <a:srgbClr val="E46C0A">
              <a:alpha val="52156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9" name="TextBox 1"/>
          <p:cNvSpPr txBox="1">
            <a:spLocks noChangeArrowheads="1"/>
          </p:cNvSpPr>
          <p:nvPr/>
        </p:nvSpPr>
        <p:spPr bwMode="auto">
          <a:xfrm>
            <a:off x="3851275" y="134143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Product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solidFill>
            <a:srgbClr val="FDEADA">
              <a:alpha val="79999"/>
            </a:srgbClr>
          </a:solidFill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1" name="TextBox 40"/>
          <p:cNvSpPr txBox="1">
            <a:spLocks noChangeArrowheads="1"/>
          </p:cNvSpPr>
          <p:nvPr/>
        </p:nvSpPr>
        <p:spPr bwMode="auto">
          <a:xfrm>
            <a:off x="7019925" y="12684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6600"/>
                </a:solidFill>
                <a:latin typeface="Arial" charset="0"/>
              </a:rPr>
              <a:t>Customer Interface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solidFill>
            <a:srgbClr val="EBF1DE">
              <a:alpha val="79999"/>
            </a:srgbClr>
          </a:solidFill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3" name="TextBox 42"/>
          <p:cNvSpPr txBox="1">
            <a:spLocks noChangeArrowheads="1"/>
          </p:cNvSpPr>
          <p:nvPr/>
        </p:nvSpPr>
        <p:spPr bwMode="auto">
          <a:xfrm>
            <a:off x="323850" y="1268413"/>
            <a:ext cx="248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4F6228"/>
                </a:solidFill>
                <a:latin typeface="Arial" charset="0"/>
              </a:rPr>
              <a:t>Infrastructure Management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solidFill>
            <a:srgbClr val="DCE6F2">
              <a:alpha val="79999"/>
            </a:srgbClr>
          </a:solidFill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5" name="TextBox 48"/>
          <p:cNvSpPr txBox="1">
            <a:spLocks noChangeArrowheads="1"/>
          </p:cNvSpPr>
          <p:nvPr/>
        </p:nvSpPr>
        <p:spPr bwMode="auto">
          <a:xfrm>
            <a:off x="323850" y="5084763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3730400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</a:rPr>
              <a:t>Business Model Canvas Explained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F720FE-D287-4186-86E8-6FE97934F4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656907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http://www.youtube.com/watch?v=QoAOzMTLP5s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2875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36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DF12D3-8293-A94F-8591-BC833108EDF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532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20"/>
          <p:cNvSpPr txBox="1">
            <a:spLocks noChangeArrowheads="1"/>
          </p:cNvSpPr>
          <p:nvPr/>
        </p:nvSpPr>
        <p:spPr bwMode="auto">
          <a:xfrm>
            <a:off x="7451725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5325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5325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53257" name="TextBox 24"/>
          <p:cNvSpPr txBox="1">
            <a:spLocks noChangeArrowheads="1"/>
          </p:cNvSpPr>
          <p:nvPr/>
        </p:nvSpPr>
        <p:spPr bwMode="auto">
          <a:xfrm>
            <a:off x="2620168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53258" name="TextBox 25"/>
          <p:cNvSpPr txBox="1">
            <a:spLocks noChangeArrowheads="1"/>
          </p:cNvSpPr>
          <p:nvPr/>
        </p:nvSpPr>
        <p:spPr bwMode="auto">
          <a:xfrm>
            <a:off x="2627313" y="2052638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53259" name="TextBox 26"/>
          <p:cNvSpPr txBox="1">
            <a:spLocks noChangeArrowheads="1"/>
          </p:cNvSpPr>
          <p:nvPr/>
        </p:nvSpPr>
        <p:spPr bwMode="auto">
          <a:xfrm>
            <a:off x="586740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5326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5326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53262" name="TextBox 29"/>
          <p:cNvSpPr txBox="1">
            <a:spLocks noChangeArrowheads="1"/>
          </p:cNvSpPr>
          <p:nvPr/>
        </p:nvSpPr>
        <p:spPr bwMode="auto">
          <a:xfrm>
            <a:off x="75565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13866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DF12D3-8293-A94F-8591-BC833108EDF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532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20"/>
          <p:cNvSpPr txBox="1">
            <a:spLocks noChangeArrowheads="1"/>
          </p:cNvSpPr>
          <p:nvPr/>
        </p:nvSpPr>
        <p:spPr bwMode="auto">
          <a:xfrm>
            <a:off x="7451725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5325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5325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53257" name="TextBox 24"/>
          <p:cNvSpPr txBox="1">
            <a:spLocks noChangeArrowheads="1"/>
          </p:cNvSpPr>
          <p:nvPr/>
        </p:nvSpPr>
        <p:spPr bwMode="auto">
          <a:xfrm>
            <a:off x="2620168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53258" name="TextBox 25"/>
          <p:cNvSpPr txBox="1">
            <a:spLocks noChangeArrowheads="1"/>
          </p:cNvSpPr>
          <p:nvPr/>
        </p:nvSpPr>
        <p:spPr bwMode="auto">
          <a:xfrm>
            <a:off x="2627313" y="2052638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53259" name="TextBox 26"/>
          <p:cNvSpPr txBox="1">
            <a:spLocks noChangeArrowheads="1"/>
          </p:cNvSpPr>
          <p:nvPr/>
        </p:nvSpPr>
        <p:spPr bwMode="auto">
          <a:xfrm>
            <a:off x="586740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5326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5326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53262" name="TextBox 29"/>
          <p:cNvSpPr txBox="1">
            <a:spLocks noChangeArrowheads="1"/>
          </p:cNvSpPr>
          <p:nvPr/>
        </p:nvSpPr>
        <p:spPr bwMode="auto">
          <a:xfrm>
            <a:off x="755650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6950" y="2942395"/>
            <a:ext cx="1689161" cy="64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What?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6072" y="4474361"/>
            <a:ext cx="1689161" cy="643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Why?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0631" y="2927515"/>
            <a:ext cx="1689161" cy="6430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How?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65041" y="2990401"/>
            <a:ext cx="1689161" cy="6430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76200" dir="2700000" algn="tl" rotWithShape="0">
              <a:schemeClr val="bg1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Who?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02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237C6-4822-D14F-AA8F-6286D746F16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2481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844675"/>
            <a:ext cx="44846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763517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1.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Customer Segments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B8CEEF-ADE2-A14D-8E9B-E9085E9D9CE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8407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84213" y="1230313"/>
            <a:ext cx="7704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charset="-128"/>
              </a:rPr>
              <a:t>Defines the different groups of people or organizations an enterprise aims to reach and serve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07819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>
                <a:solidFill>
                  <a:schemeClr val="accent1"/>
                </a:solidFill>
                <a:latin typeface="標楷體" pitchFamily="65" charset="-120"/>
              </a:rPr>
              <a:t>課程目標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362950" cy="4569371"/>
          </a:xfrm>
        </p:spPr>
        <p:txBody>
          <a:bodyPr/>
          <a:lstStyle/>
          <a:p>
            <a:r>
              <a:rPr lang="zh-TW" altLang="en-US" sz="6000" dirty="0">
                <a:latin typeface="標楷體" pitchFamily="65" charset="-120"/>
              </a:rPr>
              <a:t>學生將能夠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暸解</a:t>
            </a:r>
            <a:r>
              <a:rPr lang="zh-TW" altLang="en-US" sz="6000" dirty="0">
                <a:latin typeface="標楷體" pitchFamily="65" charset="-120"/>
              </a:rPr>
              <a:t>及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應用</a:t>
            </a:r>
            <a:br>
              <a:rPr lang="en-US" altLang="zh-TW" sz="6000" dirty="0">
                <a:latin typeface="標楷體" pitchFamily="65" charset="-120"/>
              </a:rPr>
            </a:b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</a:rPr>
              <a:t>行銷管理</a:t>
            </a:r>
            <a:br>
              <a:rPr lang="en-US" altLang="zh-TW" sz="6000" dirty="0">
                <a:solidFill>
                  <a:srgbClr val="FF0000"/>
                </a:solidFill>
                <a:latin typeface="標楷體" pitchFamily="65" charset="-120"/>
              </a:rPr>
            </a:br>
            <a:r>
              <a:rPr lang="zh-TW" altLang="en-US" sz="6000" dirty="0">
                <a:latin typeface="標楷體" pitchFamily="65" charset="-120"/>
              </a:rPr>
              <a:t>基礎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理論</a:t>
            </a:r>
            <a:r>
              <a:rPr lang="zh-TW" altLang="en-US" sz="6000" dirty="0">
                <a:latin typeface="標楷體" pitchFamily="65" charset="-120"/>
              </a:rPr>
              <a:t>與</a:t>
            </a:r>
            <a:r>
              <a:rPr lang="zh-TW" altLang="en-US" sz="6000" dirty="0">
                <a:solidFill>
                  <a:srgbClr val="C00000"/>
                </a:solidFill>
                <a:latin typeface="標楷體" pitchFamily="65" charset="-120"/>
              </a:rPr>
              <a:t>實務</a:t>
            </a:r>
            <a:r>
              <a:rPr lang="zh-TW" altLang="en-US" sz="6000" dirty="0">
                <a:latin typeface="標楷體" pitchFamily="65" charset="-120"/>
              </a:rPr>
              <a:t>。</a:t>
            </a:r>
            <a:endParaRPr lang="en-US" altLang="zh-TW" sz="6000" dirty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8974A-1341-4FA2-A1E6-95DA9DC5FD6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2.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Value Propositions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256774-DDA8-9849-8B3A-EB2E0BDC046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56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39750" y="1301750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bundle of products and services that create value for a specific Customer Segment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093947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3.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Channels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8EDB32-8B36-314A-ABCF-6910019795BA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38388"/>
            <a:ext cx="83185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68313" y="1341438"/>
            <a:ext cx="820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how a company communicates with and reaches its Customer Segments to deliver a Value Proposition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64752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4.</a:t>
            </a:r>
            <a:r>
              <a:rPr lang="en-US" altLang="zh-TW" dirty="0">
                <a:latin typeface="Calibri" charset="0"/>
                <a:ea typeface="標楷體" charset="-120"/>
              </a:rPr>
              <a:t> </a:t>
            </a:r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Customer</a:t>
            </a:r>
            <a:r>
              <a:rPr lang="en-US" altLang="zh-TW" dirty="0">
                <a:latin typeface="Calibri" charset="0"/>
                <a:ea typeface="標楷體" charset="-120"/>
              </a:rPr>
              <a:t> </a:t>
            </a:r>
            <a:r>
              <a:rPr lang="en-US" altLang="zh-TW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Relationships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97B879-41CB-6547-8C58-D52BA467487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22488"/>
            <a:ext cx="8280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39750" y="1157288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4F81BD"/>
                </a:solidFill>
                <a:latin typeface="Arial" charset="0"/>
                <a:ea typeface="ＭＳ Ｐゴシック" charset="-128"/>
              </a:rPr>
              <a:t>Describes the types of relationships a company establishes with specific Customer Segments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1919008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5.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Revenue Streams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AB43A8-ACDD-ED44-9BB1-DFA64AF79B3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93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0125"/>
            <a:ext cx="82804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9750" y="931863"/>
            <a:ext cx="81359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Represents the cash a company generates from each Customer Segment (costs must be subtracted from revenues to create earnings)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462947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6.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Key Resources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554E73-2315-F648-9AA2-25A3ECF2247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28850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68313" y="1014413"/>
            <a:ext cx="828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most important assets required to make a business model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256863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350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7.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Key Activities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D43778-0D26-8449-95D1-67FBE057FA0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00288"/>
            <a:ext cx="8280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539750" y="1052513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most important things a company must do to make its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873358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8.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Key Partnerships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16FB10-29A8-C545-ABF8-DAB356396AB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6125"/>
            <a:ext cx="82931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68313" y="908050"/>
            <a:ext cx="828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the network of suppliers and partners that make the business model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724947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9.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Cost Structure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A3EB3C-64C4-884A-923B-EBBDDD98D94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060575"/>
            <a:ext cx="8255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39750" y="12684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1"/>
                </a:solidFill>
                <a:latin typeface="Arial" charset="0"/>
                <a:ea typeface="ＭＳ Ｐゴシック" charset="-128"/>
              </a:rPr>
              <a:t>Describes all costs incurred to operate a business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4101965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1. Customer Segments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An organization serves one or several Customer Segments.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2. Value Propositions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It seeks to solve customer problems and satisfy customer needs with value propositions.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3. Channels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Value propositions are delivered to customers through communication, distribution, and sales Channels.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>
                <a:latin typeface="Calibri" charset="0"/>
                <a:ea typeface="標楷體" charset="-120"/>
              </a:rPr>
              <a:t>4. Customer Relationships</a:t>
            </a:r>
          </a:p>
          <a:p>
            <a:pPr lvl="1"/>
            <a:r>
              <a:rPr lang="en-US" altLang="zh-TW" sz="2400">
                <a:latin typeface="Calibri" charset="0"/>
                <a:ea typeface="標楷體" charset="-120"/>
              </a:rPr>
              <a:t>Customer relationships are established and maintained with each Customer Segment.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BBE19B-668C-B944-B0DA-20FB21C2710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55190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250825" y="1163638"/>
            <a:ext cx="8497888" cy="54340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5. Revenue Streams</a:t>
            </a:r>
          </a:p>
          <a:p>
            <a:pPr lvl="1"/>
            <a:r>
              <a:rPr lang="en-US" altLang="zh-TW" sz="2400" dirty="0">
                <a:latin typeface="Calibri" charset="0"/>
                <a:ea typeface="標楷體" charset="-120"/>
              </a:rPr>
              <a:t>Revenue streams result from value propositions successfully offered to customers.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6. Key Resources</a:t>
            </a:r>
          </a:p>
          <a:p>
            <a:pPr lvl="1"/>
            <a:r>
              <a:rPr lang="en-US" altLang="zh-TW" sz="2400" dirty="0">
                <a:latin typeface="Calibri" charset="0"/>
                <a:ea typeface="標楷體" charset="-120"/>
              </a:rPr>
              <a:t>Key resources are the assets required to offer and deliver the previously described elements…</a:t>
            </a:r>
          </a:p>
          <a:p>
            <a:pPr marL="0" indent="0"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7. Key Activities</a:t>
            </a:r>
          </a:p>
          <a:p>
            <a:pPr lvl="1"/>
            <a:r>
              <a:rPr lang="en-US" altLang="zh-TW" sz="2400" dirty="0">
                <a:latin typeface="Calibri" charset="0"/>
                <a:ea typeface="標楷體" charset="-120"/>
              </a:rPr>
              <a:t>…by performing a number of Key Activities.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8. Key Partnerships</a:t>
            </a:r>
          </a:p>
          <a:p>
            <a:pPr lvl="1"/>
            <a:r>
              <a:rPr lang="en-US" altLang="zh-TW" sz="2400" dirty="0">
                <a:latin typeface="Calibri" charset="0"/>
                <a:ea typeface="標楷體" charset="-120"/>
              </a:rPr>
              <a:t>Some activities are outsourced and some resources are acquired outside the enterprise.</a:t>
            </a:r>
          </a:p>
          <a:p>
            <a:pPr marL="0" indent="0">
              <a:buFont typeface="Arial" charset="0"/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9. Cost Structure</a:t>
            </a:r>
          </a:p>
          <a:p>
            <a:pPr lvl="1"/>
            <a:r>
              <a:rPr lang="en-US" altLang="zh-TW" sz="2400" dirty="0">
                <a:latin typeface="Calibri" charset="0"/>
                <a:ea typeface="標楷體" charset="-120"/>
              </a:rPr>
              <a:t>The business model elements result in the cost structure.</a:t>
            </a:r>
          </a:p>
          <a:p>
            <a:pPr marL="0" indent="0"/>
            <a:endParaRPr lang="en-US" altLang="zh-TW" sz="2400" dirty="0">
              <a:latin typeface="Calibri" charset="0"/>
              <a:ea typeface="標楷體" charset="-12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D0D8DD-31A2-DD49-ABEC-E0BA05F06A2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554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The 9 Building Blocks of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371771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7200" dirty="0">
                <a:solidFill>
                  <a:schemeClr val="accent1"/>
                </a:solidFill>
              </a:rPr>
              <a:t>Objective</a:t>
            </a:r>
            <a:endParaRPr lang="zh-TW" altLang="en-US" sz="7200" dirty="0">
              <a:solidFill>
                <a:schemeClr val="accent1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zh-TW" sz="5400" dirty="0"/>
              <a:t>Student will be able to </a:t>
            </a:r>
            <a:r>
              <a:rPr lang="en-US" altLang="zh-TW" sz="5400" dirty="0">
                <a:solidFill>
                  <a:srgbClr val="C00000"/>
                </a:solidFill>
              </a:rPr>
              <a:t>understand</a:t>
            </a:r>
            <a:r>
              <a:rPr lang="en-US" altLang="zh-TW" sz="5400" dirty="0"/>
              <a:t> and </a:t>
            </a:r>
            <a:r>
              <a:rPr lang="en-US" altLang="zh-TW" sz="5400" dirty="0">
                <a:solidFill>
                  <a:srgbClr val="C00000"/>
                </a:solidFill>
              </a:rPr>
              <a:t>apply</a:t>
            </a:r>
            <a:r>
              <a:rPr lang="en-US" altLang="zh-TW" sz="5400" dirty="0"/>
              <a:t> the fundamental </a:t>
            </a:r>
            <a:br>
              <a:rPr lang="en-US" altLang="zh-TW" sz="5400" dirty="0"/>
            </a:br>
            <a:r>
              <a:rPr lang="en-US" altLang="zh-TW" sz="5400" dirty="0">
                <a:solidFill>
                  <a:srgbClr val="C00000"/>
                </a:solidFill>
              </a:rPr>
              <a:t>concepts</a:t>
            </a:r>
            <a:r>
              <a:rPr lang="en-US" altLang="zh-TW" sz="5400" dirty="0"/>
              <a:t> and </a:t>
            </a:r>
            <a:r>
              <a:rPr lang="en-US" altLang="zh-TW" sz="5400" dirty="0">
                <a:solidFill>
                  <a:srgbClr val="C00000"/>
                </a:solidFill>
              </a:rPr>
              <a:t>practices</a:t>
            </a:r>
            <a:r>
              <a:rPr lang="en-US" altLang="zh-TW" sz="5400" dirty="0"/>
              <a:t> of </a:t>
            </a:r>
            <a:r>
              <a:rPr lang="en-US" altLang="zh-TW" sz="5400" dirty="0">
                <a:solidFill>
                  <a:srgbClr val="FF0000"/>
                </a:solidFill>
              </a:rPr>
              <a:t>marketing management</a:t>
            </a:r>
            <a:r>
              <a:rPr lang="en-US" altLang="zh-TW" sz="5400" dirty="0"/>
              <a:t>.</a:t>
            </a:r>
            <a:endParaRPr lang="en-US" altLang="zh-TW" sz="5400" dirty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E5599-4C54-4A34-A4F1-656498085F96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C19A105-78F4-374D-821A-673520D1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12000" b="1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Strategy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0DF085D-3F91-2A4A-8AFA-A96B4314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D38964-B221-A441-9966-D4494E551D3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3D04F4-64B5-9744-9931-11EC6291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2467257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C19A105-78F4-374D-821A-673520D1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12000" b="1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0DF085D-3F91-2A4A-8AFA-A96B4314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D38964-B221-A441-9966-D4494E551D3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3D04F4-64B5-9744-9931-11EC6291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9417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>
            <a:extLst>
              <a:ext uri="{FF2B5EF4-FFF2-40B4-BE49-F238E27FC236}">
                <a16:creationId xmlns:a16="http://schemas.microsoft.com/office/drawing/2014/main" id="{70AB40B5-2E0F-B841-9CB2-671788CE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40CCEF5-9DA0-424E-BA7A-A1D936FE1B37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D93577A6-4077-EB43-B8C8-D5F0F067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</a:t>
            </a:r>
            <a:b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vs. </a:t>
            </a:r>
            <a:b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12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Tactics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220880-159C-9B4E-99A5-81507034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052615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29920AE-B5A2-314F-9D76-1F082DA2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vs. Tactics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28C98A22-CEF8-5943-B386-5B476556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3B28D8-0321-994C-AE6A-48E90A040726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60D1DF6-5189-884C-A831-216C6930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836613"/>
            <a:ext cx="5908675" cy="5400675"/>
          </a:xfrm>
          <a:prstGeom prst="triangle">
            <a:avLst>
              <a:gd name="adj" fmla="val 50000"/>
            </a:avLst>
          </a:prstGeom>
          <a:solidFill>
            <a:srgbClr val="FCD5B5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B80E4E-43A7-724D-9A3E-BDE827E29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836613"/>
            <a:ext cx="4752975" cy="4321175"/>
          </a:xfrm>
          <a:prstGeom prst="triangle">
            <a:avLst>
              <a:gd name="adj" fmla="val 50000"/>
            </a:avLst>
          </a:prstGeom>
          <a:solidFill>
            <a:srgbClr val="FAC090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1FCD25E-3213-8E42-B08F-3C0813FFB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836613"/>
            <a:ext cx="3455987" cy="3097212"/>
          </a:xfrm>
          <a:prstGeom prst="triangle">
            <a:avLst>
              <a:gd name="adj" fmla="val 50000"/>
            </a:avLst>
          </a:prstGeom>
          <a:solidFill>
            <a:srgbClr val="E46C0A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1" name="TextBox 5">
            <a:extLst>
              <a:ext uri="{FF2B5EF4-FFF2-40B4-BE49-F238E27FC236}">
                <a16:creationId xmlns:a16="http://schemas.microsoft.com/office/drawing/2014/main" id="{4802B24C-4B4C-684F-80D3-17156CBB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2844800"/>
            <a:ext cx="193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Strategic</a:t>
            </a:r>
          </a:p>
        </p:txBody>
      </p:sp>
      <p:sp>
        <p:nvSpPr>
          <p:cNvPr id="11272" name="TextBox 6">
            <a:extLst>
              <a:ext uri="{FF2B5EF4-FFF2-40B4-BE49-F238E27FC236}">
                <a16:creationId xmlns:a16="http://schemas.microsoft.com/office/drawing/2014/main" id="{37C5CD7D-7A14-604F-BC91-D474F4E3C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92600"/>
            <a:ext cx="168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Tactical</a:t>
            </a:r>
          </a:p>
        </p:txBody>
      </p:sp>
      <p:sp>
        <p:nvSpPr>
          <p:cNvPr id="11273" name="TextBox 7">
            <a:extLst>
              <a:ext uri="{FF2B5EF4-FFF2-40B4-BE49-F238E27FC236}">
                <a16:creationId xmlns:a16="http://schemas.microsoft.com/office/drawing/2014/main" id="{5A975B16-C6B7-744F-B691-60E7EBFC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516563"/>
            <a:ext cx="2463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Operational</a:t>
            </a:r>
          </a:p>
        </p:txBody>
      </p:sp>
      <p:sp>
        <p:nvSpPr>
          <p:cNvPr id="11274" name="TextBox 11">
            <a:extLst>
              <a:ext uri="{FF2B5EF4-FFF2-40B4-BE49-F238E27FC236}">
                <a16:creationId xmlns:a16="http://schemas.microsoft.com/office/drawing/2014/main" id="{237F0BB4-6EE5-F04D-9E4B-9D5FB7A8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781300"/>
            <a:ext cx="1393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11275" name="TextBox 12">
            <a:extLst>
              <a:ext uri="{FF2B5EF4-FFF2-40B4-BE49-F238E27FC236}">
                <a16:creationId xmlns:a16="http://schemas.microsoft.com/office/drawing/2014/main" id="{D148F714-FED1-1448-BFF4-C83304F4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221163"/>
            <a:ext cx="221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Procedure</a:t>
            </a:r>
          </a:p>
        </p:txBody>
      </p:sp>
      <p:sp>
        <p:nvSpPr>
          <p:cNvPr id="11276" name="TextBox 13">
            <a:extLst>
              <a:ext uri="{FF2B5EF4-FFF2-40B4-BE49-F238E27FC236}">
                <a16:creationId xmlns:a16="http://schemas.microsoft.com/office/drawing/2014/main" id="{3E45B994-3195-5640-A643-C225C8981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89588"/>
            <a:ext cx="2144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>
                <a:latin typeface="Arial" panose="020B0604020202020204" pitchFamily="34" charset="0"/>
              </a:rPr>
              <a:t>Execution</a:t>
            </a:r>
          </a:p>
        </p:txBody>
      </p:sp>
      <p:sp>
        <p:nvSpPr>
          <p:cNvPr id="11277" name="Rectangle 5">
            <a:extLst>
              <a:ext uri="{FF2B5EF4-FFF2-40B4-BE49-F238E27FC236}">
                <a16:creationId xmlns:a16="http://schemas.microsoft.com/office/drawing/2014/main" id="{A4FD9C61-EE76-C848-9078-BBAE061E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6592888"/>
            <a:ext cx="6607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BFBFBF"/>
                </a:solidFill>
                <a:latin typeface="Arial" panose="020B0604020202020204" pitchFamily="34" charset="0"/>
              </a:rPr>
              <a:t>Source: http://</a:t>
            </a:r>
            <a:r>
              <a:rPr lang="en-US" altLang="zh-TW" sz="1000" dirty="0" err="1">
                <a:solidFill>
                  <a:srgbClr val="BFBFBF"/>
                </a:solidFill>
                <a:latin typeface="Arial" panose="020B0604020202020204" pitchFamily="34" charset="0"/>
              </a:rPr>
              <a:t>joyante.wordpress.com</a:t>
            </a:r>
            <a:r>
              <a:rPr lang="en-US" altLang="zh-TW" sz="1000" dirty="0">
                <a:solidFill>
                  <a:srgbClr val="BFBFBF"/>
                </a:solidFill>
                <a:latin typeface="Arial" panose="020B0604020202020204" pitchFamily="34" charset="0"/>
              </a:rPr>
              <a:t>/2011/02/21/business-strategy-versus-tactics/</a:t>
            </a:r>
          </a:p>
        </p:txBody>
      </p:sp>
    </p:spTree>
    <p:extLst>
      <p:ext uri="{BB962C8B-B14F-4D97-AF65-F5344CB8AC3E}">
        <p14:creationId xmlns:p14="http://schemas.microsoft.com/office/powerpoint/2010/main" val="212879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BE984BF-B869-E940-83C4-AB6EBEB1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838200"/>
          </a:xfrm>
        </p:spPr>
        <p:txBody>
          <a:bodyPr/>
          <a:lstStyle/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vs. Tactics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D46801F6-05E5-2041-B01D-4C6E0268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0DDDBC-716F-5442-981D-A3BC8941D42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8C4E2F-749E-834D-8958-7AC44D7A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25538"/>
            <a:ext cx="3563937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Strategy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1119F17-707F-AB4E-93B7-0DFB06DB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1125538"/>
            <a:ext cx="3563938" cy="935037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lt1"/>
                </a:solidFill>
                <a:latin typeface="+mn-lt"/>
                <a:ea typeface="+mn-ea"/>
              </a:rPr>
              <a:t>Tactics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E9D4301-EF3D-2746-A8C0-03A921CE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205038"/>
            <a:ext cx="3563937" cy="719137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Planning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CE30BD-3603-694B-BF5F-843A2102F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205038"/>
            <a:ext cx="3563938" cy="719137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Doing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DA5AAA4-C61F-7641-A4B0-A70827FD7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087688"/>
            <a:ext cx="3563937" cy="719137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Large Scale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93F179-B32A-2E4C-A933-9D15255E8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968750"/>
            <a:ext cx="3563937" cy="72072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Why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0DA338C-FD06-B644-8684-0EFD9F2BB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851400"/>
            <a:ext cx="3563937" cy="719138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Difficult to Copy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329E5E4-214A-F243-A996-EC5D5320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732463"/>
            <a:ext cx="3563937" cy="720725"/>
          </a:xfrm>
          <a:prstGeom prst="roundRect">
            <a:avLst>
              <a:gd name="adj" fmla="val 16667"/>
            </a:avLst>
          </a:prstGeom>
          <a:solidFill>
            <a:srgbClr val="8EB4E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n-lt"/>
                <a:ea typeface="+mn-ea"/>
              </a:rPr>
              <a:t>Long Time Frame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B441CD-F369-6548-B3D5-AA5998333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087688"/>
            <a:ext cx="3563938" cy="719137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Smaller Scale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06B6D51-E494-3840-9856-3C5DB1AA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968750"/>
            <a:ext cx="3563938" cy="720725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How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9F8DEE4-0296-894A-BE69-0A3E09AEA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4851400"/>
            <a:ext cx="3563938" cy="719138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Easy to Copy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0B0E956-ED4C-6243-922B-A8861861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5732463"/>
            <a:ext cx="3563938" cy="720725"/>
          </a:xfrm>
          <a:prstGeom prst="roundRect">
            <a:avLst>
              <a:gd name="adj" fmla="val 16667"/>
            </a:avLst>
          </a:prstGeom>
          <a:solidFill>
            <a:srgbClr val="D7E4BD"/>
          </a:solidFill>
          <a:ln w="9525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  <a:ea typeface="+mn-ea"/>
              </a:rPr>
              <a:t>Short Time Frame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E2C1E9F-5E89-DF4B-A13F-0138DC81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4840966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>
            <a:extLst>
              <a:ext uri="{FF2B5EF4-FFF2-40B4-BE49-F238E27FC236}">
                <a16:creationId xmlns:a16="http://schemas.microsoft.com/office/drawing/2014/main" id="{46418189-56F5-4D48-B965-9C66F46E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E8323A3-0710-9D45-A439-D55755423133}" type="slidenum">
              <a:rPr kumimoji="0" lang="zh-TW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kumimoji="0" lang="zh-TW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五邊形 4">
            <a:extLst>
              <a:ext uri="{FF2B5EF4-FFF2-40B4-BE49-F238E27FC236}">
                <a16:creationId xmlns:a16="http://schemas.microsoft.com/office/drawing/2014/main" id="{2B90E763-549E-2549-A491-0F689E725FA4}"/>
              </a:ext>
            </a:extLst>
          </p:cNvPr>
          <p:cNvSpPr/>
          <p:nvPr/>
        </p:nvSpPr>
        <p:spPr>
          <a:xfrm>
            <a:off x="204788" y="2781300"/>
            <a:ext cx="2879725" cy="1439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dirty="0">
                <a:solidFill>
                  <a:schemeClr val="bg1"/>
                </a:solidFill>
              </a:rPr>
              <a:t>Strategy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7" name="五邊形 6">
            <a:extLst>
              <a:ext uri="{FF2B5EF4-FFF2-40B4-BE49-F238E27FC236}">
                <a16:creationId xmlns:a16="http://schemas.microsoft.com/office/drawing/2014/main" id="{16E6B1E4-A44F-BE4F-961C-B7EF46C71536}"/>
              </a:ext>
            </a:extLst>
          </p:cNvPr>
          <p:cNvSpPr/>
          <p:nvPr/>
        </p:nvSpPr>
        <p:spPr>
          <a:xfrm>
            <a:off x="3203575" y="2822575"/>
            <a:ext cx="2881313" cy="1439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dirty="0">
                <a:solidFill>
                  <a:schemeClr val="bg1"/>
                </a:solidFill>
              </a:rPr>
              <a:t>Plans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8" name="五邊形 7">
            <a:extLst>
              <a:ext uri="{FF2B5EF4-FFF2-40B4-BE49-F238E27FC236}">
                <a16:creationId xmlns:a16="http://schemas.microsoft.com/office/drawing/2014/main" id="{286ED399-51B0-6040-A567-3F90E3AC7A65}"/>
              </a:ext>
            </a:extLst>
          </p:cNvPr>
          <p:cNvSpPr/>
          <p:nvPr/>
        </p:nvSpPr>
        <p:spPr>
          <a:xfrm>
            <a:off x="6143625" y="2822575"/>
            <a:ext cx="2879725" cy="14398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400" dirty="0">
                <a:solidFill>
                  <a:schemeClr val="bg1"/>
                </a:solidFill>
              </a:rPr>
              <a:t>Tactics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22034A-6CF8-674C-93B8-362898B3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5729811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4C5D8A-DAE9-3942-9C61-97BF40D2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 &gt; Plans &gt; Tactics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E107401-BC8F-154A-AFC6-DDFDE19A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Strategy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involves a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blueprint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for gaining a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competitive advantage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.</a:t>
            </a:r>
          </a:p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Plans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are the second-level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goals 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in the hierarchy. </a:t>
            </a:r>
          </a:p>
          <a:p>
            <a:pPr lvl="1"/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A complex strategy may contain many plans.</a:t>
            </a:r>
          </a:p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Tactics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are the </a:t>
            </a:r>
            <a:r>
              <a:rPr lang="en-US" altLang="zh-TW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step-by-step methods 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you use to accomplish a plan.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7B35582-F72E-FD4E-BA07-E41D6D76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B50FC9-4FA4-5F4B-956D-A399A851035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95B863-3AC9-E640-AF9D-978048C3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0724025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D7F79AE-39FF-1F41-9F94-4EF6DA8D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Planning Process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CB10B3D-DF54-9F42-8865-3E3CF7B6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Analyzing marketing opportunities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Selecting target markets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Designing </a:t>
            </a:r>
            <a:r>
              <a:rPr lang="en-US" altLang="zh-TW" sz="4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strategies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Developing </a:t>
            </a:r>
            <a:r>
              <a:rPr lang="en-US" altLang="zh-TW" sz="40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programs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zh-TW" sz="4000" dirty="0">
                <a:ea typeface="標楷體" panose="03000509000000000000" pitchFamily="49" charset="-120"/>
                <a:cs typeface="標楷體" panose="03000509000000000000" pitchFamily="49" charset="-120"/>
              </a:rPr>
              <a:t>Managing the marketing effort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zh-TW" sz="4000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B6070A7-3121-994B-A801-325B2465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4F4988-3320-E948-9D12-0975DB3D144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3BA7D6-608D-3440-9E88-E942A882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264641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34D636E-FDB2-7C48-BBE0-2BB036E9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en-US" altLang="zh-TW" sz="3600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The Strategic Planning, </a:t>
            </a:r>
            <a:br>
              <a:rPr lang="en-US" altLang="zh-TW" sz="3600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3600">
                <a:solidFill>
                  <a:srgbClr val="4F81BD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Implementation, and Control Processes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199C6CB-6CFE-3243-B7D7-44B30738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C9F8BB-09C0-F44C-8ACD-FA3C40A907A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5E12F-5EEA-D944-A887-835A7A7BBC66}"/>
              </a:ext>
            </a:extLst>
          </p:cNvPr>
          <p:cNvSpPr/>
          <p:nvPr/>
        </p:nvSpPr>
        <p:spPr>
          <a:xfrm>
            <a:off x="6516688" y="2133600"/>
            <a:ext cx="2159000" cy="3671888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D6EF9F36-4CF2-7245-9E8F-96A8F92A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692275"/>
            <a:ext cx="115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82288FFB-02E5-DF47-BDFE-443FDFD58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692275"/>
            <a:ext cx="1684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Implementing</a:t>
            </a:r>
          </a:p>
        </p:txBody>
      </p:sp>
      <p:sp>
        <p:nvSpPr>
          <p:cNvPr id="16392" name="TextBox 9">
            <a:extLst>
              <a:ext uri="{FF2B5EF4-FFF2-40B4-BE49-F238E27FC236}">
                <a16:creationId xmlns:a16="http://schemas.microsoft.com/office/drawing/2014/main" id="{002C3CE5-50F2-DA46-98CC-97173ED6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1692275"/>
            <a:ext cx="141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Controlling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28541-8667-5843-97C5-F8480C4AB8A5}"/>
              </a:ext>
            </a:extLst>
          </p:cNvPr>
          <p:cNvSpPr/>
          <p:nvPr/>
        </p:nvSpPr>
        <p:spPr>
          <a:xfrm>
            <a:off x="3708400" y="2133600"/>
            <a:ext cx="2159000" cy="3671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94142-9CEA-9748-B19F-3330EBA3359E}"/>
              </a:ext>
            </a:extLst>
          </p:cNvPr>
          <p:cNvSpPr/>
          <p:nvPr/>
        </p:nvSpPr>
        <p:spPr>
          <a:xfrm>
            <a:off x="827088" y="2133600"/>
            <a:ext cx="2160587" cy="3671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395" name="TextBox 12">
            <a:extLst>
              <a:ext uri="{FF2B5EF4-FFF2-40B4-BE49-F238E27FC236}">
                <a16:creationId xmlns:a16="http://schemas.microsoft.com/office/drawing/2014/main" id="{F46B78A0-A3AA-E141-9A00-9985CA89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05038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Corporate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6" name="TextBox 13">
            <a:extLst>
              <a:ext uri="{FF2B5EF4-FFF2-40B4-BE49-F238E27FC236}">
                <a16:creationId xmlns:a16="http://schemas.microsoft.com/office/drawing/2014/main" id="{EBADFFAD-56B4-B140-B16E-22AE680C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116263"/>
            <a:ext cx="2160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Division 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7" name="TextBox 14">
            <a:extLst>
              <a:ext uri="{FF2B5EF4-FFF2-40B4-BE49-F238E27FC236}">
                <a16:creationId xmlns:a16="http://schemas.microsoft.com/office/drawing/2014/main" id="{B58F7912-468A-B745-B709-B054CE82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29075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Business Planning</a:t>
            </a:r>
          </a:p>
        </p:txBody>
      </p:sp>
      <p:sp>
        <p:nvSpPr>
          <p:cNvPr id="16398" name="TextBox 15">
            <a:extLst>
              <a:ext uri="{FF2B5EF4-FFF2-40B4-BE49-F238E27FC236}">
                <a16:creationId xmlns:a16="http://schemas.microsoft.com/office/drawing/2014/main" id="{2637E974-4520-2943-BD9E-B22EFB7C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941888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Product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Planning</a:t>
            </a:r>
          </a:p>
        </p:txBody>
      </p:sp>
      <p:sp>
        <p:nvSpPr>
          <p:cNvPr id="16399" name="TextBox 16">
            <a:extLst>
              <a:ext uri="{FF2B5EF4-FFF2-40B4-BE49-F238E27FC236}">
                <a16:creationId xmlns:a16="http://schemas.microsoft.com/office/drawing/2014/main" id="{CB6B1877-F270-9542-B0A5-2DBC6D5B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339975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Organizing</a:t>
            </a:r>
          </a:p>
        </p:txBody>
      </p:sp>
      <p:sp>
        <p:nvSpPr>
          <p:cNvPr id="16400" name="TextBox 17">
            <a:extLst>
              <a:ext uri="{FF2B5EF4-FFF2-40B4-BE49-F238E27FC236}">
                <a16:creationId xmlns:a16="http://schemas.microsoft.com/office/drawing/2014/main" id="{C0A5E8A0-4699-E843-BFBC-8C5B94312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7084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Implementing</a:t>
            </a:r>
          </a:p>
        </p:txBody>
      </p:sp>
      <p:sp>
        <p:nvSpPr>
          <p:cNvPr id="16401" name="TextBox 18">
            <a:extLst>
              <a:ext uri="{FF2B5EF4-FFF2-40B4-BE49-F238E27FC236}">
                <a16:creationId xmlns:a16="http://schemas.microsoft.com/office/drawing/2014/main" id="{86E7200E-3DED-AA43-904A-77EED2493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205038"/>
            <a:ext cx="215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Measuring Results</a:t>
            </a:r>
          </a:p>
        </p:txBody>
      </p:sp>
      <p:sp>
        <p:nvSpPr>
          <p:cNvPr id="16402" name="TextBox 19">
            <a:extLst>
              <a:ext uri="{FF2B5EF4-FFF2-40B4-BE49-F238E27FC236}">
                <a16:creationId xmlns:a16="http://schemas.microsoft.com/office/drawing/2014/main" id="{AB9624F3-16A9-D340-962A-FC55F5825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724400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Taking corrective </a:t>
            </a:r>
            <a:br>
              <a:rPr lang="en-US" altLang="zh-TW" sz="1800" b="1">
                <a:latin typeface="Arial" panose="020B0604020202020204" pitchFamily="34" charset="0"/>
              </a:rPr>
            </a:br>
            <a:r>
              <a:rPr lang="en-US" altLang="zh-TW" sz="1800" b="1">
                <a:latin typeface="Arial" panose="020B0604020202020204" pitchFamily="34" charset="0"/>
              </a:rPr>
              <a:t>action</a:t>
            </a:r>
          </a:p>
        </p:txBody>
      </p:sp>
      <p:sp>
        <p:nvSpPr>
          <p:cNvPr id="16403" name="TextBox 20">
            <a:extLst>
              <a:ext uri="{FF2B5EF4-FFF2-40B4-BE49-F238E27FC236}">
                <a16:creationId xmlns:a16="http://schemas.microsoft.com/office/drawing/2014/main" id="{DCB8EF4E-669A-2A46-895D-220E3919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502025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Diagnosing Results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BFD11A-9BAD-2348-A642-1D6F65AFC309}"/>
              </a:ext>
            </a:extLst>
          </p:cNvPr>
          <p:cNvCxnSpPr>
            <a:cxnSpLocks noChangeShapeType="1"/>
            <a:stCxn id="16395" idx="2"/>
            <a:endCxn id="16396" idx="0"/>
          </p:cNvCxnSpPr>
          <p:nvPr/>
        </p:nvCxnSpPr>
        <p:spPr bwMode="auto">
          <a:xfrm>
            <a:off x="1908175" y="2851150"/>
            <a:ext cx="0" cy="265113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F2E3E6-9B4C-614D-A91C-A52371094E4F}"/>
              </a:ext>
            </a:extLst>
          </p:cNvPr>
          <p:cNvCxnSpPr>
            <a:cxnSpLocks noChangeShapeType="1"/>
            <a:stCxn id="16396" idx="2"/>
            <a:endCxn id="16397" idx="0"/>
          </p:cNvCxnSpPr>
          <p:nvPr/>
        </p:nvCxnSpPr>
        <p:spPr bwMode="auto">
          <a:xfrm>
            <a:off x="1908175" y="3763963"/>
            <a:ext cx="0" cy="265112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54D614-74DF-364D-AE54-9FD8A911B4A8}"/>
              </a:ext>
            </a:extLst>
          </p:cNvPr>
          <p:cNvCxnSpPr>
            <a:cxnSpLocks noChangeShapeType="1"/>
            <a:stCxn id="16397" idx="2"/>
            <a:endCxn id="16398" idx="0"/>
          </p:cNvCxnSpPr>
          <p:nvPr/>
        </p:nvCxnSpPr>
        <p:spPr bwMode="auto">
          <a:xfrm>
            <a:off x="1908175" y="4675188"/>
            <a:ext cx="0" cy="2667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057FE8-8BE7-BD4E-B285-030956EA5638}"/>
              </a:ext>
            </a:extLst>
          </p:cNvPr>
          <p:cNvCxnSpPr>
            <a:cxnSpLocks noChangeShapeType="1"/>
            <a:stCxn id="16399" idx="2"/>
            <a:endCxn id="16400" idx="0"/>
          </p:cNvCxnSpPr>
          <p:nvPr/>
        </p:nvCxnSpPr>
        <p:spPr bwMode="auto">
          <a:xfrm>
            <a:off x="4787900" y="2708275"/>
            <a:ext cx="0" cy="100012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A9C3FF-7471-804A-AE1E-C8D1DC7A505A}"/>
              </a:ext>
            </a:extLst>
          </p:cNvPr>
          <p:cNvCxnSpPr>
            <a:cxnSpLocks noChangeShapeType="1"/>
            <a:stCxn id="16401" idx="2"/>
            <a:endCxn id="16403" idx="0"/>
          </p:cNvCxnSpPr>
          <p:nvPr/>
        </p:nvCxnSpPr>
        <p:spPr bwMode="auto">
          <a:xfrm>
            <a:off x="7596188" y="2851150"/>
            <a:ext cx="0" cy="6508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0F587E-C04C-B44B-A141-D9BEF3136307}"/>
              </a:ext>
            </a:extLst>
          </p:cNvPr>
          <p:cNvCxnSpPr>
            <a:cxnSpLocks noChangeShapeType="1"/>
            <a:stCxn id="16403" idx="2"/>
            <a:endCxn id="16402" idx="0"/>
          </p:cNvCxnSpPr>
          <p:nvPr/>
        </p:nvCxnSpPr>
        <p:spPr bwMode="auto">
          <a:xfrm>
            <a:off x="7596188" y="4149725"/>
            <a:ext cx="0" cy="5746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A135CEC5-9B94-5D45-A9B6-CFB0C8EFB97B}"/>
              </a:ext>
            </a:extLst>
          </p:cNvPr>
          <p:cNvCxnSpPr>
            <a:cxnSpLocks noChangeShapeType="1"/>
            <a:stCxn id="11" idx="3"/>
            <a:endCxn id="16401" idx="1"/>
          </p:cNvCxnSpPr>
          <p:nvPr/>
        </p:nvCxnSpPr>
        <p:spPr bwMode="auto">
          <a:xfrm flipV="1">
            <a:off x="5867400" y="2527300"/>
            <a:ext cx="649288" cy="14414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5E55BCCE-2D8A-BA48-91B3-47E985C07D24}"/>
              </a:ext>
            </a:extLst>
          </p:cNvPr>
          <p:cNvCxnSpPr>
            <a:cxnSpLocks noChangeShapeType="1"/>
            <a:stCxn id="16397" idx="3"/>
            <a:endCxn id="16399" idx="1"/>
          </p:cNvCxnSpPr>
          <p:nvPr/>
        </p:nvCxnSpPr>
        <p:spPr bwMode="auto">
          <a:xfrm flipV="1">
            <a:off x="2987675" y="2524125"/>
            <a:ext cx="720725" cy="18288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558ED5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42B8D287-1AA8-B648-B5E8-F34C3E6B4313}"/>
              </a:ext>
            </a:extLst>
          </p:cNvPr>
          <p:cNvCxnSpPr>
            <a:cxnSpLocks noChangeShapeType="1"/>
            <a:stCxn id="6" idx="2"/>
            <a:endCxn id="11" idx="2"/>
          </p:cNvCxnSpPr>
          <p:nvPr/>
        </p:nvCxnSpPr>
        <p:spPr bwMode="auto">
          <a:xfrm rot="5400000">
            <a:off x="6192044" y="4401344"/>
            <a:ext cx="12700" cy="2808288"/>
          </a:xfrm>
          <a:prstGeom prst="bentConnector3">
            <a:avLst>
              <a:gd name="adj1" fmla="val 180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0936DA36-C57E-A948-AEA2-0A9A9E1B0FA9}"/>
              </a:ext>
            </a:extLst>
          </p:cNvPr>
          <p:cNvCxnSpPr>
            <a:cxnSpLocks noChangeShapeType="1"/>
            <a:stCxn id="6" idx="2"/>
            <a:endCxn id="16398" idx="1"/>
          </p:cNvCxnSpPr>
          <p:nvPr/>
        </p:nvCxnSpPr>
        <p:spPr bwMode="auto">
          <a:xfrm rot="5400000" flipH="1">
            <a:off x="3940969" y="2150269"/>
            <a:ext cx="541338" cy="6769100"/>
          </a:xfrm>
          <a:prstGeom prst="bentConnector4">
            <a:avLst>
              <a:gd name="adj1" fmla="val -42259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4A747C17-1832-4047-9A78-0CEC461C8991}"/>
              </a:ext>
            </a:extLst>
          </p:cNvPr>
          <p:cNvCxnSpPr>
            <a:cxnSpLocks noChangeShapeType="1"/>
            <a:stCxn id="6" idx="2"/>
            <a:endCxn id="16397" idx="1"/>
          </p:cNvCxnSpPr>
          <p:nvPr/>
        </p:nvCxnSpPr>
        <p:spPr bwMode="auto">
          <a:xfrm rot="5400000" flipH="1">
            <a:off x="3485356" y="1694657"/>
            <a:ext cx="1452563" cy="6769100"/>
          </a:xfrm>
          <a:prstGeom prst="bentConnector4">
            <a:avLst>
              <a:gd name="adj1" fmla="val -15731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34CBDEEA-F29E-C948-84EB-A520C3CA54EB}"/>
              </a:ext>
            </a:extLst>
          </p:cNvPr>
          <p:cNvCxnSpPr>
            <a:cxnSpLocks noChangeShapeType="1"/>
            <a:stCxn id="6" idx="2"/>
            <a:endCxn id="16396" idx="1"/>
          </p:cNvCxnSpPr>
          <p:nvPr/>
        </p:nvCxnSpPr>
        <p:spPr bwMode="auto">
          <a:xfrm rot="5400000" flipH="1">
            <a:off x="3028950" y="1238251"/>
            <a:ext cx="2365375" cy="6769100"/>
          </a:xfrm>
          <a:prstGeom prst="bentConnector4">
            <a:avLst>
              <a:gd name="adj1" fmla="val -9667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28A8B2AB-AFC5-1344-8AF5-46B675AB6799}"/>
              </a:ext>
            </a:extLst>
          </p:cNvPr>
          <p:cNvCxnSpPr>
            <a:cxnSpLocks noChangeShapeType="1"/>
            <a:stCxn id="6" idx="2"/>
            <a:endCxn id="16395" idx="1"/>
          </p:cNvCxnSpPr>
          <p:nvPr/>
        </p:nvCxnSpPr>
        <p:spPr bwMode="auto">
          <a:xfrm rot="5400000" flipH="1">
            <a:off x="2572544" y="781844"/>
            <a:ext cx="3278188" cy="6769100"/>
          </a:xfrm>
          <a:prstGeom prst="bentConnector4">
            <a:avLst>
              <a:gd name="adj1" fmla="val -6977"/>
              <a:gd name="adj2" fmla="val 103375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1AAA9A2F-2698-6540-95AA-1A63C3C8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724781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1D6E4DF-114D-8641-9945-42DC8BF2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8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149FD35-7A06-A447-8AD6-DC9D9BC2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/>
          <a:lstStyle/>
          <a:p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The </a:t>
            </a:r>
            <a:r>
              <a:rPr lang="en-US" altLang="zh-TW" sz="4400" b="1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 marketing plan </a:t>
            </a:r>
            <a:b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lays out the 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target markets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 and </a:t>
            </a:r>
            <a:b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the firm</a:t>
            </a:r>
            <a:r>
              <a:rPr lang="en-US" altLang="en-US" sz="4400" dirty="0">
                <a:ea typeface="標楷體" panose="03000509000000000000" pitchFamily="49" charset="-120"/>
                <a:cs typeface="標楷體" panose="03000509000000000000" pitchFamily="49" charset="-120"/>
              </a:rPr>
              <a:t>’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s 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value proposition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, </a:t>
            </a:r>
            <a:b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based on an analysis of the best </a:t>
            </a:r>
            <a:r>
              <a:rPr lang="en-US" altLang="zh-TW" sz="44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 opportunities</a:t>
            </a:r>
            <a:r>
              <a:rPr lang="en-US" altLang="zh-TW" sz="4400" dirty="0">
                <a:ea typeface="標楷體" panose="03000509000000000000" pitchFamily="49" charset="-120"/>
                <a:cs typeface="標楷體" panose="03000509000000000000" pitchFamily="49" charset="-120"/>
              </a:rPr>
              <a:t>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A876913-CE1E-654C-8B4C-8FF8542A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7C537D-C7AA-E44A-B9EA-DBDFE27027E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3553F6-5AB6-EA4C-882B-4F3F03BE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69096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/>
              <a:t>1   2018/02/27, 03/01    Introduction to Marketing Management </a:t>
            </a:r>
          </a:p>
          <a:p>
            <a:pPr>
              <a:buNone/>
            </a:pPr>
            <a:r>
              <a:rPr lang="en-US" altLang="zh-TW" sz="2400" dirty="0"/>
              <a:t>2   2018/03/06, 03/08    Defining Marketing for the New Realities,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Developing Marketing Strategies and Plans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(Nike) (Ch1, pp.52-54)</a:t>
            </a:r>
          </a:p>
          <a:p>
            <a:pPr>
              <a:buNone/>
            </a:pPr>
            <a:r>
              <a:rPr lang="en-US" altLang="zh-TW" sz="2400" dirty="0"/>
              <a:t>3   2018/03/13, 03/15    Collecting Information and Forecasting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Demand, Conducting Marketing Research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(Microsoft) (Ch3, pp.116-117)</a:t>
            </a:r>
          </a:p>
          <a:p>
            <a:pPr>
              <a:buNone/>
            </a:pPr>
            <a:r>
              <a:rPr lang="en-US" altLang="zh-TW" sz="2400" dirty="0"/>
              <a:t>4   2018/03/20, 03/22    Creating Long-term Loyalty Relationships,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Analyzing Consumer Markets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(Disney) (Ch6, pp.206-207)</a:t>
            </a:r>
          </a:p>
          <a:p>
            <a:pPr>
              <a:buNone/>
            </a:pPr>
            <a:r>
              <a:rPr lang="en-US" altLang="zh-TW" sz="2400" dirty="0"/>
              <a:t>5   2018/03/27, 03/29    Analyzing Business Markets,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Tapping into Global Markets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(Accenture) (Ch7, pp.235-236)</a:t>
            </a:r>
          </a:p>
          <a:p>
            <a:pPr>
              <a:buNone/>
            </a:pPr>
            <a:endParaRPr lang="en-US" altLang="zh-TW" sz="2400" dirty="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5CF4C0F-BD3A-C54C-8C6B-8155B9469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51387"/>
          </a:xfrm>
        </p:spPr>
        <p:txBody>
          <a:bodyPr/>
          <a:lstStyle/>
          <a:p>
            <a:pPr>
              <a:defRPr/>
            </a:pPr>
            <a:r>
              <a:rPr lang="en-US" altLang="zh-TW" sz="4400" dirty="0"/>
              <a:t>The </a:t>
            </a:r>
            <a:r>
              <a:rPr lang="en-US" altLang="zh-TW" sz="4400" b="1" dirty="0">
                <a:solidFill>
                  <a:srgbClr val="C00000"/>
                </a:solidFill>
              </a:rPr>
              <a:t>tactical marketing plan</a:t>
            </a:r>
            <a:r>
              <a:rPr lang="en-US" altLang="zh-TW" sz="4400" b="1" dirty="0"/>
              <a:t> </a:t>
            </a:r>
            <a:r>
              <a:rPr lang="en-US" altLang="zh-TW" sz="4400" dirty="0"/>
              <a:t>specifies the </a:t>
            </a:r>
            <a:r>
              <a:rPr lang="en-US" altLang="zh-TW" sz="4400" dirty="0">
                <a:solidFill>
                  <a:srgbClr val="FF0000"/>
                </a:solidFill>
              </a:rPr>
              <a:t>marketing tactics</a:t>
            </a:r>
            <a:r>
              <a:rPr lang="en-US" altLang="zh-TW" sz="4400" dirty="0"/>
              <a:t>, including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product features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promotion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merchandising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pricing</a:t>
            </a:r>
            <a:r>
              <a:rPr lang="en-US" altLang="zh-TW" sz="4400" dirty="0"/>
              <a:t>,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sales channels</a:t>
            </a:r>
            <a:r>
              <a:rPr lang="en-US" altLang="zh-TW" sz="4400" dirty="0"/>
              <a:t>, and 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service</a:t>
            </a:r>
            <a:r>
              <a:rPr lang="en-US" altLang="zh-TW" sz="4400" dirty="0"/>
              <a:t>.</a:t>
            </a:r>
          </a:p>
          <a:p>
            <a:pPr>
              <a:defRPr/>
            </a:pPr>
            <a:endParaRPr lang="en-US" altLang="zh-TW" sz="4400" dirty="0"/>
          </a:p>
          <a:p>
            <a:pPr>
              <a:defRPr/>
            </a:pPr>
            <a:endParaRPr lang="en-US" altLang="zh-TW" sz="44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7F4D1796-DDEA-6E46-9DA1-8B041C65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316491F-EA0E-A846-8B1D-CF066F6766D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A97487-849A-3847-A20B-3CA1A5FE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EC773-2CB1-504B-8948-6B356B5B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z="88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Marketing Plan</a:t>
            </a:r>
          </a:p>
        </p:txBody>
      </p:sp>
    </p:spTree>
    <p:extLst>
      <p:ext uri="{BB962C8B-B14F-4D97-AF65-F5344CB8AC3E}">
        <p14:creationId xmlns:p14="http://schemas.microsoft.com/office/powerpoint/2010/main" val="582253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D6CEB18-3CDE-7D46-A389-CD6C8E98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CE4E7A71-02EF-4841-8A3C-EAF14701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B961AF-263D-6943-A80E-609B18C05DC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515B9-62BB-204E-B862-F5D4F7AA19FD}"/>
              </a:ext>
            </a:extLst>
          </p:cNvPr>
          <p:cNvSpPr/>
          <p:nvPr/>
        </p:nvSpPr>
        <p:spPr>
          <a:xfrm>
            <a:off x="179388" y="3140075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58223-6267-4346-B263-E659D65E14A9}"/>
              </a:ext>
            </a:extLst>
          </p:cNvPr>
          <p:cNvSpPr/>
          <p:nvPr/>
        </p:nvSpPr>
        <p:spPr>
          <a:xfrm>
            <a:off x="1403350" y="22764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EC8AA-09AE-0246-896C-58B70665C639}"/>
              </a:ext>
            </a:extLst>
          </p:cNvPr>
          <p:cNvSpPr/>
          <p:nvPr/>
        </p:nvSpPr>
        <p:spPr>
          <a:xfrm>
            <a:off x="1403350" y="364490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EDCF2-C32A-D445-9C21-5DD78F5340B7}"/>
              </a:ext>
            </a:extLst>
          </p:cNvPr>
          <p:cNvSpPr/>
          <p:nvPr/>
        </p:nvSpPr>
        <p:spPr>
          <a:xfrm>
            <a:off x="3059113" y="3068638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DB7FCE-4524-1B4E-9F2F-ACE662CEB36C}"/>
              </a:ext>
            </a:extLst>
          </p:cNvPr>
          <p:cNvSpPr/>
          <p:nvPr/>
        </p:nvSpPr>
        <p:spPr>
          <a:xfrm>
            <a:off x="4284663" y="3068638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03ACD-2166-0249-A3F5-C02E57903661}"/>
              </a:ext>
            </a:extLst>
          </p:cNvPr>
          <p:cNvSpPr/>
          <p:nvPr/>
        </p:nvSpPr>
        <p:spPr>
          <a:xfrm>
            <a:off x="5508625" y="3068638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DA766C-A60A-4040-BBBB-6FC459998C7F}"/>
              </a:ext>
            </a:extLst>
          </p:cNvPr>
          <p:cNvSpPr/>
          <p:nvPr/>
        </p:nvSpPr>
        <p:spPr>
          <a:xfrm>
            <a:off x="6732588" y="3068638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C7891-703F-C14B-B492-AD12B2520AF2}"/>
              </a:ext>
            </a:extLst>
          </p:cNvPr>
          <p:cNvSpPr/>
          <p:nvPr/>
        </p:nvSpPr>
        <p:spPr>
          <a:xfrm>
            <a:off x="8027988" y="3068638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1757" name="TextBox 14">
            <a:extLst>
              <a:ext uri="{FF2B5EF4-FFF2-40B4-BE49-F238E27FC236}">
                <a16:creationId xmlns:a16="http://schemas.microsoft.com/office/drawing/2014/main" id="{2F2E7ECD-0476-3E47-A72A-F28ABCA6A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84538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0D6E8C0-83EB-A245-8558-B095A9245A1F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2781300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18455A4-BC22-3046-8F79-897AA92A00D6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3500438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2C659EA8-F131-FD47-A328-8D4B635F60C0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2781300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F88814BC-8B57-064A-AE72-130574EB7013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3463925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A4134C-167C-8049-8B2F-725EEA2C95C0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3463925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FEFB8DA8-ABFA-AF48-B35A-DBB1A7CE60B0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3230562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BB749A-7779-724E-BED6-B855A542CEE7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3463925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E1D8FF-2E49-EF46-9845-0BE0E3F644B4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3463925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185A97A-D765-6F48-9C02-4AE98EF3B511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3463925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7121046C-03E5-0643-9679-1BFFD8AAC209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2600325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747D0D5C-8AAB-C048-8E1C-403E3ED52F10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1988343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628A52D8-0893-1E4D-B87F-360F37FBCD12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1376362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C36CB5A3-602E-3342-8906-45A7A92B5345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1016000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F7D9391A-7553-FA44-B3E7-DD4E9032ED6B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00013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B368F52-E78D-F549-97F7-F650C5EA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008954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F10DC45-8D87-7A4E-A703-6BF7C18A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7F33AEE4-6781-9141-A741-C4C9B5EE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5E13CB-9CFA-224E-B1C7-7F1B582F448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4D856-96EE-2243-8F1F-1821E7F0FC6E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B0498-7CEA-B449-912F-5BAA15CA79F1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0C470-B791-9F42-ACC2-F8C80674A749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12B90-E56D-5A4E-99A0-931B48EAC374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CDBB13-5777-8947-8ACE-6DB57388BD1B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642BE-081C-1247-8DAD-765D11948660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D3BC3-F2F8-C743-8B8B-DD23535DB9D3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00DF34-24AE-8D48-907D-BF428281C0AD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2781" name="TextBox 14">
            <a:extLst>
              <a:ext uri="{FF2B5EF4-FFF2-40B4-BE49-F238E27FC236}">
                <a16:creationId xmlns:a16="http://schemas.microsoft.com/office/drawing/2014/main" id="{1136FC09-8E67-2A48-B537-205D11B0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8700082-36B8-B349-B943-8611EB76ADCF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122E9764-A7E8-5B42-9054-22FF4992410B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44CDB55-C0EF-DB4D-96E8-63A24F1C48CF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E0BBB9AB-DFA9-8940-B191-4796D2C76ABE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943743-DCE8-B94C-BD71-7A8A6CC0B82B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033CD806-0C32-444A-97B7-49FA7BC9CEA5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B942BD-D4CF-7643-B5BB-162E5E2368C2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25A9688-90B0-6040-8E56-2138387B41BB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F39CC5-B681-9A4C-8C77-6BF0F113292D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B2A7BF74-CAFF-C444-AD95-C3FF9589C1DF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AEBF9AC5-F065-CA45-85AB-08EE2655FB90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BAAE7B4F-F11C-E54C-BB59-E210EF6AA919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41B71CD5-8663-FA4A-AE1B-D27631106B08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36132E9D-381E-3B49-B722-0BE5A09453DF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6">
            <a:extLst>
              <a:ext uri="{FF2B5EF4-FFF2-40B4-BE49-F238E27FC236}">
                <a16:creationId xmlns:a16="http://schemas.microsoft.com/office/drawing/2014/main" id="{77312368-5F27-DB40-B5F1-75F732653400}"/>
              </a:ext>
            </a:extLst>
          </p:cNvPr>
          <p:cNvSpPr/>
          <p:nvPr/>
        </p:nvSpPr>
        <p:spPr>
          <a:xfrm>
            <a:off x="179388" y="4298950"/>
            <a:ext cx="3168650" cy="2082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5400" dirty="0"/>
              <a:t>Business Mission</a:t>
            </a:r>
          </a:p>
        </p:txBody>
      </p:sp>
      <p:sp>
        <p:nvSpPr>
          <p:cNvPr id="32797" name="文字方塊 1">
            <a:extLst>
              <a:ext uri="{FF2B5EF4-FFF2-40B4-BE49-F238E27FC236}">
                <a16:creationId xmlns:a16="http://schemas.microsoft.com/office/drawing/2014/main" id="{22EB29C5-9435-DA4A-8EDC-16637564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1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CD5B5C7-DA4A-BB44-881E-3DAB67D2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6569987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C55C6D4-4CE0-4146-801C-ADE19F24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1336925-8798-E84C-8643-EF3459B8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DB0557-15A0-224A-A0E4-82F53F18B1F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BE603-51E8-1946-AF44-0787B389F3F9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E7D925-E752-DC49-80D8-0E71DC331A22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15698-1B1E-B74F-B009-C7278526C068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02F03A-0977-0E43-8E60-E6D4108B8EB8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31990-26C0-0D47-970A-09536F44B02C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3A5EE-E05F-E848-A325-61E2A22AC87F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8AEDEB-C9BA-A440-9DD9-3A4119BD3B1A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FB434-E55C-0142-8B60-ACF7B58E6692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3805" name="TextBox 14">
            <a:extLst>
              <a:ext uri="{FF2B5EF4-FFF2-40B4-BE49-F238E27FC236}">
                <a16:creationId xmlns:a16="http://schemas.microsoft.com/office/drawing/2014/main" id="{68181727-80DE-7743-8183-30214FD50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61096CC9-A407-7B4F-A014-348A27D82037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43752094-B03A-6647-808E-D52EDDBFA92D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8A17B441-CAB5-BA4A-AC3E-46FD9B8D7D9A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6820EAC9-2C0E-194F-B6B4-AFD5CD39D6EA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151EC0-E622-C24B-BCE5-757FAAD76B91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0A9AC0B-03B6-5047-865B-703382022B8C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149A92-F8E1-E147-8730-5C309E6B7111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CF13B2-1C75-D34B-B89F-3B92850FF58E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2F07E7-7D13-E245-BCBD-8A34CFC7C170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014C04D-7299-0644-A89F-670497C4C087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3267C5EC-A460-9A4E-8DDB-84C7D684B33D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D2AFF9AA-BF9C-8046-BFBB-3969A8D1611E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97D1E143-FE79-BA42-874F-EABB65092CB5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3DBCEDF4-6A70-AE46-98CE-DBAD4D5215D6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7">
            <a:extLst>
              <a:ext uri="{FF2B5EF4-FFF2-40B4-BE49-F238E27FC236}">
                <a16:creationId xmlns:a16="http://schemas.microsoft.com/office/drawing/2014/main" id="{F88CB251-C20B-394C-B4A9-0A18A3C1049F}"/>
              </a:ext>
            </a:extLst>
          </p:cNvPr>
          <p:cNvSpPr/>
          <p:nvPr/>
        </p:nvSpPr>
        <p:spPr>
          <a:xfrm>
            <a:off x="1258888" y="3860800"/>
            <a:ext cx="4241800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/>
              <a:t>External environment </a:t>
            </a:r>
            <a:br>
              <a:rPr lang="en-US" sz="2400" dirty="0"/>
            </a:br>
            <a:r>
              <a:rPr lang="en-US" sz="2400" dirty="0"/>
              <a:t>(Opportunity &amp; Threat analysis)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D36743FE-6607-CC41-B163-6163F8140DD0}"/>
              </a:ext>
            </a:extLst>
          </p:cNvPr>
          <p:cNvSpPr/>
          <p:nvPr/>
        </p:nvSpPr>
        <p:spPr>
          <a:xfrm>
            <a:off x="1258888" y="5229225"/>
            <a:ext cx="4241800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/>
              <a:t>Internal  environment </a:t>
            </a:r>
            <a:br>
              <a:rPr lang="en-US" sz="2400" dirty="0"/>
            </a:br>
            <a:r>
              <a:rPr lang="en-US" sz="2400" dirty="0"/>
              <a:t>(Strengths &amp; weakness analysis)</a:t>
            </a:r>
          </a:p>
        </p:txBody>
      </p:sp>
      <p:sp>
        <p:nvSpPr>
          <p:cNvPr id="33822" name="TextBox 14">
            <a:extLst>
              <a:ext uri="{FF2B5EF4-FFF2-40B4-BE49-F238E27FC236}">
                <a16:creationId xmlns:a16="http://schemas.microsoft.com/office/drawing/2014/main" id="{4F02515A-348A-4146-96B6-AA1FF37C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868863"/>
            <a:ext cx="424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Arial" panose="020B0604020202020204" pitchFamily="34" charset="0"/>
              </a:rPr>
              <a:t>SWOT analysis</a:t>
            </a:r>
          </a:p>
        </p:txBody>
      </p:sp>
      <p:sp>
        <p:nvSpPr>
          <p:cNvPr id="33823" name="文字方塊 33">
            <a:extLst>
              <a:ext uri="{FF2B5EF4-FFF2-40B4-BE49-F238E27FC236}">
                <a16:creationId xmlns:a16="http://schemas.microsoft.com/office/drawing/2014/main" id="{FEB29F4E-F854-E443-B1E3-36351B9E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84538"/>
            <a:ext cx="6111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2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8A34CB9-CF51-B640-852E-6E24C740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698434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3673C1B-1AC7-2041-BBCA-037AC37F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16F4D716-EBF5-3C48-85DF-52539CF1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5FF1F5-41A2-1944-8B88-19B4A6ADB58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9CC7E8-03FA-DB4D-808F-E99DCBCCD210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5D0AE-4668-D343-83CF-61B247D53405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EA2BD-5EE3-8B42-9951-8D3FAF3CDBBF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B0F94C-C77F-8442-AEBD-EBB3DBED0EC6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E6504-C91B-FB48-BA8D-6DDB7F807BF9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67D53-A78D-CF4E-8A66-6A31DE2A0D27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44D7E-FD62-E94C-9FCA-77127F39A38F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8889-DC84-8242-BDB1-9992B8CE1BE1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4829" name="TextBox 14">
            <a:extLst>
              <a:ext uri="{FF2B5EF4-FFF2-40B4-BE49-F238E27FC236}">
                <a16:creationId xmlns:a16="http://schemas.microsoft.com/office/drawing/2014/main" id="{95C9C374-B87C-2E4B-8A76-64654D64C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4696C60-775C-B442-A2D2-A0040435791F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E469CFC-5F1C-264D-9D2C-BEA601EACC1F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003606F5-4426-D742-AD23-B166DF0519CF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F46E8C7-A0E5-714D-877D-65BA765CC05F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56FE19-7782-454D-A81D-6F925ABCC3B2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3AF2FE6F-15C9-6643-8D08-38AE41A89AA1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A09FBC-A6DD-7446-A862-4201F020AA00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52D896B-EADB-574B-9163-396F4D5CE612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73E1127-2A2D-BB46-87A3-B9978178ECD0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97050426-1134-DC4D-B98E-F7AD5A9F950D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DC7F562-325F-1841-8B88-179737A09089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79A216D0-932B-4142-871C-6F1F299B4916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315356B0-48E5-8C4D-B8DE-0E0B19CF5D9B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A4A413B0-295F-2C47-9D91-51769202C2BF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4" name="文字方塊 33">
            <a:extLst>
              <a:ext uri="{FF2B5EF4-FFF2-40B4-BE49-F238E27FC236}">
                <a16:creationId xmlns:a16="http://schemas.microsoft.com/office/drawing/2014/main" id="{AFAB8A30-91AE-8345-88D3-B92DE3FD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3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186FD54C-2501-AB45-93B4-770052E3A8BC}"/>
              </a:ext>
            </a:extLst>
          </p:cNvPr>
          <p:cNvSpPr/>
          <p:nvPr/>
        </p:nvSpPr>
        <p:spPr>
          <a:xfrm>
            <a:off x="3090863" y="4005263"/>
            <a:ext cx="3281362" cy="2166937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400" dirty="0"/>
              <a:t>Goal </a:t>
            </a:r>
            <a:br>
              <a:rPr lang="en-US" sz="4400" dirty="0"/>
            </a:br>
            <a:r>
              <a:rPr lang="en-US" sz="4400" dirty="0"/>
              <a:t>formulation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943A85C-BF23-954C-99FB-65CD9171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8147135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1999B64-2A44-964B-99D5-101F4C06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ECF6930-582C-DF40-9315-555A910D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D43148-B758-BC46-B7F7-750EA20729F3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A333B-BFD7-B742-8F9D-0DE4B09B281C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B2BB08-F4B7-EB4C-828A-D3AAE957ADC0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3FA8E-91A5-694F-8268-0B3A3722E09D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2902A-0826-8F47-9E00-57A7DAFABB18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B0DDA-9202-1841-88ED-0EACDE31139C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80875-E372-7A4A-8BD4-898547058A8A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A657C1-B9DC-CF4E-8D36-C590923CB206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7D190A-A703-C64F-88A6-8B69D39320A7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5853" name="TextBox 14">
            <a:extLst>
              <a:ext uri="{FF2B5EF4-FFF2-40B4-BE49-F238E27FC236}">
                <a16:creationId xmlns:a16="http://schemas.microsoft.com/office/drawing/2014/main" id="{24C24E05-2F9A-3644-9792-45F6AF3B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9A112D8-7E35-0C40-AAEF-8A4B0CE7F393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2933D203-E649-4941-AC84-EABADD356C84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6509045-7CAD-394A-AC54-33BFA82B74E6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59FF7531-9F4F-BF4E-BC97-EF5EEECBA094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9AD375-A53B-9C45-9E41-570CC53FFB57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30454374-65CE-AB4A-8CFC-8000F1930C4D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73D2CEE-0789-0F43-A001-A32D584AD888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B5A17E-0E57-2C4E-BBFA-B063AA2C36F8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E98BE6-4883-F74D-BEA1-857A124F8344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3350061-1775-424E-9EFA-D8DD6CE65375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8B8131E9-1DCF-AD49-8C9E-69E8B6A2AAE9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2FFFFA00-0D50-1A47-9365-CE30666D9241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49DB223F-A882-9E42-9081-83DC07600424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A0BA9DA3-B8FA-754C-8984-A08A38D77A4E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8" name="文字方塊 33">
            <a:extLst>
              <a:ext uri="{FF2B5EF4-FFF2-40B4-BE49-F238E27FC236}">
                <a16:creationId xmlns:a16="http://schemas.microsoft.com/office/drawing/2014/main" id="{5D345788-CB7C-FE4F-A7A3-2020DAD7A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4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B747537C-8139-5E4C-915F-39BAE2284977}"/>
              </a:ext>
            </a:extLst>
          </p:cNvPr>
          <p:cNvSpPr/>
          <p:nvPr/>
        </p:nvSpPr>
        <p:spPr>
          <a:xfrm>
            <a:off x="4284663" y="4097338"/>
            <a:ext cx="3167062" cy="2211387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400" dirty="0"/>
              <a:t>Strategy </a:t>
            </a:r>
            <a:br>
              <a:rPr lang="en-US" sz="4400" dirty="0"/>
            </a:br>
            <a:r>
              <a:rPr lang="en-US" sz="4400" dirty="0"/>
              <a:t>formulation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06BBEE5-2702-F442-9171-F40857BF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4652725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B0070E7-811C-C345-BDCB-088C41A1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86B3B4F-DE80-BB48-9EBB-890B0440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335C7F-E6E7-9644-AB5D-C120C4CA1194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1A9FE-0A1B-F749-9659-6EE9E04E0398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7AC7BC-7200-F743-8FEE-E4F131C2014D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2B549D-61D0-6642-89F3-F223869C772E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B2C5F-B6C1-974A-8B1D-E29923007930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7674BC-1FBB-3849-93F2-A86EF1D30987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B74DD-0588-E74E-87F2-B71AAF4FBD59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5818-2243-F54A-9319-E9BC6D93FFB5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EA8ED2-81E7-654E-AE1F-3377938992F2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6877" name="TextBox 14">
            <a:extLst>
              <a:ext uri="{FF2B5EF4-FFF2-40B4-BE49-F238E27FC236}">
                <a16:creationId xmlns:a16="http://schemas.microsoft.com/office/drawing/2014/main" id="{E874DF3A-2F43-194A-8547-CF6E89F2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CB335BB-B07C-054B-860B-778B650BE361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55EF3479-E2EE-8F4E-B443-FE7044F0476D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C3ED287-F572-A747-A52A-A738FD59847A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FD96A2C6-C987-174C-9A0C-FC74FAF4A1EF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8EB509-BCC1-534B-94F8-049DA57F5755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1846A163-64EF-E24C-9084-4103E68F3639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911492-0068-324F-9F14-1238885C1F54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3D48E6-E2D9-3B43-BBA1-39E2FCF04390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DD207D2-032B-CF45-AD3B-228A428F7734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8E6A4EDF-1693-4C4B-A028-2B757B895BA1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4081C135-0483-5E40-A95A-34641BD58D58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904D949F-5B8E-4046-A218-54C15E52DD1F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2B1A56EF-BC15-A449-8984-474270D9BD35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8622FED9-C681-804C-8935-2ACDCF9ECCAE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92" name="文字方塊 33">
            <a:extLst>
              <a:ext uri="{FF2B5EF4-FFF2-40B4-BE49-F238E27FC236}">
                <a16:creationId xmlns:a16="http://schemas.microsoft.com/office/drawing/2014/main" id="{B3BD4B09-E00C-EA48-8D11-6B55073C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5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39C461DE-2860-BB4A-82F4-E256B1E13941}"/>
              </a:ext>
            </a:extLst>
          </p:cNvPr>
          <p:cNvSpPr/>
          <p:nvPr/>
        </p:nvSpPr>
        <p:spPr>
          <a:xfrm>
            <a:off x="5508625" y="4097338"/>
            <a:ext cx="2808288" cy="2211387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400" dirty="0"/>
              <a:t>Program  formulation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2415F271-16F5-5B4B-936A-297DA0D1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8034301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9D4A2ED-59C7-3C48-BF8B-82E0E7D2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B99D5A1C-9DC6-DF46-9B43-35446558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152685-82CB-4E4B-93D4-31D1602742F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D9E17-DEFF-D640-9905-F4A2C4757EEE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4F6074-5FDE-CB4E-95FC-7AF95705A1AB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C282C-0678-8245-BB10-BF0C715F3B03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F8740D-386C-E14C-B98D-AC2A992ECFDF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638B54-37DB-0D46-B290-D1FF3643FC3A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EEB46-513B-C749-8765-F513F77D591F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C8250C-E120-9C49-9910-B118B09494F8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2CAA5C-B079-D443-B05D-953C330E0815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7901" name="TextBox 14">
            <a:extLst>
              <a:ext uri="{FF2B5EF4-FFF2-40B4-BE49-F238E27FC236}">
                <a16:creationId xmlns:a16="http://schemas.microsoft.com/office/drawing/2014/main" id="{9F64CB43-279E-1241-BC51-F30173F58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88E6D1A-32D6-B345-9EB0-073BAF039989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CACA3A24-EEAF-CB4E-B088-0CBFECA64680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14B5087-1360-E44D-8F88-4EDC1CC8127F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EF1B785-C2A0-7A4C-9708-ED58BA5285AB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141E6A-51B5-1242-B853-705654FC7F19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D17EAEA2-44F7-D345-B37A-5B1105103323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36B7E9-C77A-4447-B942-4CAB3BC99C62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F4A42-D250-C847-B7C3-3136356AF779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41882B4-ABD4-494E-AF2F-419B1A1B82AA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2C0DA7DA-D57C-C84B-8131-161A30EAFED4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B3442091-2BFB-2A48-A0BE-7F64BF89EE83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33A74066-387B-3748-A3AB-E6BB21121274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FCB8D4C2-0925-4C40-908B-31372DFA8F38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4DA3A1C6-5267-BE49-A447-4ED70C1AAB77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6" name="文字方塊 33">
            <a:extLst>
              <a:ext uri="{FF2B5EF4-FFF2-40B4-BE49-F238E27FC236}">
                <a16:creationId xmlns:a16="http://schemas.microsoft.com/office/drawing/2014/main" id="{871BE119-7F9E-A24C-8C00-00661463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6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AC625FFD-3C26-EA4F-9F76-F8A695DA744A}"/>
              </a:ext>
            </a:extLst>
          </p:cNvPr>
          <p:cNvSpPr/>
          <p:nvPr/>
        </p:nvSpPr>
        <p:spPr>
          <a:xfrm>
            <a:off x="6054725" y="4149725"/>
            <a:ext cx="2838450" cy="1727200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/>
              <a:t>Implementation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1172E938-BDA7-8641-BE74-F7FCDE8B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168238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FD0892A-6E9D-F64B-A5F2-3604570D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n-US" altLang="zh-TW" sz="3600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Business Unit </a:t>
            </a:r>
            <a:r>
              <a:rPr lang="en-US" altLang="zh-TW" sz="360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Strategic-Planning Process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0E370A4-6671-344D-8C53-B1CECD68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22E01B-C5F0-774D-8B48-8A701EA5D66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78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9C117-584F-FA4B-BB19-E4BE087D0B1C}"/>
              </a:ext>
            </a:extLst>
          </p:cNvPr>
          <p:cNvSpPr/>
          <p:nvPr/>
        </p:nvSpPr>
        <p:spPr>
          <a:xfrm>
            <a:off x="179388" y="1555750"/>
            <a:ext cx="863600" cy="7207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Business Mission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E3B314-8EB6-7C41-963D-2AA45CB3B73F}"/>
              </a:ext>
            </a:extLst>
          </p:cNvPr>
          <p:cNvSpPr/>
          <p:nvPr/>
        </p:nvSpPr>
        <p:spPr>
          <a:xfrm>
            <a:off x="1403350" y="692150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External environment (Opportunity &amp; Threat analysis)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C49E1D-2916-A543-939C-47F7488B8BF2}"/>
              </a:ext>
            </a:extLst>
          </p:cNvPr>
          <p:cNvSpPr/>
          <p:nvPr/>
        </p:nvSpPr>
        <p:spPr>
          <a:xfrm>
            <a:off x="1403350" y="2060575"/>
            <a:ext cx="1296988" cy="1008063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Internal  environment (Strengths &amp; weakness analysis)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E2ED1-0AE0-2641-B4D0-D0D856AE632C}"/>
              </a:ext>
            </a:extLst>
          </p:cNvPr>
          <p:cNvSpPr/>
          <p:nvPr/>
        </p:nvSpPr>
        <p:spPr>
          <a:xfrm>
            <a:off x="305911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Goal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51501-EB4B-F948-A899-7E428CD21A61}"/>
              </a:ext>
            </a:extLst>
          </p:cNvPr>
          <p:cNvSpPr/>
          <p:nvPr/>
        </p:nvSpPr>
        <p:spPr>
          <a:xfrm>
            <a:off x="4284663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Strategy </a:t>
            </a:r>
            <a:br>
              <a:rPr lang="en-US" sz="1200" dirty="0"/>
            </a:br>
            <a:r>
              <a:rPr lang="en-US" sz="1200" dirty="0"/>
              <a:t>formulation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0194A6-9FEB-0C4B-A562-791446512449}"/>
              </a:ext>
            </a:extLst>
          </p:cNvPr>
          <p:cNvSpPr/>
          <p:nvPr/>
        </p:nvSpPr>
        <p:spPr>
          <a:xfrm>
            <a:off x="5508625" y="1484313"/>
            <a:ext cx="1008063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Program  formulation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63BE12-AA13-954F-A435-ECA8F86D5676}"/>
              </a:ext>
            </a:extLst>
          </p:cNvPr>
          <p:cNvSpPr/>
          <p:nvPr/>
        </p:nvSpPr>
        <p:spPr>
          <a:xfrm>
            <a:off x="6732588" y="1484313"/>
            <a:ext cx="1079500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Implementation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C60A35-3BF3-C941-95C7-5C819449C96F}"/>
              </a:ext>
            </a:extLst>
          </p:cNvPr>
          <p:cNvSpPr/>
          <p:nvPr/>
        </p:nvSpPr>
        <p:spPr>
          <a:xfrm>
            <a:off x="8027988" y="1484313"/>
            <a:ext cx="1008062" cy="792162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Feedback </a:t>
            </a:r>
            <a:br>
              <a:rPr lang="en-US" sz="1200" dirty="0"/>
            </a:br>
            <a:r>
              <a:rPr lang="en-US" sz="1200" dirty="0"/>
              <a:t>and </a:t>
            </a:r>
            <a:br>
              <a:rPr lang="en-US" sz="1200" dirty="0"/>
            </a:br>
            <a:r>
              <a:rPr lang="en-US" sz="1200" dirty="0"/>
              <a:t>Control</a:t>
            </a:r>
          </a:p>
        </p:txBody>
      </p:sp>
      <p:sp>
        <p:nvSpPr>
          <p:cNvPr id="38925" name="TextBox 14">
            <a:extLst>
              <a:ext uri="{FF2B5EF4-FFF2-40B4-BE49-F238E27FC236}">
                <a16:creationId xmlns:a16="http://schemas.microsoft.com/office/drawing/2014/main" id="{8003957D-B40A-9B43-A76C-324A2CD6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00213"/>
            <a:ext cx="12969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Arial" panose="020B0604020202020204" pitchFamily="34" charset="0"/>
              </a:rPr>
              <a:t>SWOT analysis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3D2506EE-7D81-AE4F-9080-02A891881F64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 flipV="1">
            <a:off x="1042988" y="1196975"/>
            <a:ext cx="360362" cy="7191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98079A67-A695-2840-B143-BE5FDF9EEF29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1042988" y="1916113"/>
            <a:ext cx="360362" cy="647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F21518F8-584E-7A4D-9CD0-A73736CD3F0A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2700338" y="1196975"/>
            <a:ext cx="358775" cy="6826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7AF236C-A764-A44C-A2E9-87F4C0F87869}"/>
              </a:ext>
            </a:extLst>
          </p:cNvPr>
          <p:cNvCxnSpPr>
            <a:cxnSpLocks noChangeShapeType="1"/>
            <a:stCxn id="9" idx="3"/>
            <a:endCxn id="10" idx="1"/>
          </p:cNvCxnSpPr>
          <p:nvPr/>
        </p:nvCxnSpPr>
        <p:spPr bwMode="auto">
          <a:xfrm flipV="1">
            <a:off x="2700338" y="1879600"/>
            <a:ext cx="358775" cy="6842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3F14E8-811C-7B40-ABB6-3E3422EF7A04}"/>
              </a:ext>
            </a:extLst>
          </p:cNvPr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067175" y="1879600"/>
            <a:ext cx="217488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6F760D22-A128-1A4A-9A51-252BB714B667}"/>
              </a:ext>
            </a:extLst>
          </p:cNvPr>
          <p:cNvCxnSpPr>
            <a:cxnSpLocks noChangeShapeType="1"/>
            <a:stCxn id="14" idx="2"/>
            <a:endCxn id="13" idx="2"/>
          </p:cNvCxnSpPr>
          <p:nvPr/>
        </p:nvCxnSpPr>
        <p:spPr bwMode="auto">
          <a:xfrm rot="5400000">
            <a:off x="7902576" y="1646237"/>
            <a:ext cx="12700" cy="126047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284A95-19A4-A444-B6B1-640430978479}"/>
              </a:ext>
            </a:extLst>
          </p:cNvPr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5292725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EEEF3C-6542-374D-915F-3C7C493CC96E}"/>
              </a:ext>
            </a:extLst>
          </p:cNvPr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65166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3F75264-FC47-9D46-B35F-1BE2C5C652F6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7812088" y="1879600"/>
            <a:ext cx="21590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064DA37-4051-244D-A6AB-80CFC86C2C03}"/>
              </a:ext>
            </a:extLst>
          </p:cNvPr>
          <p:cNvCxnSpPr>
            <a:cxnSpLocks noChangeShapeType="1"/>
            <a:stCxn id="14" idx="2"/>
            <a:endCxn id="12" idx="2"/>
          </p:cNvCxnSpPr>
          <p:nvPr/>
        </p:nvCxnSpPr>
        <p:spPr bwMode="auto">
          <a:xfrm rot="5400000">
            <a:off x="7272338" y="1016000"/>
            <a:ext cx="12700" cy="2520950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561A1B3E-D560-7744-9368-A5BE84AD52C3}"/>
              </a:ext>
            </a:extLst>
          </p:cNvPr>
          <p:cNvCxnSpPr>
            <a:cxnSpLocks noChangeShapeType="1"/>
            <a:stCxn id="14" idx="2"/>
            <a:endCxn id="11" idx="2"/>
          </p:cNvCxnSpPr>
          <p:nvPr/>
        </p:nvCxnSpPr>
        <p:spPr bwMode="auto">
          <a:xfrm rot="5400000">
            <a:off x="6660357" y="404018"/>
            <a:ext cx="12700" cy="3744913"/>
          </a:xfrm>
          <a:prstGeom prst="bentConnector3">
            <a:avLst>
              <a:gd name="adj1" fmla="val 804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2E40548-43BB-9B4D-B433-BFED9E8447E7}"/>
              </a:ext>
            </a:extLst>
          </p:cNvPr>
          <p:cNvCxnSpPr>
            <a:cxnSpLocks noChangeShapeType="1"/>
            <a:stCxn id="14" idx="2"/>
            <a:endCxn id="10" idx="2"/>
          </p:cNvCxnSpPr>
          <p:nvPr/>
        </p:nvCxnSpPr>
        <p:spPr bwMode="auto">
          <a:xfrm rot="5400000">
            <a:off x="6048376" y="-207963"/>
            <a:ext cx="12700" cy="4968875"/>
          </a:xfrm>
          <a:prstGeom prst="bentConnector3">
            <a:avLst>
              <a:gd name="adj1" fmla="val 828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C9C4A0B2-284C-3249-A38D-961AD8DAC0E1}"/>
              </a:ext>
            </a:extLst>
          </p:cNvPr>
          <p:cNvCxnSpPr>
            <a:cxnSpLocks noChangeShapeType="1"/>
            <a:stCxn id="14" idx="2"/>
            <a:endCxn id="9" idx="2"/>
          </p:cNvCxnSpPr>
          <p:nvPr/>
        </p:nvCxnSpPr>
        <p:spPr bwMode="auto">
          <a:xfrm rot="5400000">
            <a:off x="4895850" y="-568325"/>
            <a:ext cx="792163" cy="6481763"/>
          </a:xfrm>
          <a:prstGeom prst="bentConnector3">
            <a:avLst>
              <a:gd name="adj1" fmla="val 128861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0335174E-CFE6-104A-9241-F3AB31A74B27}"/>
              </a:ext>
            </a:extLst>
          </p:cNvPr>
          <p:cNvCxnSpPr>
            <a:cxnSpLocks noChangeShapeType="1"/>
            <a:stCxn id="14" idx="2"/>
            <a:endCxn id="7" idx="2"/>
          </p:cNvCxnSpPr>
          <p:nvPr/>
        </p:nvCxnSpPr>
        <p:spPr bwMode="auto">
          <a:xfrm rot="5400000">
            <a:off x="4572001" y="-1684338"/>
            <a:ext cx="12700" cy="7921625"/>
          </a:xfrm>
          <a:prstGeom prst="bentConnector3">
            <a:avLst>
              <a:gd name="adj1" fmla="val 8120000"/>
            </a:avLst>
          </a:prstGeom>
          <a:noFill/>
          <a:ln w="25400">
            <a:solidFill>
              <a:srgbClr val="7F7F7F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40" name="文字方塊 33">
            <a:extLst>
              <a:ext uri="{FF2B5EF4-FFF2-40B4-BE49-F238E27FC236}">
                <a16:creationId xmlns:a16="http://schemas.microsoft.com/office/drawing/2014/main" id="{7E1D8E1D-4244-764E-9C65-A6D4D087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3284538"/>
            <a:ext cx="612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000" b="1">
                <a:solidFill>
                  <a:srgbClr val="FF0000"/>
                </a:solidFill>
              </a:rPr>
              <a:t>7</a:t>
            </a:r>
            <a:endParaRPr lang="zh-TW" altLang="en-US" sz="6000" b="1">
              <a:solidFill>
                <a:srgbClr val="FF0000"/>
              </a:solidFill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ADA80F25-029E-794B-A4E3-6DEE26C4A259}"/>
              </a:ext>
            </a:extLst>
          </p:cNvPr>
          <p:cNvSpPr/>
          <p:nvPr/>
        </p:nvSpPr>
        <p:spPr>
          <a:xfrm>
            <a:off x="6732588" y="4298950"/>
            <a:ext cx="2260600" cy="1651000"/>
          </a:xfrm>
          <a:prstGeom prst="rect">
            <a:avLst/>
          </a:prstGeom>
          <a:solidFill>
            <a:srgbClr val="FF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3200" dirty="0"/>
              <a:t>Feedback </a:t>
            </a:r>
            <a:br>
              <a:rPr lang="en-US" sz="3200" dirty="0"/>
            </a:br>
            <a:r>
              <a:rPr lang="en-US" sz="3200" dirty="0"/>
              <a:t>and </a:t>
            </a:r>
            <a:br>
              <a:rPr lang="en-US" sz="3200" dirty="0"/>
            </a:br>
            <a:r>
              <a:rPr lang="en-US" sz="3200" dirty="0"/>
              <a:t>Control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378AAA8-9B1A-F04C-94FD-00FE2691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3422413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4C9F-CC41-8A4C-AF9A-5E8433DA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sz="6000" dirty="0">
                <a:solidFill>
                  <a:schemeClr val="accent1"/>
                </a:solidFill>
              </a:rPr>
              <a:t>Marketing Plan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5AF0-FA48-0F4B-A2AF-E521F9893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Executive summary</a:t>
            </a:r>
            <a:r>
              <a:rPr lang="zh-TW" altLang="en-US" sz="3600" dirty="0">
                <a:solidFill>
                  <a:srgbClr val="FF0000"/>
                </a:solidFill>
              </a:rPr>
              <a:t> </a:t>
            </a:r>
            <a:r>
              <a:rPr lang="en-US" altLang="zh-TW" sz="3600" dirty="0">
                <a:solidFill>
                  <a:srgbClr val="FF0000"/>
                </a:solidFill>
              </a:rPr>
              <a:t> (1.0)</a:t>
            </a:r>
            <a:endParaRPr lang="en-US" sz="36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Table of contents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Situation analysis (2.0) (Ch1)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Marketing strategy (3.0) (Ch2)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Marketing tactics (4.0) (Ch3)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Financial projections (5.0) (Ch4)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Implementation controls (6.0) (Ch5)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10D65-3E49-AF42-8CE8-4FE4BD8A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9399-EA2D-044E-818B-F1B256F1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(p.78)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53138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6   2018/04/03, 04/05    Off-campus study (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</a:rPr>
              <a:t>教學行政觀摩日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en-US" altLang="zh-TW" sz="2400" dirty="0"/>
              <a:t>7   2018/04/10, 04/12    Identifying Market Segments and Targets,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Crafting the Brand Positioning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(HSBC) (Ch9, pp.292-293)</a:t>
            </a:r>
          </a:p>
          <a:p>
            <a:pPr>
              <a:buNone/>
            </a:pPr>
            <a:r>
              <a:rPr lang="en-US" altLang="zh-TW" sz="2400" dirty="0"/>
              <a:t>8   2018/04/17, 04/19    Creating Brand Equity,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Addressing Competition and Driving Growth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(McDonald's) (Ch11, pp.353-354)</a:t>
            </a:r>
          </a:p>
          <a:p>
            <a:pPr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9   2018/04/24, 04/26    Midterm Report (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>
              <a:buNone/>
            </a:pPr>
            <a:r>
              <a:rPr lang="en-US" altLang="zh-TW" sz="2400" dirty="0">
                <a:solidFill>
                  <a:srgbClr val="C00000"/>
                </a:solidFill>
              </a:rPr>
              <a:t>10   2018/05/01, 05/03   Midterm Exam Week (</a:t>
            </a:r>
            <a:r>
              <a:rPr lang="zh-TW" altLang="en-US" sz="2400" dirty="0">
                <a:solidFill>
                  <a:srgbClr val="C00000"/>
                </a:solidFill>
              </a:rPr>
              <a:t>期中考試週</a:t>
            </a:r>
            <a:r>
              <a:rPr lang="en-US" altLang="zh-TW" sz="2400" dirty="0">
                <a:solidFill>
                  <a:srgbClr val="C00000"/>
                </a:solidFill>
              </a:rPr>
              <a:t>)</a:t>
            </a:r>
            <a:r>
              <a:rPr lang="zh-TW" alt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E8560C44-C9B5-2C49-AF02-27EFE2B0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US" altLang="zh-TW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0CFE5D5-4412-784A-ABE9-47AF566F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1.0 Executive Summary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2.0 Situation Analysis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3.0 Marketing Strategy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4.0 Marketing Tactics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5.0 Financials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6.0 Controls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57ABFF2-CAF7-F845-9CE2-BE621662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74BB5F-95A4-C540-BB56-55A2C651FF1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86A256-AA2C-F04A-AB59-F736971BD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0EEE72-B026-204D-9DB4-9C88DA5B1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D90319-A12C-ED4B-9840-67B51EC12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073897-4896-9440-A105-E507A0172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57BA95-EC45-7D41-A495-80F676A6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2437CED-D182-D147-B9B2-40A27B2E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9CB79C1-AC92-5C4D-A940-33818537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40873619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9AAE99B-EA48-744F-9CBF-2E413F78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2.0 Situation Analysis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B81923F5-87E8-6F46-B844-88AC66514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2.1 </a:t>
            </a:r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Market Summary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2.2 </a:t>
            </a:r>
            <a:r>
              <a:rPr lang="en-US" altLang="zh-TW" sz="36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SWOT Analysis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2.3 </a:t>
            </a:r>
            <a:r>
              <a:rPr lang="en-US" altLang="zh-TW" sz="36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Competition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2.4 Product Offering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2.5 Keys to Success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2.6 Critical Issues</a:t>
            </a:r>
          </a:p>
          <a:p>
            <a:endParaRPr lang="en-US" altLang="zh-TW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394EEA75-0BE7-BA45-A4FD-2B01C25F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44B9F7-3390-7945-AE05-3BA624357628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0965" name="Title 1">
            <a:extLst>
              <a:ext uri="{FF2B5EF4-FFF2-40B4-BE49-F238E27FC236}">
                <a16:creationId xmlns:a16="http://schemas.microsoft.com/office/drawing/2014/main" id="{9AFBCCA6-ADD2-1644-8065-CF937E677D7E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5134CC-9978-B847-9B20-7B7B73D4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9F2991-762F-C84E-ACEE-7CAFD0FB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97C964-C92B-BF4C-AF93-1891AC8F7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3EAF82A-2F1D-2D4F-A8B5-806588A3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6DFE8D-5E3E-944B-BF81-2E27D5A3E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B69A7F3-6ABB-A44B-AA1B-144372A2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CCB8197-7D4F-FD48-92BF-9312683C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3685078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EC5C4E2-B746-D94C-875C-AD900259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2.1 Market Summary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21006C17-65F2-6549-B813-871BA9C8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2.1.1 Market Demographics</a:t>
            </a:r>
          </a:p>
          <a:p>
            <a:pPr lvl="1"/>
            <a:r>
              <a:rPr lang="en-US" altLang="zh-TW" sz="3200" dirty="0" err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Geographics</a:t>
            </a:r>
            <a:endParaRPr lang="en-US" altLang="zh-TW" sz="3200" dirty="0">
              <a:solidFill>
                <a:srgbClr val="C00000"/>
              </a:solidFill>
              <a:ea typeface="標楷體" panose="03000509000000000000" pitchFamily="49" charset="-120"/>
              <a:cs typeface="標楷體" panose="03000509000000000000" pitchFamily="49" charset="-120"/>
            </a:endParaRPr>
          </a:p>
          <a:p>
            <a:pPr lvl="1"/>
            <a:r>
              <a:rPr lang="en-US" altLang="zh-TW" sz="32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Demographics</a:t>
            </a:r>
          </a:p>
          <a:p>
            <a:pPr lvl="1"/>
            <a:r>
              <a:rPr lang="en-US" altLang="zh-TW" sz="3200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Behavior Factors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2.1.2 Market Needs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2.1.3 Market Trends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2.1.4 Market Growth</a:t>
            </a:r>
          </a:p>
          <a:p>
            <a:endParaRPr lang="en-US" altLang="zh-TW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0604052-0DFB-4C4F-918A-B6F6119D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F65475-2340-B94E-B72F-A551A6E3A46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989" name="Title 1">
            <a:extLst>
              <a:ext uri="{FF2B5EF4-FFF2-40B4-BE49-F238E27FC236}">
                <a16:creationId xmlns:a16="http://schemas.microsoft.com/office/drawing/2014/main" id="{18A316EB-370B-7F41-A1DD-7B9F95D4CF1C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4F60D4-391A-9141-B2F9-8E7AC1D3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8828BC-63ED-FF49-A9E2-EF3CE059E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415B31-B36D-9947-8004-0D8D3FC08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B136CFB-59FA-144E-A5BB-232A52E0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C36230-749A-D34A-9618-8141F1076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D3A789E-F0B0-BF40-B1CA-D75D1EAE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1197661-0594-C14A-9083-B9C940F4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20664251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8C7448F-3A23-F246-A106-507E71D5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3.0 Marketing Strategy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71AACB71-61C3-0C48-9E71-7EF6A4F1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3.1 Mission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3.2 Marketing Objectives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3.3 Financial Objectives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3.4 </a:t>
            </a:r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Target Markets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3.5 </a:t>
            </a:r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Positioning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BA53E39-2B8A-6346-8524-C5757134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C6E1C2-623D-054B-9341-520013DC92E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3013" name="Title 1">
            <a:extLst>
              <a:ext uri="{FF2B5EF4-FFF2-40B4-BE49-F238E27FC236}">
                <a16:creationId xmlns:a16="http://schemas.microsoft.com/office/drawing/2014/main" id="{EF5FEA72-2D83-B84E-BC04-2FB2958886C1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324A97-65BC-894C-B6D7-5A1EBCF02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1907F51-3C59-744E-81AE-7DACA138F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0CBF131-03B6-E745-9155-5FA208EF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99611A1-B238-C048-8B5F-02CE1E75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55BDC2F-0DA8-0146-A4DA-735A588DD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FBC02ED-1614-154E-AB60-A24E1216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95A01CB-8765-2441-8C35-EF905B636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20494661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D168B5A-1B21-B34F-8470-C8F807EB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4.0 Marketing Tactics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6486DED-8FDD-9248-9244-433492C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9DC1CA-5BDB-8D47-A4C3-75CEAB61A1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A140C2AE-86E8-D34E-9CEB-C469BB242B72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0378E3-7CF3-654C-A121-D0033E8F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67DB40-BCBE-0D4F-A478-3257A9E5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E9D952-4DCF-AF44-A129-FE8B00B7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D7D51F-CAE7-3043-93F1-C29A57F3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7E9CC8-CDC8-F041-B02F-9B2F2BB2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45FE249-E59A-BE41-B5A1-57BB6394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B1E3DB-E80B-3140-B0C5-0881766F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C469442-A590-EA47-841D-F6DC36B81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4.1 Product</a:t>
            </a:r>
          </a:p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4.2 Pricing</a:t>
            </a:r>
          </a:p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4.3 Distribution (Place)</a:t>
            </a:r>
          </a:p>
          <a:p>
            <a:r>
              <a:rPr lang="en-US" altLang="zh-TW" dirty="0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4.4 Communications (Promotion)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4.5 Marketing Research</a:t>
            </a:r>
          </a:p>
          <a:p>
            <a:endParaRPr lang="en-US" altLang="zh-TW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51895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D168B5A-1B21-B34F-8470-C8F807EB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5.0 Financials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4B54FC5F-B1D3-6E4C-9258-82F4EEF6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5.1 Break-Even Analysis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5.2 Sales Forecast</a:t>
            </a:r>
          </a:p>
          <a:p>
            <a:r>
              <a:rPr lang="en-US" altLang="zh-TW" sz="3600" dirty="0">
                <a:ea typeface="標楷體" panose="03000509000000000000" pitchFamily="49" charset="-120"/>
                <a:cs typeface="標楷體" panose="03000509000000000000" pitchFamily="49" charset="-120"/>
              </a:rPr>
              <a:t>5.3 Expense Forecast</a:t>
            </a:r>
          </a:p>
          <a:p>
            <a:endParaRPr lang="en-US" altLang="zh-TW" sz="3600" dirty="0">
              <a:ea typeface="標楷體" panose="03000509000000000000" pitchFamily="49" charset="-120"/>
              <a:cs typeface="標楷體" panose="03000509000000000000" pitchFamily="49" charset="-120"/>
            </a:endParaRPr>
          </a:p>
          <a:p>
            <a:endParaRPr lang="en-US" altLang="zh-TW" sz="3600" dirty="0"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6486DED-8FDD-9248-9244-433492C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9DC1CA-5BDB-8D47-A4C3-75CEAB61A1A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4037" name="Title 1">
            <a:extLst>
              <a:ext uri="{FF2B5EF4-FFF2-40B4-BE49-F238E27FC236}">
                <a16:creationId xmlns:a16="http://schemas.microsoft.com/office/drawing/2014/main" id="{A140C2AE-86E8-D34E-9CEB-C469BB242B72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0378E3-7CF3-654C-A121-D0033E8F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67DB40-BCBE-0D4F-A478-3257A9E5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E9D952-4DCF-AF44-A129-FE8B00B7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D7D51F-CAE7-3043-93F1-C29A57F3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7E9CC8-CDC8-F041-B02F-9B2F2BB2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45FE249-E59A-BE41-B5A1-57BB6394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B1E3DB-E80B-3140-B0C5-0881766F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125395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77AE298-6868-2841-9681-1E4E2D51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6.0 Controls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37D38D0F-D9A3-1843-AD57-C12C29D8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6.1 Implementation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6.2 Marketing Organization</a:t>
            </a:r>
          </a:p>
          <a:p>
            <a:r>
              <a:rPr lang="en-US" altLang="zh-TW" dirty="0">
                <a:ea typeface="標楷體" panose="03000509000000000000" pitchFamily="49" charset="-120"/>
                <a:cs typeface="標楷體" panose="03000509000000000000" pitchFamily="49" charset="-120"/>
              </a:rPr>
              <a:t>6.3 Contingency Planning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C798024E-8E5B-3E4F-82B0-7F503392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CA5312-6F69-0F46-8696-46BE3CB611BF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5061" name="Title 1">
            <a:extLst>
              <a:ext uri="{FF2B5EF4-FFF2-40B4-BE49-F238E27FC236}">
                <a16:creationId xmlns:a16="http://schemas.microsoft.com/office/drawing/2014/main" id="{7C7D338E-747C-B64B-A2E7-09590540E43F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rgbClr val="376092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Sample Marketing Plan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EB4624-F3F9-C74C-ADC5-E7BFDD2F9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52513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1.0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Executive Summary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93EA868-B9B4-444A-80B0-FFC8F71F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075185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2.0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Situation Analysis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5881C8-81CD-934D-83CE-2ECD5BFD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097857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3.0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Strategy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741E0A5-2602-924D-9687-3C2F55056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143201"/>
            <a:ext cx="1476375" cy="6480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5.0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Financials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696DD82-39F4-0447-9608-DAFCDC13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5877296"/>
            <a:ext cx="1476375" cy="648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6.0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Controls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4B9E838-F719-2B44-91C6-39DAB7F4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 (pp.83-87)</a:t>
            </a:r>
            <a:endParaRPr lang="es-ES" altLang="zh-TW" sz="10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BA610F-AEF1-7141-8E46-380E12B6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4120529"/>
            <a:ext cx="14763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4.0 </a:t>
            </a:r>
          </a:p>
          <a:p>
            <a:pPr algn="ctr">
              <a:defRPr/>
            </a:pPr>
            <a:r>
              <a:rPr lang="en-US" b="1" dirty="0">
                <a:solidFill>
                  <a:schemeClr val="lt1"/>
                </a:solidFill>
                <a:latin typeface="+mn-lt"/>
                <a:ea typeface="+mn-ea"/>
              </a:rPr>
              <a:t>Marketing Tactics</a:t>
            </a:r>
          </a:p>
        </p:txBody>
      </p:sp>
    </p:spTree>
    <p:extLst>
      <p:ext uri="{BB962C8B-B14F-4D97-AF65-F5344CB8AC3E}">
        <p14:creationId xmlns:p14="http://schemas.microsoft.com/office/powerpoint/2010/main" val="3570004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8997-BAA8-D146-A882-0FBBBCC9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Evaluating a Marketing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06E9-C91E-AF42-B762-BC3FF649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simple</a:t>
            </a:r>
            <a:r>
              <a:rPr lang="en-US" sz="4800" dirty="0"/>
              <a:t>/</a:t>
            </a:r>
            <a:r>
              <a:rPr lang="en-US" sz="4800" dirty="0">
                <a:solidFill>
                  <a:srgbClr val="C00000"/>
                </a:solidFill>
              </a:rPr>
              <a:t>succinct</a:t>
            </a:r>
            <a:r>
              <a:rPr lang="en-US" sz="4800" dirty="0"/>
              <a:t>?</a:t>
            </a:r>
          </a:p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complete</a:t>
            </a:r>
            <a:r>
              <a:rPr lang="en-US" sz="4800" dirty="0"/>
              <a:t>?</a:t>
            </a:r>
          </a:p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specific</a:t>
            </a:r>
            <a:r>
              <a:rPr lang="en-US" sz="4800" dirty="0"/>
              <a:t>?</a:t>
            </a:r>
          </a:p>
          <a:p>
            <a:r>
              <a:rPr lang="en-US" sz="4800" dirty="0"/>
              <a:t>Is the plan </a:t>
            </a:r>
            <a:r>
              <a:rPr lang="en-US" sz="4800" dirty="0">
                <a:solidFill>
                  <a:srgbClr val="C00000"/>
                </a:solidFill>
              </a:rPr>
              <a:t>realistic</a:t>
            </a:r>
            <a:r>
              <a:rPr lang="en-US" sz="4800" dirty="0"/>
              <a:t>?</a:t>
            </a:r>
          </a:p>
          <a:p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ED246-2FD8-F243-AA1B-2F1D4460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77DAB-C55F-BC4B-858C-4E148542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9050248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BD89-6904-FB4D-9EE3-B18B91D8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sz="7200" dirty="0">
                <a:solidFill>
                  <a:schemeClr val="tx2"/>
                </a:solidFill>
              </a:rPr>
              <a:t>TSC </a:t>
            </a:r>
            <a:r>
              <a:rPr lang="zh-TW" altLang="en-US" sz="7200" dirty="0">
                <a:solidFill>
                  <a:schemeClr val="tx2"/>
                </a:solidFill>
              </a:rPr>
              <a:t>崇越行銷大賞</a:t>
            </a:r>
            <a:br>
              <a:rPr lang="en-US" altLang="zh-TW" dirty="0"/>
            </a:br>
            <a:r>
              <a:rPr lang="en-US" sz="2800" b="0" dirty="0">
                <a:hlinkClick r:id="rId2"/>
              </a:rPr>
              <a:t>http://marketing.topco-global.com/TopcoMKT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3EAF0-A23D-FD42-B749-8D3F6AEE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FC3C05-86A6-6644-A6C7-0149D7E2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30884"/>
            <a:ext cx="3602601" cy="39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09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en-US" altLang="zh-TW" dirty="0">
                <a:solidFill>
                  <a:schemeClr val="accent1"/>
                </a:solidFill>
              </a:rPr>
              <a:t>Summary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5D82E-A522-4093-A2F3-E282DC413811}" type="slidenum">
              <a:rPr lang="zh-TW" altLang="en-US" smtClean="0"/>
              <a:pPr>
                <a:defRPr/>
              </a:pPr>
              <a:t>89</a:t>
            </a:fld>
            <a:endParaRPr lang="zh-TW" altLang="en-US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BB92FAC3-32DC-8D44-9497-4CC11C98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712"/>
            <a:ext cx="8857108" cy="5832376"/>
          </a:xfrm>
        </p:spPr>
        <p:txBody>
          <a:bodyPr/>
          <a:lstStyle/>
          <a:p>
            <a:r>
              <a:rPr lang="en-US" altLang="zh-TW" dirty="0"/>
              <a:t>This course introduces the fundamental </a:t>
            </a:r>
            <a:br>
              <a:rPr lang="en-US" altLang="zh-TW" dirty="0"/>
            </a:br>
            <a:r>
              <a:rPr lang="en-US" altLang="zh-TW" dirty="0">
                <a:solidFill>
                  <a:srgbClr val="C00000"/>
                </a:solidFill>
              </a:rPr>
              <a:t>theories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C00000"/>
                </a:solidFill>
              </a:rPr>
              <a:t>practices</a:t>
            </a:r>
            <a:r>
              <a:rPr lang="en-US" altLang="zh-TW" dirty="0"/>
              <a:t> of </a:t>
            </a:r>
            <a:r>
              <a:rPr lang="en-US" altLang="zh-TW" dirty="0">
                <a:solidFill>
                  <a:srgbClr val="FF0000"/>
                </a:solidFill>
              </a:rPr>
              <a:t>marketing management</a:t>
            </a:r>
            <a:r>
              <a:rPr lang="en-US" altLang="zh-TW" dirty="0"/>
              <a:t>. </a:t>
            </a:r>
          </a:p>
          <a:p>
            <a:r>
              <a:rPr lang="en-US" altLang="zh-TW" dirty="0"/>
              <a:t>Topics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Understanding Marketing Management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Capturing Marketing Insights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Connecting with Customers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Building Strong Brands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Creating Value and Shaping the Market Offerings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Delivering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Communicating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500" dirty="0"/>
              <a:t>Conducting Marketing Responsibly for Long-term Success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641655" cy="5399087"/>
          </a:xfrm>
        </p:spPr>
        <p:txBody>
          <a:bodyPr/>
          <a:lstStyle/>
          <a:p>
            <a:pPr>
              <a:buNone/>
            </a:pPr>
            <a:r>
              <a:rPr lang="zh-TW" altLang="en-US" sz="2400" dirty="0"/>
              <a:t>週次 </a:t>
            </a:r>
            <a:r>
              <a:rPr lang="en-US" altLang="zh-TW" sz="2400" dirty="0"/>
              <a:t>(Week)    </a:t>
            </a:r>
            <a:r>
              <a:rPr lang="zh-TW" altLang="en-US" sz="2400" dirty="0"/>
              <a:t>日期 </a:t>
            </a:r>
            <a:r>
              <a:rPr lang="en-US" altLang="zh-TW" sz="2400" dirty="0"/>
              <a:t>(Date)    </a:t>
            </a:r>
            <a:r>
              <a:rPr lang="zh-TW" altLang="en-US" sz="2400" dirty="0"/>
              <a:t>內容 </a:t>
            </a:r>
            <a:r>
              <a:rPr lang="en-US" altLang="zh-TW" sz="2400" dirty="0"/>
              <a:t>(Subject/Topics)</a:t>
            </a:r>
          </a:p>
          <a:p>
            <a:pPr>
              <a:buNone/>
            </a:pPr>
            <a:r>
              <a:rPr lang="en-US" altLang="zh-TW" sz="2400" dirty="0"/>
              <a:t>11   2018/05/08, 05/10    Setting Product Strategy,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Designing and Managing Services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(Toyota) (Ch13, pp.418-419)</a:t>
            </a:r>
          </a:p>
          <a:p>
            <a:pPr>
              <a:buNone/>
            </a:pPr>
            <a:r>
              <a:rPr lang="en-US" altLang="zh-TW" sz="2400" dirty="0"/>
              <a:t>12   2018/05/15, 05/17    Introducing New Market Offerings,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Developing Pricing </a:t>
            </a:r>
            <a:r>
              <a:rPr lang="en-US" altLang="zh-TW" sz="2200" dirty="0"/>
              <a:t>Strategies and Programs </a:t>
            </a:r>
            <a:br>
              <a:rPr lang="en-US" altLang="zh-TW" sz="2200" dirty="0"/>
            </a:br>
            <a:r>
              <a:rPr lang="en-US" altLang="zh-TW" sz="2200" dirty="0"/>
              <a:t>                                           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Salesforce.com</a:t>
            </a:r>
            <a:r>
              <a:rPr lang="en-US" altLang="zh-TW" sz="2400" dirty="0"/>
              <a:t>) (Ch15, pp.481) </a:t>
            </a:r>
          </a:p>
          <a:p>
            <a:pPr>
              <a:buNone/>
            </a:pPr>
            <a:r>
              <a:rPr lang="en-US" altLang="zh-TW" sz="2400" dirty="0"/>
              <a:t>13   2018/05/22, 05/24    Delivering Value: Designing and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Managing Integrated Marketing Channels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(Zara) (Ch18, pp.574)</a:t>
            </a:r>
          </a:p>
          <a:p>
            <a:pPr>
              <a:buNone/>
            </a:pPr>
            <a:r>
              <a:rPr lang="en-US" altLang="zh-TW" sz="2400" dirty="0"/>
              <a:t>14   2018/05/29, 05/31    Communicating Value: Designing and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Managing Integrated Marketing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Communications </a:t>
            </a:r>
            <a:br>
              <a:rPr lang="en-US" altLang="zh-TW" sz="2400" dirty="0"/>
            </a:br>
            <a:r>
              <a:rPr lang="en-US" altLang="zh-TW" sz="2400" dirty="0"/>
              <a:t>                                         (Evian) (Ch20, pp. 632-633)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 dirty="0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 dirty="0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B2C-A0CD-D14C-BF16-B1770F19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732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Marketing Case Study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1: </a:t>
            </a:r>
            <a:br>
              <a:rPr lang="en-US" sz="4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Nike 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(Ch1, pp.52-54)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7DAD-1671-5D46-AD46-F5A752412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6538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are the pros, cons, and risks associated with Nike’s core marketing strategy?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were Adidas, how would you compete with Nike?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C8CC-B7A1-7148-A582-1112741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20751-C010-2D4C-B6EC-4C9B72CA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Philip Kotler and Kevin Lane Keller (2016), Marketing Management, 15th edition,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515357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</a:rPr>
              <a:t>修課應注意事項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12E2-63F1-49B5-A4E4-93C79050A07D}" type="slidenum">
              <a:rPr lang="zh-TW" altLang="en-US" smtClean="0"/>
              <a:pPr>
                <a:defRPr/>
              </a:pPr>
              <a:t>91</a:t>
            </a:fld>
            <a:endParaRPr lang="zh-TW" altLang="en-US"/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>
          <a:xfrm>
            <a:off x="179512" y="1268413"/>
            <a:ext cx="8784976" cy="5256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/>
              <a:t>1. </a:t>
            </a:r>
            <a:r>
              <a:rPr lang="zh-TW" altLang="en-US" dirty="0"/>
              <a:t>請同學於</a:t>
            </a:r>
            <a:r>
              <a:rPr lang="zh-Hant" altLang="en-US" dirty="0"/>
              <a:t>行銷管理</a:t>
            </a:r>
            <a:r>
              <a:rPr lang="zh-TW" altLang="en-US" dirty="0"/>
              <a:t>個案</a:t>
            </a:r>
            <a:r>
              <a:rPr lang="zh-TW" altLang="en-US" dirty="0">
                <a:solidFill>
                  <a:srgbClr val="FF0000"/>
                </a:solidFill>
              </a:rPr>
              <a:t>討論前</a:t>
            </a:r>
            <a:br>
              <a:rPr lang="en-US" altLang="zh-TW" dirty="0"/>
            </a:br>
            <a:r>
              <a:rPr lang="zh-TW" altLang="en-US" dirty="0"/>
              <a:t>應</a:t>
            </a:r>
            <a:r>
              <a:rPr lang="zh-TW" altLang="en-US" dirty="0">
                <a:solidFill>
                  <a:srgbClr val="FF0000"/>
                </a:solidFill>
              </a:rPr>
              <a:t>詳細研讀個案</a:t>
            </a:r>
            <a:r>
              <a:rPr lang="zh-TW" altLang="en-US" dirty="0"/>
              <a:t>，並</a:t>
            </a:r>
            <a:r>
              <a:rPr lang="zh-TW" altLang="en-US" dirty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2.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r>
              <a:rPr lang="zh-Hant" altLang="en-US" dirty="0">
                <a:solidFill>
                  <a:srgbClr val="FF0000"/>
                </a:solidFill>
              </a:rPr>
              <a:t>預</a:t>
            </a:r>
            <a:r>
              <a:rPr lang="zh-TW" altLang="en-US" dirty="0">
                <a:solidFill>
                  <a:srgbClr val="FF0000"/>
                </a:solidFill>
              </a:rPr>
              <a:t>習</a:t>
            </a:r>
            <a:r>
              <a:rPr lang="zh-TW" altLang="en-US" dirty="0"/>
              <a:t>行銷管理相關</a:t>
            </a:r>
            <a:r>
              <a:rPr lang="zh-TW" altLang="en-US" dirty="0">
                <a:solidFill>
                  <a:srgbClr val="FF0000"/>
                </a:solidFill>
              </a:rPr>
              <a:t>理論</a:t>
            </a:r>
            <a:r>
              <a:rPr lang="zh-TW" altLang="en-US" dirty="0"/>
              <a:t>，</a:t>
            </a:r>
            <a:br>
              <a:rPr lang="en-US" altLang="zh-TW"/>
            </a:br>
            <a:r>
              <a:rPr lang="zh-TW" altLang="en-US"/>
              <a:t>以</a:t>
            </a:r>
            <a:r>
              <a:rPr lang="zh-TW" altLang="en-US" dirty="0"/>
              <a:t>作為</a:t>
            </a:r>
            <a:r>
              <a:rPr lang="zh-TW" altLang="en-US" dirty="0">
                <a:solidFill>
                  <a:srgbClr val="C00000"/>
                </a:solidFill>
              </a:rPr>
              <a:t>個案分析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C00000"/>
                </a:solidFill>
              </a:rPr>
              <a:t>擬定管理對策</a:t>
            </a:r>
            <a:r>
              <a:rPr lang="zh-TW" altLang="en-US" dirty="0"/>
              <a:t>的依據。</a:t>
            </a:r>
          </a:p>
          <a:p>
            <a:pPr>
              <a:buNone/>
            </a:pPr>
            <a:r>
              <a:rPr lang="en-US" altLang="zh-TW" dirty="0"/>
              <a:t>3. </a:t>
            </a:r>
            <a:r>
              <a:rPr lang="zh-TW" altLang="en-US" dirty="0"/>
              <a:t>請同學於</a:t>
            </a:r>
            <a:r>
              <a:rPr lang="zh-TW" altLang="en-US" dirty="0">
                <a:solidFill>
                  <a:srgbClr val="FF0000"/>
                </a:solidFill>
              </a:rPr>
              <a:t>上課前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先繳交</a:t>
            </a:r>
            <a:r>
              <a:rPr lang="zh-Hant" altLang="en-US" dirty="0">
                <a:solidFill>
                  <a:srgbClr val="FF0000"/>
                </a:solidFill>
              </a:rPr>
              <a:t>行銷管理</a:t>
            </a:r>
            <a:r>
              <a:rPr lang="zh-TW" altLang="en-US" dirty="0">
                <a:solidFill>
                  <a:srgbClr val="FF0000"/>
                </a:solidFill>
              </a:rPr>
              <a:t>個案研究問題書面報告</a:t>
            </a:r>
            <a:r>
              <a:rPr lang="zh-TW" altLang="en-US" dirty="0"/>
              <a:t>。</a:t>
            </a:r>
          </a:p>
          <a:p>
            <a:pPr>
              <a:buNone/>
            </a:pPr>
            <a:r>
              <a:rPr lang="en-US" altLang="zh-TW" dirty="0"/>
              <a:t>4.</a:t>
            </a:r>
            <a:r>
              <a:rPr lang="zh-TW" altLang="en-US" dirty="0"/>
              <a:t>上課時間地點：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二</a:t>
            </a:r>
            <a:r>
              <a:rPr lang="zh-TW" altLang="cs-CZ" dirty="0"/>
              <a:t> </a:t>
            </a:r>
            <a:r>
              <a:rPr lang="en-US" altLang="zh-TW" dirty="0"/>
              <a:t>Tue </a:t>
            </a:r>
            <a:r>
              <a:rPr lang="cs-CZ" altLang="zh-TW" dirty="0"/>
              <a:t>2     (09:10-10:00) </a:t>
            </a:r>
            <a:r>
              <a:rPr lang="en-US" altLang="zh-TW" dirty="0"/>
              <a:t>B702</a:t>
            </a:r>
            <a:br>
              <a:rPr lang="en-US" altLang="zh-TW" dirty="0"/>
            </a:br>
            <a:r>
              <a:rPr lang="zh-TW" altLang="cs-CZ" dirty="0"/>
              <a:t>週</a:t>
            </a:r>
            <a:r>
              <a:rPr lang="zh-Hant" altLang="en-US" dirty="0"/>
              <a:t>四</a:t>
            </a:r>
            <a:r>
              <a:rPr lang="zh-TW" altLang="cs-CZ" dirty="0"/>
              <a:t> </a:t>
            </a:r>
            <a:r>
              <a:rPr lang="en-US" altLang="zh-TW" dirty="0"/>
              <a:t>Thu </a:t>
            </a:r>
            <a:r>
              <a:rPr lang="cs-CZ" altLang="zh-TW" dirty="0"/>
              <a:t>7, 8 (14:10-16:00) </a:t>
            </a:r>
            <a:r>
              <a:rPr lang="en-US" altLang="zh-TW" dirty="0"/>
              <a:t>B608</a:t>
            </a:r>
            <a:br>
              <a:rPr lang="is-I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5220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solidFill>
                  <a:schemeClr val="accent1"/>
                </a:solidFill>
              </a:rPr>
              <a:t>Contact Information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>
                <a:latin typeface="+mn-lt"/>
              </a:rPr>
              <a:t>戴敏育 博士 </a:t>
            </a:r>
            <a:r>
              <a:rPr lang="en-US" altLang="zh-TW" b="1" dirty="0">
                <a:latin typeface="+mn-lt"/>
              </a:rPr>
              <a:t>(Min-</a:t>
            </a:r>
            <a:r>
              <a:rPr lang="en-US" altLang="zh-TW" b="1" dirty="0" err="1">
                <a:latin typeface="+mn-lt"/>
              </a:rPr>
              <a:t>Yuh</a:t>
            </a:r>
            <a:r>
              <a:rPr lang="en-US" altLang="zh-TW" b="1" dirty="0">
                <a:latin typeface="+mn-lt"/>
              </a:rPr>
              <a:t> Day, Ph.D.)</a:t>
            </a: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專任助理教授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dirty="0">
                <a:latin typeface="+mn-lt"/>
                <a:hlinkClick r:id="rId2"/>
              </a:rPr>
              <a:t>淡江大學</a:t>
            </a:r>
            <a:r>
              <a:rPr lang="zh-TW" altLang="en-US" b="1" dirty="0">
                <a:latin typeface="+mn-lt"/>
              </a:rPr>
              <a:t> </a:t>
            </a:r>
            <a:r>
              <a:rPr lang="zh-TW" altLang="en-US" b="1" dirty="0">
                <a:latin typeface="+mn-lt"/>
                <a:hlinkClick r:id="rId3"/>
              </a:rPr>
              <a:t>資訊管理學系</a:t>
            </a:r>
            <a:endParaRPr lang="zh-TW" altLang="en-US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電話：</a:t>
            </a:r>
            <a:r>
              <a:rPr lang="en-US" altLang="zh-TW" dirty="0">
                <a:latin typeface="+mn-lt"/>
              </a:rPr>
              <a:t>02-26215656 #2846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傳真：</a:t>
            </a:r>
            <a:r>
              <a:rPr lang="en-US" altLang="zh-TW" dirty="0">
                <a:latin typeface="+mn-lt"/>
              </a:rPr>
              <a:t>02-26209737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研究室：</a:t>
            </a:r>
            <a:r>
              <a:rPr lang="en-US" altLang="zh-TW" dirty="0">
                <a:latin typeface="+mn-lt"/>
              </a:rPr>
              <a:t>B929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地址： </a:t>
            </a:r>
            <a:r>
              <a:rPr lang="en-US" altLang="zh-TW" dirty="0">
                <a:latin typeface="+mn-lt"/>
              </a:rPr>
              <a:t>25137 </a:t>
            </a:r>
            <a:r>
              <a:rPr lang="zh-TW" altLang="en-US" dirty="0">
                <a:latin typeface="+mn-lt"/>
              </a:rPr>
              <a:t>新北市淡水區英專路</a:t>
            </a:r>
            <a:r>
              <a:rPr lang="en-US" altLang="zh-TW" dirty="0">
                <a:latin typeface="+mn-lt"/>
              </a:rPr>
              <a:t>151</a:t>
            </a:r>
            <a:r>
              <a:rPr lang="zh-TW" altLang="en-US" dirty="0">
                <a:latin typeface="+mn-lt"/>
              </a:rPr>
              <a:t>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latin typeface="+mn-lt"/>
              </a:rPr>
              <a:t>Email</a:t>
            </a:r>
            <a:r>
              <a:rPr lang="zh-TW" altLang="en-US" dirty="0">
                <a:latin typeface="+mn-lt"/>
              </a:rPr>
              <a:t>： </a:t>
            </a:r>
            <a:r>
              <a:rPr lang="en-US" altLang="zh-TW" dirty="0">
                <a:latin typeface="+mn-lt"/>
              </a:rPr>
              <a:t>myday@mail.tku.edu.tw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網址：</a:t>
            </a:r>
            <a:r>
              <a:rPr lang="en-US" altLang="zh-TW" dirty="0">
                <a:latin typeface="+mn-lt"/>
                <a:hlinkClick r:id="rId4"/>
              </a:rPr>
              <a:t>http://mail.tku.edu.tw/myday/</a:t>
            </a: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32295-1AB2-43F1-BEC1-83EA6F5775CC}" type="slidenum">
              <a:rPr lang="zh-TW" altLang="en-US"/>
              <a:pPr>
                <a:defRPr/>
              </a:pPr>
              <a:t>92</a:t>
            </a:fld>
            <a:endParaRPr lang="zh-TW" altLang="en-US"/>
          </a:p>
        </p:txBody>
      </p:sp>
      <p:pic>
        <p:nvPicPr>
          <p:cNvPr id="36869" name="Picture 6" descr="http://mail.tku.edu.tw/myday/images/Myday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84943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10579</TotalTime>
  <Words>3504</Words>
  <Application>Microsoft Macintosh PowerPoint</Application>
  <PresentationFormat>On-screen Show (4:3)</PresentationFormat>
  <Paragraphs>819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 Unicode MS</vt:lpstr>
      <vt:lpstr>標楷體</vt:lpstr>
      <vt:lpstr>ＭＳ Ｐゴシック</vt:lpstr>
      <vt:lpstr>新細明體</vt:lpstr>
      <vt:lpstr>Arial</vt:lpstr>
      <vt:lpstr>Calibri</vt:lpstr>
      <vt:lpstr>Times New Roman</vt:lpstr>
      <vt:lpstr>Office 佈景主題</vt:lpstr>
      <vt:lpstr>行銷管理 Marketing Management</vt:lpstr>
      <vt:lpstr>淡江大學106學年度第2學期 課程教學計畫表  Spring 2018 (2018.02.26 - 2018.06.30)</vt:lpstr>
      <vt:lpstr>課程簡介</vt:lpstr>
      <vt:lpstr>Course Introduction</vt:lpstr>
      <vt:lpstr>課程目標</vt:lpstr>
      <vt:lpstr>Objective</vt:lpstr>
      <vt:lpstr>PowerPoint Presentation</vt:lpstr>
      <vt:lpstr>PowerPoint Presentation</vt:lpstr>
      <vt:lpstr>PowerPoint Presentation</vt:lpstr>
      <vt:lpstr>PowerPoint Presentation</vt:lpstr>
      <vt:lpstr>教學目標之教學方法與評量方法</vt:lpstr>
      <vt:lpstr>學期成績計算方式</vt:lpstr>
      <vt:lpstr>教材課本與參考書籍</vt:lpstr>
      <vt:lpstr>修課應注意事項</vt:lpstr>
      <vt:lpstr>Marketing Management</vt:lpstr>
      <vt:lpstr>Marketing</vt:lpstr>
      <vt:lpstr>Marketing</vt:lpstr>
      <vt:lpstr>Marketing</vt:lpstr>
      <vt:lpstr>Marketing Management</vt:lpstr>
      <vt:lpstr>Marketing Management</vt:lpstr>
      <vt:lpstr>Marketing Management Tasks</vt:lpstr>
      <vt:lpstr>The Essence of  Strategic Marketing (STP)</vt:lpstr>
      <vt:lpstr>Customer Value</vt:lpstr>
      <vt:lpstr>Value</vt:lpstr>
      <vt:lpstr>Value</vt:lpstr>
      <vt:lpstr>Customer Perceived Value</vt:lpstr>
      <vt:lpstr>Customer Value Triad</vt:lpstr>
      <vt:lpstr>Value and Satisfaction</vt:lpstr>
      <vt:lpstr>Building  Customer Value, Satisfaction,  and  Loyalty</vt:lpstr>
      <vt:lpstr>Satisfaction</vt:lpstr>
      <vt:lpstr>Loyalty</vt:lpstr>
      <vt:lpstr>Customer Perceived Value, Customer Satisfaction, and Loyalty</vt:lpstr>
      <vt:lpstr>CEO CIO CFO</vt:lpstr>
      <vt:lpstr>CEO CIO CMO</vt:lpstr>
      <vt:lpstr>CEO CIO CMO</vt:lpstr>
      <vt:lpstr>PowerPoint Presentation</vt:lpstr>
      <vt:lpstr>Case Study</vt:lpstr>
      <vt:lpstr>Case Study</vt:lpstr>
      <vt:lpstr>Marketing Case Study 1:  Nike  (Ch1, pp.52-54)</vt:lpstr>
      <vt:lpstr>Business  Model</vt:lpstr>
      <vt:lpstr>Business Model</vt:lpstr>
      <vt:lpstr>Definition of Business Model</vt:lpstr>
      <vt:lpstr>Business Model Canvas</vt:lpstr>
      <vt:lpstr>Business Model Canvas</vt:lpstr>
      <vt:lpstr>Business Model Canvas Explained</vt:lpstr>
      <vt:lpstr>The 9 Building Blocks of  Business Model</vt:lpstr>
      <vt:lpstr>The 9 Building Blocks of  Business Model</vt:lpstr>
      <vt:lpstr>The 9 Building Blocks of  Business Model</vt:lpstr>
      <vt:lpstr>1. Customer Segments</vt:lpstr>
      <vt:lpstr>2. Value Propositions</vt:lpstr>
      <vt:lpstr>3. Channels</vt:lpstr>
      <vt:lpstr>4. Customer Relationships</vt:lpstr>
      <vt:lpstr>5. Revenue Streams</vt:lpstr>
      <vt:lpstr>6. Key Resources</vt:lpstr>
      <vt:lpstr>7. Key Activities</vt:lpstr>
      <vt:lpstr>8. Key Partnerships</vt:lpstr>
      <vt:lpstr>9. Cost Structure</vt:lpstr>
      <vt:lpstr>The 9 Building Blocks of  Business Model</vt:lpstr>
      <vt:lpstr>The 9 Building Blocks of  Business Model</vt:lpstr>
      <vt:lpstr>PowerPoint Presentation</vt:lpstr>
      <vt:lpstr>PowerPoint Presentation</vt:lpstr>
      <vt:lpstr>Strategy  vs.  Tactics</vt:lpstr>
      <vt:lpstr>Strategy vs. Tactics</vt:lpstr>
      <vt:lpstr>Strategy vs. Tactics</vt:lpstr>
      <vt:lpstr>PowerPoint Presentation</vt:lpstr>
      <vt:lpstr>Strategy &gt; Plans &gt; Tactics</vt:lpstr>
      <vt:lpstr>Marketing Planning Process </vt:lpstr>
      <vt:lpstr>The Strategic Planning,  Implementation, and Control Processes</vt:lpstr>
      <vt:lpstr>Marketing Plan</vt:lpstr>
      <vt:lpstr>Marketing Plan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Business Unit Strategic-Planning Process</vt:lpstr>
      <vt:lpstr>Marketing Plan Contents</vt:lpstr>
      <vt:lpstr>Sample Marketing Plan</vt:lpstr>
      <vt:lpstr>2.0 Situation Analysis</vt:lpstr>
      <vt:lpstr>2.1 Market Summary</vt:lpstr>
      <vt:lpstr>3.0 Marketing Strategy</vt:lpstr>
      <vt:lpstr>4.0 Marketing Tactics</vt:lpstr>
      <vt:lpstr>5.0 Financials</vt:lpstr>
      <vt:lpstr>6.0 Controls</vt:lpstr>
      <vt:lpstr>Evaluating a Marketing Plan</vt:lpstr>
      <vt:lpstr>TSC 崇越行銷大賞 http://marketing.topco-global.com/TopcoMKT</vt:lpstr>
      <vt:lpstr>Summary</vt:lpstr>
      <vt:lpstr>Marketing Case Study 1:  Nike  (Ch1, pp.52-54)</vt:lpstr>
      <vt:lpstr>修課應注意事項</vt:lpstr>
      <vt:lpstr>Contact Information</vt:lpstr>
    </vt:vector>
  </TitlesOfParts>
  <Manager/>
  <Company/>
  <LinksUpToDate>false</LinksUpToDate>
  <SharedDoc>false</SharedDoc>
  <HyperlinkBase/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 (行銷管理)</dc:title>
  <dc:subject>Marketing Management (行銷管理)</dc:subject>
  <dc:creator>myday</dc:creator>
  <cp:keywords>Marketing Management (行銷管理)</cp:keywords>
  <dc:description>Marketing Management (行銷管理)</dc:description>
  <cp:lastModifiedBy>Microsoft Office User</cp:lastModifiedBy>
  <cp:revision>596</cp:revision>
  <cp:lastPrinted>2018-05-22T00:28:38Z</cp:lastPrinted>
  <dcterms:created xsi:type="dcterms:W3CDTF">2011-02-14T23:24:00Z</dcterms:created>
  <dcterms:modified xsi:type="dcterms:W3CDTF">2018-05-22T00:35:03Z</dcterms:modified>
  <cp:category/>
</cp:coreProperties>
</file>