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9"/>
  </p:notesMasterIdLst>
  <p:handoutMasterIdLst>
    <p:handoutMasterId r:id="rId150"/>
  </p:handoutMasterIdLst>
  <p:sldIdLst>
    <p:sldId id="848" r:id="rId2"/>
    <p:sldId id="832" r:id="rId3"/>
    <p:sldId id="833" r:id="rId4"/>
    <p:sldId id="992" r:id="rId5"/>
    <p:sldId id="849" r:id="rId6"/>
    <p:sldId id="850" r:id="rId7"/>
    <p:sldId id="851" r:id="rId8"/>
    <p:sldId id="852" r:id="rId9"/>
    <p:sldId id="853" r:id="rId10"/>
    <p:sldId id="854" r:id="rId11"/>
    <p:sldId id="855" r:id="rId12"/>
    <p:sldId id="856" r:id="rId13"/>
    <p:sldId id="857" r:id="rId14"/>
    <p:sldId id="858" r:id="rId15"/>
    <p:sldId id="859" r:id="rId16"/>
    <p:sldId id="860" r:id="rId17"/>
    <p:sldId id="861" r:id="rId18"/>
    <p:sldId id="862" r:id="rId19"/>
    <p:sldId id="863" r:id="rId20"/>
    <p:sldId id="864" r:id="rId21"/>
    <p:sldId id="865" r:id="rId22"/>
    <p:sldId id="866" r:id="rId23"/>
    <p:sldId id="867" r:id="rId24"/>
    <p:sldId id="868" r:id="rId25"/>
    <p:sldId id="869" r:id="rId26"/>
    <p:sldId id="870" r:id="rId27"/>
    <p:sldId id="871" r:id="rId28"/>
    <p:sldId id="872" r:id="rId29"/>
    <p:sldId id="873" r:id="rId30"/>
    <p:sldId id="874" r:id="rId31"/>
    <p:sldId id="875" r:id="rId32"/>
    <p:sldId id="876" r:id="rId33"/>
    <p:sldId id="877" r:id="rId34"/>
    <p:sldId id="878" r:id="rId35"/>
    <p:sldId id="879" r:id="rId36"/>
    <p:sldId id="880" r:id="rId37"/>
    <p:sldId id="881" r:id="rId38"/>
    <p:sldId id="882" r:id="rId39"/>
    <p:sldId id="883" r:id="rId40"/>
    <p:sldId id="884" r:id="rId41"/>
    <p:sldId id="885" r:id="rId42"/>
    <p:sldId id="886" r:id="rId43"/>
    <p:sldId id="887" r:id="rId44"/>
    <p:sldId id="888" r:id="rId45"/>
    <p:sldId id="889" r:id="rId46"/>
    <p:sldId id="890" r:id="rId47"/>
    <p:sldId id="891" r:id="rId48"/>
    <p:sldId id="892" r:id="rId49"/>
    <p:sldId id="893" r:id="rId50"/>
    <p:sldId id="894" r:id="rId51"/>
    <p:sldId id="895" r:id="rId52"/>
    <p:sldId id="896" r:id="rId53"/>
    <p:sldId id="897" r:id="rId54"/>
    <p:sldId id="898" r:id="rId55"/>
    <p:sldId id="899" r:id="rId56"/>
    <p:sldId id="900" r:id="rId57"/>
    <p:sldId id="901" r:id="rId58"/>
    <p:sldId id="902" r:id="rId59"/>
    <p:sldId id="903" r:id="rId60"/>
    <p:sldId id="904" r:id="rId61"/>
    <p:sldId id="905" r:id="rId62"/>
    <p:sldId id="906" r:id="rId63"/>
    <p:sldId id="907" r:id="rId64"/>
    <p:sldId id="908" r:id="rId65"/>
    <p:sldId id="909" r:id="rId66"/>
    <p:sldId id="910" r:id="rId67"/>
    <p:sldId id="911" r:id="rId68"/>
    <p:sldId id="912" r:id="rId69"/>
    <p:sldId id="913" r:id="rId70"/>
    <p:sldId id="914" r:id="rId71"/>
    <p:sldId id="915" r:id="rId72"/>
    <p:sldId id="916" r:id="rId73"/>
    <p:sldId id="917" r:id="rId74"/>
    <p:sldId id="918" r:id="rId75"/>
    <p:sldId id="919" r:id="rId76"/>
    <p:sldId id="920" r:id="rId77"/>
    <p:sldId id="921" r:id="rId78"/>
    <p:sldId id="922" r:id="rId79"/>
    <p:sldId id="923" r:id="rId80"/>
    <p:sldId id="924" r:id="rId81"/>
    <p:sldId id="925" r:id="rId82"/>
    <p:sldId id="926" r:id="rId83"/>
    <p:sldId id="927" r:id="rId84"/>
    <p:sldId id="928" r:id="rId85"/>
    <p:sldId id="929" r:id="rId86"/>
    <p:sldId id="930" r:id="rId87"/>
    <p:sldId id="931" r:id="rId88"/>
    <p:sldId id="932" r:id="rId89"/>
    <p:sldId id="933" r:id="rId90"/>
    <p:sldId id="934" r:id="rId91"/>
    <p:sldId id="935" r:id="rId92"/>
    <p:sldId id="936" r:id="rId93"/>
    <p:sldId id="937" r:id="rId94"/>
    <p:sldId id="938" r:id="rId95"/>
    <p:sldId id="939" r:id="rId96"/>
    <p:sldId id="940" r:id="rId97"/>
    <p:sldId id="941" r:id="rId98"/>
    <p:sldId id="942" r:id="rId99"/>
    <p:sldId id="943" r:id="rId100"/>
    <p:sldId id="944" r:id="rId101"/>
    <p:sldId id="945" r:id="rId102"/>
    <p:sldId id="946" r:id="rId103"/>
    <p:sldId id="947" r:id="rId104"/>
    <p:sldId id="948" r:id="rId105"/>
    <p:sldId id="949" r:id="rId106"/>
    <p:sldId id="950" r:id="rId107"/>
    <p:sldId id="951" r:id="rId108"/>
    <p:sldId id="952" r:id="rId109"/>
    <p:sldId id="953" r:id="rId110"/>
    <p:sldId id="954" r:id="rId111"/>
    <p:sldId id="955" r:id="rId112"/>
    <p:sldId id="956" r:id="rId113"/>
    <p:sldId id="957" r:id="rId114"/>
    <p:sldId id="958" r:id="rId115"/>
    <p:sldId id="959" r:id="rId116"/>
    <p:sldId id="960" r:id="rId117"/>
    <p:sldId id="961" r:id="rId118"/>
    <p:sldId id="962" r:id="rId119"/>
    <p:sldId id="963" r:id="rId120"/>
    <p:sldId id="964" r:id="rId121"/>
    <p:sldId id="965" r:id="rId122"/>
    <p:sldId id="966" r:id="rId123"/>
    <p:sldId id="967" r:id="rId124"/>
    <p:sldId id="968" r:id="rId125"/>
    <p:sldId id="969" r:id="rId126"/>
    <p:sldId id="970" r:id="rId127"/>
    <p:sldId id="971" r:id="rId128"/>
    <p:sldId id="972" r:id="rId129"/>
    <p:sldId id="973" r:id="rId130"/>
    <p:sldId id="974" r:id="rId131"/>
    <p:sldId id="975" r:id="rId132"/>
    <p:sldId id="976" r:id="rId133"/>
    <p:sldId id="977" r:id="rId134"/>
    <p:sldId id="978" r:id="rId135"/>
    <p:sldId id="979" r:id="rId136"/>
    <p:sldId id="980" r:id="rId137"/>
    <p:sldId id="981" r:id="rId138"/>
    <p:sldId id="982" r:id="rId139"/>
    <p:sldId id="983" r:id="rId140"/>
    <p:sldId id="984" r:id="rId141"/>
    <p:sldId id="985" r:id="rId142"/>
    <p:sldId id="986" r:id="rId143"/>
    <p:sldId id="987" r:id="rId144"/>
    <p:sldId id="988" r:id="rId145"/>
    <p:sldId id="989" r:id="rId146"/>
    <p:sldId id="990" r:id="rId147"/>
    <p:sldId id="991" r:id="rId148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80"/>
    <p:restoredTop sz="93594"/>
  </p:normalViewPr>
  <p:slideViewPr>
    <p:cSldViewPr>
      <p:cViewPr varScale="1">
        <p:scale>
          <a:sx n="90" d="100"/>
          <a:sy n="90" d="100"/>
        </p:scale>
        <p:origin x="7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64506884-B449-4A42-8360-913D542277A4}" type="datetimeFigureOut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748860-24BA-4345-B2A0-E99BA9C2971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613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D08EEAF3-F626-B946-BE4F-401868C71B7D}" type="datetimeFigureOut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charset="0"/>
              </a:defRPr>
            </a:lvl1pPr>
          </a:lstStyle>
          <a:p>
            <a:fld id="{5545BF1C-37C4-064A-89BA-6BE682330AC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22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D6A7D-72E0-1943-9819-29699B3A97E0}" type="datetime1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77458DDC-CBD3-D544-88E5-8554C1604D6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4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89DF-59E5-CE47-99B8-99A0AA72D6B5}" type="datetime1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12DF5-A8D0-894F-BAE0-9D3DD30AC5A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35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39E10-5172-1046-B0FE-097F11F95DC3}" type="datetime1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908BF-D4A8-F447-BB48-2BA869CAEFA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03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1103A-881E-D747-99E2-18797C6B4756}" type="datetime1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E008237F-23CD-E54D-BDBA-FE95A073E4E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67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96A11-4F79-5747-A673-C9FBE11B4965}" type="datetime1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88CE9-6562-3C45-9F0A-172816C073A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823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97289-0E89-C146-8F3B-675C6D5EDF60}" type="datetime1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0104D-DECE-DC45-A731-DA616ADCD8A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28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994-B044-D644-A285-B966077C6CBB}" type="datetime1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DA18A-9135-4641-8066-75948E6185D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0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048FF-81CB-0248-A082-D147ED4C5FFD}" type="datetime1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FBDD2-B031-E049-9773-B6E8F26C7D0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248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0C36A-9434-704C-A412-A33ACBB3C3FE}" type="datetime1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1B68E-F589-964F-B0F2-4F9B2730E06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32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13891-4CB1-4A44-AF32-83FECD638587}" type="datetime1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E8DC0-446F-ED4E-AD96-0BEBF6C9807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75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B3DA3-08DE-0040-817B-41EC4D06CA29}" type="datetime1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734BC-E372-4C46-BB7E-ED14D343649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991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9C59BCE-0AFE-C54E-A2C3-5B8CD118F3F3}" type="datetime1">
              <a:rPr lang="zh-TW" altLang="en-US"/>
              <a:pPr>
                <a:defRPr/>
              </a:pPr>
              <a:t>2018/3/13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A7BC89D-3624-424E-AB98-5C0186B71BE1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3" Type="http://schemas.openxmlformats.org/officeDocument/2006/relationships/hyperlink" Target="http://mail.tku.edu.tw/myday/cindex.htm" TargetMode="External"/><Relationship Id="rId7" Type="http://schemas.openxmlformats.org/officeDocument/2006/relationships/hyperlink" Target="http://www.im.tku.edu.tw/" TargetMode="External"/><Relationship Id="rId12" Type="http://schemas.openxmlformats.org/officeDocument/2006/relationships/image" Target="../media/image4.jpeg"/><Relationship Id="rId2" Type="http://schemas.openxmlformats.org/officeDocument/2006/relationships/hyperlink" Target="http://mail.tku.edu.tw/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k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english.tku.edu.tw/index.asp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://www.im.tku.edu.tw/en_index.html" TargetMode="External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ail.tku.edu.tw/myday/teaching.htm" TargetMode="External"/><Relationship Id="rId2" Type="http://schemas.openxmlformats.org/officeDocument/2006/relationships/hyperlink" Target="http://mail.tku.edu.tw/myday/resources/BDM/Data/EM_Data.zip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115888"/>
            <a:ext cx="8423275" cy="1150937"/>
          </a:xfrm>
        </p:spPr>
        <p:txBody>
          <a:bodyPr/>
          <a:lstStyle/>
          <a:p>
            <a:pPr eaLnBrk="1" hangingPunct="1"/>
            <a:r>
              <a:rPr lang="en-US" altLang="zh-TW" sz="3600">
                <a:solidFill>
                  <a:schemeClr val="tx2"/>
                </a:solidFill>
                <a:latin typeface="Calibri" charset="0"/>
                <a:ea typeface="標楷體" charset="-120"/>
              </a:rPr>
              <a:t>Big Data Mining</a:t>
            </a:r>
            <a:br>
              <a:rPr lang="en-US" altLang="zh-TW" sz="360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zh-TW" altLang="en-US" sz="3600">
                <a:solidFill>
                  <a:schemeClr val="tx2"/>
                </a:solidFill>
                <a:latin typeface="標楷體" charset="-120"/>
                <a:ea typeface="標楷體" charset="-120"/>
              </a:rPr>
              <a:t>巨量資料探勘</a:t>
            </a:r>
            <a:endParaRPr lang="zh-TW" altLang="en-US" sz="360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D507B4-136C-DD40-87D8-CDB1C3895CF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843213" y="3081338"/>
            <a:ext cx="3457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1062DM06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MI4 (M2244) (2995)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ja-JP" sz="1800" dirty="0">
                <a:solidFill>
                  <a:srgbClr val="7F7F7F"/>
                </a:solidFill>
              </a:rPr>
              <a:t> Wed, 9, 10 (16:10-18:00) (B206)</a:t>
            </a: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503238" y="1268760"/>
            <a:ext cx="8137525" cy="180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個案分析與實作一 </a:t>
            </a:r>
            <a:r>
              <a:rPr lang="en-US" altLang="zh-TW" sz="36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(SAS EM </a:t>
            </a:r>
            <a:r>
              <a:rPr lang="zh-TW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分群分析</a:t>
            </a:r>
            <a:r>
              <a:rPr lang="en-US" altLang="zh-TW" sz="36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)</a:t>
            </a:r>
            <a:r>
              <a:rPr lang="zh-TW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：</a:t>
            </a:r>
            <a:br>
              <a:rPr lang="zh-TW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</a:br>
            <a:r>
              <a:rPr lang="en-US" altLang="zh-TW" sz="36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Case Study 1 </a:t>
            </a:r>
            <a:br>
              <a:rPr lang="en-US" altLang="zh-TW" sz="36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</a:br>
            <a:r>
              <a:rPr lang="en-US" altLang="zh-TW" sz="36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(Cluster Analysis - K-Means using SAS EM)</a:t>
            </a: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076700"/>
            <a:ext cx="82073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2"/>
              </a:rPr>
              <a:t>Min-Yuh Day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charset="-120"/>
                <a:ea typeface="標楷體" charset="-120"/>
                <a:hlinkClick r:id="rId3"/>
              </a:rPr>
              <a:t>戴敏育</a:t>
            </a:r>
            <a:endParaRPr kumimoji="0" lang="en-US" altLang="zh-TW" sz="2400" b="1" dirty="0"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</a:rPr>
              <a:t>,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5"/>
              </a:rPr>
              <a:t>Tamkang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charset="0"/>
                <a:hlinkClick r:id="rId2"/>
              </a:rPr>
              <a:t>http://mail. tku.edu.tw/myday/</a:t>
            </a:r>
            <a:endParaRPr kumimoji="0" lang="en-US" altLang="zh-TW" sz="12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</a:rPr>
              <a:t>2018-04-18</a:t>
            </a:r>
            <a:endParaRPr kumimoji="0" lang="zh-TW" altLang="en-US" sz="2500" b="1" dirty="0">
              <a:solidFill>
                <a:srgbClr val="898989"/>
              </a:solidFill>
              <a:ea typeface="標楷體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076700"/>
            <a:ext cx="11350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333375"/>
            <a:ext cx="13858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文字方塊 14"/>
          <p:cNvSpPr txBox="1">
            <a:spLocks noChangeArrowheads="1"/>
          </p:cNvSpPr>
          <p:nvPr/>
        </p:nvSpPr>
        <p:spPr bwMode="auto">
          <a:xfrm>
            <a:off x="-36513" y="-26988"/>
            <a:ext cx="237648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sz="2000" b="1">
                <a:solidFill>
                  <a:srgbClr val="FF0000"/>
                </a:solidFill>
                <a:latin typeface="Calibri" charset="0"/>
              </a:rPr>
              <a:t>Tamkang University</a:t>
            </a:r>
            <a:endParaRPr kumimoji="0" lang="zh-TW" altLang="en-US" sz="2000" b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SAS Enterprise Miner (SAS EM)  Case Study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SAS EM </a:t>
            </a:r>
            <a:r>
              <a:rPr lang="zh-TW" altLang="en-US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資料匯入</a:t>
            </a:r>
            <a:r>
              <a:rPr lang="en-US" altLang="zh-TW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4</a:t>
            </a:r>
            <a:r>
              <a:rPr lang="zh-TW" altLang="en-US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步驟</a:t>
            </a:r>
            <a:endParaRPr lang="en-US" altLang="ja-JP" sz="48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sz="3200" dirty="0">
                <a:latin typeface="Calibri" charset="0"/>
                <a:ea typeface="標楷體" charset="-120"/>
              </a:rPr>
              <a:t>Step 1. </a:t>
            </a:r>
            <a:r>
              <a:rPr lang="zh-TW" altLang="en-US" sz="3200" dirty="0">
                <a:latin typeface="Calibri" charset="0"/>
                <a:ea typeface="標楷體" charset="-120"/>
              </a:rPr>
              <a:t>新增專案</a:t>
            </a:r>
            <a:r>
              <a:rPr lang="en-US" altLang="zh-TW" sz="3200" dirty="0">
                <a:latin typeface="Calibri" charset="0"/>
                <a:ea typeface="標楷體" charset="-120"/>
              </a:rPr>
              <a:t> (New Project)</a:t>
            </a:r>
          </a:p>
          <a:p>
            <a:pPr lvl="1"/>
            <a:r>
              <a:rPr lang="en-US" altLang="zh-TW" sz="3200" dirty="0">
                <a:latin typeface="Calibri" charset="0"/>
                <a:ea typeface="標楷體" charset="-120"/>
              </a:rPr>
              <a:t>Step 2. </a:t>
            </a:r>
            <a:r>
              <a:rPr lang="zh-TW" altLang="en-US" sz="3200" dirty="0">
                <a:latin typeface="Calibri" charset="0"/>
                <a:ea typeface="標楷體" charset="-120"/>
              </a:rPr>
              <a:t>新增資料館</a:t>
            </a:r>
            <a:r>
              <a:rPr lang="en-US" altLang="zh-TW" sz="3200" dirty="0">
                <a:latin typeface="Calibri" charset="0"/>
                <a:ea typeface="標楷體" charset="-120"/>
              </a:rPr>
              <a:t> (New / Library)</a:t>
            </a:r>
          </a:p>
          <a:p>
            <a:pPr lvl="1"/>
            <a:r>
              <a:rPr lang="en-US" altLang="zh-TW" sz="3200" dirty="0">
                <a:latin typeface="Calibri" charset="0"/>
                <a:ea typeface="標楷體" charset="-120"/>
              </a:rPr>
              <a:t>Step 3. </a:t>
            </a:r>
            <a:r>
              <a:rPr lang="zh-TW" altLang="en-US" sz="3200" dirty="0">
                <a:latin typeface="Calibri" charset="0"/>
                <a:ea typeface="標楷體" charset="-120"/>
              </a:rPr>
              <a:t>建立資料來源</a:t>
            </a:r>
            <a:r>
              <a:rPr lang="en-US" altLang="zh-TW" sz="3200" dirty="0">
                <a:latin typeface="Calibri" charset="0"/>
                <a:ea typeface="標楷體" charset="-120"/>
              </a:rPr>
              <a:t> (Create Data Source)</a:t>
            </a:r>
          </a:p>
          <a:p>
            <a:pPr lvl="1"/>
            <a:r>
              <a:rPr lang="en-US" altLang="zh-TW" sz="3200" dirty="0">
                <a:latin typeface="Calibri" charset="0"/>
                <a:ea typeface="標楷體" charset="-120"/>
              </a:rPr>
              <a:t>Step 4. </a:t>
            </a:r>
            <a:r>
              <a:rPr lang="zh-TW" altLang="en-US" sz="3200" dirty="0">
                <a:latin typeface="Calibri" charset="0"/>
                <a:ea typeface="標楷體" charset="-120"/>
              </a:rPr>
              <a:t>建立流程圖</a:t>
            </a:r>
            <a:r>
              <a:rPr lang="en-US" altLang="zh-TW" sz="3200" dirty="0">
                <a:latin typeface="Calibri" charset="0"/>
                <a:ea typeface="標楷體" charset="-120"/>
              </a:rPr>
              <a:t> (Create Diagram)</a:t>
            </a:r>
            <a:r>
              <a:rPr lang="en-US" altLang="ja-JP" sz="3200" dirty="0">
                <a:latin typeface="Calibri" charset="0"/>
                <a:ea typeface="標楷體" charset="-120"/>
              </a:rPr>
              <a:t>  </a:t>
            </a:r>
          </a:p>
          <a:p>
            <a:r>
              <a:rPr lang="en-US" altLang="zh-TW" sz="5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SAS EM SEMMA </a:t>
            </a:r>
            <a:r>
              <a:rPr lang="zh-TW" altLang="en-US" sz="5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建模流程</a:t>
            </a:r>
            <a:endParaRPr lang="en-US" altLang="zh-TW" sz="54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3BD8095-0236-8946-B243-C680FBED58F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587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A5F3C6-A9C0-3E48-A464-2D987BFB919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04451" name="Picture 4" descr="Fullscreen_2014_3_26_上午00_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532813" y="1557338"/>
            <a:ext cx="215900" cy="2159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4453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35000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區段特徵描繪</a:t>
            </a:r>
            <a:r>
              <a:rPr lang="en-US" altLang="zh-TW">
                <a:latin typeface="Calibri" charset="0"/>
                <a:ea typeface="標楷體" charset="-120"/>
              </a:rPr>
              <a:t> (Segment Profile)</a:t>
            </a:r>
            <a:r>
              <a:rPr lang="en-US" altLang="ja-JP">
                <a:latin typeface="Calibri" charset="0"/>
                <a:ea typeface="標楷體" charset="-120"/>
              </a:rPr>
              <a:t> 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67450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FB7F13-B924-D946-8626-DE066BFB52C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05475" name="Picture 4" descr="Fullscreen_2014_3_26_上午00_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Rectangle 6"/>
          <p:cNvSpPr>
            <a:spLocks noChangeArrowheads="1"/>
          </p:cNvSpPr>
          <p:nvPr/>
        </p:nvSpPr>
        <p:spPr bwMode="auto">
          <a:xfrm>
            <a:off x="107950" y="1773238"/>
            <a:ext cx="1150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Cashless</a:t>
            </a:r>
          </a:p>
        </p:txBody>
      </p:sp>
      <p:sp>
        <p:nvSpPr>
          <p:cNvPr id="105477" name="Rectangle 7"/>
          <p:cNvSpPr>
            <a:spLocks noChangeArrowheads="1"/>
          </p:cNvSpPr>
          <p:nvPr/>
        </p:nvSpPr>
        <p:spPr bwMode="auto">
          <a:xfrm>
            <a:off x="107950" y="3213100"/>
            <a:ext cx="1439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Transitionals</a:t>
            </a:r>
          </a:p>
        </p:txBody>
      </p:sp>
      <p:sp>
        <p:nvSpPr>
          <p:cNvPr id="105478" name="Rectangle 8"/>
          <p:cNvSpPr>
            <a:spLocks noChangeArrowheads="1"/>
          </p:cNvSpPr>
          <p:nvPr/>
        </p:nvSpPr>
        <p:spPr bwMode="auto">
          <a:xfrm>
            <a:off x="107950" y="4652963"/>
            <a:ext cx="1439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ATMs</a:t>
            </a:r>
          </a:p>
        </p:txBody>
      </p:sp>
      <p:sp>
        <p:nvSpPr>
          <p:cNvPr id="105479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35000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區段特徵描繪</a:t>
            </a:r>
            <a:r>
              <a:rPr lang="en-US" altLang="zh-TW">
                <a:latin typeface="Calibri" charset="0"/>
                <a:ea typeface="標楷體" charset="-120"/>
              </a:rPr>
              <a:t> (Segment Profile)</a:t>
            </a:r>
            <a:r>
              <a:rPr lang="en-US" altLang="ja-JP">
                <a:latin typeface="Calibri" charset="0"/>
                <a:ea typeface="標楷體" charset="-120"/>
              </a:rPr>
              <a:t> 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1306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3E638CE-3EDC-F84D-8466-99934037A92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06499" name="Picture 4" descr="Fullscreen_2014_3_26_上午00_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Rectangle 5"/>
          <p:cNvSpPr>
            <a:spLocks noChangeArrowheads="1"/>
          </p:cNvSpPr>
          <p:nvPr/>
        </p:nvSpPr>
        <p:spPr bwMode="auto">
          <a:xfrm>
            <a:off x="107950" y="2276475"/>
            <a:ext cx="1439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ATMs</a:t>
            </a:r>
          </a:p>
        </p:txBody>
      </p:sp>
      <p:sp>
        <p:nvSpPr>
          <p:cNvPr id="106501" name="Rectangle 6"/>
          <p:cNvSpPr>
            <a:spLocks noChangeArrowheads="1"/>
          </p:cNvSpPr>
          <p:nvPr/>
        </p:nvSpPr>
        <p:spPr bwMode="auto">
          <a:xfrm>
            <a:off x="107950" y="3716338"/>
            <a:ext cx="1871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Brick-and-Mortar</a:t>
            </a:r>
          </a:p>
        </p:txBody>
      </p:sp>
      <p:sp>
        <p:nvSpPr>
          <p:cNvPr id="106502" name="Rectangle 7"/>
          <p:cNvSpPr>
            <a:spLocks noChangeArrowheads="1"/>
          </p:cNvSpPr>
          <p:nvPr/>
        </p:nvSpPr>
        <p:spPr bwMode="auto">
          <a:xfrm>
            <a:off x="107950" y="5084763"/>
            <a:ext cx="1871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Service</a:t>
            </a:r>
          </a:p>
        </p:txBody>
      </p:sp>
      <p:sp>
        <p:nvSpPr>
          <p:cNvPr id="106503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35000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區段特徵描繪</a:t>
            </a:r>
            <a:r>
              <a:rPr lang="en-US" altLang="zh-TW">
                <a:latin typeface="Calibri" charset="0"/>
                <a:ea typeface="標楷體" charset="-120"/>
              </a:rPr>
              <a:t> (Segment Profile)</a:t>
            </a:r>
            <a:r>
              <a:rPr lang="en-US" altLang="ja-JP">
                <a:latin typeface="Calibri" charset="0"/>
                <a:ea typeface="標楷體" charset="-120"/>
              </a:rPr>
              <a:t> 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88371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C83AD7A-E9B2-944F-B3A4-A7E924695A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07524" name="Picture 6" descr="Fullscreen_2014_3_25_下午14_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835150" y="3068638"/>
            <a:ext cx="215900" cy="2159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5219700" y="5084763"/>
            <a:ext cx="647700" cy="288925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484438" y="2349500"/>
            <a:ext cx="935037" cy="4318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395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276325A-8E52-C44B-A328-B3F420F09FC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08547" name="Picture 4" descr="Fullscreen_2014_3_25_下午14_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itle 1"/>
          <p:cNvSpPr>
            <a:spLocks noGrp="1"/>
          </p:cNvSpPr>
          <p:nvPr>
            <p:ph type="title"/>
          </p:nvPr>
        </p:nvSpPr>
        <p:spPr>
          <a:xfrm>
            <a:off x="4356100" y="831850"/>
            <a:ext cx="3887788" cy="576263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EM_Lib.Profile</a:t>
            </a:r>
          </a:p>
        </p:txBody>
      </p:sp>
      <p:sp>
        <p:nvSpPr>
          <p:cNvPr id="108549" name="標題 1"/>
          <p:cNvSpPr txBox="1">
            <a:spLocks/>
          </p:cNvSpPr>
          <p:nvPr/>
        </p:nvSpPr>
        <p:spPr bwMode="auto">
          <a:xfrm>
            <a:off x="228600" y="173038"/>
            <a:ext cx="8205788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lnSpc>
                <a:spcPct val="83000"/>
              </a:lnSpc>
              <a:spcBef>
                <a:spcPct val="0"/>
              </a:spcBef>
              <a:buFontTx/>
              <a:buNone/>
            </a:pPr>
            <a:r>
              <a:rPr lang="zh-TW" altLang="en-US" sz="4200" b="1">
                <a:solidFill>
                  <a:srgbClr val="FF0000"/>
                </a:solidFill>
                <a:ea typeface="標楷體" charset="-120"/>
              </a:rPr>
              <a:t>分群分析 </a:t>
            </a:r>
            <a:r>
              <a:rPr lang="en-US" altLang="zh-TW" sz="4200" b="1">
                <a:solidFill>
                  <a:srgbClr val="FF0000"/>
                </a:solidFill>
                <a:ea typeface="標楷體" charset="-120"/>
              </a:rPr>
              <a:t>(Cluster Analysis)</a:t>
            </a:r>
            <a:endParaRPr kumimoji="0" lang="zh-TW" altLang="en-US" sz="4200" b="1">
              <a:solidFill>
                <a:srgbClr val="FF0000"/>
              </a:solidFill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161199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7000">
                <a:solidFill>
                  <a:srgbClr val="FF0000"/>
                </a:solidFill>
                <a:latin typeface="Calibri" charset="0"/>
                <a:ea typeface="標楷體" charset="-120"/>
              </a:rPr>
              <a:t>SAS Enterprise Guide</a:t>
            </a:r>
            <a:br>
              <a:rPr lang="en-US" altLang="zh-TW" sz="7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7000">
                <a:solidFill>
                  <a:srgbClr val="FF0000"/>
                </a:solidFill>
                <a:latin typeface="Calibri" charset="0"/>
                <a:ea typeface="標楷體" charset="-120"/>
              </a:rPr>
              <a:t>(SAS EG)</a:t>
            </a:r>
            <a:br>
              <a:rPr lang="en-US" altLang="zh-TW" sz="7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br>
              <a:rPr lang="en-US" altLang="zh-TW" sz="7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7000">
                <a:solidFill>
                  <a:srgbClr val="FF0000"/>
                </a:solidFill>
                <a:latin typeface="Calibri" charset="0"/>
                <a:ea typeface="標楷體" charset="-120"/>
              </a:rPr>
              <a:t>Excel</a:t>
            </a:r>
            <a:r>
              <a:rPr lang="en-US" altLang="zh-TW" sz="7000">
                <a:solidFill>
                  <a:schemeClr val="accent1"/>
                </a:solidFill>
                <a:latin typeface="Calibri" charset="0"/>
                <a:ea typeface="標楷體" charset="-120"/>
              </a:rPr>
              <a:t> and </a:t>
            </a:r>
            <a:r>
              <a:rPr lang="en-US" altLang="zh-TW" sz="7000">
                <a:solidFill>
                  <a:srgbClr val="FF0000"/>
                </a:solidFill>
                <a:latin typeface="Calibri" charset="0"/>
                <a:ea typeface="標楷體" charset="-120"/>
              </a:rPr>
              <a:t>SAS</a:t>
            </a:r>
            <a:br>
              <a:rPr lang="en-US" altLang="zh-TW" sz="7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7000">
                <a:solidFill>
                  <a:schemeClr val="accent1"/>
                </a:solidFill>
                <a:latin typeface="Calibri" charset="0"/>
                <a:ea typeface="標楷體" charset="-120"/>
              </a:rPr>
              <a:t>Data Conversion</a:t>
            </a:r>
            <a:endParaRPr lang="en-US" altLang="zh-TW" sz="7000">
              <a:latin typeface="Calibri" charset="0"/>
              <a:ea typeface="標楷體" charset="-120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0AD1560-1DB9-A24C-BBD9-A08644C3357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40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SAS Enterprise Guide</a:t>
            </a:r>
            <a:br>
              <a:rPr lang="en-US" altLang="zh-TW" sz="7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(SAS EG)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Open</a:t>
            </a:r>
            <a:r>
              <a:rPr lang="en-US" altLang="zh-TW">
                <a:latin typeface="Calibri" charset="0"/>
                <a:ea typeface="標楷體" charset="-120"/>
              </a:rPr>
              <a:t> SAS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.sas7bdat</a:t>
            </a:r>
            <a:r>
              <a:rPr lang="en-US" altLang="zh-TW">
                <a:latin typeface="Calibri" charset="0"/>
                <a:ea typeface="標楷體" charset="-120"/>
              </a:rPr>
              <a:t> File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Export</a:t>
            </a:r>
            <a:r>
              <a:rPr lang="en-US" altLang="zh-TW">
                <a:latin typeface="Calibri" charset="0"/>
                <a:ea typeface="標楷體" charset="-120"/>
              </a:rPr>
              <a:t> to Excel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.xlsx</a:t>
            </a:r>
            <a:r>
              <a:rPr lang="en-US" altLang="zh-TW">
                <a:latin typeface="Calibri" charset="0"/>
                <a:ea typeface="標楷體" charset="-120"/>
              </a:rPr>
              <a:t> File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Import</a:t>
            </a:r>
            <a:r>
              <a:rPr lang="en-US" altLang="zh-TW">
                <a:latin typeface="Calibri" charset="0"/>
                <a:ea typeface="標楷體" charset="-120"/>
              </a:rPr>
              <a:t> Excel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.xlsx</a:t>
            </a:r>
            <a:r>
              <a:rPr lang="en-US" altLang="zh-TW">
                <a:latin typeface="Calibri" charset="0"/>
                <a:ea typeface="標楷體" charset="-120"/>
              </a:rPr>
              <a:t> File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Export</a:t>
            </a:r>
            <a:r>
              <a:rPr lang="en-US" altLang="zh-TW">
                <a:latin typeface="Calibri" charset="0"/>
                <a:ea typeface="標楷體" charset="-120"/>
              </a:rPr>
              <a:t> to SAS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.sas7bdat</a:t>
            </a:r>
            <a:r>
              <a:rPr lang="en-US" altLang="zh-TW">
                <a:latin typeface="Calibri" charset="0"/>
                <a:ea typeface="標楷體" charset="-120"/>
              </a:rPr>
              <a:t> File</a:t>
            </a: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A9956E-EA57-0741-87A2-E4D7B03FC9F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375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Enterprise Guide 5.1 (SAS EG)</a:t>
            </a: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711DFE-2FB4-8148-B932-622E9A2F8B3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11620" name="Picture 6" descr="Fullscreen_2014_3_19_上午06_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1438" y="4437063"/>
            <a:ext cx="212407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912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New Project</a:t>
            </a: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2A3E7F0-B7B7-5040-A690-B56C7A1F2E2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12644" name="Picture 4" descr="Fullscreen_2014_3_19_上午08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195513" y="3284538"/>
            <a:ext cx="1223962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0561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</p:spPr>
        <p:txBody>
          <a:bodyPr/>
          <a:lstStyle/>
          <a:p>
            <a:r>
              <a:rPr lang="en-US" altLang="zh-TW" sz="4000">
                <a:latin typeface="Calibri" charset="0"/>
                <a:ea typeface="標楷體" charset="-120"/>
              </a:rPr>
              <a:t>Open SAS Data File: Profile.sas7bdat</a:t>
            </a: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69D71C-431C-7341-A53F-C3F46DDB8C6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13668" name="Picture 4" descr="Fullscreen_2014_3_19_上午08_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509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FE6BC37-2DC9-9242-A95F-242163794EB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0" y="646812"/>
            <a:ext cx="9145588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8800" dirty="0">
                <a:latin typeface="+mj-lt"/>
              </a:rPr>
              <a:t>Download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8800" b="1" dirty="0" err="1">
                <a:solidFill>
                  <a:srgbClr val="FF0000"/>
                </a:solidFill>
                <a:latin typeface="+mj-lt"/>
              </a:rPr>
              <a:t>EM_Data.zip</a:t>
            </a:r>
            <a:r>
              <a:rPr lang="en-US" altLang="zh-TW" sz="8800" dirty="0">
                <a:latin typeface="+mj-lt"/>
              </a:rPr>
              <a:t> </a:t>
            </a:r>
            <a:br>
              <a:rPr lang="en-US" altLang="zh-TW" sz="8800" dirty="0">
                <a:latin typeface="+mj-lt"/>
              </a:rPr>
            </a:br>
            <a:r>
              <a:rPr lang="en-US" altLang="zh-TW" sz="8800" dirty="0">
                <a:latin typeface="+mj-lt"/>
              </a:rPr>
              <a:t>[</a:t>
            </a:r>
            <a:r>
              <a:rPr lang="en-US" altLang="zh-TW" sz="8800" dirty="0" err="1">
                <a:latin typeface="+mj-lt"/>
              </a:rPr>
              <a:t>EM_Data</a:t>
            </a:r>
            <a:r>
              <a:rPr lang="en-US" altLang="zh-TW" sz="8800" dirty="0">
                <a:latin typeface="+mj-lt"/>
              </a:rPr>
              <a:t>]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8800" dirty="0">
                <a:latin typeface="+mj-lt"/>
              </a:rPr>
              <a:t>(SAS EM Datasets)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2400" dirty="0">
                <a:latin typeface="+mj-lt"/>
                <a:hlinkClick r:id="rId2"/>
              </a:rPr>
              <a:t>http://mail.tku.edu.tw/myday/resources/BDM/Data/EM_Data.zip</a:t>
            </a:r>
            <a:endParaRPr lang="en-US" altLang="zh-TW" sz="2400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3608" y="28004"/>
            <a:ext cx="6791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latin typeface="Arial" charset="0"/>
                <a:hlinkClick r:id="rId3"/>
              </a:rPr>
              <a:t>http://mail.tku.edu.tw/myday/teaching.htm</a:t>
            </a:r>
            <a:endParaRPr lang="en-US" altLang="zh-TW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270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5DB7419-A4E9-8A4E-8927-9EC21529901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14692" name="Picture 4" descr="Fullscreen_2014_3_19_上午09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3811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D6210D-46C2-F24B-9448-DE14B77C02D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15716" name="Picture 4" descr="Fullscreen_2014_3_19_上午09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22501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EE3535-04B6-0049-8431-24EBE7B9F78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16740" name="Picture 5" descr="Fullscreen_2014_3_19_上午08_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78694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EB01E56-456E-CF44-AFD2-BDF579D6FD8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17764" name="Picture 4" descr="Fullscreen_2014_3_19_上午08_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7074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C11ECC5-E33A-9F48-A721-640E06E7B6E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18788" name="Picture 5" descr="Fullscreen_2014_3_19_上午08_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0937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008419B-6FA4-FC46-9092-14C9F691821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19812" name="Picture 4" descr="Fullscreen_2014_3_19_上午08_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4808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8133422-334A-334F-A489-BDC3C8DE28F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20836" name="Picture 4" descr="Fullscreen_2014_3_19_上午08_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80578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270BD38-7A64-0E4C-ADD5-220F56A2851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21860" name="Picture 4" descr="Fullscreen_2014_3_19_上午08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2899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52FE835-CF84-B445-8CB4-6E6EDC6E330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22884" name="Picture 5" descr="Fullscreen_2014_3_19_上午08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07296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9D3919-1F2A-5D43-ADDC-A0FCBEBE044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23907" name="Picture 5" descr="Fullscreen_2014_3_19_上午08_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611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altLang="zh-TW" sz="3600">
                <a:latin typeface="Calibri" charset="0"/>
                <a:ea typeface="標楷體" charset="-120"/>
              </a:rPr>
              <a:t>Upzip EM_Data.zip to C:\DATA\EM_Data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5B5EB45-EBD0-5F48-91F3-DDF020CFC06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4340" name="Picture 4" descr="Fullscreen_2014_3_18_下午23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81313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23F107D-0801-A94A-8314-299117303C6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24931" name="Picture 5" descr="Fullscreen_2014_3_19_上午08_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437063"/>
            <a:ext cx="1466850" cy="43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3357563"/>
            <a:ext cx="1600200" cy="546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4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561975"/>
          </a:xfrm>
        </p:spPr>
        <p:txBody>
          <a:bodyPr/>
          <a:lstStyle/>
          <a:p>
            <a:r>
              <a:rPr lang="en-US" altLang="zh-TW" sz="3600">
                <a:latin typeface="Calibri" charset="0"/>
                <a:ea typeface="標楷體" charset="-120"/>
              </a:rPr>
              <a:t>Export SAS </a:t>
            </a:r>
            <a:r>
              <a:rPr lang="en-US" altLang="zh-TW" sz="3600">
                <a:solidFill>
                  <a:srgbClr val="FF0000"/>
                </a:solidFill>
                <a:latin typeface="Calibri" charset="0"/>
                <a:ea typeface="標楷體" charset="-120"/>
              </a:rPr>
              <a:t>.sas7bdat to </a:t>
            </a:r>
            <a:r>
              <a:rPr lang="en-US" altLang="zh-TW" sz="3600">
                <a:latin typeface="Calibri" charset="0"/>
                <a:ea typeface="標楷體" charset="-120"/>
              </a:rPr>
              <a:t>to Excel </a:t>
            </a:r>
            <a:r>
              <a:rPr lang="en-US" altLang="zh-TW" sz="3600">
                <a:solidFill>
                  <a:srgbClr val="FF0000"/>
                </a:solidFill>
                <a:latin typeface="Calibri" charset="0"/>
                <a:ea typeface="標楷體" charset="-120"/>
              </a:rPr>
              <a:t>.xlsx </a:t>
            </a:r>
            <a:r>
              <a:rPr lang="en-US" altLang="zh-TW" sz="3600">
                <a:latin typeface="Calibri" charset="0"/>
                <a:ea typeface="標楷體" charset="-120"/>
              </a:rPr>
              <a:t>File</a:t>
            </a:r>
          </a:p>
        </p:txBody>
      </p:sp>
      <p:cxnSp>
        <p:nvCxnSpPr>
          <p:cNvPr id="10" name="Straight Arrow Connector 9"/>
          <p:cNvCxnSpPr>
            <a:cxnSpLocks noChangeShapeType="1"/>
            <a:endCxn id="124932" idx="0"/>
          </p:cNvCxnSpPr>
          <p:nvPr/>
        </p:nvCxnSpPr>
        <p:spPr bwMode="auto">
          <a:xfrm>
            <a:off x="8316913" y="3933825"/>
            <a:ext cx="12700" cy="50323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372741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Import Excel File to SAS EG</a:t>
            </a: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4FAD642-8A0A-0C4D-AC93-58A8390491F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259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989138"/>
            <a:ext cx="3168650" cy="9334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77673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061AED2-9D7A-274D-AF23-4C2F9ADF41A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26979" name="Picture 5" descr="Fullscreen_2014_3_19_上午08_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Import Excel File to SAS EG</a:t>
            </a:r>
          </a:p>
        </p:txBody>
      </p:sp>
    </p:spTree>
    <p:extLst>
      <p:ext uri="{BB962C8B-B14F-4D97-AF65-F5344CB8AC3E}">
        <p14:creationId xmlns:p14="http://schemas.microsoft.com/office/powerpoint/2010/main" val="218748999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5FA5727-4072-C549-BFB5-00A931A63E8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28004" name="Picture 5" descr="Fullscreen_2014_3_19_上午08_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27703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2F033AC-BE23-364A-B534-F4541479998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29028" name="Picture 5" descr="Fullscreen_2014_3_19_上午08_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68734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14F2A3D-8B8D-CF42-ACB2-71929B6CFFC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30052" name="Picture 5" descr="Fullscreen_2014_3_19_上午08_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70245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07108FB-8C03-334C-B3E8-CE05AB8016C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31076" name="Picture 5" descr="Fullscreen_2014_3_19_上午08_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60962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320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E1B84DE-830E-8B45-8D79-0E12DD636A1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32100" name="Picture 4" descr="Fullscreen_2014_3_19_上午08_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53558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535072E-3DED-1F4C-9E46-7F4FBE7DCAF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33124" name="Picture 5" descr="Fullscreen_2014_3_19_上午08_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46578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165BB1F-918D-B342-AC47-DBFEE5437BB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34148" name="Picture 4" descr="Fullscreen_2014_3_19_上午08_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265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490537"/>
          </a:xfrm>
        </p:spPr>
        <p:txBody>
          <a:bodyPr/>
          <a:lstStyle/>
          <a:p>
            <a:r>
              <a:rPr lang="en-US" altLang="zh-TW" sz="3600">
                <a:latin typeface="Calibri" charset="0"/>
                <a:ea typeface="標楷體" charset="-120"/>
              </a:rPr>
              <a:t>Upzip EM_Data.zip to C:\DATA\EM_Data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5F7DDFC-AD87-5B42-A135-3C92DC79678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5364" name="Picture 4" descr="Fullscreen_2014_3_18_下午23_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26608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561975"/>
          </a:xfrm>
        </p:spPr>
        <p:txBody>
          <a:bodyPr/>
          <a:lstStyle/>
          <a:p>
            <a:r>
              <a:rPr lang="en-US" altLang="zh-TW" sz="3600">
                <a:latin typeface="Calibri" charset="0"/>
                <a:ea typeface="標楷體" charset="-120"/>
              </a:rPr>
              <a:t>Export Excel </a:t>
            </a:r>
            <a:r>
              <a:rPr lang="en-US" altLang="zh-TW" sz="3600">
                <a:solidFill>
                  <a:srgbClr val="FF0000"/>
                </a:solidFill>
                <a:latin typeface="Calibri" charset="0"/>
                <a:ea typeface="標楷體" charset="-120"/>
              </a:rPr>
              <a:t>.xlsx </a:t>
            </a:r>
            <a:r>
              <a:rPr lang="en-US" altLang="zh-TW" sz="3600">
                <a:latin typeface="Calibri" charset="0"/>
                <a:ea typeface="標楷體" charset="-120"/>
              </a:rPr>
              <a:t>File to SAS </a:t>
            </a:r>
            <a:r>
              <a:rPr lang="en-US" altLang="zh-TW" sz="3600">
                <a:solidFill>
                  <a:srgbClr val="FF0000"/>
                </a:solidFill>
                <a:latin typeface="Calibri" charset="0"/>
                <a:ea typeface="標楷體" charset="-120"/>
              </a:rPr>
              <a:t>.sas7bdat </a:t>
            </a:r>
            <a:r>
              <a:rPr lang="en-US" altLang="zh-TW" sz="3600">
                <a:latin typeface="Calibri" charset="0"/>
                <a:ea typeface="標楷體" charset="-120"/>
              </a:rPr>
              <a:t>File</a:t>
            </a:r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779A662-A12C-D742-AC3D-09AA87CD71C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35172" name="Picture 4" descr="Fullscreen_2014_3_19_上午08_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12775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DBBF77C-568D-FE4C-AE1D-4E7DB1FE17F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36196" name="Picture 5" descr="Fullscreen_2014_3_19_上午08_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11329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F2F8DED-953C-FA43-9B2A-B2FB08B3F97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37220" name="Picture 4" descr="Fullscreen_2014_3_19_上午08_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3474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480EFA8-31FC-E948-9A3F-3426139B4BB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38243" name="Picture 4" descr="Fullscreen_2014_3_19_上午08_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4641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7272338" cy="49053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Profile_Excel.xlsx</a:t>
            </a: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79B456-5DB9-EC41-97C0-BCF913C2CA5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39268" name="Picture 4" descr="Fullscreen_2014_3_19_上午08_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15888"/>
            <a:ext cx="1854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73041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491288" cy="765175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Profile_SAS.sas7bdat</a:t>
            </a:r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4C6139-BD45-B340-93AA-7E12999EF88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40292" name="Picture 5" descr="Fullscreen_2014_3_19_上午08_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2184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96334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r>
              <a:rPr lang="en-US" altLang="zh-TW" sz="5400">
                <a:solidFill>
                  <a:schemeClr val="accent1"/>
                </a:solidFill>
                <a:latin typeface="Calibri" charset="0"/>
                <a:ea typeface="標楷體" charset="-120"/>
              </a:rPr>
              <a:t>SAS Locale Setup Manager</a:t>
            </a:r>
            <a:br>
              <a:rPr lang="en-US" altLang="zh-TW" sz="54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5400">
                <a:solidFill>
                  <a:schemeClr val="accent1"/>
                </a:solidFill>
                <a:latin typeface="Calibri" charset="0"/>
                <a:ea typeface="標楷體" charset="-120"/>
                <a:sym typeface="Wingdings" charset="2"/>
              </a:rPr>
              <a:t></a:t>
            </a:r>
            <a:r>
              <a:rPr lang="en-US" altLang="zh-TW" sz="5400">
                <a:solidFill>
                  <a:schemeClr val="accent1"/>
                </a:solidFill>
                <a:latin typeface="Calibri" charset="0"/>
                <a:ea typeface="標楷體" charset="-120"/>
              </a:rPr>
              <a:t> English UI </a:t>
            </a:r>
            <a:br>
              <a:rPr lang="en-US" altLang="zh-TW" sz="54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endParaRPr lang="en-US" altLang="zh-TW" sz="54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13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18C0D57-A402-5148-9064-57F60E4A072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2546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Enterprise Guide (SAS EG) </a:t>
            </a: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D08EDAE-4343-AD4D-8C6C-FCAD7A66306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4234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003300"/>
            <a:ext cx="9161463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5"/>
          <p:cNvSpPr/>
          <p:nvPr/>
        </p:nvSpPr>
        <p:spPr>
          <a:xfrm>
            <a:off x="47625" y="4724400"/>
            <a:ext cx="1716088" cy="144463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72913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9013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itle 1"/>
          <p:cNvSpPr>
            <a:spLocks noGrp="1"/>
          </p:cNvSpPr>
          <p:nvPr>
            <p:ph type="title"/>
          </p:nvPr>
        </p:nvSpPr>
        <p:spPr>
          <a:xfrm>
            <a:off x="179388" y="44450"/>
            <a:ext cx="8686800" cy="792163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Enterprise Miner 13.1 (SAS EM)</a:t>
            </a: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74B4214-FFF9-454B-9650-FA7084268EF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438" y="4824413"/>
            <a:ext cx="1744662" cy="18891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0684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2CD8ED-B419-6241-BB05-B14DACA648A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44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5035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184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279775"/>
            <a:ext cx="14573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655762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VMware Horizon View Client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softcloud.tku.edu.tw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SAS Enterprise Miner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A788F0D-3E04-4047-A39F-86DB11BC38D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97200"/>
            <a:ext cx="10795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289175"/>
            <a:ext cx="5148263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5"/>
          <p:cNvSpPr/>
          <p:nvPr/>
        </p:nvSpPr>
        <p:spPr>
          <a:xfrm>
            <a:off x="215900" y="2889250"/>
            <a:ext cx="1295400" cy="2124075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5"/>
          <p:cNvSpPr/>
          <p:nvPr/>
        </p:nvSpPr>
        <p:spPr>
          <a:xfrm>
            <a:off x="1800225" y="2932113"/>
            <a:ext cx="1152525" cy="1144587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ounded Rectangle 5"/>
          <p:cNvSpPr/>
          <p:nvPr/>
        </p:nvSpPr>
        <p:spPr>
          <a:xfrm>
            <a:off x="7118350" y="3228975"/>
            <a:ext cx="1557338" cy="1954213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7773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28B838A-D062-DB41-994F-BC324A1521F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45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55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46628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FE337AF-66BB-9E4B-8330-6EFDA0CFB9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464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031875"/>
            <a:ext cx="91567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6262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7D776D7-0689-654E-AE12-FD6356B94AB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47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836613"/>
            <a:ext cx="9185275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93498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4102B9-5022-3240-92E7-1DECD3D7E23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48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949325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22996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149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4306207-6F8E-5F40-8AC8-7D2A2E1E894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49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08050"/>
            <a:ext cx="9147175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79612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15053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4F45475-654A-8444-B7C1-928EA343C3E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505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81075"/>
            <a:ext cx="90932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99116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E192A1-C785-404A-8B65-CE290447721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51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6"/>
          <p:cNvSpPr/>
          <p:nvPr/>
        </p:nvSpPr>
        <p:spPr>
          <a:xfrm>
            <a:off x="900113" y="2133600"/>
            <a:ext cx="1150937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1557" name="Title 1"/>
          <p:cNvSpPr txBox="1">
            <a:spLocks/>
          </p:cNvSpPr>
          <p:nvPr/>
        </p:nvSpPr>
        <p:spPr bwMode="auto">
          <a:xfrm>
            <a:off x="900113" y="4076700"/>
            <a:ext cx="743743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SAS Enterprise Miner (SAS EM)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English UI</a:t>
            </a:r>
          </a:p>
        </p:txBody>
      </p:sp>
      <p:sp>
        <p:nvSpPr>
          <p:cNvPr id="15155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350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SAS Enterprise Miner (SAS EM)</a:t>
            </a:r>
          </a:p>
        </p:txBody>
      </p:sp>
    </p:spTree>
    <p:extLst>
      <p:ext uri="{BB962C8B-B14F-4D97-AF65-F5344CB8AC3E}">
        <p14:creationId xmlns:p14="http://schemas.microsoft.com/office/powerpoint/2010/main" val="140758899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</a:t>
            </a:r>
          </a:p>
        </p:txBody>
      </p:sp>
      <p:sp>
        <p:nvSpPr>
          <p:cNvPr id="152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資料採礦運用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: 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以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SAS Enterprise Miner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為工具，</a:t>
            </a:r>
            <a:b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李淑娟，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2015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，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SAS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賽仕電腦軟體</a:t>
            </a:r>
            <a:endParaRPr lang="en-US" altLang="zh-TW" dirty="0">
              <a:latin typeface="Calibri" charset="0"/>
              <a:ea typeface="標楷體" charset="-120"/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altLang="zh-TW" dirty="0">
                <a:latin typeface="Calibri" charset="0"/>
                <a:ea typeface="標楷體" charset="-120"/>
              </a:rPr>
              <a:t>Jim Georges, Jeff Thompson and Chip Wells, </a:t>
            </a:r>
            <a:br>
              <a:rPr lang="en-US" altLang="zh-TW" dirty="0">
                <a:latin typeface="Calibri" charset="0"/>
                <a:ea typeface="標楷體" charset="-120"/>
              </a:rPr>
            </a:br>
            <a:r>
              <a:rPr lang="en-US" altLang="zh-TW" dirty="0">
                <a:latin typeface="Calibri" charset="0"/>
                <a:ea typeface="標楷體" charset="-120"/>
              </a:rPr>
              <a:t>Applied Analytics Using SAS Enterprise Miner, </a:t>
            </a:r>
            <a:br>
              <a:rPr lang="en-US" altLang="zh-TW" dirty="0">
                <a:latin typeface="Calibri" charset="0"/>
                <a:ea typeface="標楷體" charset="-120"/>
              </a:rPr>
            </a:br>
            <a:r>
              <a:rPr lang="en-US" altLang="zh-TW" dirty="0">
                <a:latin typeface="Calibri" charset="0"/>
                <a:ea typeface="標楷體" charset="-120"/>
              </a:rPr>
              <a:t>SAS, 2010</a:t>
            </a:r>
          </a:p>
          <a:p>
            <a:r>
              <a:rPr lang="en-US" altLang="zh-TW" sz="2800" dirty="0">
                <a:latin typeface="Calibri" charset="0"/>
                <a:ea typeface="標楷體" charset="-120"/>
              </a:rPr>
              <a:t>SAS Enterprise Miner Course Notes, 2014, SAS</a:t>
            </a:r>
          </a:p>
          <a:p>
            <a:r>
              <a:rPr lang="en-US" altLang="zh-TW" sz="2800" dirty="0">
                <a:latin typeface="Calibri" charset="0"/>
                <a:ea typeface="標楷體" charset="-120"/>
              </a:rPr>
              <a:t>SAS Enterprise Miner Training Course, 2014, SAS</a:t>
            </a:r>
          </a:p>
          <a:p>
            <a:r>
              <a:rPr lang="en-US" altLang="zh-TW" sz="2800" dirty="0">
                <a:latin typeface="Calibri" charset="0"/>
                <a:ea typeface="標楷體" charset="-120"/>
              </a:rPr>
              <a:t>SAS Enterprise Guide Training Course, 2014, SAS</a:t>
            </a:r>
          </a:p>
          <a:p>
            <a:endParaRPr lang="en-US" altLang="zh-TW" sz="2800" dirty="0">
              <a:latin typeface="Calibri" charset="0"/>
              <a:ea typeface="標楷體" charset="-12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52C96D7-2E6B-164E-AD6A-87547C33FA3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96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003300"/>
            <a:ext cx="9161463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323850" y="44450"/>
            <a:ext cx="8640763" cy="706438"/>
          </a:xfrm>
        </p:spPr>
        <p:txBody>
          <a:bodyPr/>
          <a:lstStyle/>
          <a:p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SAS Enterprise Miner 13.1 (SAS EM)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B0FDE57-011C-2546-A9BC-B60B99F7FA5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625" y="4724400"/>
            <a:ext cx="1716088" cy="144463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EM </a:t>
            </a:r>
            <a:r>
              <a:rPr lang="zh-TW" altLang="en-US">
                <a:latin typeface="Calibri" charset="0"/>
                <a:ea typeface="標楷體" charset="-120"/>
              </a:rPr>
              <a:t>資料匯入</a:t>
            </a:r>
            <a:r>
              <a:rPr lang="en-US" altLang="zh-TW">
                <a:latin typeface="Calibri" charset="0"/>
                <a:ea typeface="標楷體" charset="-120"/>
              </a:rPr>
              <a:t>4</a:t>
            </a:r>
            <a:r>
              <a:rPr lang="zh-TW" altLang="en-US">
                <a:latin typeface="Calibri" charset="0"/>
                <a:ea typeface="標楷體" charset="-120"/>
              </a:rPr>
              <a:t>步驟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1. </a:t>
            </a:r>
            <a:r>
              <a:rPr lang="zh-TW" altLang="en-US">
                <a:latin typeface="Calibri" charset="0"/>
                <a:ea typeface="標楷體" charset="-120"/>
              </a:rPr>
              <a:t>新增專案</a:t>
            </a:r>
            <a:r>
              <a:rPr lang="en-US" altLang="zh-TW">
                <a:latin typeface="Calibri" charset="0"/>
                <a:ea typeface="標楷體" charset="-120"/>
              </a:rPr>
              <a:t> (New Project)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(New / Library)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(Create Data Source)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Step 4. </a:t>
            </a:r>
            <a:r>
              <a:rPr lang="zh-TW" altLang="en-US">
                <a:latin typeface="Calibri" charset="0"/>
                <a:ea typeface="標楷體" charset="-120"/>
              </a:rPr>
              <a:t>建立流程圖</a:t>
            </a:r>
            <a:r>
              <a:rPr lang="en-US" altLang="zh-TW">
                <a:latin typeface="Calibri" charset="0"/>
                <a:ea typeface="標楷體" charset="-120"/>
              </a:rPr>
              <a:t> (Create Diagram)</a:t>
            </a:r>
            <a:r>
              <a:rPr lang="en-US" altLang="ja-JP">
                <a:latin typeface="Calibri" charset="0"/>
                <a:ea typeface="標楷體" charset="-120"/>
              </a:rPr>
              <a:t>  </a:t>
            </a:r>
            <a:endParaRPr lang="en-US" altLang="zh-TW">
              <a:latin typeface="Calibri" charset="0"/>
              <a:ea typeface="標楷體" charset="-120"/>
            </a:endParaRPr>
          </a:p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A991A73-6110-484D-8B7D-FD1FEAE6DAB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78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6477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1. </a:t>
            </a:r>
            <a:r>
              <a:rPr lang="zh-TW" altLang="en-US">
                <a:latin typeface="Calibri" charset="0"/>
                <a:ea typeface="標楷體" charset="-120"/>
              </a:rPr>
              <a:t>新增專案</a:t>
            </a:r>
            <a:r>
              <a:rPr lang="en-US" altLang="zh-TW">
                <a:latin typeface="Calibri" charset="0"/>
                <a:ea typeface="標楷體" charset="-120"/>
              </a:rPr>
              <a:t> (New Project)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0269460-9878-8C4B-B328-82B912C5D9F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9460" name="Picture 4" descr="Fullscreen_2014_3_18_下午22_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864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CEF10B-A091-C04A-96DF-0A8674741C7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0483" name="Picture 4" descr="Fullscreen_2014_3_18_下午22_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6477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1. </a:t>
            </a:r>
            <a:r>
              <a:rPr lang="zh-TW" altLang="en-US">
                <a:latin typeface="Calibri" charset="0"/>
                <a:ea typeface="標楷體" charset="-120"/>
              </a:rPr>
              <a:t>新增專案</a:t>
            </a:r>
            <a:r>
              <a:rPr lang="en-US" altLang="zh-TW">
                <a:latin typeface="Calibri" charset="0"/>
                <a:ea typeface="標楷體" charset="-120"/>
              </a:rPr>
              <a:t> (New Project)</a:t>
            </a:r>
          </a:p>
        </p:txBody>
      </p:sp>
    </p:spTree>
    <p:extLst>
      <p:ext uri="{BB962C8B-B14F-4D97-AF65-F5344CB8AC3E}">
        <p14:creationId xmlns:p14="http://schemas.microsoft.com/office/powerpoint/2010/main" val="3965814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FCFBE30-E059-AB4E-B07C-7935D257793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1507" name="Picture 6" descr="Fullscreen_2014_3_18_下午22_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6477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1. </a:t>
            </a:r>
            <a:r>
              <a:rPr lang="zh-TW" altLang="en-US">
                <a:latin typeface="Calibri" charset="0"/>
                <a:ea typeface="標楷體" charset="-120"/>
              </a:rPr>
              <a:t>新增專案</a:t>
            </a:r>
            <a:r>
              <a:rPr lang="en-US" altLang="zh-TW">
                <a:latin typeface="Calibri" charset="0"/>
                <a:ea typeface="標楷體" charset="-120"/>
              </a:rPr>
              <a:t> (New Project)</a:t>
            </a:r>
          </a:p>
        </p:txBody>
      </p:sp>
    </p:spTree>
    <p:extLst>
      <p:ext uri="{BB962C8B-B14F-4D97-AF65-F5344CB8AC3E}">
        <p14:creationId xmlns:p14="http://schemas.microsoft.com/office/powerpoint/2010/main" val="292448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None/>
            </a:pPr>
            <a:r>
              <a:rPr lang="zh-TW" altLang="en-US" sz="2400" dirty="0">
                <a:latin typeface="Calibri" charset="0"/>
                <a:ea typeface="標楷體" charset="-120"/>
              </a:rPr>
              <a:t>週次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Week)   </a:t>
            </a:r>
            <a:r>
              <a:rPr lang="zh-TW" altLang="en-US" sz="2400" dirty="0">
                <a:latin typeface="Calibri" charset="0"/>
                <a:ea typeface="標楷體" charset="-120"/>
              </a:rPr>
              <a:t>日期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Date)   </a:t>
            </a:r>
            <a:r>
              <a:rPr lang="zh-TW" altLang="en-US" sz="2400" dirty="0">
                <a:latin typeface="Calibri" charset="0"/>
                <a:ea typeface="標楷體" charset="-120"/>
              </a:rPr>
              <a:t>內容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Subject/Topics)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1    2018/02/28   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和平紀念日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放假一天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)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Peace Memorial Day) (Day off)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2    2018/03/07    </a:t>
            </a:r>
            <a:r>
              <a:rPr lang="zh-TW" altLang="en-US" sz="2400" dirty="0">
                <a:latin typeface="Calibri" charset="0"/>
                <a:ea typeface="標楷體" charset="-120"/>
              </a:rPr>
              <a:t>巨量資料探勘課程介紹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en-US" altLang="en-US" sz="2400" dirty="0">
                <a:latin typeface="Calibri" charset="0"/>
                <a:ea typeface="標楷體" charset="-120"/>
              </a:rPr>
              <a:t>Course Orientation for Big Data Mining)</a:t>
            </a:r>
          </a:p>
          <a:p>
            <a:pPr>
              <a:buNone/>
            </a:pPr>
            <a:r>
              <a:rPr lang="en-US" altLang="en-US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3    2018/03/14    </a:t>
            </a:r>
            <a:r>
              <a:rPr lang="zh-TW" altLang="en-US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大數據、</a:t>
            </a:r>
            <a:r>
              <a:rPr lang="en-US" altLang="en-US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AI</a:t>
            </a:r>
            <a:r>
              <a:rPr lang="zh-TW" altLang="en-US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人工智慧與深度學習 </a:t>
            </a:r>
            <a:br>
              <a:rPr lang="en-US" altLang="zh-TW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                           (</a:t>
            </a:r>
            <a:r>
              <a:rPr lang="en-US" altLang="en-US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Big Data, Artificial Intelligence and Deep Learning)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4    2018/03/21    </a:t>
            </a:r>
            <a:r>
              <a:rPr lang="zh-TW" altLang="en-US" sz="2400" dirty="0">
                <a:latin typeface="Calibri" charset="0"/>
                <a:ea typeface="標楷體" charset="-120"/>
              </a:rPr>
              <a:t>關連分析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Association Analysis)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5    2018/03/28    </a:t>
            </a:r>
            <a:r>
              <a:rPr lang="zh-TW" altLang="en-US" sz="2400" dirty="0">
                <a:latin typeface="Calibri" charset="0"/>
                <a:ea typeface="標楷體" charset="-120"/>
              </a:rPr>
              <a:t>分類與預測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Classification and Prediction)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6    2018/04/04   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兒童節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放假一天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)(</a:t>
            </a: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Children's Day) (Day off)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7    2018/04/11    </a:t>
            </a:r>
            <a:r>
              <a:rPr lang="zh-TW" altLang="en-US" sz="2400" dirty="0">
                <a:latin typeface="Calibri" charset="0"/>
                <a:ea typeface="標楷體" charset="-120"/>
              </a:rPr>
              <a:t>分群分析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Cluster Analysis)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8    2018/04/18   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個案分析與實作一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(SAS EM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分群分析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)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：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Case Study 1 (Cluster Analysis - K-Means using SAS EM)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 </a:t>
            </a:r>
          </a:p>
          <a:p>
            <a:pPr>
              <a:buNone/>
            </a:pPr>
            <a:endParaRPr lang="en-US" altLang="en-US" sz="2400" dirty="0">
              <a:latin typeface="Calibri" charset="0"/>
              <a:ea typeface="標楷體" charset="-120"/>
            </a:endParaRPr>
          </a:p>
        </p:txBody>
      </p:sp>
      <p:sp>
        <p:nvSpPr>
          <p:cNvPr id="9219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7A051B-E58C-BA4C-A85A-B404C1A444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893175" cy="792163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Enterprise Miner (EM_Project1)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9016CB1-DB0E-0343-B0DB-A9F9E754B4A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2532" name="Picture 4" descr="Fullscreen_2014_3_18_下午22_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261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FB6311F-3332-A445-8585-CDD12BEE052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3556" name="Picture 4" descr="Fullscreen_2014_3_18_下午22_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339975" y="1773238"/>
            <a:ext cx="15843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50" y="1268413"/>
            <a:ext cx="23336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1125538"/>
            <a:ext cx="395288" cy="1428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832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B31F10-9F9C-AE43-8056-09FE0A7A68A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4579" name="Picture 4" descr="Fullscreen_2014_3_18_下午22_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</p:spTree>
    <p:extLst>
      <p:ext uri="{BB962C8B-B14F-4D97-AF65-F5344CB8AC3E}">
        <p14:creationId xmlns:p14="http://schemas.microsoft.com/office/powerpoint/2010/main" val="2408862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01AD15-C0F9-C64F-8622-1D837A919AC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5603" name="Picture 4" descr="Fullscreen_2014_3_18_下午23_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9117013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</p:spTree>
    <p:extLst>
      <p:ext uri="{BB962C8B-B14F-4D97-AF65-F5344CB8AC3E}">
        <p14:creationId xmlns:p14="http://schemas.microsoft.com/office/powerpoint/2010/main" val="4049536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876D54-5E79-4F4D-91A9-46F0A8CE57A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7" name="Picture 5" descr="Fullscreen_2014_3_18_下午23_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</p:spTree>
    <p:extLst>
      <p:ext uri="{BB962C8B-B14F-4D97-AF65-F5344CB8AC3E}">
        <p14:creationId xmlns:p14="http://schemas.microsoft.com/office/powerpoint/2010/main" val="4174479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9EA5B1C-BAD8-0547-AAD6-880698097C7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7651" name="Picture 4" descr="Fullscreen_2014_3_18_下午23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908050"/>
            <a:ext cx="914400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</p:spTree>
    <p:extLst>
      <p:ext uri="{BB962C8B-B14F-4D97-AF65-F5344CB8AC3E}">
        <p14:creationId xmlns:p14="http://schemas.microsoft.com/office/powerpoint/2010/main" val="2617612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F5051C1-7231-AD4F-9A0D-49F3EBD7E1D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8676" name="Picture 4" descr="Fullscreen_2014_3_18_下午23_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0" y="1412875"/>
            <a:ext cx="2195513" cy="1368425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213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BAA02B3-8AA2-0042-A1C9-48935CD6C3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9699" name="Picture 4" descr="Fullscreen_2014_3_18_下午23_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4128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2874EA6-4F93-354A-9B07-FD62969E50D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0723" name="Picture 5" descr="Fullscreen_2014_3_18_下午23_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4476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785D31-8B60-3D4E-A1CE-7FA68B892B5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1747" name="Picture 5" descr="Fullscreen_2014_3_18_下午23_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9949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93175" cy="54721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</a:t>
            </a:r>
            <a:r>
              <a:rPr lang="en-US" altLang="zh-TW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>
                <a:latin typeface="Calibri" charset="0"/>
                <a:ea typeface="標楷體" charset="-120"/>
              </a:rPr>
              <a:t>日期</a:t>
            </a:r>
            <a:r>
              <a:rPr lang="en-US" altLang="zh-TW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>
                <a:latin typeface="Calibri" charset="0"/>
                <a:ea typeface="標楷體" charset="-120"/>
              </a:rPr>
              <a:t>內容</a:t>
            </a:r>
            <a:r>
              <a:rPr lang="en-US" altLang="zh-TW" sz="2400" dirty="0">
                <a:latin typeface="Calibri" charset="0"/>
                <a:ea typeface="標楷體" charset="-120"/>
              </a:rPr>
              <a:t>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9    2018/04/25 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(Midterm Project Presentation)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10    2018/05/02  </a:t>
            </a:r>
            <a:r>
              <a:rPr lang="zh-TW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期中考試週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11    2018/05/09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個案分析與實作二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(SAS EM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關連分析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：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Case Study 2 (Association Analysis using SAS EM)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12    2018/05/16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個案分析與實作三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(SAS EM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決策樹、模型評估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：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3 (Decision Tree, Model Evaluation using SAS EM)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13    2018/05/23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個案分析與實作四</a:t>
            </a:r>
            <a:r>
              <a:rPr lang="zh-TW" altLang="en-US" sz="22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(SAS EM </a:t>
            </a:r>
            <a:r>
              <a:rPr lang="zh-TW" altLang="en-US" sz="20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迴歸分析、類神經網路</a:t>
            </a: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)</a:t>
            </a:r>
            <a:r>
              <a:rPr lang="zh-TW" altLang="en-US" sz="20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：</a:t>
            </a:r>
            <a:br>
              <a:rPr lang="en-US" altLang="zh-TW" sz="20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     </a:t>
            </a:r>
            <a:r>
              <a:rPr lang="en-US" altLang="zh-TW" sz="22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4 (Regression Analysis, </a:t>
            </a:r>
            <a:br>
              <a:rPr lang="en-US" altLang="zh-TW" sz="22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2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                           Artificial Neural Network using SAS EM)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14    2018/05/30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(Final Project Presentation)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15    2018/06/06  </a:t>
            </a:r>
            <a:r>
              <a:rPr lang="zh-TW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畢業考試週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A42500-F427-F34D-A4B9-1567237F664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7E8B10F-8EFC-B346-A48E-6208898D9CF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2771" name="Picture 4" descr="Fullscreen_2014_3_18_下午23_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4958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81106D5-A4EF-564E-BC92-011F60030D9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3795" name="Picture 4" descr="Fullscreen_2014_3_18_下午23_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3492500" y="3357563"/>
            <a:ext cx="209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EM_LIB.PROFILE</a:t>
            </a:r>
          </a:p>
        </p:txBody>
      </p:sp>
      <p:sp>
        <p:nvSpPr>
          <p:cNvPr id="3379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2986088" y="3059113"/>
            <a:ext cx="2738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LibraryName.TableName</a:t>
            </a:r>
          </a:p>
        </p:txBody>
      </p:sp>
      <p:sp>
        <p:nvSpPr>
          <p:cNvPr id="33799" name="Rectangle 5"/>
          <p:cNvSpPr>
            <a:spLocks noChangeArrowheads="1"/>
          </p:cNvSpPr>
          <p:nvPr/>
        </p:nvSpPr>
        <p:spPr bwMode="auto">
          <a:xfrm>
            <a:off x="2701925" y="2473325"/>
            <a:ext cx="3021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DatabaseName.TableName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03800" y="4941888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76600" y="3716338"/>
            <a:ext cx="12954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9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42D36D8-ECE9-2049-A4C6-EC78E56B029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4819" name="Picture 4" descr="Fullscreen_2014_3_18_下午23_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6788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E17562-5E8D-0F40-9902-D3E3A197A53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5843" name="Picture 4" descr="Fullscreen_2014_3_18_下午23_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84663" y="4292600"/>
            <a:ext cx="503237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03800" y="4941888"/>
            <a:ext cx="792163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958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65B798-D2A8-884A-882B-BE138BAA4A6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6867" name="Picture 5" descr="Fullscreen_2014_3_18_下午23_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4868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1979210-E780-6043-85B7-227496A74D1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7891" name="Picture 4" descr="Fullscreen_2014_3_18_下午23_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6793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5F8A72-24F4-DD42-AA0B-007C3641A9D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8915" name="Picture 4" descr="Fullscreen_2014_3_18_下午23_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1992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0DA1F1-79AE-3F43-BDBE-9240648F0B5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9939" name="Picture 4" descr="Fullscreen_2014_3_18_下午23_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811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8703FA-6872-7644-8C57-B4D86922C0A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0963" name="Picture 4" descr="Fullscreen_2014_3_18_下午23_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16238" y="3429000"/>
            <a:ext cx="4319587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94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1BF8D7-E9DE-6842-B445-59696E18C25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1987" name="Picture 5" descr="Fullscreen_2014_3_18_下午23_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6853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478CD-3908-F24F-8565-5102CB06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7"/>
            <a:ext cx="8712968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SAS EM</a:t>
            </a:r>
            <a:br>
              <a:rPr lang="en-US" sz="96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SAS Enterprise Miner</a:t>
            </a:r>
            <a:endParaRPr lang="en-US" sz="18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C5E6B-513A-6840-B768-6FDF5DBA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5137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4025C9-8850-C148-9919-22531637655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3011" name="Picture 4" descr="Fullscreen_2014_3_18_下午23_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80305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792E833-9DBA-F948-A0D3-4234E00ACD9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4035" name="Picture 4" descr="Fullscreen_2014_3_19_上午00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4. </a:t>
            </a:r>
            <a:r>
              <a:rPr lang="zh-TW" altLang="en-US">
                <a:latin typeface="Calibri" charset="0"/>
                <a:ea typeface="標楷體" charset="-120"/>
              </a:rPr>
              <a:t>建立流程圖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800">
                <a:latin typeface="Calibri" charset="0"/>
                <a:ea typeface="標楷體" charset="-120"/>
              </a:rPr>
              <a:t>(Create Diagram)</a:t>
            </a:r>
            <a:r>
              <a:rPr lang="en-US" altLang="ja-JP" sz="2800">
                <a:latin typeface="Calibri" charset="0"/>
                <a:ea typeface="標楷體" charset="-120"/>
              </a:rPr>
              <a:t> </a:t>
            </a:r>
            <a:endParaRPr lang="en-US" altLang="zh-TW" sz="28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813" y="1412875"/>
            <a:ext cx="2100262" cy="1223963"/>
          </a:xfrm>
          <a:prstGeom prst="roundRect">
            <a:avLst>
              <a:gd name="adj" fmla="val 6001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452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149BCF-23AD-3149-8930-D62810237CC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5059" name="Picture 4" descr="Fullscreen_2014_3_19_上午00_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4. </a:t>
            </a:r>
            <a:r>
              <a:rPr lang="zh-TW" altLang="en-US">
                <a:latin typeface="Calibri" charset="0"/>
                <a:ea typeface="標楷體" charset="-120"/>
              </a:rPr>
              <a:t>建立流程圖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800">
                <a:latin typeface="Calibri" charset="0"/>
                <a:ea typeface="標楷體" charset="-120"/>
              </a:rPr>
              <a:t>(Create Diagram)</a:t>
            </a:r>
            <a:r>
              <a:rPr lang="en-US" altLang="ja-JP" sz="2800">
                <a:latin typeface="Calibri" charset="0"/>
                <a:ea typeface="標楷體" charset="-120"/>
              </a:rPr>
              <a:t> </a:t>
            </a:r>
            <a:endParaRPr lang="en-US" altLang="zh-TW" sz="28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3913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99B80FD-4FB1-2D4D-94FD-112DC793797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6083" name="Picture 5" descr="Fullscreen_2014_3_19_上午00_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4. </a:t>
            </a:r>
            <a:r>
              <a:rPr lang="zh-TW" altLang="en-US">
                <a:latin typeface="Calibri" charset="0"/>
                <a:ea typeface="標楷體" charset="-120"/>
              </a:rPr>
              <a:t>建立流程圖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800">
                <a:latin typeface="Calibri" charset="0"/>
                <a:ea typeface="標楷體" charset="-120"/>
              </a:rPr>
              <a:t>(Create Diagram)</a:t>
            </a:r>
            <a:r>
              <a:rPr lang="en-US" altLang="ja-JP" sz="2800">
                <a:latin typeface="Calibri" charset="0"/>
                <a:ea typeface="標楷體" charset="-120"/>
              </a:rPr>
              <a:t> </a:t>
            </a:r>
            <a:endParaRPr lang="en-US" altLang="zh-TW" sz="28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0475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SAS Enterprise Miner (SAS EM)  </a:t>
            </a:r>
            <a:b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Case Study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 EM </a:t>
            </a:r>
            <a:r>
              <a:rPr lang="zh-TW" altLang="en-US" sz="4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資料匯入</a:t>
            </a:r>
            <a:r>
              <a:rPr lang="en-US" altLang="zh-TW" sz="4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4</a:t>
            </a:r>
            <a:r>
              <a:rPr lang="zh-TW" altLang="en-US" sz="4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步驟</a:t>
            </a:r>
            <a:endParaRPr lang="en-US" altLang="ja-JP" sz="4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Step 1. </a:t>
            </a:r>
            <a:r>
              <a:rPr lang="zh-TW" altLang="en-US" dirty="0">
                <a:latin typeface="Calibri" charset="0"/>
                <a:ea typeface="標楷體" charset="-120"/>
              </a:rPr>
              <a:t>新增專案</a:t>
            </a:r>
            <a:r>
              <a:rPr lang="en-US" altLang="zh-TW" dirty="0">
                <a:latin typeface="Calibri" charset="0"/>
                <a:ea typeface="標楷體" charset="-120"/>
              </a:rPr>
              <a:t> (New Project)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Step 2. </a:t>
            </a:r>
            <a:r>
              <a:rPr lang="zh-TW" altLang="en-US" dirty="0">
                <a:latin typeface="Calibri" charset="0"/>
                <a:ea typeface="標楷體" charset="-120"/>
              </a:rPr>
              <a:t>新增資料館</a:t>
            </a:r>
            <a:r>
              <a:rPr lang="en-US" altLang="zh-TW" dirty="0">
                <a:latin typeface="Calibri" charset="0"/>
                <a:ea typeface="標楷體" charset="-120"/>
              </a:rPr>
              <a:t> (New / Library)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Step 3. </a:t>
            </a:r>
            <a:r>
              <a:rPr lang="zh-TW" altLang="en-US" dirty="0">
                <a:latin typeface="Calibri" charset="0"/>
                <a:ea typeface="標楷體" charset="-120"/>
              </a:rPr>
              <a:t>建立資料來源</a:t>
            </a:r>
            <a:r>
              <a:rPr lang="en-US" altLang="zh-TW" dirty="0">
                <a:latin typeface="Calibri" charset="0"/>
                <a:ea typeface="標楷體" charset="-120"/>
              </a:rPr>
              <a:t> (Create Data Source)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Step 4. </a:t>
            </a:r>
            <a:r>
              <a:rPr lang="zh-TW" altLang="en-US" dirty="0">
                <a:latin typeface="Calibri" charset="0"/>
                <a:ea typeface="標楷體" charset="-120"/>
              </a:rPr>
              <a:t>建立流程圖</a:t>
            </a:r>
            <a:r>
              <a:rPr lang="en-US" altLang="zh-TW" dirty="0">
                <a:latin typeface="Calibri" charset="0"/>
                <a:ea typeface="標楷體" charset="-120"/>
              </a:rPr>
              <a:t> (Create Diagram)</a:t>
            </a:r>
            <a:r>
              <a:rPr lang="en-US" altLang="ja-JP" dirty="0">
                <a:latin typeface="Calibri" charset="0"/>
                <a:ea typeface="標楷體" charset="-120"/>
              </a:rPr>
              <a:t>  </a:t>
            </a:r>
          </a:p>
          <a:p>
            <a:r>
              <a:rPr lang="en-US" altLang="zh-TW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SAS EM SEMMA </a:t>
            </a:r>
            <a:r>
              <a:rPr lang="zh-TW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建模流程</a:t>
            </a:r>
            <a:endParaRPr lang="en-US" altLang="zh-TW" sz="54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588BFF8-0BEC-464C-8782-0EA27AB3787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76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122013C-5666-9046-B1CF-4CA54524C90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8131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案例情境模型流程</a:t>
            </a:r>
          </a:p>
        </p:txBody>
      </p:sp>
      <p:pic>
        <p:nvPicPr>
          <p:cNvPr id="481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98700"/>
            <a:ext cx="85344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408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C6CC90E-4298-EA48-AA8D-0BDB9022B91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9156" name="Picture 4" descr="Fullscreen_2014_3_19_上午00_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50825" y="1628775"/>
            <a:ext cx="792163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84438" y="2420938"/>
            <a:ext cx="1008062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9" name="Straight Arrow Connector 8"/>
          <p:cNvCxnSpPr>
            <a:cxnSpLocks noChangeShapeType="1"/>
            <a:stCxn id="6" idx="3"/>
          </p:cNvCxnSpPr>
          <p:nvPr/>
        </p:nvCxnSpPr>
        <p:spPr bwMode="auto">
          <a:xfrm>
            <a:off x="1042988" y="1700213"/>
            <a:ext cx="1441450" cy="93662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95386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EM_Lib.Profile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BA1B4C-9918-3948-A33A-16A9DF08630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0180" name="Picture 5" descr="Fullscreen_2014_3_19_上午01_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0962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394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6FFF750-AA49-AE49-96BE-79C59B5DA0C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1204" name="Picture 6" descr="Fullscreen_2014_3_19_上午00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771775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90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FBA1F83-7A62-6D4D-986C-0219A4F85AF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2228" name="Picture 4" descr="Fullscreen_2014_3_19_上午00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771775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35375" y="2492375"/>
            <a:ext cx="865188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8" name="Straight Arrow Connector 7"/>
          <p:cNvCxnSpPr>
            <a:cxnSpLocks noChangeShapeType="1"/>
            <a:stCxn id="6" idx="2"/>
            <a:endCxn id="7" idx="1"/>
          </p:cNvCxnSpPr>
          <p:nvPr/>
        </p:nvCxnSpPr>
        <p:spPr bwMode="auto">
          <a:xfrm>
            <a:off x="2879725" y="1700213"/>
            <a:ext cx="755650" cy="10080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72876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pPr eaLnBrk="1" hangingPunct="1"/>
            <a:r>
              <a:rPr lang="zh-TW" altLang="en-US" sz="2400">
                <a:solidFill>
                  <a:srgbClr val="FF0000"/>
                </a:solidFill>
                <a:latin typeface="Calibri" charset="0"/>
                <a:ea typeface="標楷體" charset="-120"/>
              </a:rPr>
              <a:t>個案分析與實作一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標楷體" charset="-120"/>
              </a:rPr>
              <a:t>(SAS EM </a:t>
            </a:r>
            <a:r>
              <a:rPr lang="zh-TW" altLang="en-US" sz="2400">
                <a:solidFill>
                  <a:srgbClr val="FF0000"/>
                </a:solidFill>
                <a:latin typeface="Calibri" charset="0"/>
                <a:ea typeface="標楷體" charset="-120"/>
              </a:rPr>
              <a:t>分群分析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標楷體" charset="-120"/>
              </a:rPr>
              <a:t>)</a:t>
            </a:r>
            <a:r>
              <a:rPr lang="zh-TW" altLang="en-US" sz="2400">
                <a:solidFill>
                  <a:srgbClr val="FF0000"/>
                </a:solidFill>
                <a:latin typeface="Calibri" charset="0"/>
                <a:ea typeface="標楷體" charset="-120"/>
              </a:rPr>
              <a:t>：</a:t>
            </a:r>
            <a:br>
              <a:rPr lang="zh-TW" altLang="en-US" sz="24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rgbClr val="FF0000"/>
                </a:solidFill>
                <a:latin typeface="Calibri" charset="0"/>
                <a:ea typeface="標楷體" charset="-120"/>
              </a:rPr>
              <a:t>Case Study 1 (Cluster Analysis – K-Means using SAS EM)</a:t>
            </a:r>
            <a:br>
              <a:rPr lang="en-US" altLang="zh-TW" sz="24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rgbClr val="FF0000"/>
                </a:solidFill>
                <a:latin typeface="Calibri" charset="0"/>
                <a:ea typeface="標楷體" charset="-120"/>
              </a:rPr>
              <a:t>Banking Segmentation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123CF63-6C93-7B4B-915D-2937432319C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172" name="Picture 4" descr="Fullscreen_2014_3_19_上午00_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363"/>
            <a:ext cx="4211638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3455988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31900"/>
            <a:ext cx="4200525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100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F648CC5-B889-2746-9BC2-ED3893F9D28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3252" name="Picture 4" descr="Fullscreen_2014_3_19_上午00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cxnSpLocks noChangeShapeType="1"/>
            <a:stCxn id="10" idx="3"/>
          </p:cNvCxnSpPr>
          <p:nvPr/>
        </p:nvCxnSpPr>
        <p:spPr bwMode="auto">
          <a:xfrm>
            <a:off x="3419475" y="3213100"/>
            <a:ext cx="360363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ounded Rectangle 8"/>
          <p:cNvSpPr/>
          <p:nvPr/>
        </p:nvSpPr>
        <p:spPr>
          <a:xfrm>
            <a:off x="3779838" y="2997200"/>
            <a:ext cx="863600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55875" y="2997200"/>
            <a:ext cx="863600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4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4F9F7CD-9535-AF42-A4D8-5EB861E32CB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4276" name="Picture 5" descr="Fullscreen_2014_3_25_上午11_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708400" y="2420938"/>
            <a:ext cx="865188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27538" y="2852738"/>
            <a:ext cx="1873250" cy="1444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8452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03FE9B-B2FF-4143-9B68-64B0C37E1CA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5300" name="Picture 4" descr="Fullscreen_2014_3_25_上午11_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076825" y="4437063"/>
            <a:ext cx="574675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656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篩選－間隔變數</a:t>
            </a:r>
            <a:r>
              <a:rPr lang="en-US" altLang="zh-TW">
                <a:latin typeface="Calibri" charset="0"/>
                <a:ea typeface="標楷體" charset="-120"/>
              </a:rPr>
              <a:t> …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D8579D-2BFD-6F46-8698-B961FE1537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6324" name="Picture 4" descr="Fullscreen_2014_3_25_上午11_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635375" y="2349500"/>
            <a:ext cx="1008063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0" y="4724400"/>
            <a:ext cx="2195513" cy="64928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835150" y="4870450"/>
            <a:ext cx="217488" cy="2159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632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16338"/>
            <a:ext cx="563403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2700338" y="3573463"/>
            <a:ext cx="5832475" cy="1943100"/>
          </a:xfrm>
          <a:prstGeom prst="roundRect">
            <a:avLst>
              <a:gd name="adj" fmla="val 13481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7956550" y="4076700"/>
            <a:ext cx="360363" cy="360363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7110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525963"/>
          </a:xfrm>
        </p:spPr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0880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E543939-1518-5745-957E-A4F77DD8734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7349" name="Picture 4" descr="Fullscreen_2014_3_25_下午12_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2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427538" y="2565400"/>
            <a:ext cx="2016125" cy="1223963"/>
          </a:xfrm>
          <a:prstGeom prst="roundRect">
            <a:avLst>
              <a:gd name="adj" fmla="val 89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Down Arrow 6"/>
          <p:cNvSpPr>
            <a:spLocks noChangeArrowheads="1"/>
          </p:cNvSpPr>
          <p:nvPr/>
        </p:nvSpPr>
        <p:spPr bwMode="auto">
          <a:xfrm>
            <a:off x="5508625" y="2062163"/>
            <a:ext cx="215900" cy="64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352" name="Slide Number Placeholder 3"/>
          <p:cNvSpPr txBox="1">
            <a:spLocks/>
          </p:cNvSpPr>
          <p:nvPr/>
        </p:nvSpPr>
        <p:spPr bwMode="auto">
          <a:xfrm>
            <a:off x="6975475" y="65198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6F142AE-5023-F442-81B8-F775472A4F53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08850" y="4437063"/>
            <a:ext cx="719138" cy="863600"/>
          </a:xfrm>
          <a:prstGeom prst="roundRect">
            <a:avLst>
              <a:gd name="adj" fmla="val 89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5974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篩選－匯入的資料</a:t>
            </a:r>
            <a:r>
              <a:rPr lang="en-US" altLang="zh-TW">
                <a:latin typeface="Calibri" charset="0"/>
                <a:ea typeface="標楷體" charset="-120"/>
              </a:rPr>
              <a:t> … [</a:t>
            </a:r>
            <a:r>
              <a:rPr lang="zh-TW" altLang="en-US">
                <a:latin typeface="Calibri" charset="0"/>
                <a:ea typeface="標楷體" charset="-120"/>
              </a:rPr>
              <a:t>勘查</a:t>
            </a:r>
            <a:r>
              <a:rPr lang="en-US" altLang="zh-TW">
                <a:latin typeface="Calibri" charset="0"/>
                <a:ea typeface="標楷體" charset="-120"/>
              </a:rPr>
              <a:t>]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675B23-11CF-E34E-BE31-0A5C9C81069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8372" name="Picture 4" descr="Fullscreen_2014_3_25_下午12_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835150" y="2997200"/>
            <a:ext cx="215900" cy="215900"/>
          </a:xfrm>
          <a:prstGeom prst="roundRect">
            <a:avLst>
              <a:gd name="adj" fmla="val 89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95963" y="4508500"/>
            <a:ext cx="647700" cy="288925"/>
          </a:xfrm>
          <a:prstGeom prst="roundRect">
            <a:avLst>
              <a:gd name="adj" fmla="val 89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08400" y="2276475"/>
            <a:ext cx="935038" cy="431800"/>
          </a:xfrm>
          <a:prstGeom prst="roundRect">
            <a:avLst>
              <a:gd name="adj" fmla="val 89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0644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DB77C9-B750-954D-AD4B-F910DC732C7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9395" name="Picture 5" descr="Fullscreen_2014_3_25_下午12_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篩選－匯入的資料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9113" y="1700213"/>
            <a:ext cx="5976937" cy="1008062"/>
          </a:xfrm>
          <a:prstGeom prst="roundRect">
            <a:avLst>
              <a:gd name="adj" fmla="val 89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996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430B148-2323-A044-B156-11C46BC37DA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0419" name="Picture 4" descr="Fullscreen_2014_3_25_下午12_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篩選－匯出的資料</a:t>
            </a:r>
            <a:r>
              <a:rPr lang="en-US" altLang="zh-TW">
                <a:latin typeface="Calibri" charset="0"/>
                <a:ea typeface="標楷體" charset="-120"/>
              </a:rPr>
              <a:t> … [</a:t>
            </a:r>
            <a:r>
              <a:rPr lang="zh-TW" altLang="en-US">
                <a:latin typeface="Calibri" charset="0"/>
                <a:ea typeface="標楷體" charset="-120"/>
              </a:rPr>
              <a:t>勘查</a:t>
            </a:r>
            <a:r>
              <a:rPr lang="en-US" altLang="zh-TW">
                <a:latin typeface="Calibri" charset="0"/>
                <a:ea typeface="標楷體" charset="-120"/>
              </a:rPr>
              <a:t>]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35150" y="3068638"/>
            <a:ext cx="215900" cy="215900"/>
          </a:xfrm>
          <a:prstGeom prst="roundRect">
            <a:avLst>
              <a:gd name="adj" fmla="val 89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95963" y="4437063"/>
            <a:ext cx="647700" cy="287337"/>
          </a:xfrm>
          <a:prstGeom prst="roundRect">
            <a:avLst>
              <a:gd name="adj" fmla="val 89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08400" y="2276475"/>
            <a:ext cx="935038" cy="431800"/>
          </a:xfrm>
          <a:prstGeom prst="roundRect">
            <a:avLst>
              <a:gd name="adj" fmla="val 89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46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7AC0846-7B06-BD4A-8EE3-3566D6C33F5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1443" name="Picture 4" descr="Fullscreen_2014_3_25_下午12_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itle 1"/>
          <p:cNvSpPr txBox="1">
            <a:spLocks/>
          </p:cNvSpPr>
          <p:nvPr/>
        </p:nvSpPr>
        <p:spPr bwMode="auto">
          <a:xfrm>
            <a:off x="457200" y="115888"/>
            <a:ext cx="8229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篩選－匯出的資料</a:t>
            </a:r>
            <a:endParaRPr lang="en-US" altLang="zh-TW" sz="4400" b="1"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59113" y="1700213"/>
            <a:ext cx="5976937" cy="1008062"/>
          </a:xfrm>
          <a:prstGeom prst="roundRect">
            <a:avLst>
              <a:gd name="adj" fmla="val 89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5885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勘查</a:t>
            </a:r>
            <a:r>
              <a:rPr lang="en-US" altLang="zh-TW">
                <a:latin typeface="Calibri" charset="0"/>
                <a:ea typeface="標楷體" charset="-120"/>
              </a:rPr>
              <a:t> (Explore)</a:t>
            </a:r>
            <a:r>
              <a:rPr lang="zh-TW" altLang="en-US">
                <a:latin typeface="Calibri" charset="0"/>
                <a:ea typeface="標楷體" charset="-120"/>
              </a:rPr>
              <a:t>－群集</a:t>
            </a:r>
            <a:r>
              <a:rPr lang="en-US" altLang="zh-TW">
                <a:latin typeface="Calibri" charset="0"/>
                <a:ea typeface="標楷體" charset="-120"/>
              </a:rPr>
              <a:t> (Cluster)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05BEF6-7C04-2743-AE3D-1D5828824E1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2468" name="Picture 4" descr="Fullscreen_2014_3_25_下午12_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411413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247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644900"/>
            <a:ext cx="6350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059113" y="3716338"/>
            <a:ext cx="576262" cy="5762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76600" y="4292600"/>
            <a:ext cx="1008063" cy="64928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28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zh-TW" altLang="en-US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行銷客戶分群</a:t>
            </a:r>
            <a:endParaRPr lang="en-US" altLang="zh-TW" sz="96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8CAD18-6088-B247-A7E0-B7C50F8DDD8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966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EC4786A-F082-1341-B09B-80A2DF0B3F6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3492" name="Picture 4" descr="Fullscreen_2014_3_25_下午12_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411413" y="1412875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7" name="Straight Arrow Connector 6"/>
          <p:cNvCxnSpPr>
            <a:cxnSpLocks noChangeShapeType="1"/>
            <a:stCxn id="6" idx="3"/>
            <a:endCxn id="8" idx="0"/>
          </p:cNvCxnSpPr>
          <p:nvPr/>
        </p:nvCxnSpPr>
        <p:spPr bwMode="auto">
          <a:xfrm>
            <a:off x="2627313" y="1520825"/>
            <a:ext cx="2736850" cy="7556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ounded Rectangle 7"/>
          <p:cNvSpPr/>
          <p:nvPr/>
        </p:nvSpPr>
        <p:spPr>
          <a:xfrm>
            <a:off x="4932363" y="2276475"/>
            <a:ext cx="863600" cy="3603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80063" y="2924175"/>
            <a:ext cx="1655762" cy="21748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78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06837A-0E36-2341-B985-6B9E0113ED7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4516" name="Picture 4" descr="Fullscreen_2014_3_25_下午12_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859338" y="4365625"/>
            <a:ext cx="792162" cy="21431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25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6FE6B72-9D68-6F4A-9D32-296CECCA822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5540" name="Picture 4" descr="Fullscreen_2014_3_25_下午12_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411413" y="2205038"/>
            <a:ext cx="3673475" cy="6477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501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3E94A73-DE0E-ED48-BD66-88BB1E2E2EF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6564" name="Picture 4" descr="Fullscreen_2014_3_25_下午12_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651500" y="4346575"/>
            <a:ext cx="504825" cy="3603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575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群集</a:t>
            </a:r>
            <a:r>
              <a:rPr lang="en-US" altLang="zh-TW">
                <a:latin typeface="Calibri" charset="0"/>
                <a:ea typeface="標楷體" charset="-120"/>
              </a:rPr>
              <a:t> (Cluster)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E389851-EE4F-2F47-B04E-4F31FE0701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7588" name="Picture 4" descr="Fullscreen_2014_3_25_下午12_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9583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633412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評估</a:t>
            </a:r>
            <a:r>
              <a:rPr lang="en-US" altLang="zh-TW" sz="3200">
                <a:latin typeface="Calibri" charset="0"/>
                <a:ea typeface="標楷體" charset="-120"/>
              </a:rPr>
              <a:t> (</a:t>
            </a:r>
            <a:r>
              <a:rPr lang="en-US" altLang="ja-JP" sz="3200">
                <a:latin typeface="Calibri" charset="0"/>
                <a:ea typeface="標楷體" charset="-120"/>
              </a:rPr>
              <a:t>Assess)</a:t>
            </a:r>
            <a:r>
              <a:rPr lang="zh-TW" altLang="en-US" sz="3200">
                <a:latin typeface="Calibri" charset="0"/>
                <a:ea typeface="標楷體" charset="-120"/>
              </a:rPr>
              <a:t>－區段特徵描繪</a:t>
            </a:r>
            <a:r>
              <a:rPr lang="en-US" altLang="zh-TW" sz="3200">
                <a:latin typeface="Calibri" charset="0"/>
                <a:ea typeface="標楷體" charset="-120"/>
              </a:rPr>
              <a:t>(Segment Profile)</a:t>
            </a:r>
            <a:r>
              <a:rPr lang="en-US" altLang="ja-JP" sz="3200">
                <a:latin typeface="Calibri" charset="0"/>
                <a:ea typeface="標楷體" charset="-120"/>
              </a:rPr>
              <a:t>  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8A303AE-6462-094D-9716-BBD551F423E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8612" name="Picture 4" descr="Fullscreen_2014_3_25_下午12_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76700"/>
            <a:ext cx="49815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987675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24525" y="4221163"/>
            <a:ext cx="576263" cy="5762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19925" y="4797425"/>
            <a:ext cx="1081088" cy="7191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5292725" y="3644900"/>
            <a:ext cx="353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區段特徵描繪</a:t>
            </a:r>
            <a:r>
              <a:rPr lang="en-US" altLang="zh-TW" sz="18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 (Segment Profile)</a:t>
            </a:r>
            <a:r>
              <a:rPr lang="en-US" altLang="ja-JP" sz="18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 </a:t>
            </a:r>
            <a:endParaRPr lang="en-US" altLang="zh-TW" sz="1800">
              <a:solidFill>
                <a:srgbClr val="FF0000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15951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E009E69-9F3D-5A4C-A548-3D01E5AF22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9635" name="Picture 4" descr="Fullscreen_2014_3_25_下午13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987675" y="1412875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7" name="Straight Arrow Connector 6"/>
          <p:cNvCxnSpPr>
            <a:cxnSpLocks noChangeShapeType="1"/>
            <a:stCxn id="6" idx="3"/>
            <a:endCxn id="8" idx="0"/>
          </p:cNvCxnSpPr>
          <p:nvPr/>
        </p:nvCxnSpPr>
        <p:spPr bwMode="auto">
          <a:xfrm>
            <a:off x="3203575" y="1520825"/>
            <a:ext cx="3384550" cy="7556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ounded Rectangle 7"/>
          <p:cNvSpPr/>
          <p:nvPr/>
        </p:nvSpPr>
        <p:spPr>
          <a:xfrm>
            <a:off x="6084888" y="2276475"/>
            <a:ext cx="1008062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39" name="Title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633412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評估</a:t>
            </a:r>
            <a:r>
              <a:rPr lang="en-US" altLang="zh-TW" sz="3200">
                <a:latin typeface="Calibri" charset="0"/>
                <a:ea typeface="標楷體" charset="-120"/>
              </a:rPr>
              <a:t> (</a:t>
            </a:r>
            <a:r>
              <a:rPr lang="en-US" altLang="ja-JP" sz="3200">
                <a:latin typeface="Calibri" charset="0"/>
                <a:ea typeface="標楷體" charset="-120"/>
              </a:rPr>
              <a:t>Assess)</a:t>
            </a:r>
            <a:r>
              <a:rPr lang="zh-TW" altLang="en-US" sz="3200">
                <a:latin typeface="Calibri" charset="0"/>
                <a:ea typeface="標楷體" charset="-120"/>
              </a:rPr>
              <a:t>－區段特徵描繪</a:t>
            </a:r>
            <a:r>
              <a:rPr lang="en-US" altLang="zh-TW" sz="3200">
                <a:latin typeface="Calibri" charset="0"/>
                <a:ea typeface="標楷體" charset="-120"/>
              </a:rPr>
              <a:t>(Segment Profile)</a:t>
            </a:r>
            <a:r>
              <a:rPr lang="en-US" altLang="ja-JP" sz="3200">
                <a:latin typeface="Calibri" charset="0"/>
                <a:ea typeface="標楷體" charset="-120"/>
              </a:rPr>
              <a:t>  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54110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725B36-33FC-204B-8B69-DFE4424433E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0659" name="Picture 4" descr="Fullscreen_2014_3_25_下午13_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084888" y="2349500"/>
            <a:ext cx="935037" cy="3587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75463" y="3068638"/>
            <a:ext cx="1657350" cy="1444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0662" name="Title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633412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評估</a:t>
            </a:r>
            <a:r>
              <a:rPr lang="en-US" altLang="zh-TW" sz="3200">
                <a:latin typeface="Calibri" charset="0"/>
                <a:ea typeface="標楷體" charset="-120"/>
              </a:rPr>
              <a:t> (</a:t>
            </a:r>
            <a:r>
              <a:rPr lang="en-US" altLang="ja-JP" sz="3200">
                <a:latin typeface="Calibri" charset="0"/>
                <a:ea typeface="標楷體" charset="-120"/>
              </a:rPr>
              <a:t>Assess)</a:t>
            </a:r>
            <a:r>
              <a:rPr lang="zh-TW" altLang="en-US" sz="3200">
                <a:latin typeface="Calibri" charset="0"/>
                <a:ea typeface="標楷體" charset="-120"/>
              </a:rPr>
              <a:t>－區段特徵描繪</a:t>
            </a:r>
            <a:r>
              <a:rPr lang="en-US" altLang="zh-TW" sz="3200">
                <a:latin typeface="Calibri" charset="0"/>
                <a:ea typeface="標楷體" charset="-120"/>
              </a:rPr>
              <a:t>(Segment Profile)</a:t>
            </a:r>
            <a:r>
              <a:rPr lang="en-US" altLang="ja-JP" sz="3200">
                <a:latin typeface="Calibri" charset="0"/>
                <a:ea typeface="標楷體" charset="-120"/>
              </a:rPr>
              <a:t>  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37450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3646640-6D41-3146-8F7C-27C56D1B136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1683" name="Picture 5" descr="Fullscreen_2014_3_25_下午13_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itle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633412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評估</a:t>
            </a:r>
            <a:r>
              <a:rPr lang="en-US" altLang="zh-TW" sz="3200">
                <a:latin typeface="Calibri" charset="0"/>
                <a:ea typeface="標楷體" charset="-120"/>
              </a:rPr>
              <a:t> (</a:t>
            </a:r>
            <a:r>
              <a:rPr lang="en-US" altLang="ja-JP" sz="3200">
                <a:latin typeface="Calibri" charset="0"/>
                <a:ea typeface="標楷體" charset="-120"/>
              </a:rPr>
              <a:t>Assess)</a:t>
            </a:r>
            <a:r>
              <a:rPr lang="zh-TW" altLang="en-US" sz="3200">
                <a:latin typeface="Calibri" charset="0"/>
                <a:ea typeface="標楷體" charset="-120"/>
              </a:rPr>
              <a:t>－區段特徵描繪</a:t>
            </a:r>
            <a:r>
              <a:rPr lang="en-US" altLang="zh-TW" sz="3200">
                <a:latin typeface="Calibri" charset="0"/>
                <a:ea typeface="標楷體" charset="-120"/>
              </a:rPr>
              <a:t>(Segment Profile)</a:t>
            </a:r>
            <a:r>
              <a:rPr lang="en-US" altLang="ja-JP" sz="3200">
                <a:latin typeface="Calibri" charset="0"/>
                <a:ea typeface="標楷體" charset="-120"/>
              </a:rPr>
              <a:t>  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37662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EA5942-57A1-9D45-973F-1B207C44D75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2707" name="Picture 5" descr="Fullscreen_2014_3_25_下午13_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651500" y="4437063"/>
            <a:ext cx="504825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2709" name="Title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633412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評估</a:t>
            </a:r>
            <a:r>
              <a:rPr lang="en-US" altLang="zh-TW" sz="3200">
                <a:latin typeface="Calibri" charset="0"/>
                <a:ea typeface="標楷體" charset="-120"/>
              </a:rPr>
              <a:t> (</a:t>
            </a:r>
            <a:r>
              <a:rPr lang="en-US" altLang="ja-JP" sz="3200">
                <a:latin typeface="Calibri" charset="0"/>
                <a:ea typeface="標楷體" charset="-120"/>
              </a:rPr>
              <a:t>Assess)</a:t>
            </a:r>
            <a:r>
              <a:rPr lang="zh-TW" altLang="en-US" sz="3200">
                <a:latin typeface="Calibri" charset="0"/>
                <a:ea typeface="標楷體" charset="-120"/>
              </a:rPr>
              <a:t>－區段特徵描繪</a:t>
            </a:r>
            <a:r>
              <a:rPr lang="en-US" altLang="zh-TW" sz="3200">
                <a:latin typeface="Calibri" charset="0"/>
                <a:ea typeface="標楷體" charset="-120"/>
              </a:rPr>
              <a:t>(Segment Profile)</a:t>
            </a:r>
            <a:r>
              <a:rPr lang="en-US" altLang="ja-JP" sz="3200">
                <a:latin typeface="Calibri" charset="0"/>
                <a:ea typeface="標楷體" charset="-120"/>
              </a:rPr>
              <a:t>  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5357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D3187AC-1E10-994D-83FD-E4FC0C42DEB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>
          <a:xfrm>
            <a:off x="468313" y="28575"/>
            <a:ext cx="8229600" cy="792163"/>
          </a:xfrm>
        </p:spPr>
        <p:txBody>
          <a:bodyPr/>
          <a:lstStyle/>
          <a:p>
            <a:r>
              <a:rPr lang="zh-TW" altLang="en-US">
                <a:solidFill>
                  <a:schemeClr val="tx2"/>
                </a:solidFill>
                <a:latin typeface="Calibri" charset="0"/>
                <a:ea typeface="標楷體" charset="-120"/>
              </a:rPr>
              <a:t>案例情境</a:t>
            </a:r>
          </a:p>
        </p:txBody>
      </p:sp>
      <p:sp>
        <p:nvSpPr>
          <p:cNvPr id="9220" name="內容版面配置區 2"/>
          <p:cNvSpPr>
            <a:spLocks noGrp="1"/>
          </p:cNvSpPr>
          <p:nvPr>
            <p:ph idx="1"/>
          </p:nvPr>
        </p:nvSpPr>
        <p:spPr>
          <a:xfrm>
            <a:off x="323850" y="836613"/>
            <a:ext cx="8640763" cy="5832475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ABC</a:t>
            </a:r>
            <a:r>
              <a:rPr lang="zh-TW" altLang="en-US">
                <a:latin typeface="Calibri" charset="0"/>
                <a:ea typeface="標楷體" charset="-120"/>
              </a:rPr>
              <a:t>銀行的行銷部門想要針對該銀行客戶的使用行為，進行</a:t>
            </a:r>
            <a:r>
              <a:rPr lang="zh-TW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分群分析</a:t>
            </a:r>
            <a:r>
              <a:rPr lang="zh-TW" altLang="en-US">
                <a:latin typeface="Calibri" charset="0"/>
                <a:ea typeface="標楷體" charset="-120"/>
              </a:rPr>
              <a:t>，以了解現行客戶對本行的往來方式，並進一步提供適宜的行銷接觸模式。</a:t>
            </a:r>
            <a:endParaRPr lang="en-US" altLang="zh-TW">
              <a:latin typeface="Calibri" charset="0"/>
              <a:ea typeface="標楷體" charset="-120"/>
            </a:endParaRPr>
          </a:p>
          <a:p>
            <a:r>
              <a:rPr lang="zh-TW" altLang="en-US">
                <a:latin typeface="Calibri" charset="0"/>
                <a:ea typeface="標楷體" charset="-120"/>
              </a:rPr>
              <a:t>該銀行從有效戶</a:t>
            </a:r>
            <a:r>
              <a:rPr lang="en-US" altLang="zh-TW">
                <a:latin typeface="Calibri" charset="0"/>
                <a:ea typeface="標楷體" charset="-120"/>
              </a:rPr>
              <a:t>(</a:t>
            </a:r>
            <a:r>
              <a:rPr lang="zh-TW" altLang="en-US">
                <a:latin typeface="Calibri" charset="0"/>
                <a:ea typeface="標楷體" charset="-120"/>
              </a:rPr>
              <a:t>近三個月有交易者</a:t>
            </a:r>
            <a:r>
              <a:rPr lang="en-US" altLang="zh-TW">
                <a:latin typeface="Calibri" charset="0"/>
                <a:ea typeface="標楷體" charset="-120"/>
              </a:rPr>
              <a:t>)</a:t>
            </a:r>
            <a:r>
              <a:rPr lang="zh-TW" altLang="en-US">
                <a:latin typeface="Calibri" charset="0"/>
                <a:ea typeface="標楷體" charset="-120"/>
              </a:rPr>
              <a:t>，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zh-TW" altLang="en-US">
                <a:latin typeface="Calibri" charset="0"/>
                <a:ea typeface="標楷體" charset="-120"/>
              </a:rPr>
              <a:t>取出</a:t>
            </a:r>
            <a:r>
              <a:rPr lang="en-US" altLang="zh-TW">
                <a:latin typeface="Calibri" charset="0"/>
                <a:ea typeface="標楷體" charset="-120"/>
              </a:rPr>
              <a:t>10</a:t>
            </a:r>
            <a:r>
              <a:rPr lang="zh-TW" altLang="en-US">
                <a:latin typeface="Calibri" charset="0"/>
                <a:ea typeface="標楷體" charset="-120"/>
              </a:rPr>
              <a:t>萬筆樣本資料。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zh-TW" altLang="en-US">
                <a:latin typeface="Calibri" charset="0"/>
                <a:ea typeface="標楷體" charset="-120"/>
              </a:rPr>
              <a:t>依下列</a:t>
            </a:r>
            <a:r>
              <a:rPr lang="zh-TW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四種交易管道</a:t>
            </a:r>
            <a:r>
              <a:rPr lang="zh-TW" altLang="en-US">
                <a:latin typeface="Calibri" charset="0"/>
                <a:ea typeface="標楷體" charset="-120"/>
              </a:rPr>
              <a:t>計算交易次數：</a:t>
            </a:r>
            <a:endParaRPr lang="en-US" altLang="zh-TW">
              <a:latin typeface="Calibri" charset="0"/>
              <a:ea typeface="標楷體" charset="-120"/>
            </a:endParaRPr>
          </a:p>
          <a:p>
            <a:pPr lvl="1"/>
            <a:r>
              <a:rPr lang="zh-TW" altLang="en-US">
                <a:latin typeface="Calibri" charset="0"/>
                <a:ea typeface="標楷體" charset="-120"/>
              </a:rPr>
              <a:t>傳統臨櫃交易</a:t>
            </a:r>
            <a:r>
              <a:rPr lang="en-US" altLang="zh-TW">
                <a:latin typeface="Calibri" charset="0"/>
                <a:ea typeface="標楷體" charset="-120"/>
              </a:rPr>
              <a:t>(TBM)</a:t>
            </a:r>
          </a:p>
          <a:p>
            <a:pPr lvl="1"/>
            <a:r>
              <a:rPr lang="zh-TW" altLang="en-US">
                <a:latin typeface="Calibri" charset="0"/>
                <a:ea typeface="標楷體" charset="-120"/>
              </a:rPr>
              <a:t>自動櫃員機交易</a:t>
            </a:r>
            <a:r>
              <a:rPr lang="en-US" altLang="zh-TW">
                <a:latin typeface="Calibri" charset="0"/>
                <a:ea typeface="標楷體" charset="-120"/>
              </a:rPr>
              <a:t>(ATM)</a:t>
            </a:r>
          </a:p>
          <a:p>
            <a:pPr lvl="1"/>
            <a:r>
              <a:rPr lang="zh-TW" altLang="en-US">
                <a:latin typeface="Calibri" charset="0"/>
                <a:ea typeface="標楷體" charset="-120"/>
              </a:rPr>
              <a:t>銀行專員服務</a:t>
            </a:r>
            <a:r>
              <a:rPr lang="en-US" altLang="zh-TW">
                <a:latin typeface="Calibri" charset="0"/>
                <a:ea typeface="標楷體" charset="-120"/>
              </a:rPr>
              <a:t>(POS)</a:t>
            </a:r>
          </a:p>
          <a:p>
            <a:pPr lvl="1"/>
            <a:r>
              <a:rPr lang="zh-TW" altLang="en-US">
                <a:latin typeface="Calibri" charset="0"/>
                <a:ea typeface="標楷體" charset="-120"/>
              </a:rPr>
              <a:t>電話客服</a:t>
            </a:r>
            <a:r>
              <a:rPr lang="en-US" altLang="zh-TW">
                <a:latin typeface="Calibri" charset="0"/>
                <a:ea typeface="標楷體" charset="-120"/>
              </a:rPr>
              <a:t>(CSC)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1788" y="6581775"/>
            <a:ext cx="35718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SAS Enterprise Miner Course Notes, 2014, SAS</a:t>
            </a:r>
          </a:p>
        </p:txBody>
      </p:sp>
    </p:spTree>
    <p:extLst>
      <p:ext uri="{BB962C8B-B14F-4D97-AF65-F5344CB8AC3E}">
        <p14:creationId xmlns:p14="http://schemas.microsoft.com/office/powerpoint/2010/main" val="30700946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35000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區段特徵描繪</a:t>
            </a:r>
            <a:r>
              <a:rPr lang="en-US" altLang="zh-TW">
                <a:latin typeface="Calibri" charset="0"/>
                <a:ea typeface="標楷體" charset="-120"/>
              </a:rPr>
              <a:t> (Segment Profile)</a:t>
            </a:r>
            <a:r>
              <a:rPr lang="en-US" altLang="ja-JP">
                <a:latin typeface="Calibri" charset="0"/>
                <a:ea typeface="標楷體" charset="-120"/>
              </a:rPr>
              <a:t> 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B025496-7843-B44A-8379-155934D404A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3732" name="Picture 4" descr="Fullscreen_2014_3_25_下午13_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532813" y="1512888"/>
            <a:ext cx="2159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346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241B932-5C03-564D-98D8-53878597899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4755" name="Picture 4" descr="Fullscreen_2014_3_25_下午13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35000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區段特徵描繪</a:t>
            </a:r>
            <a:r>
              <a:rPr lang="en-US" altLang="zh-TW">
                <a:latin typeface="Calibri" charset="0"/>
                <a:ea typeface="標楷體" charset="-120"/>
              </a:rPr>
              <a:t> (Segment Profile)</a:t>
            </a:r>
            <a:r>
              <a:rPr lang="en-US" altLang="ja-JP">
                <a:latin typeface="Calibri" charset="0"/>
                <a:ea typeface="標楷體" charset="-120"/>
              </a:rPr>
              <a:t> 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00369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轉換變數</a:t>
            </a:r>
            <a:r>
              <a:rPr lang="en-US" altLang="zh-TW">
                <a:latin typeface="Calibri" charset="0"/>
                <a:ea typeface="標楷體" charset="-120"/>
              </a:rPr>
              <a:t> (</a:t>
            </a:r>
            <a:r>
              <a:rPr lang="en-US" altLang="ja-JP">
                <a:latin typeface="Calibri" charset="0"/>
                <a:ea typeface="標楷體" charset="-120"/>
              </a:rPr>
              <a:t>Transform Variables)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C5C58E-D440-F841-9D48-CB2D893981A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5780" name="Picture 4" descr="Fullscreen_2014_3_25_下午13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348038" y="1412875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578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644900"/>
            <a:ext cx="524351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5292725" y="3068638"/>
            <a:ext cx="3494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轉換變數</a:t>
            </a:r>
            <a:r>
              <a:rPr lang="en-US" altLang="zh-TW" sz="18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 (</a:t>
            </a:r>
            <a:r>
              <a:rPr lang="en-US" altLang="ja-JP" sz="18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Transform Variables)</a:t>
            </a:r>
            <a:endParaRPr lang="en-US" altLang="zh-TW" sz="1800">
              <a:solidFill>
                <a:srgbClr val="FF0000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sp>
        <p:nvSpPr>
          <p:cNvPr id="9" name="Rounded Rectangle 8"/>
          <p:cNvSpPr/>
          <p:nvPr/>
        </p:nvSpPr>
        <p:spPr>
          <a:xfrm flipH="1" flipV="1">
            <a:off x="7092950" y="3716338"/>
            <a:ext cx="574675" cy="71278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flipH="1" flipV="1">
            <a:off x="5076825" y="4437063"/>
            <a:ext cx="1079500" cy="7112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9340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70BFEB9-D176-804C-A44F-8CC2820644F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6803" name="Picture 4" descr="Fullscreen_2014_3_25_下午13_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63600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轉換變數</a:t>
            </a:r>
            <a:r>
              <a:rPr lang="en-US" altLang="zh-TW" sz="3200">
                <a:latin typeface="Calibri" charset="0"/>
                <a:ea typeface="標楷體" charset="-120"/>
              </a:rPr>
              <a:t> (</a:t>
            </a:r>
            <a:r>
              <a:rPr lang="en-US" altLang="ja-JP" sz="3200">
                <a:latin typeface="Calibri" charset="0"/>
                <a:ea typeface="標楷體" charset="-120"/>
              </a:rPr>
              <a:t>Transform Variables)</a:t>
            </a:r>
            <a:br>
              <a:rPr lang="en-US" altLang="ja-JP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訓練</a:t>
            </a:r>
            <a:r>
              <a:rPr lang="en-US" altLang="zh-TW" sz="3200">
                <a:latin typeface="Calibri" charset="0"/>
                <a:ea typeface="標楷體" charset="-120"/>
              </a:rPr>
              <a:t>/</a:t>
            </a:r>
            <a:r>
              <a:rPr lang="zh-TW" altLang="en-US" sz="3200">
                <a:latin typeface="Calibri" charset="0"/>
                <a:ea typeface="標楷體" charset="-120"/>
              </a:rPr>
              <a:t>公式</a:t>
            </a:r>
            <a:r>
              <a:rPr lang="en-US" altLang="ja-JP" sz="3200">
                <a:latin typeface="Calibri" charset="0"/>
                <a:ea typeface="標楷體" charset="-120"/>
              </a:rPr>
              <a:t> …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0" y="3429000"/>
            <a:ext cx="2051050" cy="576263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8038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9" name="Straight Arrow Connector 8"/>
          <p:cNvCxnSpPr>
            <a:cxnSpLocks noChangeShapeType="1"/>
            <a:stCxn id="8" idx="2"/>
            <a:endCxn id="10" idx="0"/>
          </p:cNvCxnSpPr>
          <p:nvPr/>
        </p:nvCxnSpPr>
        <p:spPr bwMode="auto">
          <a:xfrm>
            <a:off x="3455988" y="1700213"/>
            <a:ext cx="720725" cy="12239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ounded Rectangle 9"/>
          <p:cNvSpPr/>
          <p:nvPr/>
        </p:nvSpPr>
        <p:spPr>
          <a:xfrm>
            <a:off x="3708400" y="2924175"/>
            <a:ext cx="935038" cy="3603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35150" y="3644900"/>
            <a:ext cx="144463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681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860800"/>
            <a:ext cx="59356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8243888" y="4652963"/>
            <a:ext cx="288925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2627313" y="3860800"/>
            <a:ext cx="6121400" cy="194468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458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7758A4-62BF-E240-A2F8-00F7898FC20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7827" name="Picture 4" descr="Fullscreen_2014_3_25_下午13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0" y="3429000"/>
            <a:ext cx="2051050" cy="576263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35150" y="3644900"/>
            <a:ext cx="144463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2268538" y="1484313"/>
            <a:ext cx="214312" cy="2159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Callout 9"/>
          <p:cNvSpPr>
            <a:spLocks noChangeArrowheads="1"/>
          </p:cNvSpPr>
          <p:nvPr/>
        </p:nvSpPr>
        <p:spPr bwMode="auto">
          <a:xfrm>
            <a:off x="2411413" y="3789363"/>
            <a:ext cx="576262" cy="503237"/>
          </a:xfrm>
          <a:prstGeom prst="wedgeEllipseCallout">
            <a:avLst>
              <a:gd name="adj1" fmla="val -105333"/>
              <a:gd name="adj2" fmla="val -6349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lt1"/>
                </a:solidFill>
                <a:latin typeface="+mn-lt"/>
                <a:ea typeface="+mn-ea"/>
              </a:rPr>
              <a:t>1</a:t>
            </a:r>
          </a:p>
        </p:txBody>
      </p:sp>
      <p:sp>
        <p:nvSpPr>
          <p:cNvPr id="11" name="Oval Callout 10"/>
          <p:cNvSpPr>
            <a:spLocks noChangeArrowheads="1"/>
          </p:cNvSpPr>
          <p:nvPr/>
        </p:nvSpPr>
        <p:spPr bwMode="auto">
          <a:xfrm>
            <a:off x="3203575" y="1125538"/>
            <a:ext cx="576263" cy="503237"/>
          </a:xfrm>
          <a:prstGeom prst="wedgeEllipseCallout">
            <a:avLst>
              <a:gd name="adj1" fmla="val -174310"/>
              <a:gd name="adj2" fmla="val 3058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lt1"/>
                </a:solidFill>
                <a:latin typeface="+mn-lt"/>
                <a:ea typeface="+mn-ea"/>
              </a:rPr>
              <a:t>2</a:t>
            </a:r>
          </a:p>
        </p:txBody>
      </p:sp>
      <p:sp>
        <p:nvSpPr>
          <p:cNvPr id="77833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63600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轉換變數</a:t>
            </a:r>
            <a:r>
              <a:rPr lang="en-US" altLang="zh-TW" sz="3200">
                <a:latin typeface="Calibri" charset="0"/>
                <a:ea typeface="標楷體" charset="-120"/>
              </a:rPr>
              <a:t> (</a:t>
            </a:r>
            <a:r>
              <a:rPr lang="en-US" altLang="ja-JP" sz="3200">
                <a:latin typeface="Calibri" charset="0"/>
                <a:ea typeface="標楷體" charset="-120"/>
              </a:rPr>
              <a:t>Transform Variables)</a:t>
            </a:r>
            <a:br>
              <a:rPr lang="en-US" altLang="ja-JP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訓練</a:t>
            </a:r>
            <a:r>
              <a:rPr lang="en-US" altLang="zh-TW" sz="3200">
                <a:latin typeface="Calibri" charset="0"/>
                <a:ea typeface="標楷體" charset="-120"/>
              </a:rPr>
              <a:t>/</a:t>
            </a:r>
            <a:r>
              <a:rPr lang="zh-TW" altLang="en-US" sz="3200">
                <a:latin typeface="Calibri" charset="0"/>
                <a:ea typeface="標楷體" charset="-120"/>
              </a:rPr>
              <a:t>公式</a:t>
            </a:r>
            <a:r>
              <a:rPr lang="en-US" altLang="ja-JP" sz="3200">
                <a:latin typeface="Calibri" charset="0"/>
                <a:ea typeface="標楷體" charset="-120"/>
              </a:rPr>
              <a:t> … [</a:t>
            </a:r>
            <a:r>
              <a:rPr lang="zh-TW" altLang="en-US" sz="3200">
                <a:latin typeface="Calibri" charset="0"/>
                <a:ea typeface="標楷體" charset="-120"/>
              </a:rPr>
              <a:t>建立</a:t>
            </a:r>
            <a:r>
              <a:rPr lang="en-US" altLang="zh-TW" sz="3200">
                <a:latin typeface="Calibri" charset="0"/>
                <a:ea typeface="標楷體" charset="-12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247764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1ADEA7D-A2DC-0A47-81AA-259E32ACA04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8851" name="Picture 5" descr="Fullscreen_2014_3_25_下午13_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268538" y="1484313"/>
            <a:ext cx="214312" cy="2159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5795963" y="2924175"/>
            <a:ext cx="2879725" cy="273685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854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63600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轉換變數</a:t>
            </a:r>
            <a:r>
              <a:rPr lang="en-US" altLang="zh-TW" sz="3200">
                <a:latin typeface="Calibri" charset="0"/>
                <a:ea typeface="標楷體" charset="-120"/>
              </a:rPr>
              <a:t> (</a:t>
            </a:r>
            <a:r>
              <a:rPr lang="en-US" altLang="ja-JP" sz="3200">
                <a:latin typeface="Calibri" charset="0"/>
                <a:ea typeface="標楷體" charset="-120"/>
              </a:rPr>
              <a:t>Transform Variables)</a:t>
            </a:r>
            <a:br>
              <a:rPr lang="en-US" altLang="ja-JP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訓練</a:t>
            </a:r>
            <a:r>
              <a:rPr lang="en-US" altLang="zh-TW" sz="3200">
                <a:latin typeface="Calibri" charset="0"/>
                <a:ea typeface="標楷體" charset="-120"/>
              </a:rPr>
              <a:t>/</a:t>
            </a:r>
            <a:r>
              <a:rPr lang="zh-TW" altLang="en-US" sz="3200">
                <a:latin typeface="Calibri" charset="0"/>
                <a:ea typeface="標楷體" charset="-120"/>
              </a:rPr>
              <a:t>公式</a:t>
            </a:r>
            <a:r>
              <a:rPr lang="en-US" altLang="ja-JP" sz="3200">
                <a:latin typeface="Calibri" charset="0"/>
                <a:ea typeface="標楷體" charset="-120"/>
              </a:rPr>
              <a:t> … [</a:t>
            </a:r>
            <a:r>
              <a:rPr lang="zh-TW" altLang="en-US" sz="3200">
                <a:latin typeface="Calibri" charset="0"/>
                <a:ea typeface="標楷體" charset="-120"/>
              </a:rPr>
              <a:t>建立</a:t>
            </a:r>
            <a:r>
              <a:rPr lang="en-US" altLang="zh-TW" sz="3200">
                <a:latin typeface="Calibri" charset="0"/>
                <a:ea typeface="標楷體" charset="-120"/>
              </a:rPr>
              <a:t>] </a:t>
            </a:r>
            <a:r>
              <a:rPr lang="zh-TW" altLang="en-US" sz="3200">
                <a:latin typeface="Calibri" charset="0"/>
                <a:ea typeface="標楷體" charset="-120"/>
              </a:rPr>
              <a:t>增加轉換</a:t>
            </a:r>
            <a:r>
              <a:rPr lang="en-US" altLang="zh-TW" sz="3200">
                <a:latin typeface="Calibri" charset="0"/>
                <a:ea typeface="標楷體" charset="-120"/>
              </a:rPr>
              <a:t> (</a:t>
            </a:r>
            <a:r>
              <a:rPr lang="zh-TW" altLang="en-US" sz="3200">
                <a:latin typeface="Calibri" charset="0"/>
                <a:ea typeface="標楷體" charset="-120"/>
              </a:rPr>
              <a:t>衍生變數</a:t>
            </a:r>
            <a:r>
              <a:rPr lang="en-US" altLang="zh-TW" sz="3200">
                <a:latin typeface="Calibri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58880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轉換變數</a:t>
            </a:r>
            <a:r>
              <a:rPr lang="en-US" altLang="zh-TW">
                <a:latin typeface="Calibri" charset="0"/>
                <a:ea typeface="標楷體" charset="-120"/>
              </a:rPr>
              <a:t> (</a:t>
            </a:r>
            <a:r>
              <a:rPr lang="en-US" altLang="ja-JP">
                <a:latin typeface="Calibri" charset="0"/>
                <a:ea typeface="標楷體" charset="-120"/>
              </a:rPr>
              <a:t>Transform Variables)</a:t>
            </a:r>
            <a:br>
              <a:rPr lang="en-US" altLang="ja-JP">
                <a:latin typeface="Calibri" charset="0"/>
                <a:ea typeface="標楷體" charset="-120"/>
              </a:rPr>
            </a:b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755650" y="2420938"/>
            <a:ext cx="7931150" cy="370522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ja-JP" i="1">
                <a:latin typeface="Calibri" charset="0"/>
                <a:ea typeface="標楷體" charset="-120"/>
              </a:rPr>
              <a:t>Category Logit Score </a:t>
            </a:r>
            <a:r>
              <a:rPr lang="en-US" altLang="ja-JP">
                <a:latin typeface="Calibri" charset="0"/>
                <a:ea typeface="標楷體" charset="-120"/>
              </a:rPr>
              <a:t>= </a:t>
            </a:r>
            <a:br>
              <a:rPr lang="en-US" altLang="ja-JP">
                <a:latin typeface="Calibri" charset="0"/>
                <a:ea typeface="標楷體" charset="-120"/>
              </a:rPr>
            </a:br>
            <a:r>
              <a:rPr lang="en-US" altLang="ja-JP">
                <a:latin typeface="Calibri" charset="0"/>
                <a:ea typeface="標楷體" charset="-120"/>
              </a:rPr>
              <a:t>log (</a:t>
            </a:r>
            <a:r>
              <a:rPr lang="en-US" altLang="ja-JP" i="1">
                <a:latin typeface="Calibri" charset="0"/>
                <a:ea typeface="標楷體" charset="-120"/>
              </a:rPr>
              <a:t>transaction count </a:t>
            </a:r>
            <a:r>
              <a:rPr lang="en-US" altLang="ja-JP" i="1" baseline="-25000">
                <a:latin typeface="Calibri" charset="0"/>
                <a:ea typeface="標楷體" charset="-120"/>
              </a:rPr>
              <a:t>in category </a:t>
            </a:r>
            <a:r>
              <a:rPr lang="en-US" altLang="ja-JP">
                <a:latin typeface="Calibri" charset="0"/>
                <a:ea typeface="標楷體" charset="-120"/>
              </a:rPr>
              <a:t>/</a:t>
            </a:r>
            <a:br>
              <a:rPr lang="en-US" altLang="ja-JP">
                <a:latin typeface="Calibri" charset="0"/>
                <a:ea typeface="標楷體" charset="-120"/>
              </a:rPr>
            </a:br>
            <a:r>
              <a:rPr lang="en-US" altLang="ja-JP">
                <a:latin typeface="Calibri" charset="0"/>
                <a:ea typeface="標楷體" charset="-120"/>
              </a:rPr>
              <a:t>        </a:t>
            </a:r>
            <a:r>
              <a:rPr lang="en-US" altLang="ja-JP" i="1">
                <a:latin typeface="Calibri" charset="0"/>
                <a:ea typeface="標楷體" charset="-120"/>
              </a:rPr>
              <a:t>transaction count </a:t>
            </a:r>
            <a:r>
              <a:rPr lang="en-US" altLang="ja-JP" i="1" baseline="-25000">
                <a:latin typeface="Calibri" charset="0"/>
                <a:ea typeface="標楷體" charset="-120"/>
              </a:rPr>
              <a:t>out of category</a:t>
            </a:r>
            <a:r>
              <a:rPr lang="en-US" altLang="ja-JP">
                <a:latin typeface="Calibri" charset="0"/>
                <a:ea typeface="標楷體" charset="-120"/>
              </a:rPr>
              <a:t>)</a:t>
            </a:r>
          </a:p>
          <a:p>
            <a:pPr marL="0" indent="0">
              <a:buFont typeface="Arial" charset="0"/>
              <a:buNone/>
            </a:pP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460E5C-9CF2-5C44-AAC9-435DF572D09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9877" name="Rectangle 4"/>
          <p:cNvSpPr>
            <a:spLocks noChangeArrowheads="1"/>
          </p:cNvSpPr>
          <p:nvPr/>
        </p:nvSpPr>
        <p:spPr bwMode="auto">
          <a:xfrm>
            <a:off x="827088" y="4149725"/>
            <a:ext cx="58324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LGT_ATM = </a:t>
            </a:r>
            <a:br>
              <a:rPr lang="en-US" altLang="zh-TW" sz="36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 (CNT_ATM / </a:t>
            </a:r>
            <a:br>
              <a:rPr lang="en-US" altLang="zh-TW" sz="36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(CNT_TOT - CNT_ATM))</a:t>
            </a:r>
          </a:p>
        </p:txBody>
      </p:sp>
      <p:sp>
        <p:nvSpPr>
          <p:cNvPr id="79878" name="Rectangle 5"/>
          <p:cNvSpPr>
            <a:spLocks noChangeArrowheads="1"/>
          </p:cNvSpPr>
          <p:nvPr/>
        </p:nvSpPr>
        <p:spPr bwMode="auto">
          <a:xfrm>
            <a:off x="611188" y="1268413"/>
            <a:ext cx="7848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chemeClr val="accent1"/>
                </a:solidFill>
                <a:ea typeface="標楷體" charset="-120"/>
              </a:rPr>
              <a:t>將</a:t>
            </a:r>
            <a:r>
              <a:rPr lang="en-US" altLang="zh-TW" sz="2800">
                <a:solidFill>
                  <a:schemeClr val="accent1"/>
                </a:solidFill>
                <a:ea typeface="標楷體" charset="-120"/>
              </a:rPr>
              <a:t> </a:t>
            </a:r>
            <a:r>
              <a:rPr lang="zh-TW" altLang="en-US" sz="2800">
                <a:solidFill>
                  <a:schemeClr val="accent1"/>
                </a:solidFill>
                <a:ea typeface="標楷體" charset="-120"/>
              </a:rPr>
              <a:t>偏態</a:t>
            </a:r>
            <a:r>
              <a:rPr lang="en-US" altLang="zh-TW" sz="2800">
                <a:solidFill>
                  <a:schemeClr val="accent1"/>
                </a:solidFill>
                <a:ea typeface="標楷體" charset="-120"/>
              </a:rPr>
              <a:t> (Skewed input) </a:t>
            </a:r>
            <a:r>
              <a:rPr lang="en-US" altLang="zh-TW" sz="2800">
                <a:solidFill>
                  <a:schemeClr val="accent1"/>
                </a:solidFill>
                <a:ea typeface="標楷體" charset="-120"/>
                <a:sym typeface="Wingdings" charset="2"/>
              </a:rPr>
              <a:t> </a:t>
            </a:r>
            <a:br>
              <a:rPr lang="en-US" altLang="zh-TW" sz="2800">
                <a:solidFill>
                  <a:schemeClr val="accent1"/>
                </a:solidFill>
                <a:ea typeface="標楷體" charset="-120"/>
                <a:sym typeface="Wingdings" charset="2"/>
              </a:rPr>
            </a:br>
            <a:r>
              <a:rPr lang="zh-TW" altLang="en-US" sz="2800">
                <a:solidFill>
                  <a:schemeClr val="accent1"/>
                </a:solidFill>
                <a:ea typeface="標楷體" charset="-120"/>
              </a:rPr>
              <a:t>取</a:t>
            </a:r>
            <a:r>
              <a:rPr lang="en-US" altLang="zh-TW" sz="2800">
                <a:solidFill>
                  <a:schemeClr val="accent1"/>
                </a:solidFill>
                <a:ea typeface="標楷體" charset="-120"/>
              </a:rPr>
              <a:t> </a:t>
            </a:r>
            <a:r>
              <a:rPr lang="en-US" altLang="zh-TW" sz="2800">
                <a:solidFill>
                  <a:srgbClr val="FF0000"/>
                </a:solidFill>
                <a:ea typeface="標楷體" charset="-120"/>
              </a:rPr>
              <a:t>LOG</a:t>
            </a:r>
            <a:r>
              <a:rPr lang="en-US" altLang="zh-TW" sz="2800">
                <a:solidFill>
                  <a:schemeClr val="accent1"/>
                </a:solidFill>
                <a:ea typeface="標楷體" charset="-120"/>
              </a:rPr>
              <a:t> </a:t>
            </a:r>
            <a:r>
              <a:rPr lang="zh-TW" altLang="en-US" sz="2800">
                <a:solidFill>
                  <a:schemeClr val="accent1"/>
                </a:solidFill>
                <a:ea typeface="標楷體" charset="-120"/>
              </a:rPr>
              <a:t>值轉換變數</a:t>
            </a:r>
            <a:r>
              <a:rPr lang="en-US" altLang="zh-TW" sz="2800">
                <a:solidFill>
                  <a:schemeClr val="accent1"/>
                </a:solidFill>
                <a:ea typeface="標楷體" charset="-120"/>
              </a:rPr>
              <a:t> </a:t>
            </a:r>
            <a:r>
              <a:rPr lang="en-US" altLang="zh-TW" sz="2800">
                <a:solidFill>
                  <a:schemeClr val="accent1"/>
                </a:solidFill>
                <a:ea typeface="標楷體" charset="-120"/>
                <a:sym typeface="Wingdings" charset="2"/>
              </a:rPr>
              <a:t> </a:t>
            </a:r>
            <a:r>
              <a:rPr lang="zh-TW" altLang="en-US" sz="2800">
                <a:solidFill>
                  <a:schemeClr val="accent1"/>
                </a:solidFill>
                <a:ea typeface="標楷體" charset="-120"/>
                <a:sym typeface="Wingdings" charset="2"/>
              </a:rPr>
              <a:t>常態</a:t>
            </a:r>
            <a:r>
              <a:rPr lang="en-US" altLang="zh-TW" sz="2800">
                <a:solidFill>
                  <a:schemeClr val="accent1"/>
                </a:solidFill>
                <a:ea typeface="標楷體" charset="-120"/>
                <a:sym typeface="Wingdings" charset="2"/>
              </a:rPr>
              <a:t> (Normal Distribution)</a:t>
            </a:r>
            <a:endParaRPr lang="en-US" altLang="zh-TW" sz="2800">
              <a:solidFill>
                <a:schemeClr val="accent1"/>
              </a:solidFill>
              <a:latin typeface="Arial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78404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Fullscreen_2014_3_25_下午22_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B062A3-5A41-CC41-A0B5-30232DEF9E5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6227763" y="2565400"/>
            <a:ext cx="2736850" cy="2663825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901" name="Rectangle 6"/>
          <p:cNvSpPr>
            <a:spLocks noChangeArrowheads="1"/>
          </p:cNvSpPr>
          <p:nvPr/>
        </p:nvSpPr>
        <p:spPr bwMode="auto">
          <a:xfrm>
            <a:off x="2482850" y="5445125"/>
            <a:ext cx="6523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LGT_ATM = LOG(CNT_ATM / (CNT_TOT - CNT_ATM))</a:t>
            </a:r>
          </a:p>
        </p:txBody>
      </p:sp>
      <p:sp>
        <p:nvSpPr>
          <p:cNvPr id="80902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863601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轉換變數</a:t>
            </a:r>
            <a:r>
              <a:rPr lang="en-US" altLang="zh-TW" sz="3200">
                <a:latin typeface="Calibri" charset="0"/>
                <a:ea typeface="標楷體" charset="-120"/>
              </a:rPr>
              <a:t> (</a:t>
            </a:r>
            <a:r>
              <a:rPr lang="en-US" altLang="ja-JP" sz="3200">
                <a:latin typeface="Calibri" charset="0"/>
                <a:ea typeface="標楷體" charset="-120"/>
              </a:rPr>
              <a:t>Transform Variables)</a:t>
            </a:r>
            <a:br>
              <a:rPr lang="en-US" altLang="ja-JP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訓練</a:t>
            </a:r>
            <a:r>
              <a:rPr lang="en-US" altLang="zh-TW" sz="3200">
                <a:latin typeface="Calibri" charset="0"/>
                <a:ea typeface="標楷體" charset="-120"/>
              </a:rPr>
              <a:t>/</a:t>
            </a:r>
            <a:r>
              <a:rPr lang="zh-TW" altLang="en-US" sz="3200">
                <a:latin typeface="Calibri" charset="0"/>
                <a:ea typeface="標楷體" charset="-120"/>
              </a:rPr>
              <a:t>公式</a:t>
            </a:r>
            <a:r>
              <a:rPr lang="en-US" altLang="ja-JP" sz="3200">
                <a:latin typeface="Calibri" charset="0"/>
                <a:ea typeface="標楷體" charset="-120"/>
              </a:rPr>
              <a:t> … [</a:t>
            </a:r>
            <a:r>
              <a:rPr lang="zh-TW" altLang="en-US" sz="3200">
                <a:latin typeface="Calibri" charset="0"/>
                <a:ea typeface="標楷體" charset="-120"/>
              </a:rPr>
              <a:t>建立</a:t>
            </a:r>
            <a:r>
              <a:rPr lang="en-US" altLang="zh-TW" sz="3200">
                <a:latin typeface="Calibri" charset="0"/>
                <a:ea typeface="標楷體" charset="-120"/>
              </a:rPr>
              <a:t>] </a:t>
            </a:r>
            <a:r>
              <a:rPr lang="zh-TW" altLang="en-US" sz="3200">
                <a:latin typeface="Calibri" charset="0"/>
                <a:ea typeface="標楷體" charset="-120"/>
              </a:rPr>
              <a:t>增加轉換</a:t>
            </a:r>
            <a:r>
              <a:rPr lang="en-US" altLang="zh-TW" sz="3200">
                <a:latin typeface="Calibri" charset="0"/>
                <a:ea typeface="標楷體" charset="-120"/>
              </a:rPr>
              <a:t> (</a:t>
            </a:r>
            <a:r>
              <a:rPr lang="zh-TW" altLang="en-US" sz="3200">
                <a:latin typeface="Calibri" charset="0"/>
                <a:ea typeface="標楷體" charset="-120"/>
              </a:rPr>
              <a:t>衍生變數</a:t>
            </a:r>
            <a:r>
              <a:rPr lang="en-US" altLang="zh-TW" sz="3200">
                <a:latin typeface="Calibri" charset="0"/>
                <a:ea typeface="標楷體" charset="-120"/>
              </a:rPr>
              <a:t>)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7596188" y="4797425"/>
            <a:ext cx="647700" cy="288925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9165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Fullscreen_2014_3_25_下午22_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轉換變數</a:t>
            </a:r>
            <a:r>
              <a:rPr lang="en-US" altLang="zh-TW" sz="3200">
                <a:latin typeface="Calibri" charset="0"/>
                <a:ea typeface="標楷體" charset="-120"/>
              </a:rPr>
              <a:t> (</a:t>
            </a:r>
            <a:r>
              <a:rPr lang="en-US" altLang="ja-JP" sz="3200">
                <a:latin typeface="Calibri" charset="0"/>
                <a:ea typeface="標楷體" charset="-120"/>
              </a:rPr>
              <a:t>Transform Variables)</a:t>
            </a:r>
            <a:br>
              <a:rPr lang="en-US" altLang="ja-JP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運算式產生器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EF2948A-7BCA-3E41-86F6-0B9D2C63B69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227763" y="2565400"/>
            <a:ext cx="2736850" cy="2663825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948488" y="4868863"/>
            <a:ext cx="647700" cy="288925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771775" y="3284538"/>
            <a:ext cx="647700" cy="288925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2339975" y="4005263"/>
            <a:ext cx="647700" cy="2159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1929" name="Rectangle 6"/>
          <p:cNvSpPr>
            <a:spLocks noChangeArrowheads="1"/>
          </p:cNvSpPr>
          <p:nvPr/>
        </p:nvSpPr>
        <p:spPr bwMode="auto">
          <a:xfrm>
            <a:off x="2339975" y="5516563"/>
            <a:ext cx="6523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LGT_ATM = LOG(CNT_ATM / (CNT_TOT - CNT_ATM))</a:t>
            </a:r>
          </a:p>
        </p:txBody>
      </p:sp>
    </p:spTree>
    <p:extLst>
      <p:ext uri="{BB962C8B-B14F-4D97-AF65-F5344CB8AC3E}">
        <p14:creationId xmlns:p14="http://schemas.microsoft.com/office/powerpoint/2010/main" val="4950277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Fullscreen_2014_3_25_下午23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178BD5-EA63-1642-9EBB-B8012079A20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82948" name="Rectangle 6"/>
          <p:cNvSpPr>
            <a:spLocks noChangeArrowheads="1"/>
          </p:cNvSpPr>
          <p:nvPr/>
        </p:nvSpPr>
        <p:spPr bwMode="auto">
          <a:xfrm>
            <a:off x="6350" y="3860800"/>
            <a:ext cx="6265863" cy="1262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900">
                <a:solidFill>
                  <a:srgbClr val="FF0000"/>
                </a:solidFill>
                <a:latin typeface="Arial" charset="0"/>
              </a:rPr>
              <a:t>LGT_ATM = LOG(CNT_ATM / (CNT_TOT - CNT_ATM))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900">
                <a:solidFill>
                  <a:srgbClr val="FF0000"/>
                </a:solidFill>
                <a:latin typeface="Arial" charset="0"/>
              </a:rPr>
              <a:t>LGT_CSC = LOG(CNT_CSC / (CNT_TOT - CNT_CSC))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900">
                <a:solidFill>
                  <a:srgbClr val="FF0000"/>
                </a:solidFill>
                <a:latin typeface="Arial" charset="0"/>
              </a:rPr>
              <a:t>LGT_POS = LOG(CNT_POS / (CNT_TOT - CNT_POS))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900">
                <a:solidFill>
                  <a:srgbClr val="FF0000"/>
                </a:solidFill>
                <a:latin typeface="Arial" charset="0"/>
              </a:rPr>
              <a:t>LGT_TBM = LOG(CNT_TBM / (CNT_TOT - CNT_TBM))</a:t>
            </a:r>
          </a:p>
        </p:txBody>
      </p:sp>
      <p:sp>
        <p:nvSpPr>
          <p:cNvPr id="82949" name="Title 1"/>
          <p:cNvSpPr txBox="1">
            <a:spLocks/>
          </p:cNvSpPr>
          <p:nvPr/>
        </p:nvSpPr>
        <p:spPr bwMode="auto">
          <a:xfrm>
            <a:off x="457200" y="44450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charset="-120"/>
              </a:rPr>
              <a:t>轉換變數</a:t>
            </a:r>
            <a:r>
              <a:rPr lang="en-US" altLang="zh-TW" b="1">
                <a:ea typeface="標楷體" charset="-120"/>
              </a:rPr>
              <a:t> (</a:t>
            </a:r>
            <a:r>
              <a:rPr lang="en-US" altLang="ja-JP" b="1">
                <a:ea typeface="標楷體" charset="-120"/>
              </a:rPr>
              <a:t>Transform Variables)</a:t>
            </a:r>
            <a:br>
              <a:rPr lang="en-US" altLang="ja-JP" b="1">
                <a:ea typeface="標楷體" charset="-120"/>
              </a:rPr>
            </a:br>
            <a:r>
              <a:rPr lang="zh-TW" altLang="en-US" b="1">
                <a:ea typeface="標楷體" charset="-120"/>
              </a:rPr>
              <a:t>增加轉換</a:t>
            </a:r>
            <a:r>
              <a:rPr lang="en-US" altLang="zh-TW" b="1">
                <a:ea typeface="標楷體" charset="-120"/>
              </a:rPr>
              <a:t> (</a:t>
            </a:r>
            <a:r>
              <a:rPr lang="zh-TW" altLang="en-US" b="1">
                <a:ea typeface="標楷體" charset="-120"/>
              </a:rPr>
              <a:t>衍生變數</a:t>
            </a:r>
            <a:r>
              <a:rPr lang="en-US" altLang="zh-TW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8374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93BA78-54D2-9543-A24E-08DFA801F8D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024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2"/>
                </a:solidFill>
                <a:latin typeface="Calibri" charset="0"/>
                <a:ea typeface="標楷體" charset="-120"/>
              </a:rPr>
              <a:t>資料欄位說明</a:t>
            </a:r>
          </a:p>
        </p:txBody>
      </p:sp>
      <p:sp>
        <p:nvSpPr>
          <p:cNvPr id="10244" name="內容版面配置區 2"/>
          <p:cNvSpPr>
            <a:spLocks noGrp="1"/>
          </p:cNvSpPr>
          <p:nvPr>
            <p:ph idx="1"/>
          </p:nvPr>
        </p:nvSpPr>
        <p:spPr>
          <a:xfrm>
            <a:off x="638175" y="1225550"/>
            <a:ext cx="8201025" cy="425450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資料集名稱： </a:t>
            </a:r>
            <a:r>
              <a:rPr lang="en-US" altLang="zh-TW">
                <a:latin typeface="Calibri" charset="0"/>
                <a:ea typeface="標楷體" charset="-120"/>
              </a:rPr>
              <a:t>profile.sas7bdat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06588"/>
            <a:ext cx="8072438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71788" y="6581775"/>
            <a:ext cx="35718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SAS Enterprise Miner Course Notes, 2014, SAS</a:t>
            </a:r>
          </a:p>
        </p:txBody>
      </p:sp>
      <p:pic>
        <p:nvPicPr>
          <p:cNvPr id="1024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084763"/>
            <a:ext cx="1065213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4605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9A5CB7-FE4E-B34F-8909-B86ACB1E2B9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83971" name="Picture 4" descr="Fullscreen_2014_3_25_下午23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itle 1"/>
          <p:cNvSpPr txBox="1">
            <a:spLocks/>
          </p:cNvSpPr>
          <p:nvPr/>
        </p:nvSpPr>
        <p:spPr bwMode="auto">
          <a:xfrm>
            <a:off x="457200" y="44450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charset="-120"/>
              </a:rPr>
              <a:t>轉換變數</a:t>
            </a:r>
            <a:r>
              <a:rPr lang="en-US" altLang="zh-TW" b="1">
                <a:ea typeface="標楷體" charset="-120"/>
              </a:rPr>
              <a:t> (</a:t>
            </a:r>
            <a:r>
              <a:rPr lang="en-US" altLang="ja-JP" b="1">
                <a:ea typeface="標楷體" charset="-120"/>
              </a:rPr>
              <a:t>Transform Variables)</a:t>
            </a:r>
            <a:br>
              <a:rPr lang="en-US" altLang="ja-JP" b="1">
                <a:ea typeface="標楷體" charset="-120"/>
              </a:rPr>
            </a:br>
            <a:r>
              <a:rPr lang="zh-TW" altLang="en-US" b="1">
                <a:ea typeface="標楷體" charset="-120"/>
              </a:rPr>
              <a:t>增加轉換</a:t>
            </a:r>
            <a:r>
              <a:rPr lang="en-US" altLang="zh-TW" b="1">
                <a:ea typeface="標楷體" charset="-120"/>
              </a:rPr>
              <a:t> (</a:t>
            </a:r>
            <a:r>
              <a:rPr lang="zh-TW" altLang="en-US" b="1">
                <a:ea typeface="標楷體" charset="-120"/>
              </a:rPr>
              <a:t>衍生變數</a:t>
            </a:r>
            <a:r>
              <a:rPr lang="en-US" altLang="zh-TW" b="1">
                <a:ea typeface="標楷體" charset="-120"/>
              </a:rPr>
              <a:t>)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268538" y="6237288"/>
            <a:ext cx="647700" cy="288925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2339975" y="4292600"/>
            <a:ext cx="6624638" cy="865188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421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 descr="Fullscreen_2014_3_25_下午23_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908050"/>
            <a:ext cx="914400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E4B407-6093-DC41-AC41-7AD7064622D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84996" name="Title 1"/>
          <p:cNvSpPr txBox="1">
            <a:spLocks/>
          </p:cNvSpPr>
          <p:nvPr/>
        </p:nvSpPr>
        <p:spPr bwMode="auto">
          <a:xfrm>
            <a:off x="457200" y="44450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charset="-120"/>
              </a:rPr>
              <a:t>轉換變數</a:t>
            </a:r>
            <a:r>
              <a:rPr lang="en-US" altLang="zh-TW" b="1">
                <a:ea typeface="標楷體" charset="-120"/>
              </a:rPr>
              <a:t> (</a:t>
            </a:r>
            <a:r>
              <a:rPr lang="en-US" altLang="ja-JP" b="1">
                <a:ea typeface="標楷體" charset="-120"/>
              </a:rPr>
              <a:t>Transform Variables)</a:t>
            </a:r>
            <a:br>
              <a:rPr lang="en-US" altLang="ja-JP" b="1">
                <a:ea typeface="標楷體" charset="-120"/>
              </a:rPr>
            </a:br>
            <a:r>
              <a:rPr lang="zh-TW" altLang="en-US" b="1">
                <a:ea typeface="標楷體" charset="-120"/>
              </a:rPr>
              <a:t>增加轉換</a:t>
            </a:r>
            <a:r>
              <a:rPr lang="en-US" altLang="zh-TW" b="1">
                <a:ea typeface="標楷體" charset="-120"/>
              </a:rPr>
              <a:t> (</a:t>
            </a:r>
            <a:r>
              <a:rPr lang="zh-TW" altLang="en-US" b="1">
                <a:ea typeface="標楷體" charset="-120"/>
              </a:rPr>
              <a:t>衍生變數</a:t>
            </a:r>
            <a:r>
              <a:rPr lang="en-US" altLang="zh-TW" b="1">
                <a:ea typeface="標楷體" charset="-120"/>
              </a:rPr>
              <a:t>)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339975" y="6237288"/>
            <a:ext cx="647700" cy="287337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2268538" y="4292600"/>
            <a:ext cx="6875462" cy="8636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284413" y="1771650"/>
            <a:ext cx="6859587" cy="1152525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00" name="Rectangle 2"/>
          <p:cNvSpPr>
            <a:spLocks noChangeArrowheads="1"/>
          </p:cNvSpPr>
          <p:nvPr/>
        </p:nvSpPr>
        <p:spPr bwMode="auto">
          <a:xfrm>
            <a:off x="6156325" y="3081338"/>
            <a:ext cx="2771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LGT_ATM = LOG (CNT_ATM / </a:t>
            </a:r>
            <a:br>
              <a:rPr lang="en-US" altLang="zh-TW" sz="18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(CNT_TOT - CNT_ATM))</a:t>
            </a:r>
          </a:p>
        </p:txBody>
      </p:sp>
      <p:sp>
        <p:nvSpPr>
          <p:cNvPr id="85001" name="Rectangle 3"/>
          <p:cNvSpPr>
            <a:spLocks noChangeArrowheads="1"/>
          </p:cNvSpPr>
          <p:nvPr/>
        </p:nvSpPr>
        <p:spPr bwMode="auto">
          <a:xfrm>
            <a:off x="3492500" y="1341438"/>
            <a:ext cx="23526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0000"/>
                </a:solidFill>
                <a:ea typeface="標楷體" charset="-120"/>
              </a:rPr>
              <a:t>偏態</a:t>
            </a:r>
            <a:r>
              <a:rPr lang="en-US" altLang="zh-TW" sz="2000">
                <a:solidFill>
                  <a:srgbClr val="FF0000"/>
                </a:solidFill>
                <a:ea typeface="標楷體" charset="-120"/>
              </a:rPr>
              <a:t> (Skewed input) </a:t>
            </a:r>
            <a:endParaRPr lang="en-US" altLang="zh-TW" sz="2000">
              <a:solidFill>
                <a:srgbClr val="FF0000"/>
              </a:solidFill>
              <a:latin typeface="Arial" charset="0"/>
              <a:ea typeface="標楷體" charset="-120"/>
            </a:endParaRPr>
          </a:p>
        </p:txBody>
      </p:sp>
      <p:sp>
        <p:nvSpPr>
          <p:cNvPr id="85002" name="Rectangle 10"/>
          <p:cNvSpPr>
            <a:spLocks noChangeArrowheads="1"/>
          </p:cNvSpPr>
          <p:nvPr/>
        </p:nvSpPr>
        <p:spPr bwMode="auto">
          <a:xfrm>
            <a:off x="3203575" y="3933825"/>
            <a:ext cx="30067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0000"/>
                </a:solidFill>
                <a:ea typeface="標楷體" charset="-120"/>
              </a:rPr>
              <a:t>常態</a:t>
            </a:r>
            <a:r>
              <a:rPr lang="en-US" altLang="zh-TW" sz="2000">
                <a:solidFill>
                  <a:srgbClr val="FF0000"/>
                </a:solidFill>
                <a:ea typeface="標楷體" charset="-120"/>
              </a:rPr>
              <a:t> (Normal Distribution) </a:t>
            </a:r>
            <a:endParaRPr lang="en-US" altLang="zh-TW" sz="2000">
              <a:solidFill>
                <a:srgbClr val="FF0000"/>
              </a:solidFill>
              <a:latin typeface="Arial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12709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2A97292-E5D2-C248-8DCF-EE9621A9E1E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86019" name="Title 1"/>
          <p:cNvSpPr txBox="1">
            <a:spLocks/>
          </p:cNvSpPr>
          <p:nvPr/>
        </p:nvSpPr>
        <p:spPr bwMode="auto">
          <a:xfrm>
            <a:off x="457200" y="44450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charset="-120"/>
              </a:rPr>
              <a:t>轉換變數</a:t>
            </a:r>
            <a:r>
              <a:rPr lang="en-US" altLang="zh-TW" b="1">
                <a:ea typeface="標楷體" charset="-120"/>
              </a:rPr>
              <a:t> (</a:t>
            </a:r>
            <a:r>
              <a:rPr lang="en-US" altLang="ja-JP" b="1">
                <a:ea typeface="標楷體" charset="-120"/>
              </a:rPr>
              <a:t>Transform Variables)</a:t>
            </a:r>
            <a:br>
              <a:rPr lang="en-US" altLang="ja-JP" b="1">
                <a:ea typeface="標楷體" charset="-120"/>
              </a:rPr>
            </a:br>
            <a:r>
              <a:rPr lang="zh-TW" altLang="en-US" b="1">
                <a:ea typeface="標楷體" charset="-120"/>
              </a:rPr>
              <a:t>增加轉換</a:t>
            </a:r>
            <a:r>
              <a:rPr lang="en-US" altLang="zh-TW" b="1">
                <a:ea typeface="標楷體" charset="-120"/>
              </a:rPr>
              <a:t> (</a:t>
            </a:r>
            <a:r>
              <a:rPr lang="zh-TW" altLang="en-US" b="1">
                <a:ea typeface="標楷體" charset="-120"/>
              </a:rPr>
              <a:t>衍生變數</a:t>
            </a:r>
            <a:r>
              <a:rPr lang="en-US" altLang="zh-TW" b="1">
                <a:ea typeface="標楷體" charset="-120"/>
              </a:rPr>
              <a:t>)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7812088" y="6237288"/>
            <a:ext cx="647700" cy="287337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6021" name="Picture 1" descr="Fullscreen_2014_3_25_下午23_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2268538" y="4292600"/>
            <a:ext cx="6875462" cy="8636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284413" y="1771650"/>
            <a:ext cx="6859587" cy="1152525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2268538" y="5732463"/>
            <a:ext cx="6480175" cy="217487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7812088" y="6237288"/>
            <a:ext cx="647700" cy="287337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6026" name="Rectangle 11"/>
          <p:cNvSpPr>
            <a:spLocks noChangeArrowheads="1"/>
          </p:cNvSpPr>
          <p:nvPr/>
        </p:nvSpPr>
        <p:spPr bwMode="auto">
          <a:xfrm>
            <a:off x="3492500" y="1341438"/>
            <a:ext cx="23526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0000"/>
                </a:solidFill>
                <a:ea typeface="標楷體" charset="-120"/>
              </a:rPr>
              <a:t>偏態</a:t>
            </a:r>
            <a:r>
              <a:rPr lang="en-US" altLang="zh-TW" sz="2000">
                <a:solidFill>
                  <a:srgbClr val="FF0000"/>
                </a:solidFill>
                <a:ea typeface="標楷體" charset="-120"/>
              </a:rPr>
              <a:t> (Skewed input) </a:t>
            </a:r>
            <a:endParaRPr lang="en-US" altLang="zh-TW" sz="2000">
              <a:solidFill>
                <a:srgbClr val="FF0000"/>
              </a:solidFill>
              <a:latin typeface="Arial" charset="0"/>
              <a:ea typeface="標楷體" charset="-120"/>
            </a:endParaRPr>
          </a:p>
        </p:txBody>
      </p:sp>
      <p:sp>
        <p:nvSpPr>
          <p:cNvPr id="86027" name="Rectangle 12"/>
          <p:cNvSpPr>
            <a:spLocks noChangeArrowheads="1"/>
          </p:cNvSpPr>
          <p:nvPr/>
        </p:nvSpPr>
        <p:spPr bwMode="auto">
          <a:xfrm>
            <a:off x="3203575" y="3933825"/>
            <a:ext cx="30067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0000"/>
                </a:solidFill>
                <a:ea typeface="標楷體" charset="-120"/>
              </a:rPr>
              <a:t>常態</a:t>
            </a:r>
            <a:r>
              <a:rPr lang="en-US" altLang="zh-TW" sz="2000">
                <a:solidFill>
                  <a:srgbClr val="FF0000"/>
                </a:solidFill>
                <a:ea typeface="標楷體" charset="-120"/>
              </a:rPr>
              <a:t> (Normal Distribution) </a:t>
            </a:r>
            <a:endParaRPr lang="en-US" altLang="zh-TW" sz="2000">
              <a:solidFill>
                <a:srgbClr val="FF0000"/>
              </a:solidFill>
              <a:latin typeface="Arial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02186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72D2220-8E1B-174F-8B5F-63F0ABADB31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87043" name="Picture 4" descr="Fullscreen_2014_3_25_下午14_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4500563" y="3644900"/>
            <a:ext cx="1584325" cy="2159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7045" name="Title 1"/>
          <p:cNvSpPr txBox="1">
            <a:spLocks/>
          </p:cNvSpPr>
          <p:nvPr/>
        </p:nvSpPr>
        <p:spPr bwMode="auto">
          <a:xfrm>
            <a:off x="457200" y="44450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charset="-120"/>
              </a:rPr>
              <a:t>轉換變數</a:t>
            </a:r>
            <a:r>
              <a:rPr lang="en-US" altLang="zh-TW" b="1">
                <a:ea typeface="標楷體" charset="-120"/>
              </a:rPr>
              <a:t> (</a:t>
            </a:r>
            <a:r>
              <a:rPr lang="en-US" altLang="ja-JP" b="1">
                <a:ea typeface="標楷體" charset="-120"/>
              </a:rPr>
              <a:t>Transform Variables)</a:t>
            </a:r>
            <a:br>
              <a:rPr lang="en-US" altLang="ja-JP" b="1">
                <a:ea typeface="標楷體" charset="-120"/>
              </a:rPr>
            </a:br>
            <a:r>
              <a:rPr lang="zh-TW" altLang="en-US" b="1">
                <a:ea typeface="標楷體" charset="-120"/>
              </a:rPr>
              <a:t>增加轉換</a:t>
            </a:r>
            <a:r>
              <a:rPr lang="en-US" altLang="zh-TW" b="1">
                <a:ea typeface="標楷體" charset="-120"/>
              </a:rPr>
              <a:t> (</a:t>
            </a:r>
            <a:r>
              <a:rPr lang="zh-TW" altLang="en-US" b="1">
                <a:ea typeface="標楷體" charset="-120"/>
              </a:rPr>
              <a:t>衍生變數</a:t>
            </a:r>
            <a:r>
              <a:rPr lang="en-US" altLang="zh-TW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48926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EBFB7A2-6A3B-7D4B-9F17-7F2184F3648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88067" name="Picture 4" descr="Fullscreen_2014_3_25_下午14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5651500" y="4508500"/>
            <a:ext cx="504825" cy="2159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8069" name="Title 1"/>
          <p:cNvSpPr txBox="1">
            <a:spLocks/>
          </p:cNvSpPr>
          <p:nvPr/>
        </p:nvSpPr>
        <p:spPr bwMode="auto">
          <a:xfrm>
            <a:off x="457200" y="44450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charset="-120"/>
              </a:rPr>
              <a:t>轉換變數</a:t>
            </a:r>
            <a:r>
              <a:rPr lang="en-US" altLang="zh-TW" b="1">
                <a:ea typeface="標楷體" charset="-120"/>
              </a:rPr>
              <a:t> (</a:t>
            </a:r>
            <a:r>
              <a:rPr lang="en-US" altLang="ja-JP" b="1">
                <a:ea typeface="標楷體" charset="-120"/>
              </a:rPr>
              <a:t>Transform Variables)</a:t>
            </a:r>
            <a:br>
              <a:rPr lang="en-US" altLang="ja-JP" b="1">
                <a:ea typeface="標楷體" charset="-120"/>
              </a:rPr>
            </a:br>
            <a:r>
              <a:rPr lang="zh-TW" altLang="en-US" b="1">
                <a:ea typeface="標楷體" charset="-120"/>
              </a:rPr>
              <a:t>增加轉換</a:t>
            </a:r>
            <a:r>
              <a:rPr lang="en-US" altLang="zh-TW" b="1">
                <a:ea typeface="標楷體" charset="-120"/>
              </a:rPr>
              <a:t> (</a:t>
            </a:r>
            <a:r>
              <a:rPr lang="zh-TW" altLang="en-US" b="1">
                <a:ea typeface="標楷體" charset="-120"/>
              </a:rPr>
              <a:t>衍生變數</a:t>
            </a:r>
            <a:r>
              <a:rPr lang="en-US" altLang="zh-TW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50171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 descr="Fullscreen_2014_3_25_下午23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352EC04-E9F3-544D-B803-62AA7598995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89092" name="Rectangle 5"/>
          <p:cNvSpPr>
            <a:spLocks noChangeArrowheads="1"/>
          </p:cNvSpPr>
          <p:nvPr/>
        </p:nvSpPr>
        <p:spPr bwMode="auto">
          <a:xfrm>
            <a:off x="2124075" y="4076700"/>
            <a:ext cx="6767513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LGT_ATM = LOG(CNT_ATM / (CNT_TOT - CNT_ATM))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LGT_CSC = LOG(CNT_CSC / (CNT_TOT - CNT_CSC))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LGT_POS = LOG(CNT_POS / (CNT_TOT - CNT_POS))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LGT_TBM = LOG(CNT_TBM / (CNT_TOT - CNT_TBM))</a:t>
            </a:r>
          </a:p>
        </p:txBody>
      </p:sp>
      <p:sp>
        <p:nvSpPr>
          <p:cNvPr id="89093" name="Title 1"/>
          <p:cNvSpPr txBox="1">
            <a:spLocks/>
          </p:cNvSpPr>
          <p:nvPr/>
        </p:nvSpPr>
        <p:spPr bwMode="auto">
          <a:xfrm>
            <a:off x="457200" y="44450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charset="-120"/>
              </a:rPr>
              <a:t>轉換變數</a:t>
            </a:r>
            <a:r>
              <a:rPr lang="en-US" altLang="zh-TW" b="1">
                <a:ea typeface="標楷體" charset="-120"/>
              </a:rPr>
              <a:t> (</a:t>
            </a:r>
            <a:r>
              <a:rPr lang="en-US" altLang="ja-JP" b="1">
                <a:ea typeface="標楷體" charset="-120"/>
              </a:rPr>
              <a:t>Transform Variables)</a:t>
            </a:r>
            <a:br>
              <a:rPr lang="en-US" altLang="ja-JP" b="1">
                <a:ea typeface="標楷體" charset="-120"/>
              </a:rPr>
            </a:br>
            <a:r>
              <a:rPr lang="zh-TW" altLang="en-US" b="1">
                <a:ea typeface="標楷體" charset="-120"/>
              </a:rPr>
              <a:t>增加轉換</a:t>
            </a:r>
            <a:r>
              <a:rPr lang="en-US" altLang="zh-TW" b="1">
                <a:ea typeface="標楷體" charset="-120"/>
              </a:rPr>
              <a:t> (</a:t>
            </a:r>
            <a:r>
              <a:rPr lang="zh-TW" altLang="en-US" b="1">
                <a:ea typeface="標楷體" charset="-120"/>
              </a:rPr>
              <a:t>衍生變數</a:t>
            </a:r>
            <a:r>
              <a:rPr lang="en-US" altLang="zh-TW" b="1">
                <a:ea typeface="標楷體" charset="-120"/>
              </a:rPr>
              <a:t>)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0" y="2492375"/>
            <a:ext cx="9144000" cy="576263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039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700494B-5191-344F-A48F-DA182187F33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90116" name="Picture 4" descr="Fullscreen_2014_3_25_下午14_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5651500" y="3644900"/>
            <a:ext cx="1728788" cy="2159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117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F052BF-2CDC-D34D-BC0B-6A66BBF8F81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91140" name="Picture 4" descr="Fullscreen_2014_3_25_下午14_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5651500" y="4437063"/>
            <a:ext cx="504825" cy="287337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5214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9C3BF8-7B90-F949-9F60-F4093272C5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92164" name="Picture 1" descr="Fullscreen_2014_3_25_下午23_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7834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83CE36-03B2-3544-ABD6-11F5395DBEC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93188" name="Picture 4" descr="Fullscreen_2014_3_25_下午14_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536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56345FB-1317-B545-9672-C1D72618DF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1267" name="內容版面配置區 13"/>
          <p:cNvSpPr>
            <a:spLocks noGrp="1"/>
          </p:cNvSpPr>
          <p:nvPr>
            <p:ph idx="1"/>
          </p:nvPr>
        </p:nvSpPr>
        <p:spPr>
          <a:xfrm>
            <a:off x="611188" y="1225550"/>
            <a:ext cx="8281987" cy="169862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zh-TW" altLang="en-US" b="1">
                <a:latin typeface="Calibri" charset="0"/>
                <a:ea typeface="標楷體" charset="-120"/>
              </a:rPr>
              <a:t>分析目的</a:t>
            </a:r>
            <a:endParaRPr lang="en-US" altLang="zh-TW" b="1">
              <a:latin typeface="Calibri" charset="0"/>
              <a:ea typeface="標楷體" charset="-120"/>
            </a:endParaRPr>
          </a:p>
          <a:p>
            <a:pPr marL="0" indent="0">
              <a:buFont typeface="Arial" charset="0"/>
              <a:buNone/>
            </a:pPr>
            <a:r>
              <a:rPr lang="zh-TW" altLang="en-US" b="1">
                <a:latin typeface="Calibri" charset="0"/>
                <a:ea typeface="標楷體" charset="-120"/>
              </a:rPr>
              <a:t>依據各往來交易管道 </a:t>
            </a:r>
            <a:r>
              <a:rPr lang="en-US" altLang="zh-TW" b="1">
                <a:latin typeface="Calibri" charset="0"/>
                <a:ea typeface="標楷體" charset="-120"/>
              </a:rPr>
              <a:t>(TBM</a:t>
            </a:r>
            <a:r>
              <a:rPr lang="zh-TW" altLang="en-US" b="1">
                <a:latin typeface="Calibri" charset="0"/>
                <a:ea typeface="標楷體" charset="-120"/>
              </a:rPr>
              <a:t>、</a:t>
            </a:r>
            <a:r>
              <a:rPr lang="en-US" altLang="zh-TW" b="1">
                <a:latin typeface="Calibri" charset="0"/>
                <a:ea typeface="標楷體" charset="-120"/>
              </a:rPr>
              <a:t>ATM</a:t>
            </a:r>
            <a:r>
              <a:rPr lang="zh-TW" altLang="en-US" b="1">
                <a:latin typeface="Calibri" charset="0"/>
                <a:ea typeface="標楷體" charset="-120"/>
              </a:rPr>
              <a:t>、</a:t>
            </a:r>
            <a:r>
              <a:rPr lang="en-US" altLang="zh-TW" b="1">
                <a:latin typeface="Calibri" charset="0"/>
                <a:ea typeface="標楷體" charset="-120"/>
              </a:rPr>
              <a:t>POS</a:t>
            </a:r>
            <a:r>
              <a:rPr lang="zh-TW" altLang="en-US" b="1">
                <a:latin typeface="Calibri" charset="0"/>
                <a:ea typeface="標楷體" charset="-120"/>
              </a:rPr>
              <a:t>、</a:t>
            </a:r>
            <a:r>
              <a:rPr lang="en-US" altLang="zh-TW" b="1">
                <a:latin typeface="Calibri" charset="0"/>
                <a:ea typeface="標楷體" charset="-120"/>
              </a:rPr>
              <a:t>CSC)</a:t>
            </a:r>
            <a:br>
              <a:rPr lang="en-US" altLang="zh-TW" b="1">
                <a:latin typeface="Calibri" charset="0"/>
                <a:ea typeface="標楷體" charset="-120"/>
              </a:rPr>
            </a:br>
            <a:r>
              <a:rPr lang="zh-TW" altLang="en-US" b="1">
                <a:latin typeface="Calibri" charset="0"/>
                <a:ea typeface="標楷體" charset="-120"/>
              </a:rPr>
              <a:t>進行客戶</a:t>
            </a:r>
            <a:r>
              <a:rPr lang="zh-TW" altLang="en-US" b="1">
                <a:solidFill>
                  <a:srgbClr val="FF0000"/>
                </a:solidFill>
                <a:latin typeface="Calibri" charset="0"/>
                <a:ea typeface="標楷體" charset="-120"/>
              </a:rPr>
              <a:t>分群分析</a:t>
            </a:r>
            <a:r>
              <a:rPr lang="zh-TW" altLang="en-US" b="1">
                <a:latin typeface="Calibri" charset="0"/>
                <a:ea typeface="標楷體" charset="-120"/>
              </a:rPr>
              <a:t>。</a:t>
            </a:r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609599" y="3153102"/>
            <a:ext cx="7822328" cy="3156217"/>
            <a:chOff x="3348842" y="2618651"/>
            <a:chExt cx="5047012" cy="2390077"/>
          </a:xfrm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 3"/>
            <p:cNvSpPr>
              <a:spLocks noChangeAspect="1" noChangeArrowheads="1"/>
            </p:cNvSpPr>
            <p:nvPr/>
          </p:nvSpPr>
          <p:spPr bwMode="auto">
            <a:xfrm>
              <a:off x="3348842" y="2618651"/>
              <a:ext cx="5047012" cy="2390077"/>
            </a:xfrm>
            <a:prstGeom prst="rect">
              <a:avLst/>
            </a:prstGeom>
            <a:gradFill flip="none" rotWithShape="1">
              <a:gsLst>
                <a:gs pos="0">
                  <a:srgbClr val="CC9900"/>
                </a:gs>
                <a:gs pos="50000">
                  <a:srgbClr val="FFCD37"/>
                </a:gs>
                <a:gs pos="100000">
                  <a:srgbClr val="FFCC33"/>
                </a:gs>
              </a:gsLst>
              <a:lin ang="10800000" scaled="1"/>
              <a:tileRect/>
            </a:gradFill>
            <a:ln>
              <a:noFill/>
              <a:headEnd/>
              <a:tailEnd type="none" w="med" len="lg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3353416" y="2633547"/>
              <a:ext cx="5024972" cy="2360819"/>
            </a:xfrm>
            <a:prstGeom prst="rect">
              <a:avLst/>
            </a:prstGeom>
            <a:gradFill flip="none" rotWithShape="1">
              <a:gsLst>
                <a:gs pos="0">
                  <a:srgbClr val="FFCC33"/>
                </a:gs>
                <a:gs pos="50000">
                  <a:srgbClr val="FFFBE5"/>
                </a:gs>
                <a:gs pos="100000">
                  <a:srgbClr val="FFFDEF"/>
                </a:gs>
              </a:gsLst>
              <a:lin ang="10800000" scaled="1"/>
              <a:tileRect/>
            </a:gradFill>
            <a:ln>
              <a:noFill/>
              <a:headEnd/>
              <a:tailEnd type="none" w="med" len="lg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3367137" y="2641810"/>
              <a:ext cx="4990616" cy="2334494"/>
            </a:xfrm>
            <a:prstGeom prst="rect">
              <a:avLst/>
            </a:prstGeom>
            <a:gradFill flip="none" rotWithShape="1">
              <a:gsLst>
                <a:gs pos="0">
                  <a:srgbClr val="FFCC33"/>
                </a:gs>
                <a:gs pos="50000">
                  <a:srgbClr val="FFE263"/>
                </a:gs>
                <a:gs pos="100000">
                  <a:srgbClr val="FFF790"/>
                </a:gs>
              </a:gsLst>
              <a:lin ang="10800000" scaled="1"/>
              <a:tileRect/>
            </a:gradFill>
            <a:ln>
              <a:noFill/>
              <a:headEnd/>
              <a:tailEnd type="none" w="med" len="lg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52475" y="3200400"/>
            <a:ext cx="2327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solidFill>
                  <a:schemeClr val="tx2"/>
                </a:solidFill>
                <a:latin typeface="標楷體" charset="-120"/>
                <a:ea typeface="標楷體" charset="-120"/>
              </a:rPr>
              <a:t>演練重點</a:t>
            </a:r>
            <a:r>
              <a:rPr lang="en-US" altLang="zh-TW" b="1">
                <a:solidFill>
                  <a:schemeClr val="tx2"/>
                </a:solidFill>
                <a:latin typeface="標楷體" charset="-120"/>
                <a:ea typeface="標楷體" charset="-120"/>
              </a:rPr>
              <a:t>: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524000" y="3765550"/>
            <a:ext cx="68484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solidFill>
                  <a:schemeClr val="tx2"/>
                </a:solidFill>
                <a:latin typeface="標楷體" charset="-120"/>
                <a:ea typeface="標楷體" charset="-120"/>
              </a:rPr>
              <a:t>•   </a:t>
            </a:r>
            <a:r>
              <a:rPr lang="zh-TW" altLang="en-US" b="1">
                <a:solidFill>
                  <a:schemeClr val="tx2"/>
                </a:solidFill>
                <a:latin typeface="標楷體" charset="-120"/>
                <a:ea typeface="標楷體" charset="-120"/>
              </a:rPr>
              <a:t>極端值資料處理</a:t>
            </a:r>
            <a:endParaRPr lang="en-US" altLang="zh-TW" b="1">
              <a:solidFill>
                <a:schemeClr val="tx2"/>
              </a:solidFill>
              <a:latin typeface="標楷體" charset="-120"/>
              <a:ea typeface="標楷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solidFill>
                  <a:schemeClr val="tx2"/>
                </a:solidFill>
                <a:latin typeface="標楷體" charset="-120"/>
                <a:ea typeface="標楷體" charset="-120"/>
              </a:rPr>
              <a:t>•   </a:t>
            </a:r>
            <a:r>
              <a:rPr lang="zh-TW" altLang="en-US" b="1">
                <a:solidFill>
                  <a:schemeClr val="tx2"/>
                </a:solidFill>
                <a:latin typeface="標楷體" charset="-120"/>
                <a:ea typeface="標楷體" charset="-120"/>
              </a:rPr>
              <a:t>分群變數選擇</a:t>
            </a:r>
            <a:endParaRPr lang="en-US" altLang="zh-TW" b="1">
              <a:solidFill>
                <a:schemeClr val="tx2"/>
              </a:solidFill>
              <a:latin typeface="標楷體" charset="-120"/>
              <a:ea typeface="標楷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solidFill>
                  <a:schemeClr val="tx2"/>
                </a:solidFill>
                <a:latin typeface="標楷體" charset="-120"/>
                <a:ea typeface="標楷體" charset="-120"/>
              </a:rPr>
              <a:t>•   </a:t>
            </a:r>
            <a:r>
              <a:rPr lang="zh-TW" altLang="en-US" b="1">
                <a:solidFill>
                  <a:schemeClr val="tx2"/>
                </a:solidFill>
                <a:latin typeface="標楷體" charset="-120"/>
                <a:ea typeface="標楷體" charset="-120"/>
              </a:rPr>
              <a:t>衍生變數產出</a:t>
            </a:r>
            <a:endParaRPr lang="en-US" altLang="zh-TW" b="1">
              <a:solidFill>
                <a:schemeClr val="tx2"/>
              </a:solidFill>
              <a:latin typeface="標楷體" charset="-120"/>
              <a:ea typeface="標楷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solidFill>
                  <a:schemeClr val="tx2"/>
                </a:solidFill>
                <a:latin typeface="標楷體" charset="-120"/>
                <a:ea typeface="標楷體" charset="-120"/>
              </a:rPr>
              <a:t>•   </a:t>
            </a:r>
            <a:r>
              <a:rPr lang="zh-TW" altLang="en-US" b="1">
                <a:solidFill>
                  <a:schemeClr val="tx2"/>
                </a:solidFill>
                <a:latin typeface="標楷體" charset="-120"/>
                <a:ea typeface="標楷體" charset="-120"/>
              </a:rPr>
              <a:t>分群參數調整與分群結果解釋</a:t>
            </a:r>
            <a:endParaRPr lang="en-US" altLang="zh-TW" b="1">
              <a:solidFill>
                <a:schemeClr val="tx2"/>
              </a:solidFill>
              <a:latin typeface="標楷體" charset="-120"/>
              <a:ea typeface="標楷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b="1">
              <a:solidFill>
                <a:schemeClr val="tx2"/>
              </a:solidFill>
              <a:latin typeface="標楷體" charset="-120"/>
              <a:ea typeface="標楷體" charset="-120"/>
            </a:endParaRPr>
          </a:p>
        </p:txBody>
      </p:sp>
      <p:sp>
        <p:nvSpPr>
          <p:cNvPr id="11271" name="標題 1"/>
          <p:cNvSpPr txBox="1">
            <a:spLocks/>
          </p:cNvSpPr>
          <p:nvPr/>
        </p:nvSpPr>
        <p:spPr bwMode="auto">
          <a:xfrm>
            <a:off x="633413" y="177800"/>
            <a:ext cx="820578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lnSpc>
                <a:spcPct val="83000"/>
              </a:lnSpc>
              <a:spcBef>
                <a:spcPct val="0"/>
              </a:spcBef>
              <a:buFontTx/>
              <a:buNone/>
            </a:pPr>
            <a:r>
              <a:rPr lang="zh-TW" altLang="en-US" sz="4200" b="1">
                <a:solidFill>
                  <a:srgbClr val="0053C3"/>
                </a:solidFill>
                <a:latin typeface="標楷體" charset="-120"/>
                <a:ea typeface="標楷體" charset="-120"/>
              </a:rPr>
              <a:t>行銷客戶分群實機演練</a:t>
            </a:r>
            <a:endParaRPr kumimoji="0" lang="zh-TW" altLang="en-US" sz="4200" b="1">
              <a:solidFill>
                <a:srgbClr val="0053C3"/>
              </a:solidFill>
              <a:latin typeface="標楷體" charset="-120"/>
              <a:ea typeface="標楷體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71788" y="6581775"/>
            <a:ext cx="35718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SAS Enterprise Miner Course Notes, 2014, SAS</a:t>
            </a:r>
          </a:p>
        </p:txBody>
      </p:sp>
    </p:spTree>
    <p:extLst>
      <p:ext uri="{BB962C8B-B14F-4D97-AF65-F5344CB8AC3E}">
        <p14:creationId xmlns:p14="http://schemas.microsoft.com/office/powerpoint/2010/main" val="41087990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FDC0828-06FD-8A46-9E12-2B85AC2F222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94212" name="Picture 1" descr="Fullscreen_2014_3_25_下午23_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6102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F2C35F-C44B-5844-B114-C97EEBF3755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95236" name="Picture 1" descr="Fullscreen_2014_3_25_下午23_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9507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F309136-1567-FC45-8327-2EFFA543F20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96260" name="Picture 3" descr="Fullscreen_2014_3_25_下午23_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1922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A00C997-FA24-C540-BA22-16C71696C63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97284" name="Picture 4" descr="Fullscreen_2014_3_25_下午23_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0680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F9C64DA-0551-5B48-900B-821C8B6DCB5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98307" name="Picture 4" descr="Fullscreen_2014_3_25_下午23_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0" y="3141663"/>
            <a:ext cx="2051050" cy="1008062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4716463" y="2781300"/>
            <a:ext cx="1008062" cy="4318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831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6197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使用者指定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zh-TW" altLang="en-US">
                <a:latin typeface="Calibri" charset="0"/>
                <a:ea typeface="標楷體" charset="-120"/>
              </a:rPr>
              <a:t>最大的群集數目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83342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使用者指定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zh-TW" altLang="en-US">
                <a:latin typeface="Calibri" charset="0"/>
                <a:ea typeface="標楷體" charset="-120"/>
              </a:rPr>
              <a:t>最大的群集數目：</a:t>
            </a:r>
            <a:r>
              <a:rPr lang="en-US" altLang="zh-TW">
                <a:latin typeface="Calibri" charset="0"/>
                <a:ea typeface="標楷體" charset="-120"/>
              </a:rPr>
              <a:t> 5</a:t>
            </a: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BF2626A-917E-E942-AC04-21CD552B4C3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99332" name="Picture 4" descr="Fullscreen_2014_3_25_下午23_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0" y="3213100"/>
            <a:ext cx="2051050" cy="8636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933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716338"/>
            <a:ext cx="50927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2987675" y="3644900"/>
            <a:ext cx="5256213" cy="2232025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0099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群集</a:t>
            </a:r>
            <a:r>
              <a:rPr lang="en-US" altLang="zh-TW">
                <a:latin typeface="Calibri" charset="0"/>
                <a:ea typeface="標楷體" charset="-120"/>
              </a:rPr>
              <a:t> / </a:t>
            </a:r>
            <a:r>
              <a:rPr lang="zh-TW" altLang="en-US">
                <a:latin typeface="Calibri" charset="0"/>
                <a:ea typeface="標楷體" charset="-120"/>
              </a:rPr>
              <a:t>執行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96029E-E35C-004F-93A3-1C58613DCB1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00356" name="Picture 5" descr="Fullscreen_2014_3_25_下午23_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5364163" y="3482975"/>
            <a:ext cx="1584325" cy="2159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043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BB7C4F-6C57-B94C-926B-115055C30C2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01379" name="Picture 4" descr="Fullscreen_2014_3_25_下午23_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56197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群集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zh-TW" altLang="en-US">
                <a:latin typeface="Calibri" charset="0"/>
                <a:ea typeface="標楷體" charset="-120"/>
              </a:rPr>
              <a:t>執行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40096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6" descr="Fullscreen_2014_3_26_上午00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8DB841C-571A-A64E-A011-B2E865D947C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6659563" y="3068638"/>
            <a:ext cx="1584325" cy="288925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2405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8229600" cy="79216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區段特徵描繪</a:t>
            </a:r>
            <a:r>
              <a:rPr lang="en-US" altLang="zh-TW" sz="3200">
                <a:latin typeface="Calibri" charset="0"/>
                <a:ea typeface="標楷體" charset="-120"/>
              </a:rPr>
              <a:t> (Segment Profile)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編輯變數</a:t>
            </a:r>
            <a:r>
              <a:rPr lang="en-US" altLang="ja-JP" sz="3200">
                <a:latin typeface="Calibri" charset="0"/>
                <a:ea typeface="標楷體" charset="-120"/>
              </a:rPr>
              <a:t> 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04921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145D095-89E2-0F4E-9BA5-C5632B3AF28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03427" name="Picture 4" descr="Fullscreen_2014_3_26_上午00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itle 1"/>
          <p:cNvSpPr txBox="1">
            <a:spLocks/>
          </p:cNvSpPr>
          <p:nvPr/>
        </p:nvSpPr>
        <p:spPr bwMode="auto">
          <a:xfrm>
            <a:off x="468313" y="44450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charset="-120"/>
              </a:rPr>
              <a:t>區段特徵描繪</a:t>
            </a:r>
            <a:r>
              <a:rPr lang="en-US" altLang="zh-TW" b="1">
                <a:ea typeface="標楷體" charset="-120"/>
              </a:rPr>
              <a:t> (Segment Profile)</a:t>
            </a:r>
            <a:br>
              <a:rPr lang="en-US" altLang="zh-TW" b="1">
                <a:ea typeface="標楷體" charset="-120"/>
              </a:rPr>
            </a:br>
            <a:r>
              <a:rPr lang="zh-TW" altLang="en-US" b="1">
                <a:ea typeface="標楷體" charset="-120"/>
              </a:rPr>
              <a:t>編輯變數</a:t>
            </a:r>
            <a:r>
              <a:rPr lang="en-US" altLang="ja-JP" b="1">
                <a:ea typeface="標楷體" charset="-120"/>
              </a:rPr>
              <a:t> </a:t>
            </a:r>
            <a:endParaRPr lang="en-US" altLang="zh-TW" b="1"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8175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10032</TotalTime>
  <Words>1636</Words>
  <Application>Microsoft Macintosh PowerPoint</Application>
  <PresentationFormat>On-screen Show (4:3)</PresentationFormat>
  <Paragraphs>357</Paragraphs>
  <Slides>147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5" baseType="lpstr">
      <vt:lpstr>標楷體</vt:lpstr>
      <vt:lpstr>Heiti TC Light</vt:lpstr>
      <vt:lpstr>新細明體</vt:lpstr>
      <vt:lpstr>Arial</vt:lpstr>
      <vt:lpstr>Calibri</vt:lpstr>
      <vt:lpstr>Times New Roman</vt:lpstr>
      <vt:lpstr>Wingdings</vt:lpstr>
      <vt:lpstr>Office 佈景主題</vt:lpstr>
      <vt:lpstr>Big Data Mining 巨量資料探勘</vt:lpstr>
      <vt:lpstr>PowerPoint Presentation</vt:lpstr>
      <vt:lpstr>PowerPoint Presentation</vt:lpstr>
      <vt:lpstr>SAS EM SAS Enterprise Miner</vt:lpstr>
      <vt:lpstr>個案分析與實作一 (SAS EM 分群分析)： Case Study 1 (Cluster Analysis – K-Means using SAS EM) Banking Segmentation</vt:lpstr>
      <vt:lpstr>行銷客戶分群</vt:lpstr>
      <vt:lpstr>案例情境</vt:lpstr>
      <vt:lpstr>資料欄位說明</vt:lpstr>
      <vt:lpstr>PowerPoint Presentation</vt:lpstr>
      <vt:lpstr>SAS Enterprise Miner (SAS EM)  Case Study</vt:lpstr>
      <vt:lpstr>PowerPoint Presentation</vt:lpstr>
      <vt:lpstr>Upzip EM_Data.zip to C:\DATA\EM_Data</vt:lpstr>
      <vt:lpstr>Upzip EM_Data.zip to C:\DATA\EM_Data</vt:lpstr>
      <vt:lpstr>VMware Horizon View Client softcloud.tku.edu.tw SAS Enterprise Miner</vt:lpstr>
      <vt:lpstr>SAS Enterprise Miner 13.1 (SAS EM)</vt:lpstr>
      <vt:lpstr>SAS EM 資料匯入4步驟</vt:lpstr>
      <vt:lpstr>Step 1. 新增專案 (New Project)</vt:lpstr>
      <vt:lpstr>Step 1. 新增專案 (New Project)</vt:lpstr>
      <vt:lpstr>Step 1. 新增專案 (New Project)</vt:lpstr>
      <vt:lpstr>SAS Enterprise Miner (EM_Project1)</vt:lpstr>
      <vt:lpstr>Step 2. 新增資料館 (New / Library)</vt:lpstr>
      <vt:lpstr>Step 2. 新增資料館 (New / Library)</vt:lpstr>
      <vt:lpstr>Step 2. 新增資料館 (New / Library)</vt:lpstr>
      <vt:lpstr>Step 2. 新增資料館 (New / Library)</vt:lpstr>
      <vt:lpstr>Step 2. 新增資料館 (New / Library)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4. 建立流程圖 (Create Diagram) </vt:lpstr>
      <vt:lpstr>Step 4. 建立流程圖 (Create Diagram) </vt:lpstr>
      <vt:lpstr>Step 4. 建立流程圖 (Create Diagram) </vt:lpstr>
      <vt:lpstr>SAS Enterprise Miner (SAS EM)   Case Study</vt:lpstr>
      <vt:lpstr>案例情境模型流程</vt:lpstr>
      <vt:lpstr>PowerPoint Presentation</vt:lpstr>
      <vt:lpstr>EM_Lib.Profile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篩選－間隔變數 …</vt:lpstr>
      <vt:lpstr>PowerPoint Presentation</vt:lpstr>
      <vt:lpstr>篩選－匯入的資料 … [勘查]</vt:lpstr>
      <vt:lpstr>篩選－匯入的資料</vt:lpstr>
      <vt:lpstr>篩選－匯出的資料 … [勘查]</vt:lpstr>
      <vt:lpstr>PowerPoint Presentation</vt:lpstr>
      <vt:lpstr>勘查 (Explore)－群集 (Cluster)</vt:lpstr>
      <vt:lpstr>PowerPoint Presentation</vt:lpstr>
      <vt:lpstr>PowerPoint Presentation</vt:lpstr>
      <vt:lpstr>PowerPoint Presentation</vt:lpstr>
      <vt:lpstr>PowerPoint Presentation</vt:lpstr>
      <vt:lpstr>群集 (Cluster) 結果</vt:lpstr>
      <vt:lpstr>評估 (Assess)－區段特徵描繪(Segment Profile)  </vt:lpstr>
      <vt:lpstr>評估 (Assess)－區段特徵描繪(Segment Profile)  </vt:lpstr>
      <vt:lpstr>評估 (Assess)－區段特徵描繪(Segment Profile)  </vt:lpstr>
      <vt:lpstr>評估 (Assess)－區段特徵描繪(Segment Profile)  </vt:lpstr>
      <vt:lpstr>評估 (Assess)－區段特徵描繪(Segment Profile)  </vt:lpstr>
      <vt:lpstr>區段特徵描繪 (Segment Profile) </vt:lpstr>
      <vt:lpstr>區段特徵描繪 (Segment Profile) </vt:lpstr>
      <vt:lpstr>轉換變數 (Transform Variables)</vt:lpstr>
      <vt:lpstr>轉換變數 (Transform Variables) 訓練/公式 …</vt:lpstr>
      <vt:lpstr>轉換變數 (Transform Variables) 訓練/公式 … [建立]</vt:lpstr>
      <vt:lpstr>轉換變數 (Transform Variables) 訓練/公式 … [建立] 增加轉換 (衍生變數)</vt:lpstr>
      <vt:lpstr>轉換變數 (Transform Variables) </vt:lpstr>
      <vt:lpstr>轉換變數 (Transform Variables) 訓練/公式 … [建立] 增加轉換 (衍生變數)</vt:lpstr>
      <vt:lpstr>轉換變數 (Transform Variables) 運算式產生器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使用者指定 最大的群集數目</vt:lpstr>
      <vt:lpstr>使用者指定 最大的群集數目： 5</vt:lpstr>
      <vt:lpstr>群集 / 執行</vt:lpstr>
      <vt:lpstr>群集 執行 結果</vt:lpstr>
      <vt:lpstr>區段特徵描繪 (Segment Profile) 編輯變數 </vt:lpstr>
      <vt:lpstr>PowerPoint Presentation</vt:lpstr>
      <vt:lpstr>區段特徵描繪 (Segment Profile) </vt:lpstr>
      <vt:lpstr>區段特徵描繪 (Segment Profile) </vt:lpstr>
      <vt:lpstr>區段特徵描繪 (Segment Profile) </vt:lpstr>
      <vt:lpstr>PowerPoint Presentation</vt:lpstr>
      <vt:lpstr>EM_Lib.Profile</vt:lpstr>
      <vt:lpstr>SAS Enterprise Guide (SAS EG)  Excel and SAS Data Conversion</vt:lpstr>
      <vt:lpstr>SAS Enterprise Guide (SAS EG)  Open SAS .sas7bdat File Export to Excel .xlsx File Import Excel .xlsx File Export to SAS .sas7bdat File</vt:lpstr>
      <vt:lpstr>SAS Enterprise Guide 5.1 (SAS EG)</vt:lpstr>
      <vt:lpstr>New Project</vt:lpstr>
      <vt:lpstr>Open SAS Data File: Profile.sas7bdat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Export SAS .sas7bdat to to Excel .xlsx File</vt:lpstr>
      <vt:lpstr>Import Excel File to SAS EG</vt:lpstr>
      <vt:lpstr>Import Excel File to SAS 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Export Excel .xlsx File to SAS .sas7bdat File</vt:lpstr>
      <vt:lpstr>PowerPoint Presentation</vt:lpstr>
      <vt:lpstr>PowerPoint Presentation</vt:lpstr>
      <vt:lpstr>PowerPoint Presentation</vt:lpstr>
      <vt:lpstr>Profile_Excel.xlsx</vt:lpstr>
      <vt:lpstr>Profile_SAS.sas7bdat</vt:lpstr>
      <vt:lpstr>SAS Locale Setup Manager  English UI  </vt:lpstr>
      <vt:lpstr>SAS Enterprise Guide (SAS EG) </vt:lpstr>
      <vt:lpstr>SAS Enterprise Miner 13.1 (SAS EM)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SAS Enterprise Miner (SAS EM)</vt:lpstr>
      <vt:lpstr>Reference</vt:lpstr>
    </vt:vector>
  </TitlesOfParts>
  <Manager/>
  <Company/>
  <LinksUpToDate>false</LinksUpToDate>
  <SharedDoc>false</SharedDoc>
  <HyperlinkBase/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Mining (巨量資料探勘)</dc:title>
  <dc:subject/>
  <dc:creator>myday</dc:creator>
  <cp:keywords>Big Data Mining (巨量資料探勘)</cp:keywords>
  <dc:description>Big Data Mining (巨量資料探勘)</dc:description>
  <cp:lastModifiedBy>Microsoft Office User</cp:lastModifiedBy>
  <cp:revision>563</cp:revision>
  <cp:lastPrinted>2018-03-13T16:07:06Z</cp:lastPrinted>
  <dcterms:created xsi:type="dcterms:W3CDTF">2011-02-14T23:24:00Z</dcterms:created>
  <dcterms:modified xsi:type="dcterms:W3CDTF">2018-03-13T16:07:36Z</dcterms:modified>
  <cp:category/>
</cp:coreProperties>
</file>