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handoutMasterIdLst>
    <p:handoutMasterId r:id="rId79"/>
  </p:handoutMasterIdLst>
  <p:sldIdLst>
    <p:sldId id="256" r:id="rId2"/>
    <p:sldId id="405" r:id="rId3"/>
    <p:sldId id="406" r:id="rId4"/>
    <p:sldId id="407" r:id="rId5"/>
    <p:sldId id="479" r:id="rId6"/>
    <p:sldId id="476" r:id="rId7"/>
    <p:sldId id="477" r:id="rId8"/>
    <p:sldId id="480" r:id="rId9"/>
    <p:sldId id="408" r:id="rId10"/>
    <p:sldId id="409" r:id="rId11"/>
    <p:sldId id="410" r:id="rId12"/>
    <p:sldId id="411" r:id="rId13"/>
    <p:sldId id="412" r:id="rId14"/>
    <p:sldId id="413" r:id="rId15"/>
    <p:sldId id="414" r:id="rId16"/>
    <p:sldId id="415" r:id="rId17"/>
    <p:sldId id="416" r:id="rId18"/>
    <p:sldId id="417" r:id="rId19"/>
    <p:sldId id="418" r:id="rId20"/>
    <p:sldId id="419" r:id="rId21"/>
    <p:sldId id="420" r:id="rId22"/>
    <p:sldId id="421" r:id="rId23"/>
    <p:sldId id="422" r:id="rId24"/>
    <p:sldId id="423" r:id="rId25"/>
    <p:sldId id="424" r:id="rId26"/>
    <p:sldId id="425" r:id="rId27"/>
    <p:sldId id="426" r:id="rId28"/>
    <p:sldId id="427" r:id="rId29"/>
    <p:sldId id="428" r:id="rId30"/>
    <p:sldId id="429" r:id="rId31"/>
    <p:sldId id="430" r:id="rId32"/>
    <p:sldId id="431" r:id="rId33"/>
    <p:sldId id="432" r:id="rId34"/>
    <p:sldId id="433" r:id="rId35"/>
    <p:sldId id="434" r:id="rId36"/>
    <p:sldId id="435" r:id="rId37"/>
    <p:sldId id="436" r:id="rId38"/>
    <p:sldId id="437" r:id="rId39"/>
    <p:sldId id="438" r:id="rId40"/>
    <p:sldId id="439" r:id="rId41"/>
    <p:sldId id="440" r:id="rId42"/>
    <p:sldId id="441" r:id="rId43"/>
    <p:sldId id="442" r:id="rId44"/>
    <p:sldId id="443" r:id="rId45"/>
    <p:sldId id="444" r:id="rId46"/>
    <p:sldId id="445" r:id="rId47"/>
    <p:sldId id="446" r:id="rId48"/>
    <p:sldId id="447" r:id="rId49"/>
    <p:sldId id="448" r:id="rId50"/>
    <p:sldId id="449" r:id="rId51"/>
    <p:sldId id="450" r:id="rId52"/>
    <p:sldId id="451" r:id="rId53"/>
    <p:sldId id="452" r:id="rId54"/>
    <p:sldId id="453" r:id="rId55"/>
    <p:sldId id="454" r:id="rId56"/>
    <p:sldId id="455" r:id="rId57"/>
    <p:sldId id="456" r:id="rId58"/>
    <p:sldId id="457" r:id="rId59"/>
    <p:sldId id="458" r:id="rId60"/>
    <p:sldId id="459" r:id="rId61"/>
    <p:sldId id="460" r:id="rId62"/>
    <p:sldId id="461" r:id="rId63"/>
    <p:sldId id="462" r:id="rId64"/>
    <p:sldId id="463" r:id="rId65"/>
    <p:sldId id="464" r:id="rId66"/>
    <p:sldId id="465" r:id="rId67"/>
    <p:sldId id="466" r:id="rId68"/>
    <p:sldId id="467" r:id="rId69"/>
    <p:sldId id="468" r:id="rId70"/>
    <p:sldId id="469" r:id="rId71"/>
    <p:sldId id="470" r:id="rId72"/>
    <p:sldId id="471" r:id="rId73"/>
    <p:sldId id="472" r:id="rId74"/>
    <p:sldId id="473" r:id="rId75"/>
    <p:sldId id="478" r:id="rId76"/>
    <p:sldId id="475"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8EFA00"/>
    <a:srgbClr val="4E8F00"/>
    <a:srgbClr val="008F00"/>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46"/>
    <p:restoredTop sz="93629"/>
  </p:normalViewPr>
  <p:slideViewPr>
    <p:cSldViewPr snapToGrid="0" snapToObjects="1">
      <p:cViewPr varScale="1">
        <p:scale>
          <a:sx n="100" d="100"/>
          <a:sy n="100" d="100"/>
        </p:scale>
        <p:origin x="832" y="1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E028C4-A54A-1940-AEED-15EAB8C3363A}" type="datetimeFigureOut">
              <a:rPr lang="en-US" smtClean="0"/>
              <a:t>1/5/18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22DD7A-EE99-204B-A96C-DECC67FADD2C}" type="slidenum">
              <a:rPr lang="en-US" smtClean="0"/>
              <a:t>‹#›</a:t>
            </a:fld>
            <a:endParaRPr lang="en-US"/>
          </a:p>
        </p:txBody>
      </p:sp>
    </p:spTree>
    <p:extLst>
      <p:ext uri="{BB962C8B-B14F-4D97-AF65-F5344CB8AC3E}">
        <p14:creationId xmlns:p14="http://schemas.microsoft.com/office/powerpoint/2010/main" val="37866839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42C95E-49E4-9C4F-B7FE-E4B64BFF9BDF}" type="datetimeFigureOut">
              <a:rPr lang="en-US" smtClean="0"/>
              <a:t>1/5/18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3108DA-075C-8B48-8B18-EEE5065310D5}" type="slidenum">
              <a:rPr lang="en-US" smtClean="0"/>
              <a:t>‹#›</a:t>
            </a:fld>
            <a:endParaRPr lang="en-US"/>
          </a:p>
        </p:txBody>
      </p:sp>
    </p:spTree>
    <p:extLst>
      <p:ext uri="{BB962C8B-B14F-4D97-AF65-F5344CB8AC3E}">
        <p14:creationId xmlns:p14="http://schemas.microsoft.com/office/powerpoint/2010/main" val="27159831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dev.twitter.com/docs/platform-object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 Id="rId3" Type="http://schemas.openxmlformats.org/officeDocument/2006/relationships/hyperlink" Target="https://dev.twitter.com/docs/streaming-api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Source: </a:t>
            </a:r>
            <a:r>
              <a:rPr lang="en-US" dirty="0" smtClean="0">
                <a:hlinkClick r:id="rId3"/>
              </a:rPr>
              <a:t>https://dev.twitter.com/docs/platform-objects</a:t>
            </a:r>
            <a:endParaRPr lang="en-US" dirty="0" smtClean="0"/>
          </a:p>
          <a:p>
            <a:r>
              <a:rPr lang="en-US" dirty="0" smtClean="0"/>
              <a:t>A field guide to Twitter Platform objects</a:t>
            </a:r>
          </a:p>
          <a:p>
            <a:endParaRPr lang="en-US" dirty="0" smtClean="0"/>
          </a:p>
          <a:p>
            <a:r>
              <a:rPr lang="en-US" dirty="0" smtClean="0"/>
              <a:t>Like any ecosystem, the Twitter platform has a variety of flora and fauna.</a:t>
            </a:r>
          </a:p>
          <a:p>
            <a:r>
              <a:rPr lang="en-US" dirty="0" smtClean="0"/>
              <a:t>Use this field guide to better understand the most frequently observed wild objects.</a:t>
            </a:r>
          </a:p>
          <a:p>
            <a:endParaRPr lang="en-US" dirty="0"/>
          </a:p>
        </p:txBody>
      </p:sp>
      <p:sp>
        <p:nvSpPr>
          <p:cNvPr id="4" name="Slide Number Placeholder 3"/>
          <p:cNvSpPr>
            <a:spLocks noGrp="1"/>
          </p:cNvSpPr>
          <p:nvPr>
            <p:ph type="sldNum" sz="quarter" idx="10"/>
          </p:nvPr>
        </p:nvSpPr>
        <p:spPr/>
        <p:txBody>
          <a:bodyPr/>
          <a:lstStyle/>
          <a:p>
            <a:fld id="{463108DA-075C-8B48-8B18-EEE5065310D5}" type="slidenum">
              <a:rPr lang="en-US" smtClean="0"/>
              <a:t>16</a:t>
            </a:fld>
            <a:endParaRPr lang="en-US"/>
          </a:p>
        </p:txBody>
      </p:sp>
    </p:spTree>
    <p:extLst>
      <p:ext uri="{BB962C8B-B14F-4D97-AF65-F5344CB8AC3E}">
        <p14:creationId xmlns:p14="http://schemas.microsoft.com/office/powerpoint/2010/main" val="1124342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Differences between Streaming and REST </a:t>
            </a:r>
          </a:p>
          <a:p>
            <a:r>
              <a:rPr lang="en-US" dirty="0" smtClean="0"/>
              <a:t>Source:</a:t>
            </a:r>
            <a:r>
              <a:rPr lang="en-US" baseline="0" dirty="0" smtClean="0"/>
              <a:t> </a:t>
            </a:r>
            <a:r>
              <a:rPr lang="en-US" dirty="0" smtClean="0">
                <a:hlinkClick r:id="rId3"/>
              </a:rPr>
              <a:t>https://dev.twitter.com/docs/streaming-apis</a:t>
            </a:r>
            <a:endParaRPr lang="en-US" dirty="0" smtClean="0"/>
          </a:p>
          <a:p>
            <a:r>
              <a:rPr lang="en-US" dirty="0" smtClean="0"/>
              <a:t>Connecting to the streaming API requires keeping a persistent HTTP connection open. In many cases this involves thinking about your application differently than if you were interacting with the REST API. For an example, consider a web application which accepts user requests, makes one or more requests to Twitter's API, then formats and prints the result to the user, as a response to the user's initial request:</a:t>
            </a:r>
          </a:p>
          <a:p>
            <a:endParaRPr lang="en-US" dirty="0" smtClean="0"/>
          </a:p>
          <a:p>
            <a:r>
              <a:rPr lang="en-US" dirty="0" smtClean="0"/>
              <a:t>Diagram of a HTTP server issuing Twitter API requests in response to user requests</a:t>
            </a:r>
          </a:p>
          <a:p>
            <a:endParaRPr lang="en-US" dirty="0" smtClean="0"/>
          </a:p>
          <a:p>
            <a:r>
              <a:rPr lang="en-US" dirty="0" smtClean="0"/>
              <a:t>An app which connects to the Streaming APIs will not be able to establish a connection in response to a user request, as shown in the above example. Instead, the code for maintaining the Streaming connection is typically run in a process separate from the process which handles HTTP requests:</a:t>
            </a:r>
          </a:p>
          <a:p>
            <a:endParaRPr lang="en-US" dirty="0" smtClean="0"/>
          </a:p>
          <a:p>
            <a:r>
              <a:rPr lang="en-US" dirty="0" smtClean="0"/>
              <a:t>Diagram of two server processes, where one process receives streamed Tweets, while the other handles HTTP requests</a:t>
            </a:r>
          </a:p>
          <a:p>
            <a:endParaRPr lang="en-US" dirty="0" smtClean="0"/>
          </a:p>
          <a:p>
            <a:r>
              <a:rPr lang="en-US" dirty="0" smtClean="0"/>
              <a:t>The streaming process gets the input Tweets and performs any parsing, filtering, and/or aggregation needed before storing the result to a data store. The HTTP handling process queries the data store for results in response to user requests. While this model is more complex than the first example, the benefits from having a </a:t>
            </a:r>
            <a:r>
              <a:rPr lang="en-US" dirty="0" err="1" smtClean="0"/>
              <a:t>realtime</a:t>
            </a:r>
            <a:r>
              <a:rPr lang="en-US" dirty="0" smtClean="0"/>
              <a:t> stream of Tweet data make the integration worthwhile for many types of apps.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63108DA-075C-8B48-8B18-EEE5065310D5}" type="slidenum">
              <a:rPr lang="en-US" smtClean="0"/>
              <a:t>42</a:t>
            </a:fld>
            <a:endParaRPr lang="en-US"/>
          </a:p>
        </p:txBody>
      </p:sp>
    </p:spTree>
    <p:extLst>
      <p:ext uri="{BB962C8B-B14F-4D97-AF65-F5344CB8AC3E}">
        <p14:creationId xmlns:p14="http://schemas.microsoft.com/office/powerpoint/2010/main" val="346738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D0E915-F944-1347-B34B-D686BE927996}" type="datetime1">
              <a:rPr lang="zh-TW" altLang="en-US" smtClean="0"/>
              <a:t>2018/1/5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580663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EC8C4-518A-0848-A862-84BD9FA7F82B}" type="datetime1">
              <a:rPr lang="zh-TW" altLang="en-US" smtClean="0"/>
              <a:t>2018/1/5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732815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91DC32-9558-B54A-AFDC-82A69DAF80FB}" type="datetime1">
              <a:rPr lang="zh-TW" altLang="en-US" smtClean="0"/>
              <a:t>2018/1/5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0223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6A88D0-51D0-8F4E-A6F5-14ECB1623D37}" type="datetime1">
              <a:rPr lang="zh-TW" altLang="en-US" smtClean="0"/>
              <a:t>2018/1/5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62683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B5F47D-E5E3-774E-8269-F6D1833CC049}" type="datetime1">
              <a:rPr lang="zh-TW" altLang="en-US" smtClean="0"/>
              <a:t>2018/1/5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201839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8A0109-EB37-4E4D-84DD-FA18163594E6}" type="datetime1">
              <a:rPr lang="zh-TW" altLang="en-US" smtClean="0"/>
              <a:t>2018/1/5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071409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1587C4-945E-3446-9758-24BB529E6FA3}" type="datetime1">
              <a:rPr lang="zh-TW" altLang="en-US" smtClean="0"/>
              <a:t>2018/1/5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844821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E06281-F7B5-9447-890C-A5F320970236}" type="datetime1">
              <a:rPr lang="zh-TW" altLang="en-US" smtClean="0"/>
              <a:t>2018/1/5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3145700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BBC9B-9F21-9B4C-8DAC-8986F293BCE8}" type="datetime1">
              <a:rPr lang="zh-TW" altLang="en-US" smtClean="0"/>
              <a:t>2018/1/5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813584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CFE4B8-D8F9-084B-B263-A0134B617292}" type="datetime1">
              <a:rPr lang="zh-TW" altLang="en-US" smtClean="0"/>
              <a:t>2018/1/5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436714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1E7F12-B6A4-BF4A-B718-E58253843C03}" type="datetime1">
              <a:rPr lang="zh-TW" altLang="en-US" smtClean="0"/>
              <a:t>2018/1/5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54002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829" y="648004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4FA85D-3A07-6244-B7A4-99E28DC81968}" type="datetime1">
              <a:rPr lang="zh-TW" altLang="en-US" smtClean="0"/>
              <a:t>2018/1/5</a:t>
            </a:fld>
            <a:endParaRPr lang="en-US"/>
          </a:p>
        </p:txBody>
      </p:sp>
      <p:sp>
        <p:nvSpPr>
          <p:cNvPr id="5" name="Footer Placeholder 4"/>
          <p:cNvSpPr>
            <a:spLocks noGrp="1"/>
          </p:cNvSpPr>
          <p:nvPr>
            <p:ph type="ftr" sz="quarter" idx="3"/>
          </p:nvPr>
        </p:nvSpPr>
        <p:spPr>
          <a:xfrm>
            <a:off x="3124200" y="648004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31407" y="6606257"/>
            <a:ext cx="574622" cy="229518"/>
          </a:xfrm>
          <a:prstGeom prst="rect">
            <a:avLst/>
          </a:prstGeom>
        </p:spPr>
        <p:txBody>
          <a:bodyPr vert="horz" lIns="91440" tIns="45720" rIns="91440" bIns="45720" rtlCol="0" anchor="ctr"/>
          <a:lstStyle>
            <a:lvl1pPr algn="r">
              <a:defRPr sz="1200">
                <a:solidFill>
                  <a:schemeClr val="tx1">
                    <a:tint val="75000"/>
                  </a:schemeClr>
                </a:solidFill>
              </a:defRPr>
            </a:lvl1pPr>
          </a:lstStyle>
          <a:p>
            <a:fld id="{5424488C-161F-514B-8FF5-CF5173A03E8D}" type="slidenum">
              <a:rPr lang="en-US" smtClean="0"/>
              <a:t>‹#›</a:t>
            </a:fld>
            <a:endParaRPr lang="en-US"/>
          </a:p>
        </p:txBody>
      </p:sp>
    </p:spTree>
    <p:extLst>
      <p:ext uri="{BB962C8B-B14F-4D97-AF65-F5344CB8AC3E}">
        <p14:creationId xmlns:p14="http://schemas.microsoft.com/office/powerpoint/2010/main" val="288322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ku.edu.tw/" TargetMode="External"/><Relationship Id="rId4" Type="http://schemas.openxmlformats.org/officeDocument/2006/relationships/hyperlink" Target="http://mail.tku.edu.tw/myday" TargetMode="External"/><Relationship Id="rId5" Type="http://schemas.openxmlformats.org/officeDocument/2006/relationships/image" Target="../media/image1.jpeg"/><Relationship Id="rId6" Type="http://schemas.openxmlformats.org/officeDocument/2006/relationships/image" Target="../media/image2.jpeg"/><Relationship Id="rId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hyperlink" Target="http://www.im.tku.edu.tw/"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hyperlink" Target="http://www.youtube.com/watch?v=BGirUZq1WtQ"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witter.com/Starbucks" TargetMode="Externa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facebook.com/Starbucks" TargetMode="Externa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s://www.facebook.com/pg/Starbucks/likes/?ref=page_internal" TargetMode="External"/><Relationship Id="rId4" Type="http://schemas.openxmlformats.org/officeDocument/2006/relationships/image" Target="../media/image16.png"/><Relationship Id="rId5" Type="http://schemas.openxmlformats.org/officeDocument/2006/relationships/hyperlink" Target="https://twitter.com/Starbucks/" TargetMode="External"/><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ev.twitter.com/" TargetMode="Externa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hyperlink" Target="https://dev.twitter.com/doc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hyperlink" Target="https://dev.twitter.com/docs/platform-objects"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hyperlink" Target="https://dev.twitter.com/docs/platform-object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hyperlink" Target="https://dev.twitter.com/docs/platform-object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hyperlink" Target="https://dev.twitter.com/docs/platform-object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hyperlink" Target="https://dev.twitter.com/docs/platform-object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hyperlink" Target="https://dev.twitter.com/docs/platform-objects/tweet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hyperlink" Target="https://dev.twitter.com/docs/platform-objects/tweet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hyperlink" Target="https://dev.twitter.com/docs/platform-objects/tweet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hyperlink" Target="https://dev.twitter.com/docs/platform-objects/user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hyperlink" Target="https://dev.twitter.com/docs/platform-objects/user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hyperlink" Target="https://dev.twitter.com/docs/platform-objects/entitie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hyperlink" Target="https://dev.twitter.com/docs/platform-objects/entitie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hyperlink" Target="https://dev.twitter.com/docs/platform-objects/place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hyperlink" Target="https://dev.twitter.com/docs/platform-objects/place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hyperlink" Target="https://dev.twitter.com/docs/twitter-for-website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hyperlink" Target="https://dev.twitter.com/docs/follow-button"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hyperlink" Target="https://dev.twitter.com/docs/follow-button"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hyperlink" Target="https://about.twitter.com/resources/buttons#follow"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hyperlink" Target="https://dev.twitter.com/docs/using-search"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hyperlink" Target="https://dev.twitter.com/docs/api"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hyperlink" Target="https://dev.twitter.com/docs/streaming-api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ev.twitter.com/docs"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ev.twitter.com/doc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hyperlink" Target="https://dev.twitter.com/docs/streaming-apis"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hyperlink" Target="https://dev.twitter.com/docs/streaming-api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hyperlink" Target="https://dev.twitter.com/console"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dev.twitter.com/apps" TargetMode="External"/><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hyperlink" Target="https://dev.twitter.com/apps/new" TargetMode="External"/><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hyperlink" Target="https://dev.twitter.com/apps/new" TargetMode="External"/><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hyperlink" Target="https://twitter.com/"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hyperlink" Target="https://dev.twitter.com/docs/api/1.1"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hyperlink" Target="https://dev.twitter.com/docs/api/1.1/get/search/tweets"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ev.twitter.com/docs/api/1.1/get/search/tweets" TargetMode="External"/><Relationship Id="rId3" Type="http://schemas.openxmlformats.org/officeDocument/2006/relationships/image" Target="../media/image5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hyperlink" Target="https://dev.twitter.com/docs/api/1.1/get/search/tweets"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hyperlink" Target="https://dev.twitter.com/docs/api/1.1/get/search/tweets#oauth-too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eveloper.twitter.com/" TargetMode="External"/><Relationship Id="rId3" Type="http://schemas.openxmlformats.org/officeDocument/2006/relationships/image" Target="../media/image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hyperlink" Target="https://dev.twitter.com/docs/api/1.1/get/search/tweets#oauth-tool"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hyperlink" Target="https://dev.twitter.com/docs/intents"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hyperlink" Target="https://dev.twitter.com/docs/intents"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hyperlink" Target="https://dev.twitter.com/docs/intents/events"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hyperlink" Target="https://dev.twitter.com/docs/intents/events"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hyperlink" Target="https://dev.twitter.com/start"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hyperlink" Target="https://dev.twitter.com/blog/rest-api-ssl-certificate-update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hyperlink" Target="https://developer.twitter.com/"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hyperlink" Target="https://dev.twitter.com/docs/security/using-ssl"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hyperlink" Target="https://dev.twitter.com/docs/security/using-ssl"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hyperlink" Target="https://dev.twitter.com/docs/security/using-ssl"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hyperlink" Target="https://dev.twitter.com/docs/security/using-ssl"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 Id="rId3" Type="http://schemas.openxmlformats.org/officeDocument/2006/relationships/hyperlink" Target="https://dev.twitter.com/docs/security/using-ssl"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eveloper.twitter.co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witter.com/search?src=typd&amp;q=Starbucks" TargetMode="Externa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8773"/>
            <a:ext cx="7772400" cy="887992"/>
          </a:xfrm>
        </p:spPr>
        <p:txBody>
          <a:bodyPr/>
          <a:lstStyle/>
          <a:p>
            <a:r>
              <a:rPr lang="en-US" b="1" dirty="0" smtClean="0">
                <a:solidFill>
                  <a:srgbClr val="376092"/>
                </a:solidFill>
              </a:rPr>
              <a:t>Social Media Apps Programming</a:t>
            </a:r>
            <a:endParaRPr lang="en-US" b="1" dirty="0">
              <a:solidFill>
                <a:srgbClr val="376092"/>
              </a:solidFill>
            </a:endParaRPr>
          </a:p>
        </p:txBody>
      </p:sp>
      <p:sp>
        <p:nvSpPr>
          <p:cNvPr id="3" name="Subtitle 2"/>
          <p:cNvSpPr>
            <a:spLocks noGrp="1"/>
          </p:cNvSpPr>
          <p:nvPr>
            <p:ph type="subTitle" idx="1"/>
          </p:nvPr>
        </p:nvSpPr>
        <p:spPr>
          <a:xfrm>
            <a:off x="1035365" y="4335342"/>
            <a:ext cx="7247555" cy="2190002"/>
          </a:xfrm>
        </p:spPr>
        <p:txBody>
          <a:bodyPr>
            <a:normAutofit fontScale="55000" lnSpcReduction="20000"/>
          </a:bodyPr>
          <a:lstStyle/>
          <a:p>
            <a:r>
              <a:rPr lang="en-US" sz="5100" dirty="0" smtClean="0">
                <a:solidFill>
                  <a:schemeClr val="accent1">
                    <a:lumMod val="75000"/>
                  </a:schemeClr>
                </a:solidFill>
              </a:rPr>
              <a:t>Min-</a:t>
            </a:r>
            <a:r>
              <a:rPr lang="en-US" sz="5100" dirty="0" err="1" smtClean="0">
                <a:solidFill>
                  <a:schemeClr val="accent1">
                    <a:lumMod val="75000"/>
                  </a:schemeClr>
                </a:solidFill>
              </a:rPr>
              <a:t>Yuh</a:t>
            </a:r>
            <a:r>
              <a:rPr lang="en-US" sz="5100" dirty="0" smtClean="0">
                <a:solidFill>
                  <a:schemeClr val="accent1">
                    <a:lumMod val="75000"/>
                  </a:schemeClr>
                </a:solidFill>
              </a:rPr>
              <a:t> Day, Ph.D.</a:t>
            </a:r>
          </a:p>
          <a:p>
            <a:r>
              <a:rPr lang="en-US" sz="5100" dirty="0" smtClean="0">
                <a:solidFill>
                  <a:schemeClr val="accent1">
                    <a:lumMod val="75000"/>
                  </a:schemeClr>
                </a:solidFill>
              </a:rPr>
              <a:t>Assistant Professor</a:t>
            </a:r>
          </a:p>
          <a:p>
            <a:r>
              <a:rPr lang="en-US" sz="5100" dirty="0" smtClean="0">
                <a:hlinkClick r:id="rId2"/>
              </a:rPr>
              <a:t>Department of Information Management</a:t>
            </a:r>
            <a:endParaRPr lang="en-US" sz="5100" dirty="0" smtClean="0"/>
          </a:p>
          <a:p>
            <a:r>
              <a:rPr lang="en-US" sz="5100" dirty="0" err="1" smtClean="0">
                <a:hlinkClick r:id="rId3"/>
              </a:rPr>
              <a:t>Tamkang</a:t>
            </a:r>
            <a:r>
              <a:rPr lang="en-US" sz="5100" dirty="0" smtClean="0">
                <a:hlinkClick r:id="rId3"/>
              </a:rPr>
              <a:t> University</a:t>
            </a:r>
            <a:endParaRPr lang="en-US" sz="5100" dirty="0" smtClean="0"/>
          </a:p>
          <a:p>
            <a:endParaRPr lang="en-US" sz="2600" dirty="0" smtClean="0">
              <a:hlinkClick r:id="rId4"/>
            </a:endParaRPr>
          </a:p>
          <a:p>
            <a:r>
              <a:rPr lang="en-US" sz="2600" dirty="0" smtClean="0">
                <a:hlinkClick r:id="rId4"/>
              </a:rPr>
              <a:t>http://mail.tku.edu.tw/myday</a:t>
            </a:r>
            <a:endParaRPr lang="en-US" sz="2600" dirty="0" smtClean="0"/>
          </a:p>
          <a:p>
            <a:endParaRPr lang="en-US" dirty="0"/>
          </a:p>
        </p:txBody>
      </p:sp>
      <p:pic>
        <p:nvPicPr>
          <p:cNvPr id="5" name="Picture 5" descr="C:\Users\myday\Downloads\TKU-logo-12cm.jpg"/>
          <p:cNvPicPr>
            <a:picLocks noChangeAspect="1" noChangeArrowheads="1"/>
          </p:cNvPicPr>
          <p:nvPr/>
        </p:nvPicPr>
        <p:blipFill>
          <a:blip r:embed="rId5" cstate="print"/>
          <a:srcRect/>
          <a:stretch>
            <a:fillRect/>
          </a:stretch>
        </p:blipFill>
        <p:spPr bwMode="auto">
          <a:xfrm>
            <a:off x="7337898" y="27612"/>
            <a:ext cx="633388" cy="630640"/>
          </a:xfrm>
          <a:prstGeom prst="rect">
            <a:avLst/>
          </a:prstGeom>
          <a:noFill/>
          <a:ln w="9525">
            <a:noFill/>
            <a:miter lim="800000"/>
            <a:headEnd/>
            <a:tailEnd/>
          </a:ln>
        </p:spPr>
      </p:pic>
      <p:sp>
        <p:nvSpPr>
          <p:cNvPr id="6" name="文字方塊 14"/>
          <p:cNvSpPr txBox="1">
            <a:spLocks noChangeArrowheads="1"/>
          </p:cNvSpPr>
          <p:nvPr/>
        </p:nvSpPr>
        <p:spPr bwMode="auto">
          <a:xfrm>
            <a:off x="7971286" y="-1464"/>
            <a:ext cx="1153735" cy="646331"/>
          </a:xfrm>
          <a:prstGeom prst="rect">
            <a:avLst/>
          </a:prstGeom>
          <a:noFill/>
          <a:ln w="9525">
            <a:noFill/>
            <a:miter lim="800000"/>
            <a:headEnd/>
            <a:tailEnd/>
          </a:ln>
        </p:spPr>
        <p:txBody>
          <a:bodyPr wrap="square">
            <a:spAutoFit/>
          </a:bodyPr>
          <a:lstStyle/>
          <a:p>
            <a:r>
              <a:rPr kumimoji="0" lang="en-US" altLang="zh-TW" b="1" dirty="0" err="1">
                <a:solidFill>
                  <a:srgbClr val="FF0000"/>
                </a:solidFill>
                <a:latin typeface="Calibri" pitchFamily="34" charset="0"/>
              </a:rPr>
              <a:t>Tamkang</a:t>
            </a:r>
            <a:r>
              <a:rPr kumimoji="0" lang="en-US" altLang="zh-TW" b="1" dirty="0">
                <a:solidFill>
                  <a:srgbClr val="FF0000"/>
                </a:solidFill>
                <a:latin typeface="Calibri" pitchFamily="34" charset="0"/>
              </a:rPr>
              <a:t> </a:t>
            </a:r>
            <a:r>
              <a:rPr kumimoji="0" lang="en-US" altLang="zh-TW" b="1" dirty="0" smtClean="0">
                <a:solidFill>
                  <a:srgbClr val="FF0000"/>
                </a:solidFill>
                <a:latin typeface="Calibri" pitchFamily="34" charset="0"/>
              </a:rPr>
              <a:t/>
            </a:r>
            <a:br>
              <a:rPr kumimoji="0" lang="en-US" altLang="zh-TW" b="1" dirty="0" smtClean="0">
                <a:solidFill>
                  <a:srgbClr val="FF0000"/>
                </a:solidFill>
                <a:latin typeface="Calibri" pitchFamily="34" charset="0"/>
              </a:rPr>
            </a:br>
            <a:r>
              <a:rPr kumimoji="0" lang="en-US" altLang="zh-TW" b="1" dirty="0" smtClean="0">
                <a:solidFill>
                  <a:srgbClr val="FF0000"/>
                </a:solidFill>
                <a:latin typeface="Calibri" pitchFamily="34" charset="0"/>
              </a:rPr>
              <a:t>University</a:t>
            </a:r>
            <a:endParaRPr kumimoji="0" lang="zh-TW" altLang="en-US" b="1" dirty="0">
              <a:solidFill>
                <a:srgbClr val="FF0000"/>
              </a:solidFill>
              <a:latin typeface="Calibri" pitchFamily="34" charset="0"/>
            </a:endParaRPr>
          </a:p>
        </p:txBody>
      </p:sp>
      <p:pic>
        <p:nvPicPr>
          <p:cNvPr id="8" name="Picture 4" descr="http://mail.tku.edu.tw/myday/images/Myday_Photo.jpg"/>
          <p:cNvPicPr>
            <a:picLocks noChangeAspect="1" noChangeArrowheads="1"/>
          </p:cNvPicPr>
          <p:nvPr/>
        </p:nvPicPr>
        <p:blipFill>
          <a:blip r:embed="rId6" cstate="print"/>
          <a:srcRect l="10527" t="1544" r="10527" b="25148"/>
          <a:stretch>
            <a:fillRect/>
          </a:stretch>
        </p:blipFill>
        <p:spPr bwMode="auto">
          <a:xfrm>
            <a:off x="2112146" y="4335342"/>
            <a:ext cx="712845" cy="882570"/>
          </a:xfrm>
          <a:prstGeom prst="rect">
            <a:avLst/>
          </a:prstGeom>
          <a:noFill/>
        </p:spPr>
      </p:pic>
      <p:sp>
        <p:nvSpPr>
          <p:cNvPr id="11" name="副標題 2"/>
          <p:cNvSpPr txBox="1">
            <a:spLocks/>
          </p:cNvSpPr>
          <p:nvPr/>
        </p:nvSpPr>
        <p:spPr>
          <a:xfrm>
            <a:off x="2195736" y="6569740"/>
            <a:ext cx="4752528" cy="2606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Aft>
                <a:spcPts val="0"/>
              </a:spcAft>
              <a:buClrTx/>
              <a:buSzTx/>
              <a:buFont typeface="Arial" pitchFamily="34" charset="0"/>
              <a:buNone/>
              <a:tabLst/>
              <a:defRPr/>
            </a:pPr>
            <a:r>
              <a:rPr kumimoji="0" lang="en-US" altLang="zh-TW" sz="1400" b="0" i="0" u="none" strike="noStrike" kern="1200" cap="none" spc="0" normalizeH="0" baseline="0" noProof="0" dirty="0" smtClean="0">
                <a:ln>
                  <a:noFill/>
                </a:ln>
                <a:solidFill>
                  <a:schemeClr val="tx1">
                    <a:tint val="75000"/>
                  </a:schemeClr>
                </a:solidFill>
                <a:effectLst/>
                <a:uLnTx/>
                <a:uFillTx/>
                <a:latin typeface="+mn-lt"/>
                <a:ea typeface="+mn-ea"/>
                <a:cs typeface="+mn-cs"/>
              </a:rPr>
              <a:t>2018-01-05</a:t>
            </a:r>
          </a:p>
        </p:txBody>
      </p:sp>
      <p:sp>
        <p:nvSpPr>
          <p:cNvPr id="13" name="副標題 2"/>
          <p:cNvSpPr txBox="1">
            <a:spLocks/>
          </p:cNvSpPr>
          <p:nvPr/>
        </p:nvSpPr>
        <p:spPr>
          <a:xfrm>
            <a:off x="2195736" y="3178462"/>
            <a:ext cx="4752528" cy="1009072"/>
          </a:xfrm>
          <a:prstGeom prst="rect">
            <a:avLst/>
          </a:prstGeom>
        </p:spPr>
        <p:txBody>
          <a:bodyPr vert="horz" lIns="91440" tIns="45720" rIns="91440" bIns="45720" rtlCol="0">
            <a:noAutofit/>
          </a:bodyPr>
          <a:lstStyle/>
          <a:p>
            <a:pPr lvl="0" algn="ctr" defTabSz="914400">
              <a:defRPr/>
            </a:pPr>
            <a:r>
              <a:rPr lang="es-ES_tradnl" altLang="zh-TW" sz="1400" dirty="0" smtClean="0">
                <a:solidFill>
                  <a:schemeClr val="tx1">
                    <a:tint val="75000"/>
                  </a:schemeClr>
                </a:solidFill>
              </a:rPr>
              <a:t>1061SMAP14</a:t>
            </a:r>
            <a:endParaRPr lang="es-ES_tradnl" altLang="zh-TW" sz="1400" dirty="0">
              <a:solidFill>
                <a:schemeClr val="tx1">
                  <a:tint val="75000"/>
                </a:schemeClr>
              </a:solidFill>
            </a:endParaRPr>
          </a:p>
          <a:p>
            <a:pPr algn="ctr" defTabSz="914400">
              <a:defRPr/>
            </a:pPr>
            <a:r>
              <a:rPr lang="es-ES_tradnl" altLang="zh-TW" sz="1400" dirty="0" smtClean="0">
                <a:solidFill>
                  <a:schemeClr val="tx1">
                    <a:tint val="75000"/>
                  </a:schemeClr>
                </a:solidFill>
              </a:rPr>
              <a:t>TLMXM1A</a:t>
            </a:r>
            <a:r>
              <a:rPr lang="zh-TW" altLang="en-US" sz="1400" dirty="0" smtClean="0">
                <a:solidFill>
                  <a:schemeClr val="tx1">
                    <a:tint val="75000"/>
                  </a:schemeClr>
                </a:solidFill>
              </a:rPr>
              <a:t> (</a:t>
            </a:r>
            <a:r>
              <a:rPr lang="en-US" altLang="zh-TW" sz="1400" dirty="0" smtClean="0">
                <a:solidFill>
                  <a:schemeClr val="tx1">
                    <a:tint val="75000"/>
                  </a:schemeClr>
                </a:solidFill>
              </a:rPr>
              <a:t>8648) </a:t>
            </a:r>
            <a:r>
              <a:rPr lang="es-ES_tradnl" altLang="zh-TW" sz="1400" dirty="0" smtClean="0">
                <a:solidFill>
                  <a:schemeClr val="tx1">
                    <a:tint val="75000"/>
                  </a:schemeClr>
                </a:solidFill>
              </a:rPr>
              <a:t>(</a:t>
            </a:r>
            <a:r>
              <a:rPr lang="en-US" altLang="zh-TW" sz="1400" dirty="0">
                <a:solidFill>
                  <a:schemeClr val="tx1">
                    <a:tint val="75000"/>
                  </a:schemeClr>
                </a:solidFill>
              </a:rPr>
              <a:t>M2143</a:t>
            </a:r>
            <a:r>
              <a:rPr lang="es-ES_tradnl" altLang="zh-TW" sz="1400" dirty="0" smtClean="0">
                <a:solidFill>
                  <a:schemeClr val="tx1">
                    <a:tint val="75000"/>
                  </a:schemeClr>
                </a:solidFill>
              </a:rPr>
              <a:t>)</a:t>
            </a:r>
            <a:r>
              <a:rPr lang="en-US" altLang="zh-TW" sz="1400" dirty="0" smtClean="0">
                <a:solidFill>
                  <a:schemeClr val="tx1">
                    <a:tint val="75000"/>
                  </a:schemeClr>
                </a:solidFill>
              </a:rPr>
              <a:t> </a:t>
            </a:r>
            <a:r>
              <a:rPr lang="en-US" altLang="zh-TW" sz="1400" dirty="0">
                <a:solidFill>
                  <a:schemeClr val="tx1">
                    <a:tint val="75000"/>
                  </a:schemeClr>
                </a:solidFill>
              </a:rPr>
              <a:t>(Fall </a:t>
            </a:r>
            <a:r>
              <a:rPr lang="en-US" altLang="zh-TW" sz="1400" dirty="0" smtClean="0">
                <a:solidFill>
                  <a:schemeClr val="tx1">
                    <a:tint val="75000"/>
                  </a:schemeClr>
                </a:solidFill>
              </a:rPr>
              <a:t>2017)</a:t>
            </a:r>
            <a:endParaRPr lang="es-ES_tradnl" altLang="zh-TW" sz="1400" dirty="0">
              <a:solidFill>
                <a:schemeClr val="tx1">
                  <a:tint val="75000"/>
                </a:schemeClr>
              </a:solidFill>
            </a:endParaRPr>
          </a:p>
          <a:p>
            <a:pPr lvl="0" algn="ctr" defTabSz="914400">
              <a:defRPr/>
            </a:pPr>
            <a:r>
              <a:rPr lang="en-US" altLang="zh-TW" sz="1400" dirty="0" smtClean="0">
                <a:solidFill>
                  <a:schemeClr val="tx1">
                    <a:tint val="75000"/>
                  </a:schemeClr>
                </a:solidFill>
              </a:rPr>
              <a:t>(</a:t>
            </a:r>
            <a:r>
              <a:rPr lang="en-US" altLang="zh-TW" sz="1400" dirty="0">
                <a:solidFill>
                  <a:schemeClr val="tx1">
                    <a:tint val="75000"/>
                  </a:schemeClr>
                </a:solidFill>
              </a:rPr>
              <a:t>MIS MBA) (2 Credits, Elective) </a:t>
            </a:r>
            <a:r>
              <a:rPr lang="en-US" altLang="zh-TW" sz="1400" dirty="0" smtClean="0">
                <a:solidFill>
                  <a:schemeClr val="tx1">
                    <a:tint val="75000"/>
                  </a:schemeClr>
                </a:solidFill>
              </a:rPr>
              <a:t>[</a:t>
            </a:r>
            <a:r>
              <a:rPr lang="en-US" altLang="zh-TW" sz="1400" dirty="0">
                <a:solidFill>
                  <a:schemeClr val="tx1">
                    <a:tint val="75000"/>
                  </a:schemeClr>
                </a:solidFill>
              </a:rPr>
              <a:t>Full English Course]</a:t>
            </a:r>
          </a:p>
          <a:p>
            <a:pPr lvl="0" algn="ctr" defTabSz="914400">
              <a:defRPr/>
            </a:pPr>
            <a:r>
              <a:rPr lang="en-US" altLang="zh-TW" sz="1400" dirty="0" smtClean="0">
                <a:solidFill>
                  <a:schemeClr val="tx1">
                    <a:tint val="75000"/>
                  </a:schemeClr>
                </a:solidFill>
              </a:rPr>
              <a:t>Fri 8,9 (15:10-17:00) B206</a:t>
            </a:r>
            <a:endParaRPr lang="es-ES_tradnl" altLang="zh-TW" sz="1400" dirty="0" smtClean="0">
              <a:solidFill>
                <a:schemeClr val="tx1">
                  <a:tint val="75000"/>
                </a:schemeClr>
              </a:solidFill>
            </a:endParaRPr>
          </a:p>
          <a:p>
            <a:pPr lvl="0" algn="ctr" defTabSz="914400">
              <a:defRPr/>
            </a:pPr>
            <a:r>
              <a:rPr lang="es-ES_tradnl" altLang="zh-TW" sz="1400" dirty="0" smtClean="0">
                <a:solidFill>
                  <a:schemeClr val="tx1">
                    <a:tint val="75000"/>
                  </a:schemeClr>
                </a:solidFill>
              </a:rPr>
              <a:t> </a:t>
            </a:r>
            <a:endParaRPr lang="es-ES_tradnl" altLang="zh-TW" sz="1400" dirty="0">
              <a:solidFill>
                <a:schemeClr val="tx1">
                  <a:tint val="75000"/>
                </a:schemeClr>
              </a:solidFill>
            </a:endParaRPr>
          </a:p>
        </p:txBody>
      </p:sp>
      <p:pic>
        <p:nvPicPr>
          <p:cNvPr id="7" name="Picture 6" descr="qrcode.myda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5488" y="5672576"/>
            <a:ext cx="1185424" cy="1185424"/>
          </a:xfrm>
          <a:prstGeom prst="rect">
            <a:avLst/>
          </a:prstGeom>
        </p:spPr>
      </p:pic>
      <p:sp>
        <p:nvSpPr>
          <p:cNvPr id="12" name="Title 1"/>
          <p:cNvSpPr txBox="1">
            <a:spLocks/>
          </p:cNvSpPr>
          <p:nvPr/>
        </p:nvSpPr>
        <p:spPr>
          <a:xfrm>
            <a:off x="225082" y="1314010"/>
            <a:ext cx="8665699" cy="19107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000" b="1">
                <a:solidFill>
                  <a:srgbClr val="FF0000"/>
                </a:solidFill>
              </a:rPr>
              <a:t>Twitter API</a:t>
            </a:r>
            <a:endParaRPr lang="en-US" sz="6000" b="1" dirty="0">
              <a:solidFill>
                <a:srgbClr val="FF0000"/>
              </a:solidFill>
            </a:endParaRPr>
          </a:p>
        </p:txBody>
      </p:sp>
    </p:spTree>
    <p:extLst>
      <p:ext uri="{BB962C8B-B14F-4D97-AF65-F5344CB8AC3E}">
        <p14:creationId xmlns:p14="http://schemas.microsoft.com/office/powerpoint/2010/main" val="1946653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10</a:t>
            </a:fld>
            <a:endParaRPr lang="en-US"/>
          </a:p>
        </p:txBody>
      </p:sp>
      <p:pic>
        <p:nvPicPr>
          <p:cNvPr id="5" name="Picture 4"/>
          <p:cNvPicPr>
            <a:picLocks noChangeAspect="1"/>
          </p:cNvPicPr>
          <p:nvPr/>
        </p:nvPicPr>
        <p:blipFill>
          <a:blip r:embed="rId2"/>
          <a:stretch>
            <a:fillRect/>
          </a:stretch>
        </p:blipFill>
        <p:spPr>
          <a:xfrm>
            <a:off x="1095374" y="806062"/>
            <a:ext cx="7229657" cy="5673195"/>
          </a:xfrm>
          <a:prstGeom prst="rect">
            <a:avLst/>
          </a:prstGeom>
        </p:spPr>
      </p:pic>
      <p:sp>
        <p:nvSpPr>
          <p:cNvPr id="6" name="Rectangle 5"/>
          <p:cNvSpPr/>
          <p:nvPr/>
        </p:nvSpPr>
        <p:spPr>
          <a:xfrm>
            <a:off x="2174874" y="6466443"/>
            <a:ext cx="5191125" cy="369332"/>
          </a:xfrm>
          <a:prstGeom prst="rect">
            <a:avLst/>
          </a:prstGeom>
        </p:spPr>
        <p:txBody>
          <a:bodyPr wrap="square">
            <a:spAutoFit/>
          </a:bodyPr>
          <a:lstStyle/>
          <a:p>
            <a:pPr algn="ctr"/>
            <a:r>
              <a:rPr lang="en-US" dirty="0">
                <a:hlinkClick r:id="rId3"/>
              </a:rPr>
              <a:t>http://www.youtube.com/watch?v=</a:t>
            </a:r>
            <a:r>
              <a:rPr lang="en-US" dirty="0" smtClean="0">
                <a:hlinkClick r:id="rId3"/>
              </a:rPr>
              <a:t>BGirUZq1WtQ</a:t>
            </a:r>
            <a:endParaRPr lang="en-US" dirty="0" smtClean="0"/>
          </a:p>
        </p:txBody>
      </p:sp>
      <p:sp>
        <p:nvSpPr>
          <p:cNvPr id="7" name="Rectangle 6"/>
          <p:cNvSpPr/>
          <p:nvPr/>
        </p:nvSpPr>
        <p:spPr>
          <a:xfrm>
            <a:off x="365125" y="159731"/>
            <a:ext cx="8740904" cy="523220"/>
          </a:xfrm>
          <a:prstGeom prst="rect">
            <a:avLst/>
          </a:prstGeom>
        </p:spPr>
        <p:txBody>
          <a:bodyPr wrap="square">
            <a:spAutoFit/>
          </a:bodyPr>
          <a:lstStyle/>
          <a:p>
            <a:pPr algn="ctr"/>
            <a:r>
              <a:rPr lang="en-US" sz="2800" b="1" dirty="0">
                <a:solidFill>
                  <a:schemeClr val="accent1"/>
                </a:solidFill>
              </a:rPr>
              <a:t>What can your business do...in just 140 characters</a:t>
            </a:r>
            <a:r>
              <a:rPr lang="en-US" sz="2800" b="1" dirty="0" smtClean="0">
                <a:solidFill>
                  <a:schemeClr val="accent1"/>
                </a:solidFill>
              </a:rPr>
              <a:t>?</a:t>
            </a:r>
          </a:p>
        </p:txBody>
      </p:sp>
    </p:spTree>
    <p:extLst>
      <p:ext uri="{BB962C8B-B14F-4D97-AF65-F5344CB8AC3E}">
        <p14:creationId xmlns:p14="http://schemas.microsoft.com/office/powerpoint/2010/main" val="1959689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11</a:t>
            </a:fld>
            <a:endParaRPr lang="en-US"/>
          </a:p>
        </p:txBody>
      </p:sp>
      <p:sp>
        <p:nvSpPr>
          <p:cNvPr id="6" name="Rectangle 5"/>
          <p:cNvSpPr/>
          <p:nvPr/>
        </p:nvSpPr>
        <p:spPr>
          <a:xfrm>
            <a:off x="3069024" y="6466443"/>
            <a:ext cx="3005951" cy="369332"/>
          </a:xfrm>
          <a:prstGeom prst="rect">
            <a:avLst/>
          </a:prstGeom>
        </p:spPr>
        <p:txBody>
          <a:bodyPr wrap="none">
            <a:spAutoFit/>
          </a:bodyPr>
          <a:lstStyle/>
          <a:p>
            <a:r>
              <a:rPr lang="en-US" dirty="0">
                <a:hlinkClick r:id="rId2"/>
              </a:rPr>
              <a:t>https://twitter.com/</a:t>
            </a:r>
            <a:r>
              <a:rPr lang="en-US" dirty="0" smtClean="0">
                <a:hlinkClick r:id="rId2"/>
              </a:rPr>
              <a:t>Starbucks</a:t>
            </a:r>
            <a:endParaRPr lang="en-US" dirty="0" smtClean="0"/>
          </a:p>
        </p:txBody>
      </p:sp>
      <p:sp>
        <p:nvSpPr>
          <p:cNvPr id="7"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4F81BD"/>
                </a:solidFill>
              </a:rPr>
              <a:t>Twitter</a:t>
            </a:r>
            <a:endParaRPr lang="en-US" b="1" dirty="0">
              <a:solidFill>
                <a:srgbClr val="4F81BD"/>
              </a:solidFill>
            </a:endParaRPr>
          </a:p>
        </p:txBody>
      </p:sp>
      <p:pic>
        <p:nvPicPr>
          <p:cNvPr id="3" name="Picture 2"/>
          <p:cNvPicPr>
            <a:picLocks noChangeAspect="1"/>
          </p:cNvPicPr>
          <p:nvPr/>
        </p:nvPicPr>
        <p:blipFill>
          <a:blip r:embed="rId3"/>
          <a:stretch>
            <a:fillRect/>
          </a:stretch>
        </p:blipFill>
        <p:spPr>
          <a:xfrm>
            <a:off x="0" y="672033"/>
            <a:ext cx="9144000" cy="5513933"/>
          </a:xfrm>
          <a:prstGeom prst="rect">
            <a:avLst/>
          </a:prstGeom>
        </p:spPr>
      </p:pic>
    </p:spTree>
    <p:extLst>
      <p:ext uri="{BB962C8B-B14F-4D97-AF65-F5344CB8AC3E}">
        <p14:creationId xmlns:p14="http://schemas.microsoft.com/office/powerpoint/2010/main" val="5419088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Facebook</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12</a:t>
            </a:fld>
            <a:endParaRPr lang="en-US"/>
          </a:p>
        </p:txBody>
      </p:sp>
      <p:sp>
        <p:nvSpPr>
          <p:cNvPr id="3" name="Rectangle 2"/>
          <p:cNvSpPr/>
          <p:nvPr/>
        </p:nvSpPr>
        <p:spPr>
          <a:xfrm>
            <a:off x="2681305" y="6466443"/>
            <a:ext cx="3781391" cy="369332"/>
          </a:xfrm>
          <a:prstGeom prst="rect">
            <a:avLst/>
          </a:prstGeom>
        </p:spPr>
        <p:txBody>
          <a:bodyPr wrap="none">
            <a:spAutoFit/>
          </a:bodyPr>
          <a:lstStyle/>
          <a:p>
            <a:r>
              <a:rPr lang="en-US" dirty="0">
                <a:hlinkClick r:id="rId2"/>
              </a:rPr>
              <a:t>https://www.facebook.com/</a:t>
            </a:r>
            <a:r>
              <a:rPr lang="en-US" dirty="0" smtClean="0">
                <a:hlinkClick r:id="rId2"/>
              </a:rPr>
              <a:t>Starbucks</a:t>
            </a:r>
            <a:endParaRPr lang="en-US" dirty="0" smtClean="0"/>
          </a:p>
        </p:txBody>
      </p:sp>
      <p:pic>
        <p:nvPicPr>
          <p:cNvPr id="6" name="Picture 5"/>
          <p:cNvPicPr>
            <a:picLocks noChangeAspect="1"/>
          </p:cNvPicPr>
          <p:nvPr/>
        </p:nvPicPr>
        <p:blipFill>
          <a:blip r:embed="rId3"/>
          <a:stretch>
            <a:fillRect/>
          </a:stretch>
        </p:blipFill>
        <p:spPr>
          <a:xfrm>
            <a:off x="509024" y="583472"/>
            <a:ext cx="8125951" cy="5882971"/>
          </a:xfrm>
          <a:prstGeom prst="rect">
            <a:avLst/>
          </a:prstGeom>
        </p:spPr>
      </p:pic>
    </p:spTree>
    <p:extLst>
      <p:ext uri="{BB962C8B-B14F-4D97-AF65-F5344CB8AC3E}">
        <p14:creationId xmlns:p14="http://schemas.microsoft.com/office/powerpoint/2010/main" val="3844832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13</a:t>
            </a:fld>
            <a:endParaRPr lang="en-US"/>
          </a:p>
        </p:txBody>
      </p:sp>
      <p:pic>
        <p:nvPicPr>
          <p:cNvPr id="5" name="Picture 4"/>
          <p:cNvPicPr>
            <a:picLocks noChangeAspect="1"/>
          </p:cNvPicPr>
          <p:nvPr/>
        </p:nvPicPr>
        <p:blipFill>
          <a:blip r:embed="rId2"/>
          <a:stretch>
            <a:fillRect/>
          </a:stretch>
        </p:blipFill>
        <p:spPr>
          <a:xfrm>
            <a:off x="4590335" y="2246520"/>
            <a:ext cx="4368839" cy="4066162"/>
          </a:xfrm>
          <a:prstGeom prst="rect">
            <a:avLst/>
          </a:prstGeom>
        </p:spPr>
      </p:pic>
      <p:sp>
        <p:nvSpPr>
          <p:cNvPr id="6" name="Rectangle 5"/>
          <p:cNvSpPr/>
          <p:nvPr/>
        </p:nvSpPr>
        <p:spPr>
          <a:xfrm>
            <a:off x="4241260" y="6421591"/>
            <a:ext cx="4445540" cy="276999"/>
          </a:xfrm>
          <a:prstGeom prst="rect">
            <a:avLst/>
          </a:prstGeom>
        </p:spPr>
        <p:txBody>
          <a:bodyPr wrap="square">
            <a:spAutoFit/>
          </a:bodyPr>
          <a:lstStyle/>
          <a:p>
            <a:pPr algn="ctr"/>
            <a:r>
              <a:rPr lang="en-US" sz="1200" dirty="0">
                <a:hlinkClick r:id="rId3"/>
              </a:rPr>
              <a:t>https://www.facebook.com/pg/Starbucks/likes/?</a:t>
            </a:r>
            <a:r>
              <a:rPr lang="en-US" sz="1200" dirty="0" smtClean="0">
                <a:hlinkClick r:id="rId3"/>
              </a:rPr>
              <a:t>ref=page_internal</a:t>
            </a:r>
            <a:endParaRPr lang="en-US" sz="1200" dirty="0" smtClean="0"/>
          </a:p>
        </p:txBody>
      </p:sp>
      <p:sp>
        <p:nvSpPr>
          <p:cNvPr id="7" name="Title 1"/>
          <p:cNvSpPr>
            <a:spLocks noGrp="1"/>
          </p:cNvSpPr>
          <p:nvPr>
            <p:ph type="title"/>
          </p:nvPr>
        </p:nvSpPr>
        <p:spPr>
          <a:xfrm>
            <a:off x="457200" y="274638"/>
            <a:ext cx="8229600" cy="484187"/>
          </a:xfrm>
        </p:spPr>
        <p:txBody>
          <a:bodyPr>
            <a:normAutofit fontScale="90000"/>
          </a:bodyPr>
          <a:lstStyle/>
          <a:p>
            <a:r>
              <a:rPr lang="en-US" b="1" dirty="0" smtClean="0">
                <a:solidFill>
                  <a:srgbClr val="4F81BD"/>
                </a:solidFill>
              </a:rPr>
              <a:t>Twitter vs. Facebook</a:t>
            </a:r>
            <a:endParaRPr lang="en-US" b="1" dirty="0">
              <a:solidFill>
                <a:srgbClr val="4F81BD"/>
              </a:solidFill>
            </a:endParaRPr>
          </a:p>
        </p:txBody>
      </p:sp>
      <p:pic>
        <p:nvPicPr>
          <p:cNvPr id="8" name="Picture 7"/>
          <p:cNvPicPr>
            <a:picLocks noChangeAspect="1"/>
          </p:cNvPicPr>
          <p:nvPr/>
        </p:nvPicPr>
        <p:blipFill>
          <a:blip r:embed="rId4"/>
          <a:stretch>
            <a:fillRect/>
          </a:stretch>
        </p:blipFill>
        <p:spPr>
          <a:xfrm>
            <a:off x="0" y="2246520"/>
            <a:ext cx="4512199" cy="2402733"/>
          </a:xfrm>
          <a:prstGeom prst="rect">
            <a:avLst/>
          </a:prstGeom>
        </p:spPr>
      </p:pic>
      <p:sp>
        <p:nvSpPr>
          <p:cNvPr id="9" name="Rectangle 8"/>
          <p:cNvSpPr/>
          <p:nvPr/>
        </p:nvSpPr>
        <p:spPr>
          <a:xfrm>
            <a:off x="457200" y="4688255"/>
            <a:ext cx="3067122" cy="369332"/>
          </a:xfrm>
          <a:prstGeom prst="rect">
            <a:avLst/>
          </a:prstGeom>
        </p:spPr>
        <p:txBody>
          <a:bodyPr wrap="none">
            <a:spAutoFit/>
          </a:bodyPr>
          <a:lstStyle/>
          <a:p>
            <a:r>
              <a:rPr lang="en-US" dirty="0">
                <a:hlinkClick r:id="rId5"/>
              </a:rPr>
              <a:t>https://twitter.com/Starbucks</a:t>
            </a:r>
            <a:r>
              <a:rPr lang="en-US" dirty="0" smtClean="0">
                <a:hlinkClick r:id="rId5"/>
              </a:rPr>
              <a:t>/</a:t>
            </a:r>
            <a:endParaRPr lang="en-US" dirty="0" smtClean="0"/>
          </a:p>
        </p:txBody>
      </p:sp>
    </p:spTree>
    <p:extLst>
      <p:ext uri="{BB962C8B-B14F-4D97-AF65-F5344CB8AC3E}">
        <p14:creationId xmlns:p14="http://schemas.microsoft.com/office/powerpoint/2010/main" val="231991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Twitter Developers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14</a:t>
            </a:fld>
            <a:endParaRPr lang="en-US"/>
          </a:p>
        </p:txBody>
      </p:sp>
      <p:sp>
        <p:nvSpPr>
          <p:cNvPr id="6" name="Rectangle 5"/>
          <p:cNvSpPr/>
          <p:nvPr/>
        </p:nvSpPr>
        <p:spPr>
          <a:xfrm>
            <a:off x="3325505" y="6488668"/>
            <a:ext cx="2492990" cy="369332"/>
          </a:xfrm>
          <a:prstGeom prst="rect">
            <a:avLst/>
          </a:prstGeom>
        </p:spPr>
        <p:txBody>
          <a:bodyPr wrap="none">
            <a:spAutoFit/>
          </a:bodyPr>
          <a:lstStyle/>
          <a:p>
            <a:r>
              <a:rPr lang="en-US" dirty="0">
                <a:hlinkClick r:id="rId2"/>
              </a:rPr>
              <a:t>https://dev.twitter.com</a:t>
            </a:r>
            <a:r>
              <a:rPr lang="en-US" dirty="0" smtClean="0">
                <a:hlinkClick r:id="rId2"/>
              </a:rPr>
              <a:t>/</a:t>
            </a:r>
            <a:endParaRPr lang="en-US" dirty="0" smtClean="0"/>
          </a:p>
        </p:txBody>
      </p:sp>
      <p:pic>
        <p:nvPicPr>
          <p:cNvPr id="3" name="Picture 2"/>
          <p:cNvPicPr>
            <a:picLocks noChangeAspect="1"/>
          </p:cNvPicPr>
          <p:nvPr/>
        </p:nvPicPr>
        <p:blipFill>
          <a:blip r:embed="rId3"/>
          <a:stretch>
            <a:fillRect/>
          </a:stretch>
        </p:blipFill>
        <p:spPr>
          <a:xfrm>
            <a:off x="0" y="632961"/>
            <a:ext cx="9144000" cy="5592077"/>
          </a:xfrm>
          <a:prstGeom prst="rect">
            <a:avLst/>
          </a:prstGeom>
        </p:spPr>
      </p:pic>
    </p:spTree>
    <p:extLst>
      <p:ext uri="{BB962C8B-B14F-4D97-AF65-F5344CB8AC3E}">
        <p14:creationId xmlns:p14="http://schemas.microsoft.com/office/powerpoint/2010/main" val="13975312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b="1" dirty="0" smtClean="0">
                <a:solidFill>
                  <a:srgbClr val="4F81BD"/>
                </a:solidFill>
              </a:rPr>
              <a:t>Twitter Developers Documentation</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15</a:t>
            </a:fld>
            <a:endParaRPr lang="en-US"/>
          </a:p>
        </p:txBody>
      </p:sp>
      <p:pic>
        <p:nvPicPr>
          <p:cNvPr id="5" name="Picture 4"/>
          <p:cNvPicPr>
            <a:picLocks noChangeAspect="1"/>
          </p:cNvPicPr>
          <p:nvPr/>
        </p:nvPicPr>
        <p:blipFill>
          <a:blip r:embed="rId2"/>
          <a:stretch>
            <a:fillRect/>
          </a:stretch>
        </p:blipFill>
        <p:spPr>
          <a:xfrm>
            <a:off x="0" y="685800"/>
            <a:ext cx="9144000" cy="5715000"/>
          </a:xfrm>
          <a:prstGeom prst="rect">
            <a:avLst/>
          </a:prstGeom>
        </p:spPr>
      </p:pic>
      <p:sp>
        <p:nvSpPr>
          <p:cNvPr id="6" name="Rectangle 5"/>
          <p:cNvSpPr/>
          <p:nvPr/>
        </p:nvSpPr>
        <p:spPr>
          <a:xfrm>
            <a:off x="3111128" y="6478627"/>
            <a:ext cx="2921743" cy="369332"/>
          </a:xfrm>
          <a:prstGeom prst="rect">
            <a:avLst/>
          </a:prstGeom>
        </p:spPr>
        <p:txBody>
          <a:bodyPr wrap="none">
            <a:spAutoFit/>
          </a:bodyPr>
          <a:lstStyle/>
          <a:p>
            <a:r>
              <a:rPr lang="en-US" dirty="0">
                <a:hlinkClick r:id="rId3"/>
              </a:rPr>
              <a:t>https://dev.twitter.com/</a:t>
            </a:r>
            <a:r>
              <a:rPr lang="en-US" dirty="0" smtClean="0">
                <a:hlinkClick r:id="rId3"/>
              </a:rPr>
              <a:t>docs</a:t>
            </a:r>
            <a:endParaRPr lang="en-US" dirty="0" smtClean="0"/>
          </a:p>
        </p:txBody>
      </p:sp>
      <p:sp>
        <p:nvSpPr>
          <p:cNvPr id="7" name="TextBox 6"/>
          <p:cNvSpPr txBox="1"/>
          <p:nvPr/>
        </p:nvSpPr>
        <p:spPr>
          <a:xfrm>
            <a:off x="3187866" y="1698972"/>
            <a:ext cx="3174667" cy="646331"/>
          </a:xfrm>
          <a:prstGeom prst="rect">
            <a:avLst/>
          </a:prstGeom>
          <a:noFill/>
        </p:spPr>
        <p:txBody>
          <a:bodyPr wrap="none" rtlCol="0">
            <a:spAutoFit/>
          </a:bodyPr>
          <a:lstStyle/>
          <a:p>
            <a:r>
              <a:rPr lang="en-US" sz="3600" b="1" dirty="0" smtClean="0">
                <a:solidFill>
                  <a:srgbClr val="FF0000"/>
                </a:solidFill>
              </a:rPr>
              <a:t>Documentation</a:t>
            </a:r>
            <a:endParaRPr lang="en-US" sz="3600" b="1" dirty="0">
              <a:solidFill>
                <a:srgbClr val="FF0000"/>
              </a:solidFill>
            </a:endParaRPr>
          </a:p>
        </p:txBody>
      </p:sp>
      <p:sp>
        <p:nvSpPr>
          <p:cNvPr id="8" name="Rounded Rectangle 7"/>
          <p:cNvSpPr/>
          <p:nvPr/>
        </p:nvSpPr>
        <p:spPr>
          <a:xfrm>
            <a:off x="4196053" y="1244600"/>
            <a:ext cx="998247" cy="202546"/>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Up Arrow 8"/>
          <p:cNvSpPr/>
          <p:nvPr/>
        </p:nvSpPr>
        <p:spPr>
          <a:xfrm>
            <a:off x="4565389" y="1473901"/>
            <a:ext cx="310445" cy="402871"/>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1033753" y="2552700"/>
            <a:ext cx="896647" cy="202546"/>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1033753" y="3048000"/>
            <a:ext cx="2407947" cy="202546"/>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93404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151"/>
            <a:ext cx="8229600" cy="457349"/>
          </a:xfrm>
        </p:spPr>
        <p:txBody>
          <a:bodyPr>
            <a:noAutofit/>
          </a:bodyPr>
          <a:lstStyle/>
          <a:p>
            <a:r>
              <a:rPr lang="en-US" sz="3600" b="1" dirty="0">
                <a:solidFill>
                  <a:srgbClr val="4F81BD"/>
                </a:solidFill>
              </a:rPr>
              <a:t>A field guide to Twitter Platform </a:t>
            </a:r>
            <a:r>
              <a:rPr lang="en-US" sz="3600" b="1" dirty="0" smtClean="0">
                <a:solidFill>
                  <a:srgbClr val="4F81BD"/>
                </a:solidFill>
              </a:rPr>
              <a:t>objects</a:t>
            </a:r>
            <a:endParaRPr lang="en-US" sz="3600"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16</a:t>
            </a:fld>
            <a:endParaRPr lang="en-US"/>
          </a:p>
        </p:txBody>
      </p:sp>
      <p:pic>
        <p:nvPicPr>
          <p:cNvPr id="5" name="Picture 4"/>
          <p:cNvPicPr>
            <a:picLocks noChangeAspect="1"/>
          </p:cNvPicPr>
          <p:nvPr/>
        </p:nvPicPr>
        <p:blipFill>
          <a:blip r:embed="rId3"/>
          <a:stretch>
            <a:fillRect/>
          </a:stretch>
        </p:blipFill>
        <p:spPr>
          <a:xfrm>
            <a:off x="0" y="756997"/>
            <a:ext cx="9144000" cy="5715000"/>
          </a:xfrm>
          <a:prstGeom prst="rect">
            <a:avLst/>
          </a:prstGeom>
        </p:spPr>
      </p:pic>
      <p:sp>
        <p:nvSpPr>
          <p:cNvPr id="6" name="Rectangle 5"/>
          <p:cNvSpPr/>
          <p:nvPr/>
        </p:nvSpPr>
        <p:spPr>
          <a:xfrm>
            <a:off x="2285688" y="6421591"/>
            <a:ext cx="4572624" cy="369332"/>
          </a:xfrm>
          <a:prstGeom prst="rect">
            <a:avLst/>
          </a:prstGeom>
        </p:spPr>
        <p:txBody>
          <a:bodyPr wrap="none">
            <a:spAutoFit/>
          </a:bodyPr>
          <a:lstStyle/>
          <a:p>
            <a:pPr algn="ctr"/>
            <a:r>
              <a:rPr lang="en-US" dirty="0">
                <a:hlinkClick r:id="rId4"/>
              </a:rPr>
              <a:t>https://dev.twitter.com/docs/platform-</a:t>
            </a:r>
            <a:r>
              <a:rPr lang="en-US" dirty="0" smtClean="0">
                <a:hlinkClick r:id="rId4"/>
              </a:rPr>
              <a:t>objects</a:t>
            </a:r>
            <a:endParaRPr lang="en-US" dirty="0" smtClean="0"/>
          </a:p>
        </p:txBody>
      </p:sp>
    </p:spTree>
    <p:extLst>
      <p:ext uri="{BB962C8B-B14F-4D97-AF65-F5344CB8AC3E}">
        <p14:creationId xmlns:p14="http://schemas.microsoft.com/office/powerpoint/2010/main" val="12682155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normAutofit/>
          </a:bodyPr>
          <a:lstStyle/>
          <a:p>
            <a:r>
              <a:rPr lang="en-US" b="1" dirty="0" smtClean="0">
                <a:solidFill>
                  <a:srgbClr val="4F81BD"/>
                </a:solidFill>
              </a:rPr>
              <a:t>Tweets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17</a:t>
            </a:fld>
            <a:endParaRPr lang="en-US"/>
          </a:p>
        </p:txBody>
      </p:sp>
      <p:pic>
        <p:nvPicPr>
          <p:cNvPr id="5" name="Picture 4"/>
          <p:cNvPicPr>
            <a:picLocks noChangeAspect="1"/>
          </p:cNvPicPr>
          <p:nvPr/>
        </p:nvPicPr>
        <p:blipFill>
          <a:blip r:embed="rId2"/>
          <a:stretch>
            <a:fillRect/>
          </a:stretch>
        </p:blipFill>
        <p:spPr>
          <a:xfrm>
            <a:off x="2984500" y="2037810"/>
            <a:ext cx="3136900" cy="4373563"/>
          </a:xfrm>
          <a:prstGeom prst="rect">
            <a:avLst/>
          </a:prstGeom>
        </p:spPr>
      </p:pic>
      <p:sp>
        <p:nvSpPr>
          <p:cNvPr id="6" name="Rectangle 5"/>
          <p:cNvSpPr/>
          <p:nvPr/>
        </p:nvSpPr>
        <p:spPr>
          <a:xfrm>
            <a:off x="1705763" y="6566318"/>
            <a:ext cx="5732475" cy="276999"/>
          </a:xfrm>
          <a:prstGeom prst="rect">
            <a:avLst/>
          </a:prstGeom>
        </p:spPr>
        <p:txBody>
          <a:bodyPr wrap="square">
            <a:spAutoFit/>
          </a:bodyPr>
          <a:lstStyle/>
          <a:p>
            <a:pPr algn="ctr">
              <a:defRPr/>
            </a:pPr>
            <a:r>
              <a:rPr lang="en-US" sz="1200" dirty="0">
                <a:solidFill>
                  <a:schemeClr val="bg1">
                    <a:lumMod val="75000"/>
                  </a:schemeClr>
                </a:solidFill>
              </a:rPr>
              <a:t>Source: </a:t>
            </a:r>
            <a:r>
              <a:rPr lang="en-US" sz="1200" dirty="0">
                <a:solidFill>
                  <a:schemeClr val="bg1">
                    <a:lumMod val="75000"/>
                  </a:schemeClr>
                </a:solidFill>
                <a:hlinkClick r:id="rId3"/>
              </a:rPr>
              <a:t>https://dev.twitter.com/docs/platform-objects</a:t>
            </a:r>
            <a:endParaRPr lang="en-US" sz="1200" dirty="0">
              <a:solidFill>
                <a:schemeClr val="bg1">
                  <a:lumMod val="75000"/>
                </a:schemeClr>
              </a:solidFill>
            </a:endParaRPr>
          </a:p>
        </p:txBody>
      </p:sp>
      <p:sp>
        <p:nvSpPr>
          <p:cNvPr id="3" name="Rectangle 2"/>
          <p:cNvSpPr/>
          <p:nvPr/>
        </p:nvSpPr>
        <p:spPr>
          <a:xfrm>
            <a:off x="914400" y="979518"/>
            <a:ext cx="7302500" cy="954107"/>
          </a:xfrm>
          <a:prstGeom prst="rect">
            <a:avLst/>
          </a:prstGeom>
        </p:spPr>
        <p:txBody>
          <a:bodyPr wrap="square">
            <a:spAutoFit/>
          </a:bodyPr>
          <a:lstStyle/>
          <a:p>
            <a:pPr algn="ctr"/>
            <a:r>
              <a:rPr lang="en-US" sz="2800" dirty="0"/>
              <a:t>Tweets are the basic atomic building block of all things Twitter.</a:t>
            </a:r>
          </a:p>
        </p:txBody>
      </p:sp>
    </p:spTree>
    <p:extLst>
      <p:ext uri="{BB962C8B-B14F-4D97-AF65-F5344CB8AC3E}">
        <p14:creationId xmlns:p14="http://schemas.microsoft.com/office/powerpoint/2010/main" val="11124933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825500"/>
          </a:xfrm>
        </p:spPr>
        <p:txBody>
          <a:bodyPr>
            <a:normAutofit/>
          </a:bodyPr>
          <a:lstStyle/>
          <a:p>
            <a:r>
              <a:rPr lang="en-US" b="1" dirty="0" smtClean="0">
                <a:solidFill>
                  <a:srgbClr val="4F81BD"/>
                </a:solidFill>
              </a:rPr>
              <a:t>Users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18</a:t>
            </a:fld>
            <a:endParaRPr lang="en-US"/>
          </a:p>
        </p:txBody>
      </p:sp>
      <p:pic>
        <p:nvPicPr>
          <p:cNvPr id="5" name="Picture 4"/>
          <p:cNvPicPr>
            <a:picLocks noChangeAspect="1"/>
          </p:cNvPicPr>
          <p:nvPr/>
        </p:nvPicPr>
        <p:blipFill>
          <a:blip r:embed="rId2"/>
          <a:stretch>
            <a:fillRect/>
          </a:stretch>
        </p:blipFill>
        <p:spPr>
          <a:xfrm>
            <a:off x="3048000" y="1896862"/>
            <a:ext cx="3200400" cy="4505418"/>
          </a:xfrm>
          <a:prstGeom prst="rect">
            <a:avLst/>
          </a:prstGeom>
        </p:spPr>
      </p:pic>
      <p:sp>
        <p:nvSpPr>
          <p:cNvPr id="6" name="Rectangle 5"/>
          <p:cNvSpPr/>
          <p:nvPr/>
        </p:nvSpPr>
        <p:spPr>
          <a:xfrm>
            <a:off x="1705763" y="6566318"/>
            <a:ext cx="5732475" cy="276999"/>
          </a:xfrm>
          <a:prstGeom prst="rect">
            <a:avLst/>
          </a:prstGeom>
        </p:spPr>
        <p:txBody>
          <a:bodyPr wrap="square">
            <a:spAutoFit/>
          </a:bodyPr>
          <a:lstStyle/>
          <a:p>
            <a:pPr algn="ctr">
              <a:defRPr/>
            </a:pPr>
            <a:r>
              <a:rPr lang="en-US" sz="1200" dirty="0">
                <a:solidFill>
                  <a:schemeClr val="bg1">
                    <a:lumMod val="75000"/>
                  </a:schemeClr>
                </a:solidFill>
              </a:rPr>
              <a:t>Source: </a:t>
            </a:r>
            <a:r>
              <a:rPr lang="en-US" sz="1200" dirty="0">
                <a:solidFill>
                  <a:schemeClr val="bg1">
                    <a:lumMod val="75000"/>
                  </a:schemeClr>
                </a:solidFill>
                <a:hlinkClick r:id="rId3"/>
              </a:rPr>
              <a:t>https://dev.twitter.com/docs/platform-objects</a:t>
            </a:r>
            <a:endParaRPr lang="en-US" sz="1200" dirty="0">
              <a:solidFill>
                <a:schemeClr val="bg1">
                  <a:lumMod val="75000"/>
                </a:schemeClr>
              </a:solidFill>
            </a:endParaRPr>
          </a:p>
        </p:txBody>
      </p:sp>
      <p:sp>
        <p:nvSpPr>
          <p:cNvPr id="3" name="Rectangle 2"/>
          <p:cNvSpPr/>
          <p:nvPr/>
        </p:nvSpPr>
        <p:spPr>
          <a:xfrm>
            <a:off x="1092201" y="1095514"/>
            <a:ext cx="7124699" cy="523220"/>
          </a:xfrm>
          <a:prstGeom prst="rect">
            <a:avLst/>
          </a:prstGeom>
        </p:spPr>
        <p:txBody>
          <a:bodyPr wrap="square">
            <a:spAutoFit/>
          </a:bodyPr>
          <a:lstStyle/>
          <a:p>
            <a:pPr algn="ctr"/>
            <a:r>
              <a:rPr lang="en-US" sz="2800" dirty="0"/>
              <a:t>Users can be anyone or anything.</a:t>
            </a:r>
          </a:p>
        </p:txBody>
      </p:sp>
    </p:spTree>
    <p:extLst>
      <p:ext uri="{BB962C8B-B14F-4D97-AF65-F5344CB8AC3E}">
        <p14:creationId xmlns:p14="http://schemas.microsoft.com/office/powerpoint/2010/main" val="16835228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12800"/>
          </a:xfrm>
        </p:spPr>
        <p:txBody>
          <a:bodyPr>
            <a:normAutofit/>
          </a:bodyPr>
          <a:lstStyle/>
          <a:p>
            <a:r>
              <a:rPr lang="en-US" b="1" dirty="0" smtClean="0">
                <a:solidFill>
                  <a:srgbClr val="4F81BD"/>
                </a:solidFill>
              </a:rPr>
              <a:t>Entities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19</a:t>
            </a:fld>
            <a:endParaRPr lang="en-US"/>
          </a:p>
        </p:txBody>
      </p:sp>
      <p:pic>
        <p:nvPicPr>
          <p:cNvPr id="5" name="Picture 4"/>
          <p:cNvPicPr>
            <a:picLocks noChangeAspect="1"/>
          </p:cNvPicPr>
          <p:nvPr/>
        </p:nvPicPr>
        <p:blipFill>
          <a:blip r:embed="rId2"/>
          <a:stretch>
            <a:fillRect/>
          </a:stretch>
        </p:blipFill>
        <p:spPr>
          <a:xfrm>
            <a:off x="2748649" y="2024900"/>
            <a:ext cx="3264144" cy="4541418"/>
          </a:xfrm>
          <a:prstGeom prst="rect">
            <a:avLst/>
          </a:prstGeom>
        </p:spPr>
      </p:pic>
      <p:sp>
        <p:nvSpPr>
          <p:cNvPr id="6" name="Rectangle 5"/>
          <p:cNvSpPr/>
          <p:nvPr/>
        </p:nvSpPr>
        <p:spPr>
          <a:xfrm>
            <a:off x="1705763" y="6566318"/>
            <a:ext cx="5732475" cy="276999"/>
          </a:xfrm>
          <a:prstGeom prst="rect">
            <a:avLst/>
          </a:prstGeom>
        </p:spPr>
        <p:txBody>
          <a:bodyPr wrap="square">
            <a:spAutoFit/>
          </a:bodyPr>
          <a:lstStyle/>
          <a:p>
            <a:pPr algn="ctr">
              <a:defRPr/>
            </a:pPr>
            <a:r>
              <a:rPr lang="en-US" sz="1200" dirty="0">
                <a:solidFill>
                  <a:schemeClr val="bg1">
                    <a:lumMod val="75000"/>
                  </a:schemeClr>
                </a:solidFill>
              </a:rPr>
              <a:t>Source: </a:t>
            </a:r>
            <a:r>
              <a:rPr lang="en-US" sz="1200" dirty="0">
                <a:solidFill>
                  <a:schemeClr val="bg1">
                    <a:lumMod val="75000"/>
                  </a:schemeClr>
                </a:solidFill>
                <a:hlinkClick r:id="rId3"/>
              </a:rPr>
              <a:t>https://dev.twitter.com/docs/platform-objects</a:t>
            </a:r>
            <a:endParaRPr lang="en-US" sz="1200" dirty="0">
              <a:solidFill>
                <a:schemeClr val="bg1">
                  <a:lumMod val="75000"/>
                </a:schemeClr>
              </a:solidFill>
            </a:endParaRPr>
          </a:p>
        </p:txBody>
      </p:sp>
      <p:sp>
        <p:nvSpPr>
          <p:cNvPr id="3" name="Rectangle 2"/>
          <p:cNvSpPr/>
          <p:nvPr/>
        </p:nvSpPr>
        <p:spPr>
          <a:xfrm>
            <a:off x="596900" y="951508"/>
            <a:ext cx="8089900" cy="954107"/>
          </a:xfrm>
          <a:prstGeom prst="rect">
            <a:avLst/>
          </a:prstGeom>
        </p:spPr>
        <p:txBody>
          <a:bodyPr wrap="square">
            <a:spAutoFit/>
          </a:bodyPr>
          <a:lstStyle/>
          <a:p>
            <a:pPr algn="ctr"/>
            <a:r>
              <a:rPr lang="en-US" sz="2800" dirty="0"/>
              <a:t>Entities provide metadata and additional </a:t>
            </a:r>
            <a:r>
              <a:rPr lang="en-US" sz="2800" dirty="0" smtClean="0"/>
              <a:t>contextual </a:t>
            </a:r>
            <a:r>
              <a:rPr lang="en-US" sz="2800" dirty="0"/>
              <a:t>information about content posted on Twitter.</a:t>
            </a:r>
          </a:p>
        </p:txBody>
      </p:sp>
    </p:spTree>
    <p:extLst>
      <p:ext uri="{BB962C8B-B14F-4D97-AF65-F5344CB8AC3E}">
        <p14:creationId xmlns:p14="http://schemas.microsoft.com/office/powerpoint/2010/main" val="18713730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28"/>
            <a:ext cx="8229600" cy="846620"/>
          </a:xfrm>
        </p:spPr>
        <p:txBody>
          <a:bodyPr>
            <a:normAutofit/>
          </a:bodyPr>
          <a:lstStyle/>
          <a:p>
            <a:r>
              <a:rPr lang="en-US" b="1" dirty="0" smtClean="0">
                <a:solidFill>
                  <a:srgbClr val="4F81BD"/>
                </a:solidFill>
              </a:rPr>
              <a:t>Course Schedule </a:t>
            </a:r>
            <a:r>
              <a:rPr lang="en-US" sz="2400" dirty="0" smtClean="0">
                <a:solidFill>
                  <a:schemeClr val="bg1">
                    <a:lumMod val="65000"/>
                  </a:schemeClr>
                </a:solidFill>
              </a:rPr>
              <a:t>(1/2)</a:t>
            </a:r>
            <a:endParaRPr lang="en-US" sz="2400" dirty="0">
              <a:solidFill>
                <a:schemeClr val="bg1">
                  <a:lumMod val="65000"/>
                </a:schemeClr>
              </a:solidFill>
            </a:endParaRPr>
          </a:p>
        </p:txBody>
      </p:sp>
      <p:sp>
        <p:nvSpPr>
          <p:cNvPr id="3" name="Content Placeholder 2"/>
          <p:cNvSpPr>
            <a:spLocks noGrp="1"/>
          </p:cNvSpPr>
          <p:nvPr>
            <p:ph idx="1"/>
          </p:nvPr>
        </p:nvSpPr>
        <p:spPr>
          <a:xfrm>
            <a:off x="317527" y="952448"/>
            <a:ext cx="8482486" cy="5653809"/>
          </a:xfrm>
        </p:spPr>
        <p:txBody>
          <a:bodyPr>
            <a:noAutofit/>
          </a:bodyPr>
          <a:lstStyle/>
          <a:p>
            <a:pPr marL="0" indent="0">
              <a:buNone/>
            </a:pPr>
            <a:r>
              <a:rPr lang="en-US" sz="2400" dirty="0" smtClean="0"/>
              <a:t>Week    Date    Subject/Topics</a:t>
            </a:r>
          </a:p>
          <a:p>
            <a:pPr marL="0" indent="0">
              <a:buNone/>
            </a:pPr>
            <a:r>
              <a:rPr lang="en-US" sz="2400" dirty="0"/>
              <a:t>1   2017/09/22   Course Orientation and Introduction to </a:t>
            </a:r>
            <a:r>
              <a:rPr lang="en-US" sz="2400" dirty="0" smtClean="0"/>
              <a:t/>
            </a:r>
            <a:br>
              <a:rPr lang="en-US" sz="2400" dirty="0" smtClean="0"/>
            </a:br>
            <a:r>
              <a:rPr lang="en-US" sz="2400" dirty="0" smtClean="0"/>
              <a:t>                              Social </a:t>
            </a:r>
            <a:r>
              <a:rPr lang="en-US" sz="2400" dirty="0"/>
              <a:t>Media and Mobile Apps Programming</a:t>
            </a:r>
          </a:p>
          <a:p>
            <a:pPr marL="0" indent="0">
              <a:buNone/>
            </a:pPr>
            <a:r>
              <a:rPr lang="en-US" sz="2400" dirty="0"/>
              <a:t>2   2017/09/29   Introduction to Android / iOS Apps Programming</a:t>
            </a:r>
          </a:p>
          <a:p>
            <a:pPr marL="0" indent="0">
              <a:buNone/>
            </a:pPr>
            <a:r>
              <a:rPr lang="en-US" sz="2400" dirty="0"/>
              <a:t>3   2017/10/06   Developing Android Native Apps with </a:t>
            </a:r>
            <a:r>
              <a:rPr lang="en-US" sz="2400" dirty="0" smtClean="0"/>
              <a:t>Java </a:t>
            </a:r>
            <a:br>
              <a:rPr lang="en-US" sz="2400" dirty="0" smtClean="0"/>
            </a:br>
            <a:r>
              <a:rPr lang="en-US" sz="2400" dirty="0" smtClean="0"/>
              <a:t>                              (Android Studio)</a:t>
            </a:r>
            <a:endParaRPr lang="en-US" sz="2400" dirty="0"/>
          </a:p>
          <a:p>
            <a:pPr marL="0" indent="0">
              <a:buNone/>
            </a:pPr>
            <a:r>
              <a:rPr lang="en-US" sz="2400" dirty="0"/>
              <a:t>4   2017/10/13   Developing iPhone / iPad Native Apps with Swift </a:t>
            </a:r>
            <a:r>
              <a:rPr lang="en-US" sz="2400" dirty="0" smtClean="0"/>
              <a:t/>
            </a:r>
            <a:br>
              <a:rPr lang="en-US" sz="2400" dirty="0" smtClean="0"/>
            </a:br>
            <a:r>
              <a:rPr lang="en-US" sz="2400" dirty="0" smtClean="0"/>
              <a:t>                              (</a:t>
            </a:r>
            <a:r>
              <a:rPr lang="en-US" sz="2400" dirty="0" err="1"/>
              <a:t>XCode</a:t>
            </a:r>
            <a:r>
              <a:rPr lang="en-US" sz="2400" dirty="0"/>
              <a:t>)</a:t>
            </a:r>
          </a:p>
          <a:p>
            <a:pPr marL="0" indent="0">
              <a:buNone/>
            </a:pPr>
            <a:r>
              <a:rPr lang="en-US" sz="2400" dirty="0"/>
              <a:t>5   2017/10/20   Mobile Apps using HTML5/CSS3/JavaScript</a:t>
            </a:r>
          </a:p>
          <a:p>
            <a:pPr marL="0" indent="0">
              <a:buNone/>
            </a:pPr>
            <a:r>
              <a:rPr lang="en-US" sz="2400" dirty="0" smtClean="0"/>
              <a:t>6   2017/10/27   </a:t>
            </a:r>
            <a:r>
              <a:rPr lang="en-US" sz="2400" dirty="0"/>
              <a:t>jQuery </a:t>
            </a:r>
            <a:r>
              <a:rPr lang="en-US" sz="2400" dirty="0" smtClean="0"/>
              <a:t>Mobile</a:t>
            </a:r>
          </a:p>
          <a:p>
            <a:pPr marL="0" indent="0">
              <a:buNone/>
            </a:pPr>
            <a:r>
              <a:rPr lang="en-US" sz="2400" dirty="0"/>
              <a:t>7   2017/11/03   Create Hybrid Apps with </a:t>
            </a:r>
            <a:r>
              <a:rPr lang="en-US" sz="2400" dirty="0" err="1"/>
              <a:t>Phonegap</a:t>
            </a:r>
            <a:endParaRPr lang="en-US" sz="2400" dirty="0"/>
          </a:p>
          <a:p>
            <a:pPr marL="0" indent="0">
              <a:buNone/>
            </a:pPr>
            <a:r>
              <a:rPr lang="en-US" sz="2400" dirty="0"/>
              <a:t>8   2017/11/10   jQuery Mobile/</a:t>
            </a:r>
            <a:r>
              <a:rPr lang="en-US" sz="2400" dirty="0" err="1"/>
              <a:t>Phonegap</a:t>
            </a:r>
            <a:endParaRPr lang="en-US" sz="2400" dirty="0"/>
          </a:p>
          <a:p>
            <a:pPr marL="0" indent="0">
              <a:buNone/>
            </a:pPr>
            <a:r>
              <a:rPr lang="en-US" sz="2400" dirty="0"/>
              <a:t>9   2017/11/17   jQuery Mobile/</a:t>
            </a:r>
            <a:r>
              <a:rPr lang="en-US" sz="2400" dirty="0" err="1"/>
              <a:t>Phonegap</a:t>
            </a:r>
            <a:endParaRPr lang="en-US" sz="2400" dirty="0"/>
          </a:p>
          <a:p>
            <a:pPr marL="0" indent="0">
              <a:buNone/>
            </a:pPr>
            <a:endParaRPr lang="en-US" sz="2400" dirty="0"/>
          </a:p>
        </p:txBody>
      </p:sp>
      <p:sp>
        <p:nvSpPr>
          <p:cNvPr id="4" name="Slide Number Placeholder 3"/>
          <p:cNvSpPr>
            <a:spLocks noGrp="1"/>
          </p:cNvSpPr>
          <p:nvPr>
            <p:ph type="sldNum" sz="quarter" idx="12"/>
          </p:nvPr>
        </p:nvSpPr>
        <p:spPr/>
        <p:txBody>
          <a:bodyPr/>
          <a:lstStyle/>
          <a:p>
            <a:fld id="{5424488C-161F-514B-8FF5-CF5173A03E8D}" type="slidenum">
              <a:rPr lang="en-US" smtClean="0"/>
              <a:t>2</a:t>
            </a:fld>
            <a:endParaRPr lang="en-US"/>
          </a:p>
        </p:txBody>
      </p:sp>
      <p:pic>
        <p:nvPicPr>
          <p:cNvPr id="5" name="Picture 5" descr="C:\Users\myday\Downloads\TKU-logo-12cm.jpg"/>
          <p:cNvPicPr>
            <a:picLocks noChangeAspect="1" noChangeArrowheads="1"/>
          </p:cNvPicPr>
          <p:nvPr/>
        </p:nvPicPr>
        <p:blipFill>
          <a:blip r:embed="rId2" cstate="print"/>
          <a:srcRect/>
          <a:stretch>
            <a:fillRect/>
          </a:stretch>
        </p:blipFill>
        <p:spPr bwMode="auto">
          <a:xfrm>
            <a:off x="7337898" y="27612"/>
            <a:ext cx="633388" cy="630640"/>
          </a:xfrm>
          <a:prstGeom prst="rect">
            <a:avLst/>
          </a:prstGeom>
          <a:noFill/>
          <a:ln w="9525">
            <a:noFill/>
            <a:miter lim="800000"/>
            <a:headEnd/>
            <a:tailEnd/>
          </a:ln>
        </p:spPr>
      </p:pic>
      <p:sp>
        <p:nvSpPr>
          <p:cNvPr id="6" name="文字方塊 14"/>
          <p:cNvSpPr txBox="1">
            <a:spLocks noChangeArrowheads="1"/>
          </p:cNvSpPr>
          <p:nvPr/>
        </p:nvSpPr>
        <p:spPr bwMode="auto">
          <a:xfrm>
            <a:off x="7971286" y="-1464"/>
            <a:ext cx="1153735" cy="646331"/>
          </a:xfrm>
          <a:prstGeom prst="rect">
            <a:avLst/>
          </a:prstGeom>
          <a:noFill/>
          <a:ln w="9525">
            <a:noFill/>
            <a:miter lim="800000"/>
            <a:headEnd/>
            <a:tailEnd/>
          </a:ln>
        </p:spPr>
        <p:txBody>
          <a:bodyPr wrap="square">
            <a:spAutoFit/>
          </a:bodyPr>
          <a:lstStyle/>
          <a:p>
            <a:r>
              <a:rPr kumimoji="0" lang="en-US" altLang="zh-TW" b="1" dirty="0" err="1">
                <a:solidFill>
                  <a:srgbClr val="FF0000"/>
                </a:solidFill>
                <a:latin typeface="Calibri" pitchFamily="34" charset="0"/>
              </a:rPr>
              <a:t>Tamkang</a:t>
            </a:r>
            <a:r>
              <a:rPr kumimoji="0" lang="en-US" altLang="zh-TW" b="1" dirty="0">
                <a:solidFill>
                  <a:srgbClr val="FF0000"/>
                </a:solidFill>
                <a:latin typeface="Calibri" pitchFamily="34" charset="0"/>
              </a:rPr>
              <a:t> </a:t>
            </a:r>
            <a:r>
              <a:rPr kumimoji="0" lang="en-US" altLang="zh-TW" b="1" dirty="0" smtClean="0">
                <a:solidFill>
                  <a:srgbClr val="FF0000"/>
                </a:solidFill>
                <a:latin typeface="Calibri" pitchFamily="34" charset="0"/>
              </a:rPr>
              <a:t/>
            </a:r>
            <a:br>
              <a:rPr kumimoji="0" lang="en-US" altLang="zh-TW" b="1" dirty="0" smtClean="0">
                <a:solidFill>
                  <a:srgbClr val="FF0000"/>
                </a:solidFill>
                <a:latin typeface="Calibri" pitchFamily="34" charset="0"/>
              </a:rPr>
            </a:br>
            <a:r>
              <a:rPr kumimoji="0" lang="en-US" altLang="zh-TW" b="1" dirty="0" smtClean="0">
                <a:solidFill>
                  <a:srgbClr val="FF0000"/>
                </a:solidFill>
                <a:latin typeface="Calibri" pitchFamily="34" charset="0"/>
              </a:rPr>
              <a:t>University</a:t>
            </a:r>
            <a:endParaRPr kumimoji="0" lang="zh-TW" altLang="en-US" b="1" dirty="0">
              <a:solidFill>
                <a:srgbClr val="FF0000"/>
              </a:solidFill>
              <a:latin typeface="Calibri" pitchFamily="34" charset="0"/>
            </a:endParaRPr>
          </a:p>
        </p:txBody>
      </p:sp>
    </p:spTree>
    <p:extLst>
      <p:ext uri="{BB962C8B-B14F-4D97-AF65-F5344CB8AC3E}">
        <p14:creationId xmlns:p14="http://schemas.microsoft.com/office/powerpoint/2010/main" val="2015930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
            <a:ext cx="8229600" cy="850900"/>
          </a:xfrm>
        </p:spPr>
        <p:txBody>
          <a:bodyPr>
            <a:normAutofit/>
          </a:bodyPr>
          <a:lstStyle/>
          <a:p>
            <a:r>
              <a:rPr lang="en-US" b="1" dirty="0" smtClean="0">
                <a:solidFill>
                  <a:srgbClr val="4F81BD"/>
                </a:solidFill>
              </a:rPr>
              <a:t>Places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20</a:t>
            </a:fld>
            <a:endParaRPr lang="en-US"/>
          </a:p>
        </p:txBody>
      </p:sp>
      <p:pic>
        <p:nvPicPr>
          <p:cNvPr id="5" name="Picture 4"/>
          <p:cNvPicPr>
            <a:picLocks noChangeAspect="1"/>
          </p:cNvPicPr>
          <p:nvPr/>
        </p:nvPicPr>
        <p:blipFill>
          <a:blip r:embed="rId2"/>
          <a:stretch>
            <a:fillRect/>
          </a:stretch>
        </p:blipFill>
        <p:spPr>
          <a:xfrm>
            <a:off x="2680269" y="2087308"/>
            <a:ext cx="3212531" cy="4479010"/>
          </a:xfrm>
          <a:prstGeom prst="rect">
            <a:avLst/>
          </a:prstGeom>
        </p:spPr>
      </p:pic>
      <p:sp>
        <p:nvSpPr>
          <p:cNvPr id="6" name="Rectangle 5"/>
          <p:cNvSpPr/>
          <p:nvPr/>
        </p:nvSpPr>
        <p:spPr>
          <a:xfrm>
            <a:off x="1705763" y="6566318"/>
            <a:ext cx="5732475" cy="276999"/>
          </a:xfrm>
          <a:prstGeom prst="rect">
            <a:avLst/>
          </a:prstGeom>
        </p:spPr>
        <p:txBody>
          <a:bodyPr wrap="square">
            <a:spAutoFit/>
          </a:bodyPr>
          <a:lstStyle/>
          <a:p>
            <a:pPr algn="ctr">
              <a:defRPr/>
            </a:pPr>
            <a:r>
              <a:rPr lang="en-US" sz="1200" dirty="0">
                <a:solidFill>
                  <a:schemeClr val="bg1">
                    <a:lumMod val="75000"/>
                  </a:schemeClr>
                </a:solidFill>
              </a:rPr>
              <a:t>Source: </a:t>
            </a:r>
            <a:r>
              <a:rPr lang="en-US" sz="1200" dirty="0">
                <a:solidFill>
                  <a:schemeClr val="bg1">
                    <a:lumMod val="75000"/>
                  </a:schemeClr>
                </a:solidFill>
                <a:hlinkClick r:id="rId3"/>
              </a:rPr>
              <a:t>https://dev.twitter.com/docs/platform-objects</a:t>
            </a:r>
            <a:endParaRPr lang="en-US" sz="1200" dirty="0">
              <a:solidFill>
                <a:schemeClr val="bg1">
                  <a:lumMod val="75000"/>
                </a:schemeClr>
              </a:solidFill>
            </a:endParaRPr>
          </a:p>
        </p:txBody>
      </p:sp>
      <p:sp>
        <p:nvSpPr>
          <p:cNvPr id="3" name="Rectangle 2"/>
          <p:cNvSpPr/>
          <p:nvPr/>
        </p:nvSpPr>
        <p:spPr>
          <a:xfrm>
            <a:off x="863600" y="984935"/>
            <a:ext cx="7543800" cy="954107"/>
          </a:xfrm>
          <a:prstGeom prst="rect">
            <a:avLst/>
          </a:prstGeom>
        </p:spPr>
        <p:txBody>
          <a:bodyPr wrap="square">
            <a:spAutoFit/>
          </a:bodyPr>
          <a:lstStyle/>
          <a:p>
            <a:pPr algn="ctr"/>
            <a:r>
              <a:rPr lang="en-US" sz="2800" dirty="0"/>
              <a:t>Places are specific, named locations with corresponding geo coordinates. </a:t>
            </a:r>
          </a:p>
        </p:txBody>
      </p:sp>
    </p:spTree>
    <p:extLst>
      <p:ext uri="{BB962C8B-B14F-4D97-AF65-F5344CB8AC3E}">
        <p14:creationId xmlns:p14="http://schemas.microsoft.com/office/powerpoint/2010/main" val="1217943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Tweets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21</a:t>
            </a:fld>
            <a:endParaRPr lang="en-US"/>
          </a:p>
        </p:txBody>
      </p:sp>
      <p:pic>
        <p:nvPicPr>
          <p:cNvPr id="5" name="Picture 4"/>
          <p:cNvPicPr>
            <a:picLocks noChangeAspect="1"/>
          </p:cNvPicPr>
          <p:nvPr/>
        </p:nvPicPr>
        <p:blipFill>
          <a:blip r:embed="rId2"/>
          <a:stretch>
            <a:fillRect/>
          </a:stretch>
        </p:blipFill>
        <p:spPr>
          <a:xfrm>
            <a:off x="0" y="657114"/>
            <a:ext cx="9144000" cy="5715000"/>
          </a:xfrm>
          <a:prstGeom prst="rect">
            <a:avLst/>
          </a:prstGeom>
        </p:spPr>
      </p:pic>
      <p:sp>
        <p:nvSpPr>
          <p:cNvPr id="6" name="Rectangle 5"/>
          <p:cNvSpPr/>
          <p:nvPr/>
        </p:nvSpPr>
        <p:spPr>
          <a:xfrm>
            <a:off x="1849438" y="6488668"/>
            <a:ext cx="5445125" cy="369332"/>
          </a:xfrm>
          <a:prstGeom prst="rect">
            <a:avLst/>
          </a:prstGeom>
        </p:spPr>
        <p:txBody>
          <a:bodyPr wrap="square">
            <a:spAutoFit/>
          </a:bodyPr>
          <a:lstStyle/>
          <a:p>
            <a:pPr algn="ctr"/>
            <a:r>
              <a:rPr lang="en-US" dirty="0">
                <a:hlinkClick r:id="rId3"/>
              </a:rPr>
              <a:t>https://dev.twitter.com/docs/platform-objects/</a:t>
            </a:r>
            <a:r>
              <a:rPr lang="en-US" dirty="0" smtClean="0">
                <a:hlinkClick r:id="rId3"/>
              </a:rPr>
              <a:t>tweets</a:t>
            </a:r>
            <a:endParaRPr lang="en-US" dirty="0" smtClean="0"/>
          </a:p>
        </p:txBody>
      </p:sp>
    </p:spTree>
    <p:extLst>
      <p:ext uri="{BB962C8B-B14F-4D97-AF65-F5344CB8AC3E}">
        <p14:creationId xmlns:p14="http://schemas.microsoft.com/office/powerpoint/2010/main" val="4460609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22</a:t>
            </a:fld>
            <a:endParaRPr lang="en-US"/>
          </a:p>
        </p:txBody>
      </p:sp>
      <p:pic>
        <p:nvPicPr>
          <p:cNvPr id="5" name="Picture 4"/>
          <p:cNvPicPr>
            <a:picLocks noChangeAspect="1"/>
          </p:cNvPicPr>
          <p:nvPr/>
        </p:nvPicPr>
        <p:blipFill>
          <a:blip r:embed="rId2"/>
          <a:stretch>
            <a:fillRect/>
          </a:stretch>
        </p:blipFill>
        <p:spPr>
          <a:xfrm>
            <a:off x="0" y="685800"/>
            <a:ext cx="9144000" cy="5715000"/>
          </a:xfrm>
          <a:prstGeom prst="rect">
            <a:avLst/>
          </a:prstGeom>
        </p:spPr>
      </p:pic>
      <p:sp>
        <p:nvSpPr>
          <p:cNvPr id="6" name="Rectangle 5"/>
          <p:cNvSpPr/>
          <p:nvPr/>
        </p:nvSpPr>
        <p:spPr>
          <a:xfrm>
            <a:off x="1849438" y="6488668"/>
            <a:ext cx="5445125" cy="369332"/>
          </a:xfrm>
          <a:prstGeom prst="rect">
            <a:avLst/>
          </a:prstGeom>
        </p:spPr>
        <p:txBody>
          <a:bodyPr wrap="square">
            <a:spAutoFit/>
          </a:bodyPr>
          <a:lstStyle/>
          <a:p>
            <a:pPr algn="ctr"/>
            <a:r>
              <a:rPr lang="en-US" dirty="0">
                <a:hlinkClick r:id="rId3"/>
              </a:rPr>
              <a:t>https://dev.twitter.com/docs/platform-objects/</a:t>
            </a:r>
            <a:r>
              <a:rPr lang="en-US" dirty="0" smtClean="0">
                <a:hlinkClick r:id="rId3"/>
              </a:rPr>
              <a:t>tweets</a:t>
            </a:r>
            <a:endParaRPr lang="en-US" dirty="0" smtClean="0"/>
          </a:p>
        </p:txBody>
      </p:sp>
      <p:sp>
        <p:nvSpPr>
          <p:cNvPr id="7"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4F81BD"/>
                </a:solidFill>
              </a:rPr>
              <a:t>Tweets</a:t>
            </a:r>
            <a:endParaRPr lang="en-US" b="1" dirty="0">
              <a:solidFill>
                <a:srgbClr val="4F81BD"/>
              </a:solidFill>
            </a:endParaRPr>
          </a:p>
        </p:txBody>
      </p:sp>
    </p:spTree>
    <p:extLst>
      <p:ext uri="{BB962C8B-B14F-4D97-AF65-F5344CB8AC3E}">
        <p14:creationId xmlns:p14="http://schemas.microsoft.com/office/powerpoint/2010/main" val="817985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23</a:t>
            </a:fld>
            <a:endParaRPr lang="en-US"/>
          </a:p>
        </p:txBody>
      </p:sp>
      <p:pic>
        <p:nvPicPr>
          <p:cNvPr id="5" name="Picture 4"/>
          <p:cNvPicPr>
            <a:picLocks noChangeAspect="1"/>
          </p:cNvPicPr>
          <p:nvPr/>
        </p:nvPicPr>
        <p:blipFill>
          <a:blip r:embed="rId2"/>
          <a:stretch>
            <a:fillRect/>
          </a:stretch>
        </p:blipFill>
        <p:spPr>
          <a:xfrm>
            <a:off x="0" y="647700"/>
            <a:ext cx="9144000" cy="5715000"/>
          </a:xfrm>
          <a:prstGeom prst="rect">
            <a:avLst/>
          </a:prstGeom>
        </p:spPr>
      </p:pic>
      <p:sp>
        <p:nvSpPr>
          <p:cNvPr id="6" name="Rectangle 5"/>
          <p:cNvSpPr/>
          <p:nvPr/>
        </p:nvSpPr>
        <p:spPr>
          <a:xfrm>
            <a:off x="1849438" y="6488668"/>
            <a:ext cx="5445125" cy="369332"/>
          </a:xfrm>
          <a:prstGeom prst="rect">
            <a:avLst/>
          </a:prstGeom>
        </p:spPr>
        <p:txBody>
          <a:bodyPr wrap="square">
            <a:spAutoFit/>
          </a:bodyPr>
          <a:lstStyle/>
          <a:p>
            <a:pPr algn="ctr"/>
            <a:r>
              <a:rPr lang="en-US" dirty="0">
                <a:hlinkClick r:id="rId3"/>
              </a:rPr>
              <a:t>https://dev.twitter.com/docs/platform-objects/</a:t>
            </a:r>
            <a:r>
              <a:rPr lang="en-US" dirty="0" smtClean="0">
                <a:hlinkClick r:id="rId3"/>
              </a:rPr>
              <a:t>tweets</a:t>
            </a:r>
            <a:endParaRPr lang="en-US" dirty="0" smtClean="0"/>
          </a:p>
        </p:txBody>
      </p:sp>
      <p:sp>
        <p:nvSpPr>
          <p:cNvPr id="7"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4F81BD"/>
                </a:solidFill>
              </a:rPr>
              <a:t>Tweets</a:t>
            </a:r>
            <a:endParaRPr lang="en-US" b="1" dirty="0">
              <a:solidFill>
                <a:srgbClr val="4F81BD"/>
              </a:solidFill>
            </a:endParaRPr>
          </a:p>
        </p:txBody>
      </p:sp>
    </p:spTree>
    <p:extLst>
      <p:ext uri="{BB962C8B-B14F-4D97-AF65-F5344CB8AC3E}">
        <p14:creationId xmlns:p14="http://schemas.microsoft.com/office/powerpoint/2010/main" val="3981243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Users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24</a:t>
            </a:fld>
            <a:endParaRPr lang="en-US"/>
          </a:p>
        </p:txBody>
      </p:sp>
      <p:pic>
        <p:nvPicPr>
          <p:cNvPr id="5" name="Picture 4"/>
          <p:cNvPicPr>
            <a:picLocks noChangeAspect="1"/>
          </p:cNvPicPr>
          <p:nvPr/>
        </p:nvPicPr>
        <p:blipFill>
          <a:blip r:embed="rId2"/>
          <a:stretch>
            <a:fillRect/>
          </a:stretch>
        </p:blipFill>
        <p:spPr>
          <a:xfrm>
            <a:off x="0" y="673100"/>
            <a:ext cx="9144000" cy="5715000"/>
          </a:xfrm>
          <a:prstGeom prst="rect">
            <a:avLst/>
          </a:prstGeom>
        </p:spPr>
      </p:pic>
      <p:sp>
        <p:nvSpPr>
          <p:cNvPr id="6" name="Rectangle 5"/>
          <p:cNvSpPr/>
          <p:nvPr/>
        </p:nvSpPr>
        <p:spPr>
          <a:xfrm>
            <a:off x="1952193" y="6466443"/>
            <a:ext cx="5239614" cy="369332"/>
          </a:xfrm>
          <a:prstGeom prst="rect">
            <a:avLst/>
          </a:prstGeom>
        </p:spPr>
        <p:txBody>
          <a:bodyPr wrap="square">
            <a:spAutoFit/>
          </a:bodyPr>
          <a:lstStyle/>
          <a:p>
            <a:pPr algn="ctr"/>
            <a:r>
              <a:rPr lang="en-US" dirty="0">
                <a:hlinkClick r:id="rId3"/>
              </a:rPr>
              <a:t>https://dev.twitter.com/docs/platform-objects/</a:t>
            </a:r>
            <a:r>
              <a:rPr lang="en-US" dirty="0" smtClean="0">
                <a:hlinkClick r:id="rId3"/>
              </a:rPr>
              <a:t>users</a:t>
            </a:r>
            <a:endParaRPr lang="en-US" dirty="0" smtClean="0"/>
          </a:p>
        </p:txBody>
      </p:sp>
    </p:spTree>
    <p:extLst>
      <p:ext uri="{BB962C8B-B14F-4D97-AF65-F5344CB8AC3E}">
        <p14:creationId xmlns:p14="http://schemas.microsoft.com/office/powerpoint/2010/main" val="18640875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25</a:t>
            </a:fld>
            <a:endParaRPr lang="en-US"/>
          </a:p>
        </p:txBody>
      </p:sp>
      <p:pic>
        <p:nvPicPr>
          <p:cNvPr id="5" name="Picture 4"/>
          <p:cNvPicPr>
            <a:picLocks noChangeAspect="1"/>
          </p:cNvPicPr>
          <p:nvPr/>
        </p:nvPicPr>
        <p:blipFill>
          <a:blip r:embed="rId2"/>
          <a:stretch>
            <a:fillRect/>
          </a:stretch>
        </p:blipFill>
        <p:spPr>
          <a:xfrm>
            <a:off x="0" y="698500"/>
            <a:ext cx="9144000" cy="5715000"/>
          </a:xfrm>
          <a:prstGeom prst="rect">
            <a:avLst/>
          </a:prstGeom>
        </p:spPr>
      </p:pic>
      <p:sp>
        <p:nvSpPr>
          <p:cNvPr id="7" name="Rectangle 6"/>
          <p:cNvSpPr/>
          <p:nvPr/>
        </p:nvSpPr>
        <p:spPr>
          <a:xfrm>
            <a:off x="1952193" y="6466443"/>
            <a:ext cx="5239614" cy="369332"/>
          </a:xfrm>
          <a:prstGeom prst="rect">
            <a:avLst/>
          </a:prstGeom>
        </p:spPr>
        <p:txBody>
          <a:bodyPr wrap="square">
            <a:spAutoFit/>
          </a:bodyPr>
          <a:lstStyle/>
          <a:p>
            <a:pPr algn="ctr"/>
            <a:r>
              <a:rPr lang="en-US" dirty="0">
                <a:hlinkClick r:id="rId3"/>
              </a:rPr>
              <a:t>https://dev.twitter.com/docs/platform-objects/</a:t>
            </a:r>
            <a:r>
              <a:rPr lang="en-US" dirty="0" smtClean="0">
                <a:hlinkClick r:id="rId3"/>
              </a:rPr>
              <a:t>users</a:t>
            </a:r>
            <a:endParaRPr lang="en-US" dirty="0" smtClean="0"/>
          </a:p>
        </p:txBody>
      </p:sp>
      <p:sp>
        <p:nvSpPr>
          <p:cNvPr id="8"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4F81BD"/>
                </a:solidFill>
              </a:rPr>
              <a:t>Users</a:t>
            </a:r>
            <a:endParaRPr lang="en-US" b="1" dirty="0">
              <a:solidFill>
                <a:srgbClr val="4F81BD"/>
              </a:solidFill>
            </a:endParaRPr>
          </a:p>
        </p:txBody>
      </p:sp>
    </p:spTree>
    <p:extLst>
      <p:ext uri="{BB962C8B-B14F-4D97-AF65-F5344CB8AC3E}">
        <p14:creationId xmlns:p14="http://schemas.microsoft.com/office/powerpoint/2010/main" val="800057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Entities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26</a:t>
            </a:fld>
            <a:endParaRPr lang="en-US"/>
          </a:p>
        </p:txBody>
      </p:sp>
      <p:pic>
        <p:nvPicPr>
          <p:cNvPr id="6" name="Picture 5"/>
          <p:cNvPicPr>
            <a:picLocks noChangeAspect="1"/>
          </p:cNvPicPr>
          <p:nvPr/>
        </p:nvPicPr>
        <p:blipFill>
          <a:blip r:embed="rId2"/>
          <a:stretch>
            <a:fillRect/>
          </a:stretch>
        </p:blipFill>
        <p:spPr>
          <a:xfrm>
            <a:off x="0" y="711200"/>
            <a:ext cx="9144000" cy="5715000"/>
          </a:xfrm>
          <a:prstGeom prst="rect">
            <a:avLst/>
          </a:prstGeom>
        </p:spPr>
      </p:pic>
      <p:sp>
        <p:nvSpPr>
          <p:cNvPr id="7" name="Rectangle 6"/>
          <p:cNvSpPr/>
          <p:nvPr/>
        </p:nvSpPr>
        <p:spPr>
          <a:xfrm>
            <a:off x="1592321" y="6485417"/>
            <a:ext cx="6084943" cy="369332"/>
          </a:xfrm>
          <a:prstGeom prst="rect">
            <a:avLst/>
          </a:prstGeom>
        </p:spPr>
        <p:txBody>
          <a:bodyPr wrap="square">
            <a:spAutoFit/>
          </a:bodyPr>
          <a:lstStyle/>
          <a:p>
            <a:pPr algn="ctr"/>
            <a:r>
              <a:rPr lang="en-US" dirty="0">
                <a:hlinkClick r:id="rId3"/>
              </a:rPr>
              <a:t>https://dev.twitter.com/docs/platform-objects/</a:t>
            </a:r>
            <a:r>
              <a:rPr lang="en-US" dirty="0" smtClean="0">
                <a:hlinkClick r:id="rId3"/>
              </a:rPr>
              <a:t>entities</a:t>
            </a:r>
            <a:endParaRPr lang="en-US" dirty="0" smtClean="0"/>
          </a:p>
        </p:txBody>
      </p:sp>
    </p:spTree>
    <p:extLst>
      <p:ext uri="{BB962C8B-B14F-4D97-AF65-F5344CB8AC3E}">
        <p14:creationId xmlns:p14="http://schemas.microsoft.com/office/powerpoint/2010/main" val="3318772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27</a:t>
            </a:fld>
            <a:endParaRPr lang="en-US"/>
          </a:p>
        </p:txBody>
      </p:sp>
      <p:pic>
        <p:nvPicPr>
          <p:cNvPr id="5" name="Picture 4"/>
          <p:cNvPicPr>
            <a:picLocks noChangeAspect="1"/>
          </p:cNvPicPr>
          <p:nvPr/>
        </p:nvPicPr>
        <p:blipFill>
          <a:blip r:embed="rId2"/>
          <a:stretch>
            <a:fillRect/>
          </a:stretch>
        </p:blipFill>
        <p:spPr>
          <a:xfrm>
            <a:off x="0" y="749152"/>
            <a:ext cx="9144000" cy="5715000"/>
          </a:xfrm>
          <a:prstGeom prst="rect">
            <a:avLst/>
          </a:prstGeom>
        </p:spPr>
      </p:pic>
      <p:sp>
        <p:nvSpPr>
          <p:cNvPr id="6" name="Rectangle 5"/>
          <p:cNvSpPr/>
          <p:nvPr/>
        </p:nvSpPr>
        <p:spPr>
          <a:xfrm>
            <a:off x="1592321" y="6485417"/>
            <a:ext cx="6084943" cy="369332"/>
          </a:xfrm>
          <a:prstGeom prst="rect">
            <a:avLst/>
          </a:prstGeom>
        </p:spPr>
        <p:txBody>
          <a:bodyPr wrap="square">
            <a:spAutoFit/>
          </a:bodyPr>
          <a:lstStyle/>
          <a:p>
            <a:pPr algn="ctr"/>
            <a:r>
              <a:rPr lang="en-US" dirty="0">
                <a:hlinkClick r:id="rId3"/>
              </a:rPr>
              <a:t>https://dev.twitter.com/docs/platform-objects/</a:t>
            </a:r>
            <a:r>
              <a:rPr lang="en-US" dirty="0" smtClean="0">
                <a:hlinkClick r:id="rId3"/>
              </a:rPr>
              <a:t>entities</a:t>
            </a:r>
            <a:endParaRPr lang="en-US" dirty="0" smtClean="0"/>
          </a:p>
        </p:txBody>
      </p:sp>
      <p:sp>
        <p:nvSpPr>
          <p:cNvPr id="7"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Entities</a:t>
            </a:r>
            <a:endParaRPr lang="en-US" b="1" dirty="0">
              <a:solidFill>
                <a:srgbClr val="4F81BD"/>
              </a:solidFill>
            </a:endParaRPr>
          </a:p>
        </p:txBody>
      </p:sp>
    </p:spTree>
    <p:extLst>
      <p:ext uri="{BB962C8B-B14F-4D97-AF65-F5344CB8AC3E}">
        <p14:creationId xmlns:p14="http://schemas.microsoft.com/office/powerpoint/2010/main" val="8455397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Places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28</a:t>
            </a:fld>
            <a:endParaRPr lang="en-US"/>
          </a:p>
        </p:txBody>
      </p:sp>
      <p:pic>
        <p:nvPicPr>
          <p:cNvPr id="5" name="Picture 4"/>
          <p:cNvPicPr>
            <a:picLocks noChangeAspect="1"/>
          </p:cNvPicPr>
          <p:nvPr/>
        </p:nvPicPr>
        <p:blipFill>
          <a:blip r:embed="rId2"/>
          <a:stretch>
            <a:fillRect/>
          </a:stretch>
        </p:blipFill>
        <p:spPr>
          <a:xfrm>
            <a:off x="0" y="698500"/>
            <a:ext cx="9144000" cy="5715000"/>
          </a:xfrm>
          <a:prstGeom prst="rect">
            <a:avLst/>
          </a:prstGeom>
        </p:spPr>
      </p:pic>
      <p:sp>
        <p:nvSpPr>
          <p:cNvPr id="7" name="Rectangle 6"/>
          <p:cNvSpPr/>
          <p:nvPr/>
        </p:nvSpPr>
        <p:spPr>
          <a:xfrm>
            <a:off x="1838456" y="6482149"/>
            <a:ext cx="5467088" cy="369332"/>
          </a:xfrm>
          <a:prstGeom prst="rect">
            <a:avLst/>
          </a:prstGeom>
        </p:spPr>
        <p:txBody>
          <a:bodyPr wrap="square">
            <a:spAutoFit/>
          </a:bodyPr>
          <a:lstStyle/>
          <a:p>
            <a:pPr algn="ctr"/>
            <a:r>
              <a:rPr lang="en-US" dirty="0">
                <a:hlinkClick r:id="rId3"/>
              </a:rPr>
              <a:t>https://dev.twitter.com/docs/platform-objects/</a:t>
            </a:r>
            <a:r>
              <a:rPr lang="en-US" dirty="0" smtClean="0">
                <a:hlinkClick r:id="rId3"/>
              </a:rPr>
              <a:t>places</a:t>
            </a:r>
            <a:endParaRPr lang="en-US" dirty="0" smtClean="0"/>
          </a:p>
        </p:txBody>
      </p:sp>
    </p:spTree>
    <p:extLst>
      <p:ext uri="{BB962C8B-B14F-4D97-AF65-F5344CB8AC3E}">
        <p14:creationId xmlns:p14="http://schemas.microsoft.com/office/powerpoint/2010/main" val="10870675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29</a:t>
            </a:fld>
            <a:endParaRPr lang="en-US"/>
          </a:p>
        </p:txBody>
      </p:sp>
      <p:pic>
        <p:nvPicPr>
          <p:cNvPr id="5" name="Picture 4"/>
          <p:cNvPicPr>
            <a:picLocks noChangeAspect="1"/>
          </p:cNvPicPr>
          <p:nvPr/>
        </p:nvPicPr>
        <p:blipFill>
          <a:blip r:embed="rId2"/>
          <a:stretch>
            <a:fillRect/>
          </a:stretch>
        </p:blipFill>
        <p:spPr>
          <a:xfrm>
            <a:off x="0" y="685652"/>
            <a:ext cx="9144000" cy="5715000"/>
          </a:xfrm>
          <a:prstGeom prst="rect">
            <a:avLst/>
          </a:prstGeom>
        </p:spPr>
      </p:pic>
      <p:sp>
        <p:nvSpPr>
          <p:cNvPr id="6" name="Rectangle 5"/>
          <p:cNvSpPr/>
          <p:nvPr/>
        </p:nvSpPr>
        <p:spPr>
          <a:xfrm>
            <a:off x="1838456" y="6482149"/>
            <a:ext cx="5467088" cy="369332"/>
          </a:xfrm>
          <a:prstGeom prst="rect">
            <a:avLst/>
          </a:prstGeom>
        </p:spPr>
        <p:txBody>
          <a:bodyPr wrap="square">
            <a:spAutoFit/>
          </a:bodyPr>
          <a:lstStyle/>
          <a:p>
            <a:pPr algn="ctr"/>
            <a:r>
              <a:rPr lang="en-US" dirty="0">
                <a:hlinkClick r:id="rId3"/>
              </a:rPr>
              <a:t>https://dev.twitter.com/docs/platform-objects/</a:t>
            </a:r>
            <a:r>
              <a:rPr lang="en-US" dirty="0" smtClean="0">
                <a:hlinkClick r:id="rId3"/>
              </a:rPr>
              <a:t>places</a:t>
            </a:r>
            <a:endParaRPr lang="en-US" dirty="0" smtClean="0"/>
          </a:p>
        </p:txBody>
      </p:sp>
      <p:sp>
        <p:nvSpPr>
          <p:cNvPr id="7"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4F81BD"/>
                </a:solidFill>
              </a:rPr>
              <a:t>Places</a:t>
            </a:r>
            <a:endParaRPr lang="en-US" b="1" dirty="0">
              <a:solidFill>
                <a:srgbClr val="4F81BD"/>
              </a:solidFill>
            </a:endParaRPr>
          </a:p>
        </p:txBody>
      </p:sp>
    </p:spTree>
    <p:extLst>
      <p:ext uri="{BB962C8B-B14F-4D97-AF65-F5344CB8AC3E}">
        <p14:creationId xmlns:p14="http://schemas.microsoft.com/office/powerpoint/2010/main" val="17010958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28"/>
            <a:ext cx="8229600" cy="846620"/>
          </a:xfrm>
        </p:spPr>
        <p:txBody>
          <a:bodyPr>
            <a:normAutofit/>
          </a:bodyPr>
          <a:lstStyle/>
          <a:p>
            <a:r>
              <a:rPr lang="en-US" b="1" dirty="0" smtClean="0">
                <a:solidFill>
                  <a:srgbClr val="4F81BD"/>
                </a:solidFill>
              </a:rPr>
              <a:t>Course Schedule </a:t>
            </a:r>
            <a:r>
              <a:rPr lang="en-US" sz="2400" dirty="0" smtClean="0">
                <a:solidFill>
                  <a:schemeClr val="bg1">
                    <a:lumMod val="65000"/>
                  </a:schemeClr>
                </a:solidFill>
              </a:rPr>
              <a:t>(2/2)</a:t>
            </a:r>
            <a:endParaRPr lang="en-US" sz="2400" dirty="0"/>
          </a:p>
        </p:txBody>
      </p:sp>
      <p:sp>
        <p:nvSpPr>
          <p:cNvPr id="3" name="Content Placeholder 2"/>
          <p:cNvSpPr>
            <a:spLocks noGrp="1"/>
          </p:cNvSpPr>
          <p:nvPr>
            <p:ph idx="1"/>
          </p:nvPr>
        </p:nvSpPr>
        <p:spPr>
          <a:xfrm>
            <a:off x="197708" y="952448"/>
            <a:ext cx="8785653" cy="5653809"/>
          </a:xfrm>
        </p:spPr>
        <p:txBody>
          <a:bodyPr>
            <a:noAutofit/>
          </a:bodyPr>
          <a:lstStyle/>
          <a:p>
            <a:pPr marL="0" indent="0">
              <a:buNone/>
            </a:pPr>
            <a:r>
              <a:rPr lang="en-US" sz="2400" dirty="0" smtClean="0"/>
              <a:t>Week    Date    Subject/Topics</a:t>
            </a:r>
          </a:p>
          <a:p>
            <a:pPr marL="0" indent="0">
              <a:buNone/>
            </a:pPr>
            <a:r>
              <a:rPr lang="en-US" sz="2400" dirty="0" smtClean="0">
                <a:solidFill>
                  <a:schemeClr val="accent6">
                    <a:lumMod val="50000"/>
                  </a:schemeClr>
                </a:solidFill>
              </a:rPr>
              <a:t>10   </a:t>
            </a:r>
            <a:r>
              <a:rPr lang="en-US" sz="2400" dirty="0">
                <a:solidFill>
                  <a:schemeClr val="accent6">
                    <a:lumMod val="50000"/>
                  </a:schemeClr>
                </a:solidFill>
              </a:rPr>
              <a:t>2017/11/24   Midterm Project Report</a:t>
            </a:r>
          </a:p>
          <a:p>
            <a:pPr marL="0" indent="0">
              <a:buNone/>
            </a:pPr>
            <a:r>
              <a:rPr lang="en-US" sz="2400" dirty="0">
                <a:latin typeface="Calibri" charset="0"/>
                <a:ea typeface="Calibri" charset="0"/>
                <a:cs typeface="Calibri" charset="0"/>
              </a:rPr>
              <a:t>11   </a:t>
            </a:r>
            <a:r>
              <a:rPr lang="en-US" sz="2400" dirty="0" smtClean="0">
                <a:latin typeface="Calibri" charset="0"/>
                <a:ea typeface="Calibri" charset="0"/>
                <a:cs typeface="Calibri" charset="0"/>
              </a:rPr>
              <a:t>2017/12/01</a:t>
            </a:r>
            <a:r>
              <a:rPr lang="en-US" altLang="zh-TW" sz="2400" dirty="0" smtClean="0">
                <a:latin typeface="Calibri" charset="0"/>
                <a:ea typeface="Calibri" charset="0"/>
                <a:cs typeface="Calibri" charset="0"/>
              </a:rPr>
              <a:t>   </a:t>
            </a:r>
            <a:r>
              <a:rPr lang="en-US" sz="2400" dirty="0" smtClean="0">
                <a:latin typeface="Calibri" charset="0"/>
                <a:ea typeface="Calibri" charset="0"/>
                <a:cs typeface="Calibri" charset="0"/>
              </a:rPr>
              <a:t>Case </a:t>
            </a:r>
            <a:r>
              <a:rPr lang="en-US" sz="2400" dirty="0">
                <a:latin typeface="Calibri" charset="0"/>
                <a:ea typeface="Calibri" charset="0"/>
                <a:cs typeface="Calibri" charset="0"/>
              </a:rPr>
              <a:t>Study on Social Media Apps </a:t>
            </a:r>
            <a:r>
              <a:rPr lang="en-US" sz="2400" dirty="0" smtClean="0">
                <a:latin typeface="Calibri" charset="0"/>
                <a:ea typeface="Calibri" charset="0"/>
                <a:cs typeface="Calibri" charset="0"/>
              </a:rPr>
              <a:t>Programming</a:t>
            </a:r>
            <a:r>
              <a:rPr lang="en-US" sz="2400" dirty="0">
                <a:latin typeface="Calibri" charset="0"/>
                <a:ea typeface="Calibri" charset="0"/>
                <a:cs typeface="Calibri" charset="0"/>
              </a:rPr>
              <a:t/>
            </a:r>
            <a:br>
              <a:rPr lang="en-US" sz="2400" dirty="0">
                <a:latin typeface="Calibri" charset="0"/>
                <a:ea typeface="Calibri" charset="0"/>
                <a:cs typeface="Calibri" charset="0"/>
              </a:rPr>
            </a:br>
            <a:r>
              <a:rPr lang="en-US" sz="2400" dirty="0" smtClean="0">
                <a:latin typeface="Calibri" charset="0"/>
                <a:ea typeface="Calibri" charset="0"/>
                <a:cs typeface="Calibri" charset="0"/>
              </a:rPr>
              <a:t>                                </a:t>
            </a:r>
            <a:r>
              <a:rPr lang="en-US" sz="2400" dirty="0">
                <a:latin typeface="Calibri" charset="0"/>
                <a:ea typeface="Calibri" charset="0"/>
                <a:cs typeface="Calibri" charset="0"/>
              </a:rPr>
              <a:t>and Marketing in Google Play and App Store</a:t>
            </a:r>
          </a:p>
          <a:p>
            <a:pPr marL="0" indent="0">
              <a:buNone/>
            </a:pPr>
            <a:r>
              <a:rPr lang="en-US" sz="2400" dirty="0"/>
              <a:t>12   2017/12/08   Google Cloud </a:t>
            </a:r>
            <a:r>
              <a:rPr lang="en-US" sz="2400" dirty="0" smtClean="0"/>
              <a:t>Platform</a:t>
            </a:r>
          </a:p>
          <a:p>
            <a:pPr marL="0" indent="0">
              <a:buNone/>
            </a:pPr>
            <a:r>
              <a:rPr lang="en-US" sz="2400" dirty="0" smtClean="0"/>
              <a:t>13   </a:t>
            </a:r>
            <a:r>
              <a:rPr lang="en-US" sz="2400" dirty="0"/>
              <a:t>2017/12/15   Google App Engine</a:t>
            </a:r>
          </a:p>
          <a:p>
            <a:pPr marL="0" indent="0">
              <a:buNone/>
            </a:pPr>
            <a:r>
              <a:rPr lang="en-US" sz="2400" dirty="0"/>
              <a:t>14   2017/12/22   Google Map API</a:t>
            </a:r>
          </a:p>
          <a:p>
            <a:pPr marL="0" indent="0">
              <a:buNone/>
            </a:pPr>
            <a:r>
              <a:rPr lang="en-US" sz="2400" dirty="0"/>
              <a:t>15   2017/12/29   Facebook API (Facebook JavaScript SDK</a:t>
            </a:r>
            <a:r>
              <a:rPr lang="en-US" sz="2400" dirty="0" smtClean="0"/>
              <a:t>)</a:t>
            </a:r>
            <a:br>
              <a:rPr lang="en-US" sz="2400" dirty="0" smtClean="0"/>
            </a:br>
            <a:r>
              <a:rPr lang="en-US" sz="2400" dirty="0" smtClean="0"/>
              <a:t>                                (</a:t>
            </a:r>
            <a:r>
              <a:rPr lang="en-US" sz="2400" dirty="0"/>
              <a:t>Integrate Facebook with iOS/Android Apps)</a:t>
            </a:r>
          </a:p>
          <a:p>
            <a:pPr marL="0" indent="0">
              <a:buNone/>
            </a:pPr>
            <a:r>
              <a:rPr lang="en-US" sz="2400" dirty="0">
                <a:solidFill>
                  <a:srgbClr val="FF0000"/>
                </a:solidFill>
              </a:rPr>
              <a:t>16   2018/01/05   Twitter API</a:t>
            </a:r>
          </a:p>
          <a:p>
            <a:pPr marL="0" indent="0">
              <a:buNone/>
            </a:pPr>
            <a:r>
              <a:rPr lang="en-US" sz="2400" dirty="0">
                <a:solidFill>
                  <a:schemeClr val="accent6">
                    <a:lumMod val="50000"/>
                  </a:schemeClr>
                </a:solidFill>
              </a:rPr>
              <a:t>17   2018/01/12   Final Project Presentation</a:t>
            </a:r>
          </a:p>
          <a:p>
            <a:pPr marL="0" indent="0">
              <a:buNone/>
            </a:pPr>
            <a:r>
              <a:rPr lang="en-US" sz="2400" dirty="0" smtClean="0">
                <a:solidFill>
                  <a:schemeClr val="accent6">
                    <a:lumMod val="50000"/>
                  </a:schemeClr>
                </a:solidFill>
              </a:rPr>
              <a:t>18</a:t>
            </a:r>
            <a:r>
              <a:rPr lang="en-US" sz="2400" dirty="0">
                <a:solidFill>
                  <a:schemeClr val="accent6">
                    <a:lumMod val="50000"/>
                  </a:schemeClr>
                </a:solidFill>
              </a:rPr>
              <a:t>   </a:t>
            </a:r>
            <a:r>
              <a:rPr lang="en-US" sz="2400" dirty="0" smtClean="0">
                <a:solidFill>
                  <a:schemeClr val="accent6">
                    <a:lumMod val="50000"/>
                  </a:schemeClr>
                </a:solidFill>
              </a:rPr>
              <a:t>2018/01/19</a:t>
            </a:r>
            <a:r>
              <a:rPr lang="en-US" sz="2400" dirty="0">
                <a:solidFill>
                  <a:schemeClr val="accent6">
                    <a:lumMod val="50000"/>
                  </a:schemeClr>
                </a:solidFill>
              </a:rPr>
              <a:t>   Final Exam Week (Final Project Presentation) </a:t>
            </a:r>
            <a:endParaRPr lang="en-US" sz="2400" dirty="0" smtClean="0">
              <a:solidFill>
                <a:schemeClr val="accent6">
                  <a:lumMod val="50000"/>
                </a:schemeClr>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a:t>
            </a:fld>
            <a:endParaRPr lang="en-US"/>
          </a:p>
        </p:txBody>
      </p:sp>
      <p:pic>
        <p:nvPicPr>
          <p:cNvPr id="5" name="Picture 5" descr="C:\Users\myday\Downloads\TKU-logo-12cm.jpg"/>
          <p:cNvPicPr>
            <a:picLocks noChangeAspect="1" noChangeArrowheads="1"/>
          </p:cNvPicPr>
          <p:nvPr/>
        </p:nvPicPr>
        <p:blipFill>
          <a:blip r:embed="rId2" cstate="print"/>
          <a:srcRect/>
          <a:stretch>
            <a:fillRect/>
          </a:stretch>
        </p:blipFill>
        <p:spPr bwMode="auto">
          <a:xfrm>
            <a:off x="7337898" y="27612"/>
            <a:ext cx="633388" cy="630640"/>
          </a:xfrm>
          <a:prstGeom prst="rect">
            <a:avLst/>
          </a:prstGeom>
          <a:noFill/>
          <a:ln w="9525">
            <a:noFill/>
            <a:miter lim="800000"/>
            <a:headEnd/>
            <a:tailEnd/>
          </a:ln>
        </p:spPr>
      </p:pic>
      <p:sp>
        <p:nvSpPr>
          <p:cNvPr id="6" name="文字方塊 14"/>
          <p:cNvSpPr txBox="1">
            <a:spLocks noChangeArrowheads="1"/>
          </p:cNvSpPr>
          <p:nvPr/>
        </p:nvSpPr>
        <p:spPr bwMode="auto">
          <a:xfrm>
            <a:off x="7971286" y="-1464"/>
            <a:ext cx="1153735" cy="646331"/>
          </a:xfrm>
          <a:prstGeom prst="rect">
            <a:avLst/>
          </a:prstGeom>
          <a:noFill/>
          <a:ln w="9525">
            <a:noFill/>
            <a:miter lim="800000"/>
            <a:headEnd/>
            <a:tailEnd/>
          </a:ln>
        </p:spPr>
        <p:txBody>
          <a:bodyPr wrap="square">
            <a:spAutoFit/>
          </a:bodyPr>
          <a:lstStyle/>
          <a:p>
            <a:r>
              <a:rPr kumimoji="0" lang="en-US" altLang="zh-TW" b="1" dirty="0" err="1">
                <a:solidFill>
                  <a:srgbClr val="FF0000"/>
                </a:solidFill>
                <a:latin typeface="Calibri" pitchFamily="34" charset="0"/>
              </a:rPr>
              <a:t>Tamkang</a:t>
            </a:r>
            <a:r>
              <a:rPr kumimoji="0" lang="en-US" altLang="zh-TW" b="1" dirty="0">
                <a:solidFill>
                  <a:srgbClr val="FF0000"/>
                </a:solidFill>
                <a:latin typeface="Calibri" pitchFamily="34" charset="0"/>
              </a:rPr>
              <a:t> </a:t>
            </a:r>
            <a:r>
              <a:rPr kumimoji="0" lang="en-US" altLang="zh-TW" b="1" dirty="0" smtClean="0">
                <a:solidFill>
                  <a:srgbClr val="FF0000"/>
                </a:solidFill>
                <a:latin typeface="Calibri" pitchFamily="34" charset="0"/>
              </a:rPr>
              <a:t/>
            </a:r>
            <a:br>
              <a:rPr kumimoji="0" lang="en-US" altLang="zh-TW" b="1" dirty="0" smtClean="0">
                <a:solidFill>
                  <a:srgbClr val="FF0000"/>
                </a:solidFill>
                <a:latin typeface="Calibri" pitchFamily="34" charset="0"/>
              </a:rPr>
            </a:br>
            <a:r>
              <a:rPr kumimoji="0" lang="en-US" altLang="zh-TW" b="1" dirty="0" smtClean="0">
                <a:solidFill>
                  <a:srgbClr val="FF0000"/>
                </a:solidFill>
                <a:latin typeface="Calibri" pitchFamily="34" charset="0"/>
              </a:rPr>
              <a:t>University</a:t>
            </a:r>
            <a:endParaRPr kumimoji="0" lang="zh-TW" altLang="en-US" b="1" dirty="0">
              <a:solidFill>
                <a:srgbClr val="FF0000"/>
              </a:solidFill>
              <a:latin typeface="Calibri" pitchFamily="34" charset="0"/>
            </a:endParaRPr>
          </a:p>
        </p:txBody>
      </p:sp>
    </p:spTree>
    <p:extLst>
      <p:ext uri="{BB962C8B-B14F-4D97-AF65-F5344CB8AC3E}">
        <p14:creationId xmlns:p14="http://schemas.microsoft.com/office/powerpoint/2010/main" val="893473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Twitter for Websites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30</a:t>
            </a:fld>
            <a:endParaRPr lang="en-US"/>
          </a:p>
        </p:txBody>
      </p:sp>
      <p:pic>
        <p:nvPicPr>
          <p:cNvPr id="5" name="Picture 4"/>
          <p:cNvPicPr>
            <a:picLocks noChangeAspect="1"/>
          </p:cNvPicPr>
          <p:nvPr/>
        </p:nvPicPr>
        <p:blipFill>
          <a:blip r:embed="rId2"/>
          <a:stretch>
            <a:fillRect/>
          </a:stretch>
        </p:blipFill>
        <p:spPr>
          <a:xfrm>
            <a:off x="0" y="711200"/>
            <a:ext cx="9144000" cy="5715000"/>
          </a:xfrm>
          <a:prstGeom prst="rect">
            <a:avLst/>
          </a:prstGeom>
        </p:spPr>
      </p:pic>
      <p:sp>
        <p:nvSpPr>
          <p:cNvPr id="6" name="Rectangle 5"/>
          <p:cNvSpPr/>
          <p:nvPr/>
        </p:nvSpPr>
        <p:spPr>
          <a:xfrm>
            <a:off x="2014986" y="6479343"/>
            <a:ext cx="5114029" cy="369332"/>
          </a:xfrm>
          <a:prstGeom prst="rect">
            <a:avLst/>
          </a:prstGeom>
        </p:spPr>
        <p:txBody>
          <a:bodyPr wrap="square">
            <a:spAutoFit/>
          </a:bodyPr>
          <a:lstStyle/>
          <a:p>
            <a:pPr algn="ctr"/>
            <a:r>
              <a:rPr lang="en-US" dirty="0">
                <a:hlinkClick r:id="rId3"/>
              </a:rPr>
              <a:t>https://dev.twitter.com/docs/twitter-for-</a:t>
            </a:r>
            <a:r>
              <a:rPr lang="en-US" dirty="0" smtClean="0">
                <a:hlinkClick r:id="rId3"/>
              </a:rPr>
              <a:t>websites</a:t>
            </a:r>
            <a:endParaRPr lang="en-US" dirty="0" smtClean="0"/>
          </a:p>
        </p:txBody>
      </p:sp>
    </p:spTree>
    <p:extLst>
      <p:ext uri="{BB962C8B-B14F-4D97-AF65-F5344CB8AC3E}">
        <p14:creationId xmlns:p14="http://schemas.microsoft.com/office/powerpoint/2010/main" val="8688475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altLang="zh-TW" b="1" dirty="0" smtClean="0">
                <a:solidFill>
                  <a:srgbClr val="4F81BD"/>
                </a:solidFill>
              </a:rPr>
              <a:t>Follow Button</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31</a:t>
            </a:fld>
            <a:endParaRPr lang="en-US"/>
          </a:p>
        </p:txBody>
      </p:sp>
      <p:pic>
        <p:nvPicPr>
          <p:cNvPr id="6" name="Picture 5"/>
          <p:cNvPicPr>
            <a:picLocks noChangeAspect="1"/>
          </p:cNvPicPr>
          <p:nvPr/>
        </p:nvPicPr>
        <p:blipFill>
          <a:blip r:embed="rId2"/>
          <a:stretch>
            <a:fillRect/>
          </a:stretch>
        </p:blipFill>
        <p:spPr>
          <a:xfrm>
            <a:off x="0" y="723900"/>
            <a:ext cx="9144000" cy="5715000"/>
          </a:xfrm>
          <a:prstGeom prst="rect">
            <a:avLst/>
          </a:prstGeom>
        </p:spPr>
      </p:pic>
      <p:sp>
        <p:nvSpPr>
          <p:cNvPr id="3" name="Rectangle 2"/>
          <p:cNvSpPr/>
          <p:nvPr/>
        </p:nvSpPr>
        <p:spPr>
          <a:xfrm>
            <a:off x="2422801" y="6466443"/>
            <a:ext cx="4298397" cy="369332"/>
          </a:xfrm>
          <a:prstGeom prst="rect">
            <a:avLst/>
          </a:prstGeom>
        </p:spPr>
        <p:txBody>
          <a:bodyPr wrap="none">
            <a:spAutoFit/>
          </a:bodyPr>
          <a:lstStyle/>
          <a:p>
            <a:r>
              <a:rPr lang="en-US" dirty="0">
                <a:hlinkClick r:id="rId3"/>
              </a:rPr>
              <a:t>https://dev.twitter.com/docs/follow-</a:t>
            </a:r>
            <a:r>
              <a:rPr lang="en-US" dirty="0" smtClean="0">
                <a:hlinkClick r:id="rId3"/>
              </a:rPr>
              <a:t>button</a:t>
            </a:r>
            <a:endParaRPr lang="en-US" dirty="0" smtClean="0"/>
          </a:p>
        </p:txBody>
      </p:sp>
    </p:spTree>
    <p:extLst>
      <p:ext uri="{BB962C8B-B14F-4D97-AF65-F5344CB8AC3E}">
        <p14:creationId xmlns:p14="http://schemas.microsoft.com/office/powerpoint/2010/main" val="19790535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32</a:t>
            </a:fld>
            <a:endParaRPr lang="en-US"/>
          </a:p>
        </p:txBody>
      </p:sp>
      <p:pic>
        <p:nvPicPr>
          <p:cNvPr id="5" name="Picture 4"/>
          <p:cNvPicPr>
            <a:picLocks noChangeAspect="1"/>
          </p:cNvPicPr>
          <p:nvPr/>
        </p:nvPicPr>
        <p:blipFill>
          <a:blip r:embed="rId2"/>
          <a:stretch>
            <a:fillRect/>
          </a:stretch>
        </p:blipFill>
        <p:spPr>
          <a:xfrm>
            <a:off x="0" y="762000"/>
            <a:ext cx="9144000" cy="5715000"/>
          </a:xfrm>
          <a:prstGeom prst="rect">
            <a:avLst/>
          </a:prstGeom>
        </p:spPr>
      </p:pic>
      <p:sp>
        <p:nvSpPr>
          <p:cNvPr id="6" name="Rectangle 5"/>
          <p:cNvSpPr/>
          <p:nvPr/>
        </p:nvSpPr>
        <p:spPr>
          <a:xfrm>
            <a:off x="2422801" y="6488668"/>
            <a:ext cx="4298397" cy="369332"/>
          </a:xfrm>
          <a:prstGeom prst="rect">
            <a:avLst/>
          </a:prstGeom>
        </p:spPr>
        <p:txBody>
          <a:bodyPr wrap="none">
            <a:spAutoFit/>
          </a:bodyPr>
          <a:lstStyle/>
          <a:p>
            <a:pPr algn="ctr"/>
            <a:r>
              <a:rPr lang="en-US" dirty="0">
                <a:hlinkClick r:id="rId3"/>
              </a:rPr>
              <a:t>https://dev.twitter.com/docs/follow-</a:t>
            </a:r>
            <a:r>
              <a:rPr lang="en-US" dirty="0" smtClean="0">
                <a:hlinkClick r:id="rId3"/>
              </a:rPr>
              <a:t>button</a:t>
            </a:r>
            <a:endParaRPr lang="en-US" dirty="0" smtClean="0"/>
          </a:p>
        </p:txBody>
      </p:sp>
      <p:sp>
        <p:nvSpPr>
          <p:cNvPr id="8" name="Rounded Rectangle 7"/>
          <p:cNvSpPr/>
          <p:nvPr/>
        </p:nvSpPr>
        <p:spPr>
          <a:xfrm>
            <a:off x="4043653" y="5670601"/>
            <a:ext cx="1391947" cy="184099"/>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457200" y="0"/>
            <a:ext cx="8229600" cy="762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TW" b="1" dirty="0" smtClean="0">
                <a:solidFill>
                  <a:srgbClr val="4F81BD"/>
                </a:solidFill>
              </a:rPr>
              <a:t>Follow Button</a:t>
            </a:r>
            <a:endParaRPr lang="en-US" b="1" dirty="0">
              <a:solidFill>
                <a:srgbClr val="4F81BD"/>
              </a:solidFill>
            </a:endParaRPr>
          </a:p>
        </p:txBody>
      </p:sp>
    </p:spTree>
    <p:extLst>
      <p:ext uri="{BB962C8B-B14F-4D97-AF65-F5344CB8AC3E}">
        <p14:creationId xmlns:p14="http://schemas.microsoft.com/office/powerpoint/2010/main" val="17259371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9300"/>
          </a:xfrm>
        </p:spPr>
        <p:txBody>
          <a:bodyPr>
            <a:normAutofit fontScale="90000"/>
          </a:bodyPr>
          <a:lstStyle/>
          <a:p>
            <a:r>
              <a:rPr lang="en-US" b="1" dirty="0" smtClean="0">
                <a:solidFill>
                  <a:srgbClr val="4F81BD"/>
                </a:solidFill>
              </a:rPr>
              <a:t>Twitter buttons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33</a:t>
            </a:fld>
            <a:endParaRPr lang="en-US"/>
          </a:p>
        </p:txBody>
      </p:sp>
      <p:pic>
        <p:nvPicPr>
          <p:cNvPr id="5" name="Picture 4"/>
          <p:cNvPicPr>
            <a:picLocks noChangeAspect="1"/>
          </p:cNvPicPr>
          <p:nvPr/>
        </p:nvPicPr>
        <p:blipFill>
          <a:blip r:embed="rId2"/>
          <a:stretch>
            <a:fillRect/>
          </a:stretch>
        </p:blipFill>
        <p:spPr>
          <a:xfrm>
            <a:off x="0" y="749300"/>
            <a:ext cx="9144000" cy="5715000"/>
          </a:xfrm>
          <a:prstGeom prst="rect">
            <a:avLst/>
          </a:prstGeom>
        </p:spPr>
      </p:pic>
      <p:sp>
        <p:nvSpPr>
          <p:cNvPr id="6" name="Rectangle 5"/>
          <p:cNvSpPr/>
          <p:nvPr/>
        </p:nvSpPr>
        <p:spPr>
          <a:xfrm>
            <a:off x="1667850" y="6466443"/>
            <a:ext cx="5808300" cy="369332"/>
          </a:xfrm>
          <a:prstGeom prst="rect">
            <a:avLst/>
          </a:prstGeom>
        </p:spPr>
        <p:txBody>
          <a:bodyPr wrap="square">
            <a:spAutoFit/>
          </a:bodyPr>
          <a:lstStyle/>
          <a:p>
            <a:pPr algn="ctr"/>
            <a:r>
              <a:rPr lang="en-US" dirty="0">
                <a:hlinkClick r:id="rId3"/>
              </a:rPr>
              <a:t>https://about.twitter.com/resources/buttons#</a:t>
            </a:r>
            <a:r>
              <a:rPr lang="en-US" dirty="0" smtClean="0">
                <a:hlinkClick r:id="rId3"/>
              </a:rPr>
              <a:t>follow</a:t>
            </a:r>
            <a:endParaRPr lang="en-US" dirty="0" smtClean="0"/>
          </a:p>
        </p:txBody>
      </p:sp>
      <p:sp>
        <p:nvSpPr>
          <p:cNvPr id="7" name="Rounded Rectangle 6"/>
          <p:cNvSpPr/>
          <p:nvPr/>
        </p:nvSpPr>
        <p:spPr>
          <a:xfrm>
            <a:off x="4246853" y="5283302"/>
            <a:ext cx="2065047" cy="412699"/>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43457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Follow @</a:t>
            </a:r>
            <a:r>
              <a:rPr lang="en-US" b="1" dirty="0" err="1" smtClean="0">
                <a:solidFill>
                  <a:schemeClr val="accent1"/>
                </a:solidFill>
              </a:rPr>
              <a:t>iMyday</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34</a:t>
            </a:fld>
            <a:endParaRPr lang="en-US"/>
          </a:p>
        </p:txBody>
      </p:sp>
      <p:sp>
        <p:nvSpPr>
          <p:cNvPr id="5" name="Rectangle 4"/>
          <p:cNvSpPr/>
          <p:nvPr/>
        </p:nvSpPr>
        <p:spPr>
          <a:xfrm>
            <a:off x="457200" y="3002332"/>
            <a:ext cx="8229600" cy="3046988"/>
          </a:xfrm>
          <a:prstGeom prst="rect">
            <a:avLst/>
          </a:prstGeom>
          <a:solidFill>
            <a:schemeClr val="accent6">
              <a:lumMod val="20000"/>
              <a:lumOff val="80000"/>
            </a:schemeClr>
          </a:solidFill>
          <a:ln>
            <a:solidFill>
              <a:schemeClr val="accent6">
                <a:lumMod val="75000"/>
              </a:schemeClr>
            </a:solidFill>
          </a:ln>
        </p:spPr>
        <p:txBody>
          <a:bodyPr wrap="square">
            <a:spAutoFit/>
          </a:bodyPr>
          <a:lstStyle/>
          <a:p>
            <a:r>
              <a:rPr lang="en-US" sz="2400" dirty="0"/>
              <a:t>&lt;a </a:t>
            </a:r>
            <a:r>
              <a:rPr lang="en-US" sz="2400" dirty="0" err="1"/>
              <a:t>href</a:t>
            </a:r>
            <a:r>
              <a:rPr lang="en-US" sz="2400" dirty="0"/>
              <a:t>="https://</a:t>
            </a:r>
            <a:r>
              <a:rPr lang="en-US" sz="2400" dirty="0" err="1"/>
              <a:t>twitter.com</a:t>
            </a:r>
            <a:r>
              <a:rPr lang="en-US" sz="2400" dirty="0"/>
              <a:t>/</a:t>
            </a:r>
            <a:r>
              <a:rPr lang="en-US" sz="2400" dirty="0" err="1"/>
              <a:t>iMyday</a:t>
            </a:r>
            <a:r>
              <a:rPr lang="en-US" sz="2400" dirty="0"/>
              <a:t>" class="twitter-follow-button" data-show-count="false"&gt;Follow @</a:t>
            </a:r>
            <a:r>
              <a:rPr lang="en-US" sz="2400" dirty="0" err="1"/>
              <a:t>iMyday</a:t>
            </a:r>
            <a:r>
              <a:rPr lang="en-US" sz="2400" dirty="0"/>
              <a:t>&lt;/a&gt;</a:t>
            </a:r>
          </a:p>
          <a:p>
            <a:r>
              <a:rPr lang="en-US" sz="2400" dirty="0"/>
              <a:t>&lt;script&gt;!function(</a:t>
            </a:r>
            <a:r>
              <a:rPr lang="en-US" sz="2400" dirty="0" err="1"/>
              <a:t>d,s,id</a:t>
            </a:r>
            <a:r>
              <a:rPr lang="en-US" sz="2400" dirty="0"/>
              <a:t>){</a:t>
            </a:r>
            <a:r>
              <a:rPr lang="en-US" sz="2400" dirty="0" err="1"/>
              <a:t>var</a:t>
            </a:r>
            <a:r>
              <a:rPr lang="en-US" sz="2400" dirty="0"/>
              <a:t> </a:t>
            </a:r>
            <a:r>
              <a:rPr lang="en-US" sz="2400" dirty="0" err="1"/>
              <a:t>js,fjs</a:t>
            </a:r>
            <a:r>
              <a:rPr lang="en-US" sz="2400" dirty="0"/>
              <a:t>=</a:t>
            </a:r>
            <a:r>
              <a:rPr lang="en-US" sz="2400" dirty="0" err="1"/>
              <a:t>d.getElementsByTagName</a:t>
            </a:r>
            <a:r>
              <a:rPr lang="en-US" sz="2400" dirty="0"/>
              <a:t>(s)[0],p=/^http:/.test(</a:t>
            </a:r>
            <a:r>
              <a:rPr lang="en-US" sz="2400" dirty="0" err="1"/>
              <a:t>d.location</a:t>
            </a:r>
            <a:r>
              <a:rPr lang="en-US" sz="2400" dirty="0"/>
              <a:t>)?'</a:t>
            </a:r>
            <a:r>
              <a:rPr lang="en-US" sz="2400" dirty="0" err="1"/>
              <a:t>http':'https';if</a:t>
            </a:r>
            <a:r>
              <a:rPr lang="en-US" sz="2400" dirty="0"/>
              <a:t>(!</a:t>
            </a:r>
            <a:r>
              <a:rPr lang="en-US" sz="2400" dirty="0" err="1"/>
              <a:t>d.getElementById</a:t>
            </a:r>
            <a:r>
              <a:rPr lang="en-US" sz="2400" dirty="0"/>
              <a:t>(id)){</a:t>
            </a:r>
            <a:r>
              <a:rPr lang="en-US" sz="2400" dirty="0" err="1"/>
              <a:t>js</a:t>
            </a:r>
            <a:r>
              <a:rPr lang="en-US" sz="2400" dirty="0"/>
              <a:t>=</a:t>
            </a:r>
            <a:r>
              <a:rPr lang="en-US" sz="2400" dirty="0" err="1"/>
              <a:t>d.createElement</a:t>
            </a:r>
            <a:r>
              <a:rPr lang="en-US" sz="2400" dirty="0"/>
              <a:t>(s);</a:t>
            </a:r>
            <a:r>
              <a:rPr lang="en-US" sz="2400" dirty="0" err="1"/>
              <a:t>js.id</a:t>
            </a:r>
            <a:r>
              <a:rPr lang="en-US" sz="2400" dirty="0"/>
              <a:t>=</a:t>
            </a:r>
            <a:r>
              <a:rPr lang="en-US" sz="2400" dirty="0" err="1"/>
              <a:t>id;js.src</a:t>
            </a:r>
            <a:r>
              <a:rPr lang="en-US" sz="2400" dirty="0"/>
              <a:t>=p+'://</a:t>
            </a:r>
            <a:r>
              <a:rPr lang="en-US" sz="2400" dirty="0" err="1"/>
              <a:t>platform.twitter.com</a:t>
            </a:r>
            <a:r>
              <a:rPr lang="en-US" sz="2400" dirty="0"/>
              <a:t>/widgets.</a:t>
            </a:r>
            <a:r>
              <a:rPr lang="en-US" sz="2400" dirty="0" err="1"/>
              <a:t>js</a:t>
            </a:r>
            <a:r>
              <a:rPr lang="en-US" sz="2400" dirty="0"/>
              <a:t>';</a:t>
            </a:r>
            <a:r>
              <a:rPr lang="en-US" sz="2400" dirty="0" err="1"/>
              <a:t>fjs.parentNode.insertBefore</a:t>
            </a:r>
            <a:r>
              <a:rPr lang="en-US" sz="2400" dirty="0"/>
              <a:t>(</a:t>
            </a:r>
            <a:r>
              <a:rPr lang="en-US" sz="2400" dirty="0" err="1"/>
              <a:t>js,fjs</a:t>
            </a:r>
            <a:r>
              <a:rPr lang="en-US" sz="2400" dirty="0"/>
              <a:t>);}}(document, 'script', 'twitter-</a:t>
            </a:r>
            <a:r>
              <a:rPr lang="en-US" sz="2400" dirty="0" err="1"/>
              <a:t>wjs</a:t>
            </a:r>
            <a:r>
              <a:rPr lang="en-US" sz="2400" dirty="0"/>
              <a:t>');&lt;/script&gt;</a:t>
            </a:r>
          </a:p>
        </p:txBody>
      </p:sp>
      <p:pic>
        <p:nvPicPr>
          <p:cNvPr id="6" name="Picture 5"/>
          <p:cNvPicPr>
            <a:picLocks noChangeAspect="1"/>
          </p:cNvPicPr>
          <p:nvPr/>
        </p:nvPicPr>
        <p:blipFill>
          <a:blip r:embed="rId2"/>
          <a:stretch>
            <a:fillRect/>
          </a:stretch>
        </p:blipFill>
        <p:spPr>
          <a:xfrm>
            <a:off x="3810000" y="2170422"/>
            <a:ext cx="1511300" cy="368300"/>
          </a:xfrm>
          <a:prstGeom prst="rect">
            <a:avLst/>
          </a:prstGeom>
        </p:spPr>
      </p:pic>
    </p:spTree>
    <p:extLst>
      <p:ext uri="{BB962C8B-B14F-4D97-AF65-F5344CB8AC3E}">
        <p14:creationId xmlns:p14="http://schemas.microsoft.com/office/powerpoint/2010/main" val="9046544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b="1" dirty="0" smtClean="0">
                <a:solidFill>
                  <a:srgbClr val="4F81BD"/>
                </a:solidFill>
              </a:rPr>
              <a:t>Test Twitter Button on </a:t>
            </a:r>
            <a:r>
              <a:rPr lang="en-US" b="1" dirty="0" err="1" smtClean="0">
                <a:solidFill>
                  <a:srgbClr val="4F81BD"/>
                </a:solidFill>
              </a:rPr>
              <a:t>jsbin.com</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35</a:t>
            </a:fld>
            <a:endParaRPr lang="en-US"/>
          </a:p>
        </p:txBody>
      </p:sp>
      <p:pic>
        <p:nvPicPr>
          <p:cNvPr id="5" name="Picture 4"/>
          <p:cNvPicPr>
            <a:picLocks noChangeAspect="1"/>
          </p:cNvPicPr>
          <p:nvPr/>
        </p:nvPicPr>
        <p:blipFill>
          <a:blip r:embed="rId2"/>
          <a:stretch>
            <a:fillRect/>
          </a:stretch>
        </p:blipFill>
        <p:spPr>
          <a:xfrm>
            <a:off x="0" y="838200"/>
            <a:ext cx="9144000" cy="5715000"/>
          </a:xfrm>
          <a:prstGeom prst="rect">
            <a:avLst/>
          </a:prstGeom>
        </p:spPr>
      </p:pic>
      <p:sp>
        <p:nvSpPr>
          <p:cNvPr id="6" name="Rounded Rectangle 5"/>
          <p:cNvSpPr/>
          <p:nvPr/>
        </p:nvSpPr>
        <p:spPr>
          <a:xfrm>
            <a:off x="0" y="2679802"/>
            <a:ext cx="4584700" cy="787298"/>
          </a:xfrm>
          <a:prstGeom prst="roundRect">
            <a:avLst>
              <a:gd name="adj" fmla="val 8601"/>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4584700" y="1917904"/>
            <a:ext cx="965200" cy="164896"/>
          </a:xfrm>
          <a:prstGeom prst="roundRect">
            <a:avLst>
              <a:gd name="adj" fmla="val 8601"/>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3472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36</a:t>
            </a:fld>
            <a:endParaRPr lang="en-US"/>
          </a:p>
        </p:txBody>
      </p:sp>
      <p:pic>
        <p:nvPicPr>
          <p:cNvPr id="5" name="Picture 4"/>
          <p:cNvPicPr>
            <a:picLocks noChangeAspect="1"/>
          </p:cNvPicPr>
          <p:nvPr/>
        </p:nvPicPr>
        <p:blipFill>
          <a:blip r:embed="rId2"/>
          <a:stretch>
            <a:fillRect/>
          </a:stretch>
        </p:blipFill>
        <p:spPr>
          <a:xfrm>
            <a:off x="0" y="711200"/>
            <a:ext cx="9144000" cy="5715000"/>
          </a:xfrm>
          <a:prstGeom prst="rect">
            <a:avLst/>
          </a:prstGeom>
        </p:spPr>
      </p:pic>
      <p:sp>
        <p:nvSpPr>
          <p:cNvPr id="6" name="Title 1"/>
          <p:cNvSpPr txBox="1">
            <a:spLocks/>
          </p:cNvSpPr>
          <p:nvPr/>
        </p:nvSpPr>
        <p:spPr>
          <a:xfrm>
            <a:off x="609600" y="38100"/>
            <a:ext cx="8229600" cy="614362"/>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accent1"/>
                </a:solidFill>
              </a:rPr>
              <a:t>Follow @</a:t>
            </a:r>
            <a:r>
              <a:rPr lang="en-US" b="1" dirty="0" err="1" smtClean="0">
                <a:solidFill>
                  <a:schemeClr val="accent1"/>
                </a:solidFill>
              </a:rPr>
              <a:t>iMyday</a:t>
            </a:r>
            <a:endParaRPr lang="en-US" b="1" dirty="0">
              <a:solidFill>
                <a:schemeClr val="accent1"/>
              </a:solidFill>
            </a:endParaRPr>
          </a:p>
        </p:txBody>
      </p:sp>
    </p:spTree>
    <p:extLst>
      <p:ext uri="{BB962C8B-B14F-4D97-AF65-F5344CB8AC3E}">
        <p14:creationId xmlns:p14="http://schemas.microsoft.com/office/powerpoint/2010/main" val="7218429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Twitter Search API</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37</a:t>
            </a:fld>
            <a:endParaRPr lang="en-US"/>
          </a:p>
        </p:txBody>
      </p:sp>
      <p:pic>
        <p:nvPicPr>
          <p:cNvPr id="5" name="Picture 4"/>
          <p:cNvPicPr>
            <a:picLocks noChangeAspect="1"/>
          </p:cNvPicPr>
          <p:nvPr/>
        </p:nvPicPr>
        <p:blipFill>
          <a:blip r:embed="rId2"/>
          <a:stretch>
            <a:fillRect/>
          </a:stretch>
        </p:blipFill>
        <p:spPr>
          <a:xfrm>
            <a:off x="0" y="711200"/>
            <a:ext cx="9144000" cy="5715000"/>
          </a:xfrm>
          <a:prstGeom prst="rect">
            <a:avLst/>
          </a:prstGeom>
        </p:spPr>
      </p:pic>
      <p:sp>
        <p:nvSpPr>
          <p:cNvPr id="6" name="Rectangle 5"/>
          <p:cNvSpPr/>
          <p:nvPr/>
        </p:nvSpPr>
        <p:spPr>
          <a:xfrm>
            <a:off x="2476452" y="6466443"/>
            <a:ext cx="4191096" cy="369332"/>
          </a:xfrm>
          <a:prstGeom prst="rect">
            <a:avLst/>
          </a:prstGeom>
        </p:spPr>
        <p:txBody>
          <a:bodyPr wrap="none">
            <a:spAutoFit/>
          </a:bodyPr>
          <a:lstStyle/>
          <a:p>
            <a:pPr algn="ctr"/>
            <a:r>
              <a:rPr lang="en-US" dirty="0">
                <a:hlinkClick r:id="rId3"/>
              </a:rPr>
              <a:t>https://dev.twitter.com/docs/using-</a:t>
            </a:r>
            <a:r>
              <a:rPr lang="en-US" dirty="0" smtClean="0">
                <a:hlinkClick r:id="rId3"/>
              </a:rPr>
              <a:t>search</a:t>
            </a:r>
            <a:endParaRPr lang="en-US" dirty="0" smtClean="0"/>
          </a:p>
        </p:txBody>
      </p:sp>
    </p:spTree>
    <p:extLst>
      <p:ext uri="{BB962C8B-B14F-4D97-AF65-F5344CB8AC3E}">
        <p14:creationId xmlns:p14="http://schemas.microsoft.com/office/powerpoint/2010/main" val="8795572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2122"/>
          </a:xfrm>
        </p:spPr>
        <p:txBody>
          <a:bodyPr>
            <a:normAutofit fontScale="90000"/>
          </a:bodyPr>
          <a:lstStyle/>
          <a:p>
            <a:r>
              <a:rPr lang="en-US" b="1" dirty="0" smtClean="0">
                <a:solidFill>
                  <a:srgbClr val="4F81BD"/>
                </a:solidFill>
              </a:rPr>
              <a:t>Twitter REST API</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38</a:t>
            </a:fld>
            <a:endParaRPr lang="en-US"/>
          </a:p>
        </p:txBody>
      </p:sp>
      <p:pic>
        <p:nvPicPr>
          <p:cNvPr id="5" name="Picture 4"/>
          <p:cNvPicPr>
            <a:picLocks noChangeAspect="1"/>
          </p:cNvPicPr>
          <p:nvPr/>
        </p:nvPicPr>
        <p:blipFill>
          <a:blip r:embed="rId2"/>
          <a:stretch>
            <a:fillRect/>
          </a:stretch>
        </p:blipFill>
        <p:spPr>
          <a:xfrm>
            <a:off x="0" y="767522"/>
            <a:ext cx="9144000" cy="5715000"/>
          </a:xfrm>
          <a:prstGeom prst="rect">
            <a:avLst/>
          </a:prstGeom>
        </p:spPr>
      </p:pic>
      <p:sp>
        <p:nvSpPr>
          <p:cNvPr id="6" name="Rectangle 5"/>
          <p:cNvSpPr/>
          <p:nvPr/>
        </p:nvSpPr>
        <p:spPr>
          <a:xfrm>
            <a:off x="2924140" y="6466443"/>
            <a:ext cx="3295719" cy="369332"/>
          </a:xfrm>
          <a:prstGeom prst="rect">
            <a:avLst/>
          </a:prstGeom>
        </p:spPr>
        <p:txBody>
          <a:bodyPr wrap="none">
            <a:spAutoFit/>
          </a:bodyPr>
          <a:lstStyle/>
          <a:p>
            <a:r>
              <a:rPr lang="en-US" dirty="0">
                <a:hlinkClick r:id="rId3"/>
              </a:rPr>
              <a:t>https://dev.twitter.com/docs/</a:t>
            </a:r>
            <a:r>
              <a:rPr lang="en-US" dirty="0" smtClean="0">
                <a:hlinkClick r:id="rId3"/>
              </a:rPr>
              <a:t>api</a:t>
            </a:r>
            <a:endParaRPr lang="en-US" dirty="0" smtClean="0"/>
          </a:p>
        </p:txBody>
      </p:sp>
    </p:spTree>
    <p:extLst>
      <p:ext uri="{BB962C8B-B14F-4D97-AF65-F5344CB8AC3E}">
        <p14:creationId xmlns:p14="http://schemas.microsoft.com/office/powerpoint/2010/main" val="15885567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571500"/>
          </a:xfrm>
        </p:spPr>
        <p:txBody>
          <a:bodyPr>
            <a:normAutofit fontScale="90000"/>
          </a:bodyPr>
          <a:lstStyle/>
          <a:p>
            <a:r>
              <a:rPr lang="en-US" b="1" dirty="0" smtClean="0">
                <a:solidFill>
                  <a:srgbClr val="4F81BD"/>
                </a:solidFill>
              </a:rPr>
              <a:t>Streaming API</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39</a:t>
            </a:fld>
            <a:endParaRPr lang="en-US"/>
          </a:p>
        </p:txBody>
      </p:sp>
      <p:pic>
        <p:nvPicPr>
          <p:cNvPr id="5" name="Picture 4"/>
          <p:cNvPicPr>
            <a:picLocks noChangeAspect="1"/>
          </p:cNvPicPr>
          <p:nvPr/>
        </p:nvPicPr>
        <p:blipFill>
          <a:blip r:embed="rId2"/>
          <a:stretch>
            <a:fillRect/>
          </a:stretch>
        </p:blipFill>
        <p:spPr>
          <a:xfrm>
            <a:off x="0" y="711200"/>
            <a:ext cx="9144000" cy="5715000"/>
          </a:xfrm>
          <a:prstGeom prst="rect">
            <a:avLst/>
          </a:prstGeom>
        </p:spPr>
      </p:pic>
      <p:sp>
        <p:nvSpPr>
          <p:cNvPr id="6" name="Rectangle 5"/>
          <p:cNvSpPr/>
          <p:nvPr/>
        </p:nvSpPr>
        <p:spPr>
          <a:xfrm>
            <a:off x="2373265" y="6487944"/>
            <a:ext cx="4397470" cy="369332"/>
          </a:xfrm>
          <a:prstGeom prst="rect">
            <a:avLst/>
          </a:prstGeom>
        </p:spPr>
        <p:txBody>
          <a:bodyPr wrap="none">
            <a:spAutoFit/>
          </a:bodyPr>
          <a:lstStyle/>
          <a:p>
            <a:pPr algn="ctr"/>
            <a:r>
              <a:rPr lang="en-US" dirty="0">
                <a:hlinkClick r:id="rId3"/>
              </a:rPr>
              <a:t>https://dev.twitter.com/docs/streaming-</a:t>
            </a:r>
            <a:r>
              <a:rPr lang="en-US" dirty="0" smtClean="0">
                <a:hlinkClick r:id="rId3"/>
              </a:rPr>
              <a:t>apis</a:t>
            </a:r>
            <a:endParaRPr lang="en-US" dirty="0" smtClean="0"/>
          </a:p>
        </p:txBody>
      </p:sp>
    </p:spTree>
    <p:extLst>
      <p:ext uri="{BB962C8B-B14F-4D97-AF65-F5344CB8AC3E}">
        <p14:creationId xmlns:p14="http://schemas.microsoft.com/office/powerpoint/2010/main" val="1356849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9672"/>
          </a:xfrm>
        </p:spPr>
        <p:txBody>
          <a:bodyPr/>
          <a:lstStyle/>
          <a:p>
            <a:r>
              <a:rPr lang="en-US" b="1" dirty="0" smtClean="0">
                <a:solidFill>
                  <a:srgbClr val="4F81BD"/>
                </a:solidFill>
              </a:rPr>
              <a:t>Outline</a:t>
            </a:r>
            <a:endParaRPr lang="en-US" b="1" dirty="0">
              <a:solidFill>
                <a:srgbClr val="4F81BD"/>
              </a:solidFill>
            </a:endParaRPr>
          </a:p>
        </p:txBody>
      </p:sp>
      <p:sp>
        <p:nvSpPr>
          <p:cNvPr id="3" name="Content Placeholder 2"/>
          <p:cNvSpPr>
            <a:spLocks noGrp="1"/>
          </p:cNvSpPr>
          <p:nvPr>
            <p:ph idx="1"/>
          </p:nvPr>
        </p:nvSpPr>
        <p:spPr>
          <a:xfrm>
            <a:off x="457200" y="1242918"/>
            <a:ext cx="8229600" cy="5363339"/>
          </a:xfrm>
          <a:ln>
            <a:noFill/>
          </a:ln>
        </p:spPr>
        <p:txBody>
          <a:bodyPr>
            <a:normAutofit/>
          </a:bodyPr>
          <a:lstStyle/>
          <a:p>
            <a:r>
              <a:rPr lang="en-US" sz="4000" b="1" dirty="0" smtClean="0">
                <a:solidFill>
                  <a:srgbClr val="558ED5"/>
                </a:solidFill>
              </a:rPr>
              <a:t>Twitter Developers</a:t>
            </a:r>
          </a:p>
          <a:p>
            <a:pPr lvl="1"/>
            <a:r>
              <a:rPr lang="en-US" sz="4000" b="1" dirty="0" smtClean="0">
                <a:solidFill>
                  <a:srgbClr val="558ED5"/>
                </a:solidFill>
              </a:rPr>
              <a:t>Twitter Platform Objects</a:t>
            </a:r>
          </a:p>
          <a:p>
            <a:r>
              <a:rPr lang="en-US" sz="4000" b="1" dirty="0" smtClean="0">
                <a:solidFill>
                  <a:srgbClr val="558ED5"/>
                </a:solidFill>
              </a:rPr>
              <a:t>Twitter for Websites</a:t>
            </a:r>
          </a:p>
          <a:p>
            <a:r>
              <a:rPr lang="en-US" sz="4000" b="1" dirty="0" smtClean="0">
                <a:solidFill>
                  <a:srgbClr val="558ED5"/>
                </a:solidFill>
              </a:rPr>
              <a:t>Twitter Search API</a:t>
            </a:r>
          </a:p>
          <a:p>
            <a:r>
              <a:rPr lang="en-US" sz="4000" b="1" dirty="0" smtClean="0">
                <a:solidFill>
                  <a:srgbClr val="558ED5"/>
                </a:solidFill>
              </a:rPr>
              <a:t>Twitter REST API</a:t>
            </a:r>
          </a:p>
          <a:p>
            <a:r>
              <a:rPr lang="en-US" sz="4000" b="1" dirty="0" smtClean="0">
                <a:solidFill>
                  <a:srgbClr val="558ED5"/>
                </a:solidFill>
              </a:rPr>
              <a:t>Twitter Streaming API</a:t>
            </a:r>
            <a:endParaRPr lang="en-US" sz="4000" b="1" dirty="0">
              <a:solidFill>
                <a:srgbClr val="558ED5"/>
              </a:solidFill>
            </a:endParaRPr>
          </a:p>
          <a:p>
            <a:endParaRPr lang="en-US" sz="4000" b="1" dirty="0" smtClean="0">
              <a:solidFill>
                <a:srgbClr val="558ED5"/>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4</a:t>
            </a:fld>
            <a:endParaRPr lang="en-US"/>
          </a:p>
        </p:txBody>
      </p:sp>
      <p:pic>
        <p:nvPicPr>
          <p:cNvPr id="5" name="Picture 4"/>
          <p:cNvPicPr>
            <a:picLocks noChangeAspect="1"/>
          </p:cNvPicPr>
          <p:nvPr/>
        </p:nvPicPr>
        <p:blipFill>
          <a:blip r:embed="rId2"/>
          <a:stretch>
            <a:fillRect/>
          </a:stretch>
        </p:blipFill>
        <p:spPr>
          <a:xfrm>
            <a:off x="7658100" y="1611048"/>
            <a:ext cx="406400" cy="342900"/>
          </a:xfrm>
          <a:prstGeom prst="rect">
            <a:avLst/>
          </a:prstGeom>
        </p:spPr>
      </p:pic>
      <p:pic>
        <p:nvPicPr>
          <p:cNvPr id="6" name="Picture 5"/>
          <p:cNvPicPr>
            <a:picLocks noChangeAspect="1"/>
          </p:cNvPicPr>
          <p:nvPr/>
        </p:nvPicPr>
        <p:blipFill>
          <a:blip r:embed="rId3"/>
          <a:stretch>
            <a:fillRect/>
          </a:stretch>
        </p:blipFill>
        <p:spPr>
          <a:xfrm>
            <a:off x="7180228" y="3536950"/>
            <a:ext cx="1602529" cy="2234295"/>
          </a:xfrm>
          <a:prstGeom prst="rect">
            <a:avLst/>
          </a:prstGeom>
        </p:spPr>
      </p:pic>
      <p:pic>
        <p:nvPicPr>
          <p:cNvPr id="7" name="Picture 6"/>
          <p:cNvPicPr>
            <a:picLocks noChangeAspect="1"/>
          </p:cNvPicPr>
          <p:nvPr/>
        </p:nvPicPr>
        <p:blipFill>
          <a:blip r:embed="rId4"/>
          <a:stretch>
            <a:fillRect/>
          </a:stretch>
        </p:blipFill>
        <p:spPr>
          <a:xfrm>
            <a:off x="6928877" y="2788960"/>
            <a:ext cx="2105233" cy="513040"/>
          </a:xfrm>
          <a:prstGeom prst="rect">
            <a:avLst/>
          </a:prstGeom>
        </p:spPr>
      </p:pic>
    </p:spTree>
    <p:extLst>
      <p:ext uri="{BB962C8B-B14F-4D97-AF65-F5344CB8AC3E}">
        <p14:creationId xmlns:p14="http://schemas.microsoft.com/office/powerpoint/2010/main" val="3130469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solidFill>
              </a:rPr>
              <a:t>Twitter REST API</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40</a:t>
            </a:fld>
            <a:endParaRPr lang="en-US"/>
          </a:p>
        </p:txBody>
      </p:sp>
      <p:sp>
        <p:nvSpPr>
          <p:cNvPr id="5" name="Rectangle 4"/>
          <p:cNvSpPr/>
          <p:nvPr/>
        </p:nvSpPr>
        <p:spPr>
          <a:xfrm>
            <a:off x="1251110" y="2309501"/>
            <a:ext cx="7032752" cy="1569660"/>
          </a:xfrm>
          <a:prstGeom prst="rect">
            <a:avLst/>
          </a:prstGeom>
        </p:spPr>
        <p:txBody>
          <a:bodyPr wrap="square">
            <a:spAutoFit/>
          </a:bodyPr>
          <a:lstStyle/>
          <a:p>
            <a:pPr algn="ctr"/>
            <a:r>
              <a:rPr lang="en-US" sz="3200" dirty="0" smtClean="0"/>
              <a:t>The </a:t>
            </a:r>
            <a:r>
              <a:rPr lang="en-US" sz="3200" dirty="0"/>
              <a:t>REST API provides simple interfaces for most Twitter functionality.</a:t>
            </a:r>
          </a:p>
          <a:p>
            <a:pPr algn="ctr"/>
            <a:endParaRPr lang="en-US" sz="3200" dirty="0"/>
          </a:p>
        </p:txBody>
      </p:sp>
      <p:sp>
        <p:nvSpPr>
          <p:cNvPr id="3" name="Rectangle 2"/>
          <p:cNvSpPr/>
          <p:nvPr/>
        </p:nvSpPr>
        <p:spPr>
          <a:xfrm>
            <a:off x="3111129" y="6460609"/>
            <a:ext cx="2921743" cy="369332"/>
          </a:xfrm>
          <a:prstGeom prst="rect">
            <a:avLst/>
          </a:prstGeom>
        </p:spPr>
        <p:txBody>
          <a:bodyPr wrap="none">
            <a:spAutoFit/>
          </a:bodyPr>
          <a:lstStyle/>
          <a:p>
            <a:r>
              <a:rPr lang="en-US" dirty="0">
                <a:hlinkClick r:id="rId2"/>
              </a:rPr>
              <a:t>https://dev.twitter.com/</a:t>
            </a:r>
            <a:r>
              <a:rPr lang="en-US" dirty="0" smtClean="0">
                <a:hlinkClick r:id="rId2"/>
              </a:rPr>
              <a:t>docs</a:t>
            </a:r>
            <a:endParaRPr lang="en-US" dirty="0" smtClean="0"/>
          </a:p>
        </p:txBody>
      </p:sp>
    </p:spTree>
    <p:extLst>
      <p:ext uri="{BB962C8B-B14F-4D97-AF65-F5344CB8AC3E}">
        <p14:creationId xmlns:p14="http://schemas.microsoft.com/office/powerpoint/2010/main" val="4465982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solidFill>
              </a:rPr>
              <a:t>Twitter Streaming API</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41</a:t>
            </a:fld>
            <a:endParaRPr lang="en-US"/>
          </a:p>
        </p:txBody>
      </p:sp>
      <p:sp>
        <p:nvSpPr>
          <p:cNvPr id="6" name="Rectangle 5"/>
          <p:cNvSpPr/>
          <p:nvPr/>
        </p:nvSpPr>
        <p:spPr>
          <a:xfrm>
            <a:off x="3111129" y="6460609"/>
            <a:ext cx="2921743" cy="369332"/>
          </a:xfrm>
          <a:prstGeom prst="rect">
            <a:avLst/>
          </a:prstGeom>
        </p:spPr>
        <p:txBody>
          <a:bodyPr wrap="none">
            <a:spAutoFit/>
          </a:bodyPr>
          <a:lstStyle/>
          <a:p>
            <a:r>
              <a:rPr lang="en-US" dirty="0">
                <a:hlinkClick r:id="rId2"/>
              </a:rPr>
              <a:t>https://dev.twitter.com/</a:t>
            </a:r>
            <a:r>
              <a:rPr lang="en-US" dirty="0" smtClean="0">
                <a:hlinkClick r:id="rId2"/>
              </a:rPr>
              <a:t>docs</a:t>
            </a:r>
            <a:endParaRPr lang="en-US" dirty="0" smtClean="0"/>
          </a:p>
        </p:txBody>
      </p:sp>
      <p:sp>
        <p:nvSpPr>
          <p:cNvPr id="7" name="Rectangle 6"/>
          <p:cNvSpPr/>
          <p:nvPr/>
        </p:nvSpPr>
        <p:spPr>
          <a:xfrm>
            <a:off x="1333500" y="2105105"/>
            <a:ext cx="6477000" cy="1569660"/>
          </a:xfrm>
          <a:prstGeom prst="rect">
            <a:avLst/>
          </a:prstGeom>
        </p:spPr>
        <p:txBody>
          <a:bodyPr wrap="square">
            <a:spAutoFit/>
          </a:bodyPr>
          <a:lstStyle/>
          <a:p>
            <a:pPr algn="ctr"/>
            <a:r>
              <a:rPr lang="en-US" sz="3200" dirty="0"/>
              <a:t>The Streaming API is a family of powerful real-time APIs for Tweets and other social events.</a:t>
            </a:r>
          </a:p>
        </p:txBody>
      </p:sp>
    </p:spTree>
    <p:extLst>
      <p:ext uri="{BB962C8B-B14F-4D97-AF65-F5344CB8AC3E}">
        <p14:creationId xmlns:p14="http://schemas.microsoft.com/office/powerpoint/2010/main" val="5216767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42</a:t>
            </a:fld>
            <a:endParaRPr lang="en-US"/>
          </a:p>
        </p:txBody>
      </p:sp>
      <p:pic>
        <p:nvPicPr>
          <p:cNvPr id="5" name="Picture 4"/>
          <p:cNvPicPr>
            <a:picLocks noChangeAspect="1"/>
          </p:cNvPicPr>
          <p:nvPr/>
        </p:nvPicPr>
        <p:blipFill>
          <a:blip r:embed="rId3"/>
          <a:stretch>
            <a:fillRect/>
          </a:stretch>
        </p:blipFill>
        <p:spPr>
          <a:xfrm>
            <a:off x="15875" y="1682841"/>
            <a:ext cx="9046394" cy="4378326"/>
          </a:xfrm>
          <a:prstGeom prst="rect">
            <a:avLst/>
          </a:prstGeom>
        </p:spPr>
      </p:pic>
      <p:sp>
        <p:nvSpPr>
          <p:cNvPr id="6" name="Rectangle 5"/>
          <p:cNvSpPr/>
          <p:nvPr/>
        </p:nvSpPr>
        <p:spPr>
          <a:xfrm>
            <a:off x="2373265" y="6528402"/>
            <a:ext cx="4397470" cy="369332"/>
          </a:xfrm>
          <a:prstGeom prst="rect">
            <a:avLst/>
          </a:prstGeom>
        </p:spPr>
        <p:txBody>
          <a:bodyPr wrap="none">
            <a:spAutoFit/>
          </a:bodyPr>
          <a:lstStyle/>
          <a:p>
            <a:pPr algn="ctr"/>
            <a:r>
              <a:rPr lang="en-US" dirty="0">
                <a:hlinkClick r:id="rId4"/>
              </a:rPr>
              <a:t>https://dev.twitter.com/docs/streaming-</a:t>
            </a:r>
            <a:r>
              <a:rPr lang="en-US" dirty="0" smtClean="0">
                <a:hlinkClick r:id="rId4"/>
              </a:rPr>
              <a:t>apis</a:t>
            </a:r>
            <a:endParaRPr lang="en-US" dirty="0" smtClean="0"/>
          </a:p>
        </p:txBody>
      </p:sp>
      <p:sp>
        <p:nvSpPr>
          <p:cNvPr id="9" name="Title 1"/>
          <p:cNvSpPr txBox="1">
            <a:spLocks/>
          </p:cNvSpPr>
          <p:nvPr/>
        </p:nvSpPr>
        <p:spPr>
          <a:xfrm>
            <a:off x="219076" y="0"/>
            <a:ext cx="8838456" cy="90487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4F81BD"/>
                </a:solidFill>
              </a:rPr>
              <a:t>Differences between Streaming and REST API</a:t>
            </a:r>
            <a:endParaRPr lang="en-US" sz="3200" b="1" dirty="0">
              <a:solidFill>
                <a:srgbClr val="4F81BD"/>
              </a:solidFill>
            </a:endParaRPr>
          </a:p>
        </p:txBody>
      </p:sp>
      <p:sp>
        <p:nvSpPr>
          <p:cNvPr id="10" name="Rectangle 9"/>
          <p:cNvSpPr/>
          <p:nvPr/>
        </p:nvSpPr>
        <p:spPr>
          <a:xfrm>
            <a:off x="219076" y="728501"/>
            <a:ext cx="3712024" cy="707886"/>
          </a:xfrm>
          <a:prstGeom prst="rect">
            <a:avLst/>
          </a:prstGeom>
        </p:spPr>
        <p:txBody>
          <a:bodyPr wrap="none">
            <a:spAutoFit/>
          </a:bodyPr>
          <a:lstStyle/>
          <a:p>
            <a:r>
              <a:rPr lang="en-US" sz="4000" b="1" dirty="0" smtClean="0">
                <a:solidFill>
                  <a:srgbClr val="FF0000"/>
                </a:solidFill>
              </a:rPr>
              <a:t>Twitter REST </a:t>
            </a:r>
            <a:r>
              <a:rPr lang="en-US" sz="4000" b="1" dirty="0">
                <a:solidFill>
                  <a:srgbClr val="FF0000"/>
                </a:solidFill>
              </a:rPr>
              <a:t>API</a:t>
            </a:r>
          </a:p>
        </p:txBody>
      </p:sp>
    </p:spTree>
    <p:extLst>
      <p:ext uri="{BB962C8B-B14F-4D97-AF65-F5344CB8AC3E}">
        <p14:creationId xmlns:p14="http://schemas.microsoft.com/office/powerpoint/2010/main" val="17934448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43</a:t>
            </a:fld>
            <a:endParaRPr lang="en-US"/>
          </a:p>
        </p:txBody>
      </p:sp>
      <p:pic>
        <p:nvPicPr>
          <p:cNvPr id="5" name="Picture 4"/>
          <p:cNvPicPr>
            <a:picLocks noChangeAspect="1"/>
          </p:cNvPicPr>
          <p:nvPr/>
        </p:nvPicPr>
        <p:blipFill>
          <a:blip r:embed="rId2"/>
          <a:stretch>
            <a:fillRect/>
          </a:stretch>
        </p:blipFill>
        <p:spPr>
          <a:xfrm>
            <a:off x="398079" y="1232548"/>
            <a:ext cx="8413021" cy="5355097"/>
          </a:xfrm>
          <a:prstGeom prst="rect">
            <a:avLst/>
          </a:prstGeom>
        </p:spPr>
      </p:pic>
      <p:sp>
        <p:nvSpPr>
          <p:cNvPr id="6" name="Rectangle 5"/>
          <p:cNvSpPr/>
          <p:nvPr/>
        </p:nvSpPr>
        <p:spPr>
          <a:xfrm>
            <a:off x="2373265" y="6506695"/>
            <a:ext cx="4397470" cy="369332"/>
          </a:xfrm>
          <a:prstGeom prst="rect">
            <a:avLst/>
          </a:prstGeom>
        </p:spPr>
        <p:txBody>
          <a:bodyPr wrap="none">
            <a:spAutoFit/>
          </a:bodyPr>
          <a:lstStyle/>
          <a:p>
            <a:pPr algn="ctr"/>
            <a:r>
              <a:rPr lang="en-US" dirty="0">
                <a:hlinkClick r:id="rId3"/>
              </a:rPr>
              <a:t>https://dev.twitter.com/docs/streaming-</a:t>
            </a:r>
            <a:r>
              <a:rPr lang="en-US" dirty="0" smtClean="0">
                <a:hlinkClick r:id="rId3"/>
              </a:rPr>
              <a:t>apis</a:t>
            </a:r>
            <a:endParaRPr lang="en-US" dirty="0" smtClean="0"/>
          </a:p>
        </p:txBody>
      </p:sp>
      <p:sp>
        <p:nvSpPr>
          <p:cNvPr id="7" name="Title 1"/>
          <p:cNvSpPr>
            <a:spLocks noGrp="1"/>
          </p:cNvSpPr>
          <p:nvPr>
            <p:ph type="title"/>
          </p:nvPr>
        </p:nvSpPr>
        <p:spPr>
          <a:xfrm>
            <a:off x="219076" y="0"/>
            <a:ext cx="8838456" cy="904874"/>
          </a:xfrm>
        </p:spPr>
        <p:txBody>
          <a:bodyPr>
            <a:normAutofit/>
          </a:bodyPr>
          <a:lstStyle/>
          <a:p>
            <a:r>
              <a:rPr lang="en-US" sz="3200" b="1" dirty="0">
                <a:solidFill>
                  <a:srgbClr val="4F81BD"/>
                </a:solidFill>
              </a:rPr>
              <a:t>Differences between </a:t>
            </a:r>
            <a:r>
              <a:rPr lang="en-US" sz="3200" b="1" dirty="0" smtClean="0">
                <a:solidFill>
                  <a:srgbClr val="4F81BD"/>
                </a:solidFill>
              </a:rPr>
              <a:t>Streaming </a:t>
            </a:r>
            <a:r>
              <a:rPr lang="en-US" sz="3200" b="1" dirty="0">
                <a:solidFill>
                  <a:srgbClr val="4F81BD"/>
                </a:solidFill>
              </a:rPr>
              <a:t>and </a:t>
            </a:r>
            <a:r>
              <a:rPr lang="en-US" sz="3200" b="1" dirty="0" smtClean="0">
                <a:solidFill>
                  <a:srgbClr val="4F81BD"/>
                </a:solidFill>
              </a:rPr>
              <a:t>REST API</a:t>
            </a:r>
            <a:endParaRPr lang="en-US" sz="3200" b="1" dirty="0">
              <a:solidFill>
                <a:srgbClr val="4F81BD"/>
              </a:solidFill>
            </a:endParaRPr>
          </a:p>
        </p:txBody>
      </p:sp>
      <p:sp>
        <p:nvSpPr>
          <p:cNvPr id="8" name="Rectangle 7"/>
          <p:cNvSpPr/>
          <p:nvPr/>
        </p:nvSpPr>
        <p:spPr>
          <a:xfrm>
            <a:off x="219076" y="621012"/>
            <a:ext cx="4852410" cy="707886"/>
          </a:xfrm>
          <a:prstGeom prst="rect">
            <a:avLst/>
          </a:prstGeom>
        </p:spPr>
        <p:txBody>
          <a:bodyPr wrap="none">
            <a:spAutoFit/>
          </a:bodyPr>
          <a:lstStyle/>
          <a:p>
            <a:r>
              <a:rPr lang="en-US" sz="4000" b="1" dirty="0" smtClean="0">
                <a:solidFill>
                  <a:srgbClr val="FF0000"/>
                </a:solidFill>
              </a:rPr>
              <a:t>Twitter Streaming </a:t>
            </a:r>
            <a:r>
              <a:rPr lang="en-US" sz="4000" b="1" dirty="0">
                <a:solidFill>
                  <a:srgbClr val="FF0000"/>
                </a:solidFill>
              </a:rPr>
              <a:t>API</a:t>
            </a:r>
          </a:p>
        </p:txBody>
      </p:sp>
    </p:spTree>
    <p:extLst>
      <p:ext uri="{BB962C8B-B14F-4D97-AF65-F5344CB8AC3E}">
        <p14:creationId xmlns:p14="http://schemas.microsoft.com/office/powerpoint/2010/main" val="15040619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Exploring the Twitter API</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44</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Rectangle 5"/>
          <p:cNvSpPr/>
          <p:nvPr/>
        </p:nvSpPr>
        <p:spPr>
          <a:xfrm>
            <a:off x="2966351" y="6488668"/>
            <a:ext cx="3211298" cy="369332"/>
          </a:xfrm>
          <a:prstGeom prst="rect">
            <a:avLst/>
          </a:prstGeom>
        </p:spPr>
        <p:txBody>
          <a:bodyPr wrap="none">
            <a:spAutoFit/>
          </a:bodyPr>
          <a:lstStyle/>
          <a:p>
            <a:pPr algn="ctr"/>
            <a:r>
              <a:rPr lang="en-US" dirty="0">
                <a:hlinkClick r:id="rId3"/>
              </a:rPr>
              <a:t>https://dev.twitter.com/</a:t>
            </a:r>
            <a:r>
              <a:rPr lang="en-US" dirty="0" smtClean="0">
                <a:hlinkClick r:id="rId3"/>
              </a:rPr>
              <a:t>console</a:t>
            </a:r>
            <a:endParaRPr lang="en-US" dirty="0" smtClean="0"/>
          </a:p>
        </p:txBody>
      </p:sp>
    </p:spTree>
    <p:extLst>
      <p:ext uri="{BB962C8B-B14F-4D97-AF65-F5344CB8AC3E}">
        <p14:creationId xmlns:p14="http://schemas.microsoft.com/office/powerpoint/2010/main" val="7394873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882"/>
            <a:ext cx="8229600" cy="604324"/>
          </a:xfrm>
        </p:spPr>
        <p:txBody>
          <a:bodyPr>
            <a:normAutofit fontScale="90000"/>
          </a:bodyPr>
          <a:lstStyle/>
          <a:p>
            <a:r>
              <a:rPr lang="en-US" b="1" dirty="0" smtClean="0">
                <a:solidFill>
                  <a:srgbClr val="4F81BD"/>
                </a:solidFill>
              </a:rPr>
              <a:t>Create a new app</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45</a:t>
            </a:fld>
            <a:endParaRPr lang="en-US"/>
          </a:p>
        </p:txBody>
      </p:sp>
      <p:pic>
        <p:nvPicPr>
          <p:cNvPr id="5" name="Picture 4"/>
          <p:cNvPicPr>
            <a:picLocks noChangeAspect="1"/>
          </p:cNvPicPr>
          <p:nvPr/>
        </p:nvPicPr>
        <p:blipFill>
          <a:blip r:embed="rId2"/>
          <a:stretch>
            <a:fillRect/>
          </a:stretch>
        </p:blipFill>
        <p:spPr>
          <a:xfrm>
            <a:off x="0" y="704206"/>
            <a:ext cx="9144000" cy="5715000"/>
          </a:xfrm>
          <a:prstGeom prst="rect">
            <a:avLst/>
          </a:prstGeom>
        </p:spPr>
      </p:pic>
      <p:sp>
        <p:nvSpPr>
          <p:cNvPr id="6" name="Rectangle 5"/>
          <p:cNvSpPr/>
          <p:nvPr/>
        </p:nvSpPr>
        <p:spPr>
          <a:xfrm>
            <a:off x="3104873" y="6466443"/>
            <a:ext cx="2934254" cy="369332"/>
          </a:xfrm>
          <a:prstGeom prst="rect">
            <a:avLst/>
          </a:prstGeom>
        </p:spPr>
        <p:txBody>
          <a:bodyPr wrap="none">
            <a:spAutoFit/>
          </a:bodyPr>
          <a:lstStyle/>
          <a:p>
            <a:r>
              <a:rPr lang="en-US" dirty="0">
                <a:hlinkClick r:id="rId3"/>
              </a:rPr>
              <a:t>https://dev.twitter.com/</a:t>
            </a:r>
            <a:r>
              <a:rPr lang="en-US" dirty="0" smtClean="0">
                <a:hlinkClick r:id="rId3"/>
              </a:rPr>
              <a:t>apps</a:t>
            </a:r>
            <a:endParaRPr lang="en-US" dirty="0" smtClean="0"/>
          </a:p>
        </p:txBody>
      </p:sp>
      <p:sp>
        <p:nvSpPr>
          <p:cNvPr id="7" name="TextBox 6"/>
          <p:cNvSpPr txBox="1"/>
          <p:nvPr/>
        </p:nvSpPr>
        <p:spPr>
          <a:xfrm>
            <a:off x="6723466" y="2838295"/>
            <a:ext cx="1357263" cy="769441"/>
          </a:xfrm>
          <a:prstGeom prst="rect">
            <a:avLst/>
          </a:prstGeom>
          <a:noFill/>
        </p:spPr>
        <p:txBody>
          <a:bodyPr wrap="none" rtlCol="0">
            <a:spAutoFit/>
          </a:bodyPr>
          <a:lstStyle/>
          <a:p>
            <a:r>
              <a:rPr lang="en-US" sz="4400" b="1" dirty="0" smtClean="0">
                <a:solidFill>
                  <a:srgbClr val="FF0000"/>
                </a:solidFill>
              </a:rPr>
              <a:t>Apps</a:t>
            </a:r>
            <a:endParaRPr lang="en-US" sz="4400" b="1" dirty="0">
              <a:solidFill>
                <a:srgbClr val="FF0000"/>
              </a:solidFill>
            </a:endParaRPr>
          </a:p>
        </p:txBody>
      </p:sp>
      <p:sp>
        <p:nvSpPr>
          <p:cNvPr id="8" name="Rounded Rectangle 7"/>
          <p:cNvSpPr/>
          <p:nvPr/>
        </p:nvSpPr>
        <p:spPr>
          <a:xfrm>
            <a:off x="6688782" y="2076501"/>
            <a:ext cx="1391947" cy="327372"/>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Up Arrow 8"/>
          <p:cNvSpPr/>
          <p:nvPr/>
        </p:nvSpPr>
        <p:spPr>
          <a:xfrm>
            <a:off x="7283189" y="2416573"/>
            <a:ext cx="310445" cy="402871"/>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25400" y="25400"/>
            <a:ext cx="578494" cy="578494"/>
          </a:xfrm>
          <a:prstGeom prst="rect">
            <a:avLst/>
          </a:prstGeom>
        </p:spPr>
      </p:pic>
    </p:spTree>
    <p:extLst>
      <p:ext uri="{BB962C8B-B14F-4D97-AF65-F5344CB8AC3E}">
        <p14:creationId xmlns:p14="http://schemas.microsoft.com/office/powerpoint/2010/main" val="10758413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46</a:t>
            </a:fld>
            <a:endParaRPr lang="en-US"/>
          </a:p>
        </p:txBody>
      </p:sp>
      <p:pic>
        <p:nvPicPr>
          <p:cNvPr id="6" name="Picture 5"/>
          <p:cNvPicPr>
            <a:picLocks noChangeAspect="1"/>
          </p:cNvPicPr>
          <p:nvPr/>
        </p:nvPicPr>
        <p:blipFill>
          <a:blip r:embed="rId2"/>
          <a:stretch>
            <a:fillRect/>
          </a:stretch>
        </p:blipFill>
        <p:spPr>
          <a:xfrm>
            <a:off x="0" y="749300"/>
            <a:ext cx="9144000" cy="5715000"/>
          </a:xfrm>
          <a:prstGeom prst="rect">
            <a:avLst/>
          </a:prstGeom>
        </p:spPr>
      </p:pic>
      <p:sp>
        <p:nvSpPr>
          <p:cNvPr id="7" name="Rectangle 6"/>
          <p:cNvSpPr/>
          <p:nvPr/>
        </p:nvSpPr>
        <p:spPr>
          <a:xfrm>
            <a:off x="3104873" y="6466443"/>
            <a:ext cx="3424548" cy="369332"/>
          </a:xfrm>
          <a:prstGeom prst="rect">
            <a:avLst/>
          </a:prstGeom>
        </p:spPr>
        <p:txBody>
          <a:bodyPr wrap="none">
            <a:spAutoFit/>
          </a:bodyPr>
          <a:lstStyle/>
          <a:p>
            <a:r>
              <a:rPr lang="en-US" dirty="0">
                <a:hlinkClick r:id="rId3"/>
              </a:rPr>
              <a:t>https://dev.twitter.com/</a:t>
            </a:r>
            <a:r>
              <a:rPr lang="en-US" dirty="0" smtClean="0">
                <a:hlinkClick r:id="rId3"/>
              </a:rPr>
              <a:t>apps/new</a:t>
            </a:r>
            <a:endParaRPr lang="en-US" dirty="0" smtClean="0"/>
          </a:p>
        </p:txBody>
      </p:sp>
      <p:sp>
        <p:nvSpPr>
          <p:cNvPr id="8" name="Title 1"/>
          <p:cNvSpPr txBox="1">
            <a:spLocks/>
          </p:cNvSpPr>
          <p:nvPr/>
        </p:nvSpPr>
        <p:spPr>
          <a:xfrm>
            <a:off x="457200" y="99882"/>
            <a:ext cx="8229600" cy="604324"/>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4F81BD"/>
                </a:solidFill>
              </a:rPr>
              <a:t>Create a new app</a:t>
            </a:r>
            <a:endParaRPr lang="en-US" b="1" dirty="0">
              <a:solidFill>
                <a:srgbClr val="4F81BD"/>
              </a:solidFill>
            </a:endParaRPr>
          </a:p>
        </p:txBody>
      </p:sp>
      <p:pic>
        <p:nvPicPr>
          <p:cNvPr id="9" name="Picture 8"/>
          <p:cNvPicPr>
            <a:picLocks noChangeAspect="1"/>
          </p:cNvPicPr>
          <p:nvPr/>
        </p:nvPicPr>
        <p:blipFill>
          <a:blip r:embed="rId4"/>
          <a:stretch>
            <a:fillRect/>
          </a:stretch>
        </p:blipFill>
        <p:spPr>
          <a:xfrm>
            <a:off x="25400" y="25400"/>
            <a:ext cx="578494" cy="578494"/>
          </a:xfrm>
          <a:prstGeom prst="rect">
            <a:avLst/>
          </a:prstGeom>
        </p:spPr>
      </p:pic>
    </p:spTree>
    <p:extLst>
      <p:ext uri="{BB962C8B-B14F-4D97-AF65-F5344CB8AC3E}">
        <p14:creationId xmlns:p14="http://schemas.microsoft.com/office/powerpoint/2010/main" val="20013167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47</a:t>
            </a:fld>
            <a:endParaRPr lang="en-US"/>
          </a:p>
        </p:txBody>
      </p:sp>
      <p:pic>
        <p:nvPicPr>
          <p:cNvPr id="5" name="Picture 4"/>
          <p:cNvPicPr>
            <a:picLocks noChangeAspect="1"/>
          </p:cNvPicPr>
          <p:nvPr/>
        </p:nvPicPr>
        <p:blipFill>
          <a:blip r:embed="rId2"/>
          <a:stretch>
            <a:fillRect/>
          </a:stretch>
        </p:blipFill>
        <p:spPr>
          <a:xfrm>
            <a:off x="0" y="698500"/>
            <a:ext cx="9144000" cy="5715000"/>
          </a:xfrm>
          <a:prstGeom prst="rect">
            <a:avLst/>
          </a:prstGeom>
        </p:spPr>
      </p:pic>
      <p:sp>
        <p:nvSpPr>
          <p:cNvPr id="6" name="Rectangle 5"/>
          <p:cNvSpPr/>
          <p:nvPr/>
        </p:nvSpPr>
        <p:spPr>
          <a:xfrm>
            <a:off x="3104873" y="6466443"/>
            <a:ext cx="3424548" cy="369332"/>
          </a:xfrm>
          <a:prstGeom prst="rect">
            <a:avLst/>
          </a:prstGeom>
        </p:spPr>
        <p:txBody>
          <a:bodyPr wrap="none">
            <a:spAutoFit/>
          </a:bodyPr>
          <a:lstStyle/>
          <a:p>
            <a:r>
              <a:rPr lang="en-US" dirty="0">
                <a:hlinkClick r:id="rId3"/>
              </a:rPr>
              <a:t>https://dev.twitter.com/</a:t>
            </a:r>
            <a:r>
              <a:rPr lang="en-US" dirty="0" smtClean="0">
                <a:hlinkClick r:id="rId3"/>
              </a:rPr>
              <a:t>apps/new</a:t>
            </a:r>
            <a:endParaRPr lang="en-US" dirty="0" smtClean="0"/>
          </a:p>
        </p:txBody>
      </p:sp>
      <p:sp>
        <p:nvSpPr>
          <p:cNvPr id="7" name="Title 1"/>
          <p:cNvSpPr txBox="1">
            <a:spLocks/>
          </p:cNvSpPr>
          <p:nvPr/>
        </p:nvSpPr>
        <p:spPr>
          <a:xfrm>
            <a:off x="457200" y="99882"/>
            <a:ext cx="8229600" cy="604324"/>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4F81BD"/>
                </a:solidFill>
              </a:rPr>
              <a:t>Create a new app</a:t>
            </a:r>
            <a:endParaRPr lang="en-US" b="1" dirty="0">
              <a:solidFill>
                <a:srgbClr val="4F81BD"/>
              </a:solidFill>
            </a:endParaRPr>
          </a:p>
        </p:txBody>
      </p:sp>
      <p:pic>
        <p:nvPicPr>
          <p:cNvPr id="8" name="Picture 7"/>
          <p:cNvPicPr>
            <a:picLocks noChangeAspect="1"/>
          </p:cNvPicPr>
          <p:nvPr/>
        </p:nvPicPr>
        <p:blipFill>
          <a:blip r:embed="rId4"/>
          <a:stretch>
            <a:fillRect/>
          </a:stretch>
        </p:blipFill>
        <p:spPr>
          <a:xfrm>
            <a:off x="25400" y="25400"/>
            <a:ext cx="578494" cy="578494"/>
          </a:xfrm>
          <a:prstGeom prst="rect">
            <a:avLst/>
          </a:prstGeom>
        </p:spPr>
      </p:pic>
    </p:spTree>
    <p:extLst>
      <p:ext uri="{BB962C8B-B14F-4D97-AF65-F5344CB8AC3E}">
        <p14:creationId xmlns:p14="http://schemas.microsoft.com/office/powerpoint/2010/main" val="950106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48</a:t>
            </a:fld>
            <a:endParaRPr lang="en-US"/>
          </a:p>
        </p:txBody>
      </p:sp>
      <p:sp>
        <p:nvSpPr>
          <p:cNvPr id="6" name="Title 1"/>
          <p:cNvSpPr txBox="1">
            <a:spLocks/>
          </p:cNvSpPr>
          <p:nvPr/>
        </p:nvSpPr>
        <p:spPr>
          <a:xfrm>
            <a:off x="457200" y="99882"/>
            <a:ext cx="8229600" cy="604324"/>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4F81BD"/>
                </a:solidFill>
              </a:rPr>
              <a:t>Create a new app</a:t>
            </a:r>
            <a:endParaRPr lang="en-US" b="1" dirty="0">
              <a:solidFill>
                <a:srgbClr val="4F81BD"/>
              </a:solidFill>
            </a:endParaRPr>
          </a:p>
        </p:txBody>
      </p:sp>
      <p:pic>
        <p:nvPicPr>
          <p:cNvPr id="8" name="Picture 7"/>
          <p:cNvPicPr>
            <a:picLocks noChangeAspect="1"/>
          </p:cNvPicPr>
          <p:nvPr/>
        </p:nvPicPr>
        <p:blipFill>
          <a:blip r:embed="rId2"/>
          <a:stretch>
            <a:fillRect/>
          </a:stretch>
        </p:blipFill>
        <p:spPr>
          <a:xfrm>
            <a:off x="25400" y="25400"/>
            <a:ext cx="578494" cy="578494"/>
          </a:xfrm>
          <a:prstGeom prst="rect">
            <a:avLst/>
          </a:prstGeom>
        </p:spPr>
      </p:pic>
      <p:pic>
        <p:nvPicPr>
          <p:cNvPr id="3" name="Picture 2" descr="Fullscreen_2014_1_3_上午06_0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757561"/>
            <a:ext cx="9144000" cy="5715000"/>
          </a:xfrm>
          <a:prstGeom prst="rect">
            <a:avLst/>
          </a:prstGeom>
        </p:spPr>
      </p:pic>
    </p:spTree>
    <p:extLst>
      <p:ext uri="{BB962C8B-B14F-4D97-AF65-F5344CB8AC3E}">
        <p14:creationId xmlns:p14="http://schemas.microsoft.com/office/powerpoint/2010/main" val="12628717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49</a:t>
            </a:fld>
            <a:endParaRPr lang="en-US"/>
          </a:p>
        </p:txBody>
      </p:sp>
      <p:sp>
        <p:nvSpPr>
          <p:cNvPr id="7" name="Title 1"/>
          <p:cNvSpPr txBox="1">
            <a:spLocks/>
          </p:cNvSpPr>
          <p:nvPr/>
        </p:nvSpPr>
        <p:spPr>
          <a:xfrm>
            <a:off x="457200" y="99882"/>
            <a:ext cx="8229600" cy="604324"/>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4F81BD"/>
                </a:solidFill>
              </a:rPr>
              <a:t>Create a new app</a:t>
            </a:r>
            <a:endParaRPr lang="en-US" b="1" dirty="0">
              <a:solidFill>
                <a:srgbClr val="4F81BD"/>
              </a:solidFill>
            </a:endParaRPr>
          </a:p>
        </p:txBody>
      </p:sp>
      <p:pic>
        <p:nvPicPr>
          <p:cNvPr id="8" name="Picture 7"/>
          <p:cNvPicPr>
            <a:picLocks noChangeAspect="1"/>
          </p:cNvPicPr>
          <p:nvPr/>
        </p:nvPicPr>
        <p:blipFill>
          <a:blip r:embed="rId2"/>
          <a:stretch>
            <a:fillRect/>
          </a:stretch>
        </p:blipFill>
        <p:spPr>
          <a:xfrm>
            <a:off x="25400" y="25400"/>
            <a:ext cx="578494" cy="578494"/>
          </a:xfrm>
          <a:prstGeom prst="rect">
            <a:avLst/>
          </a:prstGeom>
        </p:spPr>
      </p:pic>
      <p:pic>
        <p:nvPicPr>
          <p:cNvPr id="3" name="Picture 2" descr="Fullscreen_2014_1_3_上午06_07-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5336"/>
            <a:ext cx="9144000" cy="5715000"/>
          </a:xfrm>
          <a:prstGeom prst="rect">
            <a:avLst/>
          </a:prstGeom>
        </p:spPr>
      </p:pic>
    </p:spTree>
    <p:extLst>
      <p:ext uri="{BB962C8B-B14F-4D97-AF65-F5344CB8AC3E}">
        <p14:creationId xmlns:p14="http://schemas.microsoft.com/office/powerpoint/2010/main" val="15038962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34618"/>
          </a:xfrm>
        </p:spPr>
        <p:txBody>
          <a:bodyPr>
            <a:noAutofit/>
          </a:bodyPr>
          <a:lstStyle/>
          <a:p>
            <a:r>
              <a:rPr lang="en-US" b="1" smtClean="0">
                <a:solidFill>
                  <a:schemeClr val="accent1"/>
                </a:solidFill>
              </a:rPr>
              <a:t>Twitter</a:t>
            </a:r>
            <a:endParaRPr lang="en-US" b="1">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0" y="838469"/>
            <a:ext cx="8826500" cy="5663936"/>
          </a:xfrm>
          <a:prstGeom prst="rect">
            <a:avLst/>
          </a:prstGeom>
        </p:spPr>
      </p:pic>
      <p:sp>
        <p:nvSpPr>
          <p:cNvPr id="6" name="Rectangle 5"/>
          <p:cNvSpPr/>
          <p:nvPr/>
        </p:nvSpPr>
        <p:spPr>
          <a:xfrm>
            <a:off x="3535370" y="6536350"/>
            <a:ext cx="2073260" cy="369332"/>
          </a:xfrm>
          <a:prstGeom prst="rect">
            <a:avLst/>
          </a:prstGeom>
        </p:spPr>
        <p:txBody>
          <a:bodyPr wrap="none">
            <a:spAutoFit/>
          </a:bodyPr>
          <a:lstStyle/>
          <a:p>
            <a:r>
              <a:rPr lang="en-US" dirty="0">
                <a:hlinkClick r:id="rId3"/>
              </a:rPr>
              <a:t>https://twitter.com</a:t>
            </a:r>
            <a:r>
              <a:rPr lang="en-US" dirty="0" smtClean="0">
                <a:hlinkClick r:id="rId3"/>
              </a:rPr>
              <a:t>/</a:t>
            </a:r>
            <a:endParaRPr lang="en-US" dirty="0" smtClean="0"/>
          </a:p>
        </p:txBody>
      </p:sp>
    </p:spTree>
    <p:extLst>
      <p:ext uri="{BB962C8B-B14F-4D97-AF65-F5344CB8AC3E}">
        <p14:creationId xmlns:p14="http://schemas.microsoft.com/office/powerpoint/2010/main" val="582660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50</a:t>
            </a:fld>
            <a:endParaRPr lang="en-US"/>
          </a:p>
        </p:txBody>
      </p:sp>
      <p:sp>
        <p:nvSpPr>
          <p:cNvPr id="5" name="Rectangle 4"/>
          <p:cNvSpPr/>
          <p:nvPr/>
        </p:nvSpPr>
        <p:spPr>
          <a:xfrm>
            <a:off x="682422" y="2276412"/>
            <a:ext cx="7563527" cy="3046988"/>
          </a:xfrm>
          <a:prstGeom prst="rect">
            <a:avLst/>
          </a:prstGeom>
          <a:solidFill>
            <a:srgbClr val="FDEADA"/>
          </a:solidFill>
          <a:ln>
            <a:solidFill>
              <a:srgbClr val="E46C0A"/>
            </a:solidFill>
          </a:ln>
        </p:spPr>
        <p:txBody>
          <a:bodyPr wrap="square">
            <a:spAutoFit/>
          </a:bodyPr>
          <a:lstStyle/>
          <a:p>
            <a:r>
              <a:rPr lang="en-US" sz="2400" dirty="0">
                <a:solidFill>
                  <a:srgbClr val="FF0000"/>
                </a:solidFill>
              </a:rPr>
              <a:t>Consumer key</a:t>
            </a:r>
            <a:r>
              <a:rPr lang="en-US" sz="2400" dirty="0"/>
              <a:t>	</a:t>
            </a:r>
            <a:r>
              <a:rPr lang="en-US" sz="2400" dirty="0" smtClean="0"/>
              <a:t>lKHzfFM3ejM6O********</a:t>
            </a:r>
            <a:endParaRPr lang="en-US" sz="2400" dirty="0"/>
          </a:p>
          <a:p>
            <a:r>
              <a:rPr lang="en-US" sz="2400" dirty="0">
                <a:solidFill>
                  <a:srgbClr val="FF0000"/>
                </a:solidFill>
              </a:rPr>
              <a:t>Consumer secret</a:t>
            </a:r>
            <a:r>
              <a:rPr lang="en-US" sz="2400" dirty="0"/>
              <a:t>	</a:t>
            </a:r>
            <a:r>
              <a:rPr lang="en-US" sz="2400" dirty="0" smtClean="0"/>
              <a:t>TMsvzTNuTNDrUnY7hb5ZIarXqZDnsKW***********</a:t>
            </a:r>
            <a:endParaRPr lang="en-US" sz="2400" dirty="0"/>
          </a:p>
          <a:p>
            <a:r>
              <a:rPr lang="en-US" sz="2400" dirty="0"/>
              <a:t>Request token URL	https://</a:t>
            </a:r>
            <a:r>
              <a:rPr lang="en-US" sz="2400" dirty="0" err="1"/>
              <a:t>api.twitter.com</a:t>
            </a:r>
            <a:r>
              <a:rPr lang="en-US" sz="2400" dirty="0"/>
              <a:t>/</a:t>
            </a:r>
            <a:r>
              <a:rPr lang="en-US" sz="2400" dirty="0" err="1"/>
              <a:t>oauth</a:t>
            </a:r>
            <a:r>
              <a:rPr lang="en-US" sz="2400" dirty="0"/>
              <a:t>/</a:t>
            </a:r>
            <a:r>
              <a:rPr lang="en-US" sz="2400" dirty="0" err="1"/>
              <a:t>request_token</a:t>
            </a:r>
            <a:endParaRPr lang="en-US" sz="2400" dirty="0"/>
          </a:p>
          <a:p>
            <a:r>
              <a:rPr lang="en-US" sz="2400" dirty="0"/>
              <a:t>Authorize URL	https://</a:t>
            </a:r>
            <a:r>
              <a:rPr lang="en-US" sz="2400" dirty="0" err="1"/>
              <a:t>api.twitter.com</a:t>
            </a:r>
            <a:r>
              <a:rPr lang="en-US" sz="2400" dirty="0"/>
              <a:t>/</a:t>
            </a:r>
            <a:r>
              <a:rPr lang="en-US" sz="2400" dirty="0" err="1"/>
              <a:t>oauth</a:t>
            </a:r>
            <a:r>
              <a:rPr lang="en-US" sz="2400" dirty="0"/>
              <a:t>/authorize</a:t>
            </a:r>
          </a:p>
          <a:p>
            <a:r>
              <a:rPr lang="en-US" sz="2400" dirty="0"/>
              <a:t>Access token URL	https://</a:t>
            </a:r>
            <a:r>
              <a:rPr lang="en-US" sz="2400" dirty="0" err="1"/>
              <a:t>api.twitter.com</a:t>
            </a:r>
            <a:r>
              <a:rPr lang="en-US" sz="2400" dirty="0"/>
              <a:t>/</a:t>
            </a:r>
            <a:r>
              <a:rPr lang="en-US" sz="2400" dirty="0" err="1"/>
              <a:t>oauth</a:t>
            </a:r>
            <a:r>
              <a:rPr lang="en-US" sz="2400" dirty="0"/>
              <a:t>/</a:t>
            </a:r>
            <a:r>
              <a:rPr lang="en-US" sz="2400" dirty="0" err="1"/>
              <a:t>access_token</a:t>
            </a:r>
            <a:endParaRPr lang="en-US" sz="2400" dirty="0"/>
          </a:p>
        </p:txBody>
      </p:sp>
      <p:sp>
        <p:nvSpPr>
          <p:cNvPr id="6" name="Title 1"/>
          <p:cNvSpPr txBox="1">
            <a:spLocks/>
          </p:cNvSpPr>
          <p:nvPr/>
        </p:nvSpPr>
        <p:spPr>
          <a:xfrm>
            <a:off x="457200" y="99882"/>
            <a:ext cx="8229600" cy="604324"/>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Create a new app</a:t>
            </a:r>
            <a:endParaRPr lang="en-US" b="1" dirty="0">
              <a:solidFill>
                <a:srgbClr val="4F81BD"/>
              </a:solidFill>
            </a:endParaRPr>
          </a:p>
        </p:txBody>
      </p:sp>
      <p:pic>
        <p:nvPicPr>
          <p:cNvPr id="7" name="Picture 6"/>
          <p:cNvPicPr>
            <a:picLocks noChangeAspect="1"/>
          </p:cNvPicPr>
          <p:nvPr/>
        </p:nvPicPr>
        <p:blipFill>
          <a:blip r:embed="rId2"/>
          <a:stretch>
            <a:fillRect/>
          </a:stretch>
        </p:blipFill>
        <p:spPr>
          <a:xfrm>
            <a:off x="25400" y="25400"/>
            <a:ext cx="578494" cy="578494"/>
          </a:xfrm>
          <a:prstGeom prst="rect">
            <a:avLst/>
          </a:prstGeom>
        </p:spPr>
      </p:pic>
    </p:spTree>
    <p:extLst>
      <p:ext uri="{BB962C8B-B14F-4D97-AF65-F5344CB8AC3E}">
        <p14:creationId xmlns:p14="http://schemas.microsoft.com/office/powerpoint/2010/main" val="1017149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1616"/>
          </a:xfrm>
        </p:spPr>
        <p:txBody>
          <a:bodyPr>
            <a:normAutofit fontScale="90000"/>
          </a:bodyPr>
          <a:lstStyle/>
          <a:p>
            <a:r>
              <a:rPr lang="en-US" b="1" dirty="0" smtClean="0">
                <a:solidFill>
                  <a:srgbClr val="4F81BD"/>
                </a:solidFill>
              </a:rPr>
              <a:t>Update Twitter’s App Settings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51</a:t>
            </a:fld>
            <a:endParaRPr lang="en-US"/>
          </a:p>
        </p:txBody>
      </p:sp>
      <p:pic>
        <p:nvPicPr>
          <p:cNvPr id="5" name="Picture 4"/>
          <p:cNvPicPr>
            <a:picLocks noChangeAspect="1"/>
          </p:cNvPicPr>
          <p:nvPr/>
        </p:nvPicPr>
        <p:blipFill>
          <a:blip r:embed="rId2"/>
          <a:stretch>
            <a:fillRect/>
          </a:stretch>
        </p:blipFill>
        <p:spPr>
          <a:xfrm>
            <a:off x="0" y="768736"/>
            <a:ext cx="9144000" cy="5715000"/>
          </a:xfrm>
          <a:prstGeom prst="rect">
            <a:avLst/>
          </a:prstGeom>
        </p:spPr>
      </p:pic>
    </p:spTree>
    <p:extLst>
      <p:ext uri="{BB962C8B-B14F-4D97-AF65-F5344CB8AC3E}">
        <p14:creationId xmlns:p14="http://schemas.microsoft.com/office/powerpoint/2010/main" val="1261144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52</a:t>
            </a:fld>
            <a:endParaRPr lang="en-US"/>
          </a:p>
        </p:txBody>
      </p:sp>
      <p:pic>
        <p:nvPicPr>
          <p:cNvPr id="6" name="Picture 5"/>
          <p:cNvPicPr>
            <a:picLocks noChangeAspect="1"/>
          </p:cNvPicPr>
          <p:nvPr/>
        </p:nvPicPr>
        <p:blipFill>
          <a:blip r:embed="rId2"/>
          <a:stretch>
            <a:fillRect/>
          </a:stretch>
        </p:blipFill>
        <p:spPr>
          <a:xfrm>
            <a:off x="0" y="822180"/>
            <a:ext cx="9144000" cy="5715000"/>
          </a:xfrm>
          <a:prstGeom prst="rect">
            <a:avLst/>
          </a:prstGeom>
        </p:spPr>
      </p:pic>
      <p:sp>
        <p:nvSpPr>
          <p:cNvPr id="7" name="Title 1"/>
          <p:cNvSpPr txBox="1">
            <a:spLocks/>
          </p:cNvSpPr>
          <p:nvPr/>
        </p:nvSpPr>
        <p:spPr>
          <a:xfrm>
            <a:off x="457200" y="100272"/>
            <a:ext cx="8229600" cy="601616"/>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Update Twitter’s App Settings</a:t>
            </a:r>
            <a:endParaRPr lang="en-US" b="1" dirty="0">
              <a:solidFill>
                <a:srgbClr val="4F81BD"/>
              </a:solidFill>
            </a:endParaRPr>
          </a:p>
        </p:txBody>
      </p:sp>
      <p:sp>
        <p:nvSpPr>
          <p:cNvPr id="8" name="Rounded Rectangle 7"/>
          <p:cNvSpPr/>
          <p:nvPr/>
        </p:nvSpPr>
        <p:spPr>
          <a:xfrm>
            <a:off x="1213841" y="3670039"/>
            <a:ext cx="1030692" cy="168430"/>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292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53</a:t>
            </a:fld>
            <a:endParaRPr lang="en-US"/>
          </a:p>
        </p:txBody>
      </p:sp>
      <p:pic>
        <p:nvPicPr>
          <p:cNvPr id="7" name="Picture 6"/>
          <p:cNvPicPr>
            <a:picLocks noChangeAspect="1"/>
          </p:cNvPicPr>
          <p:nvPr/>
        </p:nvPicPr>
        <p:blipFill>
          <a:blip r:embed="rId2"/>
          <a:stretch>
            <a:fillRect/>
          </a:stretch>
        </p:blipFill>
        <p:spPr>
          <a:xfrm>
            <a:off x="0" y="822180"/>
            <a:ext cx="9144000" cy="5715000"/>
          </a:xfrm>
          <a:prstGeom prst="rect">
            <a:avLst/>
          </a:prstGeom>
        </p:spPr>
      </p:pic>
      <p:sp>
        <p:nvSpPr>
          <p:cNvPr id="8" name="Title 1"/>
          <p:cNvSpPr>
            <a:spLocks noGrp="1"/>
          </p:cNvSpPr>
          <p:nvPr>
            <p:ph type="title"/>
          </p:nvPr>
        </p:nvSpPr>
        <p:spPr>
          <a:xfrm>
            <a:off x="457200" y="0"/>
            <a:ext cx="8229600" cy="601616"/>
          </a:xfrm>
        </p:spPr>
        <p:txBody>
          <a:bodyPr>
            <a:normAutofit fontScale="90000"/>
          </a:bodyPr>
          <a:lstStyle/>
          <a:p>
            <a:r>
              <a:rPr lang="en-US" b="1" dirty="0" smtClean="0">
                <a:solidFill>
                  <a:srgbClr val="4F81BD"/>
                </a:solidFill>
              </a:rPr>
              <a:t>Update Twitter’s App Settings</a:t>
            </a:r>
            <a:endParaRPr lang="en-US" b="1" dirty="0">
              <a:solidFill>
                <a:srgbClr val="4F81BD"/>
              </a:solidFill>
            </a:endParaRPr>
          </a:p>
        </p:txBody>
      </p:sp>
      <p:sp>
        <p:nvSpPr>
          <p:cNvPr id="9" name="Rounded Rectangle 8"/>
          <p:cNvSpPr/>
          <p:nvPr/>
        </p:nvSpPr>
        <p:spPr>
          <a:xfrm>
            <a:off x="1213841" y="6210366"/>
            <a:ext cx="2261188" cy="326814"/>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90480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333"/>
          </a:xfrm>
        </p:spPr>
        <p:txBody>
          <a:bodyPr>
            <a:normAutofit/>
          </a:bodyPr>
          <a:lstStyle/>
          <a:p>
            <a:r>
              <a:rPr lang="en-US" b="1" dirty="0" err="1" smtClean="0">
                <a:solidFill>
                  <a:srgbClr val="4F81BD"/>
                </a:solidFill>
              </a:rPr>
              <a:t>OAuth</a:t>
            </a:r>
            <a:r>
              <a:rPr lang="en-US" b="1" dirty="0" smtClean="0">
                <a:solidFill>
                  <a:srgbClr val="4F81BD"/>
                </a:solidFill>
              </a:rPr>
              <a:t> Settings Updated </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54</a:t>
            </a:fld>
            <a:endParaRPr lang="en-US"/>
          </a:p>
        </p:txBody>
      </p:sp>
      <p:pic>
        <p:nvPicPr>
          <p:cNvPr id="7" name="Picture 6" descr="Fullscreen_2014_1_3_上午06_2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333"/>
            <a:ext cx="9106029" cy="5691268"/>
          </a:xfrm>
          <a:prstGeom prst="rect">
            <a:avLst/>
          </a:prstGeom>
        </p:spPr>
      </p:pic>
      <p:sp>
        <p:nvSpPr>
          <p:cNvPr id="8" name="Rounded Rectangle 7"/>
          <p:cNvSpPr/>
          <p:nvPr/>
        </p:nvSpPr>
        <p:spPr>
          <a:xfrm>
            <a:off x="1023964" y="2205822"/>
            <a:ext cx="3619447" cy="365805"/>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1857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1200"/>
          </a:xfrm>
        </p:spPr>
        <p:txBody>
          <a:bodyPr>
            <a:normAutofit fontScale="90000"/>
          </a:bodyPr>
          <a:lstStyle/>
          <a:p>
            <a:r>
              <a:rPr lang="en-US" b="1" dirty="0" smtClean="0">
                <a:solidFill>
                  <a:schemeClr val="accent1"/>
                </a:solidFill>
              </a:rPr>
              <a:t>Twitter REST API v1.1 Resources</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55</a:t>
            </a:fld>
            <a:endParaRPr lang="en-US"/>
          </a:p>
        </p:txBody>
      </p:sp>
      <p:pic>
        <p:nvPicPr>
          <p:cNvPr id="5" name="Picture 4"/>
          <p:cNvPicPr>
            <a:picLocks noChangeAspect="1"/>
          </p:cNvPicPr>
          <p:nvPr/>
        </p:nvPicPr>
        <p:blipFill>
          <a:blip r:embed="rId2"/>
          <a:stretch>
            <a:fillRect/>
          </a:stretch>
        </p:blipFill>
        <p:spPr>
          <a:xfrm>
            <a:off x="0" y="711200"/>
            <a:ext cx="9144000" cy="5715000"/>
          </a:xfrm>
          <a:prstGeom prst="rect">
            <a:avLst/>
          </a:prstGeom>
        </p:spPr>
      </p:pic>
      <p:sp>
        <p:nvSpPr>
          <p:cNvPr id="6" name="Rectangle 5"/>
          <p:cNvSpPr/>
          <p:nvPr/>
        </p:nvSpPr>
        <p:spPr>
          <a:xfrm>
            <a:off x="2733433" y="6466443"/>
            <a:ext cx="3677133" cy="369332"/>
          </a:xfrm>
          <a:prstGeom prst="rect">
            <a:avLst/>
          </a:prstGeom>
        </p:spPr>
        <p:txBody>
          <a:bodyPr wrap="none">
            <a:spAutoFit/>
          </a:bodyPr>
          <a:lstStyle/>
          <a:p>
            <a:r>
              <a:rPr lang="en-US" dirty="0">
                <a:hlinkClick r:id="rId3"/>
              </a:rPr>
              <a:t>https://dev.twitter.com/docs/api/</a:t>
            </a:r>
            <a:r>
              <a:rPr lang="en-US" dirty="0" smtClean="0">
                <a:hlinkClick r:id="rId3"/>
              </a:rPr>
              <a:t>1.1</a:t>
            </a:r>
            <a:endParaRPr lang="en-US" dirty="0" smtClean="0"/>
          </a:p>
        </p:txBody>
      </p:sp>
    </p:spTree>
    <p:extLst>
      <p:ext uri="{BB962C8B-B14F-4D97-AF65-F5344CB8AC3E}">
        <p14:creationId xmlns:p14="http://schemas.microsoft.com/office/powerpoint/2010/main" val="16835154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73100"/>
          </a:xfrm>
        </p:spPr>
        <p:txBody>
          <a:bodyPr>
            <a:normAutofit fontScale="90000"/>
          </a:bodyPr>
          <a:lstStyle/>
          <a:p>
            <a:r>
              <a:rPr lang="en-US" b="1" dirty="0" smtClean="0">
                <a:solidFill>
                  <a:srgbClr val="4F81BD"/>
                </a:solidFill>
              </a:rPr>
              <a:t>GET search/tweets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56</a:t>
            </a:fld>
            <a:endParaRPr lang="en-US"/>
          </a:p>
        </p:txBody>
      </p:sp>
      <p:pic>
        <p:nvPicPr>
          <p:cNvPr id="5" name="Picture 4"/>
          <p:cNvPicPr>
            <a:picLocks noChangeAspect="1"/>
          </p:cNvPicPr>
          <p:nvPr/>
        </p:nvPicPr>
        <p:blipFill>
          <a:blip r:embed="rId2"/>
          <a:stretch>
            <a:fillRect/>
          </a:stretch>
        </p:blipFill>
        <p:spPr>
          <a:xfrm>
            <a:off x="0" y="749300"/>
            <a:ext cx="9144000" cy="5715000"/>
          </a:xfrm>
          <a:prstGeom prst="rect">
            <a:avLst/>
          </a:prstGeom>
        </p:spPr>
      </p:pic>
      <p:sp>
        <p:nvSpPr>
          <p:cNvPr id="7" name="Rectangle 6"/>
          <p:cNvSpPr/>
          <p:nvPr/>
        </p:nvSpPr>
        <p:spPr>
          <a:xfrm>
            <a:off x="1674813" y="6466443"/>
            <a:ext cx="5794375" cy="369332"/>
          </a:xfrm>
          <a:prstGeom prst="rect">
            <a:avLst/>
          </a:prstGeom>
        </p:spPr>
        <p:txBody>
          <a:bodyPr wrap="square">
            <a:spAutoFit/>
          </a:bodyPr>
          <a:lstStyle/>
          <a:p>
            <a:pPr algn="ctr"/>
            <a:r>
              <a:rPr lang="en-US" dirty="0">
                <a:hlinkClick r:id="rId3"/>
              </a:rPr>
              <a:t>https://dev.twitter.com/docs/api/1.1/get/search/</a:t>
            </a:r>
            <a:r>
              <a:rPr lang="en-US" dirty="0" smtClean="0">
                <a:hlinkClick r:id="rId3"/>
              </a:rPr>
              <a:t>tweets</a:t>
            </a:r>
            <a:endParaRPr lang="en-US" dirty="0" smtClean="0"/>
          </a:p>
        </p:txBody>
      </p:sp>
    </p:spTree>
    <p:extLst>
      <p:ext uri="{BB962C8B-B14F-4D97-AF65-F5344CB8AC3E}">
        <p14:creationId xmlns:p14="http://schemas.microsoft.com/office/powerpoint/2010/main" val="17471189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57</a:t>
            </a:fld>
            <a:endParaRPr lang="en-US"/>
          </a:p>
        </p:txBody>
      </p:sp>
      <p:sp>
        <p:nvSpPr>
          <p:cNvPr id="6" name="Rectangle 5"/>
          <p:cNvSpPr/>
          <p:nvPr/>
        </p:nvSpPr>
        <p:spPr>
          <a:xfrm>
            <a:off x="1674813" y="6466443"/>
            <a:ext cx="5794375" cy="369332"/>
          </a:xfrm>
          <a:prstGeom prst="rect">
            <a:avLst/>
          </a:prstGeom>
        </p:spPr>
        <p:txBody>
          <a:bodyPr wrap="square">
            <a:spAutoFit/>
          </a:bodyPr>
          <a:lstStyle/>
          <a:p>
            <a:pPr algn="ctr"/>
            <a:r>
              <a:rPr lang="en-US" dirty="0">
                <a:hlinkClick r:id="rId2"/>
              </a:rPr>
              <a:t>https://dev.twitter.com/docs/api/1.1/get/search/</a:t>
            </a:r>
            <a:r>
              <a:rPr lang="en-US" dirty="0" smtClean="0">
                <a:hlinkClick r:id="rId2"/>
              </a:rPr>
              <a:t>tweets</a:t>
            </a:r>
            <a:endParaRPr lang="en-US" dirty="0" smtClean="0"/>
          </a:p>
        </p:txBody>
      </p:sp>
      <p:sp>
        <p:nvSpPr>
          <p:cNvPr id="7" name="Title 1"/>
          <p:cNvSpPr txBox="1">
            <a:spLocks/>
          </p:cNvSpPr>
          <p:nvPr/>
        </p:nvSpPr>
        <p:spPr>
          <a:xfrm>
            <a:off x="457200" y="0"/>
            <a:ext cx="8229600" cy="673100"/>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GET search/tweets</a:t>
            </a:r>
            <a:endParaRPr lang="en-US" b="1" dirty="0">
              <a:solidFill>
                <a:srgbClr val="4F81BD"/>
              </a:solidFill>
            </a:endParaRPr>
          </a:p>
        </p:txBody>
      </p:sp>
      <p:pic>
        <p:nvPicPr>
          <p:cNvPr id="3" name="Picture 2"/>
          <p:cNvPicPr>
            <a:picLocks noChangeAspect="1"/>
          </p:cNvPicPr>
          <p:nvPr/>
        </p:nvPicPr>
        <p:blipFill>
          <a:blip r:embed="rId3"/>
          <a:stretch>
            <a:fillRect/>
          </a:stretch>
        </p:blipFill>
        <p:spPr>
          <a:xfrm>
            <a:off x="0" y="749300"/>
            <a:ext cx="9144000" cy="5715000"/>
          </a:xfrm>
          <a:prstGeom prst="rect">
            <a:avLst/>
          </a:prstGeom>
        </p:spPr>
      </p:pic>
      <p:sp>
        <p:nvSpPr>
          <p:cNvPr id="8" name="Rounded Rectangle 7"/>
          <p:cNvSpPr/>
          <p:nvPr/>
        </p:nvSpPr>
        <p:spPr>
          <a:xfrm>
            <a:off x="1420813" y="1917700"/>
            <a:ext cx="496888" cy="225400"/>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8670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58</a:t>
            </a:fld>
            <a:endParaRPr lang="en-US"/>
          </a:p>
        </p:txBody>
      </p:sp>
      <p:pic>
        <p:nvPicPr>
          <p:cNvPr id="5" name="Picture 4"/>
          <p:cNvPicPr>
            <a:picLocks noChangeAspect="1"/>
          </p:cNvPicPr>
          <p:nvPr/>
        </p:nvPicPr>
        <p:blipFill>
          <a:blip r:embed="rId2"/>
          <a:stretch>
            <a:fillRect/>
          </a:stretch>
        </p:blipFill>
        <p:spPr>
          <a:xfrm>
            <a:off x="400756" y="2863141"/>
            <a:ext cx="8396111" cy="2299925"/>
          </a:xfrm>
          <a:prstGeom prst="rect">
            <a:avLst/>
          </a:prstGeom>
        </p:spPr>
      </p:pic>
      <p:sp>
        <p:nvSpPr>
          <p:cNvPr id="6" name="Rectangle 5"/>
          <p:cNvSpPr/>
          <p:nvPr/>
        </p:nvSpPr>
        <p:spPr>
          <a:xfrm>
            <a:off x="457200" y="1685811"/>
            <a:ext cx="8229600" cy="923330"/>
          </a:xfrm>
          <a:prstGeom prst="rect">
            <a:avLst/>
          </a:prstGeom>
          <a:solidFill>
            <a:schemeClr val="accent6">
              <a:lumMod val="20000"/>
              <a:lumOff val="80000"/>
            </a:schemeClr>
          </a:solidFill>
          <a:ln>
            <a:solidFill>
              <a:schemeClr val="accent6">
                <a:lumMod val="75000"/>
              </a:schemeClr>
            </a:solidFill>
          </a:ln>
        </p:spPr>
        <p:txBody>
          <a:bodyPr wrap="square">
            <a:spAutoFit/>
          </a:bodyPr>
          <a:lstStyle/>
          <a:p>
            <a:r>
              <a:rPr lang="en-US" dirty="0"/>
              <a:t>https://</a:t>
            </a:r>
            <a:r>
              <a:rPr lang="en-US" dirty="0" err="1"/>
              <a:t>api.twitter.com</a:t>
            </a:r>
            <a:r>
              <a:rPr lang="en-US" dirty="0"/>
              <a:t>/1.1/search/</a:t>
            </a:r>
            <a:r>
              <a:rPr lang="en-US" dirty="0" err="1"/>
              <a:t>tweets.json?q</a:t>
            </a:r>
            <a:r>
              <a:rPr lang="en-US" dirty="0"/>
              <a:t>=%23freebandnames&amp;since_id=24012619984051000&amp;max_id=250126199840518145&amp;result_type=</a:t>
            </a:r>
            <a:r>
              <a:rPr lang="en-US" dirty="0" err="1"/>
              <a:t>mixed&amp;count</a:t>
            </a:r>
            <a:r>
              <a:rPr lang="en-US" dirty="0"/>
              <a:t>=4</a:t>
            </a:r>
          </a:p>
        </p:txBody>
      </p:sp>
      <p:sp>
        <p:nvSpPr>
          <p:cNvPr id="7" name="Title 1"/>
          <p:cNvSpPr txBox="1">
            <a:spLocks/>
          </p:cNvSpPr>
          <p:nvPr/>
        </p:nvSpPr>
        <p:spPr>
          <a:xfrm>
            <a:off x="457200" y="0"/>
            <a:ext cx="8229600" cy="673100"/>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GET search/tweets</a:t>
            </a:r>
            <a:endParaRPr lang="en-US" b="1" dirty="0">
              <a:solidFill>
                <a:srgbClr val="4F81BD"/>
              </a:solidFill>
            </a:endParaRPr>
          </a:p>
        </p:txBody>
      </p:sp>
      <p:sp>
        <p:nvSpPr>
          <p:cNvPr id="8" name="Rectangle 7"/>
          <p:cNvSpPr/>
          <p:nvPr/>
        </p:nvSpPr>
        <p:spPr>
          <a:xfrm>
            <a:off x="1674813" y="6466443"/>
            <a:ext cx="5794375" cy="369332"/>
          </a:xfrm>
          <a:prstGeom prst="rect">
            <a:avLst/>
          </a:prstGeom>
        </p:spPr>
        <p:txBody>
          <a:bodyPr wrap="square">
            <a:spAutoFit/>
          </a:bodyPr>
          <a:lstStyle/>
          <a:p>
            <a:pPr algn="ctr"/>
            <a:r>
              <a:rPr lang="en-US" dirty="0">
                <a:hlinkClick r:id="rId3"/>
              </a:rPr>
              <a:t>https://dev.twitter.com/docs/api/1.1/get/search/</a:t>
            </a:r>
            <a:r>
              <a:rPr lang="en-US" dirty="0" smtClean="0">
                <a:hlinkClick r:id="rId3"/>
              </a:rPr>
              <a:t>tweets</a:t>
            </a:r>
            <a:endParaRPr lang="en-US" dirty="0" smtClean="0"/>
          </a:p>
        </p:txBody>
      </p:sp>
    </p:spTree>
    <p:extLst>
      <p:ext uri="{BB962C8B-B14F-4D97-AF65-F5344CB8AC3E}">
        <p14:creationId xmlns:p14="http://schemas.microsoft.com/office/powerpoint/2010/main" val="377234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711200"/>
          </a:xfrm>
        </p:spPr>
        <p:txBody>
          <a:bodyPr>
            <a:normAutofit fontScale="90000"/>
          </a:bodyPr>
          <a:lstStyle/>
          <a:p>
            <a:r>
              <a:rPr lang="en-US" b="1" dirty="0" err="1" smtClean="0">
                <a:solidFill>
                  <a:srgbClr val="4F81BD"/>
                </a:solidFill>
              </a:rPr>
              <a:t>OAuth</a:t>
            </a:r>
            <a:r>
              <a:rPr lang="en-US" b="1" dirty="0" smtClean="0">
                <a:solidFill>
                  <a:srgbClr val="4F81BD"/>
                </a:solidFill>
              </a:rPr>
              <a:t> Tool</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59</a:t>
            </a:fld>
            <a:endParaRPr lang="en-US"/>
          </a:p>
        </p:txBody>
      </p:sp>
      <p:pic>
        <p:nvPicPr>
          <p:cNvPr id="5" name="Picture 4"/>
          <p:cNvPicPr>
            <a:picLocks noChangeAspect="1"/>
          </p:cNvPicPr>
          <p:nvPr/>
        </p:nvPicPr>
        <p:blipFill>
          <a:blip r:embed="rId2"/>
          <a:stretch>
            <a:fillRect/>
          </a:stretch>
        </p:blipFill>
        <p:spPr>
          <a:xfrm>
            <a:off x="0" y="787400"/>
            <a:ext cx="9144000" cy="5715000"/>
          </a:xfrm>
          <a:prstGeom prst="rect">
            <a:avLst/>
          </a:prstGeom>
        </p:spPr>
      </p:pic>
      <p:sp>
        <p:nvSpPr>
          <p:cNvPr id="6" name="Rectangle 5"/>
          <p:cNvSpPr/>
          <p:nvPr/>
        </p:nvSpPr>
        <p:spPr>
          <a:xfrm>
            <a:off x="1181100" y="6488668"/>
            <a:ext cx="7213600" cy="369332"/>
          </a:xfrm>
          <a:prstGeom prst="rect">
            <a:avLst/>
          </a:prstGeom>
        </p:spPr>
        <p:txBody>
          <a:bodyPr wrap="square">
            <a:spAutoFit/>
          </a:bodyPr>
          <a:lstStyle/>
          <a:p>
            <a:pPr algn="ctr"/>
            <a:r>
              <a:rPr lang="en-US" dirty="0">
                <a:hlinkClick r:id="rId3"/>
              </a:rPr>
              <a:t>https://dev.twitter.com/docs/api/1.1/get/search/tweets#oauth-</a:t>
            </a:r>
            <a:r>
              <a:rPr lang="en-US" dirty="0" smtClean="0">
                <a:hlinkClick r:id="rId3"/>
              </a:rPr>
              <a:t>tool</a:t>
            </a:r>
            <a:endParaRPr lang="en-US" dirty="0" smtClean="0"/>
          </a:p>
        </p:txBody>
      </p:sp>
      <p:sp>
        <p:nvSpPr>
          <p:cNvPr id="7" name="Rounded Rectangle 6"/>
          <p:cNvSpPr/>
          <p:nvPr/>
        </p:nvSpPr>
        <p:spPr>
          <a:xfrm>
            <a:off x="6183312" y="1692300"/>
            <a:ext cx="1703387" cy="1177900"/>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0381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1032"/>
          </a:xfrm>
        </p:spPr>
        <p:txBody>
          <a:bodyPr/>
          <a:lstStyle/>
          <a:p>
            <a:r>
              <a:rPr lang="en-US" b="1" dirty="0" smtClean="0">
                <a:solidFill>
                  <a:schemeClr val="accent1"/>
                </a:solidFill>
              </a:rPr>
              <a:t>Twitter Developer</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6</a:t>
            </a:fld>
            <a:endParaRPr lang="en-US"/>
          </a:p>
        </p:txBody>
      </p:sp>
      <p:sp>
        <p:nvSpPr>
          <p:cNvPr id="6" name="Rectangle 5"/>
          <p:cNvSpPr/>
          <p:nvPr/>
        </p:nvSpPr>
        <p:spPr>
          <a:xfrm>
            <a:off x="3047480" y="6488668"/>
            <a:ext cx="3049040" cy="369332"/>
          </a:xfrm>
          <a:prstGeom prst="rect">
            <a:avLst/>
          </a:prstGeom>
        </p:spPr>
        <p:txBody>
          <a:bodyPr wrap="none">
            <a:spAutoFit/>
          </a:bodyPr>
          <a:lstStyle/>
          <a:p>
            <a:r>
              <a:rPr lang="en-US" dirty="0">
                <a:hlinkClick r:id="rId2"/>
              </a:rPr>
              <a:t>https://developer.twitter.com</a:t>
            </a:r>
            <a:r>
              <a:rPr lang="en-US" dirty="0" smtClean="0">
                <a:hlinkClick r:id="rId2"/>
              </a:rPr>
              <a:t>/</a:t>
            </a:r>
            <a:endParaRPr lang="en-US"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2700"/>
            <a:ext cx="9144000" cy="5166527"/>
          </a:xfrm>
          <a:prstGeom prst="rect">
            <a:avLst/>
          </a:prstGeom>
        </p:spPr>
      </p:pic>
    </p:spTree>
    <p:extLst>
      <p:ext uri="{BB962C8B-B14F-4D97-AF65-F5344CB8AC3E}">
        <p14:creationId xmlns:p14="http://schemas.microsoft.com/office/powerpoint/2010/main" val="6353807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60</a:t>
            </a:fld>
            <a:endParaRPr lang="en-US"/>
          </a:p>
        </p:txBody>
      </p:sp>
      <p:pic>
        <p:nvPicPr>
          <p:cNvPr id="5" name="Picture 4"/>
          <p:cNvPicPr>
            <a:picLocks noChangeAspect="1"/>
          </p:cNvPicPr>
          <p:nvPr/>
        </p:nvPicPr>
        <p:blipFill>
          <a:blip r:embed="rId2"/>
          <a:stretch>
            <a:fillRect/>
          </a:stretch>
        </p:blipFill>
        <p:spPr>
          <a:xfrm>
            <a:off x="3175000" y="1945926"/>
            <a:ext cx="2794000" cy="2006600"/>
          </a:xfrm>
          <a:prstGeom prst="rect">
            <a:avLst/>
          </a:prstGeom>
        </p:spPr>
      </p:pic>
      <p:sp>
        <p:nvSpPr>
          <p:cNvPr id="6" name="Title 1"/>
          <p:cNvSpPr txBox="1">
            <a:spLocks/>
          </p:cNvSpPr>
          <p:nvPr/>
        </p:nvSpPr>
        <p:spPr>
          <a:xfrm>
            <a:off x="457200" y="114300"/>
            <a:ext cx="8229600" cy="7112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rgbClr val="4F81BD"/>
                </a:solidFill>
              </a:rPr>
              <a:t>OAuth</a:t>
            </a:r>
            <a:r>
              <a:rPr lang="en-US" b="1" dirty="0" smtClean="0">
                <a:solidFill>
                  <a:srgbClr val="4F81BD"/>
                </a:solidFill>
              </a:rPr>
              <a:t> Tool</a:t>
            </a:r>
            <a:endParaRPr lang="en-US" b="1" dirty="0">
              <a:solidFill>
                <a:srgbClr val="4F81BD"/>
              </a:solidFill>
            </a:endParaRPr>
          </a:p>
        </p:txBody>
      </p:sp>
      <p:sp>
        <p:nvSpPr>
          <p:cNvPr id="7" name="Rectangle 6"/>
          <p:cNvSpPr/>
          <p:nvPr/>
        </p:nvSpPr>
        <p:spPr>
          <a:xfrm>
            <a:off x="1181100" y="6488668"/>
            <a:ext cx="7213600" cy="369332"/>
          </a:xfrm>
          <a:prstGeom prst="rect">
            <a:avLst/>
          </a:prstGeom>
        </p:spPr>
        <p:txBody>
          <a:bodyPr wrap="square">
            <a:spAutoFit/>
          </a:bodyPr>
          <a:lstStyle/>
          <a:p>
            <a:pPr algn="ctr"/>
            <a:r>
              <a:rPr lang="en-US" dirty="0">
                <a:hlinkClick r:id="rId3"/>
              </a:rPr>
              <a:t>https://dev.twitter.com/docs/api/1.1/get/search/tweets#oauth-</a:t>
            </a:r>
            <a:r>
              <a:rPr lang="en-US" dirty="0" smtClean="0">
                <a:hlinkClick r:id="rId3"/>
              </a:rPr>
              <a:t>tool</a:t>
            </a:r>
            <a:endParaRPr lang="en-US" dirty="0" smtClean="0"/>
          </a:p>
        </p:txBody>
      </p:sp>
      <p:sp>
        <p:nvSpPr>
          <p:cNvPr id="8" name="Rounded Rectangle 7"/>
          <p:cNvSpPr/>
          <p:nvPr/>
        </p:nvSpPr>
        <p:spPr>
          <a:xfrm>
            <a:off x="3175000" y="3169805"/>
            <a:ext cx="2372895" cy="334210"/>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3175000" y="3522731"/>
            <a:ext cx="2372895" cy="334210"/>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764222" y="4366097"/>
            <a:ext cx="5228490" cy="646331"/>
          </a:xfrm>
          <a:prstGeom prst="rect">
            <a:avLst/>
          </a:prstGeom>
          <a:noFill/>
        </p:spPr>
        <p:txBody>
          <a:bodyPr wrap="none" rtlCol="0">
            <a:spAutoFit/>
          </a:bodyPr>
          <a:lstStyle/>
          <a:p>
            <a:r>
              <a:rPr lang="en-US" sz="3600" b="1" dirty="0" smtClean="0">
                <a:solidFill>
                  <a:srgbClr val="FF0000"/>
                </a:solidFill>
              </a:rPr>
              <a:t>Generate </a:t>
            </a:r>
            <a:r>
              <a:rPr lang="en-US" sz="3600" b="1" dirty="0" err="1" smtClean="0">
                <a:solidFill>
                  <a:srgbClr val="FF0000"/>
                </a:solidFill>
              </a:rPr>
              <a:t>OAuth</a:t>
            </a:r>
            <a:r>
              <a:rPr lang="en-US" sz="3600" b="1" dirty="0" smtClean="0">
                <a:solidFill>
                  <a:srgbClr val="FF0000"/>
                </a:solidFill>
              </a:rPr>
              <a:t> signature</a:t>
            </a:r>
            <a:endParaRPr lang="en-US" sz="3600" b="1" dirty="0">
              <a:solidFill>
                <a:srgbClr val="FF0000"/>
              </a:solidFill>
            </a:endParaRPr>
          </a:p>
        </p:txBody>
      </p:sp>
      <p:sp>
        <p:nvSpPr>
          <p:cNvPr id="11" name="Up Arrow 10"/>
          <p:cNvSpPr/>
          <p:nvPr/>
        </p:nvSpPr>
        <p:spPr>
          <a:xfrm>
            <a:off x="4171856" y="3958914"/>
            <a:ext cx="310445" cy="402871"/>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88903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61</a:t>
            </a:fld>
            <a:endParaRPr lang="en-US"/>
          </a:p>
        </p:txBody>
      </p:sp>
      <p:pic>
        <p:nvPicPr>
          <p:cNvPr id="5" name="Picture 4" descr="Fullscreen_2014_1_3_上午05_4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2146"/>
            <a:ext cx="9144000" cy="5715000"/>
          </a:xfrm>
          <a:prstGeom prst="rect">
            <a:avLst/>
          </a:prstGeom>
        </p:spPr>
      </p:pic>
      <p:sp>
        <p:nvSpPr>
          <p:cNvPr id="6" name="Title 1"/>
          <p:cNvSpPr txBox="1">
            <a:spLocks/>
          </p:cNvSpPr>
          <p:nvPr/>
        </p:nvSpPr>
        <p:spPr>
          <a:xfrm>
            <a:off x="457200" y="114300"/>
            <a:ext cx="8229600" cy="7112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rgbClr val="4F81BD"/>
                </a:solidFill>
              </a:rPr>
              <a:t>OAuth</a:t>
            </a:r>
            <a:r>
              <a:rPr lang="en-US" b="1" dirty="0" smtClean="0">
                <a:solidFill>
                  <a:srgbClr val="4F81BD"/>
                </a:solidFill>
              </a:rPr>
              <a:t> Tool</a:t>
            </a:r>
            <a:endParaRPr lang="en-US" b="1" dirty="0">
              <a:solidFill>
                <a:srgbClr val="4F81BD"/>
              </a:solidFill>
            </a:endParaRPr>
          </a:p>
        </p:txBody>
      </p:sp>
    </p:spTree>
    <p:extLst>
      <p:ext uri="{BB962C8B-B14F-4D97-AF65-F5344CB8AC3E}">
        <p14:creationId xmlns:p14="http://schemas.microsoft.com/office/powerpoint/2010/main" val="2206944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62</a:t>
            </a:fld>
            <a:endParaRPr lang="en-US"/>
          </a:p>
        </p:txBody>
      </p:sp>
      <p:pic>
        <p:nvPicPr>
          <p:cNvPr id="5" name="Picture 4"/>
          <p:cNvPicPr>
            <a:picLocks noChangeAspect="1"/>
          </p:cNvPicPr>
          <p:nvPr/>
        </p:nvPicPr>
        <p:blipFill>
          <a:blip r:embed="rId2"/>
          <a:stretch>
            <a:fillRect/>
          </a:stretch>
        </p:blipFill>
        <p:spPr>
          <a:xfrm>
            <a:off x="0" y="852228"/>
            <a:ext cx="9144000" cy="5715000"/>
          </a:xfrm>
          <a:prstGeom prst="rect">
            <a:avLst/>
          </a:prstGeom>
        </p:spPr>
      </p:pic>
      <p:sp>
        <p:nvSpPr>
          <p:cNvPr id="6" name="Title 1"/>
          <p:cNvSpPr txBox="1">
            <a:spLocks/>
          </p:cNvSpPr>
          <p:nvPr/>
        </p:nvSpPr>
        <p:spPr>
          <a:xfrm>
            <a:off x="457200" y="114300"/>
            <a:ext cx="8229600" cy="7112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rgbClr val="4F81BD"/>
                </a:solidFill>
              </a:rPr>
              <a:t>OAuth</a:t>
            </a:r>
            <a:r>
              <a:rPr lang="en-US" b="1" dirty="0" smtClean="0">
                <a:solidFill>
                  <a:srgbClr val="4F81BD"/>
                </a:solidFill>
              </a:rPr>
              <a:t> Tool</a:t>
            </a:r>
            <a:endParaRPr lang="en-US" b="1" dirty="0">
              <a:solidFill>
                <a:srgbClr val="4F81BD"/>
              </a:solidFill>
            </a:endParaRPr>
          </a:p>
        </p:txBody>
      </p:sp>
      <p:sp>
        <p:nvSpPr>
          <p:cNvPr id="7" name="Rounded Rectangle 6"/>
          <p:cNvSpPr/>
          <p:nvPr/>
        </p:nvSpPr>
        <p:spPr>
          <a:xfrm>
            <a:off x="1196474" y="4938294"/>
            <a:ext cx="2065421" cy="334210"/>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196474" y="5370646"/>
            <a:ext cx="7165769" cy="646331"/>
          </a:xfrm>
          <a:prstGeom prst="rect">
            <a:avLst/>
          </a:prstGeom>
          <a:noFill/>
        </p:spPr>
        <p:txBody>
          <a:bodyPr wrap="none" rtlCol="0">
            <a:spAutoFit/>
          </a:bodyPr>
          <a:lstStyle/>
          <a:p>
            <a:r>
              <a:rPr lang="en-US" sz="3600" b="1" dirty="0" smtClean="0">
                <a:solidFill>
                  <a:srgbClr val="FF0000"/>
                </a:solidFill>
              </a:rPr>
              <a:t>See </a:t>
            </a:r>
            <a:r>
              <a:rPr lang="en-US" sz="3600" b="1" dirty="0" err="1" smtClean="0">
                <a:solidFill>
                  <a:srgbClr val="FF0000"/>
                </a:solidFill>
              </a:rPr>
              <a:t>OAuth</a:t>
            </a:r>
            <a:r>
              <a:rPr lang="en-US" sz="3600" b="1" dirty="0" smtClean="0">
                <a:solidFill>
                  <a:srgbClr val="FF0000"/>
                </a:solidFill>
              </a:rPr>
              <a:t> signature for this request</a:t>
            </a:r>
            <a:endParaRPr lang="en-US" sz="3600" b="1" dirty="0">
              <a:solidFill>
                <a:srgbClr val="FF0000"/>
              </a:solidFill>
            </a:endParaRPr>
          </a:p>
        </p:txBody>
      </p:sp>
    </p:spTree>
    <p:extLst>
      <p:ext uri="{BB962C8B-B14F-4D97-AF65-F5344CB8AC3E}">
        <p14:creationId xmlns:p14="http://schemas.microsoft.com/office/powerpoint/2010/main" val="5076821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63</a:t>
            </a:fld>
            <a:endParaRPr lang="en-US"/>
          </a:p>
        </p:txBody>
      </p:sp>
      <p:pic>
        <p:nvPicPr>
          <p:cNvPr id="5" name="Picture 4" descr="Fullscreen_2014_1_3_上午05_50-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2153"/>
            <a:ext cx="9144000" cy="5715000"/>
          </a:xfrm>
          <a:prstGeom prst="rect">
            <a:avLst/>
          </a:prstGeom>
        </p:spPr>
      </p:pic>
      <p:sp>
        <p:nvSpPr>
          <p:cNvPr id="6" name="Title 1"/>
          <p:cNvSpPr txBox="1">
            <a:spLocks/>
          </p:cNvSpPr>
          <p:nvPr/>
        </p:nvSpPr>
        <p:spPr>
          <a:xfrm>
            <a:off x="457200" y="114300"/>
            <a:ext cx="8229600" cy="7112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rgbClr val="4F81BD"/>
                </a:solidFill>
              </a:rPr>
              <a:t>OAuth</a:t>
            </a:r>
            <a:r>
              <a:rPr lang="en-US" b="1" dirty="0" smtClean="0">
                <a:solidFill>
                  <a:srgbClr val="4F81BD"/>
                </a:solidFill>
              </a:rPr>
              <a:t> Signing Results</a:t>
            </a:r>
            <a:endParaRPr lang="en-US" b="1" dirty="0">
              <a:solidFill>
                <a:srgbClr val="4F81BD"/>
              </a:solidFill>
            </a:endParaRPr>
          </a:p>
        </p:txBody>
      </p:sp>
    </p:spTree>
    <p:extLst>
      <p:ext uri="{BB962C8B-B14F-4D97-AF65-F5344CB8AC3E}">
        <p14:creationId xmlns:p14="http://schemas.microsoft.com/office/powerpoint/2010/main" val="6607604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Web Intents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64</a:t>
            </a:fld>
            <a:endParaRPr lang="en-US"/>
          </a:p>
        </p:txBody>
      </p:sp>
      <p:pic>
        <p:nvPicPr>
          <p:cNvPr id="5" name="Picture 4"/>
          <p:cNvPicPr>
            <a:picLocks noChangeAspect="1"/>
          </p:cNvPicPr>
          <p:nvPr/>
        </p:nvPicPr>
        <p:blipFill>
          <a:blip r:embed="rId2"/>
          <a:stretch>
            <a:fillRect/>
          </a:stretch>
        </p:blipFill>
        <p:spPr>
          <a:xfrm>
            <a:off x="0" y="698500"/>
            <a:ext cx="9144000" cy="5715000"/>
          </a:xfrm>
          <a:prstGeom prst="rect">
            <a:avLst/>
          </a:prstGeom>
        </p:spPr>
      </p:pic>
      <p:sp>
        <p:nvSpPr>
          <p:cNvPr id="6" name="Rectangle 5"/>
          <p:cNvSpPr/>
          <p:nvPr/>
        </p:nvSpPr>
        <p:spPr>
          <a:xfrm>
            <a:off x="2738900" y="6466443"/>
            <a:ext cx="3666200" cy="369332"/>
          </a:xfrm>
          <a:prstGeom prst="rect">
            <a:avLst/>
          </a:prstGeom>
        </p:spPr>
        <p:txBody>
          <a:bodyPr wrap="none">
            <a:spAutoFit/>
          </a:bodyPr>
          <a:lstStyle/>
          <a:p>
            <a:pPr algn="ctr"/>
            <a:r>
              <a:rPr lang="en-US" dirty="0">
                <a:hlinkClick r:id="rId3"/>
              </a:rPr>
              <a:t>https://dev.twitter.com/docs/</a:t>
            </a:r>
            <a:r>
              <a:rPr lang="en-US" dirty="0" smtClean="0">
                <a:hlinkClick r:id="rId3"/>
              </a:rPr>
              <a:t>intents</a:t>
            </a:r>
            <a:endParaRPr lang="en-US" dirty="0" smtClean="0"/>
          </a:p>
        </p:txBody>
      </p:sp>
    </p:spTree>
    <p:extLst>
      <p:ext uri="{BB962C8B-B14F-4D97-AF65-F5344CB8AC3E}">
        <p14:creationId xmlns:p14="http://schemas.microsoft.com/office/powerpoint/2010/main" val="7632302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65</a:t>
            </a:fld>
            <a:endParaRPr lang="en-US"/>
          </a:p>
        </p:txBody>
      </p:sp>
      <p:pic>
        <p:nvPicPr>
          <p:cNvPr id="5" name="Picture 4"/>
          <p:cNvPicPr>
            <a:picLocks noChangeAspect="1"/>
          </p:cNvPicPr>
          <p:nvPr/>
        </p:nvPicPr>
        <p:blipFill>
          <a:blip r:embed="rId2"/>
          <a:stretch>
            <a:fillRect/>
          </a:stretch>
        </p:blipFill>
        <p:spPr>
          <a:xfrm>
            <a:off x="0" y="749300"/>
            <a:ext cx="9144000" cy="5715000"/>
          </a:xfrm>
          <a:prstGeom prst="rect">
            <a:avLst/>
          </a:prstGeom>
        </p:spPr>
      </p:pic>
      <p:sp>
        <p:nvSpPr>
          <p:cNvPr id="6" name="Rectangle 5"/>
          <p:cNvSpPr/>
          <p:nvPr/>
        </p:nvSpPr>
        <p:spPr>
          <a:xfrm>
            <a:off x="2738900" y="6466443"/>
            <a:ext cx="3666200" cy="369332"/>
          </a:xfrm>
          <a:prstGeom prst="rect">
            <a:avLst/>
          </a:prstGeom>
        </p:spPr>
        <p:txBody>
          <a:bodyPr wrap="none">
            <a:spAutoFit/>
          </a:bodyPr>
          <a:lstStyle/>
          <a:p>
            <a:pPr algn="ctr"/>
            <a:r>
              <a:rPr lang="en-US" dirty="0">
                <a:hlinkClick r:id="rId3"/>
              </a:rPr>
              <a:t>https://dev.twitter.com/docs/</a:t>
            </a:r>
            <a:r>
              <a:rPr lang="en-US" dirty="0" smtClean="0">
                <a:hlinkClick r:id="rId3"/>
              </a:rPr>
              <a:t>intents</a:t>
            </a:r>
            <a:endParaRPr lang="en-US" dirty="0" smtClean="0"/>
          </a:p>
        </p:txBody>
      </p:sp>
      <p:sp>
        <p:nvSpPr>
          <p:cNvPr id="7"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Web Intents</a:t>
            </a:r>
            <a:endParaRPr lang="en-US" b="1" dirty="0">
              <a:solidFill>
                <a:srgbClr val="4F81BD"/>
              </a:solidFill>
            </a:endParaRPr>
          </a:p>
        </p:txBody>
      </p:sp>
    </p:spTree>
    <p:extLst>
      <p:ext uri="{BB962C8B-B14F-4D97-AF65-F5344CB8AC3E}">
        <p14:creationId xmlns:p14="http://schemas.microsoft.com/office/powerpoint/2010/main" val="69068569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700"/>
            <a:ext cx="8229600" cy="622300"/>
          </a:xfrm>
        </p:spPr>
        <p:txBody>
          <a:bodyPr>
            <a:normAutofit/>
          </a:bodyPr>
          <a:lstStyle/>
          <a:p>
            <a:r>
              <a:rPr lang="en-US" sz="3200" b="1" dirty="0" smtClean="0">
                <a:solidFill>
                  <a:srgbClr val="4F81BD"/>
                </a:solidFill>
              </a:rPr>
              <a:t>JavaScript Interfaces for Twitter for Websites</a:t>
            </a:r>
            <a:endParaRPr lang="en-US" sz="3200"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66</a:t>
            </a:fld>
            <a:endParaRPr lang="en-US"/>
          </a:p>
        </p:txBody>
      </p:sp>
      <p:pic>
        <p:nvPicPr>
          <p:cNvPr id="5" name="Picture 4"/>
          <p:cNvPicPr>
            <a:picLocks noChangeAspect="1"/>
          </p:cNvPicPr>
          <p:nvPr/>
        </p:nvPicPr>
        <p:blipFill>
          <a:blip r:embed="rId2"/>
          <a:stretch>
            <a:fillRect/>
          </a:stretch>
        </p:blipFill>
        <p:spPr>
          <a:xfrm>
            <a:off x="0" y="774700"/>
            <a:ext cx="9144000" cy="5715000"/>
          </a:xfrm>
          <a:prstGeom prst="rect">
            <a:avLst/>
          </a:prstGeom>
        </p:spPr>
      </p:pic>
      <p:sp>
        <p:nvSpPr>
          <p:cNvPr id="3" name="Rectangle 2"/>
          <p:cNvSpPr/>
          <p:nvPr/>
        </p:nvSpPr>
        <p:spPr>
          <a:xfrm>
            <a:off x="2382902" y="6472391"/>
            <a:ext cx="4378197" cy="369332"/>
          </a:xfrm>
          <a:prstGeom prst="rect">
            <a:avLst/>
          </a:prstGeom>
        </p:spPr>
        <p:txBody>
          <a:bodyPr wrap="none">
            <a:spAutoFit/>
          </a:bodyPr>
          <a:lstStyle/>
          <a:p>
            <a:pPr algn="ctr"/>
            <a:r>
              <a:rPr lang="en-US" dirty="0">
                <a:hlinkClick r:id="rId3"/>
              </a:rPr>
              <a:t>https://dev.twitter.com/docs/intents/</a:t>
            </a:r>
            <a:r>
              <a:rPr lang="en-US" dirty="0" smtClean="0">
                <a:hlinkClick r:id="rId3"/>
              </a:rPr>
              <a:t>events</a:t>
            </a:r>
            <a:endParaRPr lang="en-US" dirty="0" smtClean="0"/>
          </a:p>
        </p:txBody>
      </p:sp>
    </p:spTree>
    <p:extLst>
      <p:ext uri="{BB962C8B-B14F-4D97-AF65-F5344CB8AC3E}">
        <p14:creationId xmlns:p14="http://schemas.microsoft.com/office/powerpoint/2010/main" val="12053302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67</a:t>
            </a:fld>
            <a:endParaRPr lang="en-US"/>
          </a:p>
        </p:txBody>
      </p:sp>
      <p:pic>
        <p:nvPicPr>
          <p:cNvPr id="5" name="Picture 4"/>
          <p:cNvPicPr>
            <a:picLocks noChangeAspect="1"/>
          </p:cNvPicPr>
          <p:nvPr/>
        </p:nvPicPr>
        <p:blipFill>
          <a:blip r:embed="rId2"/>
          <a:stretch>
            <a:fillRect/>
          </a:stretch>
        </p:blipFill>
        <p:spPr>
          <a:xfrm>
            <a:off x="101600" y="2654300"/>
            <a:ext cx="8940800" cy="1536700"/>
          </a:xfrm>
          <a:prstGeom prst="rect">
            <a:avLst/>
          </a:prstGeom>
        </p:spPr>
      </p:pic>
      <p:sp>
        <p:nvSpPr>
          <p:cNvPr id="6" name="Title 1"/>
          <p:cNvSpPr txBox="1">
            <a:spLocks/>
          </p:cNvSpPr>
          <p:nvPr/>
        </p:nvSpPr>
        <p:spPr>
          <a:xfrm>
            <a:off x="457200" y="139700"/>
            <a:ext cx="8229600" cy="6223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smtClean="0">
                <a:solidFill>
                  <a:srgbClr val="4F81BD"/>
                </a:solidFill>
              </a:rPr>
              <a:t>JavaScript Interfaces for Twitter for Websites</a:t>
            </a:r>
            <a:endParaRPr lang="en-US" sz="3200" b="1" dirty="0">
              <a:solidFill>
                <a:srgbClr val="4F81BD"/>
              </a:solidFill>
            </a:endParaRPr>
          </a:p>
        </p:txBody>
      </p:sp>
      <p:sp>
        <p:nvSpPr>
          <p:cNvPr id="7" name="Rectangle 6"/>
          <p:cNvSpPr/>
          <p:nvPr/>
        </p:nvSpPr>
        <p:spPr>
          <a:xfrm>
            <a:off x="2382902" y="6472391"/>
            <a:ext cx="4378197" cy="369332"/>
          </a:xfrm>
          <a:prstGeom prst="rect">
            <a:avLst/>
          </a:prstGeom>
        </p:spPr>
        <p:txBody>
          <a:bodyPr wrap="none">
            <a:spAutoFit/>
          </a:bodyPr>
          <a:lstStyle/>
          <a:p>
            <a:pPr algn="ctr"/>
            <a:r>
              <a:rPr lang="en-US" dirty="0">
                <a:hlinkClick r:id="rId3"/>
              </a:rPr>
              <a:t>https://dev.twitter.com/docs/intents/</a:t>
            </a:r>
            <a:r>
              <a:rPr lang="en-US" dirty="0" smtClean="0">
                <a:hlinkClick r:id="rId3"/>
              </a:rPr>
              <a:t>events</a:t>
            </a:r>
            <a:endParaRPr lang="en-US" dirty="0" smtClean="0"/>
          </a:p>
        </p:txBody>
      </p:sp>
    </p:spTree>
    <p:extLst>
      <p:ext uri="{BB962C8B-B14F-4D97-AF65-F5344CB8AC3E}">
        <p14:creationId xmlns:p14="http://schemas.microsoft.com/office/powerpoint/2010/main" val="7716981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Twitter API Getting Started</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68</a:t>
            </a:fld>
            <a:endParaRPr lang="en-US"/>
          </a:p>
        </p:txBody>
      </p:sp>
      <p:pic>
        <p:nvPicPr>
          <p:cNvPr id="5" name="Picture 4"/>
          <p:cNvPicPr>
            <a:picLocks noChangeAspect="1"/>
          </p:cNvPicPr>
          <p:nvPr/>
        </p:nvPicPr>
        <p:blipFill>
          <a:blip r:embed="rId2"/>
          <a:stretch>
            <a:fillRect/>
          </a:stretch>
        </p:blipFill>
        <p:spPr>
          <a:xfrm>
            <a:off x="0" y="749300"/>
            <a:ext cx="9144000" cy="5715000"/>
          </a:xfrm>
          <a:prstGeom prst="rect">
            <a:avLst/>
          </a:prstGeom>
        </p:spPr>
      </p:pic>
      <p:sp>
        <p:nvSpPr>
          <p:cNvPr id="3" name="Rectangle 2"/>
          <p:cNvSpPr/>
          <p:nvPr/>
        </p:nvSpPr>
        <p:spPr>
          <a:xfrm>
            <a:off x="3107496" y="6482834"/>
            <a:ext cx="2929007" cy="369332"/>
          </a:xfrm>
          <a:prstGeom prst="rect">
            <a:avLst/>
          </a:prstGeom>
        </p:spPr>
        <p:txBody>
          <a:bodyPr wrap="none">
            <a:spAutoFit/>
          </a:bodyPr>
          <a:lstStyle/>
          <a:p>
            <a:pPr algn="ctr"/>
            <a:r>
              <a:rPr lang="en-US" dirty="0">
                <a:hlinkClick r:id="rId3"/>
              </a:rPr>
              <a:t>https://dev.twitter.com/</a:t>
            </a:r>
            <a:r>
              <a:rPr lang="en-US" dirty="0" smtClean="0">
                <a:hlinkClick r:id="rId3"/>
              </a:rPr>
              <a:t>start</a:t>
            </a:r>
            <a:endParaRPr lang="en-US" dirty="0" smtClean="0"/>
          </a:p>
        </p:txBody>
      </p:sp>
    </p:spTree>
    <p:extLst>
      <p:ext uri="{BB962C8B-B14F-4D97-AF65-F5344CB8AC3E}">
        <p14:creationId xmlns:p14="http://schemas.microsoft.com/office/powerpoint/2010/main" val="12772476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69</a:t>
            </a:fld>
            <a:endParaRPr lang="en-US"/>
          </a:p>
        </p:txBody>
      </p:sp>
      <p:pic>
        <p:nvPicPr>
          <p:cNvPr id="5" name="Picture 4"/>
          <p:cNvPicPr>
            <a:picLocks noChangeAspect="1"/>
          </p:cNvPicPr>
          <p:nvPr/>
        </p:nvPicPr>
        <p:blipFill>
          <a:blip r:embed="rId2"/>
          <a:stretch>
            <a:fillRect/>
          </a:stretch>
        </p:blipFill>
        <p:spPr>
          <a:xfrm>
            <a:off x="0" y="660400"/>
            <a:ext cx="9144000" cy="5715000"/>
          </a:xfrm>
          <a:prstGeom prst="rect">
            <a:avLst/>
          </a:prstGeom>
        </p:spPr>
      </p:pic>
      <p:sp>
        <p:nvSpPr>
          <p:cNvPr id="6"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Twitter REST API certificate updates</a:t>
            </a:r>
            <a:endParaRPr lang="en-US" b="1" dirty="0">
              <a:solidFill>
                <a:srgbClr val="4F81BD"/>
              </a:solidFill>
            </a:endParaRPr>
          </a:p>
        </p:txBody>
      </p:sp>
      <p:sp>
        <p:nvSpPr>
          <p:cNvPr id="3" name="Rectangle 2"/>
          <p:cNvSpPr/>
          <p:nvPr/>
        </p:nvSpPr>
        <p:spPr>
          <a:xfrm>
            <a:off x="1676400" y="6483003"/>
            <a:ext cx="5791200" cy="369332"/>
          </a:xfrm>
          <a:prstGeom prst="rect">
            <a:avLst/>
          </a:prstGeom>
        </p:spPr>
        <p:txBody>
          <a:bodyPr wrap="square">
            <a:spAutoFit/>
          </a:bodyPr>
          <a:lstStyle/>
          <a:p>
            <a:r>
              <a:rPr lang="en-US" dirty="0">
                <a:hlinkClick r:id="rId3"/>
              </a:rPr>
              <a:t>https://dev.twitter.com/blog/rest-api-ssl-certificate-</a:t>
            </a:r>
            <a:r>
              <a:rPr lang="en-US" dirty="0" smtClean="0">
                <a:hlinkClick r:id="rId3"/>
              </a:rPr>
              <a:t>updates</a:t>
            </a:r>
            <a:endParaRPr lang="en-US" dirty="0" smtClean="0"/>
          </a:p>
        </p:txBody>
      </p:sp>
    </p:spTree>
    <p:extLst>
      <p:ext uri="{BB962C8B-B14F-4D97-AF65-F5344CB8AC3E}">
        <p14:creationId xmlns:p14="http://schemas.microsoft.com/office/powerpoint/2010/main" val="4554576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5017"/>
            <a:ext cx="9144000" cy="4985640"/>
          </a:xfrm>
          <a:prstGeom prst="rect">
            <a:avLst/>
          </a:prstGeom>
        </p:spPr>
      </p:pic>
      <p:sp>
        <p:nvSpPr>
          <p:cNvPr id="6" name="Title 1"/>
          <p:cNvSpPr>
            <a:spLocks noGrp="1"/>
          </p:cNvSpPr>
          <p:nvPr>
            <p:ph type="title"/>
          </p:nvPr>
        </p:nvSpPr>
        <p:spPr>
          <a:xfrm>
            <a:off x="457200" y="274638"/>
            <a:ext cx="8229600" cy="851032"/>
          </a:xfrm>
        </p:spPr>
        <p:txBody>
          <a:bodyPr/>
          <a:lstStyle/>
          <a:p>
            <a:r>
              <a:rPr lang="en-US" b="1" dirty="0" smtClean="0">
                <a:solidFill>
                  <a:schemeClr val="accent1"/>
                </a:solidFill>
              </a:rPr>
              <a:t>Twitter Developer</a:t>
            </a:r>
            <a:endParaRPr lang="en-US" b="1" dirty="0">
              <a:solidFill>
                <a:schemeClr val="accent1"/>
              </a:solidFill>
            </a:endParaRPr>
          </a:p>
        </p:txBody>
      </p:sp>
      <p:sp>
        <p:nvSpPr>
          <p:cNvPr id="7" name="Rectangle 6"/>
          <p:cNvSpPr/>
          <p:nvPr/>
        </p:nvSpPr>
        <p:spPr>
          <a:xfrm>
            <a:off x="3047480" y="6488668"/>
            <a:ext cx="3049040" cy="369332"/>
          </a:xfrm>
          <a:prstGeom prst="rect">
            <a:avLst/>
          </a:prstGeom>
        </p:spPr>
        <p:txBody>
          <a:bodyPr wrap="none">
            <a:spAutoFit/>
          </a:bodyPr>
          <a:lstStyle/>
          <a:p>
            <a:r>
              <a:rPr lang="en-US" dirty="0">
                <a:hlinkClick r:id="rId3"/>
              </a:rPr>
              <a:t>https://developer.twitter.com</a:t>
            </a:r>
            <a:r>
              <a:rPr lang="en-US" dirty="0" smtClean="0">
                <a:hlinkClick r:id="rId3"/>
              </a:rPr>
              <a:t>/</a:t>
            </a:r>
            <a:endParaRPr lang="en-US" dirty="0" smtClean="0"/>
          </a:p>
        </p:txBody>
      </p:sp>
    </p:spTree>
    <p:extLst>
      <p:ext uri="{BB962C8B-B14F-4D97-AF65-F5344CB8AC3E}">
        <p14:creationId xmlns:p14="http://schemas.microsoft.com/office/powerpoint/2010/main" val="8199622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70</a:t>
            </a:fld>
            <a:endParaRPr lang="en-US"/>
          </a:p>
        </p:txBody>
      </p:sp>
      <p:pic>
        <p:nvPicPr>
          <p:cNvPr id="5" name="Picture 4"/>
          <p:cNvPicPr>
            <a:picLocks noChangeAspect="1"/>
          </p:cNvPicPr>
          <p:nvPr/>
        </p:nvPicPr>
        <p:blipFill>
          <a:blip r:embed="rId2"/>
          <a:stretch>
            <a:fillRect/>
          </a:stretch>
        </p:blipFill>
        <p:spPr>
          <a:xfrm>
            <a:off x="0" y="673100"/>
            <a:ext cx="9144000" cy="5715000"/>
          </a:xfrm>
          <a:prstGeom prst="rect">
            <a:avLst/>
          </a:prstGeom>
        </p:spPr>
      </p:pic>
      <p:sp>
        <p:nvSpPr>
          <p:cNvPr id="3" name="Rectangle 2"/>
          <p:cNvSpPr/>
          <p:nvPr/>
        </p:nvSpPr>
        <p:spPr>
          <a:xfrm>
            <a:off x="2133600" y="6491843"/>
            <a:ext cx="4889500" cy="369332"/>
          </a:xfrm>
          <a:prstGeom prst="rect">
            <a:avLst/>
          </a:prstGeom>
        </p:spPr>
        <p:txBody>
          <a:bodyPr wrap="square">
            <a:spAutoFit/>
          </a:bodyPr>
          <a:lstStyle/>
          <a:p>
            <a:pPr algn="ctr"/>
            <a:r>
              <a:rPr lang="en-US" dirty="0">
                <a:hlinkClick r:id="rId3"/>
              </a:rPr>
              <a:t>https://dev.twitter.com/docs/security/using-</a:t>
            </a:r>
            <a:r>
              <a:rPr lang="en-US" dirty="0" smtClean="0">
                <a:hlinkClick r:id="rId3"/>
              </a:rPr>
              <a:t>ssl</a:t>
            </a:r>
            <a:endParaRPr lang="en-US" dirty="0" smtClean="0"/>
          </a:p>
        </p:txBody>
      </p:sp>
      <p:sp>
        <p:nvSpPr>
          <p:cNvPr id="6"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Connecting to Twitter API using SSL</a:t>
            </a:r>
            <a:endParaRPr lang="en-US" b="1" dirty="0">
              <a:solidFill>
                <a:srgbClr val="4F81BD"/>
              </a:solidFill>
            </a:endParaRPr>
          </a:p>
        </p:txBody>
      </p:sp>
    </p:spTree>
    <p:extLst>
      <p:ext uri="{BB962C8B-B14F-4D97-AF65-F5344CB8AC3E}">
        <p14:creationId xmlns:p14="http://schemas.microsoft.com/office/powerpoint/2010/main" val="12449384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71</a:t>
            </a:fld>
            <a:endParaRPr lang="en-US"/>
          </a:p>
        </p:txBody>
      </p:sp>
      <p:pic>
        <p:nvPicPr>
          <p:cNvPr id="5" name="Picture 4"/>
          <p:cNvPicPr>
            <a:picLocks noChangeAspect="1"/>
          </p:cNvPicPr>
          <p:nvPr/>
        </p:nvPicPr>
        <p:blipFill>
          <a:blip r:embed="rId2"/>
          <a:stretch>
            <a:fillRect/>
          </a:stretch>
        </p:blipFill>
        <p:spPr>
          <a:xfrm>
            <a:off x="0" y="673100"/>
            <a:ext cx="9144000" cy="5715000"/>
          </a:xfrm>
          <a:prstGeom prst="rect">
            <a:avLst/>
          </a:prstGeom>
        </p:spPr>
      </p:pic>
      <p:sp>
        <p:nvSpPr>
          <p:cNvPr id="6"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Connecting to Twitter API using SSL</a:t>
            </a:r>
            <a:endParaRPr lang="en-US" b="1" dirty="0">
              <a:solidFill>
                <a:srgbClr val="4F81BD"/>
              </a:solidFill>
            </a:endParaRPr>
          </a:p>
        </p:txBody>
      </p:sp>
      <p:sp>
        <p:nvSpPr>
          <p:cNvPr id="7" name="Rectangle 6"/>
          <p:cNvSpPr/>
          <p:nvPr/>
        </p:nvSpPr>
        <p:spPr>
          <a:xfrm>
            <a:off x="2133600" y="6491843"/>
            <a:ext cx="4889500" cy="369332"/>
          </a:xfrm>
          <a:prstGeom prst="rect">
            <a:avLst/>
          </a:prstGeom>
        </p:spPr>
        <p:txBody>
          <a:bodyPr wrap="square">
            <a:spAutoFit/>
          </a:bodyPr>
          <a:lstStyle/>
          <a:p>
            <a:pPr algn="ctr"/>
            <a:r>
              <a:rPr lang="en-US" dirty="0">
                <a:hlinkClick r:id="rId3"/>
              </a:rPr>
              <a:t>https://dev.twitter.com/docs/security/using-</a:t>
            </a:r>
            <a:r>
              <a:rPr lang="en-US" dirty="0" smtClean="0">
                <a:hlinkClick r:id="rId3"/>
              </a:rPr>
              <a:t>ssl</a:t>
            </a:r>
            <a:endParaRPr lang="en-US" dirty="0" smtClean="0"/>
          </a:p>
        </p:txBody>
      </p:sp>
    </p:spTree>
    <p:extLst>
      <p:ext uri="{BB962C8B-B14F-4D97-AF65-F5344CB8AC3E}">
        <p14:creationId xmlns:p14="http://schemas.microsoft.com/office/powerpoint/2010/main" val="7467513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72</a:t>
            </a:fld>
            <a:endParaRPr lang="en-US"/>
          </a:p>
        </p:txBody>
      </p:sp>
      <p:pic>
        <p:nvPicPr>
          <p:cNvPr id="5" name="Picture 4"/>
          <p:cNvPicPr>
            <a:picLocks noChangeAspect="1"/>
          </p:cNvPicPr>
          <p:nvPr/>
        </p:nvPicPr>
        <p:blipFill>
          <a:blip r:embed="rId2"/>
          <a:stretch>
            <a:fillRect/>
          </a:stretch>
        </p:blipFill>
        <p:spPr>
          <a:xfrm>
            <a:off x="63500" y="1955800"/>
            <a:ext cx="9004300" cy="2933700"/>
          </a:xfrm>
          <a:prstGeom prst="rect">
            <a:avLst/>
          </a:prstGeom>
        </p:spPr>
      </p:pic>
      <p:sp>
        <p:nvSpPr>
          <p:cNvPr id="6"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Connecting to Twitter API using SSL</a:t>
            </a:r>
            <a:endParaRPr lang="en-US" b="1" dirty="0">
              <a:solidFill>
                <a:srgbClr val="4F81BD"/>
              </a:solidFill>
            </a:endParaRPr>
          </a:p>
        </p:txBody>
      </p:sp>
      <p:sp>
        <p:nvSpPr>
          <p:cNvPr id="7" name="Rectangle 6"/>
          <p:cNvSpPr/>
          <p:nvPr/>
        </p:nvSpPr>
        <p:spPr>
          <a:xfrm>
            <a:off x="2133600" y="6491843"/>
            <a:ext cx="4889500" cy="369332"/>
          </a:xfrm>
          <a:prstGeom prst="rect">
            <a:avLst/>
          </a:prstGeom>
        </p:spPr>
        <p:txBody>
          <a:bodyPr wrap="square">
            <a:spAutoFit/>
          </a:bodyPr>
          <a:lstStyle/>
          <a:p>
            <a:pPr algn="ctr"/>
            <a:r>
              <a:rPr lang="en-US" dirty="0">
                <a:hlinkClick r:id="rId3"/>
              </a:rPr>
              <a:t>https://dev.twitter.com/docs/security/using-</a:t>
            </a:r>
            <a:r>
              <a:rPr lang="en-US" dirty="0" smtClean="0">
                <a:hlinkClick r:id="rId3"/>
              </a:rPr>
              <a:t>ssl</a:t>
            </a:r>
            <a:endParaRPr lang="en-US" dirty="0" smtClean="0"/>
          </a:p>
        </p:txBody>
      </p:sp>
    </p:spTree>
    <p:extLst>
      <p:ext uri="{BB962C8B-B14F-4D97-AF65-F5344CB8AC3E}">
        <p14:creationId xmlns:p14="http://schemas.microsoft.com/office/powerpoint/2010/main" val="7559601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73</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Connecting to Twitter API using SSL</a:t>
            </a:r>
            <a:endParaRPr lang="en-US" b="1" dirty="0">
              <a:solidFill>
                <a:srgbClr val="4F81BD"/>
              </a:solidFill>
            </a:endParaRPr>
          </a:p>
        </p:txBody>
      </p:sp>
      <p:sp>
        <p:nvSpPr>
          <p:cNvPr id="7" name="Rectangle 6"/>
          <p:cNvSpPr/>
          <p:nvPr/>
        </p:nvSpPr>
        <p:spPr>
          <a:xfrm>
            <a:off x="2133600" y="6491843"/>
            <a:ext cx="4889500" cy="369332"/>
          </a:xfrm>
          <a:prstGeom prst="rect">
            <a:avLst/>
          </a:prstGeom>
        </p:spPr>
        <p:txBody>
          <a:bodyPr wrap="square">
            <a:spAutoFit/>
          </a:bodyPr>
          <a:lstStyle/>
          <a:p>
            <a:pPr algn="ctr"/>
            <a:r>
              <a:rPr lang="en-US" dirty="0">
                <a:hlinkClick r:id="rId3"/>
              </a:rPr>
              <a:t>https://dev.twitter.com/docs/security/using-</a:t>
            </a:r>
            <a:r>
              <a:rPr lang="en-US" dirty="0" smtClean="0">
                <a:hlinkClick r:id="rId3"/>
              </a:rPr>
              <a:t>ssl</a:t>
            </a:r>
            <a:endParaRPr lang="en-US" dirty="0" smtClean="0"/>
          </a:p>
        </p:txBody>
      </p:sp>
    </p:spTree>
    <p:extLst>
      <p:ext uri="{BB962C8B-B14F-4D97-AF65-F5344CB8AC3E}">
        <p14:creationId xmlns:p14="http://schemas.microsoft.com/office/powerpoint/2010/main" val="9093383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74</a:t>
            </a:fld>
            <a:endParaRPr lang="en-US"/>
          </a:p>
        </p:txBody>
      </p:sp>
      <p:pic>
        <p:nvPicPr>
          <p:cNvPr id="5" name="Picture 4"/>
          <p:cNvPicPr>
            <a:picLocks noChangeAspect="1"/>
          </p:cNvPicPr>
          <p:nvPr/>
        </p:nvPicPr>
        <p:blipFill>
          <a:blip r:embed="rId2"/>
          <a:stretch>
            <a:fillRect/>
          </a:stretch>
        </p:blipFill>
        <p:spPr>
          <a:xfrm>
            <a:off x="1188474" y="583299"/>
            <a:ext cx="6767053" cy="5972043"/>
          </a:xfrm>
          <a:prstGeom prst="rect">
            <a:avLst/>
          </a:prstGeom>
        </p:spPr>
      </p:pic>
      <p:sp>
        <p:nvSpPr>
          <p:cNvPr id="6"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Connecting to Twitter API using SSL</a:t>
            </a:r>
            <a:endParaRPr lang="en-US" b="1" dirty="0">
              <a:solidFill>
                <a:srgbClr val="4F81BD"/>
              </a:solidFill>
            </a:endParaRPr>
          </a:p>
        </p:txBody>
      </p:sp>
      <p:sp>
        <p:nvSpPr>
          <p:cNvPr id="7" name="Rectangle 6"/>
          <p:cNvSpPr/>
          <p:nvPr/>
        </p:nvSpPr>
        <p:spPr>
          <a:xfrm>
            <a:off x="2133600" y="6491843"/>
            <a:ext cx="4889500" cy="369332"/>
          </a:xfrm>
          <a:prstGeom prst="rect">
            <a:avLst/>
          </a:prstGeom>
        </p:spPr>
        <p:txBody>
          <a:bodyPr wrap="square">
            <a:spAutoFit/>
          </a:bodyPr>
          <a:lstStyle/>
          <a:p>
            <a:pPr algn="ctr"/>
            <a:r>
              <a:rPr lang="en-US" dirty="0">
                <a:hlinkClick r:id="rId3"/>
              </a:rPr>
              <a:t>https://dev.twitter.com/docs/security/using-</a:t>
            </a:r>
            <a:r>
              <a:rPr lang="en-US" dirty="0" smtClean="0">
                <a:hlinkClick r:id="rId3"/>
              </a:rPr>
              <a:t>ssl</a:t>
            </a:r>
            <a:endParaRPr lang="en-US" dirty="0" smtClean="0"/>
          </a:p>
        </p:txBody>
      </p:sp>
    </p:spTree>
    <p:extLst>
      <p:ext uri="{BB962C8B-B14F-4D97-AF65-F5344CB8AC3E}">
        <p14:creationId xmlns:p14="http://schemas.microsoft.com/office/powerpoint/2010/main" val="17559323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42918"/>
            <a:ext cx="8229600" cy="5363339"/>
          </a:xfrm>
          <a:ln>
            <a:noFill/>
          </a:ln>
        </p:spPr>
        <p:txBody>
          <a:bodyPr>
            <a:normAutofit/>
          </a:bodyPr>
          <a:lstStyle/>
          <a:p>
            <a:r>
              <a:rPr lang="en-US" sz="4000" b="1" dirty="0" smtClean="0">
                <a:solidFill>
                  <a:srgbClr val="558ED5"/>
                </a:solidFill>
              </a:rPr>
              <a:t>Twitter Developers</a:t>
            </a:r>
          </a:p>
          <a:p>
            <a:pPr lvl="1"/>
            <a:r>
              <a:rPr lang="en-US" sz="4000" b="1" dirty="0" smtClean="0">
                <a:solidFill>
                  <a:srgbClr val="558ED5"/>
                </a:solidFill>
              </a:rPr>
              <a:t>Twitter Platform Objects</a:t>
            </a:r>
          </a:p>
          <a:p>
            <a:r>
              <a:rPr lang="en-US" sz="4000" b="1" dirty="0" smtClean="0">
                <a:solidFill>
                  <a:srgbClr val="558ED5"/>
                </a:solidFill>
              </a:rPr>
              <a:t>Twitter for Websites</a:t>
            </a:r>
          </a:p>
          <a:p>
            <a:r>
              <a:rPr lang="en-US" sz="4000" b="1" dirty="0" smtClean="0">
                <a:solidFill>
                  <a:srgbClr val="558ED5"/>
                </a:solidFill>
              </a:rPr>
              <a:t>Twitter Search API</a:t>
            </a:r>
          </a:p>
          <a:p>
            <a:r>
              <a:rPr lang="en-US" sz="4000" b="1" dirty="0" smtClean="0">
                <a:solidFill>
                  <a:srgbClr val="558ED5"/>
                </a:solidFill>
              </a:rPr>
              <a:t>Twitter REST API</a:t>
            </a:r>
          </a:p>
          <a:p>
            <a:r>
              <a:rPr lang="en-US" sz="4000" b="1" dirty="0" smtClean="0">
                <a:solidFill>
                  <a:srgbClr val="558ED5"/>
                </a:solidFill>
              </a:rPr>
              <a:t>Twitter Streaming API</a:t>
            </a:r>
            <a:endParaRPr lang="en-US" sz="4000" b="1" dirty="0">
              <a:solidFill>
                <a:srgbClr val="558ED5"/>
              </a:solidFill>
            </a:endParaRPr>
          </a:p>
          <a:p>
            <a:endParaRPr lang="en-US" sz="4000" b="1" dirty="0" smtClean="0">
              <a:solidFill>
                <a:srgbClr val="558ED5"/>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75</a:t>
            </a:fld>
            <a:endParaRPr lang="en-US"/>
          </a:p>
        </p:txBody>
      </p:sp>
      <p:pic>
        <p:nvPicPr>
          <p:cNvPr id="5" name="Picture 4"/>
          <p:cNvPicPr>
            <a:picLocks noChangeAspect="1"/>
          </p:cNvPicPr>
          <p:nvPr/>
        </p:nvPicPr>
        <p:blipFill>
          <a:blip r:embed="rId2"/>
          <a:stretch>
            <a:fillRect/>
          </a:stretch>
        </p:blipFill>
        <p:spPr>
          <a:xfrm>
            <a:off x="7658100" y="1611048"/>
            <a:ext cx="406400" cy="342900"/>
          </a:xfrm>
          <a:prstGeom prst="rect">
            <a:avLst/>
          </a:prstGeom>
        </p:spPr>
      </p:pic>
      <p:pic>
        <p:nvPicPr>
          <p:cNvPr id="6" name="Picture 5"/>
          <p:cNvPicPr>
            <a:picLocks noChangeAspect="1"/>
          </p:cNvPicPr>
          <p:nvPr/>
        </p:nvPicPr>
        <p:blipFill>
          <a:blip r:embed="rId3"/>
          <a:stretch>
            <a:fillRect/>
          </a:stretch>
        </p:blipFill>
        <p:spPr>
          <a:xfrm>
            <a:off x="7180228" y="3536950"/>
            <a:ext cx="1602529" cy="2234295"/>
          </a:xfrm>
          <a:prstGeom prst="rect">
            <a:avLst/>
          </a:prstGeom>
        </p:spPr>
      </p:pic>
      <p:pic>
        <p:nvPicPr>
          <p:cNvPr id="7" name="Picture 6"/>
          <p:cNvPicPr>
            <a:picLocks noChangeAspect="1"/>
          </p:cNvPicPr>
          <p:nvPr/>
        </p:nvPicPr>
        <p:blipFill>
          <a:blip r:embed="rId4"/>
          <a:stretch>
            <a:fillRect/>
          </a:stretch>
        </p:blipFill>
        <p:spPr>
          <a:xfrm>
            <a:off x="6928877" y="2788960"/>
            <a:ext cx="2105233" cy="513040"/>
          </a:xfrm>
          <a:prstGeom prst="rect">
            <a:avLst/>
          </a:prstGeom>
        </p:spPr>
      </p:pic>
      <p:sp>
        <p:nvSpPr>
          <p:cNvPr id="9" name="Title 1"/>
          <p:cNvSpPr>
            <a:spLocks noGrp="1"/>
          </p:cNvSpPr>
          <p:nvPr>
            <p:ph type="title"/>
          </p:nvPr>
        </p:nvSpPr>
        <p:spPr>
          <a:xfrm>
            <a:off x="457200" y="274638"/>
            <a:ext cx="8229600" cy="869672"/>
          </a:xfrm>
        </p:spPr>
        <p:txBody>
          <a:bodyPr/>
          <a:lstStyle/>
          <a:p>
            <a:r>
              <a:rPr lang="en-US" altLang="zh-TW" b="1" dirty="0" smtClean="0">
                <a:solidFill>
                  <a:srgbClr val="4F81BD"/>
                </a:solidFill>
              </a:rPr>
              <a:t>Summary</a:t>
            </a:r>
            <a:endParaRPr lang="en-US" b="1" dirty="0">
              <a:solidFill>
                <a:srgbClr val="4F81BD"/>
              </a:solidFill>
            </a:endParaRPr>
          </a:p>
        </p:txBody>
      </p:sp>
    </p:spTree>
    <p:extLst>
      <p:ext uri="{BB962C8B-B14F-4D97-AF65-F5344CB8AC3E}">
        <p14:creationId xmlns:p14="http://schemas.microsoft.com/office/powerpoint/2010/main" val="12580572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799"/>
            <a:ext cx="8229600" cy="878075"/>
          </a:xfrm>
        </p:spPr>
        <p:txBody>
          <a:bodyPr>
            <a:normAutofit/>
          </a:bodyPr>
          <a:lstStyle/>
          <a:p>
            <a:r>
              <a:rPr lang="en-US" b="1" dirty="0" smtClean="0">
                <a:solidFill>
                  <a:srgbClr val="4F81BD"/>
                </a:solidFill>
              </a:rPr>
              <a:t>References</a:t>
            </a:r>
            <a:endParaRPr lang="en-US" b="1" dirty="0">
              <a:solidFill>
                <a:srgbClr val="4F81BD"/>
              </a:solidFill>
            </a:endParaRPr>
          </a:p>
        </p:txBody>
      </p:sp>
      <p:sp>
        <p:nvSpPr>
          <p:cNvPr id="3" name="Content Placeholder 2"/>
          <p:cNvSpPr>
            <a:spLocks noGrp="1"/>
          </p:cNvSpPr>
          <p:nvPr>
            <p:ph idx="1"/>
          </p:nvPr>
        </p:nvSpPr>
        <p:spPr>
          <a:xfrm>
            <a:off x="457199" y="1034873"/>
            <a:ext cx="8381895" cy="5571383"/>
          </a:xfrm>
        </p:spPr>
        <p:txBody>
          <a:bodyPr>
            <a:normAutofit/>
          </a:bodyPr>
          <a:lstStyle/>
          <a:p>
            <a:r>
              <a:rPr lang="en-US" sz="2400" dirty="0" smtClean="0"/>
              <a:t>Twitter </a:t>
            </a:r>
            <a:r>
              <a:rPr lang="en-US" sz="2400" dirty="0"/>
              <a:t>Developer, </a:t>
            </a:r>
            <a:r>
              <a:rPr lang="en-US" sz="2400" dirty="0">
                <a:hlinkClick r:id="rId2"/>
              </a:rPr>
              <a:t>https://developer.twitter.com</a:t>
            </a:r>
            <a:r>
              <a:rPr lang="en-US" sz="2400" dirty="0" smtClean="0">
                <a:hlinkClick r:id="rId2"/>
              </a:rPr>
              <a:t>/</a:t>
            </a:r>
            <a:endParaRPr lang="en-US" sz="2400" dirty="0" smtClean="0"/>
          </a:p>
          <a:p>
            <a:endParaRPr lang="en-US" sz="2000" dirty="0"/>
          </a:p>
          <a:p>
            <a:pPr marL="0" indent="0">
              <a:buNone/>
            </a:pPr>
            <a:endParaRPr lang="en-US" sz="2400" dirty="0"/>
          </a:p>
          <a:p>
            <a:endParaRPr lang="en-US" sz="2400" dirty="0" smtClean="0"/>
          </a:p>
          <a:p>
            <a:endParaRPr lang="en-US" sz="2400" dirty="0" smtClean="0"/>
          </a:p>
          <a:p>
            <a:endParaRPr lang="en-US" sz="2400" dirty="0"/>
          </a:p>
          <a:p>
            <a:endParaRPr lang="en-US" sz="2400" dirty="0" smtClean="0"/>
          </a:p>
          <a:p>
            <a:pPr lvl="1"/>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5424488C-161F-514B-8FF5-CF5173A03E8D}" type="slidenum">
              <a:rPr lang="en-US" smtClean="0"/>
              <a:t>76</a:t>
            </a:fld>
            <a:endParaRPr lang="en-US"/>
          </a:p>
        </p:txBody>
      </p:sp>
    </p:spTree>
    <p:extLst>
      <p:ext uri="{BB962C8B-B14F-4D97-AF65-F5344CB8AC3E}">
        <p14:creationId xmlns:p14="http://schemas.microsoft.com/office/powerpoint/2010/main" val="3393524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714500"/>
          </a:xfrm>
        </p:spPr>
        <p:txBody>
          <a:bodyPr>
            <a:normAutofit/>
          </a:bodyPr>
          <a:lstStyle/>
          <a:p>
            <a:r>
              <a:rPr lang="en-US" b="1">
                <a:solidFill>
                  <a:schemeClr val="accent1"/>
                </a:solidFill>
              </a:rPr>
              <a:t>Twitter </a:t>
            </a:r>
            <a:r>
              <a:rPr lang="en-US" b="1">
                <a:solidFill>
                  <a:schemeClr val="accent1"/>
                </a:solidFill>
              </a:rPr>
              <a:t>APIs</a:t>
            </a:r>
            <a:r>
              <a:rPr lang="en-US" b="1" dirty="0" smtClean="0">
                <a:solidFill>
                  <a:schemeClr val="accent1"/>
                </a:solidFill>
              </a:rPr>
              <a:t/>
            </a:r>
            <a:br>
              <a:rPr lang="en-US" b="1" dirty="0" smtClean="0">
                <a:solidFill>
                  <a:schemeClr val="accent1"/>
                </a:solidFill>
              </a:rPr>
            </a:br>
            <a:r>
              <a:rPr lang="en-US" b="1" dirty="0" smtClean="0">
                <a:solidFill>
                  <a:schemeClr val="accent1"/>
                </a:solidFill>
              </a:rPr>
              <a:t>Standard, Premium</a:t>
            </a:r>
            <a:r>
              <a:rPr lang="en-US" b="1" smtClean="0">
                <a:solidFill>
                  <a:schemeClr val="accent1"/>
                </a:solidFill>
              </a:rPr>
              <a:t>, Enterprise</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8</a:t>
            </a:fld>
            <a:endParaRPr lang="en-US"/>
          </a:p>
        </p:txBody>
      </p:sp>
      <p:sp>
        <p:nvSpPr>
          <p:cNvPr id="5" name="Rectangle 4"/>
          <p:cNvSpPr/>
          <p:nvPr/>
        </p:nvSpPr>
        <p:spPr>
          <a:xfrm>
            <a:off x="1028700" y="6606257"/>
            <a:ext cx="7327900" cy="276999"/>
          </a:xfrm>
          <a:prstGeom prst="rect">
            <a:avLst/>
          </a:prstGeom>
        </p:spPr>
        <p:txBody>
          <a:bodyPr wrap="square">
            <a:spAutoFit/>
          </a:bodyPr>
          <a:lstStyle/>
          <a:p>
            <a:pPr algn="ctr"/>
            <a:r>
              <a:rPr lang="en-US" sz="1200" smtClean="0">
                <a:solidFill>
                  <a:schemeClr val="bg1">
                    <a:lumMod val="75000"/>
                  </a:schemeClr>
                </a:solidFill>
              </a:rPr>
              <a:t>Source: https</a:t>
            </a:r>
            <a:r>
              <a:rPr lang="en-US" sz="1200" dirty="0">
                <a:solidFill>
                  <a:schemeClr val="bg1">
                    <a:lumMod val="75000"/>
                  </a:schemeClr>
                </a:solidFill>
              </a:rPr>
              <a:t>://</a:t>
            </a:r>
            <a:r>
              <a:rPr lang="en-US" sz="1200" dirty="0" err="1">
                <a:solidFill>
                  <a:schemeClr val="bg1">
                    <a:lumMod val="75000"/>
                  </a:schemeClr>
                </a:solidFill>
              </a:rPr>
              <a:t>blog.twitter.com</a:t>
            </a:r>
            <a:r>
              <a:rPr lang="en-US" sz="1200" dirty="0">
                <a:solidFill>
                  <a:schemeClr val="bg1">
                    <a:lumMod val="75000"/>
                  </a:schemeClr>
                </a:solidFill>
              </a:rPr>
              <a:t>/developer/</a:t>
            </a:r>
            <a:r>
              <a:rPr lang="en-US" sz="1200" dirty="0" err="1">
                <a:solidFill>
                  <a:schemeClr val="bg1">
                    <a:lumMod val="75000"/>
                  </a:schemeClr>
                </a:solidFill>
              </a:rPr>
              <a:t>en_us</a:t>
            </a:r>
            <a:r>
              <a:rPr lang="en-US" sz="1200" dirty="0">
                <a:solidFill>
                  <a:schemeClr val="bg1">
                    <a:lumMod val="75000"/>
                  </a:schemeClr>
                </a:solidFill>
              </a:rPr>
              <a:t>/topics/tools/2017/introducing-twitter-premium-</a:t>
            </a:r>
            <a:r>
              <a:rPr lang="en-US" sz="1200" dirty="0" err="1">
                <a:solidFill>
                  <a:schemeClr val="bg1">
                    <a:lumMod val="75000"/>
                  </a:schemeClr>
                </a:solidFill>
              </a:rPr>
              <a:t>apis.html</a:t>
            </a:r>
            <a:endParaRPr lang="en-US" sz="1200" dirty="0">
              <a:solidFill>
                <a:schemeClr val="bg1">
                  <a:lumMod val="75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64" y="1828800"/>
            <a:ext cx="8428154" cy="4777457"/>
          </a:xfrm>
          <a:prstGeom prst="rect">
            <a:avLst/>
          </a:prstGeom>
        </p:spPr>
      </p:pic>
    </p:spTree>
    <p:extLst>
      <p:ext uri="{BB962C8B-B14F-4D97-AF65-F5344CB8AC3E}">
        <p14:creationId xmlns:p14="http://schemas.microsoft.com/office/powerpoint/2010/main" val="949616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Twitter</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9</a:t>
            </a:fld>
            <a:endParaRPr lang="en-US"/>
          </a:p>
        </p:txBody>
      </p:sp>
      <p:sp>
        <p:nvSpPr>
          <p:cNvPr id="7" name="Rectangle 6"/>
          <p:cNvSpPr/>
          <p:nvPr/>
        </p:nvSpPr>
        <p:spPr>
          <a:xfrm>
            <a:off x="2032000" y="6488668"/>
            <a:ext cx="5778500" cy="369332"/>
          </a:xfrm>
          <a:prstGeom prst="rect">
            <a:avLst/>
          </a:prstGeom>
        </p:spPr>
        <p:txBody>
          <a:bodyPr wrap="square">
            <a:spAutoFit/>
          </a:bodyPr>
          <a:lstStyle/>
          <a:p>
            <a:pPr algn="ctr"/>
            <a:r>
              <a:rPr lang="en-US" dirty="0">
                <a:hlinkClick r:id="rId2"/>
              </a:rPr>
              <a:t>https://twitter.com/search?src=typd&amp;q=</a:t>
            </a:r>
            <a:r>
              <a:rPr lang="en-US" dirty="0" smtClean="0">
                <a:hlinkClick r:id="rId2"/>
              </a:rPr>
              <a:t>Starbucks</a:t>
            </a:r>
            <a:endParaRPr lang="en-US" dirty="0" smtClean="0"/>
          </a:p>
        </p:txBody>
      </p:sp>
      <p:pic>
        <p:nvPicPr>
          <p:cNvPr id="3" name="Picture 2"/>
          <p:cNvPicPr>
            <a:picLocks noChangeAspect="1"/>
          </p:cNvPicPr>
          <p:nvPr/>
        </p:nvPicPr>
        <p:blipFill>
          <a:blip r:embed="rId3"/>
          <a:stretch>
            <a:fillRect/>
          </a:stretch>
        </p:blipFill>
        <p:spPr>
          <a:xfrm>
            <a:off x="0" y="666901"/>
            <a:ext cx="9144000" cy="5524197"/>
          </a:xfrm>
          <a:prstGeom prst="rect">
            <a:avLst/>
          </a:prstGeom>
        </p:spPr>
      </p:pic>
    </p:spTree>
    <p:extLst>
      <p:ext uri="{BB962C8B-B14F-4D97-AF65-F5344CB8AC3E}">
        <p14:creationId xmlns:p14="http://schemas.microsoft.com/office/powerpoint/2010/main" val="458593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2524</TotalTime>
  <Words>1067</Words>
  <Application>Microsoft Macintosh PowerPoint</Application>
  <PresentationFormat>On-screen Show (4:3)</PresentationFormat>
  <Paragraphs>302</Paragraphs>
  <Slides>76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76</vt:i4>
      </vt:variant>
    </vt:vector>
  </HeadingPairs>
  <TitlesOfParts>
    <vt:vector size="80" baseType="lpstr">
      <vt:lpstr>Calibri</vt:lpstr>
      <vt:lpstr>新細明體</vt:lpstr>
      <vt:lpstr>Arial</vt:lpstr>
      <vt:lpstr>Office Theme</vt:lpstr>
      <vt:lpstr>Social Media Apps Programming</vt:lpstr>
      <vt:lpstr>Course Schedule (1/2)</vt:lpstr>
      <vt:lpstr>Course Schedule (2/2)</vt:lpstr>
      <vt:lpstr>Outline</vt:lpstr>
      <vt:lpstr>Twitter</vt:lpstr>
      <vt:lpstr>Twitter Developer</vt:lpstr>
      <vt:lpstr>Twitter Developer</vt:lpstr>
      <vt:lpstr>Twitter APIs Standard, Premium, Enterprise</vt:lpstr>
      <vt:lpstr>Twitter</vt:lpstr>
      <vt:lpstr>PowerPoint Presentation</vt:lpstr>
      <vt:lpstr>PowerPoint Presentation</vt:lpstr>
      <vt:lpstr>Facebook</vt:lpstr>
      <vt:lpstr>Twitter vs. Facebook</vt:lpstr>
      <vt:lpstr>Twitter Developers</vt:lpstr>
      <vt:lpstr>Twitter Developers Documentation</vt:lpstr>
      <vt:lpstr>A field guide to Twitter Platform objects</vt:lpstr>
      <vt:lpstr>Tweets</vt:lpstr>
      <vt:lpstr>Users</vt:lpstr>
      <vt:lpstr>Entities</vt:lpstr>
      <vt:lpstr>Places</vt:lpstr>
      <vt:lpstr>Tweets</vt:lpstr>
      <vt:lpstr>PowerPoint Presentation</vt:lpstr>
      <vt:lpstr>PowerPoint Presentation</vt:lpstr>
      <vt:lpstr>Users</vt:lpstr>
      <vt:lpstr>PowerPoint Presentation</vt:lpstr>
      <vt:lpstr>Entities</vt:lpstr>
      <vt:lpstr>Entities</vt:lpstr>
      <vt:lpstr>Places</vt:lpstr>
      <vt:lpstr>PowerPoint Presentation</vt:lpstr>
      <vt:lpstr>Twitter for Websites</vt:lpstr>
      <vt:lpstr>Follow Button</vt:lpstr>
      <vt:lpstr>PowerPoint Presentation</vt:lpstr>
      <vt:lpstr>Twitter buttons</vt:lpstr>
      <vt:lpstr>Follow @iMyday</vt:lpstr>
      <vt:lpstr>Test Twitter Button on jsbin.com</vt:lpstr>
      <vt:lpstr>PowerPoint Presentation</vt:lpstr>
      <vt:lpstr>Twitter Search API</vt:lpstr>
      <vt:lpstr>Twitter REST API</vt:lpstr>
      <vt:lpstr>Streaming API</vt:lpstr>
      <vt:lpstr>Twitter REST API</vt:lpstr>
      <vt:lpstr>Twitter Streaming API</vt:lpstr>
      <vt:lpstr>PowerPoint Presentation</vt:lpstr>
      <vt:lpstr>Differences between Streaming and REST API</vt:lpstr>
      <vt:lpstr>Exploring the Twitter API</vt:lpstr>
      <vt:lpstr>Create a new app</vt:lpstr>
      <vt:lpstr>PowerPoint Presentation</vt:lpstr>
      <vt:lpstr>PowerPoint Presentation</vt:lpstr>
      <vt:lpstr>PowerPoint Presentation</vt:lpstr>
      <vt:lpstr>PowerPoint Presentation</vt:lpstr>
      <vt:lpstr>PowerPoint Presentation</vt:lpstr>
      <vt:lpstr>Update Twitter’s App Settings</vt:lpstr>
      <vt:lpstr>PowerPoint Presentation</vt:lpstr>
      <vt:lpstr>Update Twitter’s App Settings</vt:lpstr>
      <vt:lpstr>OAuth Settings Updated </vt:lpstr>
      <vt:lpstr>Twitter REST API v1.1 Resources</vt:lpstr>
      <vt:lpstr>GET search/tweets</vt:lpstr>
      <vt:lpstr>PowerPoint Presentation</vt:lpstr>
      <vt:lpstr>PowerPoint Presentation</vt:lpstr>
      <vt:lpstr>OAuth Tool</vt:lpstr>
      <vt:lpstr>PowerPoint Presentation</vt:lpstr>
      <vt:lpstr>PowerPoint Presentation</vt:lpstr>
      <vt:lpstr>PowerPoint Presentation</vt:lpstr>
      <vt:lpstr>PowerPoint Presentation</vt:lpstr>
      <vt:lpstr>Web Intents</vt:lpstr>
      <vt:lpstr>Web Intents</vt:lpstr>
      <vt:lpstr>JavaScript Interfaces for Twitter for Websites</vt:lpstr>
      <vt:lpstr>PowerPoint Presentation</vt:lpstr>
      <vt:lpstr>Twitter API Getting Started</vt:lpstr>
      <vt:lpstr>PowerPoint Presentation</vt:lpstr>
      <vt:lpstr>PowerPoint Presentation</vt:lpstr>
      <vt:lpstr>PowerPoint Presentation</vt:lpstr>
      <vt:lpstr>PowerPoint Presentation</vt:lpstr>
      <vt:lpstr>PowerPoint Presentation</vt:lpstr>
      <vt:lpstr>PowerPoint Presentation</vt:lpstr>
      <vt:lpstr>Summary</vt:lpstr>
      <vt:lpstr>References</vt:lpstr>
    </vt:vector>
  </TitlesOfParts>
  <Manager/>
  <Company>TKU</Company>
  <LinksUpToDate>false</LinksUpToDate>
  <SharedDoc>false</SharedDoc>
  <HyperlinkBase/>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Apps Programming</dc:title>
  <dc:subject/>
  <dc:creator>MY DAY</dc:creator>
  <cp:keywords/>
  <dc:description>Social Media Apps Programming</dc:description>
  <cp:lastModifiedBy>Microsoft Office User</cp:lastModifiedBy>
  <cp:revision>259</cp:revision>
  <cp:lastPrinted>2017-12-22T02:10:24Z</cp:lastPrinted>
  <dcterms:created xsi:type="dcterms:W3CDTF">2013-09-24T21:30:58Z</dcterms:created>
  <dcterms:modified xsi:type="dcterms:W3CDTF">2018-01-04T21:15:51Z</dcterms:modified>
  <cp:category/>
</cp:coreProperties>
</file>