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3"/>
  </p:notesMasterIdLst>
  <p:handoutMasterIdLst>
    <p:handoutMasterId r:id="rId134"/>
  </p:handoutMasterIdLst>
  <p:sldIdLst>
    <p:sldId id="256" r:id="rId2"/>
    <p:sldId id="405" r:id="rId3"/>
    <p:sldId id="406" r:id="rId4"/>
    <p:sldId id="501" r:id="rId5"/>
    <p:sldId id="502" r:id="rId6"/>
    <p:sldId id="503" r:id="rId7"/>
    <p:sldId id="504" r:id="rId8"/>
    <p:sldId id="505" r:id="rId9"/>
    <p:sldId id="655" r:id="rId10"/>
    <p:sldId id="656" r:id="rId11"/>
    <p:sldId id="657" r:id="rId12"/>
    <p:sldId id="506" r:id="rId13"/>
    <p:sldId id="507" r:id="rId14"/>
    <p:sldId id="508" r:id="rId15"/>
    <p:sldId id="509" r:id="rId16"/>
    <p:sldId id="510" r:id="rId17"/>
    <p:sldId id="511" r:id="rId18"/>
    <p:sldId id="512" r:id="rId19"/>
    <p:sldId id="513" r:id="rId20"/>
    <p:sldId id="514" r:id="rId21"/>
    <p:sldId id="515" r:id="rId22"/>
    <p:sldId id="516" r:id="rId23"/>
    <p:sldId id="517" r:id="rId24"/>
    <p:sldId id="518" r:id="rId25"/>
    <p:sldId id="519" r:id="rId26"/>
    <p:sldId id="520" r:id="rId27"/>
    <p:sldId id="521" r:id="rId28"/>
    <p:sldId id="522" r:id="rId29"/>
    <p:sldId id="523" r:id="rId30"/>
    <p:sldId id="524" r:id="rId31"/>
    <p:sldId id="525" r:id="rId32"/>
    <p:sldId id="526" r:id="rId33"/>
    <p:sldId id="527" r:id="rId34"/>
    <p:sldId id="530" r:id="rId35"/>
    <p:sldId id="531" r:id="rId36"/>
    <p:sldId id="532" r:id="rId37"/>
    <p:sldId id="533" r:id="rId38"/>
    <p:sldId id="534" r:id="rId39"/>
    <p:sldId id="535" r:id="rId40"/>
    <p:sldId id="536" r:id="rId41"/>
    <p:sldId id="537" r:id="rId42"/>
    <p:sldId id="538" r:id="rId43"/>
    <p:sldId id="539" r:id="rId44"/>
    <p:sldId id="540" r:id="rId45"/>
    <p:sldId id="541" r:id="rId46"/>
    <p:sldId id="542" r:id="rId47"/>
    <p:sldId id="543" r:id="rId48"/>
    <p:sldId id="544" r:id="rId49"/>
    <p:sldId id="545" r:id="rId50"/>
    <p:sldId id="546" r:id="rId51"/>
    <p:sldId id="547" r:id="rId52"/>
    <p:sldId id="548" r:id="rId53"/>
    <p:sldId id="549" r:id="rId54"/>
    <p:sldId id="550" r:id="rId55"/>
    <p:sldId id="551" r:id="rId56"/>
    <p:sldId id="552" r:id="rId57"/>
    <p:sldId id="553" r:id="rId58"/>
    <p:sldId id="554" r:id="rId59"/>
    <p:sldId id="555" r:id="rId60"/>
    <p:sldId id="556" r:id="rId61"/>
    <p:sldId id="557" r:id="rId62"/>
    <p:sldId id="558" r:id="rId63"/>
    <p:sldId id="559" r:id="rId64"/>
    <p:sldId id="560" r:id="rId65"/>
    <p:sldId id="561" r:id="rId66"/>
    <p:sldId id="562" r:id="rId67"/>
    <p:sldId id="563" r:id="rId68"/>
    <p:sldId id="564" r:id="rId69"/>
    <p:sldId id="565" r:id="rId70"/>
    <p:sldId id="566" r:id="rId71"/>
    <p:sldId id="567" r:id="rId72"/>
    <p:sldId id="568" r:id="rId73"/>
    <p:sldId id="569" r:id="rId74"/>
    <p:sldId id="570" r:id="rId75"/>
    <p:sldId id="571" r:id="rId76"/>
    <p:sldId id="572" r:id="rId77"/>
    <p:sldId id="573" r:id="rId78"/>
    <p:sldId id="574" r:id="rId79"/>
    <p:sldId id="575" r:id="rId80"/>
    <p:sldId id="576" r:id="rId81"/>
    <p:sldId id="577" r:id="rId82"/>
    <p:sldId id="578" r:id="rId83"/>
    <p:sldId id="579" r:id="rId84"/>
    <p:sldId id="580" r:id="rId85"/>
    <p:sldId id="581" r:id="rId86"/>
    <p:sldId id="582" r:id="rId87"/>
    <p:sldId id="583" r:id="rId88"/>
    <p:sldId id="584" r:id="rId89"/>
    <p:sldId id="585" r:id="rId90"/>
    <p:sldId id="586" r:id="rId91"/>
    <p:sldId id="587" r:id="rId92"/>
    <p:sldId id="588" r:id="rId93"/>
    <p:sldId id="589" r:id="rId94"/>
    <p:sldId id="590" r:id="rId95"/>
    <p:sldId id="591" r:id="rId96"/>
    <p:sldId id="592" r:id="rId97"/>
    <p:sldId id="593" r:id="rId98"/>
    <p:sldId id="594" r:id="rId99"/>
    <p:sldId id="595" r:id="rId100"/>
    <p:sldId id="596" r:id="rId101"/>
    <p:sldId id="597" r:id="rId102"/>
    <p:sldId id="598" r:id="rId103"/>
    <p:sldId id="599" r:id="rId104"/>
    <p:sldId id="600" r:id="rId105"/>
    <p:sldId id="601" r:id="rId106"/>
    <p:sldId id="602" r:id="rId107"/>
    <p:sldId id="603" r:id="rId108"/>
    <p:sldId id="604" r:id="rId109"/>
    <p:sldId id="605" r:id="rId110"/>
    <p:sldId id="606" r:id="rId111"/>
    <p:sldId id="607" r:id="rId112"/>
    <p:sldId id="608" r:id="rId113"/>
    <p:sldId id="609" r:id="rId114"/>
    <p:sldId id="610" r:id="rId115"/>
    <p:sldId id="611" r:id="rId116"/>
    <p:sldId id="612" r:id="rId117"/>
    <p:sldId id="613" r:id="rId118"/>
    <p:sldId id="614" r:id="rId119"/>
    <p:sldId id="615" r:id="rId120"/>
    <p:sldId id="616" r:id="rId121"/>
    <p:sldId id="617" r:id="rId122"/>
    <p:sldId id="618" r:id="rId123"/>
    <p:sldId id="619" r:id="rId124"/>
    <p:sldId id="620" r:id="rId125"/>
    <p:sldId id="621" r:id="rId126"/>
    <p:sldId id="622" r:id="rId127"/>
    <p:sldId id="623" r:id="rId128"/>
    <p:sldId id="624" r:id="rId129"/>
    <p:sldId id="625" r:id="rId130"/>
    <p:sldId id="653" r:id="rId131"/>
    <p:sldId id="654" r:id="rId1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FA00"/>
    <a:srgbClr val="4E8F00"/>
    <a:srgbClr val="008F00"/>
    <a:srgbClr val="00FA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8"/>
    <p:restoredTop sz="93629"/>
  </p:normalViewPr>
  <p:slideViewPr>
    <p:cSldViewPr snapToGrid="0" snapToObjects="1">
      <p:cViewPr varScale="1">
        <p:scale>
          <a:sx n="100" d="100"/>
          <a:sy n="100" d="100"/>
        </p:scale>
        <p:origin x="72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notesMaster" Target="notesMasters/notesMaster1.xml"/><Relationship Id="rId134" Type="http://schemas.openxmlformats.org/officeDocument/2006/relationships/handoutMaster" Target="handoutMasters/handoutMaster1.xml"/><Relationship Id="rId135" Type="http://schemas.openxmlformats.org/officeDocument/2006/relationships/presProps" Target="presProps.xml"/><Relationship Id="rId136" Type="http://schemas.openxmlformats.org/officeDocument/2006/relationships/viewProps" Target="viewProps.xml"/><Relationship Id="rId137" Type="http://schemas.openxmlformats.org/officeDocument/2006/relationships/theme" Target="theme/theme1.xml"/><Relationship Id="rId13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2017/12/15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2017/12/15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2017/12/15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2017/12/15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2017/12/15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2017/12/15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2017/12/15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2017/12/15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2017/12/15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2017/12/15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2017/12/15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2017/12/15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4" Type="http://schemas.openxmlformats.org/officeDocument/2006/relationships/hyperlink" Target="http://mail.tku.edu.tw/myday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m.tku.edu.tw/" TargetMode="Externa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cloud.google.com/products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hyperlink" Target="https://firebase.google.com/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hyperlink" Target="https://firebase.google.com/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base.google.com/" TargetMode="External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base.google.com/" TargetMode="External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base.google.com/" TargetMode="External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base.google.com/" TargetMode="External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hyperlink" Target="https://console.firebase.google.com/?pli=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.tif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.tiff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.tif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.tif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.tif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.tif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.tif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.tif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7.tiff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7.tif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7.tif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7.tif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7.tiff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7.tiff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7.tiff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22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" TargetMode="External"/><Relationship Id="rId4" Type="http://schemas.openxmlformats.org/officeDocument/2006/relationships/hyperlink" Target="https://cloud.google.com/datastore/" TargetMode="External"/><Relationship Id="rId5" Type="http://schemas.openxmlformats.org/officeDocument/2006/relationships/hyperlink" Target="https://cloud.google.com/endpoints/" TargetMode="External"/><Relationship Id="rId6" Type="http://schemas.openxmlformats.org/officeDocument/2006/relationships/hyperlink" Target="https://firebase.google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23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24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25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26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js/js_json_intro.asp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js/js_json_intro.asp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js/js_json_intro.asp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js/js_json_intro.asp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0aKlrL-2V8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0aKlrL-2V8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0aKlrL-2V8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25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java/endpoints/" TargetMode="External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QazhzcC-r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hyperlink" Target="https://cloud.google.com/developers/articles/mobile-application-solution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developers/articles/mobile-application-solutions/" TargetMode="External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hyperlink" Target="https://cloud.google.com/developers/articles/mobile-application-solutions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hyperlink" Target="https://cloud.google.com/developers/articles/mobile-application-solutions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appengine/docs" TargetMode="External"/><Relationship Id="rId3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appengine/docs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appengine/docs/whatisgoogleappengine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hyperlink" Target="https://cloud.google.com/appengine/docs/whatisgoogleappengin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s://cloud.google.com/appengin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cloud.google.com/datastor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endpoints/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java/endpoints/" TargetMode="External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hyperlink" Target="http://www.youtube.com/watch?v=v5u_Owtbfew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docs/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docs/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nsole.developers.google.com/start/appengine" TargetMode="External"/><Relationship Id="rId3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s://cloud.google.com/appengine/docs/python/gettingstartedpython27/introduction" TargetMode="External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4" Type="http://schemas.openxmlformats.org/officeDocument/2006/relationships/image" Target="../media/image56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4" Type="http://schemas.openxmlformats.org/officeDocument/2006/relationships/image" Target="../media/image57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4" Type="http://schemas.openxmlformats.org/officeDocument/2006/relationships/image" Target="../media/image58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4" Type="http://schemas.openxmlformats.org/officeDocument/2006/relationships/image" Target="../media/image59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4" Type="http://schemas.openxmlformats.org/officeDocument/2006/relationships/image" Target="../media/image60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4" Type="http://schemas.openxmlformats.org/officeDocument/2006/relationships/image" Target="../media/image61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4" Type="http://schemas.openxmlformats.org/officeDocument/2006/relationships/image" Target="../media/image62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ppengine/docs/python/gettingstartedpython27/introduction" TargetMode="External"/><Relationship Id="rId4" Type="http://schemas.openxmlformats.org/officeDocument/2006/relationships/image" Target="../media/image63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docs/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docs/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nsole.developers.google.com/start/appengine" TargetMode="External"/><Relationship Id="rId3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products/" TargetMode="External"/><Relationship Id="rId3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QazhzcC-rg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QazhzcC-rg" TargetMode="Externa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QazhzcC-rg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QazhzcC-rg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QazhzcC-rg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QazhzcC-rg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QazhzcC-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Social Media Apps Programming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335342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 smtClean="0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 smtClean="0">
                <a:hlinkClick r:id="rId2"/>
              </a:rPr>
              <a:t>Department of Information Management</a:t>
            </a:r>
            <a:endParaRPr lang="en-US" sz="5100" dirty="0" smtClean="0"/>
          </a:p>
          <a:p>
            <a:r>
              <a:rPr lang="en-US" sz="5100" dirty="0" err="1" smtClean="0">
                <a:hlinkClick r:id="rId3"/>
              </a:rPr>
              <a:t>Tamkang</a:t>
            </a:r>
            <a:r>
              <a:rPr lang="en-US" sz="5100" dirty="0" smtClean="0">
                <a:hlinkClick r:id="rId3"/>
              </a:rPr>
              <a:t> University</a:t>
            </a:r>
            <a:endParaRPr lang="en-US" sz="5100" dirty="0" smtClean="0"/>
          </a:p>
          <a:p>
            <a:endParaRPr lang="en-US" sz="2600" dirty="0" smtClean="0">
              <a:hlinkClick r:id="rId4"/>
            </a:endParaRPr>
          </a:p>
          <a:p>
            <a:r>
              <a:rPr lang="en-US" sz="2600" dirty="0" smtClean="0">
                <a:hlinkClick r:id="rId4"/>
              </a:rPr>
              <a:t>http://mail.tku.edu.tw/myday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889" y="1347310"/>
            <a:ext cx="8701088" cy="1767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FF0000"/>
                </a:solidFill>
              </a:rPr>
              <a:t>Google App Engine</a:t>
            </a:r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3534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69740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2017-12-15</a:t>
            </a:r>
            <a:endParaRPr kumimoji="0" lang="en-US" altLang="zh-TW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3178462"/>
            <a:ext cx="4752528" cy="100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1061SMAP11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TLMXM1A</a:t>
            </a:r>
            <a:r>
              <a:rPr lang="zh-TW" altLang="en-US" sz="1400" dirty="0" smtClean="0">
                <a:solidFill>
                  <a:schemeClr val="tx1">
                    <a:tint val="75000"/>
                  </a:schemeClr>
                </a:solidFill>
              </a:rPr>
              <a:t> (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8648) 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M2143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)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(Fall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2017)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MIS MBA) (2 Credits, Elective)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[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Full English Course]</a:t>
            </a: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Fri 8,9 (15:10-17:00) B206</a:t>
            </a:r>
            <a:endParaRPr lang="es-ES_tradnl" altLang="zh-TW" sz="14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72" y="3142698"/>
            <a:ext cx="1257300" cy="1130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84586" y="6488668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://cloud.google.com/products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/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86" y="1453798"/>
            <a:ext cx="1250673" cy="1102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40" y="4837103"/>
            <a:ext cx="1216564" cy="12165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902" y="1453798"/>
            <a:ext cx="1244600" cy="1130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902" y="3142698"/>
            <a:ext cx="1244600" cy="1130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5902" y="4837103"/>
            <a:ext cx="1244600" cy="1130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674" y="3150563"/>
            <a:ext cx="1244600" cy="1130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5008" y="1453798"/>
            <a:ext cx="1244600" cy="1130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2308" y="3142698"/>
            <a:ext cx="1270000" cy="1130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2308" y="4837103"/>
            <a:ext cx="1270000" cy="11303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8817" y="4263994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Compute Engine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8817" y="2555876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App Engine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7556" y="5998246"/>
            <a:ext cx="2074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Container Engine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2297" y="2555876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Cloud </a:t>
            </a:r>
            <a:r>
              <a:rPr lang="en-US" sz="2000" dirty="0" err="1" smtClean="0">
                <a:solidFill>
                  <a:srgbClr val="FF0000"/>
                </a:solidFill>
              </a:rPr>
              <a:t>Datastore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2297" y="4263994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Cloud SQL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12297" y="5998246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Cloud Storage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82069" y="4280863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Big Query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82069" y="81474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Big Data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12297" y="81474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Storage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8817" y="81474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Compute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71403" y="81474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Services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71403" y="2555876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Cloud Endpoints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71403" y="4263994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Translate API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71403" y="5998246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Prediction API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57200" y="0"/>
            <a:ext cx="8229600" cy="81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</a:rPr>
              <a:t>Google Cloud Platform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97556" y="1337966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412297" y="1355021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632677" y="1355021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817077" y="1352077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9667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556"/>
            <a:ext cx="8229600" cy="654909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</a:rPr>
              <a:t>Mobile App Backend </a:t>
            </a:r>
            <a:r>
              <a:rPr lang="en-US" b="1" smtClean="0">
                <a:solidFill>
                  <a:schemeClr val="accent1"/>
                </a:solidFill>
              </a:rPr>
              <a:t>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9" y="4235479"/>
            <a:ext cx="3008106" cy="2247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926" y="1168691"/>
            <a:ext cx="3835945" cy="3024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977" y="4235478"/>
            <a:ext cx="3050052" cy="224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61" y="2387643"/>
            <a:ext cx="7633478" cy="21057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4383" y="6606257"/>
            <a:ext cx="2495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://firebase.google.com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927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2303"/>
            <a:ext cx="8229600" cy="4683211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Firebase: </a:t>
            </a:r>
            <a:r>
              <a:rPr lang="en-US" sz="7200" b="1" dirty="0" smtClean="0">
                <a:solidFill>
                  <a:schemeClr val="accent1"/>
                </a:solidFill>
              </a:rPr>
              <a:t/>
            </a:r>
            <a:br>
              <a:rPr lang="en-US" sz="7200" b="1" dirty="0" smtClean="0">
                <a:solidFill>
                  <a:schemeClr val="accent1"/>
                </a:solidFill>
              </a:rPr>
            </a:br>
            <a:r>
              <a:rPr lang="en-US" sz="7200" b="1" dirty="0" smtClean="0">
                <a:solidFill>
                  <a:schemeClr val="accent1"/>
                </a:solidFill>
              </a:rPr>
              <a:t>Backend </a:t>
            </a:r>
            <a:r>
              <a:rPr lang="en-US" sz="7200" b="1" dirty="0">
                <a:solidFill>
                  <a:schemeClr val="accent1"/>
                </a:solidFill>
              </a:rPr>
              <a:t>as a Service (BaaS</a:t>
            </a:r>
            <a:r>
              <a:rPr lang="en-US" sz="7200" b="1" dirty="0" smtClean="0">
                <a:solidFill>
                  <a:schemeClr val="accent1"/>
                </a:solidFill>
              </a:rPr>
              <a:t>)</a:t>
            </a:r>
            <a:endParaRPr lang="en-US" sz="7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896" y="274638"/>
            <a:ext cx="4389738" cy="12109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4383" y="6606257"/>
            <a:ext cx="2495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://firebase.google.com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4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556"/>
            <a:ext cx="8229600" cy="654909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</a:rPr>
              <a:t>Mobile App Backend </a:t>
            </a:r>
            <a:r>
              <a:rPr lang="en-US" b="1" smtClean="0">
                <a:solidFill>
                  <a:schemeClr val="accent1"/>
                </a:solidFill>
              </a:rPr>
              <a:t>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427" y="1124466"/>
            <a:ext cx="6891856" cy="543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556"/>
            <a:ext cx="8229600" cy="654909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</a:rPr>
              <a:t>Mobile App Backend </a:t>
            </a:r>
            <a:r>
              <a:rPr lang="en-US" b="1" smtClean="0">
                <a:solidFill>
                  <a:schemeClr val="accent1"/>
                </a:solidFill>
              </a:rPr>
              <a:t>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681" y="1124465"/>
            <a:ext cx="7274965" cy="543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7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854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accent1"/>
                </a:solidFill>
              </a:rPr>
              <a:t>Firebase</a:t>
            </a:r>
            <a:endParaRPr lang="en-US" sz="4800" b="1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15"/>
            <a:ext cx="9144000" cy="5461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4383" y="6606257"/>
            <a:ext cx="2495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://firebase.google.com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4" y="98854"/>
            <a:ext cx="2079137" cy="5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161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95444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8854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accent1"/>
                </a:solidFill>
              </a:rPr>
              <a:t>Firebase</a:t>
            </a:r>
            <a:endParaRPr lang="en-US" sz="4800" b="1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4383" y="6606257"/>
            <a:ext cx="2495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://firebase.google.com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4" y="98854"/>
            <a:ext cx="2079137" cy="5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306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362"/>
            <a:ext cx="9144000" cy="550232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8854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accent1"/>
                </a:solidFill>
              </a:rPr>
              <a:t>Firebase</a:t>
            </a:r>
            <a:endParaRPr lang="en-US" sz="4800" b="1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4383" y="6606257"/>
            <a:ext cx="2495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://firebase.google.com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4" y="98854"/>
            <a:ext cx="2079137" cy="5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6454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854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accent1"/>
                </a:solidFill>
              </a:rPr>
              <a:t>Firebase</a:t>
            </a:r>
            <a:endParaRPr lang="en-US" sz="4800" b="1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15"/>
            <a:ext cx="9144000" cy="5461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4383" y="6606257"/>
            <a:ext cx="2495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://firebase.google.com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4" y="98854"/>
            <a:ext cx="2079137" cy="5735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50326" y="3002692"/>
            <a:ext cx="1507524" cy="370704"/>
          </a:xfrm>
          <a:prstGeom prst="roundRect">
            <a:avLst>
              <a:gd name="adj" fmla="val 1627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605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8854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accent1"/>
                </a:solidFill>
              </a:rPr>
              <a:t>Firebase </a:t>
            </a:r>
            <a:r>
              <a:rPr lang="en-US" b="1" smtClean="0">
                <a:solidFill>
                  <a:schemeClr val="accent1"/>
                </a:solidFill>
              </a:rPr>
              <a:t>Project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246"/>
            <a:ext cx="9144000" cy="55260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3887" y="6587153"/>
            <a:ext cx="3776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https://console.firebase.google.com/?</a:t>
            </a:r>
            <a:r>
              <a:rPr lang="en-US" sz="1600" dirty="0" smtClean="0">
                <a:hlinkClick r:id="rId4"/>
              </a:rPr>
              <a:t>pli=1</a:t>
            </a:r>
            <a:endParaRPr lang="en-US" sz="1600" dirty="0" smtClean="0"/>
          </a:p>
        </p:txBody>
      </p:sp>
      <p:sp>
        <p:nvSpPr>
          <p:cNvPr id="9" name="Rounded Rectangle 8"/>
          <p:cNvSpPr/>
          <p:nvPr/>
        </p:nvSpPr>
        <p:spPr>
          <a:xfrm>
            <a:off x="1087395" y="3328199"/>
            <a:ext cx="1507524" cy="370704"/>
          </a:xfrm>
          <a:prstGeom prst="roundRect">
            <a:avLst>
              <a:gd name="adj" fmla="val 1627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27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5330"/>
            <a:ext cx="8229600" cy="67835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Mobile App Backend </a:t>
            </a:r>
            <a:r>
              <a:rPr lang="en-US" b="1" dirty="0" smtClean="0">
                <a:solidFill>
                  <a:schemeClr val="accent1"/>
                </a:solidFill>
              </a:rPr>
              <a:t>Services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157" y="3215231"/>
            <a:ext cx="1250673" cy="1102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010" y="3201120"/>
            <a:ext cx="1244600" cy="1130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243" y="3201120"/>
            <a:ext cx="1244600" cy="11303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43253" y="4317309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App Engine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78405" y="4289087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Cloud </a:t>
            </a:r>
            <a:r>
              <a:rPr lang="en-US" sz="2000" dirty="0" err="1" smtClean="0">
                <a:solidFill>
                  <a:srgbClr val="FF0000"/>
                </a:solidFill>
              </a:rPr>
              <a:t>Datastore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57638" y="4317309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Cloud Endpoints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23515" y="5347519"/>
            <a:ext cx="1641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Storage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46594" y="5347519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Compute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40400" y="5347519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Services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2133059" y="1074769"/>
            <a:ext cx="6817249" cy="4980042"/>
          </a:xfrm>
          <a:custGeom>
            <a:avLst/>
            <a:gdLst>
              <a:gd name="connsiteX0" fmla="*/ 104172 w 3900668"/>
              <a:gd name="connsiteY0" fmla="*/ 798653 h 2407534"/>
              <a:gd name="connsiteX1" fmla="*/ 0 w 3900668"/>
              <a:gd name="connsiteY1" fmla="*/ 2407534 h 2407534"/>
              <a:gd name="connsiteX2" fmla="*/ 3900668 w 3900668"/>
              <a:gd name="connsiteY2" fmla="*/ 2372810 h 2407534"/>
              <a:gd name="connsiteX3" fmla="*/ 3541853 w 3900668"/>
              <a:gd name="connsiteY3" fmla="*/ 775504 h 2407534"/>
              <a:gd name="connsiteX4" fmla="*/ 2060294 w 3900668"/>
              <a:gd name="connsiteY4" fmla="*/ 0 h 2407534"/>
              <a:gd name="connsiteX5" fmla="*/ 104172 w 3900668"/>
              <a:gd name="connsiteY5" fmla="*/ 798653 h 2407534"/>
              <a:gd name="connsiteX0" fmla="*/ 104172 w 3900668"/>
              <a:gd name="connsiteY0" fmla="*/ 1146139 h 2755020"/>
              <a:gd name="connsiteX1" fmla="*/ 0 w 3900668"/>
              <a:gd name="connsiteY1" fmla="*/ 2755020 h 2755020"/>
              <a:gd name="connsiteX2" fmla="*/ 3900668 w 3900668"/>
              <a:gd name="connsiteY2" fmla="*/ 2720296 h 2755020"/>
              <a:gd name="connsiteX3" fmla="*/ 3541853 w 3900668"/>
              <a:gd name="connsiteY3" fmla="*/ 1122990 h 2755020"/>
              <a:gd name="connsiteX4" fmla="*/ 2060294 w 3900668"/>
              <a:gd name="connsiteY4" fmla="*/ 347486 h 2755020"/>
              <a:gd name="connsiteX5" fmla="*/ 104172 w 3900668"/>
              <a:gd name="connsiteY5" fmla="*/ 1146139 h 2755020"/>
              <a:gd name="connsiteX0" fmla="*/ 104172 w 3900668"/>
              <a:gd name="connsiteY0" fmla="*/ 1396284 h 3005165"/>
              <a:gd name="connsiteX1" fmla="*/ 0 w 3900668"/>
              <a:gd name="connsiteY1" fmla="*/ 3005165 h 3005165"/>
              <a:gd name="connsiteX2" fmla="*/ 3900668 w 3900668"/>
              <a:gd name="connsiteY2" fmla="*/ 2970441 h 3005165"/>
              <a:gd name="connsiteX3" fmla="*/ 3541853 w 3900668"/>
              <a:gd name="connsiteY3" fmla="*/ 1373135 h 3005165"/>
              <a:gd name="connsiteX4" fmla="*/ 2060294 w 3900668"/>
              <a:gd name="connsiteY4" fmla="*/ 597631 h 3005165"/>
              <a:gd name="connsiteX5" fmla="*/ 104172 w 3900668"/>
              <a:gd name="connsiteY5" fmla="*/ 1396284 h 3005165"/>
              <a:gd name="connsiteX0" fmla="*/ 104172 w 3900668"/>
              <a:gd name="connsiteY0" fmla="*/ 1391247 h 3000128"/>
              <a:gd name="connsiteX1" fmla="*/ 0 w 3900668"/>
              <a:gd name="connsiteY1" fmla="*/ 3000128 h 3000128"/>
              <a:gd name="connsiteX2" fmla="*/ 3900668 w 3900668"/>
              <a:gd name="connsiteY2" fmla="*/ 2965404 h 3000128"/>
              <a:gd name="connsiteX3" fmla="*/ 3541853 w 3900668"/>
              <a:gd name="connsiteY3" fmla="*/ 1368098 h 3000128"/>
              <a:gd name="connsiteX4" fmla="*/ 2060294 w 3900668"/>
              <a:gd name="connsiteY4" fmla="*/ 592594 h 3000128"/>
              <a:gd name="connsiteX5" fmla="*/ 104172 w 3900668"/>
              <a:gd name="connsiteY5" fmla="*/ 1391247 h 3000128"/>
              <a:gd name="connsiteX0" fmla="*/ 764501 w 4560997"/>
              <a:gd name="connsiteY0" fmla="*/ 1391247 h 3000128"/>
              <a:gd name="connsiteX1" fmla="*/ 660329 w 4560997"/>
              <a:gd name="connsiteY1" fmla="*/ 3000128 h 3000128"/>
              <a:gd name="connsiteX2" fmla="*/ 4560997 w 4560997"/>
              <a:gd name="connsiteY2" fmla="*/ 2965404 h 3000128"/>
              <a:gd name="connsiteX3" fmla="*/ 4202182 w 4560997"/>
              <a:gd name="connsiteY3" fmla="*/ 1368098 h 3000128"/>
              <a:gd name="connsiteX4" fmla="*/ 2720623 w 4560997"/>
              <a:gd name="connsiteY4" fmla="*/ 592594 h 3000128"/>
              <a:gd name="connsiteX5" fmla="*/ 764501 w 4560997"/>
              <a:gd name="connsiteY5" fmla="*/ 1391247 h 3000128"/>
              <a:gd name="connsiteX0" fmla="*/ 802770 w 4599266"/>
              <a:gd name="connsiteY0" fmla="*/ 1391247 h 3000128"/>
              <a:gd name="connsiteX1" fmla="*/ 698598 w 4599266"/>
              <a:gd name="connsiteY1" fmla="*/ 3000128 h 3000128"/>
              <a:gd name="connsiteX2" fmla="*/ 4599266 w 4599266"/>
              <a:gd name="connsiteY2" fmla="*/ 2965404 h 3000128"/>
              <a:gd name="connsiteX3" fmla="*/ 4240451 w 4599266"/>
              <a:gd name="connsiteY3" fmla="*/ 1368098 h 3000128"/>
              <a:gd name="connsiteX4" fmla="*/ 2758892 w 4599266"/>
              <a:gd name="connsiteY4" fmla="*/ 592594 h 3000128"/>
              <a:gd name="connsiteX5" fmla="*/ 802770 w 4599266"/>
              <a:gd name="connsiteY5" fmla="*/ 1391247 h 3000128"/>
              <a:gd name="connsiteX0" fmla="*/ 807912 w 4604408"/>
              <a:gd name="connsiteY0" fmla="*/ 1391247 h 3000128"/>
              <a:gd name="connsiteX1" fmla="*/ 703740 w 4604408"/>
              <a:gd name="connsiteY1" fmla="*/ 3000128 h 3000128"/>
              <a:gd name="connsiteX2" fmla="*/ 4604408 w 4604408"/>
              <a:gd name="connsiteY2" fmla="*/ 2965404 h 3000128"/>
              <a:gd name="connsiteX3" fmla="*/ 4245593 w 4604408"/>
              <a:gd name="connsiteY3" fmla="*/ 1368098 h 3000128"/>
              <a:gd name="connsiteX4" fmla="*/ 2764034 w 4604408"/>
              <a:gd name="connsiteY4" fmla="*/ 592594 h 3000128"/>
              <a:gd name="connsiteX5" fmla="*/ 807912 w 4604408"/>
              <a:gd name="connsiteY5" fmla="*/ 1391247 h 3000128"/>
              <a:gd name="connsiteX0" fmla="*/ 869950 w 4666446"/>
              <a:gd name="connsiteY0" fmla="*/ 1391247 h 3000128"/>
              <a:gd name="connsiteX1" fmla="*/ 765778 w 4666446"/>
              <a:gd name="connsiteY1" fmla="*/ 3000128 h 3000128"/>
              <a:gd name="connsiteX2" fmla="*/ 4666446 w 4666446"/>
              <a:gd name="connsiteY2" fmla="*/ 2965404 h 3000128"/>
              <a:gd name="connsiteX3" fmla="*/ 4307631 w 4666446"/>
              <a:gd name="connsiteY3" fmla="*/ 1368098 h 3000128"/>
              <a:gd name="connsiteX4" fmla="*/ 2826072 w 4666446"/>
              <a:gd name="connsiteY4" fmla="*/ 592594 h 3000128"/>
              <a:gd name="connsiteX5" fmla="*/ 869950 w 4666446"/>
              <a:gd name="connsiteY5" fmla="*/ 1391247 h 3000128"/>
              <a:gd name="connsiteX0" fmla="*/ 783328 w 4579824"/>
              <a:gd name="connsiteY0" fmla="*/ 1391247 h 3000128"/>
              <a:gd name="connsiteX1" fmla="*/ 679156 w 4579824"/>
              <a:gd name="connsiteY1" fmla="*/ 3000128 h 3000128"/>
              <a:gd name="connsiteX2" fmla="*/ 4579824 w 4579824"/>
              <a:gd name="connsiteY2" fmla="*/ 2965404 h 3000128"/>
              <a:gd name="connsiteX3" fmla="*/ 4221009 w 4579824"/>
              <a:gd name="connsiteY3" fmla="*/ 1368098 h 3000128"/>
              <a:gd name="connsiteX4" fmla="*/ 2739450 w 4579824"/>
              <a:gd name="connsiteY4" fmla="*/ 592594 h 3000128"/>
              <a:gd name="connsiteX5" fmla="*/ 783328 w 4579824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841325"/>
              <a:gd name="connsiteY0" fmla="*/ 1391247 h 3000128"/>
              <a:gd name="connsiteX1" fmla="*/ 700882 w 4841325"/>
              <a:gd name="connsiteY1" fmla="*/ 3000128 h 3000128"/>
              <a:gd name="connsiteX2" fmla="*/ 4601550 w 4841325"/>
              <a:gd name="connsiteY2" fmla="*/ 2965404 h 3000128"/>
              <a:gd name="connsiteX3" fmla="*/ 4242735 w 4841325"/>
              <a:gd name="connsiteY3" fmla="*/ 1368098 h 3000128"/>
              <a:gd name="connsiteX4" fmla="*/ 2761176 w 4841325"/>
              <a:gd name="connsiteY4" fmla="*/ 592594 h 3000128"/>
              <a:gd name="connsiteX5" fmla="*/ 805054 w 4841325"/>
              <a:gd name="connsiteY5" fmla="*/ 1391247 h 3000128"/>
              <a:gd name="connsiteX0" fmla="*/ 805054 w 5231855"/>
              <a:gd name="connsiteY0" fmla="*/ 1391247 h 3000128"/>
              <a:gd name="connsiteX1" fmla="*/ 700882 w 5231855"/>
              <a:gd name="connsiteY1" fmla="*/ 3000128 h 3000128"/>
              <a:gd name="connsiteX2" fmla="*/ 4601550 w 5231855"/>
              <a:gd name="connsiteY2" fmla="*/ 2965404 h 3000128"/>
              <a:gd name="connsiteX3" fmla="*/ 4242735 w 5231855"/>
              <a:gd name="connsiteY3" fmla="*/ 1368098 h 3000128"/>
              <a:gd name="connsiteX4" fmla="*/ 2761176 w 5231855"/>
              <a:gd name="connsiteY4" fmla="*/ 592594 h 3000128"/>
              <a:gd name="connsiteX5" fmla="*/ 805054 w 5231855"/>
              <a:gd name="connsiteY5" fmla="*/ 1391247 h 3000128"/>
              <a:gd name="connsiteX0" fmla="*/ 811245 w 5228819"/>
              <a:gd name="connsiteY0" fmla="*/ 1056295 h 3243857"/>
              <a:gd name="connsiteX1" fmla="*/ 697846 w 5228819"/>
              <a:gd name="connsiteY1" fmla="*/ 3243857 h 3243857"/>
              <a:gd name="connsiteX2" fmla="*/ 4598514 w 5228819"/>
              <a:gd name="connsiteY2" fmla="*/ 3209133 h 3243857"/>
              <a:gd name="connsiteX3" fmla="*/ 4239699 w 5228819"/>
              <a:gd name="connsiteY3" fmla="*/ 1611827 h 3243857"/>
              <a:gd name="connsiteX4" fmla="*/ 2758140 w 5228819"/>
              <a:gd name="connsiteY4" fmla="*/ 836323 h 3243857"/>
              <a:gd name="connsiteX5" fmla="*/ 811245 w 5228819"/>
              <a:gd name="connsiteY5" fmla="*/ 1056295 h 3243857"/>
              <a:gd name="connsiteX0" fmla="*/ 811245 w 5228819"/>
              <a:gd name="connsiteY0" fmla="*/ 816187 h 3003749"/>
              <a:gd name="connsiteX1" fmla="*/ 697846 w 5228819"/>
              <a:gd name="connsiteY1" fmla="*/ 3003749 h 3003749"/>
              <a:gd name="connsiteX2" fmla="*/ 4598514 w 5228819"/>
              <a:gd name="connsiteY2" fmla="*/ 2969025 h 3003749"/>
              <a:gd name="connsiteX3" fmla="*/ 4239699 w 5228819"/>
              <a:gd name="connsiteY3" fmla="*/ 1371719 h 3003749"/>
              <a:gd name="connsiteX4" fmla="*/ 2758140 w 5228819"/>
              <a:gd name="connsiteY4" fmla="*/ 596215 h 3003749"/>
              <a:gd name="connsiteX5" fmla="*/ 811245 w 5228819"/>
              <a:gd name="connsiteY5" fmla="*/ 816187 h 3003749"/>
              <a:gd name="connsiteX0" fmla="*/ 811245 w 5225029"/>
              <a:gd name="connsiteY0" fmla="*/ 816187 h 3003749"/>
              <a:gd name="connsiteX1" fmla="*/ 697846 w 5225029"/>
              <a:gd name="connsiteY1" fmla="*/ 3003749 h 3003749"/>
              <a:gd name="connsiteX2" fmla="*/ 4598514 w 5225029"/>
              <a:gd name="connsiteY2" fmla="*/ 2969025 h 3003749"/>
              <a:gd name="connsiteX3" fmla="*/ 4230472 w 5225029"/>
              <a:gd name="connsiteY3" fmla="*/ 1043279 h 3003749"/>
              <a:gd name="connsiteX4" fmla="*/ 2758140 w 5225029"/>
              <a:gd name="connsiteY4" fmla="*/ 596215 h 3003749"/>
              <a:gd name="connsiteX5" fmla="*/ 811245 w 5225029"/>
              <a:gd name="connsiteY5" fmla="*/ 816187 h 3003749"/>
              <a:gd name="connsiteX0" fmla="*/ 758864 w 5172648"/>
              <a:gd name="connsiteY0" fmla="*/ 816187 h 3003749"/>
              <a:gd name="connsiteX1" fmla="*/ 645465 w 5172648"/>
              <a:gd name="connsiteY1" fmla="*/ 3003749 h 3003749"/>
              <a:gd name="connsiteX2" fmla="*/ 4546133 w 5172648"/>
              <a:gd name="connsiteY2" fmla="*/ 2969025 h 3003749"/>
              <a:gd name="connsiteX3" fmla="*/ 4178091 w 5172648"/>
              <a:gd name="connsiteY3" fmla="*/ 1043279 h 3003749"/>
              <a:gd name="connsiteX4" fmla="*/ 2705759 w 5172648"/>
              <a:gd name="connsiteY4" fmla="*/ 596215 h 3003749"/>
              <a:gd name="connsiteX5" fmla="*/ 758864 w 5172648"/>
              <a:gd name="connsiteY5" fmla="*/ 816187 h 3003749"/>
              <a:gd name="connsiteX0" fmla="*/ 766910 w 5180694"/>
              <a:gd name="connsiteY0" fmla="*/ 816187 h 3003749"/>
              <a:gd name="connsiteX1" fmla="*/ 653511 w 5180694"/>
              <a:gd name="connsiteY1" fmla="*/ 3003749 h 3003749"/>
              <a:gd name="connsiteX2" fmla="*/ 4554179 w 5180694"/>
              <a:gd name="connsiteY2" fmla="*/ 2969025 h 3003749"/>
              <a:gd name="connsiteX3" fmla="*/ 4186137 w 5180694"/>
              <a:gd name="connsiteY3" fmla="*/ 1043279 h 3003749"/>
              <a:gd name="connsiteX4" fmla="*/ 2713805 w 5180694"/>
              <a:gd name="connsiteY4" fmla="*/ 596215 h 3003749"/>
              <a:gd name="connsiteX5" fmla="*/ 766910 w 5180694"/>
              <a:gd name="connsiteY5" fmla="*/ 816187 h 3003749"/>
              <a:gd name="connsiteX0" fmla="*/ 766910 w 5211826"/>
              <a:gd name="connsiteY0" fmla="*/ 816187 h 3003749"/>
              <a:gd name="connsiteX1" fmla="*/ 653511 w 5211826"/>
              <a:gd name="connsiteY1" fmla="*/ 3003749 h 3003749"/>
              <a:gd name="connsiteX2" fmla="*/ 4554179 w 5211826"/>
              <a:gd name="connsiteY2" fmla="*/ 2969025 h 3003749"/>
              <a:gd name="connsiteX3" fmla="*/ 4259950 w 5211826"/>
              <a:gd name="connsiteY3" fmla="*/ 996359 h 3003749"/>
              <a:gd name="connsiteX4" fmla="*/ 2713805 w 5211826"/>
              <a:gd name="connsiteY4" fmla="*/ 596215 h 3003749"/>
              <a:gd name="connsiteX5" fmla="*/ 766910 w 5211826"/>
              <a:gd name="connsiteY5" fmla="*/ 816187 h 3003749"/>
              <a:gd name="connsiteX0" fmla="*/ 766910 w 5136867"/>
              <a:gd name="connsiteY0" fmla="*/ 816187 h 3003749"/>
              <a:gd name="connsiteX1" fmla="*/ 653511 w 5136867"/>
              <a:gd name="connsiteY1" fmla="*/ 3003749 h 3003749"/>
              <a:gd name="connsiteX2" fmla="*/ 4554179 w 5136867"/>
              <a:gd name="connsiteY2" fmla="*/ 2969025 h 3003749"/>
              <a:gd name="connsiteX3" fmla="*/ 4259950 w 5136867"/>
              <a:gd name="connsiteY3" fmla="*/ 996359 h 3003749"/>
              <a:gd name="connsiteX4" fmla="*/ 2713805 w 5136867"/>
              <a:gd name="connsiteY4" fmla="*/ 596215 h 3003749"/>
              <a:gd name="connsiteX5" fmla="*/ 766910 w 5136867"/>
              <a:gd name="connsiteY5" fmla="*/ 816187 h 3003749"/>
              <a:gd name="connsiteX0" fmla="*/ 766910 w 5090309"/>
              <a:gd name="connsiteY0" fmla="*/ 816187 h 3003749"/>
              <a:gd name="connsiteX1" fmla="*/ 653511 w 5090309"/>
              <a:gd name="connsiteY1" fmla="*/ 3003749 h 3003749"/>
              <a:gd name="connsiteX2" fmla="*/ 4554179 w 5090309"/>
              <a:gd name="connsiteY2" fmla="*/ 2969025 h 3003749"/>
              <a:gd name="connsiteX3" fmla="*/ 4259950 w 5090309"/>
              <a:gd name="connsiteY3" fmla="*/ 996359 h 3003749"/>
              <a:gd name="connsiteX4" fmla="*/ 2713805 w 5090309"/>
              <a:gd name="connsiteY4" fmla="*/ 596215 h 3003749"/>
              <a:gd name="connsiteX5" fmla="*/ 766910 w 5090309"/>
              <a:gd name="connsiteY5" fmla="*/ 816187 h 300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0309" h="3003749">
                <a:moveTo>
                  <a:pt x="766910" y="816187"/>
                </a:moveTo>
                <a:cubicBezTo>
                  <a:pt x="222900" y="692724"/>
                  <a:pt x="-587661" y="2399899"/>
                  <a:pt x="653511" y="3003749"/>
                </a:cubicBezTo>
                <a:lnTo>
                  <a:pt x="4554179" y="2969025"/>
                </a:lnTo>
                <a:cubicBezTo>
                  <a:pt x="5400300" y="2900510"/>
                  <a:pt x="5202187" y="848089"/>
                  <a:pt x="4259950" y="996359"/>
                </a:cubicBezTo>
                <a:cubicBezTo>
                  <a:pt x="4414279" y="413766"/>
                  <a:pt x="3601198" y="-1811"/>
                  <a:pt x="2713805" y="596215"/>
                </a:cubicBezTo>
                <a:cubicBezTo>
                  <a:pt x="2108063" y="-422356"/>
                  <a:pt x="824966" y="7460"/>
                  <a:pt x="766910" y="816187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16" idx="1"/>
            <a:endCxn id="18" idx="3"/>
          </p:cNvCxnSpPr>
          <p:nvPr/>
        </p:nvCxnSpPr>
        <p:spPr>
          <a:xfrm flipH="1">
            <a:off x="4345843" y="3766270"/>
            <a:ext cx="766314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3"/>
            <a:endCxn id="17" idx="1"/>
          </p:cNvCxnSpPr>
          <p:nvPr/>
        </p:nvCxnSpPr>
        <p:spPr>
          <a:xfrm>
            <a:off x="6362830" y="3766270"/>
            <a:ext cx="75918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17212" y="1407610"/>
            <a:ext cx="790832" cy="1235728"/>
            <a:chOff x="1451828" y="4820561"/>
            <a:chExt cx="790832" cy="1235728"/>
          </a:xfrm>
        </p:grpSpPr>
        <p:grpSp>
          <p:nvGrpSpPr>
            <p:cNvPr id="39" name="Group 38"/>
            <p:cNvGrpSpPr/>
            <p:nvPr/>
          </p:nvGrpSpPr>
          <p:grpSpPr>
            <a:xfrm>
              <a:off x="1451828" y="4820561"/>
              <a:ext cx="790832" cy="1235728"/>
              <a:chOff x="703097" y="3422101"/>
              <a:chExt cx="790832" cy="1235728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703097" y="3422101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80326" y="3552223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1007073" y="3466196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042908" y="4511030"/>
                <a:ext cx="111211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540109" y="5149896"/>
              <a:ext cx="614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iOS</a:t>
              </a:r>
              <a:endParaRPr lang="en-US" sz="2400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39297" y="3142861"/>
            <a:ext cx="790832" cy="1235728"/>
            <a:chOff x="4210529" y="4783490"/>
            <a:chExt cx="790832" cy="1235728"/>
          </a:xfrm>
        </p:grpSpPr>
        <p:grpSp>
          <p:nvGrpSpPr>
            <p:cNvPr id="46" name="Group 45"/>
            <p:cNvGrpSpPr/>
            <p:nvPr/>
          </p:nvGrpSpPr>
          <p:grpSpPr>
            <a:xfrm>
              <a:off x="4210529" y="4783490"/>
              <a:ext cx="790832" cy="1235728"/>
              <a:chOff x="140475" y="917992"/>
              <a:chExt cx="790832" cy="1235728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40475" y="917992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17704" y="1048114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444451" y="962087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422828" y="2016814"/>
                <a:ext cx="226127" cy="70994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4213338" y="5242831"/>
              <a:ext cx="785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Android</a:t>
              </a:r>
              <a:endParaRPr lang="en-US" sz="1400" b="1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49976" y="5061514"/>
            <a:ext cx="790832" cy="1235728"/>
            <a:chOff x="6542964" y="4783490"/>
            <a:chExt cx="790832" cy="1235728"/>
          </a:xfrm>
        </p:grpSpPr>
        <p:grpSp>
          <p:nvGrpSpPr>
            <p:cNvPr id="53" name="Group 52"/>
            <p:cNvGrpSpPr/>
            <p:nvPr/>
          </p:nvGrpSpPr>
          <p:grpSpPr>
            <a:xfrm>
              <a:off x="6542964" y="4783490"/>
              <a:ext cx="790832" cy="1235728"/>
              <a:chOff x="140475" y="917992"/>
              <a:chExt cx="790832" cy="1235728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140475" y="917992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17704" y="1048114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444451" y="962087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422828" y="2016814"/>
                <a:ext cx="226127" cy="70994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576069" y="5129769"/>
              <a:ext cx="72462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 smtClean="0"/>
                <a:t>Web</a:t>
              </a:r>
              <a:endParaRPr lang="en-US" sz="2200" b="1" dirty="0"/>
            </a:p>
          </p:txBody>
        </p:sp>
      </p:grpSp>
      <p:cxnSp>
        <p:nvCxnSpPr>
          <p:cNvPr id="59" name="Straight Arrow Connector 58"/>
          <p:cNvCxnSpPr>
            <a:stCxn id="41" idx="3"/>
          </p:cNvCxnSpPr>
          <p:nvPr/>
        </p:nvCxnSpPr>
        <p:spPr>
          <a:xfrm>
            <a:off x="1208044" y="2025474"/>
            <a:ext cx="188270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8" idx="1"/>
          </p:cNvCxnSpPr>
          <p:nvPr/>
        </p:nvCxnSpPr>
        <p:spPr>
          <a:xfrm flipH="1" flipV="1">
            <a:off x="1396315" y="2012693"/>
            <a:ext cx="1704928" cy="1753577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240808" y="3783466"/>
            <a:ext cx="188270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5" idx="3"/>
          </p:cNvCxnSpPr>
          <p:nvPr/>
        </p:nvCxnSpPr>
        <p:spPr>
          <a:xfrm>
            <a:off x="1240808" y="5679378"/>
            <a:ext cx="213771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18" idx="1"/>
          </p:cNvCxnSpPr>
          <p:nvPr/>
        </p:nvCxnSpPr>
        <p:spPr>
          <a:xfrm flipH="1">
            <a:off x="1439759" y="3766270"/>
            <a:ext cx="1661484" cy="11395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18" idx="1"/>
          </p:cNvCxnSpPr>
          <p:nvPr/>
        </p:nvCxnSpPr>
        <p:spPr>
          <a:xfrm flipH="1">
            <a:off x="1454581" y="3766270"/>
            <a:ext cx="1646662" cy="1920889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8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01706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64475" y="3089189"/>
            <a:ext cx="1915297" cy="370704"/>
          </a:xfrm>
          <a:prstGeom prst="roundRect">
            <a:avLst>
              <a:gd name="adj" fmla="val 1627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98854"/>
            <a:ext cx="8229600" cy="915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chemeClr val="accent1"/>
                </a:solidFill>
              </a:rPr>
              <a:t>Firebase </a:t>
            </a:r>
            <a:r>
              <a:rPr lang="en-US" b="1" smtClean="0">
                <a:solidFill>
                  <a:schemeClr val="accent1"/>
                </a:solidFill>
              </a:rPr>
              <a:t>Project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963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8278"/>
            <a:ext cx="9144000" cy="45911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56703" y="2743199"/>
            <a:ext cx="2458994" cy="370704"/>
          </a:xfrm>
          <a:prstGeom prst="roundRect">
            <a:avLst>
              <a:gd name="adj" fmla="val 1627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98854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accent1"/>
                </a:solidFill>
              </a:rPr>
              <a:t>Firebase </a:t>
            </a:r>
            <a:r>
              <a:rPr lang="en-US" b="1" smtClean="0">
                <a:solidFill>
                  <a:schemeClr val="accent1"/>
                </a:solidFill>
              </a:rPr>
              <a:t>Project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43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34" y="1044583"/>
            <a:ext cx="8346131" cy="549794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529613" y="5721179"/>
            <a:ext cx="2001794" cy="494270"/>
          </a:xfrm>
          <a:prstGeom prst="roundRect">
            <a:avLst>
              <a:gd name="adj" fmla="val 1627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98854"/>
            <a:ext cx="8229600" cy="915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chemeClr val="accent1"/>
                </a:solidFill>
              </a:rPr>
              <a:t>Firebase </a:t>
            </a:r>
            <a:r>
              <a:rPr lang="en-US" b="1" smtClean="0">
                <a:solidFill>
                  <a:schemeClr val="accent1"/>
                </a:solidFill>
              </a:rPr>
              <a:t>Project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882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422"/>
            <a:ext cx="9144000" cy="55270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76086" y="2891482"/>
            <a:ext cx="1173892" cy="1210963"/>
          </a:xfrm>
          <a:prstGeom prst="roundRect">
            <a:avLst>
              <a:gd name="adj" fmla="val 1627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69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accent1"/>
                </a:solidFill>
              </a:rPr>
              <a:t>Add Firebase to Your Web App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856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0764"/>
            <a:ext cx="9144000" cy="55037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26658" y="4361935"/>
            <a:ext cx="939115" cy="481914"/>
          </a:xfrm>
          <a:prstGeom prst="roundRect">
            <a:avLst>
              <a:gd name="adj" fmla="val 1627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69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accent1"/>
                </a:solidFill>
              </a:rPr>
              <a:t>Add Firebase to Your Web App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4409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9138" y="2197085"/>
            <a:ext cx="8645723" cy="28469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&lt;script 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src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="https://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www.gstatic.com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firebasejs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/3.6.4/</a:t>
            </a:r>
            <a:r>
              <a:rPr lang="en-US" sz="1400" dirty="0" err="1">
                <a:latin typeface="Courier" charset="0"/>
                <a:ea typeface="Courier" charset="0"/>
                <a:cs typeface="Courier" charset="0"/>
              </a:rPr>
              <a:t>firebase.js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"&gt;&lt;/script&gt;</a:t>
            </a:r>
          </a:p>
          <a:p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&lt;script&gt;</a:t>
            </a:r>
          </a:p>
          <a:p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 // Initialize Firebase</a:t>
            </a:r>
          </a:p>
          <a:p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var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config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= {</a:t>
            </a:r>
          </a:p>
          <a:p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apiKey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: "AIzaSyDu4JodvREiNjYJP2_YBVgZLpNu1HUEB_g",</a:t>
            </a:r>
          </a:p>
          <a:p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authDomain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: "helloworldfirebase-d6ef2.firebaseapp.com",</a:t>
            </a:r>
          </a:p>
          <a:p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databaseURL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: "https://helloworldfirebase-d6ef2.firebaseio.com",</a:t>
            </a:r>
          </a:p>
          <a:p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storageBucket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: "helloworldfirebase-d6ef2.appspot.com",</a:t>
            </a:r>
          </a:p>
          <a:p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messagingSenderId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: "778984601289"</a:t>
            </a:r>
          </a:p>
          <a:p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 };</a:t>
            </a:r>
          </a:p>
          <a:p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firebase.initializeApp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config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&lt;/script&gt;</a:t>
            </a:r>
            <a:endParaRPr lang="en-US" sz="1500" dirty="0">
              <a:effectLst/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69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accent1"/>
                </a:solidFill>
              </a:rPr>
              <a:t>Add Firebase to Your Web App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2527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0003"/>
            <a:ext cx="9144000" cy="35791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4692" y="6606257"/>
            <a:ext cx="35146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firebase.google.com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/docs/web/setup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9946" y="5416564"/>
            <a:ext cx="6017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firebase-app</a:t>
            </a:r>
            <a:r>
              <a:rPr lang="en-US" dirty="0">
                <a:solidFill>
                  <a:srgbClr val="212121"/>
                </a:solidFill>
                <a:latin typeface="Calibri" charset="0"/>
                <a:ea typeface="Calibri" charset="0"/>
                <a:cs typeface="Calibri" charset="0"/>
              </a:rPr>
              <a:t> - The core firebase client (required).</a:t>
            </a:r>
          </a:p>
          <a:p>
            <a:r>
              <a:rPr lang="en-US" dirty="0">
                <a:solidFill>
                  <a:srgbClr val="212121"/>
                </a:solidFill>
                <a:latin typeface="Calibri" charset="0"/>
                <a:ea typeface="Calibri" charset="0"/>
                <a:cs typeface="Calibri" charset="0"/>
              </a:rPr>
              <a:t>firebase-</a:t>
            </a:r>
            <a:r>
              <a:rPr lang="en-US" dirty="0" err="1">
                <a:solidFill>
                  <a:srgbClr val="212121"/>
                </a:solidFill>
                <a:latin typeface="Calibri" charset="0"/>
                <a:ea typeface="Calibri" charset="0"/>
                <a:cs typeface="Calibri" charset="0"/>
              </a:rPr>
              <a:t>auth</a:t>
            </a:r>
            <a:r>
              <a:rPr lang="en-US" dirty="0">
                <a:solidFill>
                  <a:srgbClr val="212121"/>
                </a:solidFill>
                <a:latin typeface="Calibri" charset="0"/>
                <a:ea typeface="Calibri" charset="0"/>
                <a:cs typeface="Calibri" charset="0"/>
              </a:rPr>
              <a:t> - Firebase Authentication (optional).</a:t>
            </a:r>
          </a:p>
          <a:p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firebase-database</a:t>
            </a:r>
            <a:r>
              <a:rPr lang="en-US" dirty="0">
                <a:solidFill>
                  <a:srgbClr val="212121"/>
                </a:solidFill>
                <a:latin typeface="Calibri" charset="0"/>
                <a:ea typeface="Calibri" charset="0"/>
                <a:cs typeface="Calibri" charset="0"/>
              </a:rPr>
              <a:t> - The Firebase </a:t>
            </a:r>
            <a:r>
              <a:rPr lang="en-US" dirty="0" err="1">
                <a:solidFill>
                  <a:srgbClr val="212121"/>
                </a:solidFill>
                <a:latin typeface="Calibri" charset="0"/>
                <a:ea typeface="Calibri" charset="0"/>
                <a:cs typeface="Calibri" charset="0"/>
              </a:rPr>
              <a:t>Realtime</a:t>
            </a:r>
            <a:r>
              <a:rPr lang="en-US" dirty="0">
                <a:solidFill>
                  <a:srgbClr val="212121"/>
                </a:solidFill>
                <a:latin typeface="Calibri" charset="0"/>
                <a:ea typeface="Calibri" charset="0"/>
                <a:cs typeface="Calibri" charset="0"/>
              </a:rPr>
              <a:t> Database (optional).</a:t>
            </a:r>
            <a:endParaRPr lang="en-US" b="0" i="0" dirty="0">
              <a:solidFill>
                <a:srgbClr val="21212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7069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accent1"/>
                </a:solidFill>
              </a:rPr>
              <a:t>Add Firebase to Your Web App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91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9" y="2296233"/>
            <a:ext cx="8531407" cy="30798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4692" y="6606257"/>
            <a:ext cx="35146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firebase.google.com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/docs/web/setup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69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accent1"/>
                </a:solidFill>
              </a:rPr>
              <a:t>Add Firebase to Your Web App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662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49" y="1417638"/>
            <a:ext cx="7074831" cy="47926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4692" y="6606257"/>
            <a:ext cx="35146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firebase.google.com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/docs/web/setup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69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accent1"/>
                </a:solidFill>
              </a:rPr>
              <a:t>Add Firebase to Your Web App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577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68" y="2681417"/>
            <a:ext cx="7534463" cy="1989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14692" y="6606257"/>
            <a:ext cx="35146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firebase.google.com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/docs/web/setup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69"/>
            <a:ext cx="8229600" cy="915123"/>
          </a:xfrm>
        </p:spPr>
        <p:txBody>
          <a:bodyPr>
            <a:normAutofit/>
          </a:bodyPr>
          <a:lstStyle/>
          <a:p>
            <a:r>
              <a:rPr lang="en-US" sz="4800" b="1" smtClean="0">
                <a:solidFill>
                  <a:schemeClr val="accent1"/>
                </a:solidFill>
              </a:rPr>
              <a:t>Add Firebase to Your Web App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65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556"/>
            <a:ext cx="8229600" cy="94808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Mobile App Backend </a:t>
            </a:r>
            <a:r>
              <a:rPr lang="en-US" b="1" dirty="0" smtClean="0">
                <a:solidFill>
                  <a:schemeClr val="accent1"/>
                </a:solidFill>
              </a:rPr>
              <a:t>Services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00" y="1832664"/>
            <a:ext cx="3008106" cy="2247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5" y="1832665"/>
            <a:ext cx="2856513" cy="2252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545" y="1832664"/>
            <a:ext cx="3050052" cy="22470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828" y="4262355"/>
            <a:ext cx="3172434" cy="22574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216" y="4276480"/>
            <a:ext cx="3028215" cy="21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2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firebase.google.com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/docs/database/web/start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01" y="1582693"/>
            <a:ext cx="7916797" cy="4126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452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Firebase Database Web Start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8087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4529"/>
          </a:xfrm>
        </p:spPr>
        <p:txBody>
          <a:bodyPr>
            <a:normAutofit fontScale="90000"/>
          </a:bodyPr>
          <a:lstStyle/>
          <a:p>
            <a:r>
              <a:rPr lang="en-US" b="1" smtClean="0">
                <a:solidFill>
                  <a:schemeClr val="accent1"/>
                </a:solidFill>
              </a:rPr>
              <a:t>Firebase </a:t>
            </a:r>
            <a:r>
              <a:rPr lang="en-US" b="1">
                <a:solidFill>
                  <a:schemeClr val="accent1"/>
                </a:solidFill>
              </a:rPr>
              <a:t>D</a:t>
            </a:r>
            <a:r>
              <a:rPr lang="en-US" b="1" smtClean="0">
                <a:solidFill>
                  <a:schemeClr val="accent1"/>
                </a:solidFill>
              </a:rPr>
              <a:t>atabase Structure Data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95" y="744529"/>
            <a:ext cx="7017780" cy="587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2367" y="6617729"/>
            <a:ext cx="523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firebase.google.com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/docs/database/web/structure-data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2963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54" y="1616189"/>
            <a:ext cx="7493000" cy="439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2367" y="6617729"/>
            <a:ext cx="523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firebase.google.com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/docs/database/web/structure-data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199" y="308919"/>
            <a:ext cx="8229600" cy="744529"/>
          </a:xfrm>
        </p:spPr>
        <p:txBody>
          <a:bodyPr>
            <a:normAutofit fontScale="90000"/>
          </a:bodyPr>
          <a:lstStyle/>
          <a:p>
            <a:r>
              <a:rPr lang="en-US" b="1" smtClean="0">
                <a:solidFill>
                  <a:schemeClr val="accent1"/>
                </a:solidFill>
              </a:rPr>
              <a:t>Firebase </a:t>
            </a:r>
            <a:r>
              <a:rPr lang="en-US" b="1">
                <a:solidFill>
                  <a:schemeClr val="accent1"/>
                </a:solidFill>
              </a:rPr>
              <a:t>D</a:t>
            </a:r>
            <a:r>
              <a:rPr lang="en-US" b="1" smtClean="0">
                <a:solidFill>
                  <a:schemeClr val="accent1"/>
                </a:solidFill>
              </a:rPr>
              <a:t>atabase Structure Data</a:t>
            </a:r>
            <a:endParaRPr lang="en-US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3040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49" y="3827138"/>
            <a:ext cx="7839531" cy="2397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01" y="1929742"/>
            <a:ext cx="7840761" cy="10200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1112" y="6536369"/>
            <a:ext cx="55605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firebase.google.com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/docs/database/web/read-and-write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6581" y="307916"/>
            <a:ext cx="8229600" cy="74452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Firebase </a:t>
            </a:r>
            <a:r>
              <a:rPr lang="en-US" b="1">
                <a:solidFill>
                  <a:schemeClr val="accent1"/>
                </a:solidFill>
              </a:rPr>
              <a:t>D</a:t>
            </a:r>
            <a:r>
              <a:rPr lang="en-US" b="1" smtClean="0">
                <a:solidFill>
                  <a:schemeClr val="accent1"/>
                </a:solidFill>
              </a:rPr>
              <a:t>atabase Write Data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412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00" y="1979136"/>
            <a:ext cx="7840761" cy="1020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03" y="4185449"/>
            <a:ext cx="8038757" cy="11647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1112" y="6536369"/>
            <a:ext cx="55605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firebase.google.com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/docs/database/web/read-and-write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6580" y="350769"/>
            <a:ext cx="8229600" cy="74452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Firebase </a:t>
            </a:r>
            <a:r>
              <a:rPr lang="en-US" b="1">
                <a:solidFill>
                  <a:schemeClr val="accent1"/>
                </a:solidFill>
              </a:rPr>
              <a:t>D</a:t>
            </a:r>
            <a:r>
              <a:rPr lang="en-US" b="1" smtClean="0">
                <a:solidFill>
                  <a:schemeClr val="accent1"/>
                </a:solidFill>
              </a:rPr>
              <a:t>atabase Read Data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37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394"/>
            <a:ext cx="9144000" cy="5397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2965622"/>
            <a:ext cx="1173892" cy="234778"/>
          </a:xfrm>
          <a:prstGeom prst="roundRect">
            <a:avLst>
              <a:gd name="adj" fmla="val 1627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4529"/>
          </a:xfrm>
        </p:spPr>
        <p:txBody>
          <a:bodyPr>
            <a:normAutofit fontScale="90000"/>
          </a:bodyPr>
          <a:lstStyle/>
          <a:p>
            <a:r>
              <a:rPr lang="en-US" b="1" smtClean="0">
                <a:solidFill>
                  <a:schemeClr val="accent1"/>
                </a:solidFill>
              </a:rPr>
              <a:t>Firebase Database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2167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936"/>
            <a:ext cx="9144000" cy="546612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47784" y="1692877"/>
            <a:ext cx="716692" cy="259492"/>
          </a:xfrm>
          <a:prstGeom prst="roundRect">
            <a:avLst>
              <a:gd name="adj" fmla="val 1627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452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Firebase Database Rules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480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314"/>
            <a:ext cx="9144000" cy="54719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48930" y="3534031"/>
            <a:ext cx="2360140" cy="308919"/>
          </a:xfrm>
          <a:prstGeom prst="roundRect">
            <a:avLst>
              <a:gd name="adj" fmla="val 1627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4529"/>
          </a:xfrm>
        </p:spPr>
        <p:txBody>
          <a:bodyPr>
            <a:normAutofit fontScale="90000"/>
          </a:bodyPr>
          <a:lstStyle/>
          <a:p>
            <a:r>
              <a:rPr lang="en-US" b="1" smtClean="0">
                <a:solidFill>
                  <a:schemeClr val="accent1"/>
                </a:solidFill>
              </a:rPr>
              <a:t>Firebase Database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4451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491"/>
            <a:ext cx="9144000" cy="544028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90335" y="3929449"/>
            <a:ext cx="593124" cy="259492"/>
          </a:xfrm>
          <a:prstGeom prst="roundRect">
            <a:avLst>
              <a:gd name="adj" fmla="val 1627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4529"/>
          </a:xfrm>
        </p:spPr>
        <p:txBody>
          <a:bodyPr>
            <a:normAutofit fontScale="90000"/>
          </a:bodyPr>
          <a:lstStyle/>
          <a:p>
            <a:r>
              <a:rPr lang="en-US" b="1" smtClean="0">
                <a:solidFill>
                  <a:schemeClr val="accent1"/>
                </a:solidFill>
              </a:rPr>
              <a:t>Firebase Database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8883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2428"/>
            <a:ext cx="9144000" cy="54462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99503" y="3410465"/>
            <a:ext cx="2026508" cy="852616"/>
          </a:xfrm>
          <a:prstGeom prst="roundRect">
            <a:avLst>
              <a:gd name="adj" fmla="val 1627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6573131"/>
            <a:ext cx="914400" cy="25224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4529"/>
          </a:xfrm>
        </p:spPr>
        <p:txBody>
          <a:bodyPr>
            <a:normAutofit fontScale="90000"/>
          </a:bodyPr>
          <a:lstStyle/>
          <a:p>
            <a:r>
              <a:rPr lang="en-US" b="1" smtClean="0">
                <a:solidFill>
                  <a:schemeClr val="accent1"/>
                </a:solidFill>
              </a:rPr>
              <a:t>Firebase Database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86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4"/>
            <a:ext cx="3094673" cy="391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t="11998" r="7473" b="11182"/>
          <a:stretch/>
        </p:blipFill>
        <p:spPr>
          <a:xfrm>
            <a:off x="1309816" y="1578413"/>
            <a:ext cx="6624659" cy="4896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205" y="8623"/>
            <a:ext cx="1990824" cy="156978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81161"/>
            <a:ext cx="8229600" cy="64429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Firebase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Summary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2918"/>
            <a:ext cx="8229600" cy="536333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Google App Engine</a:t>
            </a:r>
          </a:p>
          <a:p>
            <a:pPr lvl="1"/>
            <a:endParaRPr lang="en-US" b="1" dirty="0" smtClean="0">
              <a:solidFill>
                <a:srgbClr val="558ED5"/>
              </a:solidFill>
            </a:endParaRP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Google Cloud Platform</a:t>
            </a:r>
          </a:p>
          <a:p>
            <a:pPr lvl="1"/>
            <a:endParaRPr lang="en-US" b="1" dirty="0" smtClean="0">
              <a:solidFill>
                <a:srgbClr val="558ED5"/>
              </a:solidFill>
            </a:endParaRP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Google Cloud </a:t>
            </a:r>
            <a:r>
              <a:rPr lang="en-US" b="1" dirty="0" err="1" smtClean="0">
                <a:solidFill>
                  <a:srgbClr val="558ED5"/>
                </a:solidFill>
              </a:rPr>
              <a:t>Datastore</a:t>
            </a:r>
            <a:endParaRPr lang="en-US" b="1" dirty="0" smtClean="0">
              <a:solidFill>
                <a:srgbClr val="558ED5"/>
              </a:solidFill>
            </a:endParaRPr>
          </a:p>
          <a:p>
            <a:endParaRPr lang="en-US" b="1" dirty="0">
              <a:solidFill>
                <a:srgbClr val="558ED5"/>
              </a:solidFill>
            </a:endParaRP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Google Firebase</a:t>
            </a:r>
          </a:p>
          <a:p>
            <a:pPr lvl="1"/>
            <a:endParaRPr lang="en-US" b="1" dirty="0" smtClean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871" y="1144310"/>
            <a:ext cx="1051858" cy="926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871" y="3017837"/>
            <a:ext cx="1051858" cy="955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156" y="2166801"/>
            <a:ext cx="973534" cy="851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608" y="4415285"/>
            <a:ext cx="2876525" cy="7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799"/>
            <a:ext cx="8229600" cy="8780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References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55" y="1034873"/>
            <a:ext cx="8798010" cy="557138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Google Cloud Platform, </a:t>
            </a:r>
            <a:br>
              <a:rPr lang="en-US" sz="2400" dirty="0" smtClean="0"/>
            </a:br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://cloud.google.com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/>
          </a:p>
          <a:p>
            <a:r>
              <a:rPr lang="en-US" sz="2400" dirty="0" smtClean="0"/>
              <a:t>Google App Engine</a:t>
            </a:r>
            <a:r>
              <a:rPr lang="en-US" sz="2400" dirty="0"/>
              <a:t>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://cloud.google.com/appengine</a:t>
            </a:r>
            <a:r>
              <a:rPr lang="en-US" sz="2400" dirty="0" smtClean="0">
                <a:hlinkClick r:id="rId3"/>
              </a:rPr>
              <a:t>/</a:t>
            </a:r>
            <a:endParaRPr lang="en-US" sz="2400" dirty="0" smtClean="0"/>
          </a:p>
          <a:p>
            <a:r>
              <a:rPr lang="en-US" sz="2400" dirty="0" smtClean="0"/>
              <a:t>Google Cloud </a:t>
            </a:r>
            <a:r>
              <a:rPr lang="en-US" sz="2400" dirty="0" err="1" smtClean="0"/>
              <a:t>Datastore</a:t>
            </a:r>
            <a:r>
              <a:rPr lang="en-US" sz="2400" dirty="0"/>
              <a:t>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hlinkClick r:id="rId4"/>
              </a:rPr>
              <a:t>https</a:t>
            </a:r>
            <a:r>
              <a:rPr lang="en-US" sz="2400" dirty="0">
                <a:hlinkClick r:id="rId4"/>
              </a:rPr>
              <a:t>://cloud.google.com/</a:t>
            </a:r>
            <a:r>
              <a:rPr lang="en-US" sz="2400" dirty="0" smtClean="0">
                <a:hlinkClick r:id="rId4"/>
              </a:rPr>
              <a:t>datastore/</a:t>
            </a:r>
            <a:endParaRPr lang="en-US" sz="2400" dirty="0" smtClean="0"/>
          </a:p>
          <a:p>
            <a:r>
              <a:rPr lang="en-US" sz="2400" dirty="0"/>
              <a:t>Google Cloud </a:t>
            </a:r>
            <a:r>
              <a:rPr lang="en-US" sz="2400" dirty="0" smtClean="0"/>
              <a:t>Endpoints, </a:t>
            </a:r>
            <a:br>
              <a:rPr lang="en-US" sz="2400" dirty="0" smtClean="0"/>
            </a:br>
            <a:r>
              <a:rPr lang="en-US" sz="2400" dirty="0" smtClean="0">
                <a:hlinkClick r:id="rId5"/>
              </a:rPr>
              <a:t>https</a:t>
            </a:r>
            <a:r>
              <a:rPr lang="en-US" sz="2400" dirty="0">
                <a:hlinkClick r:id="rId5"/>
              </a:rPr>
              <a:t>://cloud.google.com/endpoints</a:t>
            </a:r>
            <a:r>
              <a:rPr lang="en-US" sz="2400" dirty="0" smtClean="0">
                <a:hlinkClick r:id="rId5"/>
              </a:rPr>
              <a:t>/</a:t>
            </a:r>
            <a:endParaRPr lang="en-US" sz="2400" dirty="0" smtClean="0"/>
          </a:p>
          <a:p>
            <a:r>
              <a:rPr lang="en-US" sz="2400" dirty="0"/>
              <a:t>Google Firebase</a:t>
            </a:r>
            <a:br>
              <a:rPr lang="en-US" sz="2400" dirty="0"/>
            </a:br>
            <a:r>
              <a:rPr lang="en-US" sz="2400" dirty="0">
                <a:hlinkClick r:id="rId6"/>
              </a:rPr>
              <a:t>https://firebase.google.com</a:t>
            </a:r>
            <a:r>
              <a:rPr lang="en-US" sz="2400" dirty="0" smtClean="0">
                <a:hlinkClick r:id="rId6"/>
              </a:rPr>
              <a:t>/</a:t>
            </a:r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3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4"/>
            <a:ext cx="3094673" cy="391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8142" r="8797" b="9759"/>
          <a:stretch/>
        </p:blipFill>
        <p:spPr>
          <a:xfrm>
            <a:off x="1285103" y="1965948"/>
            <a:ext cx="6363730" cy="4535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516" y="8624"/>
            <a:ext cx="2297513" cy="171621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81160"/>
            <a:ext cx="8229600" cy="134367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Firebase and </a:t>
            </a: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Engine </a:t>
            </a: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sz="2700" b="1" dirty="0" smtClean="0">
                <a:solidFill>
                  <a:schemeClr val="accent1"/>
                </a:solidFill>
              </a:rPr>
              <a:t>standard </a:t>
            </a:r>
            <a:r>
              <a:rPr lang="en-US" sz="2700" b="1" dirty="0">
                <a:solidFill>
                  <a:schemeClr val="accent1"/>
                </a:solidFill>
              </a:rPr>
              <a:t>environment</a:t>
            </a:r>
            <a:endParaRPr lang="en-US" sz="27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4"/>
            <a:ext cx="3094673" cy="391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10869"/>
          <a:stretch/>
        </p:blipFill>
        <p:spPr>
          <a:xfrm>
            <a:off x="751700" y="2014151"/>
            <a:ext cx="7708786" cy="4592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306" y="0"/>
            <a:ext cx="2247552" cy="165580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160"/>
            <a:ext cx="8229600" cy="141056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Firebase and </a:t>
            </a: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App </a:t>
            </a:r>
            <a:r>
              <a:rPr lang="en-US" b="1">
                <a:solidFill>
                  <a:schemeClr val="accent1"/>
                </a:solidFill>
              </a:rPr>
              <a:t>Engine </a:t>
            </a:r>
            <a:r>
              <a:rPr lang="en-US" b="1" smtClean="0">
                <a:solidFill>
                  <a:schemeClr val="accent1"/>
                </a:solidFill>
              </a:rPr>
              <a:t/>
            </a:r>
            <a:br>
              <a:rPr lang="en-US" b="1" smtClean="0">
                <a:solidFill>
                  <a:schemeClr val="accent1"/>
                </a:solidFill>
              </a:rPr>
            </a:br>
            <a:r>
              <a:rPr lang="en-US" sz="2700" b="1" smtClean="0">
                <a:solidFill>
                  <a:schemeClr val="accent1"/>
                </a:solidFill>
              </a:rPr>
              <a:t>flexible </a:t>
            </a:r>
            <a:r>
              <a:rPr lang="en-US" sz="2700" b="1" dirty="0">
                <a:solidFill>
                  <a:schemeClr val="accent1"/>
                </a:solidFill>
              </a:rPr>
              <a:t>environment</a:t>
            </a:r>
            <a:endParaRPr lang="en-US" sz="27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84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4"/>
            <a:ext cx="3094673" cy="391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5" b="7300"/>
          <a:stretch/>
        </p:blipFill>
        <p:spPr>
          <a:xfrm>
            <a:off x="199882" y="1579985"/>
            <a:ext cx="8734879" cy="4937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860" y="0"/>
            <a:ext cx="2096169" cy="14916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160"/>
            <a:ext cx="8229600" cy="10220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App Engine and </a:t>
            </a: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Cloud </a:t>
            </a:r>
            <a:r>
              <a:rPr lang="en-US" b="1" dirty="0">
                <a:solidFill>
                  <a:schemeClr val="accent1"/>
                </a:solidFill>
              </a:rPr>
              <a:t>Endpoints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72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4"/>
            <a:ext cx="3094673" cy="391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 b="7234"/>
          <a:stretch/>
        </p:blipFill>
        <p:spPr>
          <a:xfrm>
            <a:off x="313724" y="1742302"/>
            <a:ext cx="8491561" cy="486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216" y="0"/>
            <a:ext cx="2107813" cy="151278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160"/>
            <a:ext cx="8229600" cy="115580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Compute </a:t>
            </a:r>
            <a:r>
              <a:rPr lang="en-US" b="1">
                <a:solidFill>
                  <a:schemeClr val="accent1"/>
                </a:solidFill>
              </a:rPr>
              <a:t>Engine </a:t>
            </a:r>
            <a:r>
              <a:rPr lang="en-US" b="1" smtClean="0">
                <a:solidFill>
                  <a:schemeClr val="accent1"/>
                </a:solidFill>
              </a:rPr>
              <a:t/>
            </a:r>
            <a:br>
              <a:rPr lang="en-US" b="1" smtClean="0">
                <a:solidFill>
                  <a:schemeClr val="accent1"/>
                </a:solidFill>
              </a:rPr>
            </a:br>
            <a:r>
              <a:rPr lang="en-US" b="1" smtClean="0">
                <a:solidFill>
                  <a:schemeClr val="accent1"/>
                </a:solidFill>
              </a:rPr>
              <a:t>and </a:t>
            </a:r>
            <a:r>
              <a:rPr lang="en-US" b="1" dirty="0">
                <a:solidFill>
                  <a:schemeClr val="accent1"/>
                </a:solidFill>
              </a:rPr>
              <a:t>REST or </a:t>
            </a:r>
            <a:r>
              <a:rPr lang="en-US" b="1" dirty="0" err="1">
                <a:solidFill>
                  <a:schemeClr val="accent1"/>
                </a:solidFill>
              </a:rPr>
              <a:t>gRPC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9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31619"/>
          </a:xfrm>
        </p:spPr>
        <p:txBody>
          <a:bodyPr>
            <a:normAutofit/>
          </a:bodyPr>
          <a:lstStyle/>
          <a:p>
            <a:r>
              <a:rPr lang="en-US" sz="8800" b="1" smtClean="0">
                <a:solidFill>
                  <a:schemeClr val="accent1"/>
                </a:solidFill>
              </a:rPr>
              <a:t>Storing data </a:t>
            </a:r>
            <a:r>
              <a:rPr lang="en-US" sz="8800" b="1" dirty="0" smtClean="0">
                <a:solidFill>
                  <a:schemeClr val="accent1"/>
                </a:solidFill>
              </a:rPr>
              <a:t/>
            </a:r>
            <a:br>
              <a:rPr lang="en-US" sz="8800" b="1" dirty="0" smtClean="0">
                <a:solidFill>
                  <a:schemeClr val="accent1"/>
                </a:solidFill>
              </a:rPr>
            </a:br>
            <a:r>
              <a:rPr lang="en-US" sz="8800" b="1" dirty="0" smtClean="0">
                <a:solidFill>
                  <a:schemeClr val="accent1"/>
                </a:solidFill>
              </a:rPr>
              <a:t>and </a:t>
            </a:r>
            <a:r>
              <a:rPr lang="en-US" sz="8800" b="1" smtClean="0">
                <a:solidFill>
                  <a:schemeClr val="accent1"/>
                </a:solidFill>
              </a:rPr>
              <a:t/>
            </a:r>
            <a:br>
              <a:rPr lang="en-US" sz="8800" b="1" smtClean="0">
                <a:solidFill>
                  <a:schemeClr val="accent1"/>
                </a:solidFill>
              </a:rPr>
            </a:br>
            <a:r>
              <a:rPr lang="en-US" sz="8800" b="1" smtClean="0">
                <a:solidFill>
                  <a:schemeClr val="accent1"/>
                </a:solidFill>
              </a:rPr>
              <a:t>Exchanging </a:t>
            </a:r>
            <a:r>
              <a:rPr lang="en-US" sz="8800" b="1" dirty="0">
                <a:solidFill>
                  <a:schemeClr val="accent1"/>
                </a:solidFill>
              </a:rPr>
              <a:t>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6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smtClean="0">
                <a:solidFill>
                  <a:schemeClr val="accent1"/>
                </a:solidFill>
              </a:rPr>
              <a:t>JSON</a:t>
            </a:r>
            <a:endParaRPr lang="en-US" sz="8800" b="1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353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JSON</a:t>
            </a:r>
          </a:p>
          <a:p>
            <a:pPr lvl="1"/>
            <a:r>
              <a:rPr lang="en-US" sz="4800" dirty="0" smtClean="0">
                <a:solidFill>
                  <a:srgbClr val="FF0000"/>
                </a:solidFill>
              </a:rPr>
              <a:t>J</a:t>
            </a:r>
            <a:r>
              <a:rPr lang="en-US" sz="4800" dirty="0" smtClean="0"/>
              <a:t>ava</a:t>
            </a:r>
            <a:r>
              <a:rPr lang="en-US" sz="4800" dirty="0" smtClean="0">
                <a:solidFill>
                  <a:srgbClr val="FF0000"/>
                </a:solidFill>
              </a:rPr>
              <a:t>S</a:t>
            </a:r>
            <a:r>
              <a:rPr lang="en-US" sz="4800" dirty="0" smtClean="0"/>
              <a:t>cript </a:t>
            </a:r>
            <a:r>
              <a:rPr lang="en-US" sz="4800" dirty="0">
                <a:solidFill>
                  <a:srgbClr val="FF0000"/>
                </a:solidFill>
              </a:rPr>
              <a:t>O</a:t>
            </a:r>
            <a:r>
              <a:rPr lang="en-US" sz="4800" dirty="0"/>
              <a:t>bject </a:t>
            </a:r>
            <a:r>
              <a:rPr lang="en-US" sz="4800" dirty="0">
                <a:solidFill>
                  <a:srgbClr val="FF0000"/>
                </a:solidFill>
              </a:rPr>
              <a:t>N</a:t>
            </a:r>
            <a:r>
              <a:rPr lang="en-US" sz="4800" dirty="0"/>
              <a:t>otation.</a:t>
            </a:r>
          </a:p>
          <a:p>
            <a:r>
              <a:rPr lang="en-US" sz="4000" dirty="0"/>
              <a:t>JSON is a syntax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for </a:t>
            </a:r>
            <a:r>
              <a:rPr lang="en-US" sz="4000" dirty="0">
                <a:solidFill>
                  <a:srgbClr val="FF0000"/>
                </a:solidFill>
              </a:rPr>
              <a:t>storing and exchanging data</a:t>
            </a:r>
            <a:r>
              <a:rPr lang="en-US" sz="4000" dirty="0"/>
              <a:t>.</a:t>
            </a:r>
          </a:p>
          <a:p>
            <a:r>
              <a:rPr lang="en-US" sz="4000" dirty="0"/>
              <a:t>JSON is an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0000"/>
                </a:solidFill>
              </a:rPr>
              <a:t>easier-to-use </a:t>
            </a:r>
            <a:r>
              <a:rPr lang="en-US" sz="4000" dirty="0">
                <a:solidFill>
                  <a:srgbClr val="FF0000"/>
                </a:solidFill>
              </a:rPr>
              <a:t>alternative</a:t>
            </a:r>
            <a:r>
              <a:rPr lang="en-US" sz="4000" dirty="0"/>
              <a:t> to XML.</a:t>
            </a:r>
          </a:p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www.w3schools.com/js/js_json_intro.asp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00389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(1/2)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   2017/09/22   Course Orientation and Introduction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Social </a:t>
            </a:r>
            <a:r>
              <a:rPr lang="en-US" sz="2400" dirty="0"/>
              <a:t>Media and Mobile Apps Programming</a:t>
            </a:r>
          </a:p>
          <a:p>
            <a:pPr marL="0" indent="0">
              <a:buNone/>
            </a:pPr>
            <a:r>
              <a:rPr lang="en-US" sz="2400" dirty="0"/>
              <a:t>2   2017/09/29   Introduction to Android / iOS Apps Programming</a:t>
            </a:r>
          </a:p>
          <a:p>
            <a:pPr marL="0" indent="0">
              <a:buNone/>
            </a:pPr>
            <a:r>
              <a:rPr lang="en-US" sz="2400" dirty="0"/>
              <a:t>3   2017/10/06   Developing Android Native Apps with </a:t>
            </a:r>
            <a:r>
              <a:rPr lang="en-US" sz="2400" dirty="0" smtClean="0"/>
              <a:t>Java </a:t>
            </a:r>
            <a:br>
              <a:rPr lang="en-US" sz="2400" dirty="0" smtClean="0"/>
            </a:br>
            <a:r>
              <a:rPr lang="en-US" sz="2400" dirty="0" smtClean="0"/>
              <a:t>                              (Android Studio)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4   2017/10/13   Developing iPhone / iPad Native Apps with Swift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(</a:t>
            </a:r>
            <a:r>
              <a:rPr lang="en-US" sz="2400" dirty="0" err="1"/>
              <a:t>XCode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/>
              <a:t>5   2017/10/20   Mobile Apps using HTML5/CSS3/JavaScript</a:t>
            </a:r>
          </a:p>
          <a:p>
            <a:pPr marL="0" indent="0">
              <a:buNone/>
            </a:pPr>
            <a:r>
              <a:rPr lang="en-US" sz="2400" dirty="0" smtClean="0"/>
              <a:t>6   2017/10/27   </a:t>
            </a:r>
            <a:r>
              <a:rPr lang="en-US" sz="2400" dirty="0"/>
              <a:t>jQuery </a:t>
            </a:r>
            <a:r>
              <a:rPr lang="en-US" sz="2400" dirty="0" smtClean="0"/>
              <a:t>Mobile</a:t>
            </a:r>
          </a:p>
          <a:p>
            <a:pPr marL="0" indent="0">
              <a:buNone/>
            </a:pPr>
            <a:r>
              <a:rPr lang="en-US" sz="2400" dirty="0"/>
              <a:t>7   2017/11/03   Create Hybrid Apps with </a:t>
            </a:r>
            <a:r>
              <a:rPr lang="en-US" sz="2400" dirty="0" err="1"/>
              <a:t>Phonegap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8   2017/11/10   jQuery Mobile/</a:t>
            </a:r>
            <a:r>
              <a:rPr lang="en-US" sz="2400" dirty="0" err="1"/>
              <a:t>Phonegap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9   2017/11/17   jQuery Mobile/</a:t>
            </a:r>
            <a:r>
              <a:rPr lang="en-US" sz="2400" dirty="0" err="1"/>
              <a:t>Phonegap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30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smtClean="0">
                <a:solidFill>
                  <a:schemeClr val="accent1"/>
                </a:solidFill>
              </a:rPr>
              <a:t>JSON</a:t>
            </a:r>
            <a:endParaRPr lang="en-US" sz="8800" b="1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35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{"employees":[</a:t>
            </a:r>
          </a:p>
          <a:p>
            <a:pPr marL="0" indent="0">
              <a:buNone/>
            </a:pPr>
            <a:r>
              <a:rPr lang="en-US" dirty="0"/>
              <a:t>    {"</a:t>
            </a:r>
            <a:r>
              <a:rPr lang="en-US" dirty="0" err="1"/>
              <a:t>firstName</a:t>
            </a:r>
            <a:r>
              <a:rPr lang="en-US" dirty="0"/>
              <a:t>":"John", "</a:t>
            </a:r>
            <a:r>
              <a:rPr lang="en-US" dirty="0" err="1"/>
              <a:t>lastName</a:t>
            </a:r>
            <a:r>
              <a:rPr lang="en-US" dirty="0"/>
              <a:t>":"Doe"},</a:t>
            </a:r>
          </a:p>
          <a:p>
            <a:pPr marL="0" indent="0">
              <a:buNone/>
            </a:pPr>
            <a:r>
              <a:rPr lang="en-US" dirty="0"/>
              <a:t>    {"</a:t>
            </a:r>
            <a:r>
              <a:rPr lang="en-US" dirty="0" err="1"/>
              <a:t>firstName</a:t>
            </a:r>
            <a:r>
              <a:rPr lang="en-US" dirty="0"/>
              <a:t>":"Anna", "</a:t>
            </a:r>
            <a:r>
              <a:rPr lang="en-US" dirty="0" err="1"/>
              <a:t>lastName</a:t>
            </a:r>
            <a:r>
              <a:rPr lang="en-US" dirty="0"/>
              <a:t>":"Smith"},</a:t>
            </a:r>
          </a:p>
          <a:p>
            <a:pPr marL="0" indent="0">
              <a:buNone/>
            </a:pPr>
            <a:r>
              <a:rPr lang="en-US" dirty="0"/>
              <a:t>    {"</a:t>
            </a:r>
            <a:r>
              <a:rPr lang="en-US" dirty="0" err="1"/>
              <a:t>firstName</a:t>
            </a:r>
            <a:r>
              <a:rPr lang="en-US" dirty="0"/>
              <a:t>":"Peter", "</a:t>
            </a:r>
            <a:r>
              <a:rPr lang="en-US" dirty="0" err="1"/>
              <a:t>lastName</a:t>
            </a:r>
            <a:r>
              <a:rPr lang="en-US" dirty="0"/>
              <a:t>":"Jones"}</a:t>
            </a:r>
          </a:p>
          <a:p>
            <a:pPr marL="0" indent="0">
              <a:buNone/>
            </a:pPr>
            <a:r>
              <a:rPr lang="en-US" dirty="0"/>
              <a:t>]}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www.w3schools.com/js/js_json_intro.asp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476436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accent1"/>
                </a:solidFill>
              </a:rPr>
              <a:t>XML</a:t>
            </a:r>
            <a:endParaRPr lang="en-US" sz="88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35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&lt;employees&gt;</a:t>
            </a:r>
          </a:p>
          <a:p>
            <a:pPr marL="0" indent="0">
              <a:buNone/>
            </a:pPr>
            <a:r>
              <a:rPr lang="en-US" sz="2000" dirty="0"/>
              <a:t>    &lt;employee&gt;</a:t>
            </a:r>
          </a:p>
          <a:p>
            <a:pPr marL="0" indent="0">
              <a:buNone/>
            </a:pPr>
            <a:r>
              <a:rPr lang="en-US" sz="2000" dirty="0"/>
              <a:t>        &lt;</a:t>
            </a:r>
            <a:r>
              <a:rPr lang="en-US" sz="2000" dirty="0" err="1"/>
              <a:t>firstName</a:t>
            </a:r>
            <a:r>
              <a:rPr lang="en-US" sz="2000" dirty="0"/>
              <a:t>&gt;John&lt;/</a:t>
            </a:r>
            <a:r>
              <a:rPr lang="en-US" sz="2000" dirty="0" err="1"/>
              <a:t>firstName</a:t>
            </a:r>
            <a:r>
              <a:rPr lang="en-US" sz="2000" dirty="0"/>
              <a:t>&gt; &lt;</a:t>
            </a:r>
            <a:r>
              <a:rPr lang="en-US" sz="2000" dirty="0" err="1"/>
              <a:t>lastName</a:t>
            </a:r>
            <a:r>
              <a:rPr lang="en-US" sz="2000" dirty="0"/>
              <a:t>&gt;Doe&lt;/</a:t>
            </a:r>
            <a:r>
              <a:rPr lang="en-US" sz="2000" dirty="0" err="1"/>
              <a:t>lastName</a:t>
            </a:r>
            <a:r>
              <a:rPr lang="en-US" sz="2000" dirty="0"/>
              <a:t>&gt;</a:t>
            </a:r>
          </a:p>
          <a:p>
            <a:pPr marL="0" indent="0">
              <a:buNone/>
            </a:pPr>
            <a:r>
              <a:rPr lang="en-US" sz="2000" dirty="0"/>
              <a:t>    &lt;/employee&gt;</a:t>
            </a:r>
          </a:p>
          <a:p>
            <a:pPr marL="0" indent="0">
              <a:buNone/>
            </a:pPr>
            <a:r>
              <a:rPr lang="en-US" sz="2000" dirty="0"/>
              <a:t>    &lt;employee&gt;</a:t>
            </a:r>
          </a:p>
          <a:p>
            <a:pPr marL="0" indent="0">
              <a:buNone/>
            </a:pPr>
            <a:r>
              <a:rPr lang="en-US" sz="2000" dirty="0"/>
              <a:t>        &lt;</a:t>
            </a:r>
            <a:r>
              <a:rPr lang="en-US" sz="2000" dirty="0" err="1"/>
              <a:t>firstName</a:t>
            </a:r>
            <a:r>
              <a:rPr lang="en-US" sz="2000" dirty="0"/>
              <a:t>&gt;Anna&lt;/</a:t>
            </a:r>
            <a:r>
              <a:rPr lang="en-US" sz="2000" dirty="0" err="1"/>
              <a:t>firstName</a:t>
            </a:r>
            <a:r>
              <a:rPr lang="en-US" sz="2000" dirty="0"/>
              <a:t>&gt; &lt;</a:t>
            </a:r>
            <a:r>
              <a:rPr lang="en-US" sz="2000" dirty="0" err="1"/>
              <a:t>lastName</a:t>
            </a:r>
            <a:r>
              <a:rPr lang="en-US" sz="2000" dirty="0"/>
              <a:t>&gt;Smith&lt;/</a:t>
            </a:r>
            <a:r>
              <a:rPr lang="en-US" sz="2000" dirty="0" err="1"/>
              <a:t>lastName</a:t>
            </a:r>
            <a:r>
              <a:rPr lang="en-US" sz="2000" dirty="0"/>
              <a:t>&gt;</a:t>
            </a:r>
          </a:p>
          <a:p>
            <a:pPr marL="0" indent="0">
              <a:buNone/>
            </a:pPr>
            <a:r>
              <a:rPr lang="en-US" sz="2000" dirty="0"/>
              <a:t>    &lt;/employee&gt;</a:t>
            </a:r>
          </a:p>
          <a:p>
            <a:pPr marL="0" indent="0">
              <a:buNone/>
            </a:pPr>
            <a:r>
              <a:rPr lang="en-US" sz="2000" dirty="0"/>
              <a:t>    &lt;employee&gt;</a:t>
            </a:r>
          </a:p>
          <a:p>
            <a:pPr marL="0" indent="0">
              <a:buNone/>
            </a:pPr>
            <a:r>
              <a:rPr lang="en-US" sz="2000" dirty="0"/>
              <a:t>        &lt;</a:t>
            </a:r>
            <a:r>
              <a:rPr lang="en-US" sz="2000" dirty="0" err="1"/>
              <a:t>firstName</a:t>
            </a:r>
            <a:r>
              <a:rPr lang="en-US" sz="2000" dirty="0"/>
              <a:t>&gt;Peter&lt;/</a:t>
            </a:r>
            <a:r>
              <a:rPr lang="en-US" sz="2000" dirty="0" err="1"/>
              <a:t>firstName</a:t>
            </a:r>
            <a:r>
              <a:rPr lang="en-US" sz="2000" dirty="0"/>
              <a:t>&gt; &lt;</a:t>
            </a:r>
            <a:r>
              <a:rPr lang="en-US" sz="2000" dirty="0" err="1"/>
              <a:t>lastName</a:t>
            </a:r>
            <a:r>
              <a:rPr lang="en-US" sz="2000" dirty="0"/>
              <a:t>&gt;Jones&lt;/</a:t>
            </a:r>
            <a:r>
              <a:rPr lang="en-US" sz="2000" dirty="0" err="1"/>
              <a:t>lastName</a:t>
            </a:r>
            <a:r>
              <a:rPr lang="en-US" sz="2000" dirty="0"/>
              <a:t>&gt;</a:t>
            </a:r>
          </a:p>
          <a:p>
            <a:pPr marL="0" indent="0">
              <a:buNone/>
            </a:pPr>
            <a:r>
              <a:rPr lang="en-US" sz="2000" dirty="0"/>
              <a:t>    &lt;/employee&gt;</a:t>
            </a:r>
          </a:p>
          <a:p>
            <a:pPr marL="0" indent="0">
              <a:buNone/>
            </a:pPr>
            <a:r>
              <a:rPr lang="en-US" sz="2000" dirty="0"/>
              <a:t>&lt;/employees&gt;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www.w3schools.com/js/js_json_intro.asp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99638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</a:rPr>
              <a:t>JSON</a:t>
            </a:r>
            <a:r>
              <a:rPr lang="en-US" sz="8800" b="1" dirty="0" smtClean="0">
                <a:solidFill>
                  <a:schemeClr val="accent1"/>
                </a:solidFill>
              </a:rPr>
              <a:t> vs. </a:t>
            </a:r>
            <a:r>
              <a:rPr lang="en-US" sz="8800" b="1" dirty="0" smtClean="0">
                <a:solidFill>
                  <a:srgbClr val="7030A0"/>
                </a:solidFill>
              </a:rPr>
              <a:t>XML</a:t>
            </a:r>
            <a:endParaRPr lang="en-US" sz="88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680573"/>
            <a:ext cx="8229600" cy="293959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&lt;employees&gt;</a:t>
            </a:r>
          </a:p>
          <a:p>
            <a:pPr marL="0" indent="0">
              <a:buNone/>
            </a:pPr>
            <a:r>
              <a:rPr lang="en-US" sz="1400" dirty="0"/>
              <a:t>    &lt;employee&gt;</a:t>
            </a:r>
          </a:p>
          <a:p>
            <a:pPr marL="0" indent="0">
              <a:buNone/>
            </a:pPr>
            <a:r>
              <a:rPr lang="en-US" sz="1400" dirty="0"/>
              <a:t>        &lt;</a:t>
            </a:r>
            <a:r>
              <a:rPr lang="en-US" sz="1400" dirty="0" err="1"/>
              <a:t>firstName</a:t>
            </a:r>
            <a:r>
              <a:rPr lang="en-US" sz="1400" dirty="0"/>
              <a:t>&gt;John&lt;/</a:t>
            </a:r>
            <a:r>
              <a:rPr lang="en-US" sz="1400" dirty="0" err="1"/>
              <a:t>firstName</a:t>
            </a:r>
            <a:r>
              <a:rPr lang="en-US" sz="1400" dirty="0"/>
              <a:t>&gt; &lt;</a:t>
            </a:r>
            <a:r>
              <a:rPr lang="en-US" sz="1400" dirty="0" err="1"/>
              <a:t>lastName</a:t>
            </a:r>
            <a:r>
              <a:rPr lang="en-US" sz="1400" dirty="0"/>
              <a:t>&gt;Doe&lt;/</a:t>
            </a:r>
            <a:r>
              <a:rPr lang="en-US" sz="1400" dirty="0" err="1"/>
              <a:t>lastName</a:t>
            </a:r>
            <a:r>
              <a:rPr lang="en-US" sz="1400" dirty="0"/>
              <a:t>&gt;</a:t>
            </a:r>
          </a:p>
          <a:p>
            <a:pPr marL="0" indent="0">
              <a:buNone/>
            </a:pPr>
            <a:r>
              <a:rPr lang="en-US" sz="1400" dirty="0"/>
              <a:t>    &lt;/employee&gt;</a:t>
            </a:r>
          </a:p>
          <a:p>
            <a:pPr marL="0" indent="0">
              <a:buNone/>
            </a:pPr>
            <a:r>
              <a:rPr lang="en-US" sz="1400" dirty="0"/>
              <a:t>    &lt;employee&gt;</a:t>
            </a:r>
          </a:p>
          <a:p>
            <a:pPr marL="0" indent="0">
              <a:buNone/>
            </a:pPr>
            <a:r>
              <a:rPr lang="en-US" sz="1400" dirty="0"/>
              <a:t>        &lt;</a:t>
            </a:r>
            <a:r>
              <a:rPr lang="en-US" sz="1400" dirty="0" err="1"/>
              <a:t>firstName</a:t>
            </a:r>
            <a:r>
              <a:rPr lang="en-US" sz="1400" dirty="0"/>
              <a:t>&gt;Anna&lt;/</a:t>
            </a:r>
            <a:r>
              <a:rPr lang="en-US" sz="1400" dirty="0" err="1"/>
              <a:t>firstName</a:t>
            </a:r>
            <a:r>
              <a:rPr lang="en-US" sz="1400" dirty="0"/>
              <a:t>&gt; &lt;</a:t>
            </a:r>
            <a:r>
              <a:rPr lang="en-US" sz="1400" dirty="0" err="1"/>
              <a:t>lastName</a:t>
            </a:r>
            <a:r>
              <a:rPr lang="en-US" sz="1400" dirty="0"/>
              <a:t>&gt;Smith&lt;/</a:t>
            </a:r>
            <a:r>
              <a:rPr lang="en-US" sz="1400" dirty="0" err="1"/>
              <a:t>lastName</a:t>
            </a:r>
            <a:r>
              <a:rPr lang="en-US" sz="1400" dirty="0"/>
              <a:t>&gt;</a:t>
            </a:r>
          </a:p>
          <a:p>
            <a:pPr marL="0" indent="0">
              <a:buNone/>
            </a:pPr>
            <a:r>
              <a:rPr lang="en-US" sz="1400" dirty="0"/>
              <a:t>    &lt;/employee&gt;</a:t>
            </a:r>
          </a:p>
          <a:p>
            <a:pPr marL="0" indent="0">
              <a:buNone/>
            </a:pPr>
            <a:r>
              <a:rPr lang="en-US" sz="1400" dirty="0"/>
              <a:t>    &lt;employee&gt;</a:t>
            </a:r>
          </a:p>
          <a:p>
            <a:pPr marL="0" indent="0">
              <a:buNone/>
            </a:pPr>
            <a:r>
              <a:rPr lang="en-US" sz="1400" dirty="0"/>
              <a:t>        &lt;</a:t>
            </a:r>
            <a:r>
              <a:rPr lang="en-US" sz="1400" dirty="0" err="1"/>
              <a:t>firstName</a:t>
            </a:r>
            <a:r>
              <a:rPr lang="en-US" sz="1400" dirty="0"/>
              <a:t>&gt;Peter&lt;/</a:t>
            </a:r>
            <a:r>
              <a:rPr lang="en-US" sz="1400" dirty="0" err="1"/>
              <a:t>firstName</a:t>
            </a:r>
            <a:r>
              <a:rPr lang="en-US" sz="1400" dirty="0"/>
              <a:t>&gt; &lt;</a:t>
            </a:r>
            <a:r>
              <a:rPr lang="en-US" sz="1400" dirty="0" err="1"/>
              <a:t>lastName</a:t>
            </a:r>
            <a:r>
              <a:rPr lang="en-US" sz="1400" dirty="0"/>
              <a:t>&gt;Jones&lt;/</a:t>
            </a:r>
            <a:r>
              <a:rPr lang="en-US" sz="1400" dirty="0" err="1"/>
              <a:t>lastName</a:t>
            </a:r>
            <a:r>
              <a:rPr lang="en-US" sz="1400" dirty="0"/>
              <a:t>&gt;</a:t>
            </a:r>
          </a:p>
          <a:p>
            <a:pPr marL="0" indent="0">
              <a:buNone/>
            </a:pPr>
            <a:r>
              <a:rPr lang="en-US" sz="1400" dirty="0"/>
              <a:t>    &lt;/employee&gt;</a:t>
            </a:r>
          </a:p>
          <a:p>
            <a:pPr marL="0" indent="0">
              <a:buNone/>
            </a:pPr>
            <a:r>
              <a:rPr lang="en-US" sz="1400" dirty="0"/>
              <a:t>&lt;/employees&gt;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www.w3schools.com/js/js_json_intro.asp</a:t>
            </a:r>
            <a:endParaRPr lang="en-US" sz="10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417638"/>
            <a:ext cx="8229600" cy="22629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{"employees":[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{"</a:t>
            </a:r>
            <a:r>
              <a:rPr lang="en-US" sz="2400" dirty="0" err="1" smtClean="0"/>
              <a:t>firstName</a:t>
            </a:r>
            <a:r>
              <a:rPr lang="en-US" sz="2400" dirty="0" smtClean="0"/>
              <a:t>":"John", "</a:t>
            </a:r>
            <a:r>
              <a:rPr lang="en-US" sz="2400" dirty="0" err="1" smtClean="0"/>
              <a:t>lastName</a:t>
            </a:r>
            <a:r>
              <a:rPr lang="en-US" sz="2400" dirty="0" smtClean="0"/>
              <a:t>":"Doe"},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{"</a:t>
            </a:r>
            <a:r>
              <a:rPr lang="en-US" sz="2400" dirty="0" err="1" smtClean="0"/>
              <a:t>firstName</a:t>
            </a:r>
            <a:r>
              <a:rPr lang="en-US" sz="2400" dirty="0" smtClean="0"/>
              <a:t>":"Anna", "</a:t>
            </a:r>
            <a:r>
              <a:rPr lang="en-US" sz="2400" dirty="0" err="1" smtClean="0"/>
              <a:t>lastName</a:t>
            </a:r>
            <a:r>
              <a:rPr lang="en-US" sz="2400" dirty="0" smtClean="0"/>
              <a:t>":"Smith"},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{"</a:t>
            </a:r>
            <a:r>
              <a:rPr lang="en-US" sz="2400" dirty="0" err="1" smtClean="0"/>
              <a:t>firstName</a:t>
            </a:r>
            <a:r>
              <a:rPr lang="en-US" sz="2400" dirty="0" smtClean="0"/>
              <a:t>":"Peter", "</a:t>
            </a:r>
            <a:r>
              <a:rPr lang="en-US" sz="2400" dirty="0" err="1" smtClean="0"/>
              <a:t>lastName</a:t>
            </a:r>
            <a:r>
              <a:rPr lang="en-US" sz="2400" dirty="0" smtClean="0"/>
              <a:t>":"Jones"}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]}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268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085503"/>
          </a:xfrm>
        </p:spPr>
        <p:txBody>
          <a:bodyPr>
            <a:noAutofit/>
          </a:bodyPr>
          <a:lstStyle/>
          <a:p>
            <a:r>
              <a:rPr lang="en-US" sz="20000" b="1" dirty="0" smtClean="0">
                <a:solidFill>
                  <a:schemeClr val="accent1"/>
                </a:solidFill>
              </a:rPr>
              <a:t>API</a:t>
            </a:r>
            <a:endParaRPr lang="en-US" sz="200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2172" y="2187146"/>
            <a:ext cx="7364627" cy="417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b="1" dirty="0">
                <a:solidFill>
                  <a:srgbClr val="FF0000"/>
                </a:solidFill>
              </a:rPr>
              <a:t>A</a:t>
            </a:r>
            <a:r>
              <a:rPr lang="en-US" sz="8800" dirty="0"/>
              <a:t>pplication </a:t>
            </a:r>
            <a:r>
              <a:rPr lang="en-US" sz="8800" dirty="0" smtClean="0"/>
              <a:t/>
            </a:r>
            <a:br>
              <a:rPr lang="en-US" sz="8800" dirty="0" smtClean="0"/>
            </a:br>
            <a:r>
              <a:rPr lang="en-US" sz="8800" b="1" dirty="0" smtClean="0">
                <a:solidFill>
                  <a:srgbClr val="FF0000"/>
                </a:solidFill>
              </a:rPr>
              <a:t>P</a:t>
            </a:r>
            <a:r>
              <a:rPr lang="en-US" sz="8800" dirty="0" smtClean="0"/>
              <a:t>rogramming </a:t>
            </a:r>
            <a:br>
              <a:rPr lang="en-US" sz="8800" dirty="0" smtClean="0"/>
            </a:br>
            <a:r>
              <a:rPr lang="en-US" sz="8800" b="1" dirty="0" smtClean="0">
                <a:solidFill>
                  <a:srgbClr val="FF0000"/>
                </a:solidFill>
              </a:rPr>
              <a:t>I</a:t>
            </a:r>
            <a:r>
              <a:rPr lang="en-US" sz="8800" dirty="0" smtClean="0"/>
              <a:t>nterface</a:t>
            </a:r>
            <a:endParaRPr lang="en-US" sz="8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38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176584" y="4750969"/>
            <a:ext cx="790832" cy="1235728"/>
            <a:chOff x="1451828" y="4820561"/>
            <a:chExt cx="790832" cy="1235728"/>
          </a:xfrm>
        </p:grpSpPr>
        <p:grpSp>
          <p:nvGrpSpPr>
            <p:cNvPr id="5" name="Group 4"/>
            <p:cNvGrpSpPr/>
            <p:nvPr/>
          </p:nvGrpSpPr>
          <p:grpSpPr>
            <a:xfrm>
              <a:off x="1451828" y="4820561"/>
              <a:ext cx="790832" cy="1235728"/>
              <a:chOff x="703097" y="3422101"/>
              <a:chExt cx="790832" cy="1235728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703097" y="3422101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80326" y="3552223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1007073" y="3466196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042908" y="4511030"/>
                <a:ext cx="111211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754879" y="5149896"/>
              <a:ext cx="184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28" name="Freeform 27"/>
          <p:cNvSpPr/>
          <p:nvPr/>
        </p:nvSpPr>
        <p:spPr>
          <a:xfrm>
            <a:off x="864439" y="216190"/>
            <a:ext cx="7006816" cy="2554912"/>
          </a:xfrm>
          <a:custGeom>
            <a:avLst/>
            <a:gdLst>
              <a:gd name="connsiteX0" fmla="*/ 104172 w 3900668"/>
              <a:gd name="connsiteY0" fmla="*/ 798653 h 2407534"/>
              <a:gd name="connsiteX1" fmla="*/ 0 w 3900668"/>
              <a:gd name="connsiteY1" fmla="*/ 2407534 h 2407534"/>
              <a:gd name="connsiteX2" fmla="*/ 3900668 w 3900668"/>
              <a:gd name="connsiteY2" fmla="*/ 2372810 h 2407534"/>
              <a:gd name="connsiteX3" fmla="*/ 3541853 w 3900668"/>
              <a:gd name="connsiteY3" fmla="*/ 775504 h 2407534"/>
              <a:gd name="connsiteX4" fmla="*/ 2060294 w 3900668"/>
              <a:gd name="connsiteY4" fmla="*/ 0 h 2407534"/>
              <a:gd name="connsiteX5" fmla="*/ 104172 w 3900668"/>
              <a:gd name="connsiteY5" fmla="*/ 798653 h 2407534"/>
              <a:gd name="connsiteX0" fmla="*/ 104172 w 3900668"/>
              <a:gd name="connsiteY0" fmla="*/ 1146139 h 2755020"/>
              <a:gd name="connsiteX1" fmla="*/ 0 w 3900668"/>
              <a:gd name="connsiteY1" fmla="*/ 2755020 h 2755020"/>
              <a:gd name="connsiteX2" fmla="*/ 3900668 w 3900668"/>
              <a:gd name="connsiteY2" fmla="*/ 2720296 h 2755020"/>
              <a:gd name="connsiteX3" fmla="*/ 3541853 w 3900668"/>
              <a:gd name="connsiteY3" fmla="*/ 1122990 h 2755020"/>
              <a:gd name="connsiteX4" fmla="*/ 2060294 w 3900668"/>
              <a:gd name="connsiteY4" fmla="*/ 347486 h 2755020"/>
              <a:gd name="connsiteX5" fmla="*/ 104172 w 3900668"/>
              <a:gd name="connsiteY5" fmla="*/ 1146139 h 2755020"/>
              <a:gd name="connsiteX0" fmla="*/ 104172 w 3900668"/>
              <a:gd name="connsiteY0" fmla="*/ 1396284 h 3005165"/>
              <a:gd name="connsiteX1" fmla="*/ 0 w 3900668"/>
              <a:gd name="connsiteY1" fmla="*/ 3005165 h 3005165"/>
              <a:gd name="connsiteX2" fmla="*/ 3900668 w 3900668"/>
              <a:gd name="connsiteY2" fmla="*/ 2970441 h 3005165"/>
              <a:gd name="connsiteX3" fmla="*/ 3541853 w 3900668"/>
              <a:gd name="connsiteY3" fmla="*/ 1373135 h 3005165"/>
              <a:gd name="connsiteX4" fmla="*/ 2060294 w 3900668"/>
              <a:gd name="connsiteY4" fmla="*/ 597631 h 3005165"/>
              <a:gd name="connsiteX5" fmla="*/ 104172 w 3900668"/>
              <a:gd name="connsiteY5" fmla="*/ 1396284 h 3005165"/>
              <a:gd name="connsiteX0" fmla="*/ 104172 w 3900668"/>
              <a:gd name="connsiteY0" fmla="*/ 1391247 h 3000128"/>
              <a:gd name="connsiteX1" fmla="*/ 0 w 3900668"/>
              <a:gd name="connsiteY1" fmla="*/ 3000128 h 3000128"/>
              <a:gd name="connsiteX2" fmla="*/ 3900668 w 3900668"/>
              <a:gd name="connsiteY2" fmla="*/ 2965404 h 3000128"/>
              <a:gd name="connsiteX3" fmla="*/ 3541853 w 3900668"/>
              <a:gd name="connsiteY3" fmla="*/ 1368098 h 3000128"/>
              <a:gd name="connsiteX4" fmla="*/ 2060294 w 3900668"/>
              <a:gd name="connsiteY4" fmla="*/ 592594 h 3000128"/>
              <a:gd name="connsiteX5" fmla="*/ 104172 w 3900668"/>
              <a:gd name="connsiteY5" fmla="*/ 1391247 h 3000128"/>
              <a:gd name="connsiteX0" fmla="*/ 764501 w 4560997"/>
              <a:gd name="connsiteY0" fmla="*/ 1391247 h 3000128"/>
              <a:gd name="connsiteX1" fmla="*/ 660329 w 4560997"/>
              <a:gd name="connsiteY1" fmla="*/ 3000128 h 3000128"/>
              <a:gd name="connsiteX2" fmla="*/ 4560997 w 4560997"/>
              <a:gd name="connsiteY2" fmla="*/ 2965404 h 3000128"/>
              <a:gd name="connsiteX3" fmla="*/ 4202182 w 4560997"/>
              <a:gd name="connsiteY3" fmla="*/ 1368098 h 3000128"/>
              <a:gd name="connsiteX4" fmla="*/ 2720623 w 4560997"/>
              <a:gd name="connsiteY4" fmla="*/ 592594 h 3000128"/>
              <a:gd name="connsiteX5" fmla="*/ 764501 w 4560997"/>
              <a:gd name="connsiteY5" fmla="*/ 1391247 h 3000128"/>
              <a:gd name="connsiteX0" fmla="*/ 802770 w 4599266"/>
              <a:gd name="connsiteY0" fmla="*/ 1391247 h 3000128"/>
              <a:gd name="connsiteX1" fmla="*/ 698598 w 4599266"/>
              <a:gd name="connsiteY1" fmla="*/ 3000128 h 3000128"/>
              <a:gd name="connsiteX2" fmla="*/ 4599266 w 4599266"/>
              <a:gd name="connsiteY2" fmla="*/ 2965404 h 3000128"/>
              <a:gd name="connsiteX3" fmla="*/ 4240451 w 4599266"/>
              <a:gd name="connsiteY3" fmla="*/ 1368098 h 3000128"/>
              <a:gd name="connsiteX4" fmla="*/ 2758892 w 4599266"/>
              <a:gd name="connsiteY4" fmla="*/ 592594 h 3000128"/>
              <a:gd name="connsiteX5" fmla="*/ 802770 w 4599266"/>
              <a:gd name="connsiteY5" fmla="*/ 1391247 h 3000128"/>
              <a:gd name="connsiteX0" fmla="*/ 807912 w 4604408"/>
              <a:gd name="connsiteY0" fmla="*/ 1391247 h 3000128"/>
              <a:gd name="connsiteX1" fmla="*/ 703740 w 4604408"/>
              <a:gd name="connsiteY1" fmla="*/ 3000128 h 3000128"/>
              <a:gd name="connsiteX2" fmla="*/ 4604408 w 4604408"/>
              <a:gd name="connsiteY2" fmla="*/ 2965404 h 3000128"/>
              <a:gd name="connsiteX3" fmla="*/ 4245593 w 4604408"/>
              <a:gd name="connsiteY3" fmla="*/ 1368098 h 3000128"/>
              <a:gd name="connsiteX4" fmla="*/ 2764034 w 4604408"/>
              <a:gd name="connsiteY4" fmla="*/ 592594 h 3000128"/>
              <a:gd name="connsiteX5" fmla="*/ 807912 w 4604408"/>
              <a:gd name="connsiteY5" fmla="*/ 1391247 h 3000128"/>
              <a:gd name="connsiteX0" fmla="*/ 869950 w 4666446"/>
              <a:gd name="connsiteY0" fmla="*/ 1391247 h 3000128"/>
              <a:gd name="connsiteX1" fmla="*/ 765778 w 4666446"/>
              <a:gd name="connsiteY1" fmla="*/ 3000128 h 3000128"/>
              <a:gd name="connsiteX2" fmla="*/ 4666446 w 4666446"/>
              <a:gd name="connsiteY2" fmla="*/ 2965404 h 3000128"/>
              <a:gd name="connsiteX3" fmla="*/ 4307631 w 4666446"/>
              <a:gd name="connsiteY3" fmla="*/ 1368098 h 3000128"/>
              <a:gd name="connsiteX4" fmla="*/ 2826072 w 4666446"/>
              <a:gd name="connsiteY4" fmla="*/ 592594 h 3000128"/>
              <a:gd name="connsiteX5" fmla="*/ 869950 w 4666446"/>
              <a:gd name="connsiteY5" fmla="*/ 1391247 h 3000128"/>
              <a:gd name="connsiteX0" fmla="*/ 783328 w 4579824"/>
              <a:gd name="connsiteY0" fmla="*/ 1391247 h 3000128"/>
              <a:gd name="connsiteX1" fmla="*/ 679156 w 4579824"/>
              <a:gd name="connsiteY1" fmla="*/ 3000128 h 3000128"/>
              <a:gd name="connsiteX2" fmla="*/ 4579824 w 4579824"/>
              <a:gd name="connsiteY2" fmla="*/ 2965404 h 3000128"/>
              <a:gd name="connsiteX3" fmla="*/ 4221009 w 4579824"/>
              <a:gd name="connsiteY3" fmla="*/ 1368098 h 3000128"/>
              <a:gd name="connsiteX4" fmla="*/ 2739450 w 4579824"/>
              <a:gd name="connsiteY4" fmla="*/ 592594 h 3000128"/>
              <a:gd name="connsiteX5" fmla="*/ 783328 w 4579824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841325"/>
              <a:gd name="connsiteY0" fmla="*/ 1391247 h 3000128"/>
              <a:gd name="connsiteX1" fmla="*/ 700882 w 4841325"/>
              <a:gd name="connsiteY1" fmla="*/ 3000128 h 3000128"/>
              <a:gd name="connsiteX2" fmla="*/ 4601550 w 4841325"/>
              <a:gd name="connsiteY2" fmla="*/ 2965404 h 3000128"/>
              <a:gd name="connsiteX3" fmla="*/ 4242735 w 4841325"/>
              <a:gd name="connsiteY3" fmla="*/ 1368098 h 3000128"/>
              <a:gd name="connsiteX4" fmla="*/ 2761176 w 4841325"/>
              <a:gd name="connsiteY4" fmla="*/ 592594 h 3000128"/>
              <a:gd name="connsiteX5" fmla="*/ 805054 w 4841325"/>
              <a:gd name="connsiteY5" fmla="*/ 1391247 h 3000128"/>
              <a:gd name="connsiteX0" fmla="*/ 805054 w 5231855"/>
              <a:gd name="connsiteY0" fmla="*/ 1391247 h 3000128"/>
              <a:gd name="connsiteX1" fmla="*/ 700882 w 5231855"/>
              <a:gd name="connsiteY1" fmla="*/ 3000128 h 3000128"/>
              <a:gd name="connsiteX2" fmla="*/ 4601550 w 5231855"/>
              <a:gd name="connsiteY2" fmla="*/ 2965404 h 3000128"/>
              <a:gd name="connsiteX3" fmla="*/ 4242735 w 5231855"/>
              <a:gd name="connsiteY3" fmla="*/ 1368098 h 3000128"/>
              <a:gd name="connsiteX4" fmla="*/ 2761176 w 5231855"/>
              <a:gd name="connsiteY4" fmla="*/ 592594 h 3000128"/>
              <a:gd name="connsiteX5" fmla="*/ 805054 w 5231855"/>
              <a:gd name="connsiteY5" fmla="*/ 1391247 h 300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855" h="3000128">
                <a:moveTo>
                  <a:pt x="805054" y="1391247"/>
                </a:moveTo>
                <a:cubicBezTo>
                  <a:pt x="261044" y="1267784"/>
                  <a:pt x="-641781" y="2544857"/>
                  <a:pt x="700882" y="3000128"/>
                </a:cubicBezTo>
                <a:lnTo>
                  <a:pt x="4601550" y="2965404"/>
                </a:lnTo>
                <a:cubicBezTo>
                  <a:pt x="5558390" y="2826509"/>
                  <a:pt x="5415636" y="1344948"/>
                  <a:pt x="4242735" y="1368098"/>
                </a:cubicBezTo>
                <a:cubicBezTo>
                  <a:pt x="4397064" y="785505"/>
                  <a:pt x="3648569" y="-5432"/>
                  <a:pt x="2761176" y="592594"/>
                </a:cubicBezTo>
                <a:cubicBezTo>
                  <a:pt x="2155434" y="-425977"/>
                  <a:pt x="484822" y="-113462"/>
                  <a:pt x="805054" y="1391247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39726" y="5922244"/>
            <a:ext cx="7264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1"/>
                </a:solidFill>
              </a:rPr>
              <a:t>Your App</a:t>
            </a:r>
            <a:endParaRPr lang="en-US" sz="6000" b="1" dirty="0">
              <a:solidFill>
                <a:schemeClr val="accent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269258" y="2771102"/>
            <a:ext cx="0" cy="181245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057398" y="1117734"/>
            <a:ext cx="4423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API</a:t>
            </a:r>
            <a:endParaRPr lang="en-US" sz="9600" b="1" dirty="0">
              <a:solidFill>
                <a:srgbClr val="FF0000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863413" y="2854809"/>
            <a:ext cx="0" cy="181245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851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176584" y="4750969"/>
            <a:ext cx="790832" cy="1235728"/>
            <a:chOff x="1451828" y="4820561"/>
            <a:chExt cx="790832" cy="1235728"/>
          </a:xfrm>
        </p:grpSpPr>
        <p:grpSp>
          <p:nvGrpSpPr>
            <p:cNvPr id="5" name="Group 4"/>
            <p:cNvGrpSpPr/>
            <p:nvPr/>
          </p:nvGrpSpPr>
          <p:grpSpPr>
            <a:xfrm>
              <a:off x="1451828" y="4820561"/>
              <a:ext cx="790832" cy="1235728"/>
              <a:chOff x="703097" y="3422101"/>
              <a:chExt cx="790832" cy="1235728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703097" y="3422101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80326" y="3552223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1007073" y="3466196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042908" y="4511030"/>
                <a:ext cx="111211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754879" y="5149896"/>
              <a:ext cx="184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28" name="Freeform 27"/>
          <p:cNvSpPr/>
          <p:nvPr/>
        </p:nvSpPr>
        <p:spPr>
          <a:xfrm>
            <a:off x="864439" y="216190"/>
            <a:ext cx="7006816" cy="2554912"/>
          </a:xfrm>
          <a:custGeom>
            <a:avLst/>
            <a:gdLst>
              <a:gd name="connsiteX0" fmla="*/ 104172 w 3900668"/>
              <a:gd name="connsiteY0" fmla="*/ 798653 h 2407534"/>
              <a:gd name="connsiteX1" fmla="*/ 0 w 3900668"/>
              <a:gd name="connsiteY1" fmla="*/ 2407534 h 2407534"/>
              <a:gd name="connsiteX2" fmla="*/ 3900668 w 3900668"/>
              <a:gd name="connsiteY2" fmla="*/ 2372810 h 2407534"/>
              <a:gd name="connsiteX3" fmla="*/ 3541853 w 3900668"/>
              <a:gd name="connsiteY3" fmla="*/ 775504 h 2407534"/>
              <a:gd name="connsiteX4" fmla="*/ 2060294 w 3900668"/>
              <a:gd name="connsiteY4" fmla="*/ 0 h 2407534"/>
              <a:gd name="connsiteX5" fmla="*/ 104172 w 3900668"/>
              <a:gd name="connsiteY5" fmla="*/ 798653 h 2407534"/>
              <a:gd name="connsiteX0" fmla="*/ 104172 w 3900668"/>
              <a:gd name="connsiteY0" fmla="*/ 1146139 h 2755020"/>
              <a:gd name="connsiteX1" fmla="*/ 0 w 3900668"/>
              <a:gd name="connsiteY1" fmla="*/ 2755020 h 2755020"/>
              <a:gd name="connsiteX2" fmla="*/ 3900668 w 3900668"/>
              <a:gd name="connsiteY2" fmla="*/ 2720296 h 2755020"/>
              <a:gd name="connsiteX3" fmla="*/ 3541853 w 3900668"/>
              <a:gd name="connsiteY3" fmla="*/ 1122990 h 2755020"/>
              <a:gd name="connsiteX4" fmla="*/ 2060294 w 3900668"/>
              <a:gd name="connsiteY4" fmla="*/ 347486 h 2755020"/>
              <a:gd name="connsiteX5" fmla="*/ 104172 w 3900668"/>
              <a:gd name="connsiteY5" fmla="*/ 1146139 h 2755020"/>
              <a:gd name="connsiteX0" fmla="*/ 104172 w 3900668"/>
              <a:gd name="connsiteY0" fmla="*/ 1396284 h 3005165"/>
              <a:gd name="connsiteX1" fmla="*/ 0 w 3900668"/>
              <a:gd name="connsiteY1" fmla="*/ 3005165 h 3005165"/>
              <a:gd name="connsiteX2" fmla="*/ 3900668 w 3900668"/>
              <a:gd name="connsiteY2" fmla="*/ 2970441 h 3005165"/>
              <a:gd name="connsiteX3" fmla="*/ 3541853 w 3900668"/>
              <a:gd name="connsiteY3" fmla="*/ 1373135 h 3005165"/>
              <a:gd name="connsiteX4" fmla="*/ 2060294 w 3900668"/>
              <a:gd name="connsiteY4" fmla="*/ 597631 h 3005165"/>
              <a:gd name="connsiteX5" fmla="*/ 104172 w 3900668"/>
              <a:gd name="connsiteY5" fmla="*/ 1396284 h 3005165"/>
              <a:gd name="connsiteX0" fmla="*/ 104172 w 3900668"/>
              <a:gd name="connsiteY0" fmla="*/ 1391247 h 3000128"/>
              <a:gd name="connsiteX1" fmla="*/ 0 w 3900668"/>
              <a:gd name="connsiteY1" fmla="*/ 3000128 h 3000128"/>
              <a:gd name="connsiteX2" fmla="*/ 3900668 w 3900668"/>
              <a:gd name="connsiteY2" fmla="*/ 2965404 h 3000128"/>
              <a:gd name="connsiteX3" fmla="*/ 3541853 w 3900668"/>
              <a:gd name="connsiteY3" fmla="*/ 1368098 h 3000128"/>
              <a:gd name="connsiteX4" fmla="*/ 2060294 w 3900668"/>
              <a:gd name="connsiteY4" fmla="*/ 592594 h 3000128"/>
              <a:gd name="connsiteX5" fmla="*/ 104172 w 3900668"/>
              <a:gd name="connsiteY5" fmla="*/ 1391247 h 3000128"/>
              <a:gd name="connsiteX0" fmla="*/ 764501 w 4560997"/>
              <a:gd name="connsiteY0" fmla="*/ 1391247 h 3000128"/>
              <a:gd name="connsiteX1" fmla="*/ 660329 w 4560997"/>
              <a:gd name="connsiteY1" fmla="*/ 3000128 h 3000128"/>
              <a:gd name="connsiteX2" fmla="*/ 4560997 w 4560997"/>
              <a:gd name="connsiteY2" fmla="*/ 2965404 h 3000128"/>
              <a:gd name="connsiteX3" fmla="*/ 4202182 w 4560997"/>
              <a:gd name="connsiteY3" fmla="*/ 1368098 h 3000128"/>
              <a:gd name="connsiteX4" fmla="*/ 2720623 w 4560997"/>
              <a:gd name="connsiteY4" fmla="*/ 592594 h 3000128"/>
              <a:gd name="connsiteX5" fmla="*/ 764501 w 4560997"/>
              <a:gd name="connsiteY5" fmla="*/ 1391247 h 3000128"/>
              <a:gd name="connsiteX0" fmla="*/ 802770 w 4599266"/>
              <a:gd name="connsiteY0" fmla="*/ 1391247 h 3000128"/>
              <a:gd name="connsiteX1" fmla="*/ 698598 w 4599266"/>
              <a:gd name="connsiteY1" fmla="*/ 3000128 h 3000128"/>
              <a:gd name="connsiteX2" fmla="*/ 4599266 w 4599266"/>
              <a:gd name="connsiteY2" fmla="*/ 2965404 h 3000128"/>
              <a:gd name="connsiteX3" fmla="*/ 4240451 w 4599266"/>
              <a:gd name="connsiteY3" fmla="*/ 1368098 h 3000128"/>
              <a:gd name="connsiteX4" fmla="*/ 2758892 w 4599266"/>
              <a:gd name="connsiteY4" fmla="*/ 592594 h 3000128"/>
              <a:gd name="connsiteX5" fmla="*/ 802770 w 4599266"/>
              <a:gd name="connsiteY5" fmla="*/ 1391247 h 3000128"/>
              <a:gd name="connsiteX0" fmla="*/ 807912 w 4604408"/>
              <a:gd name="connsiteY0" fmla="*/ 1391247 h 3000128"/>
              <a:gd name="connsiteX1" fmla="*/ 703740 w 4604408"/>
              <a:gd name="connsiteY1" fmla="*/ 3000128 h 3000128"/>
              <a:gd name="connsiteX2" fmla="*/ 4604408 w 4604408"/>
              <a:gd name="connsiteY2" fmla="*/ 2965404 h 3000128"/>
              <a:gd name="connsiteX3" fmla="*/ 4245593 w 4604408"/>
              <a:gd name="connsiteY3" fmla="*/ 1368098 h 3000128"/>
              <a:gd name="connsiteX4" fmla="*/ 2764034 w 4604408"/>
              <a:gd name="connsiteY4" fmla="*/ 592594 h 3000128"/>
              <a:gd name="connsiteX5" fmla="*/ 807912 w 4604408"/>
              <a:gd name="connsiteY5" fmla="*/ 1391247 h 3000128"/>
              <a:gd name="connsiteX0" fmla="*/ 869950 w 4666446"/>
              <a:gd name="connsiteY0" fmla="*/ 1391247 h 3000128"/>
              <a:gd name="connsiteX1" fmla="*/ 765778 w 4666446"/>
              <a:gd name="connsiteY1" fmla="*/ 3000128 h 3000128"/>
              <a:gd name="connsiteX2" fmla="*/ 4666446 w 4666446"/>
              <a:gd name="connsiteY2" fmla="*/ 2965404 h 3000128"/>
              <a:gd name="connsiteX3" fmla="*/ 4307631 w 4666446"/>
              <a:gd name="connsiteY3" fmla="*/ 1368098 h 3000128"/>
              <a:gd name="connsiteX4" fmla="*/ 2826072 w 4666446"/>
              <a:gd name="connsiteY4" fmla="*/ 592594 h 3000128"/>
              <a:gd name="connsiteX5" fmla="*/ 869950 w 4666446"/>
              <a:gd name="connsiteY5" fmla="*/ 1391247 h 3000128"/>
              <a:gd name="connsiteX0" fmla="*/ 783328 w 4579824"/>
              <a:gd name="connsiteY0" fmla="*/ 1391247 h 3000128"/>
              <a:gd name="connsiteX1" fmla="*/ 679156 w 4579824"/>
              <a:gd name="connsiteY1" fmla="*/ 3000128 h 3000128"/>
              <a:gd name="connsiteX2" fmla="*/ 4579824 w 4579824"/>
              <a:gd name="connsiteY2" fmla="*/ 2965404 h 3000128"/>
              <a:gd name="connsiteX3" fmla="*/ 4221009 w 4579824"/>
              <a:gd name="connsiteY3" fmla="*/ 1368098 h 3000128"/>
              <a:gd name="connsiteX4" fmla="*/ 2739450 w 4579824"/>
              <a:gd name="connsiteY4" fmla="*/ 592594 h 3000128"/>
              <a:gd name="connsiteX5" fmla="*/ 783328 w 4579824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841325"/>
              <a:gd name="connsiteY0" fmla="*/ 1391247 h 3000128"/>
              <a:gd name="connsiteX1" fmla="*/ 700882 w 4841325"/>
              <a:gd name="connsiteY1" fmla="*/ 3000128 h 3000128"/>
              <a:gd name="connsiteX2" fmla="*/ 4601550 w 4841325"/>
              <a:gd name="connsiteY2" fmla="*/ 2965404 h 3000128"/>
              <a:gd name="connsiteX3" fmla="*/ 4242735 w 4841325"/>
              <a:gd name="connsiteY3" fmla="*/ 1368098 h 3000128"/>
              <a:gd name="connsiteX4" fmla="*/ 2761176 w 4841325"/>
              <a:gd name="connsiteY4" fmla="*/ 592594 h 3000128"/>
              <a:gd name="connsiteX5" fmla="*/ 805054 w 4841325"/>
              <a:gd name="connsiteY5" fmla="*/ 1391247 h 3000128"/>
              <a:gd name="connsiteX0" fmla="*/ 805054 w 5231855"/>
              <a:gd name="connsiteY0" fmla="*/ 1391247 h 3000128"/>
              <a:gd name="connsiteX1" fmla="*/ 700882 w 5231855"/>
              <a:gd name="connsiteY1" fmla="*/ 3000128 h 3000128"/>
              <a:gd name="connsiteX2" fmla="*/ 4601550 w 5231855"/>
              <a:gd name="connsiteY2" fmla="*/ 2965404 h 3000128"/>
              <a:gd name="connsiteX3" fmla="*/ 4242735 w 5231855"/>
              <a:gd name="connsiteY3" fmla="*/ 1368098 h 3000128"/>
              <a:gd name="connsiteX4" fmla="*/ 2761176 w 5231855"/>
              <a:gd name="connsiteY4" fmla="*/ 592594 h 3000128"/>
              <a:gd name="connsiteX5" fmla="*/ 805054 w 5231855"/>
              <a:gd name="connsiteY5" fmla="*/ 1391247 h 300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855" h="3000128">
                <a:moveTo>
                  <a:pt x="805054" y="1391247"/>
                </a:moveTo>
                <a:cubicBezTo>
                  <a:pt x="261044" y="1267784"/>
                  <a:pt x="-641781" y="2544857"/>
                  <a:pt x="700882" y="3000128"/>
                </a:cubicBezTo>
                <a:lnTo>
                  <a:pt x="4601550" y="2965404"/>
                </a:lnTo>
                <a:cubicBezTo>
                  <a:pt x="5558390" y="2826509"/>
                  <a:pt x="5415636" y="1344948"/>
                  <a:pt x="4242735" y="1368098"/>
                </a:cubicBezTo>
                <a:cubicBezTo>
                  <a:pt x="4397064" y="785505"/>
                  <a:pt x="3648569" y="-5432"/>
                  <a:pt x="2761176" y="592594"/>
                </a:cubicBezTo>
                <a:cubicBezTo>
                  <a:pt x="2155434" y="-425977"/>
                  <a:pt x="484822" y="-113462"/>
                  <a:pt x="805054" y="1391247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39726" y="5922244"/>
            <a:ext cx="7264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1"/>
                </a:solidFill>
              </a:rPr>
              <a:t>Your App</a:t>
            </a:r>
            <a:endParaRPr lang="en-US" sz="6000" b="1" dirty="0">
              <a:solidFill>
                <a:schemeClr val="accent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269258" y="2771102"/>
            <a:ext cx="0" cy="181245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057398" y="1117734"/>
            <a:ext cx="4423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API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3996" y="3229726"/>
            <a:ext cx="3109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1"/>
                </a:solidFill>
              </a:rPr>
              <a:t>Request</a:t>
            </a:r>
            <a:endParaRPr lang="en-US" sz="6000" b="1" dirty="0">
              <a:solidFill>
                <a:schemeClr val="accent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9613" y="4262502"/>
            <a:ext cx="3008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http://</a:t>
            </a:r>
            <a:r>
              <a:rPr lang="en-US" b="1" dirty="0" err="1">
                <a:solidFill>
                  <a:srgbClr val="4F81BD"/>
                </a:solidFill>
              </a:rPr>
              <a:t>graph.facebook.com</a:t>
            </a:r>
            <a:r>
              <a:rPr lang="en-US" b="1" dirty="0">
                <a:solidFill>
                  <a:srgbClr val="4F81BD"/>
                </a:solidFill>
              </a:rPr>
              <a:t>/4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71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176584" y="4750969"/>
            <a:ext cx="790832" cy="1235728"/>
            <a:chOff x="1451828" y="4820561"/>
            <a:chExt cx="790832" cy="1235728"/>
          </a:xfrm>
        </p:grpSpPr>
        <p:grpSp>
          <p:nvGrpSpPr>
            <p:cNvPr id="5" name="Group 4"/>
            <p:cNvGrpSpPr/>
            <p:nvPr/>
          </p:nvGrpSpPr>
          <p:grpSpPr>
            <a:xfrm>
              <a:off x="1451828" y="4820561"/>
              <a:ext cx="790832" cy="1235728"/>
              <a:chOff x="703097" y="3422101"/>
              <a:chExt cx="790832" cy="1235728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703097" y="3422101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80326" y="3552223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1007073" y="3466196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042908" y="4511030"/>
                <a:ext cx="111211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754879" y="5149896"/>
              <a:ext cx="184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28" name="Freeform 27"/>
          <p:cNvSpPr/>
          <p:nvPr/>
        </p:nvSpPr>
        <p:spPr>
          <a:xfrm>
            <a:off x="864439" y="216190"/>
            <a:ext cx="7006816" cy="2554912"/>
          </a:xfrm>
          <a:custGeom>
            <a:avLst/>
            <a:gdLst>
              <a:gd name="connsiteX0" fmla="*/ 104172 w 3900668"/>
              <a:gd name="connsiteY0" fmla="*/ 798653 h 2407534"/>
              <a:gd name="connsiteX1" fmla="*/ 0 w 3900668"/>
              <a:gd name="connsiteY1" fmla="*/ 2407534 h 2407534"/>
              <a:gd name="connsiteX2" fmla="*/ 3900668 w 3900668"/>
              <a:gd name="connsiteY2" fmla="*/ 2372810 h 2407534"/>
              <a:gd name="connsiteX3" fmla="*/ 3541853 w 3900668"/>
              <a:gd name="connsiteY3" fmla="*/ 775504 h 2407534"/>
              <a:gd name="connsiteX4" fmla="*/ 2060294 w 3900668"/>
              <a:gd name="connsiteY4" fmla="*/ 0 h 2407534"/>
              <a:gd name="connsiteX5" fmla="*/ 104172 w 3900668"/>
              <a:gd name="connsiteY5" fmla="*/ 798653 h 2407534"/>
              <a:gd name="connsiteX0" fmla="*/ 104172 w 3900668"/>
              <a:gd name="connsiteY0" fmla="*/ 1146139 h 2755020"/>
              <a:gd name="connsiteX1" fmla="*/ 0 w 3900668"/>
              <a:gd name="connsiteY1" fmla="*/ 2755020 h 2755020"/>
              <a:gd name="connsiteX2" fmla="*/ 3900668 w 3900668"/>
              <a:gd name="connsiteY2" fmla="*/ 2720296 h 2755020"/>
              <a:gd name="connsiteX3" fmla="*/ 3541853 w 3900668"/>
              <a:gd name="connsiteY3" fmla="*/ 1122990 h 2755020"/>
              <a:gd name="connsiteX4" fmla="*/ 2060294 w 3900668"/>
              <a:gd name="connsiteY4" fmla="*/ 347486 h 2755020"/>
              <a:gd name="connsiteX5" fmla="*/ 104172 w 3900668"/>
              <a:gd name="connsiteY5" fmla="*/ 1146139 h 2755020"/>
              <a:gd name="connsiteX0" fmla="*/ 104172 w 3900668"/>
              <a:gd name="connsiteY0" fmla="*/ 1396284 h 3005165"/>
              <a:gd name="connsiteX1" fmla="*/ 0 w 3900668"/>
              <a:gd name="connsiteY1" fmla="*/ 3005165 h 3005165"/>
              <a:gd name="connsiteX2" fmla="*/ 3900668 w 3900668"/>
              <a:gd name="connsiteY2" fmla="*/ 2970441 h 3005165"/>
              <a:gd name="connsiteX3" fmla="*/ 3541853 w 3900668"/>
              <a:gd name="connsiteY3" fmla="*/ 1373135 h 3005165"/>
              <a:gd name="connsiteX4" fmla="*/ 2060294 w 3900668"/>
              <a:gd name="connsiteY4" fmla="*/ 597631 h 3005165"/>
              <a:gd name="connsiteX5" fmla="*/ 104172 w 3900668"/>
              <a:gd name="connsiteY5" fmla="*/ 1396284 h 3005165"/>
              <a:gd name="connsiteX0" fmla="*/ 104172 w 3900668"/>
              <a:gd name="connsiteY0" fmla="*/ 1391247 h 3000128"/>
              <a:gd name="connsiteX1" fmla="*/ 0 w 3900668"/>
              <a:gd name="connsiteY1" fmla="*/ 3000128 h 3000128"/>
              <a:gd name="connsiteX2" fmla="*/ 3900668 w 3900668"/>
              <a:gd name="connsiteY2" fmla="*/ 2965404 h 3000128"/>
              <a:gd name="connsiteX3" fmla="*/ 3541853 w 3900668"/>
              <a:gd name="connsiteY3" fmla="*/ 1368098 h 3000128"/>
              <a:gd name="connsiteX4" fmla="*/ 2060294 w 3900668"/>
              <a:gd name="connsiteY4" fmla="*/ 592594 h 3000128"/>
              <a:gd name="connsiteX5" fmla="*/ 104172 w 3900668"/>
              <a:gd name="connsiteY5" fmla="*/ 1391247 h 3000128"/>
              <a:gd name="connsiteX0" fmla="*/ 764501 w 4560997"/>
              <a:gd name="connsiteY0" fmla="*/ 1391247 h 3000128"/>
              <a:gd name="connsiteX1" fmla="*/ 660329 w 4560997"/>
              <a:gd name="connsiteY1" fmla="*/ 3000128 h 3000128"/>
              <a:gd name="connsiteX2" fmla="*/ 4560997 w 4560997"/>
              <a:gd name="connsiteY2" fmla="*/ 2965404 h 3000128"/>
              <a:gd name="connsiteX3" fmla="*/ 4202182 w 4560997"/>
              <a:gd name="connsiteY3" fmla="*/ 1368098 h 3000128"/>
              <a:gd name="connsiteX4" fmla="*/ 2720623 w 4560997"/>
              <a:gd name="connsiteY4" fmla="*/ 592594 h 3000128"/>
              <a:gd name="connsiteX5" fmla="*/ 764501 w 4560997"/>
              <a:gd name="connsiteY5" fmla="*/ 1391247 h 3000128"/>
              <a:gd name="connsiteX0" fmla="*/ 802770 w 4599266"/>
              <a:gd name="connsiteY0" fmla="*/ 1391247 h 3000128"/>
              <a:gd name="connsiteX1" fmla="*/ 698598 w 4599266"/>
              <a:gd name="connsiteY1" fmla="*/ 3000128 h 3000128"/>
              <a:gd name="connsiteX2" fmla="*/ 4599266 w 4599266"/>
              <a:gd name="connsiteY2" fmla="*/ 2965404 h 3000128"/>
              <a:gd name="connsiteX3" fmla="*/ 4240451 w 4599266"/>
              <a:gd name="connsiteY3" fmla="*/ 1368098 h 3000128"/>
              <a:gd name="connsiteX4" fmla="*/ 2758892 w 4599266"/>
              <a:gd name="connsiteY4" fmla="*/ 592594 h 3000128"/>
              <a:gd name="connsiteX5" fmla="*/ 802770 w 4599266"/>
              <a:gd name="connsiteY5" fmla="*/ 1391247 h 3000128"/>
              <a:gd name="connsiteX0" fmla="*/ 807912 w 4604408"/>
              <a:gd name="connsiteY0" fmla="*/ 1391247 h 3000128"/>
              <a:gd name="connsiteX1" fmla="*/ 703740 w 4604408"/>
              <a:gd name="connsiteY1" fmla="*/ 3000128 h 3000128"/>
              <a:gd name="connsiteX2" fmla="*/ 4604408 w 4604408"/>
              <a:gd name="connsiteY2" fmla="*/ 2965404 h 3000128"/>
              <a:gd name="connsiteX3" fmla="*/ 4245593 w 4604408"/>
              <a:gd name="connsiteY3" fmla="*/ 1368098 h 3000128"/>
              <a:gd name="connsiteX4" fmla="*/ 2764034 w 4604408"/>
              <a:gd name="connsiteY4" fmla="*/ 592594 h 3000128"/>
              <a:gd name="connsiteX5" fmla="*/ 807912 w 4604408"/>
              <a:gd name="connsiteY5" fmla="*/ 1391247 h 3000128"/>
              <a:gd name="connsiteX0" fmla="*/ 869950 w 4666446"/>
              <a:gd name="connsiteY0" fmla="*/ 1391247 h 3000128"/>
              <a:gd name="connsiteX1" fmla="*/ 765778 w 4666446"/>
              <a:gd name="connsiteY1" fmla="*/ 3000128 h 3000128"/>
              <a:gd name="connsiteX2" fmla="*/ 4666446 w 4666446"/>
              <a:gd name="connsiteY2" fmla="*/ 2965404 h 3000128"/>
              <a:gd name="connsiteX3" fmla="*/ 4307631 w 4666446"/>
              <a:gd name="connsiteY3" fmla="*/ 1368098 h 3000128"/>
              <a:gd name="connsiteX4" fmla="*/ 2826072 w 4666446"/>
              <a:gd name="connsiteY4" fmla="*/ 592594 h 3000128"/>
              <a:gd name="connsiteX5" fmla="*/ 869950 w 4666446"/>
              <a:gd name="connsiteY5" fmla="*/ 1391247 h 3000128"/>
              <a:gd name="connsiteX0" fmla="*/ 783328 w 4579824"/>
              <a:gd name="connsiteY0" fmla="*/ 1391247 h 3000128"/>
              <a:gd name="connsiteX1" fmla="*/ 679156 w 4579824"/>
              <a:gd name="connsiteY1" fmla="*/ 3000128 h 3000128"/>
              <a:gd name="connsiteX2" fmla="*/ 4579824 w 4579824"/>
              <a:gd name="connsiteY2" fmla="*/ 2965404 h 3000128"/>
              <a:gd name="connsiteX3" fmla="*/ 4221009 w 4579824"/>
              <a:gd name="connsiteY3" fmla="*/ 1368098 h 3000128"/>
              <a:gd name="connsiteX4" fmla="*/ 2739450 w 4579824"/>
              <a:gd name="connsiteY4" fmla="*/ 592594 h 3000128"/>
              <a:gd name="connsiteX5" fmla="*/ 783328 w 4579824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841325"/>
              <a:gd name="connsiteY0" fmla="*/ 1391247 h 3000128"/>
              <a:gd name="connsiteX1" fmla="*/ 700882 w 4841325"/>
              <a:gd name="connsiteY1" fmla="*/ 3000128 h 3000128"/>
              <a:gd name="connsiteX2" fmla="*/ 4601550 w 4841325"/>
              <a:gd name="connsiteY2" fmla="*/ 2965404 h 3000128"/>
              <a:gd name="connsiteX3" fmla="*/ 4242735 w 4841325"/>
              <a:gd name="connsiteY3" fmla="*/ 1368098 h 3000128"/>
              <a:gd name="connsiteX4" fmla="*/ 2761176 w 4841325"/>
              <a:gd name="connsiteY4" fmla="*/ 592594 h 3000128"/>
              <a:gd name="connsiteX5" fmla="*/ 805054 w 4841325"/>
              <a:gd name="connsiteY5" fmla="*/ 1391247 h 3000128"/>
              <a:gd name="connsiteX0" fmla="*/ 805054 w 5231855"/>
              <a:gd name="connsiteY0" fmla="*/ 1391247 h 3000128"/>
              <a:gd name="connsiteX1" fmla="*/ 700882 w 5231855"/>
              <a:gd name="connsiteY1" fmla="*/ 3000128 h 3000128"/>
              <a:gd name="connsiteX2" fmla="*/ 4601550 w 5231855"/>
              <a:gd name="connsiteY2" fmla="*/ 2965404 h 3000128"/>
              <a:gd name="connsiteX3" fmla="*/ 4242735 w 5231855"/>
              <a:gd name="connsiteY3" fmla="*/ 1368098 h 3000128"/>
              <a:gd name="connsiteX4" fmla="*/ 2761176 w 5231855"/>
              <a:gd name="connsiteY4" fmla="*/ 592594 h 3000128"/>
              <a:gd name="connsiteX5" fmla="*/ 805054 w 5231855"/>
              <a:gd name="connsiteY5" fmla="*/ 1391247 h 300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855" h="3000128">
                <a:moveTo>
                  <a:pt x="805054" y="1391247"/>
                </a:moveTo>
                <a:cubicBezTo>
                  <a:pt x="261044" y="1267784"/>
                  <a:pt x="-641781" y="2544857"/>
                  <a:pt x="700882" y="3000128"/>
                </a:cubicBezTo>
                <a:lnTo>
                  <a:pt x="4601550" y="2965404"/>
                </a:lnTo>
                <a:cubicBezTo>
                  <a:pt x="5558390" y="2826509"/>
                  <a:pt x="5415636" y="1344948"/>
                  <a:pt x="4242735" y="1368098"/>
                </a:cubicBezTo>
                <a:cubicBezTo>
                  <a:pt x="4397064" y="785505"/>
                  <a:pt x="3648569" y="-5432"/>
                  <a:pt x="2761176" y="592594"/>
                </a:cubicBezTo>
                <a:cubicBezTo>
                  <a:pt x="2155434" y="-425977"/>
                  <a:pt x="484822" y="-113462"/>
                  <a:pt x="805054" y="1391247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39726" y="5922244"/>
            <a:ext cx="7264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1"/>
                </a:solidFill>
              </a:rPr>
              <a:t>Your App</a:t>
            </a:r>
            <a:endParaRPr lang="en-US" sz="6000" b="1" dirty="0">
              <a:solidFill>
                <a:schemeClr val="accent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269258" y="2771102"/>
            <a:ext cx="0" cy="181245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057398" y="1117734"/>
            <a:ext cx="4423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API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3996" y="3229726"/>
            <a:ext cx="3109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1"/>
                </a:solidFill>
              </a:rPr>
              <a:t>Request</a:t>
            </a:r>
            <a:endParaRPr lang="en-US" sz="6000" b="1" dirty="0">
              <a:solidFill>
                <a:schemeClr val="accent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99505" y="2810548"/>
            <a:ext cx="3432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1"/>
                </a:solidFill>
              </a:rPr>
              <a:t>Response</a:t>
            </a:r>
            <a:endParaRPr lang="en-US" sz="6000" b="1" dirty="0">
              <a:solidFill>
                <a:schemeClr val="accent1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863413" y="2854809"/>
            <a:ext cx="0" cy="181245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89613" y="4262502"/>
            <a:ext cx="3008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http://</a:t>
            </a:r>
            <a:r>
              <a:rPr lang="en-US" b="1" dirty="0" err="1">
                <a:solidFill>
                  <a:srgbClr val="4F81BD"/>
                </a:solidFill>
              </a:rPr>
              <a:t>graph.facebook.com</a:t>
            </a:r>
            <a:r>
              <a:rPr lang="en-US" b="1" dirty="0">
                <a:solidFill>
                  <a:srgbClr val="4F81BD"/>
                </a:solidFill>
              </a:rPr>
              <a:t>/4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5459626" y="3769116"/>
            <a:ext cx="3484069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{</a:t>
            </a:r>
          </a:p>
          <a:p>
            <a:r>
              <a:rPr lang="en-US" sz="1400" dirty="0"/>
              <a:t>   "id": "4",</a:t>
            </a:r>
          </a:p>
          <a:p>
            <a:r>
              <a:rPr lang="en-US" sz="1400" dirty="0"/>
              <a:t>   "</a:t>
            </a:r>
            <a:r>
              <a:rPr lang="en-US" sz="1400" dirty="0" err="1"/>
              <a:t>first_name</a:t>
            </a:r>
            <a:r>
              <a:rPr lang="en-US" sz="1400" dirty="0"/>
              <a:t>": "Mark",</a:t>
            </a:r>
          </a:p>
          <a:p>
            <a:r>
              <a:rPr lang="en-US" sz="1400" dirty="0"/>
              <a:t>   "gender": "male",</a:t>
            </a:r>
          </a:p>
          <a:p>
            <a:r>
              <a:rPr lang="en-US" sz="1400" dirty="0"/>
              <a:t>   "</a:t>
            </a:r>
            <a:r>
              <a:rPr lang="en-US" sz="1400" dirty="0" err="1"/>
              <a:t>last_name</a:t>
            </a:r>
            <a:r>
              <a:rPr lang="en-US" sz="1400" dirty="0"/>
              <a:t>": "</a:t>
            </a:r>
            <a:r>
              <a:rPr lang="en-US" sz="1400" dirty="0" err="1"/>
              <a:t>Zuckerberg</a:t>
            </a:r>
            <a:r>
              <a:rPr lang="en-US" sz="1400" dirty="0"/>
              <a:t>",</a:t>
            </a:r>
          </a:p>
          <a:p>
            <a:r>
              <a:rPr lang="en-US" sz="1400" dirty="0"/>
              <a:t>   "link": "https://</a:t>
            </a:r>
            <a:r>
              <a:rPr lang="en-US" sz="1400" dirty="0" err="1"/>
              <a:t>www.facebook.com</a:t>
            </a:r>
            <a:r>
              <a:rPr lang="en-US" sz="1400" dirty="0"/>
              <a:t>/</a:t>
            </a:r>
            <a:r>
              <a:rPr lang="en-US" sz="1400" dirty="0" err="1"/>
              <a:t>zuck</a:t>
            </a:r>
            <a:r>
              <a:rPr lang="en-US" sz="1400" dirty="0"/>
              <a:t>",</a:t>
            </a:r>
          </a:p>
          <a:p>
            <a:r>
              <a:rPr lang="en-US" sz="1400" dirty="0"/>
              <a:t>   "locale": "</a:t>
            </a:r>
            <a:r>
              <a:rPr lang="en-US" sz="1400" dirty="0" err="1"/>
              <a:t>en_US</a:t>
            </a:r>
            <a:r>
              <a:rPr lang="en-US" sz="1400" dirty="0"/>
              <a:t>",</a:t>
            </a:r>
          </a:p>
          <a:p>
            <a:r>
              <a:rPr lang="en-US" sz="1400" dirty="0"/>
              <a:t>   "name": "Mark </a:t>
            </a:r>
            <a:r>
              <a:rPr lang="en-US" sz="1400" dirty="0" err="1"/>
              <a:t>Zuckerberg</a:t>
            </a:r>
            <a:r>
              <a:rPr lang="en-US" sz="1400" dirty="0"/>
              <a:t>",</a:t>
            </a:r>
          </a:p>
          <a:p>
            <a:r>
              <a:rPr lang="en-US" sz="1400" dirty="0"/>
              <a:t>   "username": "</a:t>
            </a:r>
            <a:r>
              <a:rPr lang="en-US" sz="1400" dirty="0" err="1"/>
              <a:t>zuck</a:t>
            </a:r>
            <a:r>
              <a:rPr lang="en-US" sz="1400" dirty="0"/>
              <a:t>"</a:t>
            </a:r>
          </a:p>
          <a:p>
            <a:r>
              <a:rPr lang="en-US" sz="1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847126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965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4F81BD"/>
                </a:solidFill>
              </a:rPr>
              <a:t>http://</a:t>
            </a:r>
            <a:r>
              <a:rPr lang="en-US" sz="3600" b="1" dirty="0" err="1">
                <a:solidFill>
                  <a:srgbClr val="4F81BD"/>
                </a:solidFill>
              </a:rPr>
              <a:t>graph.facebook.com</a:t>
            </a:r>
            <a:r>
              <a:rPr lang="en-US" sz="3600" b="1" dirty="0">
                <a:solidFill>
                  <a:srgbClr val="4F81BD"/>
                </a:solidFill>
              </a:rPr>
              <a:t>/4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15" y="1334865"/>
            <a:ext cx="7624569" cy="48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74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8609" y="1321419"/>
            <a:ext cx="7549637" cy="5016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{</a:t>
            </a:r>
          </a:p>
          <a:p>
            <a:r>
              <a:rPr lang="en-US" sz="3200" dirty="0"/>
              <a:t>   "id": "4",</a:t>
            </a:r>
          </a:p>
          <a:p>
            <a:r>
              <a:rPr lang="en-US" sz="3200" dirty="0"/>
              <a:t>   "</a:t>
            </a:r>
            <a:r>
              <a:rPr lang="en-US" sz="3200" dirty="0" err="1"/>
              <a:t>first_name</a:t>
            </a:r>
            <a:r>
              <a:rPr lang="en-US" sz="3200" dirty="0"/>
              <a:t>": "Mark",</a:t>
            </a:r>
          </a:p>
          <a:p>
            <a:r>
              <a:rPr lang="en-US" sz="3200" dirty="0"/>
              <a:t>   "gender": "male",</a:t>
            </a:r>
          </a:p>
          <a:p>
            <a:r>
              <a:rPr lang="en-US" sz="3200" dirty="0"/>
              <a:t>   "</a:t>
            </a:r>
            <a:r>
              <a:rPr lang="en-US" sz="3200" dirty="0" err="1"/>
              <a:t>last_name</a:t>
            </a:r>
            <a:r>
              <a:rPr lang="en-US" sz="3200" dirty="0"/>
              <a:t>": "</a:t>
            </a:r>
            <a:r>
              <a:rPr lang="en-US" sz="3200" dirty="0" err="1"/>
              <a:t>Zuckerberg</a:t>
            </a:r>
            <a:r>
              <a:rPr lang="en-US" sz="3200" dirty="0"/>
              <a:t>",</a:t>
            </a:r>
          </a:p>
          <a:p>
            <a:r>
              <a:rPr lang="en-US" sz="3200" dirty="0"/>
              <a:t>   "link": "https://</a:t>
            </a:r>
            <a:r>
              <a:rPr lang="en-US" sz="3200" dirty="0" err="1"/>
              <a:t>www.facebook.com</a:t>
            </a:r>
            <a:r>
              <a:rPr lang="en-US" sz="3200" dirty="0"/>
              <a:t>/</a:t>
            </a:r>
            <a:r>
              <a:rPr lang="en-US" sz="3200" dirty="0" err="1"/>
              <a:t>zuck</a:t>
            </a:r>
            <a:r>
              <a:rPr lang="en-US" sz="3200" dirty="0"/>
              <a:t>",</a:t>
            </a:r>
          </a:p>
          <a:p>
            <a:r>
              <a:rPr lang="en-US" sz="3200" dirty="0"/>
              <a:t>   "locale": "</a:t>
            </a:r>
            <a:r>
              <a:rPr lang="en-US" sz="3200" dirty="0" err="1"/>
              <a:t>en_US</a:t>
            </a:r>
            <a:r>
              <a:rPr lang="en-US" sz="3200" dirty="0"/>
              <a:t>",</a:t>
            </a:r>
          </a:p>
          <a:p>
            <a:r>
              <a:rPr lang="en-US" sz="3200" dirty="0"/>
              <a:t>   "name": "Mark </a:t>
            </a:r>
            <a:r>
              <a:rPr lang="en-US" sz="3200" dirty="0" err="1"/>
              <a:t>Zuckerberg</a:t>
            </a:r>
            <a:r>
              <a:rPr lang="en-US" sz="3200" dirty="0"/>
              <a:t>",</a:t>
            </a:r>
          </a:p>
          <a:p>
            <a:r>
              <a:rPr lang="en-US" sz="3200" dirty="0"/>
              <a:t>   "username": "</a:t>
            </a:r>
            <a:r>
              <a:rPr lang="en-US" sz="3200" dirty="0" err="1"/>
              <a:t>zuck</a:t>
            </a:r>
            <a:r>
              <a:rPr lang="en-US" sz="3200" dirty="0"/>
              <a:t>"</a:t>
            </a:r>
          </a:p>
          <a:p>
            <a:r>
              <a:rPr lang="en-US" sz="3200" dirty="0"/>
              <a:t>}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9654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rgbClr val="4F81BD"/>
                </a:solidFill>
              </a:rPr>
              <a:t>Facebook API (JSON)</a:t>
            </a:r>
            <a:br>
              <a:rPr lang="en-US" sz="4900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http</a:t>
            </a:r>
            <a:r>
              <a:rPr lang="en-US" sz="3600" b="1" dirty="0">
                <a:solidFill>
                  <a:srgbClr val="4F81BD"/>
                </a:solidFill>
              </a:rPr>
              <a:t>://</a:t>
            </a:r>
            <a:r>
              <a:rPr lang="en-US" sz="3600" b="1" dirty="0" err="1">
                <a:solidFill>
                  <a:srgbClr val="4F81BD"/>
                </a:solidFill>
              </a:rPr>
              <a:t>graph.facebook.com</a:t>
            </a:r>
            <a:r>
              <a:rPr lang="en-US" sz="3600" b="1" dirty="0">
                <a:solidFill>
                  <a:srgbClr val="4F81BD"/>
                </a:solidFill>
              </a:rPr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974772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486" y="274638"/>
            <a:ext cx="8712148" cy="85869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4F81BD"/>
                </a:solidFill>
              </a:rPr>
              <a:t>http://</a:t>
            </a:r>
            <a:r>
              <a:rPr lang="en-US" sz="3600" b="1" dirty="0" err="1">
                <a:solidFill>
                  <a:srgbClr val="4F81BD"/>
                </a:solidFill>
              </a:rPr>
              <a:t>graph.facebook.com</a:t>
            </a:r>
            <a:r>
              <a:rPr lang="en-US" sz="3600" b="1" dirty="0">
                <a:solidFill>
                  <a:srgbClr val="4F81BD"/>
                </a:solidFill>
              </a:rPr>
              <a:t>/</a:t>
            </a:r>
            <a:r>
              <a:rPr lang="en-US" sz="3600" b="1" dirty="0" err="1">
                <a:solidFill>
                  <a:srgbClr val="4F81BD"/>
                </a:solidFill>
              </a:rPr>
              <a:t>minyuhday</a:t>
            </a:r>
            <a:endParaRPr lang="en-US" sz="36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2" y="1594346"/>
            <a:ext cx="8078975" cy="454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03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(2/2)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708" y="952448"/>
            <a:ext cx="8785653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10  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2017/11/24   Midterm Project Report</a:t>
            </a:r>
          </a:p>
          <a:p>
            <a:pPr marL="0" indent="0">
              <a:buNone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11  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2017/12/01</a:t>
            </a:r>
            <a:r>
              <a:rPr lang="en-US" altLang="zh-TW" sz="2400" dirty="0" smtClean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Case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Study on Social Media Apps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Programming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4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                              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and Marketing in Google Play and App Store</a:t>
            </a:r>
          </a:p>
          <a:p>
            <a:pPr marL="0" indent="0">
              <a:buNone/>
            </a:pPr>
            <a:r>
              <a:rPr lang="en-US" sz="2400" dirty="0"/>
              <a:t>12   2017/12/08   Google Cloud </a:t>
            </a:r>
            <a:r>
              <a:rPr lang="en-US" sz="2400" dirty="0" smtClean="0"/>
              <a:t>Platform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13   </a:t>
            </a:r>
            <a:r>
              <a:rPr lang="en-US" sz="2400" dirty="0">
                <a:solidFill>
                  <a:srgbClr val="FF0000"/>
                </a:solidFill>
              </a:rPr>
              <a:t>2017/12/15   Google App Engine</a:t>
            </a:r>
          </a:p>
          <a:p>
            <a:pPr marL="0" indent="0">
              <a:buNone/>
            </a:pPr>
            <a:r>
              <a:rPr lang="en-US" sz="2400" dirty="0"/>
              <a:t>14   2017/12/22   Google Map API</a:t>
            </a:r>
          </a:p>
          <a:p>
            <a:pPr marL="0" indent="0">
              <a:buNone/>
            </a:pPr>
            <a:r>
              <a:rPr lang="en-US" sz="2400" dirty="0"/>
              <a:t>15   2017/12/29   Facebook API (Facebook JavaScript SDK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                                (</a:t>
            </a:r>
            <a:r>
              <a:rPr lang="en-US" sz="2400" dirty="0"/>
              <a:t>Integrate Facebook with iOS/Android Apps)</a:t>
            </a:r>
          </a:p>
          <a:p>
            <a:pPr marL="0" indent="0">
              <a:buNone/>
            </a:pPr>
            <a:r>
              <a:rPr lang="en-US" sz="2400" dirty="0"/>
              <a:t>16   2018/01/05   Twitter API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17   2018/01/12   Final Project Presentation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18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  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2018/01/19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   Final Exam Week (Final Project Presentation) 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473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4F81BD"/>
                </a:solidFill>
              </a:rPr>
              <a:t>JavaScript vs. JSON</a:t>
            </a:r>
            <a:endParaRPr lang="en-US" sz="6600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JSON</a:t>
            </a:r>
          </a:p>
          <a:p>
            <a:pPr lvl="1"/>
            <a:r>
              <a:rPr lang="en-US" sz="4000" dirty="0" smtClean="0">
                <a:solidFill>
                  <a:srgbClr val="FF0000"/>
                </a:solidFill>
              </a:rPr>
              <a:t>J</a:t>
            </a:r>
            <a:r>
              <a:rPr lang="en-US" sz="4000" dirty="0" smtClean="0"/>
              <a:t>ava</a:t>
            </a:r>
            <a:r>
              <a:rPr lang="en-US" sz="4000" dirty="0" smtClean="0">
                <a:solidFill>
                  <a:srgbClr val="FF0000"/>
                </a:solidFill>
              </a:rPr>
              <a:t>S</a:t>
            </a:r>
            <a:r>
              <a:rPr lang="en-US" sz="4000" dirty="0" smtClean="0"/>
              <a:t>cript </a:t>
            </a:r>
            <a:r>
              <a:rPr lang="en-US" sz="4000" dirty="0" smtClean="0">
                <a:solidFill>
                  <a:srgbClr val="FF0000"/>
                </a:solidFill>
              </a:rPr>
              <a:t>O</a:t>
            </a:r>
            <a:r>
              <a:rPr lang="en-US" sz="4000" dirty="0" smtClean="0"/>
              <a:t>bject </a:t>
            </a:r>
            <a:r>
              <a:rPr lang="en-US" sz="4000" dirty="0" smtClean="0">
                <a:solidFill>
                  <a:srgbClr val="FF0000"/>
                </a:solidFill>
              </a:rPr>
              <a:t>N</a:t>
            </a:r>
            <a:r>
              <a:rPr lang="en-US" sz="4000" dirty="0" smtClean="0"/>
              <a:t>otation</a:t>
            </a:r>
          </a:p>
          <a:p>
            <a:pPr lvl="2"/>
            <a:r>
              <a:rPr lang="en-US" sz="4000" dirty="0" smtClean="0"/>
              <a:t>Format for sharing data</a:t>
            </a:r>
          </a:p>
          <a:p>
            <a:pPr lvl="2"/>
            <a:r>
              <a:rPr lang="en-US" sz="4000" dirty="0" smtClean="0"/>
              <a:t>Derived from 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JavaScript</a:t>
            </a:r>
          </a:p>
          <a:p>
            <a:pPr lvl="2"/>
            <a:r>
              <a:rPr lang="en-US" sz="4000" dirty="0" smtClean="0"/>
              <a:t>Language independent</a:t>
            </a:r>
          </a:p>
          <a:p>
            <a:pPr lvl="2"/>
            <a:r>
              <a:rPr lang="en-US" sz="4000" dirty="0" smtClean="0"/>
              <a:t>An alternative to </a:t>
            </a:r>
            <a:r>
              <a:rPr lang="en-US" sz="4000" dirty="0" smtClean="0">
                <a:solidFill>
                  <a:srgbClr val="7030A0"/>
                </a:solidFill>
              </a:rPr>
              <a:t>XML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85460" y="6627332"/>
            <a:ext cx="6773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https://www.youtube.com/watch?v=40aKlrL-</a:t>
            </a:r>
            <a:r>
              <a:rPr lang="en-US" sz="1200" dirty="0" smtClean="0">
                <a:hlinkClick r:id="rId2"/>
              </a:rPr>
              <a:t>2V8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211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404"/>
            <a:ext cx="8229600" cy="835577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4F81BD"/>
                </a:solidFill>
              </a:rPr>
              <a:t>JSON</a:t>
            </a:r>
            <a:endParaRPr lang="en-US" sz="6000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6385"/>
            <a:ext cx="8229600" cy="546987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Easy to read</a:t>
            </a:r>
          </a:p>
          <a:p>
            <a:pPr lvl="1"/>
            <a:r>
              <a:rPr lang="en-US" dirty="0" smtClean="0"/>
              <a:t>Easy to write</a:t>
            </a:r>
          </a:p>
          <a:p>
            <a:pPr lvl="1"/>
            <a:r>
              <a:rPr lang="en-US" dirty="0" smtClean="0"/>
              <a:t>Easy to Parse</a:t>
            </a:r>
          </a:p>
          <a:p>
            <a:pPr marL="914400" lvl="2" indent="0">
              <a:buNone/>
            </a:pP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Var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 info =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JSON.parse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(data);</a:t>
            </a:r>
          </a:p>
          <a:p>
            <a:pPr marL="914400" lvl="2" indent="0">
              <a:buNone/>
            </a:pP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i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nfo.name</a:t>
            </a:r>
            <a:endParaRPr lang="en-US" dirty="0" smtClean="0">
              <a:solidFill>
                <a:schemeClr val="accent3">
                  <a:lumMod val="75000"/>
                </a:schemeClr>
              </a:solidFill>
              <a:latin typeface="Courier"/>
              <a:cs typeface="Courier"/>
            </a:endParaRPr>
          </a:p>
          <a:p>
            <a:pPr marL="914400" lvl="2" indent="0">
              <a:buNone/>
            </a:pP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i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nfo.position</a:t>
            </a:r>
            <a:endParaRPr lang="en-US" dirty="0" smtClean="0">
              <a:solidFill>
                <a:schemeClr val="accent3">
                  <a:lumMod val="75000"/>
                </a:schemeClr>
              </a:solidFill>
              <a:latin typeface="Courier"/>
              <a:cs typeface="Courier"/>
            </a:endParaRPr>
          </a:p>
          <a:p>
            <a:pPr marL="914400" lvl="2" indent="0">
              <a:buNone/>
            </a:pP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i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nfo.courses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[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i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]</a:t>
            </a:r>
          </a:p>
          <a:p>
            <a:pPr lvl="1"/>
            <a:r>
              <a:rPr lang="en-US" dirty="0" smtClean="0"/>
              <a:t>Learner than XML</a:t>
            </a:r>
          </a:p>
          <a:p>
            <a:pPr lvl="1"/>
            <a:r>
              <a:rPr lang="en-US" dirty="0" smtClean="0"/>
              <a:t>Growing support in APIs (i.e., Facebook, Twitter)</a:t>
            </a:r>
          </a:p>
          <a:p>
            <a:pPr lvl="1"/>
            <a:r>
              <a:rPr lang="en-US" dirty="0" smtClean="0"/>
              <a:t>Natural format for JavaScript</a:t>
            </a:r>
          </a:p>
          <a:p>
            <a:pPr lvl="1"/>
            <a:r>
              <a:rPr lang="en-US" dirty="0" smtClean="0"/>
              <a:t>Implementation in many languages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85460" y="6627332"/>
            <a:ext cx="6773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https://www.youtube.com/watch?v=40aKlrL-</a:t>
            </a:r>
            <a:r>
              <a:rPr lang="en-US" sz="1200" dirty="0" smtClean="0">
                <a:hlinkClick r:id="rId2"/>
              </a:rPr>
              <a:t>2V8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462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201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JSON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1903" y="1010437"/>
            <a:ext cx="6588989" cy="43967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{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“name”	:	“Min-</a:t>
            </a:r>
            <a:r>
              <a:rPr lang="en-US" sz="2400" dirty="0" err="1" smtClean="0"/>
              <a:t>Yuh</a:t>
            </a:r>
            <a:r>
              <a:rPr lang="en-US" sz="2400" dirty="0" smtClean="0"/>
              <a:t> Day”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“position”	:	“Assistant Professor”</a:t>
            </a:r>
          </a:p>
          <a:p>
            <a:pPr marL="0" indent="0">
              <a:buNone/>
            </a:pPr>
            <a:r>
              <a:rPr lang="en-US" sz="2400" dirty="0" smtClean="0"/>
              <a:t>	“courses”	:	[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“Social Media Apps Programming”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“Social Media Marketing”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“Data Mining”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]</a:t>
            </a:r>
          </a:p>
          <a:p>
            <a:pPr marL="0" indent="0">
              <a:buNone/>
            </a:pPr>
            <a:r>
              <a:rPr lang="en-US" sz="2400" dirty="0" smtClean="0"/>
              <a:t>}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34833" y="5212830"/>
            <a:ext cx="4572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rgbClr val="77933C"/>
                </a:solidFill>
                <a:latin typeface="Courier"/>
                <a:cs typeface="Courier"/>
              </a:rPr>
              <a:t>var</a:t>
            </a:r>
            <a:r>
              <a:rPr lang="en-US" dirty="0" smtClean="0">
                <a:solidFill>
                  <a:srgbClr val="77933C"/>
                </a:solidFill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77933C"/>
                </a:solidFill>
                <a:latin typeface="Courier"/>
                <a:cs typeface="Courier"/>
              </a:rPr>
              <a:t>info = </a:t>
            </a:r>
            <a:r>
              <a:rPr lang="en-US" dirty="0" err="1">
                <a:solidFill>
                  <a:srgbClr val="77933C"/>
                </a:solidFill>
                <a:latin typeface="Courier"/>
                <a:cs typeface="Courier"/>
              </a:rPr>
              <a:t>JSON.parse</a:t>
            </a:r>
            <a:r>
              <a:rPr lang="en-US" dirty="0">
                <a:solidFill>
                  <a:srgbClr val="77933C"/>
                </a:solidFill>
                <a:latin typeface="Courier"/>
                <a:cs typeface="Courier"/>
              </a:rPr>
              <a:t>(data);</a:t>
            </a:r>
          </a:p>
          <a:p>
            <a:r>
              <a:rPr lang="en-US" dirty="0" err="1" smtClean="0">
                <a:solidFill>
                  <a:srgbClr val="77933C"/>
                </a:solidFill>
                <a:latin typeface="Courier"/>
                <a:cs typeface="Courier"/>
              </a:rPr>
              <a:t>info.name</a:t>
            </a:r>
            <a:endParaRPr lang="en-US" dirty="0">
              <a:solidFill>
                <a:srgbClr val="77933C"/>
              </a:solidFill>
              <a:latin typeface="Courier"/>
              <a:cs typeface="Courier"/>
            </a:endParaRPr>
          </a:p>
          <a:p>
            <a:r>
              <a:rPr lang="en-US" dirty="0" err="1" smtClean="0">
                <a:solidFill>
                  <a:srgbClr val="77933C"/>
                </a:solidFill>
                <a:latin typeface="Courier"/>
                <a:cs typeface="Courier"/>
              </a:rPr>
              <a:t>info.position</a:t>
            </a:r>
            <a:endParaRPr lang="en-US" dirty="0">
              <a:solidFill>
                <a:srgbClr val="77933C"/>
              </a:solidFill>
              <a:latin typeface="Courier"/>
              <a:cs typeface="Courier"/>
            </a:endParaRPr>
          </a:p>
          <a:p>
            <a:r>
              <a:rPr lang="en-US" dirty="0" err="1" smtClean="0">
                <a:solidFill>
                  <a:srgbClr val="77933C"/>
                </a:solidFill>
                <a:latin typeface="Courier"/>
                <a:cs typeface="Courier"/>
              </a:rPr>
              <a:t>info.courses</a:t>
            </a:r>
            <a:r>
              <a:rPr lang="en-US" dirty="0">
                <a:solidFill>
                  <a:srgbClr val="77933C"/>
                </a:solidFill>
                <a:latin typeface="Courier"/>
                <a:cs typeface="Courier"/>
              </a:rPr>
              <a:t>[</a:t>
            </a:r>
            <a:r>
              <a:rPr lang="en-US" dirty="0" err="1">
                <a:solidFill>
                  <a:srgbClr val="77933C"/>
                </a:solidFill>
                <a:latin typeface="Courier"/>
                <a:cs typeface="Courier"/>
              </a:rPr>
              <a:t>i</a:t>
            </a:r>
            <a:r>
              <a:rPr lang="en-US" dirty="0">
                <a:solidFill>
                  <a:srgbClr val="77933C"/>
                </a:solidFill>
                <a:latin typeface="Courier"/>
                <a:cs typeface="Courier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5460" y="6627332"/>
            <a:ext cx="6773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https://www.youtube.com/watch?v=40aKlrL-</a:t>
            </a:r>
            <a:r>
              <a:rPr lang="en-US" sz="1200" dirty="0" smtClean="0">
                <a:hlinkClick r:id="rId2"/>
              </a:rPr>
              <a:t>2V8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50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5167" y="6632918"/>
            <a:ext cx="615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4"/>
            <a:ext cx="3094673" cy="391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5" b="7300"/>
          <a:stretch/>
        </p:blipFill>
        <p:spPr>
          <a:xfrm>
            <a:off x="199882" y="1579985"/>
            <a:ext cx="8734879" cy="4937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860" y="0"/>
            <a:ext cx="2096169" cy="14916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160"/>
            <a:ext cx="8229600" cy="10220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App Engine and </a:t>
            </a: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Cloud </a:t>
            </a:r>
            <a:r>
              <a:rPr lang="en-US" b="1" dirty="0">
                <a:solidFill>
                  <a:schemeClr val="accent1"/>
                </a:solidFill>
              </a:rPr>
              <a:t>Endpoints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11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717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Mobile Apps Backend 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on Google App Engine</a:t>
            </a:r>
            <a:br>
              <a:rPr lang="en-US" b="1" dirty="0" smtClean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71" y="1931811"/>
            <a:ext cx="9144000" cy="4287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55877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://cloud.google.com/appengine/docs/java/endpoints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4582" y="4727751"/>
            <a:ext cx="20579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Cloud </a:t>
            </a:r>
            <a:r>
              <a:rPr lang="en-US" sz="2200" dirty="0">
                <a:solidFill>
                  <a:srgbClr val="0000FF"/>
                </a:solidFill>
              </a:rPr>
              <a:t>Endpoints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6266975" y="4927805"/>
            <a:ext cx="1598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App Engine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9485" y="5836779"/>
            <a:ext cx="8051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6600"/>
                </a:solidFill>
              </a:rPr>
              <a:t>Google Cloud Endpoints Architecture</a:t>
            </a:r>
            <a:endParaRPr lang="en-US" sz="4000" dirty="0">
              <a:solidFill>
                <a:srgbClr val="FF66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" y="40393"/>
            <a:ext cx="1749778" cy="21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07416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App Engine,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Google Cloud </a:t>
            </a:r>
            <a:r>
              <a:rPr lang="en-US" b="1" dirty="0" err="1" smtClean="0">
                <a:solidFill>
                  <a:srgbClr val="4F81BD"/>
                </a:solidFill>
              </a:rPr>
              <a:t>Datastore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6530" y="6581514"/>
            <a:ext cx="6110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rgbClr val="A6A6A6"/>
                </a:solidFill>
              </a:rPr>
              <a:t>Source: </a:t>
            </a:r>
            <a:r>
              <a:rPr lang="en-US" sz="1200" dirty="0" err="1" smtClean="0">
                <a:solidFill>
                  <a:srgbClr val="A6A6A6"/>
                </a:solidFill>
              </a:rPr>
              <a:t>Datastore</a:t>
            </a:r>
            <a:r>
              <a:rPr lang="en-US" sz="1200" dirty="0" smtClean="0">
                <a:solidFill>
                  <a:srgbClr val="A6A6A6"/>
                </a:solidFill>
              </a:rPr>
              <a:t> </a:t>
            </a:r>
            <a:r>
              <a:rPr lang="en-US" sz="1200" dirty="0">
                <a:solidFill>
                  <a:srgbClr val="A6A6A6"/>
                </a:solidFill>
              </a:rPr>
              <a:t>Introduction, </a:t>
            </a:r>
            <a:r>
              <a:rPr lang="en-US" sz="1200" dirty="0">
                <a:solidFill>
                  <a:srgbClr val="A6A6A6"/>
                </a:solidFill>
                <a:hlinkClick r:id="rId2"/>
              </a:rPr>
              <a:t>http://www.youtube.com/watch?v=fQazhzcC-rg</a:t>
            </a:r>
            <a:endParaRPr lang="en-US" sz="1200" dirty="0">
              <a:solidFill>
                <a:srgbClr val="A6A6A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60" y="1179995"/>
            <a:ext cx="8768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Datasotre</a:t>
            </a:r>
            <a:r>
              <a:rPr lang="en-US" sz="2800" dirty="0" smtClean="0"/>
              <a:t> is a database (persistent storage) for </a:t>
            </a:r>
            <a:r>
              <a:rPr lang="en-US" sz="2800" dirty="0" smtClean="0">
                <a:solidFill>
                  <a:srgbClr val="FF0000"/>
                </a:solidFill>
              </a:rPr>
              <a:t>App Engine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665402" y="1981858"/>
            <a:ext cx="2860770" cy="7955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Google App Engine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734392" y="1981857"/>
            <a:ext cx="2860770" cy="78157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Traditional </a:t>
            </a:r>
            <a:br>
              <a:rPr lang="en-US" sz="2000" dirty="0" smtClean="0"/>
            </a:br>
            <a:r>
              <a:rPr lang="en-US" sz="2000" dirty="0" smtClean="0"/>
              <a:t>Web applications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2665402" y="2956580"/>
            <a:ext cx="2860770" cy="14118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Google App Engine</a:t>
            </a:r>
          </a:p>
          <a:p>
            <a:pPr algn="ctr"/>
            <a:r>
              <a:rPr lang="en-US" sz="2400" dirty="0" smtClean="0"/>
              <a:t>(Java, Python, Go)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665401" y="4546525"/>
            <a:ext cx="2860771" cy="16921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Datastore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734392" y="4546525"/>
            <a:ext cx="2860770" cy="169214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RDBMS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MySQL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PostgreSQL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SQL Server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Oracle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5734392" y="2956580"/>
            <a:ext cx="2860770" cy="14118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Perl/CGI</a:t>
            </a:r>
          </a:p>
          <a:p>
            <a:pPr algn="ctr"/>
            <a:r>
              <a:rPr lang="en-US" sz="2000" dirty="0" smtClean="0"/>
              <a:t>PHP</a:t>
            </a:r>
          </a:p>
          <a:p>
            <a:pPr algn="ctr"/>
            <a:r>
              <a:rPr lang="en-US" sz="2000" dirty="0" smtClean="0"/>
              <a:t>Ruby on Rails</a:t>
            </a:r>
          </a:p>
          <a:p>
            <a:pPr algn="ctr"/>
            <a:r>
              <a:rPr lang="en-US" sz="2000" dirty="0" smtClean="0"/>
              <a:t>ASP/JSP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333816" y="2970537"/>
            <a:ext cx="2150170" cy="14118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Web application framework</a:t>
            </a:r>
          </a:p>
          <a:p>
            <a:pPr algn="ctr"/>
            <a:r>
              <a:rPr lang="en-US" sz="2000" dirty="0" smtClean="0"/>
              <a:t>(AP)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333816" y="4531445"/>
            <a:ext cx="2150170" cy="170722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Persistent storage</a:t>
            </a:r>
          </a:p>
          <a:p>
            <a:pPr algn="ctr"/>
            <a:r>
              <a:rPr lang="en-US" sz="2000" dirty="0" smtClean="0"/>
              <a:t>(Database)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2555532" y="1842287"/>
            <a:ext cx="3124811" cy="456857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mobile-app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477"/>
            <a:ext cx="9144000" cy="6213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1693" y="6606257"/>
            <a:ext cx="5900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BFBFBF"/>
                </a:solidFill>
              </a:rPr>
              <a:t>Source: </a:t>
            </a:r>
            <a:r>
              <a:rPr lang="en-US" sz="1200" dirty="0" smtClean="0">
                <a:solidFill>
                  <a:srgbClr val="BFBFBF"/>
                </a:solidFill>
                <a:hlinkClick r:id="rId3"/>
              </a:rPr>
              <a:t>https</a:t>
            </a:r>
            <a:r>
              <a:rPr lang="en-US" sz="1200" dirty="0">
                <a:solidFill>
                  <a:srgbClr val="BFBFBF"/>
                </a:solidFill>
                <a:hlinkClick r:id="rId3"/>
              </a:rPr>
              <a:t>://cloud.google.com/developers/articles/mobile-application-solutions</a:t>
            </a:r>
            <a:r>
              <a:rPr lang="en-US" sz="1200" dirty="0" smtClean="0">
                <a:solidFill>
                  <a:srgbClr val="BFBFBF"/>
                </a:solidFill>
                <a:hlinkClick r:id="rId3"/>
              </a:rPr>
              <a:t>/</a:t>
            </a:r>
            <a:endParaRPr lang="en-US" sz="1200" dirty="0" smtClean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Mobile App Solutions </a:t>
            </a:r>
            <a:r>
              <a:rPr lang="en-US" b="1" dirty="0">
                <a:solidFill>
                  <a:schemeClr val="accent1"/>
                </a:solidFill>
              </a:rPr>
              <a:t>A</a:t>
            </a:r>
            <a:r>
              <a:rPr lang="en-US" b="1" dirty="0" smtClean="0">
                <a:solidFill>
                  <a:schemeClr val="accent1"/>
                </a:solidFill>
              </a:rPr>
              <a:t>rchitecture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52" y="1767240"/>
            <a:ext cx="8509000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1693" y="6606257"/>
            <a:ext cx="5900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BFBFBF"/>
                </a:solidFill>
              </a:rPr>
              <a:t>Source: </a:t>
            </a:r>
            <a:r>
              <a:rPr lang="en-US" sz="1200" dirty="0" smtClean="0">
                <a:solidFill>
                  <a:srgbClr val="BFBFBF"/>
                </a:solidFill>
                <a:hlinkClick r:id="rId3"/>
              </a:rPr>
              <a:t>https</a:t>
            </a:r>
            <a:r>
              <a:rPr lang="en-US" sz="1200" dirty="0">
                <a:solidFill>
                  <a:srgbClr val="BFBFBF"/>
                </a:solidFill>
                <a:hlinkClick r:id="rId3"/>
              </a:rPr>
              <a:t>://cloud.google.com/developers/articles/mobile-application-solutions</a:t>
            </a:r>
            <a:r>
              <a:rPr lang="en-US" sz="1200" dirty="0" smtClean="0">
                <a:solidFill>
                  <a:srgbClr val="BFBFBF"/>
                </a:solidFill>
                <a:hlinkClick r:id="rId3"/>
              </a:rPr>
              <a:t>/</a:t>
            </a:r>
            <a:endParaRPr lang="en-US" sz="1200" dirty="0" smtClean="0">
              <a:solidFill>
                <a:srgbClr val="BFBFB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67" y="3431057"/>
            <a:ext cx="639233" cy="10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69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Storing </a:t>
            </a:r>
            <a:r>
              <a:rPr lang="en-US" b="1" dirty="0" smtClean="0">
                <a:solidFill>
                  <a:schemeClr val="accent1"/>
                </a:solidFill>
              </a:rPr>
              <a:t>data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77" y="734947"/>
            <a:ext cx="5949462" cy="59494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1693" y="6606257"/>
            <a:ext cx="5900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BFBFBF"/>
                </a:solidFill>
              </a:rPr>
              <a:t>Source: </a:t>
            </a:r>
            <a:r>
              <a:rPr lang="en-US" sz="1200" dirty="0" smtClean="0">
                <a:solidFill>
                  <a:srgbClr val="BFBFBF"/>
                </a:solidFill>
                <a:hlinkClick r:id="rId3"/>
              </a:rPr>
              <a:t>https</a:t>
            </a:r>
            <a:r>
              <a:rPr lang="en-US" sz="1200" dirty="0">
                <a:solidFill>
                  <a:srgbClr val="BFBFBF"/>
                </a:solidFill>
                <a:hlinkClick r:id="rId3"/>
              </a:rPr>
              <a:t>://cloud.google.com/developers/articles/mobile-application-solutions</a:t>
            </a:r>
            <a:r>
              <a:rPr lang="en-US" sz="1200" dirty="0" smtClean="0">
                <a:solidFill>
                  <a:srgbClr val="BFBFBF"/>
                </a:solidFill>
                <a:hlinkClick r:id="rId3"/>
              </a:rPr>
              <a:t>/</a:t>
            </a:r>
            <a:endParaRPr lang="en-US" sz="1200" dirty="0" smtClean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1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0"/>
            <a:ext cx="8699500" cy="84991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4F81BD"/>
                </a:solidFill>
              </a:rPr>
              <a:t>Optimizing data access with </a:t>
            </a:r>
            <a:r>
              <a:rPr lang="en-US" sz="4000" b="1" dirty="0" err="1" smtClean="0">
                <a:solidFill>
                  <a:srgbClr val="4F81BD"/>
                </a:solidFill>
              </a:rPr>
              <a:t>Memcache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986684"/>
            <a:ext cx="8699500" cy="558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67" y="2688167"/>
            <a:ext cx="788811" cy="12409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1693" y="6606257"/>
            <a:ext cx="5900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BFBFBF"/>
                </a:solidFill>
              </a:rPr>
              <a:t>Source: </a:t>
            </a:r>
            <a:r>
              <a:rPr lang="en-US" sz="1200" dirty="0" smtClean="0">
                <a:solidFill>
                  <a:srgbClr val="BFBFBF"/>
                </a:solidFill>
                <a:hlinkClick r:id="rId4"/>
              </a:rPr>
              <a:t>https</a:t>
            </a:r>
            <a:r>
              <a:rPr lang="en-US" sz="1200" dirty="0">
                <a:solidFill>
                  <a:srgbClr val="BFBFBF"/>
                </a:solidFill>
                <a:hlinkClick r:id="rId4"/>
              </a:rPr>
              <a:t>://cloud.google.com/developers/articles/mobile-application-solutions</a:t>
            </a:r>
            <a:r>
              <a:rPr lang="en-US" sz="1200" dirty="0" smtClean="0">
                <a:solidFill>
                  <a:srgbClr val="BFBFBF"/>
                </a:solidFill>
                <a:hlinkClick r:id="rId4"/>
              </a:rPr>
              <a:t>/</a:t>
            </a:r>
            <a:endParaRPr lang="en-US" sz="1200" dirty="0" smtClean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4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2918"/>
            <a:ext cx="8229600" cy="536333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Google App Engine</a:t>
            </a:r>
          </a:p>
          <a:p>
            <a:pPr lvl="1"/>
            <a:endParaRPr lang="en-US" b="1" dirty="0" smtClean="0">
              <a:solidFill>
                <a:srgbClr val="558ED5"/>
              </a:solidFill>
            </a:endParaRP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Google Cloud Platform</a:t>
            </a:r>
          </a:p>
          <a:p>
            <a:pPr lvl="1"/>
            <a:endParaRPr lang="en-US" b="1" dirty="0" smtClean="0">
              <a:solidFill>
                <a:srgbClr val="558ED5"/>
              </a:solidFill>
            </a:endParaRP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Google Cloud </a:t>
            </a:r>
            <a:r>
              <a:rPr lang="en-US" b="1" dirty="0" err="1" smtClean="0">
                <a:solidFill>
                  <a:srgbClr val="558ED5"/>
                </a:solidFill>
              </a:rPr>
              <a:t>Datastore</a:t>
            </a:r>
            <a:endParaRPr lang="en-US" b="1" dirty="0" smtClean="0">
              <a:solidFill>
                <a:srgbClr val="558ED5"/>
              </a:solidFill>
            </a:endParaRPr>
          </a:p>
          <a:p>
            <a:endParaRPr lang="en-US" b="1" dirty="0">
              <a:solidFill>
                <a:srgbClr val="558ED5"/>
              </a:solidFill>
            </a:endParaRP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Google Firebase</a:t>
            </a:r>
          </a:p>
          <a:p>
            <a:pPr lvl="1"/>
            <a:endParaRPr lang="en-US" b="1" dirty="0" smtClean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871" y="1144310"/>
            <a:ext cx="1051858" cy="926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871" y="3017837"/>
            <a:ext cx="1051858" cy="955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156" y="2166801"/>
            <a:ext cx="973534" cy="851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608" y="4415285"/>
            <a:ext cx="2876525" cy="7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443"/>
            <a:ext cx="8229600" cy="32878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Google App </a:t>
            </a:r>
            <a:r>
              <a:rPr lang="en-US" b="1" dirty="0" smtClean="0">
                <a:solidFill>
                  <a:srgbClr val="4F81BD"/>
                </a:solidFill>
              </a:rPr>
              <a:t>Engine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dirty="0" smtClean="0"/>
              <a:t>Platform </a:t>
            </a:r>
            <a:r>
              <a:rPr lang="en-US" dirty="0"/>
              <a:t>as a </a:t>
            </a:r>
            <a:r>
              <a:rPr lang="en-US" dirty="0" smtClean="0"/>
              <a:t>Service (</a:t>
            </a:r>
            <a:r>
              <a:rPr lang="en-US" dirty="0" err="1" smtClean="0"/>
              <a:t>PaaS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01260" y="6582112"/>
            <a:ext cx="33414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://cloud.google.com/appengine/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docs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6278" y="4417003"/>
            <a:ext cx="57714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build and run applications on Google’s infrastructure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830" y="479071"/>
            <a:ext cx="1460340" cy="128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9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443"/>
            <a:ext cx="8229600" cy="32878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Google App </a:t>
            </a:r>
            <a:r>
              <a:rPr lang="en-US" b="1" dirty="0" smtClean="0">
                <a:solidFill>
                  <a:srgbClr val="4F81BD"/>
                </a:solidFill>
              </a:rPr>
              <a:t>Engine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dirty="0" smtClean="0"/>
              <a:t>Platform </a:t>
            </a:r>
            <a:r>
              <a:rPr lang="en-US" dirty="0"/>
              <a:t>as a </a:t>
            </a:r>
            <a:r>
              <a:rPr lang="en-US" dirty="0" smtClean="0"/>
              <a:t>Service (</a:t>
            </a:r>
            <a:r>
              <a:rPr lang="en-US" dirty="0" err="1" smtClean="0"/>
              <a:t>PaaS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01260" y="6582112"/>
            <a:ext cx="33414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://cloud.google.com/appengine/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docs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830" y="479071"/>
            <a:ext cx="1460340" cy="128683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4563141"/>
            <a:ext cx="8229600" cy="1823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Google Compute Engine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dirty="0" smtClean="0"/>
              <a:t>Infrastructure as a Service (</a:t>
            </a:r>
            <a:r>
              <a:rPr lang="en-US" dirty="0" err="1"/>
              <a:t>I</a:t>
            </a:r>
            <a:r>
              <a:rPr lang="en-US" dirty="0" err="1" smtClean="0"/>
              <a:t>aaS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830" y="3528639"/>
            <a:ext cx="1460340" cy="13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6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486"/>
            <a:ext cx="8229600" cy="572227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</a:rPr>
              <a:t>Mobile App Backend </a:t>
            </a:r>
            <a:r>
              <a:rPr lang="en-US" b="1" smtClean="0">
                <a:solidFill>
                  <a:schemeClr val="accent1"/>
                </a:solidFill>
              </a:rPr>
              <a:t>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81" y="1011868"/>
            <a:ext cx="7795156" cy="55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486"/>
            <a:ext cx="8229600" cy="572227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</a:rPr>
              <a:t>Mobile App Backend </a:t>
            </a:r>
            <a:r>
              <a:rPr lang="en-US" b="1" smtClean="0">
                <a:solidFill>
                  <a:schemeClr val="accent1"/>
                </a:solidFill>
              </a:rPr>
              <a:t>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50" y="1052742"/>
            <a:ext cx="7737898" cy="555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Google App Engine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 GB </a:t>
            </a:r>
            <a:r>
              <a:rPr lang="en-US" sz="4400" dirty="0"/>
              <a:t>of data storage and traffic for </a:t>
            </a:r>
            <a:r>
              <a:rPr lang="en-US" sz="4400" dirty="0" smtClean="0">
                <a:solidFill>
                  <a:srgbClr val="FF0000"/>
                </a:solidFill>
              </a:rPr>
              <a:t>free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sz="4400" dirty="0" smtClean="0"/>
              <a:t>can </a:t>
            </a:r>
            <a:r>
              <a:rPr lang="en-US" sz="4400" dirty="0"/>
              <a:t>be increased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by </a:t>
            </a:r>
            <a:r>
              <a:rPr lang="en-US" sz="4400" dirty="0"/>
              <a:t>enabling paid </a:t>
            </a:r>
            <a:r>
              <a:rPr lang="en-US" sz="4400" dirty="0" smtClean="0"/>
              <a:t>applications</a:t>
            </a:r>
          </a:p>
          <a:p>
            <a:pPr marL="0" indent="0" algn="ctr">
              <a:buNone/>
            </a:pP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58056" y="6604218"/>
            <a:ext cx="58278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://cloud.google.com/appengine/docs/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whatisgoogleappengine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7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889"/>
            <a:ext cx="8229600" cy="97366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App Engine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450" y="2292486"/>
            <a:ext cx="3141133" cy="1060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262" y="2144680"/>
            <a:ext cx="1975555" cy="1208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262" y="3927969"/>
            <a:ext cx="1840089" cy="1840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879" y="4286391"/>
            <a:ext cx="952500" cy="1168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95746" y="3397050"/>
            <a:ext cx="13674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Python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77879" y="3400668"/>
            <a:ext cx="89399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Java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00546" y="5505590"/>
            <a:ext cx="86433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PHP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35439" y="5505590"/>
            <a:ext cx="65995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Go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199" y="1144391"/>
            <a:ext cx="83481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Google App Engine supports </a:t>
            </a:r>
            <a:r>
              <a:rPr lang="en-US" sz="2800" dirty="0"/>
              <a:t>apps written in a variety of programming </a:t>
            </a:r>
            <a:r>
              <a:rPr lang="en-US" sz="2800" dirty="0" smtClean="0"/>
              <a:t>languages: </a:t>
            </a:r>
            <a:r>
              <a:rPr lang="en-US" sz="2800" dirty="0">
                <a:solidFill>
                  <a:srgbClr val="558ED5"/>
                </a:solidFill>
              </a:rPr>
              <a:t>Python, Java, PHP, Go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58056" y="6604218"/>
            <a:ext cx="58278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6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6"/>
              </a:rPr>
              <a:t>://cloud.google.com/appengine/docs/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6"/>
              </a:rPr>
              <a:t>whatisgoogleappengine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2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536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89333" y="6489508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https://cloud.google.com/appengine/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12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" y="42333"/>
            <a:ext cx="846667" cy="76891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Cloud </a:t>
            </a:r>
            <a:r>
              <a:rPr lang="en-US" b="1" dirty="0" err="1" smtClean="0">
                <a:solidFill>
                  <a:schemeClr val="accent1"/>
                </a:solidFill>
              </a:rPr>
              <a:t>Datastore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6789" y="6466443"/>
            <a:ext cx="3650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https://cloud.google.com/datastore/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3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587" y="107096"/>
            <a:ext cx="6150827" cy="66176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Cloud Endpoints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861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49877" y="6488668"/>
            <a:ext cx="4444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://cloud.google.com/endpoints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/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4" y="61199"/>
            <a:ext cx="707178" cy="64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8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717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Mobile Apps Backend 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on Google App Engine</a:t>
            </a:r>
            <a:br>
              <a:rPr lang="en-US" b="1" dirty="0" smtClean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71" y="1931811"/>
            <a:ext cx="9144000" cy="4287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55877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://cloud.google.com/appengine/docs/java/endpoints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4582" y="4727751"/>
            <a:ext cx="20579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Cloud </a:t>
            </a:r>
            <a:r>
              <a:rPr lang="en-US" sz="2200" dirty="0">
                <a:solidFill>
                  <a:srgbClr val="0000FF"/>
                </a:solidFill>
              </a:rPr>
              <a:t>Endpoints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6266975" y="4927805"/>
            <a:ext cx="1598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App Engine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9485" y="5836779"/>
            <a:ext cx="8051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6600"/>
                </a:solidFill>
              </a:rPr>
              <a:t>Google Cloud Endpoints Architecture</a:t>
            </a:r>
            <a:endParaRPr lang="en-US" sz="4000" dirty="0">
              <a:solidFill>
                <a:srgbClr val="FF66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" y="40393"/>
            <a:ext cx="1749778" cy="21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85020" y="355419"/>
            <a:ext cx="8455306" cy="5909455"/>
          </a:xfrm>
          <a:custGeom>
            <a:avLst/>
            <a:gdLst>
              <a:gd name="connsiteX0" fmla="*/ 0 w 1377387"/>
              <a:gd name="connsiteY0" fmla="*/ 902825 h 1724628"/>
              <a:gd name="connsiteX1" fmla="*/ 324091 w 1377387"/>
              <a:gd name="connsiteY1" fmla="*/ 0 h 1724628"/>
              <a:gd name="connsiteX2" fmla="*/ 1331088 w 1377387"/>
              <a:gd name="connsiteY2" fmla="*/ 439838 h 1724628"/>
              <a:gd name="connsiteX3" fmla="*/ 1377387 w 1377387"/>
              <a:gd name="connsiteY3" fmla="*/ 1284790 h 1724628"/>
              <a:gd name="connsiteX4" fmla="*/ 428263 w 1377387"/>
              <a:gd name="connsiteY4" fmla="*/ 1724628 h 1724628"/>
              <a:gd name="connsiteX5" fmla="*/ 138896 w 1377387"/>
              <a:gd name="connsiteY5" fmla="*/ 1296365 h 1724628"/>
              <a:gd name="connsiteX6" fmla="*/ 23149 w 1377387"/>
              <a:gd name="connsiteY6" fmla="*/ 949124 h 1724628"/>
              <a:gd name="connsiteX0" fmla="*/ 0 w 1377387"/>
              <a:gd name="connsiteY0" fmla="*/ 590309 h 1412112"/>
              <a:gd name="connsiteX1" fmla="*/ 462987 w 1377387"/>
              <a:gd name="connsiteY1" fmla="*/ 0 h 1412112"/>
              <a:gd name="connsiteX2" fmla="*/ 1331088 w 1377387"/>
              <a:gd name="connsiteY2" fmla="*/ 127322 h 1412112"/>
              <a:gd name="connsiteX3" fmla="*/ 1377387 w 1377387"/>
              <a:gd name="connsiteY3" fmla="*/ 972274 h 1412112"/>
              <a:gd name="connsiteX4" fmla="*/ 428263 w 1377387"/>
              <a:gd name="connsiteY4" fmla="*/ 1412112 h 1412112"/>
              <a:gd name="connsiteX5" fmla="*/ 138896 w 1377387"/>
              <a:gd name="connsiteY5" fmla="*/ 983849 h 1412112"/>
              <a:gd name="connsiteX6" fmla="*/ 23149 w 1377387"/>
              <a:gd name="connsiteY6" fmla="*/ 636608 h 1412112"/>
              <a:gd name="connsiteX0" fmla="*/ 0 w 1377387"/>
              <a:gd name="connsiteY0" fmla="*/ 685834 h 1507637"/>
              <a:gd name="connsiteX1" fmla="*/ 462987 w 1377387"/>
              <a:gd name="connsiteY1" fmla="*/ 95525 h 1507637"/>
              <a:gd name="connsiteX2" fmla="*/ 1331088 w 1377387"/>
              <a:gd name="connsiteY2" fmla="*/ 222847 h 1507637"/>
              <a:gd name="connsiteX3" fmla="*/ 1377387 w 1377387"/>
              <a:gd name="connsiteY3" fmla="*/ 1067799 h 1507637"/>
              <a:gd name="connsiteX4" fmla="*/ 428263 w 1377387"/>
              <a:gd name="connsiteY4" fmla="*/ 1507637 h 1507637"/>
              <a:gd name="connsiteX5" fmla="*/ 138896 w 1377387"/>
              <a:gd name="connsiteY5" fmla="*/ 1079374 h 1507637"/>
              <a:gd name="connsiteX6" fmla="*/ 23149 w 1377387"/>
              <a:gd name="connsiteY6" fmla="*/ 732133 h 1507637"/>
              <a:gd name="connsiteX0" fmla="*/ 0 w 1585731"/>
              <a:gd name="connsiteY0" fmla="*/ 685834 h 1507637"/>
              <a:gd name="connsiteX1" fmla="*/ 462987 w 1585731"/>
              <a:gd name="connsiteY1" fmla="*/ 95525 h 1507637"/>
              <a:gd name="connsiteX2" fmla="*/ 1331088 w 1585731"/>
              <a:gd name="connsiteY2" fmla="*/ 222847 h 1507637"/>
              <a:gd name="connsiteX3" fmla="*/ 1585731 w 1585731"/>
              <a:gd name="connsiteY3" fmla="*/ 813156 h 1507637"/>
              <a:gd name="connsiteX4" fmla="*/ 428263 w 1585731"/>
              <a:gd name="connsiteY4" fmla="*/ 1507637 h 1507637"/>
              <a:gd name="connsiteX5" fmla="*/ 138896 w 1585731"/>
              <a:gd name="connsiteY5" fmla="*/ 1079374 h 1507637"/>
              <a:gd name="connsiteX6" fmla="*/ 23149 w 1585731"/>
              <a:gd name="connsiteY6" fmla="*/ 732133 h 1507637"/>
              <a:gd name="connsiteX0" fmla="*/ 0 w 1585731"/>
              <a:gd name="connsiteY0" fmla="*/ 962965 h 1784768"/>
              <a:gd name="connsiteX1" fmla="*/ 162045 w 1585731"/>
              <a:gd name="connsiteY1" fmla="*/ 60140 h 1784768"/>
              <a:gd name="connsiteX2" fmla="*/ 1331088 w 1585731"/>
              <a:gd name="connsiteY2" fmla="*/ 499978 h 1784768"/>
              <a:gd name="connsiteX3" fmla="*/ 1585731 w 1585731"/>
              <a:gd name="connsiteY3" fmla="*/ 1090287 h 1784768"/>
              <a:gd name="connsiteX4" fmla="*/ 428263 w 1585731"/>
              <a:gd name="connsiteY4" fmla="*/ 1784768 h 1784768"/>
              <a:gd name="connsiteX5" fmla="*/ 138896 w 1585731"/>
              <a:gd name="connsiteY5" fmla="*/ 1356505 h 1784768"/>
              <a:gd name="connsiteX6" fmla="*/ 23149 w 1585731"/>
              <a:gd name="connsiteY6" fmla="*/ 1009264 h 1784768"/>
              <a:gd name="connsiteX0" fmla="*/ 0 w 1585731"/>
              <a:gd name="connsiteY0" fmla="*/ 744298 h 1566101"/>
              <a:gd name="connsiteX1" fmla="*/ 567159 w 1585731"/>
              <a:gd name="connsiteY1" fmla="*/ 84541 h 1566101"/>
              <a:gd name="connsiteX2" fmla="*/ 1331088 w 1585731"/>
              <a:gd name="connsiteY2" fmla="*/ 281311 h 1566101"/>
              <a:gd name="connsiteX3" fmla="*/ 1585731 w 1585731"/>
              <a:gd name="connsiteY3" fmla="*/ 871620 h 1566101"/>
              <a:gd name="connsiteX4" fmla="*/ 428263 w 1585731"/>
              <a:gd name="connsiteY4" fmla="*/ 1566101 h 1566101"/>
              <a:gd name="connsiteX5" fmla="*/ 138896 w 1585731"/>
              <a:gd name="connsiteY5" fmla="*/ 1137838 h 1566101"/>
              <a:gd name="connsiteX6" fmla="*/ 23149 w 1585731"/>
              <a:gd name="connsiteY6" fmla="*/ 790597 h 1566101"/>
              <a:gd name="connsiteX0" fmla="*/ 0 w 1585731"/>
              <a:gd name="connsiteY0" fmla="*/ 725320 h 1547123"/>
              <a:gd name="connsiteX1" fmla="*/ 567159 w 1585731"/>
              <a:gd name="connsiteY1" fmla="*/ 65563 h 1547123"/>
              <a:gd name="connsiteX2" fmla="*/ 1169042 w 1585731"/>
              <a:gd name="connsiteY2" fmla="*/ 435953 h 1547123"/>
              <a:gd name="connsiteX3" fmla="*/ 1585731 w 1585731"/>
              <a:gd name="connsiteY3" fmla="*/ 852642 h 1547123"/>
              <a:gd name="connsiteX4" fmla="*/ 428263 w 1585731"/>
              <a:gd name="connsiteY4" fmla="*/ 1547123 h 1547123"/>
              <a:gd name="connsiteX5" fmla="*/ 138896 w 1585731"/>
              <a:gd name="connsiteY5" fmla="*/ 1118860 h 1547123"/>
              <a:gd name="connsiteX6" fmla="*/ 23149 w 1585731"/>
              <a:gd name="connsiteY6" fmla="*/ 771619 h 1547123"/>
              <a:gd name="connsiteX0" fmla="*/ 0 w 1585731"/>
              <a:gd name="connsiteY0" fmla="*/ 747953 h 1569756"/>
              <a:gd name="connsiteX1" fmla="*/ 567159 w 1585731"/>
              <a:gd name="connsiteY1" fmla="*/ 88196 h 1569756"/>
              <a:gd name="connsiteX2" fmla="*/ 1169042 w 1585731"/>
              <a:gd name="connsiteY2" fmla="*/ 458586 h 1569756"/>
              <a:gd name="connsiteX3" fmla="*/ 1585731 w 1585731"/>
              <a:gd name="connsiteY3" fmla="*/ 875275 h 1569756"/>
              <a:gd name="connsiteX4" fmla="*/ 428263 w 1585731"/>
              <a:gd name="connsiteY4" fmla="*/ 1569756 h 1569756"/>
              <a:gd name="connsiteX5" fmla="*/ 138896 w 1585731"/>
              <a:gd name="connsiteY5" fmla="*/ 1141493 h 1569756"/>
              <a:gd name="connsiteX6" fmla="*/ 23149 w 1585731"/>
              <a:gd name="connsiteY6" fmla="*/ 794252 h 1569756"/>
              <a:gd name="connsiteX0" fmla="*/ 0 w 1585731"/>
              <a:gd name="connsiteY0" fmla="*/ 769638 h 1591441"/>
              <a:gd name="connsiteX1" fmla="*/ 567159 w 1585731"/>
              <a:gd name="connsiteY1" fmla="*/ 109881 h 1591441"/>
              <a:gd name="connsiteX2" fmla="*/ 1169042 w 1585731"/>
              <a:gd name="connsiteY2" fmla="*/ 480271 h 1591441"/>
              <a:gd name="connsiteX3" fmla="*/ 1585731 w 1585731"/>
              <a:gd name="connsiteY3" fmla="*/ 896960 h 1591441"/>
              <a:gd name="connsiteX4" fmla="*/ 428263 w 1585731"/>
              <a:gd name="connsiteY4" fmla="*/ 1591441 h 1591441"/>
              <a:gd name="connsiteX5" fmla="*/ 138896 w 1585731"/>
              <a:gd name="connsiteY5" fmla="*/ 1163178 h 1591441"/>
              <a:gd name="connsiteX6" fmla="*/ 23149 w 1585731"/>
              <a:gd name="connsiteY6" fmla="*/ 815937 h 1591441"/>
              <a:gd name="connsiteX0" fmla="*/ 0 w 1585731"/>
              <a:gd name="connsiteY0" fmla="*/ 608837 h 1430640"/>
              <a:gd name="connsiteX1" fmla="*/ 347240 w 1585731"/>
              <a:gd name="connsiteY1" fmla="*/ 180573 h 1430640"/>
              <a:gd name="connsiteX2" fmla="*/ 1169042 w 1585731"/>
              <a:gd name="connsiteY2" fmla="*/ 319470 h 1430640"/>
              <a:gd name="connsiteX3" fmla="*/ 1585731 w 1585731"/>
              <a:gd name="connsiteY3" fmla="*/ 736159 h 1430640"/>
              <a:gd name="connsiteX4" fmla="*/ 428263 w 1585731"/>
              <a:gd name="connsiteY4" fmla="*/ 1430640 h 1430640"/>
              <a:gd name="connsiteX5" fmla="*/ 138896 w 1585731"/>
              <a:gd name="connsiteY5" fmla="*/ 1002377 h 1430640"/>
              <a:gd name="connsiteX6" fmla="*/ 23149 w 1585731"/>
              <a:gd name="connsiteY6" fmla="*/ 655136 h 1430640"/>
              <a:gd name="connsiteX0" fmla="*/ 0 w 1585731"/>
              <a:gd name="connsiteY0" fmla="*/ 691691 h 1513494"/>
              <a:gd name="connsiteX1" fmla="*/ 347240 w 1585731"/>
              <a:gd name="connsiteY1" fmla="*/ 263427 h 1513494"/>
              <a:gd name="connsiteX2" fmla="*/ 1169042 w 1585731"/>
              <a:gd name="connsiteY2" fmla="*/ 402324 h 1513494"/>
              <a:gd name="connsiteX3" fmla="*/ 1585731 w 1585731"/>
              <a:gd name="connsiteY3" fmla="*/ 819013 h 1513494"/>
              <a:gd name="connsiteX4" fmla="*/ 428263 w 1585731"/>
              <a:gd name="connsiteY4" fmla="*/ 1513494 h 1513494"/>
              <a:gd name="connsiteX5" fmla="*/ 138896 w 1585731"/>
              <a:gd name="connsiteY5" fmla="*/ 1085231 h 1513494"/>
              <a:gd name="connsiteX6" fmla="*/ 23149 w 1585731"/>
              <a:gd name="connsiteY6" fmla="*/ 737990 h 1513494"/>
              <a:gd name="connsiteX0" fmla="*/ 0 w 1585731"/>
              <a:gd name="connsiteY0" fmla="*/ 677145 h 1498948"/>
              <a:gd name="connsiteX1" fmla="*/ 358815 w 1585731"/>
              <a:gd name="connsiteY1" fmla="*/ 272031 h 1498948"/>
              <a:gd name="connsiteX2" fmla="*/ 1169042 w 1585731"/>
              <a:gd name="connsiteY2" fmla="*/ 387778 h 1498948"/>
              <a:gd name="connsiteX3" fmla="*/ 1585731 w 1585731"/>
              <a:gd name="connsiteY3" fmla="*/ 804467 h 1498948"/>
              <a:gd name="connsiteX4" fmla="*/ 428263 w 1585731"/>
              <a:gd name="connsiteY4" fmla="*/ 1498948 h 1498948"/>
              <a:gd name="connsiteX5" fmla="*/ 138896 w 1585731"/>
              <a:gd name="connsiteY5" fmla="*/ 1070685 h 1498948"/>
              <a:gd name="connsiteX6" fmla="*/ 23149 w 1585731"/>
              <a:gd name="connsiteY6" fmla="*/ 723444 h 1498948"/>
              <a:gd name="connsiteX0" fmla="*/ 0 w 1585731"/>
              <a:gd name="connsiteY0" fmla="*/ 670026 h 1491829"/>
              <a:gd name="connsiteX1" fmla="*/ 381964 w 1585731"/>
              <a:gd name="connsiteY1" fmla="*/ 276487 h 1491829"/>
              <a:gd name="connsiteX2" fmla="*/ 1169042 w 1585731"/>
              <a:gd name="connsiteY2" fmla="*/ 380659 h 1491829"/>
              <a:gd name="connsiteX3" fmla="*/ 1585731 w 1585731"/>
              <a:gd name="connsiteY3" fmla="*/ 797348 h 1491829"/>
              <a:gd name="connsiteX4" fmla="*/ 428263 w 1585731"/>
              <a:gd name="connsiteY4" fmla="*/ 1491829 h 1491829"/>
              <a:gd name="connsiteX5" fmla="*/ 138896 w 1585731"/>
              <a:gd name="connsiteY5" fmla="*/ 1063566 h 1491829"/>
              <a:gd name="connsiteX6" fmla="*/ 23149 w 1585731"/>
              <a:gd name="connsiteY6" fmla="*/ 716325 h 1491829"/>
              <a:gd name="connsiteX0" fmla="*/ 0 w 1585731"/>
              <a:gd name="connsiteY0" fmla="*/ 684698 h 1506501"/>
              <a:gd name="connsiteX1" fmla="*/ 381964 w 1585731"/>
              <a:gd name="connsiteY1" fmla="*/ 291159 h 1506501"/>
              <a:gd name="connsiteX2" fmla="*/ 1169042 w 1585731"/>
              <a:gd name="connsiteY2" fmla="*/ 395331 h 1506501"/>
              <a:gd name="connsiteX3" fmla="*/ 1585731 w 1585731"/>
              <a:gd name="connsiteY3" fmla="*/ 812020 h 1506501"/>
              <a:gd name="connsiteX4" fmla="*/ 428263 w 1585731"/>
              <a:gd name="connsiteY4" fmla="*/ 1506501 h 1506501"/>
              <a:gd name="connsiteX5" fmla="*/ 138896 w 1585731"/>
              <a:gd name="connsiteY5" fmla="*/ 1078238 h 1506501"/>
              <a:gd name="connsiteX6" fmla="*/ 23149 w 1585731"/>
              <a:gd name="connsiteY6" fmla="*/ 730997 h 1506501"/>
              <a:gd name="connsiteX0" fmla="*/ 0 w 1175397"/>
              <a:gd name="connsiteY0" fmla="*/ 684698 h 1506501"/>
              <a:gd name="connsiteX1" fmla="*/ 381964 w 1175397"/>
              <a:gd name="connsiteY1" fmla="*/ 291159 h 1506501"/>
              <a:gd name="connsiteX2" fmla="*/ 1169042 w 1175397"/>
              <a:gd name="connsiteY2" fmla="*/ 395331 h 1506501"/>
              <a:gd name="connsiteX3" fmla="*/ 1006997 w 1175397"/>
              <a:gd name="connsiteY3" fmla="*/ 950916 h 1506501"/>
              <a:gd name="connsiteX4" fmla="*/ 428263 w 1175397"/>
              <a:gd name="connsiteY4" fmla="*/ 1506501 h 1506501"/>
              <a:gd name="connsiteX5" fmla="*/ 138896 w 1175397"/>
              <a:gd name="connsiteY5" fmla="*/ 1078238 h 1506501"/>
              <a:gd name="connsiteX6" fmla="*/ 23149 w 1175397"/>
              <a:gd name="connsiteY6" fmla="*/ 730997 h 1506501"/>
              <a:gd name="connsiteX0" fmla="*/ 0 w 1413708"/>
              <a:gd name="connsiteY0" fmla="*/ 684698 h 1506501"/>
              <a:gd name="connsiteX1" fmla="*/ 381964 w 1413708"/>
              <a:gd name="connsiteY1" fmla="*/ 291159 h 1506501"/>
              <a:gd name="connsiteX2" fmla="*/ 1169042 w 1413708"/>
              <a:gd name="connsiteY2" fmla="*/ 395331 h 1506501"/>
              <a:gd name="connsiteX3" fmla="*/ 1006997 w 1413708"/>
              <a:gd name="connsiteY3" fmla="*/ 950916 h 1506501"/>
              <a:gd name="connsiteX4" fmla="*/ 428263 w 1413708"/>
              <a:gd name="connsiteY4" fmla="*/ 1506501 h 1506501"/>
              <a:gd name="connsiteX5" fmla="*/ 138896 w 1413708"/>
              <a:gd name="connsiteY5" fmla="*/ 1078238 h 1506501"/>
              <a:gd name="connsiteX6" fmla="*/ 23149 w 1413708"/>
              <a:gd name="connsiteY6" fmla="*/ 730997 h 1506501"/>
              <a:gd name="connsiteX0" fmla="*/ 0 w 1521294"/>
              <a:gd name="connsiteY0" fmla="*/ 684698 h 1506501"/>
              <a:gd name="connsiteX1" fmla="*/ 381964 w 1521294"/>
              <a:gd name="connsiteY1" fmla="*/ 291159 h 1506501"/>
              <a:gd name="connsiteX2" fmla="*/ 1169042 w 1521294"/>
              <a:gd name="connsiteY2" fmla="*/ 395331 h 1506501"/>
              <a:gd name="connsiteX3" fmla="*/ 1006997 w 1521294"/>
              <a:gd name="connsiteY3" fmla="*/ 950916 h 1506501"/>
              <a:gd name="connsiteX4" fmla="*/ 428263 w 1521294"/>
              <a:gd name="connsiteY4" fmla="*/ 1506501 h 1506501"/>
              <a:gd name="connsiteX5" fmla="*/ 138896 w 1521294"/>
              <a:gd name="connsiteY5" fmla="*/ 1078238 h 1506501"/>
              <a:gd name="connsiteX6" fmla="*/ 23149 w 1521294"/>
              <a:gd name="connsiteY6" fmla="*/ 730997 h 1506501"/>
              <a:gd name="connsiteX0" fmla="*/ 0 w 1513495"/>
              <a:gd name="connsiteY0" fmla="*/ 684698 h 1506501"/>
              <a:gd name="connsiteX1" fmla="*/ 381964 w 1513495"/>
              <a:gd name="connsiteY1" fmla="*/ 291159 h 1506501"/>
              <a:gd name="connsiteX2" fmla="*/ 1169042 w 1513495"/>
              <a:gd name="connsiteY2" fmla="*/ 395331 h 1506501"/>
              <a:gd name="connsiteX3" fmla="*/ 1006997 w 1513495"/>
              <a:gd name="connsiteY3" fmla="*/ 950916 h 1506501"/>
              <a:gd name="connsiteX4" fmla="*/ 428263 w 1513495"/>
              <a:gd name="connsiteY4" fmla="*/ 1506501 h 1506501"/>
              <a:gd name="connsiteX5" fmla="*/ 138896 w 1513495"/>
              <a:gd name="connsiteY5" fmla="*/ 1078238 h 1506501"/>
              <a:gd name="connsiteX6" fmla="*/ 23149 w 1513495"/>
              <a:gd name="connsiteY6" fmla="*/ 730997 h 1506501"/>
              <a:gd name="connsiteX0" fmla="*/ 0 w 1392549"/>
              <a:gd name="connsiteY0" fmla="*/ 684698 h 1506501"/>
              <a:gd name="connsiteX1" fmla="*/ 381964 w 1392549"/>
              <a:gd name="connsiteY1" fmla="*/ 291159 h 1506501"/>
              <a:gd name="connsiteX2" fmla="*/ 1169042 w 1392549"/>
              <a:gd name="connsiteY2" fmla="*/ 395331 h 1506501"/>
              <a:gd name="connsiteX3" fmla="*/ 1006997 w 1392549"/>
              <a:gd name="connsiteY3" fmla="*/ 950916 h 1506501"/>
              <a:gd name="connsiteX4" fmla="*/ 428263 w 1392549"/>
              <a:gd name="connsiteY4" fmla="*/ 1506501 h 1506501"/>
              <a:gd name="connsiteX5" fmla="*/ 138896 w 1392549"/>
              <a:gd name="connsiteY5" fmla="*/ 1078238 h 1506501"/>
              <a:gd name="connsiteX6" fmla="*/ 23149 w 1392549"/>
              <a:gd name="connsiteY6" fmla="*/ 730997 h 1506501"/>
              <a:gd name="connsiteX0" fmla="*/ 0 w 1377013"/>
              <a:gd name="connsiteY0" fmla="*/ 684698 h 1506501"/>
              <a:gd name="connsiteX1" fmla="*/ 381964 w 1377013"/>
              <a:gd name="connsiteY1" fmla="*/ 291159 h 1506501"/>
              <a:gd name="connsiteX2" fmla="*/ 1169042 w 1377013"/>
              <a:gd name="connsiteY2" fmla="*/ 395331 h 1506501"/>
              <a:gd name="connsiteX3" fmla="*/ 972273 w 1377013"/>
              <a:gd name="connsiteY3" fmla="*/ 939342 h 1506501"/>
              <a:gd name="connsiteX4" fmla="*/ 428263 w 1377013"/>
              <a:gd name="connsiteY4" fmla="*/ 1506501 h 1506501"/>
              <a:gd name="connsiteX5" fmla="*/ 138896 w 1377013"/>
              <a:gd name="connsiteY5" fmla="*/ 1078238 h 1506501"/>
              <a:gd name="connsiteX6" fmla="*/ 23149 w 1377013"/>
              <a:gd name="connsiteY6" fmla="*/ 730997 h 1506501"/>
              <a:gd name="connsiteX0" fmla="*/ 69449 w 1446462"/>
              <a:gd name="connsiteY0" fmla="*/ 684698 h 1506501"/>
              <a:gd name="connsiteX1" fmla="*/ 451413 w 1446462"/>
              <a:gd name="connsiteY1" fmla="*/ 291159 h 1506501"/>
              <a:gd name="connsiteX2" fmla="*/ 1238491 w 1446462"/>
              <a:gd name="connsiteY2" fmla="*/ 395331 h 1506501"/>
              <a:gd name="connsiteX3" fmla="*/ 1041722 w 1446462"/>
              <a:gd name="connsiteY3" fmla="*/ 939342 h 1506501"/>
              <a:gd name="connsiteX4" fmla="*/ 497712 w 1446462"/>
              <a:gd name="connsiteY4" fmla="*/ 1506501 h 1506501"/>
              <a:gd name="connsiteX5" fmla="*/ 208345 w 1446462"/>
              <a:gd name="connsiteY5" fmla="*/ 1078238 h 1506501"/>
              <a:gd name="connsiteX6" fmla="*/ 0 w 1446462"/>
              <a:gd name="connsiteY6" fmla="*/ 916192 h 1506501"/>
              <a:gd name="connsiteX0" fmla="*/ 69449 w 1446462"/>
              <a:gd name="connsiteY0" fmla="*/ 684698 h 1506501"/>
              <a:gd name="connsiteX1" fmla="*/ 451413 w 1446462"/>
              <a:gd name="connsiteY1" fmla="*/ 291159 h 1506501"/>
              <a:gd name="connsiteX2" fmla="*/ 1238491 w 1446462"/>
              <a:gd name="connsiteY2" fmla="*/ 395331 h 1506501"/>
              <a:gd name="connsiteX3" fmla="*/ 1041722 w 1446462"/>
              <a:gd name="connsiteY3" fmla="*/ 939342 h 1506501"/>
              <a:gd name="connsiteX4" fmla="*/ 497712 w 1446462"/>
              <a:gd name="connsiteY4" fmla="*/ 1506501 h 1506501"/>
              <a:gd name="connsiteX5" fmla="*/ 0 w 1446462"/>
              <a:gd name="connsiteY5" fmla="*/ 916192 h 1506501"/>
              <a:gd name="connsiteX0" fmla="*/ 0 w 1377013"/>
              <a:gd name="connsiteY0" fmla="*/ 684698 h 1506501"/>
              <a:gd name="connsiteX1" fmla="*/ 381964 w 1377013"/>
              <a:gd name="connsiteY1" fmla="*/ 291159 h 1506501"/>
              <a:gd name="connsiteX2" fmla="*/ 1169042 w 1377013"/>
              <a:gd name="connsiteY2" fmla="*/ 395331 h 1506501"/>
              <a:gd name="connsiteX3" fmla="*/ 972273 w 1377013"/>
              <a:gd name="connsiteY3" fmla="*/ 939342 h 1506501"/>
              <a:gd name="connsiteX4" fmla="*/ 428263 w 1377013"/>
              <a:gd name="connsiteY4" fmla="*/ 1506501 h 1506501"/>
              <a:gd name="connsiteX0" fmla="*/ 0 w 1377013"/>
              <a:gd name="connsiteY0" fmla="*/ 684698 h 940180"/>
              <a:gd name="connsiteX1" fmla="*/ 381964 w 1377013"/>
              <a:gd name="connsiteY1" fmla="*/ 291159 h 940180"/>
              <a:gd name="connsiteX2" fmla="*/ 1169042 w 1377013"/>
              <a:gd name="connsiteY2" fmla="*/ 395331 h 940180"/>
              <a:gd name="connsiteX3" fmla="*/ 972273 w 1377013"/>
              <a:gd name="connsiteY3" fmla="*/ 939342 h 940180"/>
              <a:gd name="connsiteX0" fmla="*/ 208345 w 995049"/>
              <a:gd name="connsiteY0" fmla="*/ 939341 h 940180"/>
              <a:gd name="connsiteX1" fmla="*/ 0 w 995049"/>
              <a:gd name="connsiteY1" fmla="*/ 291159 h 940180"/>
              <a:gd name="connsiteX2" fmla="*/ 787078 w 995049"/>
              <a:gd name="connsiteY2" fmla="*/ 395331 h 940180"/>
              <a:gd name="connsiteX3" fmla="*/ 590309 w 995049"/>
              <a:gd name="connsiteY3" fmla="*/ 939342 h 940180"/>
              <a:gd name="connsiteX0" fmla="*/ 333351 w 1120055"/>
              <a:gd name="connsiteY0" fmla="*/ 939341 h 940180"/>
              <a:gd name="connsiteX1" fmla="*/ 125006 w 1120055"/>
              <a:gd name="connsiteY1" fmla="*/ 291159 h 940180"/>
              <a:gd name="connsiteX2" fmla="*/ 912084 w 1120055"/>
              <a:gd name="connsiteY2" fmla="*/ 395331 h 940180"/>
              <a:gd name="connsiteX3" fmla="*/ 715315 w 1120055"/>
              <a:gd name="connsiteY3" fmla="*/ 939342 h 940180"/>
              <a:gd name="connsiteX0" fmla="*/ 515943 w 1302647"/>
              <a:gd name="connsiteY0" fmla="*/ 939341 h 940180"/>
              <a:gd name="connsiteX1" fmla="*/ 307598 w 1302647"/>
              <a:gd name="connsiteY1" fmla="*/ 291159 h 940180"/>
              <a:gd name="connsiteX2" fmla="*/ 1094676 w 1302647"/>
              <a:gd name="connsiteY2" fmla="*/ 395331 h 940180"/>
              <a:gd name="connsiteX3" fmla="*/ 897907 w 1302647"/>
              <a:gd name="connsiteY3" fmla="*/ 939342 h 940180"/>
              <a:gd name="connsiteX0" fmla="*/ 535748 w 1322452"/>
              <a:gd name="connsiteY0" fmla="*/ 939341 h 967352"/>
              <a:gd name="connsiteX1" fmla="*/ 327403 w 1322452"/>
              <a:gd name="connsiteY1" fmla="*/ 291159 h 967352"/>
              <a:gd name="connsiteX2" fmla="*/ 1114481 w 1322452"/>
              <a:gd name="connsiteY2" fmla="*/ 395331 h 967352"/>
              <a:gd name="connsiteX3" fmla="*/ 917712 w 1322452"/>
              <a:gd name="connsiteY3" fmla="*/ 939342 h 967352"/>
              <a:gd name="connsiteX0" fmla="*/ 535748 w 1322452"/>
              <a:gd name="connsiteY0" fmla="*/ 946527 h 974538"/>
              <a:gd name="connsiteX1" fmla="*/ 327403 w 1322452"/>
              <a:gd name="connsiteY1" fmla="*/ 298345 h 974538"/>
              <a:gd name="connsiteX2" fmla="*/ 1114481 w 1322452"/>
              <a:gd name="connsiteY2" fmla="*/ 402517 h 974538"/>
              <a:gd name="connsiteX3" fmla="*/ 917712 w 1322452"/>
              <a:gd name="connsiteY3" fmla="*/ 946528 h 974538"/>
              <a:gd name="connsiteX0" fmla="*/ 535748 w 1331892"/>
              <a:gd name="connsiteY0" fmla="*/ 946527 h 974538"/>
              <a:gd name="connsiteX1" fmla="*/ 327403 w 1331892"/>
              <a:gd name="connsiteY1" fmla="*/ 298345 h 974538"/>
              <a:gd name="connsiteX2" fmla="*/ 1114481 w 1331892"/>
              <a:gd name="connsiteY2" fmla="*/ 402517 h 974538"/>
              <a:gd name="connsiteX3" fmla="*/ 917712 w 1331892"/>
              <a:gd name="connsiteY3" fmla="*/ 946528 h 974538"/>
              <a:gd name="connsiteX0" fmla="*/ 535748 w 1331892"/>
              <a:gd name="connsiteY0" fmla="*/ 936819 h 964830"/>
              <a:gd name="connsiteX1" fmla="*/ 327403 w 1331892"/>
              <a:gd name="connsiteY1" fmla="*/ 288637 h 964830"/>
              <a:gd name="connsiteX2" fmla="*/ 1114481 w 1331892"/>
              <a:gd name="connsiteY2" fmla="*/ 392809 h 964830"/>
              <a:gd name="connsiteX3" fmla="*/ 917712 w 1331892"/>
              <a:gd name="connsiteY3" fmla="*/ 936820 h 96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1892" h="964830">
                <a:moveTo>
                  <a:pt x="535748" y="936819"/>
                </a:moveTo>
                <a:cubicBezTo>
                  <a:pt x="-170307" y="1125873"/>
                  <a:pt x="-112435" y="296354"/>
                  <a:pt x="327403" y="288637"/>
                </a:cubicBezTo>
                <a:cubicBezTo>
                  <a:pt x="420001" y="-178209"/>
                  <a:pt x="1126055" y="-31598"/>
                  <a:pt x="1114481" y="392809"/>
                </a:cubicBezTo>
                <a:cubicBezTo>
                  <a:pt x="1419281" y="450684"/>
                  <a:pt x="1446289" y="959970"/>
                  <a:pt x="917712" y="936820"/>
                </a:cubicBezTo>
              </a:path>
            </a:pathLst>
          </a:custGeom>
          <a:noFill/>
          <a:ln w="76200"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55171" y="1938547"/>
            <a:ext cx="57150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smtClean="0">
                <a:solidFill>
                  <a:schemeClr val="accent1"/>
                </a:solidFill>
              </a:rPr>
              <a:t>App </a:t>
            </a:r>
            <a:r>
              <a:rPr lang="en-US" sz="12000" b="1" dirty="0" smtClean="0">
                <a:solidFill>
                  <a:schemeClr val="accent1"/>
                </a:solidFill>
              </a:rPr>
              <a:t>Backend</a:t>
            </a:r>
            <a:endParaRPr lang="en-US" sz="1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7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76" y="153048"/>
            <a:ext cx="8879248" cy="63053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Mobile App, </a:t>
            </a:r>
            <a:r>
              <a:rPr lang="en-US" sz="3200" b="1" dirty="0" err="1" smtClean="0">
                <a:solidFill>
                  <a:srgbClr val="4F81BD"/>
                </a:solidFill>
              </a:rPr>
              <a:t>Goolge</a:t>
            </a:r>
            <a:r>
              <a:rPr lang="en-US" sz="3200" b="1" dirty="0" smtClean="0">
                <a:solidFill>
                  <a:srgbClr val="4F81BD"/>
                </a:solidFill>
              </a:rPr>
              <a:t> App Engine, Cloud </a:t>
            </a:r>
            <a:r>
              <a:rPr lang="en-US" sz="3200" b="1" dirty="0" err="1" smtClean="0">
                <a:solidFill>
                  <a:srgbClr val="4F81BD"/>
                </a:solidFill>
              </a:rPr>
              <a:t>Datasotre</a:t>
            </a:r>
            <a:endParaRPr lang="en-US" sz="3200" b="1" dirty="0">
              <a:solidFill>
                <a:srgbClr val="4F81BD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519" b="519"/>
          <a:stretch>
            <a:fillRect/>
          </a:stretch>
        </p:blipFill>
        <p:spPr>
          <a:xfrm>
            <a:off x="145708" y="1188878"/>
            <a:ext cx="8879249" cy="48832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0539" y="6421591"/>
            <a:ext cx="5802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http://www.youtube.com/watch?v=</a:t>
            </a:r>
            <a:r>
              <a:rPr lang="en-US" dirty="0" smtClean="0">
                <a:hlinkClick r:id="rId3"/>
              </a:rPr>
              <a:t>v5u_Owtbfew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894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034" y="112890"/>
            <a:ext cx="7768766" cy="71260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Try Google Cloud Platform for </a:t>
            </a:r>
            <a:r>
              <a:rPr lang="en-US" b="1" dirty="0" smtClean="0">
                <a:solidFill>
                  <a:srgbClr val="4F81BD"/>
                </a:solidFill>
              </a:rPr>
              <a:t>free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395"/>
            <a:ext cx="91440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6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164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30112" y="112890"/>
            <a:ext cx="7656688" cy="71260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Try Google Cloud Platform for </a:t>
            </a:r>
            <a:r>
              <a:rPr lang="en-US" b="1" dirty="0" smtClean="0">
                <a:solidFill>
                  <a:srgbClr val="4F81BD"/>
                </a:solidFill>
              </a:rPr>
              <a:t>free</a:t>
            </a:r>
            <a:endParaRPr lang="en-US" b="1" dirty="0">
              <a:solidFill>
                <a:srgbClr val="4F81B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4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479"/>
            <a:ext cx="9144000" cy="5715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037667" y="3598333"/>
            <a:ext cx="3118555" cy="1326445"/>
          </a:xfrm>
          <a:prstGeom prst="roundRect">
            <a:avLst>
              <a:gd name="adj" fmla="val 11348"/>
            </a:avLst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03484" y="521925"/>
            <a:ext cx="3176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https://cloud.google.com/docs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25222" y="0"/>
            <a:ext cx="6533445" cy="691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</a:rPr>
              <a:t>Google Cloud Platform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275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3484" y="521925"/>
            <a:ext cx="3176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https://cloud.google.com/docs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5222" y="0"/>
            <a:ext cx="6533445" cy="691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</a:rPr>
              <a:t>Google Cloud Platform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5330"/>
            <a:ext cx="8229600" cy="67835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Mobile App Backend </a:t>
            </a:r>
            <a:r>
              <a:rPr lang="en-US" b="1" dirty="0" smtClean="0">
                <a:solidFill>
                  <a:schemeClr val="accent1"/>
                </a:solidFill>
              </a:rPr>
              <a:t>Services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157" y="3215231"/>
            <a:ext cx="1250673" cy="1102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010" y="3201120"/>
            <a:ext cx="1244600" cy="1130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243" y="3201120"/>
            <a:ext cx="1244600" cy="11303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43253" y="4317309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App Engine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78405" y="4289087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Cloud </a:t>
            </a:r>
            <a:r>
              <a:rPr lang="en-US" sz="2000" dirty="0" err="1" smtClean="0">
                <a:solidFill>
                  <a:srgbClr val="FF0000"/>
                </a:solidFill>
              </a:rPr>
              <a:t>Datastore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57638" y="4317309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Cloud Endpoints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23515" y="5347519"/>
            <a:ext cx="1641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Storage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46594" y="5347519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Compute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40400" y="5347519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Services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2133059" y="1074769"/>
            <a:ext cx="6817249" cy="4980042"/>
          </a:xfrm>
          <a:custGeom>
            <a:avLst/>
            <a:gdLst>
              <a:gd name="connsiteX0" fmla="*/ 104172 w 3900668"/>
              <a:gd name="connsiteY0" fmla="*/ 798653 h 2407534"/>
              <a:gd name="connsiteX1" fmla="*/ 0 w 3900668"/>
              <a:gd name="connsiteY1" fmla="*/ 2407534 h 2407534"/>
              <a:gd name="connsiteX2" fmla="*/ 3900668 w 3900668"/>
              <a:gd name="connsiteY2" fmla="*/ 2372810 h 2407534"/>
              <a:gd name="connsiteX3" fmla="*/ 3541853 w 3900668"/>
              <a:gd name="connsiteY3" fmla="*/ 775504 h 2407534"/>
              <a:gd name="connsiteX4" fmla="*/ 2060294 w 3900668"/>
              <a:gd name="connsiteY4" fmla="*/ 0 h 2407534"/>
              <a:gd name="connsiteX5" fmla="*/ 104172 w 3900668"/>
              <a:gd name="connsiteY5" fmla="*/ 798653 h 2407534"/>
              <a:gd name="connsiteX0" fmla="*/ 104172 w 3900668"/>
              <a:gd name="connsiteY0" fmla="*/ 1146139 h 2755020"/>
              <a:gd name="connsiteX1" fmla="*/ 0 w 3900668"/>
              <a:gd name="connsiteY1" fmla="*/ 2755020 h 2755020"/>
              <a:gd name="connsiteX2" fmla="*/ 3900668 w 3900668"/>
              <a:gd name="connsiteY2" fmla="*/ 2720296 h 2755020"/>
              <a:gd name="connsiteX3" fmla="*/ 3541853 w 3900668"/>
              <a:gd name="connsiteY3" fmla="*/ 1122990 h 2755020"/>
              <a:gd name="connsiteX4" fmla="*/ 2060294 w 3900668"/>
              <a:gd name="connsiteY4" fmla="*/ 347486 h 2755020"/>
              <a:gd name="connsiteX5" fmla="*/ 104172 w 3900668"/>
              <a:gd name="connsiteY5" fmla="*/ 1146139 h 2755020"/>
              <a:gd name="connsiteX0" fmla="*/ 104172 w 3900668"/>
              <a:gd name="connsiteY0" fmla="*/ 1396284 h 3005165"/>
              <a:gd name="connsiteX1" fmla="*/ 0 w 3900668"/>
              <a:gd name="connsiteY1" fmla="*/ 3005165 h 3005165"/>
              <a:gd name="connsiteX2" fmla="*/ 3900668 w 3900668"/>
              <a:gd name="connsiteY2" fmla="*/ 2970441 h 3005165"/>
              <a:gd name="connsiteX3" fmla="*/ 3541853 w 3900668"/>
              <a:gd name="connsiteY3" fmla="*/ 1373135 h 3005165"/>
              <a:gd name="connsiteX4" fmla="*/ 2060294 w 3900668"/>
              <a:gd name="connsiteY4" fmla="*/ 597631 h 3005165"/>
              <a:gd name="connsiteX5" fmla="*/ 104172 w 3900668"/>
              <a:gd name="connsiteY5" fmla="*/ 1396284 h 3005165"/>
              <a:gd name="connsiteX0" fmla="*/ 104172 w 3900668"/>
              <a:gd name="connsiteY0" fmla="*/ 1391247 h 3000128"/>
              <a:gd name="connsiteX1" fmla="*/ 0 w 3900668"/>
              <a:gd name="connsiteY1" fmla="*/ 3000128 h 3000128"/>
              <a:gd name="connsiteX2" fmla="*/ 3900668 w 3900668"/>
              <a:gd name="connsiteY2" fmla="*/ 2965404 h 3000128"/>
              <a:gd name="connsiteX3" fmla="*/ 3541853 w 3900668"/>
              <a:gd name="connsiteY3" fmla="*/ 1368098 h 3000128"/>
              <a:gd name="connsiteX4" fmla="*/ 2060294 w 3900668"/>
              <a:gd name="connsiteY4" fmla="*/ 592594 h 3000128"/>
              <a:gd name="connsiteX5" fmla="*/ 104172 w 3900668"/>
              <a:gd name="connsiteY5" fmla="*/ 1391247 h 3000128"/>
              <a:gd name="connsiteX0" fmla="*/ 764501 w 4560997"/>
              <a:gd name="connsiteY0" fmla="*/ 1391247 h 3000128"/>
              <a:gd name="connsiteX1" fmla="*/ 660329 w 4560997"/>
              <a:gd name="connsiteY1" fmla="*/ 3000128 h 3000128"/>
              <a:gd name="connsiteX2" fmla="*/ 4560997 w 4560997"/>
              <a:gd name="connsiteY2" fmla="*/ 2965404 h 3000128"/>
              <a:gd name="connsiteX3" fmla="*/ 4202182 w 4560997"/>
              <a:gd name="connsiteY3" fmla="*/ 1368098 h 3000128"/>
              <a:gd name="connsiteX4" fmla="*/ 2720623 w 4560997"/>
              <a:gd name="connsiteY4" fmla="*/ 592594 h 3000128"/>
              <a:gd name="connsiteX5" fmla="*/ 764501 w 4560997"/>
              <a:gd name="connsiteY5" fmla="*/ 1391247 h 3000128"/>
              <a:gd name="connsiteX0" fmla="*/ 802770 w 4599266"/>
              <a:gd name="connsiteY0" fmla="*/ 1391247 h 3000128"/>
              <a:gd name="connsiteX1" fmla="*/ 698598 w 4599266"/>
              <a:gd name="connsiteY1" fmla="*/ 3000128 h 3000128"/>
              <a:gd name="connsiteX2" fmla="*/ 4599266 w 4599266"/>
              <a:gd name="connsiteY2" fmla="*/ 2965404 h 3000128"/>
              <a:gd name="connsiteX3" fmla="*/ 4240451 w 4599266"/>
              <a:gd name="connsiteY3" fmla="*/ 1368098 h 3000128"/>
              <a:gd name="connsiteX4" fmla="*/ 2758892 w 4599266"/>
              <a:gd name="connsiteY4" fmla="*/ 592594 h 3000128"/>
              <a:gd name="connsiteX5" fmla="*/ 802770 w 4599266"/>
              <a:gd name="connsiteY5" fmla="*/ 1391247 h 3000128"/>
              <a:gd name="connsiteX0" fmla="*/ 807912 w 4604408"/>
              <a:gd name="connsiteY0" fmla="*/ 1391247 h 3000128"/>
              <a:gd name="connsiteX1" fmla="*/ 703740 w 4604408"/>
              <a:gd name="connsiteY1" fmla="*/ 3000128 h 3000128"/>
              <a:gd name="connsiteX2" fmla="*/ 4604408 w 4604408"/>
              <a:gd name="connsiteY2" fmla="*/ 2965404 h 3000128"/>
              <a:gd name="connsiteX3" fmla="*/ 4245593 w 4604408"/>
              <a:gd name="connsiteY3" fmla="*/ 1368098 h 3000128"/>
              <a:gd name="connsiteX4" fmla="*/ 2764034 w 4604408"/>
              <a:gd name="connsiteY4" fmla="*/ 592594 h 3000128"/>
              <a:gd name="connsiteX5" fmla="*/ 807912 w 4604408"/>
              <a:gd name="connsiteY5" fmla="*/ 1391247 h 3000128"/>
              <a:gd name="connsiteX0" fmla="*/ 869950 w 4666446"/>
              <a:gd name="connsiteY0" fmla="*/ 1391247 h 3000128"/>
              <a:gd name="connsiteX1" fmla="*/ 765778 w 4666446"/>
              <a:gd name="connsiteY1" fmla="*/ 3000128 h 3000128"/>
              <a:gd name="connsiteX2" fmla="*/ 4666446 w 4666446"/>
              <a:gd name="connsiteY2" fmla="*/ 2965404 h 3000128"/>
              <a:gd name="connsiteX3" fmla="*/ 4307631 w 4666446"/>
              <a:gd name="connsiteY3" fmla="*/ 1368098 h 3000128"/>
              <a:gd name="connsiteX4" fmla="*/ 2826072 w 4666446"/>
              <a:gd name="connsiteY4" fmla="*/ 592594 h 3000128"/>
              <a:gd name="connsiteX5" fmla="*/ 869950 w 4666446"/>
              <a:gd name="connsiteY5" fmla="*/ 1391247 h 3000128"/>
              <a:gd name="connsiteX0" fmla="*/ 783328 w 4579824"/>
              <a:gd name="connsiteY0" fmla="*/ 1391247 h 3000128"/>
              <a:gd name="connsiteX1" fmla="*/ 679156 w 4579824"/>
              <a:gd name="connsiteY1" fmla="*/ 3000128 h 3000128"/>
              <a:gd name="connsiteX2" fmla="*/ 4579824 w 4579824"/>
              <a:gd name="connsiteY2" fmla="*/ 2965404 h 3000128"/>
              <a:gd name="connsiteX3" fmla="*/ 4221009 w 4579824"/>
              <a:gd name="connsiteY3" fmla="*/ 1368098 h 3000128"/>
              <a:gd name="connsiteX4" fmla="*/ 2739450 w 4579824"/>
              <a:gd name="connsiteY4" fmla="*/ 592594 h 3000128"/>
              <a:gd name="connsiteX5" fmla="*/ 783328 w 4579824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841325"/>
              <a:gd name="connsiteY0" fmla="*/ 1391247 h 3000128"/>
              <a:gd name="connsiteX1" fmla="*/ 700882 w 4841325"/>
              <a:gd name="connsiteY1" fmla="*/ 3000128 h 3000128"/>
              <a:gd name="connsiteX2" fmla="*/ 4601550 w 4841325"/>
              <a:gd name="connsiteY2" fmla="*/ 2965404 h 3000128"/>
              <a:gd name="connsiteX3" fmla="*/ 4242735 w 4841325"/>
              <a:gd name="connsiteY3" fmla="*/ 1368098 h 3000128"/>
              <a:gd name="connsiteX4" fmla="*/ 2761176 w 4841325"/>
              <a:gd name="connsiteY4" fmla="*/ 592594 h 3000128"/>
              <a:gd name="connsiteX5" fmla="*/ 805054 w 4841325"/>
              <a:gd name="connsiteY5" fmla="*/ 1391247 h 3000128"/>
              <a:gd name="connsiteX0" fmla="*/ 805054 w 5231855"/>
              <a:gd name="connsiteY0" fmla="*/ 1391247 h 3000128"/>
              <a:gd name="connsiteX1" fmla="*/ 700882 w 5231855"/>
              <a:gd name="connsiteY1" fmla="*/ 3000128 h 3000128"/>
              <a:gd name="connsiteX2" fmla="*/ 4601550 w 5231855"/>
              <a:gd name="connsiteY2" fmla="*/ 2965404 h 3000128"/>
              <a:gd name="connsiteX3" fmla="*/ 4242735 w 5231855"/>
              <a:gd name="connsiteY3" fmla="*/ 1368098 h 3000128"/>
              <a:gd name="connsiteX4" fmla="*/ 2761176 w 5231855"/>
              <a:gd name="connsiteY4" fmla="*/ 592594 h 3000128"/>
              <a:gd name="connsiteX5" fmla="*/ 805054 w 5231855"/>
              <a:gd name="connsiteY5" fmla="*/ 1391247 h 3000128"/>
              <a:gd name="connsiteX0" fmla="*/ 811245 w 5228819"/>
              <a:gd name="connsiteY0" fmla="*/ 1056295 h 3243857"/>
              <a:gd name="connsiteX1" fmla="*/ 697846 w 5228819"/>
              <a:gd name="connsiteY1" fmla="*/ 3243857 h 3243857"/>
              <a:gd name="connsiteX2" fmla="*/ 4598514 w 5228819"/>
              <a:gd name="connsiteY2" fmla="*/ 3209133 h 3243857"/>
              <a:gd name="connsiteX3" fmla="*/ 4239699 w 5228819"/>
              <a:gd name="connsiteY3" fmla="*/ 1611827 h 3243857"/>
              <a:gd name="connsiteX4" fmla="*/ 2758140 w 5228819"/>
              <a:gd name="connsiteY4" fmla="*/ 836323 h 3243857"/>
              <a:gd name="connsiteX5" fmla="*/ 811245 w 5228819"/>
              <a:gd name="connsiteY5" fmla="*/ 1056295 h 3243857"/>
              <a:gd name="connsiteX0" fmla="*/ 811245 w 5228819"/>
              <a:gd name="connsiteY0" fmla="*/ 816187 h 3003749"/>
              <a:gd name="connsiteX1" fmla="*/ 697846 w 5228819"/>
              <a:gd name="connsiteY1" fmla="*/ 3003749 h 3003749"/>
              <a:gd name="connsiteX2" fmla="*/ 4598514 w 5228819"/>
              <a:gd name="connsiteY2" fmla="*/ 2969025 h 3003749"/>
              <a:gd name="connsiteX3" fmla="*/ 4239699 w 5228819"/>
              <a:gd name="connsiteY3" fmla="*/ 1371719 h 3003749"/>
              <a:gd name="connsiteX4" fmla="*/ 2758140 w 5228819"/>
              <a:gd name="connsiteY4" fmla="*/ 596215 h 3003749"/>
              <a:gd name="connsiteX5" fmla="*/ 811245 w 5228819"/>
              <a:gd name="connsiteY5" fmla="*/ 816187 h 3003749"/>
              <a:gd name="connsiteX0" fmla="*/ 811245 w 5225029"/>
              <a:gd name="connsiteY0" fmla="*/ 816187 h 3003749"/>
              <a:gd name="connsiteX1" fmla="*/ 697846 w 5225029"/>
              <a:gd name="connsiteY1" fmla="*/ 3003749 h 3003749"/>
              <a:gd name="connsiteX2" fmla="*/ 4598514 w 5225029"/>
              <a:gd name="connsiteY2" fmla="*/ 2969025 h 3003749"/>
              <a:gd name="connsiteX3" fmla="*/ 4230472 w 5225029"/>
              <a:gd name="connsiteY3" fmla="*/ 1043279 h 3003749"/>
              <a:gd name="connsiteX4" fmla="*/ 2758140 w 5225029"/>
              <a:gd name="connsiteY4" fmla="*/ 596215 h 3003749"/>
              <a:gd name="connsiteX5" fmla="*/ 811245 w 5225029"/>
              <a:gd name="connsiteY5" fmla="*/ 816187 h 3003749"/>
              <a:gd name="connsiteX0" fmla="*/ 758864 w 5172648"/>
              <a:gd name="connsiteY0" fmla="*/ 816187 h 3003749"/>
              <a:gd name="connsiteX1" fmla="*/ 645465 w 5172648"/>
              <a:gd name="connsiteY1" fmla="*/ 3003749 h 3003749"/>
              <a:gd name="connsiteX2" fmla="*/ 4546133 w 5172648"/>
              <a:gd name="connsiteY2" fmla="*/ 2969025 h 3003749"/>
              <a:gd name="connsiteX3" fmla="*/ 4178091 w 5172648"/>
              <a:gd name="connsiteY3" fmla="*/ 1043279 h 3003749"/>
              <a:gd name="connsiteX4" fmla="*/ 2705759 w 5172648"/>
              <a:gd name="connsiteY4" fmla="*/ 596215 h 3003749"/>
              <a:gd name="connsiteX5" fmla="*/ 758864 w 5172648"/>
              <a:gd name="connsiteY5" fmla="*/ 816187 h 3003749"/>
              <a:gd name="connsiteX0" fmla="*/ 766910 w 5180694"/>
              <a:gd name="connsiteY0" fmla="*/ 816187 h 3003749"/>
              <a:gd name="connsiteX1" fmla="*/ 653511 w 5180694"/>
              <a:gd name="connsiteY1" fmla="*/ 3003749 h 3003749"/>
              <a:gd name="connsiteX2" fmla="*/ 4554179 w 5180694"/>
              <a:gd name="connsiteY2" fmla="*/ 2969025 h 3003749"/>
              <a:gd name="connsiteX3" fmla="*/ 4186137 w 5180694"/>
              <a:gd name="connsiteY3" fmla="*/ 1043279 h 3003749"/>
              <a:gd name="connsiteX4" fmla="*/ 2713805 w 5180694"/>
              <a:gd name="connsiteY4" fmla="*/ 596215 h 3003749"/>
              <a:gd name="connsiteX5" fmla="*/ 766910 w 5180694"/>
              <a:gd name="connsiteY5" fmla="*/ 816187 h 3003749"/>
              <a:gd name="connsiteX0" fmla="*/ 766910 w 5211826"/>
              <a:gd name="connsiteY0" fmla="*/ 816187 h 3003749"/>
              <a:gd name="connsiteX1" fmla="*/ 653511 w 5211826"/>
              <a:gd name="connsiteY1" fmla="*/ 3003749 h 3003749"/>
              <a:gd name="connsiteX2" fmla="*/ 4554179 w 5211826"/>
              <a:gd name="connsiteY2" fmla="*/ 2969025 h 3003749"/>
              <a:gd name="connsiteX3" fmla="*/ 4259950 w 5211826"/>
              <a:gd name="connsiteY3" fmla="*/ 996359 h 3003749"/>
              <a:gd name="connsiteX4" fmla="*/ 2713805 w 5211826"/>
              <a:gd name="connsiteY4" fmla="*/ 596215 h 3003749"/>
              <a:gd name="connsiteX5" fmla="*/ 766910 w 5211826"/>
              <a:gd name="connsiteY5" fmla="*/ 816187 h 3003749"/>
              <a:gd name="connsiteX0" fmla="*/ 766910 w 5136867"/>
              <a:gd name="connsiteY0" fmla="*/ 816187 h 3003749"/>
              <a:gd name="connsiteX1" fmla="*/ 653511 w 5136867"/>
              <a:gd name="connsiteY1" fmla="*/ 3003749 h 3003749"/>
              <a:gd name="connsiteX2" fmla="*/ 4554179 w 5136867"/>
              <a:gd name="connsiteY2" fmla="*/ 2969025 h 3003749"/>
              <a:gd name="connsiteX3" fmla="*/ 4259950 w 5136867"/>
              <a:gd name="connsiteY3" fmla="*/ 996359 h 3003749"/>
              <a:gd name="connsiteX4" fmla="*/ 2713805 w 5136867"/>
              <a:gd name="connsiteY4" fmla="*/ 596215 h 3003749"/>
              <a:gd name="connsiteX5" fmla="*/ 766910 w 5136867"/>
              <a:gd name="connsiteY5" fmla="*/ 816187 h 3003749"/>
              <a:gd name="connsiteX0" fmla="*/ 766910 w 5090309"/>
              <a:gd name="connsiteY0" fmla="*/ 816187 h 3003749"/>
              <a:gd name="connsiteX1" fmla="*/ 653511 w 5090309"/>
              <a:gd name="connsiteY1" fmla="*/ 3003749 h 3003749"/>
              <a:gd name="connsiteX2" fmla="*/ 4554179 w 5090309"/>
              <a:gd name="connsiteY2" fmla="*/ 2969025 h 3003749"/>
              <a:gd name="connsiteX3" fmla="*/ 4259950 w 5090309"/>
              <a:gd name="connsiteY3" fmla="*/ 996359 h 3003749"/>
              <a:gd name="connsiteX4" fmla="*/ 2713805 w 5090309"/>
              <a:gd name="connsiteY4" fmla="*/ 596215 h 3003749"/>
              <a:gd name="connsiteX5" fmla="*/ 766910 w 5090309"/>
              <a:gd name="connsiteY5" fmla="*/ 816187 h 300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0309" h="3003749">
                <a:moveTo>
                  <a:pt x="766910" y="816187"/>
                </a:moveTo>
                <a:cubicBezTo>
                  <a:pt x="222900" y="692724"/>
                  <a:pt x="-587661" y="2399899"/>
                  <a:pt x="653511" y="3003749"/>
                </a:cubicBezTo>
                <a:lnTo>
                  <a:pt x="4554179" y="2969025"/>
                </a:lnTo>
                <a:cubicBezTo>
                  <a:pt x="5400300" y="2900510"/>
                  <a:pt x="5202187" y="848089"/>
                  <a:pt x="4259950" y="996359"/>
                </a:cubicBezTo>
                <a:cubicBezTo>
                  <a:pt x="4414279" y="413766"/>
                  <a:pt x="3601198" y="-1811"/>
                  <a:pt x="2713805" y="596215"/>
                </a:cubicBezTo>
                <a:cubicBezTo>
                  <a:pt x="2108063" y="-422356"/>
                  <a:pt x="824966" y="7460"/>
                  <a:pt x="766910" y="816187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16" idx="1"/>
            <a:endCxn id="18" idx="3"/>
          </p:cNvCxnSpPr>
          <p:nvPr/>
        </p:nvCxnSpPr>
        <p:spPr>
          <a:xfrm flipH="1">
            <a:off x="4345843" y="3766270"/>
            <a:ext cx="766314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3"/>
            <a:endCxn id="17" idx="1"/>
          </p:cNvCxnSpPr>
          <p:nvPr/>
        </p:nvCxnSpPr>
        <p:spPr>
          <a:xfrm>
            <a:off x="6362830" y="3766270"/>
            <a:ext cx="75918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17212" y="1407610"/>
            <a:ext cx="790832" cy="1235728"/>
            <a:chOff x="1451828" y="4820561"/>
            <a:chExt cx="790832" cy="1235728"/>
          </a:xfrm>
        </p:grpSpPr>
        <p:grpSp>
          <p:nvGrpSpPr>
            <p:cNvPr id="39" name="Group 38"/>
            <p:cNvGrpSpPr/>
            <p:nvPr/>
          </p:nvGrpSpPr>
          <p:grpSpPr>
            <a:xfrm>
              <a:off x="1451828" y="4820561"/>
              <a:ext cx="790832" cy="1235728"/>
              <a:chOff x="703097" y="3422101"/>
              <a:chExt cx="790832" cy="1235728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703097" y="3422101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80326" y="3552223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1007073" y="3466196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042908" y="4511030"/>
                <a:ext cx="111211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540109" y="5149896"/>
              <a:ext cx="614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iOS</a:t>
              </a:r>
              <a:endParaRPr lang="en-US" sz="2400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39297" y="3142861"/>
            <a:ext cx="790832" cy="1235728"/>
            <a:chOff x="4210529" y="4783490"/>
            <a:chExt cx="790832" cy="1235728"/>
          </a:xfrm>
        </p:grpSpPr>
        <p:grpSp>
          <p:nvGrpSpPr>
            <p:cNvPr id="46" name="Group 45"/>
            <p:cNvGrpSpPr/>
            <p:nvPr/>
          </p:nvGrpSpPr>
          <p:grpSpPr>
            <a:xfrm>
              <a:off x="4210529" y="4783490"/>
              <a:ext cx="790832" cy="1235728"/>
              <a:chOff x="140475" y="917992"/>
              <a:chExt cx="790832" cy="1235728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40475" y="917992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17704" y="1048114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444451" y="962087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422828" y="2016814"/>
                <a:ext cx="226127" cy="70994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4213338" y="5242831"/>
              <a:ext cx="785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Android</a:t>
              </a:r>
              <a:endParaRPr lang="en-US" sz="1400" b="1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49976" y="5061514"/>
            <a:ext cx="790832" cy="1235728"/>
            <a:chOff x="6542964" y="4783490"/>
            <a:chExt cx="790832" cy="1235728"/>
          </a:xfrm>
        </p:grpSpPr>
        <p:grpSp>
          <p:nvGrpSpPr>
            <p:cNvPr id="53" name="Group 52"/>
            <p:cNvGrpSpPr/>
            <p:nvPr/>
          </p:nvGrpSpPr>
          <p:grpSpPr>
            <a:xfrm>
              <a:off x="6542964" y="4783490"/>
              <a:ext cx="790832" cy="1235728"/>
              <a:chOff x="140475" y="917992"/>
              <a:chExt cx="790832" cy="1235728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140475" y="917992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17704" y="1048114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444451" y="962087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422828" y="2016814"/>
                <a:ext cx="226127" cy="70994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576069" y="5129769"/>
              <a:ext cx="72462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 smtClean="0"/>
                <a:t>Web</a:t>
              </a:r>
              <a:endParaRPr lang="en-US" sz="2200" b="1" dirty="0"/>
            </a:p>
          </p:txBody>
        </p:sp>
      </p:grpSp>
      <p:cxnSp>
        <p:nvCxnSpPr>
          <p:cNvPr id="59" name="Straight Arrow Connector 58"/>
          <p:cNvCxnSpPr>
            <a:stCxn id="41" idx="3"/>
          </p:cNvCxnSpPr>
          <p:nvPr/>
        </p:nvCxnSpPr>
        <p:spPr>
          <a:xfrm>
            <a:off x="1208044" y="2025474"/>
            <a:ext cx="188270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8" idx="1"/>
          </p:cNvCxnSpPr>
          <p:nvPr/>
        </p:nvCxnSpPr>
        <p:spPr>
          <a:xfrm flipH="1" flipV="1">
            <a:off x="1396315" y="2012693"/>
            <a:ext cx="1704928" cy="1753577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240808" y="3783466"/>
            <a:ext cx="188270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5" idx="3"/>
          </p:cNvCxnSpPr>
          <p:nvPr/>
        </p:nvCxnSpPr>
        <p:spPr>
          <a:xfrm>
            <a:off x="1240808" y="5679378"/>
            <a:ext cx="213771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18" idx="1"/>
          </p:cNvCxnSpPr>
          <p:nvPr/>
        </p:nvCxnSpPr>
        <p:spPr>
          <a:xfrm flipH="1">
            <a:off x="1439759" y="3766270"/>
            <a:ext cx="1661484" cy="11395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18" idx="1"/>
          </p:cNvCxnSpPr>
          <p:nvPr/>
        </p:nvCxnSpPr>
        <p:spPr>
          <a:xfrm flipH="1">
            <a:off x="1454581" y="3766270"/>
            <a:ext cx="1646662" cy="1920889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4917321" y="2916195"/>
            <a:ext cx="1757743" cy="2954544"/>
          </a:xfrm>
          <a:prstGeom prst="roundRect">
            <a:avLst>
              <a:gd name="adj" fmla="val 9607"/>
            </a:avLst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9000"/>
            <a:ext cx="8229600" cy="91722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App Engine "Hello World" </a:t>
            </a:r>
            <a:r>
              <a:rPr lang="en-US" b="1" dirty="0" smtClean="0">
                <a:solidFill>
                  <a:srgbClr val="4F81BD"/>
                </a:solidFill>
              </a:rPr>
              <a:t>starter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0444"/>
            <a:ext cx="8229600" cy="3275719"/>
          </a:xfrm>
        </p:spPr>
        <p:txBody>
          <a:bodyPr/>
          <a:lstStyle/>
          <a:p>
            <a:r>
              <a:rPr lang="en-US" dirty="0"/>
              <a:t>Start editing a working "Hello World" app right now, in the browser.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gives you a good starting point and a feel for what it's like editing a working App Engine </a:t>
            </a:r>
            <a:r>
              <a:rPr lang="en-US" dirty="0" smtClean="0"/>
              <a:t>application.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20334" y="1785034"/>
            <a:ext cx="5573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https://console.developers.google.com/start/</a:t>
            </a:r>
            <a:r>
              <a:rPr lang="en-US" dirty="0" smtClean="0">
                <a:hlinkClick r:id="rId2"/>
              </a:rPr>
              <a:t>appengine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85711" y="28222"/>
            <a:ext cx="6372578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</a:rPr>
              <a:t>Google App 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84666"/>
            <a:ext cx="768659" cy="6773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80662" y="2164813"/>
            <a:ext cx="63826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Deploy your first app in five minutes</a:t>
            </a:r>
          </a:p>
        </p:txBody>
      </p:sp>
    </p:spTree>
    <p:extLst>
      <p:ext uri="{BB962C8B-B14F-4D97-AF65-F5344CB8AC3E}">
        <p14:creationId xmlns:p14="http://schemas.microsoft.com/office/powerpoint/2010/main" val="1496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Try Google App Engine </a:t>
            </a:r>
            <a:r>
              <a:rPr lang="en-US" b="1" dirty="0" smtClean="0">
                <a:solidFill>
                  <a:schemeClr val="accent1"/>
                </a:solidFill>
              </a:rPr>
              <a:t>Now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YOUR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YOUR LANGUAGE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EXPLORE THE STARTER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INSTALL GOOGLE CLOUD SDK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 YOUR APP LOCALLY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YOUR PROJECT AND DEPLOY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2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942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164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43815" y="397803"/>
            <a:ext cx="74563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smtClean="0">
                <a:solidFill>
                  <a:schemeClr val="accent1"/>
                </a:solidFill>
              </a:rPr>
              <a:t>App Frontend</a:t>
            </a:r>
            <a:endParaRPr lang="en-US" sz="12000" b="1" dirty="0">
              <a:solidFill>
                <a:schemeClr val="accent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674254" y="4802025"/>
            <a:ext cx="790832" cy="1235728"/>
            <a:chOff x="1451828" y="4820561"/>
            <a:chExt cx="790832" cy="1235728"/>
          </a:xfrm>
        </p:grpSpPr>
        <p:grpSp>
          <p:nvGrpSpPr>
            <p:cNvPr id="41" name="Group 40"/>
            <p:cNvGrpSpPr/>
            <p:nvPr/>
          </p:nvGrpSpPr>
          <p:grpSpPr>
            <a:xfrm>
              <a:off x="1451828" y="4820561"/>
              <a:ext cx="790832" cy="1235728"/>
              <a:chOff x="703097" y="3422101"/>
              <a:chExt cx="790832" cy="1235728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703097" y="3422101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80326" y="3552223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1007073" y="3466196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042908" y="4511030"/>
                <a:ext cx="111211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1540109" y="5149896"/>
              <a:ext cx="614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iOS</a:t>
              </a:r>
              <a:endParaRPr lang="en-US" sz="2400" b="1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19822" y="4802025"/>
            <a:ext cx="790832" cy="1235728"/>
            <a:chOff x="4210529" y="4783490"/>
            <a:chExt cx="790832" cy="1235728"/>
          </a:xfrm>
        </p:grpSpPr>
        <p:grpSp>
          <p:nvGrpSpPr>
            <p:cNvPr id="48" name="Group 47"/>
            <p:cNvGrpSpPr/>
            <p:nvPr/>
          </p:nvGrpSpPr>
          <p:grpSpPr>
            <a:xfrm>
              <a:off x="4210529" y="4783490"/>
              <a:ext cx="790832" cy="1235728"/>
              <a:chOff x="140475" y="917992"/>
              <a:chExt cx="790832" cy="1235728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140475" y="917992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17704" y="1048114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444451" y="962087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422828" y="2016814"/>
                <a:ext cx="226127" cy="70994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4213338" y="5242831"/>
              <a:ext cx="785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Android</a:t>
              </a:r>
              <a:endParaRPr lang="en-US" sz="1400" b="1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765390" y="4802025"/>
            <a:ext cx="790832" cy="1235728"/>
            <a:chOff x="6542964" y="4783490"/>
            <a:chExt cx="790832" cy="1235728"/>
          </a:xfrm>
        </p:grpSpPr>
        <p:grpSp>
          <p:nvGrpSpPr>
            <p:cNvPr id="55" name="Group 54"/>
            <p:cNvGrpSpPr/>
            <p:nvPr/>
          </p:nvGrpSpPr>
          <p:grpSpPr>
            <a:xfrm>
              <a:off x="6542964" y="4783490"/>
              <a:ext cx="790832" cy="1235728"/>
              <a:chOff x="140475" y="917992"/>
              <a:chExt cx="790832" cy="1235728"/>
            </a:xfrm>
          </p:grpSpPr>
          <p:sp>
            <p:nvSpPr>
              <p:cNvPr id="57" name="Rounded Rectangle 56"/>
              <p:cNvSpPr/>
              <p:nvPr/>
            </p:nvSpPr>
            <p:spPr>
              <a:xfrm>
                <a:off x="140475" y="917992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17704" y="1048114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444451" y="962087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422828" y="2016814"/>
                <a:ext cx="226127" cy="70994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6576069" y="5129769"/>
              <a:ext cx="72462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 smtClean="0"/>
                <a:t>Web</a:t>
              </a:r>
              <a:endParaRPr lang="en-US" sz="2200" b="1" dirty="0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V="1">
            <a:off x="2069670" y="4642149"/>
            <a:ext cx="4205" cy="173272"/>
          </a:xfrm>
          <a:prstGeom prst="straightConnector1">
            <a:avLst/>
          </a:prstGeom>
          <a:ln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4608899" y="4642149"/>
            <a:ext cx="4205" cy="173272"/>
          </a:xfrm>
          <a:prstGeom prst="straightConnector1">
            <a:avLst/>
          </a:prstGeom>
          <a:ln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7156782" y="4642149"/>
            <a:ext cx="4205" cy="173272"/>
          </a:xfrm>
          <a:prstGeom prst="straightConnector1">
            <a:avLst/>
          </a:prstGeom>
          <a:ln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751483" y="6236966"/>
            <a:ext cx="614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iOS</a:t>
            </a:r>
            <a:endParaRPr lang="en-US" sz="24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4003060" y="6236965"/>
            <a:ext cx="1211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/>
              <a:t>Android</a:t>
            </a:r>
            <a:endParaRPr lang="en-US" sz="24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6770073" y="6215494"/>
            <a:ext cx="773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Web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440390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831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25" y="945444"/>
            <a:ext cx="8432346" cy="56608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85711" y="0"/>
            <a:ext cx="6372578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1"/>
                </a:solidFill>
              </a:rPr>
              <a:t>Google App 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275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2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609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053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0362" y="1942819"/>
            <a:ext cx="7447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Creating a Guestbook</a:t>
            </a:r>
          </a:p>
          <a:p>
            <a:r>
              <a:rPr lang="en-US" sz="3200" dirty="0"/>
              <a:t>1. Download the App Engine SDK</a:t>
            </a:r>
          </a:p>
          <a:p>
            <a:r>
              <a:rPr lang="en-US" sz="3200" dirty="0"/>
              <a:t>2. Explaining the webapp2 Framework</a:t>
            </a:r>
          </a:p>
          <a:p>
            <a:r>
              <a:rPr lang="en-US" sz="3200" dirty="0"/>
              <a:t>3. Using the Users Service</a:t>
            </a:r>
          </a:p>
          <a:p>
            <a:r>
              <a:rPr lang="en-US" sz="3200" dirty="0"/>
              <a:t>4. Handling Forms with webapp2</a:t>
            </a:r>
          </a:p>
          <a:p>
            <a:r>
              <a:rPr lang="en-US" sz="3200" dirty="0"/>
              <a:t>5. Using the </a:t>
            </a:r>
            <a:r>
              <a:rPr lang="en-US" sz="3200" dirty="0" err="1"/>
              <a:t>Datastore</a:t>
            </a:r>
            <a:endParaRPr lang="en-US" sz="3200" dirty="0"/>
          </a:p>
          <a:p>
            <a:r>
              <a:rPr lang="en-US" sz="3200" dirty="0"/>
              <a:t>6. Using Templates</a:t>
            </a:r>
          </a:p>
          <a:p>
            <a:r>
              <a:rPr lang="en-US" sz="3200" dirty="0"/>
              <a:t>7. Using Static Files</a:t>
            </a:r>
          </a:p>
          <a:p>
            <a:r>
              <a:rPr lang="en-US" sz="3200" dirty="0"/>
              <a:t>8. Uploading Your Application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80332" y="0"/>
            <a:ext cx="7383337" cy="19110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 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Build an App Engine Application using Python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://cloud.google.com/appengine/docs/python/gettingstartedpython27/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introduction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893" y="56443"/>
            <a:ext cx="1444304" cy="48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6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185"/>
            <a:ext cx="9144000" cy="583073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4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://cloud.google.com/appengine/docs/python/gettingstartedpython27/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4"/>
              </a:rPr>
              <a:t>introduction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8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://cloud.google.com/appengine/docs/python/gettingstartedpython27/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introduction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4090"/>
            <a:ext cx="9144000" cy="58398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://cloud.google.com/appengine/docs/python/gettingstartedpython27/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introduction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5580"/>
            <a:ext cx="9144000" cy="5853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7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85020" y="2063578"/>
            <a:ext cx="8455306" cy="4201296"/>
          </a:xfrm>
          <a:custGeom>
            <a:avLst/>
            <a:gdLst>
              <a:gd name="connsiteX0" fmla="*/ 0 w 1377387"/>
              <a:gd name="connsiteY0" fmla="*/ 902825 h 1724628"/>
              <a:gd name="connsiteX1" fmla="*/ 324091 w 1377387"/>
              <a:gd name="connsiteY1" fmla="*/ 0 h 1724628"/>
              <a:gd name="connsiteX2" fmla="*/ 1331088 w 1377387"/>
              <a:gd name="connsiteY2" fmla="*/ 439838 h 1724628"/>
              <a:gd name="connsiteX3" fmla="*/ 1377387 w 1377387"/>
              <a:gd name="connsiteY3" fmla="*/ 1284790 h 1724628"/>
              <a:gd name="connsiteX4" fmla="*/ 428263 w 1377387"/>
              <a:gd name="connsiteY4" fmla="*/ 1724628 h 1724628"/>
              <a:gd name="connsiteX5" fmla="*/ 138896 w 1377387"/>
              <a:gd name="connsiteY5" fmla="*/ 1296365 h 1724628"/>
              <a:gd name="connsiteX6" fmla="*/ 23149 w 1377387"/>
              <a:gd name="connsiteY6" fmla="*/ 949124 h 1724628"/>
              <a:gd name="connsiteX0" fmla="*/ 0 w 1377387"/>
              <a:gd name="connsiteY0" fmla="*/ 590309 h 1412112"/>
              <a:gd name="connsiteX1" fmla="*/ 462987 w 1377387"/>
              <a:gd name="connsiteY1" fmla="*/ 0 h 1412112"/>
              <a:gd name="connsiteX2" fmla="*/ 1331088 w 1377387"/>
              <a:gd name="connsiteY2" fmla="*/ 127322 h 1412112"/>
              <a:gd name="connsiteX3" fmla="*/ 1377387 w 1377387"/>
              <a:gd name="connsiteY3" fmla="*/ 972274 h 1412112"/>
              <a:gd name="connsiteX4" fmla="*/ 428263 w 1377387"/>
              <a:gd name="connsiteY4" fmla="*/ 1412112 h 1412112"/>
              <a:gd name="connsiteX5" fmla="*/ 138896 w 1377387"/>
              <a:gd name="connsiteY5" fmla="*/ 983849 h 1412112"/>
              <a:gd name="connsiteX6" fmla="*/ 23149 w 1377387"/>
              <a:gd name="connsiteY6" fmla="*/ 636608 h 1412112"/>
              <a:gd name="connsiteX0" fmla="*/ 0 w 1377387"/>
              <a:gd name="connsiteY0" fmla="*/ 685834 h 1507637"/>
              <a:gd name="connsiteX1" fmla="*/ 462987 w 1377387"/>
              <a:gd name="connsiteY1" fmla="*/ 95525 h 1507637"/>
              <a:gd name="connsiteX2" fmla="*/ 1331088 w 1377387"/>
              <a:gd name="connsiteY2" fmla="*/ 222847 h 1507637"/>
              <a:gd name="connsiteX3" fmla="*/ 1377387 w 1377387"/>
              <a:gd name="connsiteY3" fmla="*/ 1067799 h 1507637"/>
              <a:gd name="connsiteX4" fmla="*/ 428263 w 1377387"/>
              <a:gd name="connsiteY4" fmla="*/ 1507637 h 1507637"/>
              <a:gd name="connsiteX5" fmla="*/ 138896 w 1377387"/>
              <a:gd name="connsiteY5" fmla="*/ 1079374 h 1507637"/>
              <a:gd name="connsiteX6" fmla="*/ 23149 w 1377387"/>
              <a:gd name="connsiteY6" fmla="*/ 732133 h 1507637"/>
              <a:gd name="connsiteX0" fmla="*/ 0 w 1585731"/>
              <a:gd name="connsiteY0" fmla="*/ 685834 h 1507637"/>
              <a:gd name="connsiteX1" fmla="*/ 462987 w 1585731"/>
              <a:gd name="connsiteY1" fmla="*/ 95525 h 1507637"/>
              <a:gd name="connsiteX2" fmla="*/ 1331088 w 1585731"/>
              <a:gd name="connsiteY2" fmla="*/ 222847 h 1507637"/>
              <a:gd name="connsiteX3" fmla="*/ 1585731 w 1585731"/>
              <a:gd name="connsiteY3" fmla="*/ 813156 h 1507637"/>
              <a:gd name="connsiteX4" fmla="*/ 428263 w 1585731"/>
              <a:gd name="connsiteY4" fmla="*/ 1507637 h 1507637"/>
              <a:gd name="connsiteX5" fmla="*/ 138896 w 1585731"/>
              <a:gd name="connsiteY5" fmla="*/ 1079374 h 1507637"/>
              <a:gd name="connsiteX6" fmla="*/ 23149 w 1585731"/>
              <a:gd name="connsiteY6" fmla="*/ 732133 h 1507637"/>
              <a:gd name="connsiteX0" fmla="*/ 0 w 1585731"/>
              <a:gd name="connsiteY0" fmla="*/ 962965 h 1784768"/>
              <a:gd name="connsiteX1" fmla="*/ 162045 w 1585731"/>
              <a:gd name="connsiteY1" fmla="*/ 60140 h 1784768"/>
              <a:gd name="connsiteX2" fmla="*/ 1331088 w 1585731"/>
              <a:gd name="connsiteY2" fmla="*/ 499978 h 1784768"/>
              <a:gd name="connsiteX3" fmla="*/ 1585731 w 1585731"/>
              <a:gd name="connsiteY3" fmla="*/ 1090287 h 1784768"/>
              <a:gd name="connsiteX4" fmla="*/ 428263 w 1585731"/>
              <a:gd name="connsiteY4" fmla="*/ 1784768 h 1784768"/>
              <a:gd name="connsiteX5" fmla="*/ 138896 w 1585731"/>
              <a:gd name="connsiteY5" fmla="*/ 1356505 h 1784768"/>
              <a:gd name="connsiteX6" fmla="*/ 23149 w 1585731"/>
              <a:gd name="connsiteY6" fmla="*/ 1009264 h 1784768"/>
              <a:gd name="connsiteX0" fmla="*/ 0 w 1585731"/>
              <a:gd name="connsiteY0" fmla="*/ 744298 h 1566101"/>
              <a:gd name="connsiteX1" fmla="*/ 567159 w 1585731"/>
              <a:gd name="connsiteY1" fmla="*/ 84541 h 1566101"/>
              <a:gd name="connsiteX2" fmla="*/ 1331088 w 1585731"/>
              <a:gd name="connsiteY2" fmla="*/ 281311 h 1566101"/>
              <a:gd name="connsiteX3" fmla="*/ 1585731 w 1585731"/>
              <a:gd name="connsiteY3" fmla="*/ 871620 h 1566101"/>
              <a:gd name="connsiteX4" fmla="*/ 428263 w 1585731"/>
              <a:gd name="connsiteY4" fmla="*/ 1566101 h 1566101"/>
              <a:gd name="connsiteX5" fmla="*/ 138896 w 1585731"/>
              <a:gd name="connsiteY5" fmla="*/ 1137838 h 1566101"/>
              <a:gd name="connsiteX6" fmla="*/ 23149 w 1585731"/>
              <a:gd name="connsiteY6" fmla="*/ 790597 h 1566101"/>
              <a:gd name="connsiteX0" fmla="*/ 0 w 1585731"/>
              <a:gd name="connsiteY0" fmla="*/ 725320 h 1547123"/>
              <a:gd name="connsiteX1" fmla="*/ 567159 w 1585731"/>
              <a:gd name="connsiteY1" fmla="*/ 65563 h 1547123"/>
              <a:gd name="connsiteX2" fmla="*/ 1169042 w 1585731"/>
              <a:gd name="connsiteY2" fmla="*/ 435953 h 1547123"/>
              <a:gd name="connsiteX3" fmla="*/ 1585731 w 1585731"/>
              <a:gd name="connsiteY3" fmla="*/ 852642 h 1547123"/>
              <a:gd name="connsiteX4" fmla="*/ 428263 w 1585731"/>
              <a:gd name="connsiteY4" fmla="*/ 1547123 h 1547123"/>
              <a:gd name="connsiteX5" fmla="*/ 138896 w 1585731"/>
              <a:gd name="connsiteY5" fmla="*/ 1118860 h 1547123"/>
              <a:gd name="connsiteX6" fmla="*/ 23149 w 1585731"/>
              <a:gd name="connsiteY6" fmla="*/ 771619 h 1547123"/>
              <a:gd name="connsiteX0" fmla="*/ 0 w 1585731"/>
              <a:gd name="connsiteY0" fmla="*/ 747953 h 1569756"/>
              <a:gd name="connsiteX1" fmla="*/ 567159 w 1585731"/>
              <a:gd name="connsiteY1" fmla="*/ 88196 h 1569756"/>
              <a:gd name="connsiteX2" fmla="*/ 1169042 w 1585731"/>
              <a:gd name="connsiteY2" fmla="*/ 458586 h 1569756"/>
              <a:gd name="connsiteX3" fmla="*/ 1585731 w 1585731"/>
              <a:gd name="connsiteY3" fmla="*/ 875275 h 1569756"/>
              <a:gd name="connsiteX4" fmla="*/ 428263 w 1585731"/>
              <a:gd name="connsiteY4" fmla="*/ 1569756 h 1569756"/>
              <a:gd name="connsiteX5" fmla="*/ 138896 w 1585731"/>
              <a:gd name="connsiteY5" fmla="*/ 1141493 h 1569756"/>
              <a:gd name="connsiteX6" fmla="*/ 23149 w 1585731"/>
              <a:gd name="connsiteY6" fmla="*/ 794252 h 1569756"/>
              <a:gd name="connsiteX0" fmla="*/ 0 w 1585731"/>
              <a:gd name="connsiteY0" fmla="*/ 769638 h 1591441"/>
              <a:gd name="connsiteX1" fmla="*/ 567159 w 1585731"/>
              <a:gd name="connsiteY1" fmla="*/ 109881 h 1591441"/>
              <a:gd name="connsiteX2" fmla="*/ 1169042 w 1585731"/>
              <a:gd name="connsiteY2" fmla="*/ 480271 h 1591441"/>
              <a:gd name="connsiteX3" fmla="*/ 1585731 w 1585731"/>
              <a:gd name="connsiteY3" fmla="*/ 896960 h 1591441"/>
              <a:gd name="connsiteX4" fmla="*/ 428263 w 1585731"/>
              <a:gd name="connsiteY4" fmla="*/ 1591441 h 1591441"/>
              <a:gd name="connsiteX5" fmla="*/ 138896 w 1585731"/>
              <a:gd name="connsiteY5" fmla="*/ 1163178 h 1591441"/>
              <a:gd name="connsiteX6" fmla="*/ 23149 w 1585731"/>
              <a:gd name="connsiteY6" fmla="*/ 815937 h 1591441"/>
              <a:gd name="connsiteX0" fmla="*/ 0 w 1585731"/>
              <a:gd name="connsiteY0" fmla="*/ 608837 h 1430640"/>
              <a:gd name="connsiteX1" fmla="*/ 347240 w 1585731"/>
              <a:gd name="connsiteY1" fmla="*/ 180573 h 1430640"/>
              <a:gd name="connsiteX2" fmla="*/ 1169042 w 1585731"/>
              <a:gd name="connsiteY2" fmla="*/ 319470 h 1430640"/>
              <a:gd name="connsiteX3" fmla="*/ 1585731 w 1585731"/>
              <a:gd name="connsiteY3" fmla="*/ 736159 h 1430640"/>
              <a:gd name="connsiteX4" fmla="*/ 428263 w 1585731"/>
              <a:gd name="connsiteY4" fmla="*/ 1430640 h 1430640"/>
              <a:gd name="connsiteX5" fmla="*/ 138896 w 1585731"/>
              <a:gd name="connsiteY5" fmla="*/ 1002377 h 1430640"/>
              <a:gd name="connsiteX6" fmla="*/ 23149 w 1585731"/>
              <a:gd name="connsiteY6" fmla="*/ 655136 h 1430640"/>
              <a:gd name="connsiteX0" fmla="*/ 0 w 1585731"/>
              <a:gd name="connsiteY0" fmla="*/ 691691 h 1513494"/>
              <a:gd name="connsiteX1" fmla="*/ 347240 w 1585731"/>
              <a:gd name="connsiteY1" fmla="*/ 263427 h 1513494"/>
              <a:gd name="connsiteX2" fmla="*/ 1169042 w 1585731"/>
              <a:gd name="connsiteY2" fmla="*/ 402324 h 1513494"/>
              <a:gd name="connsiteX3" fmla="*/ 1585731 w 1585731"/>
              <a:gd name="connsiteY3" fmla="*/ 819013 h 1513494"/>
              <a:gd name="connsiteX4" fmla="*/ 428263 w 1585731"/>
              <a:gd name="connsiteY4" fmla="*/ 1513494 h 1513494"/>
              <a:gd name="connsiteX5" fmla="*/ 138896 w 1585731"/>
              <a:gd name="connsiteY5" fmla="*/ 1085231 h 1513494"/>
              <a:gd name="connsiteX6" fmla="*/ 23149 w 1585731"/>
              <a:gd name="connsiteY6" fmla="*/ 737990 h 1513494"/>
              <a:gd name="connsiteX0" fmla="*/ 0 w 1585731"/>
              <a:gd name="connsiteY0" fmla="*/ 677145 h 1498948"/>
              <a:gd name="connsiteX1" fmla="*/ 358815 w 1585731"/>
              <a:gd name="connsiteY1" fmla="*/ 272031 h 1498948"/>
              <a:gd name="connsiteX2" fmla="*/ 1169042 w 1585731"/>
              <a:gd name="connsiteY2" fmla="*/ 387778 h 1498948"/>
              <a:gd name="connsiteX3" fmla="*/ 1585731 w 1585731"/>
              <a:gd name="connsiteY3" fmla="*/ 804467 h 1498948"/>
              <a:gd name="connsiteX4" fmla="*/ 428263 w 1585731"/>
              <a:gd name="connsiteY4" fmla="*/ 1498948 h 1498948"/>
              <a:gd name="connsiteX5" fmla="*/ 138896 w 1585731"/>
              <a:gd name="connsiteY5" fmla="*/ 1070685 h 1498948"/>
              <a:gd name="connsiteX6" fmla="*/ 23149 w 1585731"/>
              <a:gd name="connsiteY6" fmla="*/ 723444 h 1498948"/>
              <a:gd name="connsiteX0" fmla="*/ 0 w 1585731"/>
              <a:gd name="connsiteY0" fmla="*/ 670026 h 1491829"/>
              <a:gd name="connsiteX1" fmla="*/ 381964 w 1585731"/>
              <a:gd name="connsiteY1" fmla="*/ 276487 h 1491829"/>
              <a:gd name="connsiteX2" fmla="*/ 1169042 w 1585731"/>
              <a:gd name="connsiteY2" fmla="*/ 380659 h 1491829"/>
              <a:gd name="connsiteX3" fmla="*/ 1585731 w 1585731"/>
              <a:gd name="connsiteY3" fmla="*/ 797348 h 1491829"/>
              <a:gd name="connsiteX4" fmla="*/ 428263 w 1585731"/>
              <a:gd name="connsiteY4" fmla="*/ 1491829 h 1491829"/>
              <a:gd name="connsiteX5" fmla="*/ 138896 w 1585731"/>
              <a:gd name="connsiteY5" fmla="*/ 1063566 h 1491829"/>
              <a:gd name="connsiteX6" fmla="*/ 23149 w 1585731"/>
              <a:gd name="connsiteY6" fmla="*/ 716325 h 1491829"/>
              <a:gd name="connsiteX0" fmla="*/ 0 w 1585731"/>
              <a:gd name="connsiteY0" fmla="*/ 684698 h 1506501"/>
              <a:gd name="connsiteX1" fmla="*/ 381964 w 1585731"/>
              <a:gd name="connsiteY1" fmla="*/ 291159 h 1506501"/>
              <a:gd name="connsiteX2" fmla="*/ 1169042 w 1585731"/>
              <a:gd name="connsiteY2" fmla="*/ 395331 h 1506501"/>
              <a:gd name="connsiteX3" fmla="*/ 1585731 w 1585731"/>
              <a:gd name="connsiteY3" fmla="*/ 812020 h 1506501"/>
              <a:gd name="connsiteX4" fmla="*/ 428263 w 1585731"/>
              <a:gd name="connsiteY4" fmla="*/ 1506501 h 1506501"/>
              <a:gd name="connsiteX5" fmla="*/ 138896 w 1585731"/>
              <a:gd name="connsiteY5" fmla="*/ 1078238 h 1506501"/>
              <a:gd name="connsiteX6" fmla="*/ 23149 w 1585731"/>
              <a:gd name="connsiteY6" fmla="*/ 730997 h 1506501"/>
              <a:gd name="connsiteX0" fmla="*/ 0 w 1175397"/>
              <a:gd name="connsiteY0" fmla="*/ 684698 h 1506501"/>
              <a:gd name="connsiteX1" fmla="*/ 381964 w 1175397"/>
              <a:gd name="connsiteY1" fmla="*/ 291159 h 1506501"/>
              <a:gd name="connsiteX2" fmla="*/ 1169042 w 1175397"/>
              <a:gd name="connsiteY2" fmla="*/ 395331 h 1506501"/>
              <a:gd name="connsiteX3" fmla="*/ 1006997 w 1175397"/>
              <a:gd name="connsiteY3" fmla="*/ 950916 h 1506501"/>
              <a:gd name="connsiteX4" fmla="*/ 428263 w 1175397"/>
              <a:gd name="connsiteY4" fmla="*/ 1506501 h 1506501"/>
              <a:gd name="connsiteX5" fmla="*/ 138896 w 1175397"/>
              <a:gd name="connsiteY5" fmla="*/ 1078238 h 1506501"/>
              <a:gd name="connsiteX6" fmla="*/ 23149 w 1175397"/>
              <a:gd name="connsiteY6" fmla="*/ 730997 h 1506501"/>
              <a:gd name="connsiteX0" fmla="*/ 0 w 1413708"/>
              <a:gd name="connsiteY0" fmla="*/ 684698 h 1506501"/>
              <a:gd name="connsiteX1" fmla="*/ 381964 w 1413708"/>
              <a:gd name="connsiteY1" fmla="*/ 291159 h 1506501"/>
              <a:gd name="connsiteX2" fmla="*/ 1169042 w 1413708"/>
              <a:gd name="connsiteY2" fmla="*/ 395331 h 1506501"/>
              <a:gd name="connsiteX3" fmla="*/ 1006997 w 1413708"/>
              <a:gd name="connsiteY3" fmla="*/ 950916 h 1506501"/>
              <a:gd name="connsiteX4" fmla="*/ 428263 w 1413708"/>
              <a:gd name="connsiteY4" fmla="*/ 1506501 h 1506501"/>
              <a:gd name="connsiteX5" fmla="*/ 138896 w 1413708"/>
              <a:gd name="connsiteY5" fmla="*/ 1078238 h 1506501"/>
              <a:gd name="connsiteX6" fmla="*/ 23149 w 1413708"/>
              <a:gd name="connsiteY6" fmla="*/ 730997 h 1506501"/>
              <a:gd name="connsiteX0" fmla="*/ 0 w 1521294"/>
              <a:gd name="connsiteY0" fmla="*/ 684698 h 1506501"/>
              <a:gd name="connsiteX1" fmla="*/ 381964 w 1521294"/>
              <a:gd name="connsiteY1" fmla="*/ 291159 h 1506501"/>
              <a:gd name="connsiteX2" fmla="*/ 1169042 w 1521294"/>
              <a:gd name="connsiteY2" fmla="*/ 395331 h 1506501"/>
              <a:gd name="connsiteX3" fmla="*/ 1006997 w 1521294"/>
              <a:gd name="connsiteY3" fmla="*/ 950916 h 1506501"/>
              <a:gd name="connsiteX4" fmla="*/ 428263 w 1521294"/>
              <a:gd name="connsiteY4" fmla="*/ 1506501 h 1506501"/>
              <a:gd name="connsiteX5" fmla="*/ 138896 w 1521294"/>
              <a:gd name="connsiteY5" fmla="*/ 1078238 h 1506501"/>
              <a:gd name="connsiteX6" fmla="*/ 23149 w 1521294"/>
              <a:gd name="connsiteY6" fmla="*/ 730997 h 1506501"/>
              <a:gd name="connsiteX0" fmla="*/ 0 w 1513495"/>
              <a:gd name="connsiteY0" fmla="*/ 684698 h 1506501"/>
              <a:gd name="connsiteX1" fmla="*/ 381964 w 1513495"/>
              <a:gd name="connsiteY1" fmla="*/ 291159 h 1506501"/>
              <a:gd name="connsiteX2" fmla="*/ 1169042 w 1513495"/>
              <a:gd name="connsiteY2" fmla="*/ 395331 h 1506501"/>
              <a:gd name="connsiteX3" fmla="*/ 1006997 w 1513495"/>
              <a:gd name="connsiteY3" fmla="*/ 950916 h 1506501"/>
              <a:gd name="connsiteX4" fmla="*/ 428263 w 1513495"/>
              <a:gd name="connsiteY4" fmla="*/ 1506501 h 1506501"/>
              <a:gd name="connsiteX5" fmla="*/ 138896 w 1513495"/>
              <a:gd name="connsiteY5" fmla="*/ 1078238 h 1506501"/>
              <a:gd name="connsiteX6" fmla="*/ 23149 w 1513495"/>
              <a:gd name="connsiteY6" fmla="*/ 730997 h 1506501"/>
              <a:gd name="connsiteX0" fmla="*/ 0 w 1392549"/>
              <a:gd name="connsiteY0" fmla="*/ 684698 h 1506501"/>
              <a:gd name="connsiteX1" fmla="*/ 381964 w 1392549"/>
              <a:gd name="connsiteY1" fmla="*/ 291159 h 1506501"/>
              <a:gd name="connsiteX2" fmla="*/ 1169042 w 1392549"/>
              <a:gd name="connsiteY2" fmla="*/ 395331 h 1506501"/>
              <a:gd name="connsiteX3" fmla="*/ 1006997 w 1392549"/>
              <a:gd name="connsiteY3" fmla="*/ 950916 h 1506501"/>
              <a:gd name="connsiteX4" fmla="*/ 428263 w 1392549"/>
              <a:gd name="connsiteY4" fmla="*/ 1506501 h 1506501"/>
              <a:gd name="connsiteX5" fmla="*/ 138896 w 1392549"/>
              <a:gd name="connsiteY5" fmla="*/ 1078238 h 1506501"/>
              <a:gd name="connsiteX6" fmla="*/ 23149 w 1392549"/>
              <a:gd name="connsiteY6" fmla="*/ 730997 h 1506501"/>
              <a:gd name="connsiteX0" fmla="*/ 0 w 1377013"/>
              <a:gd name="connsiteY0" fmla="*/ 684698 h 1506501"/>
              <a:gd name="connsiteX1" fmla="*/ 381964 w 1377013"/>
              <a:gd name="connsiteY1" fmla="*/ 291159 h 1506501"/>
              <a:gd name="connsiteX2" fmla="*/ 1169042 w 1377013"/>
              <a:gd name="connsiteY2" fmla="*/ 395331 h 1506501"/>
              <a:gd name="connsiteX3" fmla="*/ 972273 w 1377013"/>
              <a:gd name="connsiteY3" fmla="*/ 939342 h 1506501"/>
              <a:gd name="connsiteX4" fmla="*/ 428263 w 1377013"/>
              <a:gd name="connsiteY4" fmla="*/ 1506501 h 1506501"/>
              <a:gd name="connsiteX5" fmla="*/ 138896 w 1377013"/>
              <a:gd name="connsiteY5" fmla="*/ 1078238 h 1506501"/>
              <a:gd name="connsiteX6" fmla="*/ 23149 w 1377013"/>
              <a:gd name="connsiteY6" fmla="*/ 730997 h 1506501"/>
              <a:gd name="connsiteX0" fmla="*/ 69449 w 1446462"/>
              <a:gd name="connsiteY0" fmla="*/ 684698 h 1506501"/>
              <a:gd name="connsiteX1" fmla="*/ 451413 w 1446462"/>
              <a:gd name="connsiteY1" fmla="*/ 291159 h 1506501"/>
              <a:gd name="connsiteX2" fmla="*/ 1238491 w 1446462"/>
              <a:gd name="connsiteY2" fmla="*/ 395331 h 1506501"/>
              <a:gd name="connsiteX3" fmla="*/ 1041722 w 1446462"/>
              <a:gd name="connsiteY3" fmla="*/ 939342 h 1506501"/>
              <a:gd name="connsiteX4" fmla="*/ 497712 w 1446462"/>
              <a:gd name="connsiteY4" fmla="*/ 1506501 h 1506501"/>
              <a:gd name="connsiteX5" fmla="*/ 208345 w 1446462"/>
              <a:gd name="connsiteY5" fmla="*/ 1078238 h 1506501"/>
              <a:gd name="connsiteX6" fmla="*/ 0 w 1446462"/>
              <a:gd name="connsiteY6" fmla="*/ 916192 h 1506501"/>
              <a:gd name="connsiteX0" fmla="*/ 69449 w 1446462"/>
              <a:gd name="connsiteY0" fmla="*/ 684698 h 1506501"/>
              <a:gd name="connsiteX1" fmla="*/ 451413 w 1446462"/>
              <a:gd name="connsiteY1" fmla="*/ 291159 h 1506501"/>
              <a:gd name="connsiteX2" fmla="*/ 1238491 w 1446462"/>
              <a:gd name="connsiteY2" fmla="*/ 395331 h 1506501"/>
              <a:gd name="connsiteX3" fmla="*/ 1041722 w 1446462"/>
              <a:gd name="connsiteY3" fmla="*/ 939342 h 1506501"/>
              <a:gd name="connsiteX4" fmla="*/ 497712 w 1446462"/>
              <a:gd name="connsiteY4" fmla="*/ 1506501 h 1506501"/>
              <a:gd name="connsiteX5" fmla="*/ 0 w 1446462"/>
              <a:gd name="connsiteY5" fmla="*/ 916192 h 1506501"/>
              <a:gd name="connsiteX0" fmla="*/ 0 w 1377013"/>
              <a:gd name="connsiteY0" fmla="*/ 684698 h 1506501"/>
              <a:gd name="connsiteX1" fmla="*/ 381964 w 1377013"/>
              <a:gd name="connsiteY1" fmla="*/ 291159 h 1506501"/>
              <a:gd name="connsiteX2" fmla="*/ 1169042 w 1377013"/>
              <a:gd name="connsiteY2" fmla="*/ 395331 h 1506501"/>
              <a:gd name="connsiteX3" fmla="*/ 972273 w 1377013"/>
              <a:gd name="connsiteY3" fmla="*/ 939342 h 1506501"/>
              <a:gd name="connsiteX4" fmla="*/ 428263 w 1377013"/>
              <a:gd name="connsiteY4" fmla="*/ 1506501 h 1506501"/>
              <a:gd name="connsiteX0" fmla="*/ 0 w 1377013"/>
              <a:gd name="connsiteY0" fmla="*/ 684698 h 940180"/>
              <a:gd name="connsiteX1" fmla="*/ 381964 w 1377013"/>
              <a:gd name="connsiteY1" fmla="*/ 291159 h 940180"/>
              <a:gd name="connsiteX2" fmla="*/ 1169042 w 1377013"/>
              <a:gd name="connsiteY2" fmla="*/ 395331 h 940180"/>
              <a:gd name="connsiteX3" fmla="*/ 972273 w 1377013"/>
              <a:gd name="connsiteY3" fmla="*/ 939342 h 940180"/>
              <a:gd name="connsiteX0" fmla="*/ 208345 w 995049"/>
              <a:gd name="connsiteY0" fmla="*/ 939341 h 940180"/>
              <a:gd name="connsiteX1" fmla="*/ 0 w 995049"/>
              <a:gd name="connsiteY1" fmla="*/ 291159 h 940180"/>
              <a:gd name="connsiteX2" fmla="*/ 787078 w 995049"/>
              <a:gd name="connsiteY2" fmla="*/ 395331 h 940180"/>
              <a:gd name="connsiteX3" fmla="*/ 590309 w 995049"/>
              <a:gd name="connsiteY3" fmla="*/ 939342 h 940180"/>
              <a:gd name="connsiteX0" fmla="*/ 333351 w 1120055"/>
              <a:gd name="connsiteY0" fmla="*/ 939341 h 940180"/>
              <a:gd name="connsiteX1" fmla="*/ 125006 w 1120055"/>
              <a:gd name="connsiteY1" fmla="*/ 291159 h 940180"/>
              <a:gd name="connsiteX2" fmla="*/ 912084 w 1120055"/>
              <a:gd name="connsiteY2" fmla="*/ 395331 h 940180"/>
              <a:gd name="connsiteX3" fmla="*/ 715315 w 1120055"/>
              <a:gd name="connsiteY3" fmla="*/ 939342 h 940180"/>
              <a:gd name="connsiteX0" fmla="*/ 515943 w 1302647"/>
              <a:gd name="connsiteY0" fmla="*/ 939341 h 940180"/>
              <a:gd name="connsiteX1" fmla="*/ 307598 w 1302647"/>
              <a:gd name="connsiteY1" fmla="*/ 291159 h 940180"/>
              <a:gd name="connsiteX2" fmla="*/ 1094676 w 1302647"/>
              <a:gd name="connsiteY2" fmla="*/ 395331 h 940180"/>
              <a:gd name="connsiteX3" fmla="*/ 897907 w 1302647"/>
              <a:gd name="connsiteY3" fmla="*/ 939342 h 940180"/>
              <a:gd name="connsiteX0" fmla="*/ 535748 w 1322452"/>
              <a:gd name="connsiteY0" fmla="*/ 939341 h 967352"/>
              <a:gd name="connsiteX1" fmla="*/ 327403 w 1322452"/>
              <a:gd name="connsiteY1" fmla="*/ 291159 h 967352"/>
              <a:gd name="connsiteX2" fmla="*/ 1114481 w 1322452"/>
              <a:gd name="connsiteY2" fmla="*/ 395331 h 967352"/>
              <a:gd name="connsiteX3" fmla="*/ 917712 w 1322452"/>
              <a:gd name="connsiteY3" fmla="*/ 939342 h 967352"/>
              <a:gd name="connsiteX0" fmla="*/ 535748 w 1322452"/>
              <a:gd name="connsiteY0" fmla="*/ 946527 h 974538"/>
              <a:gd name="connsiteX1" fmla="*/ 327403 w 1322452"/>
              <a:gd name="connsiteY1" fmla="*/ 298345 h 974538"/>
              <a:gd name="connsiteX2" fmla="*/ 1114481 w 1322452"/>
              <a:gd name="connsiteY2" fmla="*/ 402517 h 974538"/>
              <a:gd name="connsiteX3" fmla="*/ 917712 w 1322452"/>
              <a:gd name="connsiteY3" fmla="*/ 946528 h 974538"/>
              <a:gd name="connsiteX0" fmla="*/ 535748 w 1331892"/>
              <a:gd name="connsiteY0" fmla="*/ 946527 h 974538"/>
              <a:gd name="connsiteX1" fmla="*/ 327403 w 1331892"/>
              <a:gd name="connsiteY1" fmla="*/ 298345 h 974538"/>
              <a:gd name="connsiteX2" fmla="*/ 1114481 w 1331892"/>
              <a:gd name="connsiteY2" fmla="*/ 402517 h 974538"/>
              <a:gd name="connsiteX3" fmla="*/ 917712 w 1331892"/>
              <a:gd name="connsiteY3" fmla="*/ 946528 h 974538"/>
              <a:gd name="connsiteX0" fmla="*/ 535748 w 1331892"/>
              <a:gd name="connsiteY0" fmla="*/ 936819 h 964830"/>
              <a:gd name="connsiteX1" fmla="*/ 327403 w 1331892"/>
              <a:gd name="connsiteY1" fmla="*/ 288637 h 964830"/>
              <a:gd name="connsiteX2" fmla="*/ 1114481 w 1331892"/>
              <a:gd name="connsiteY2" fmla="*/ 392809 h 964830"/>
              <a:gd name="connsiteX3" fmla="*/ 917712 w 1331892"/>
              <a:gd name="connsiteY3" fmla="*/ 936820 h 96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1892" h="964830">
                <a:moveTo>
                  <a:pt x="535748" y="936819"/>
                </a:moveTo>
                <a:cubicBezTo>
                  <a:pt x="-170307" y="1125873"/>
                  <a:pt x="-112435" y="296354"/>
                  <a:pt x="327403" y="288637"/>
                </a:cubicBezTo>
                <a:cubicBezTo>
                  <a:pt x="420001" y="-178209"/>
                  <a:pt x="1126055" y="-31598"/>
                  <a:pt x="1114481" y="392809"/>
                </a:cubicBezTo>
                <a:cubicBezTo>
                  <a:pt x="1419281" y="450684"/>
                  <a:pt x="1446289" y="959970"/>
                  <a:pt x="917712" y="936820"/>
                </a:cubicBezTo>
              </a:path>
            </a:pathLst>
          </a:custGeom>
          <a:noFill/>
          <a:ln w="76200"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55171" y="2321610"/>
            <a:ext cx="57150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smtClean="0">
                <a:solidFill>
                  <a:schemeClr val="accent1"/>
                </a:solidFill>
              </a:rPr>
              <a:t>App Backend</a:t>
            </a:r>
            <a:endParaRPr lang="en-US" sz="12000" b="1" dirty="0">
              <a:solidFill>
                <a:schemeClr val="accent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70567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accent1"/>
                </a:solidFill>
              </a:rPr>
              <a:t>Mobile Apps Backend </a:t>
            </a:r>
            <a:br>
              <a:rPr lang="en-US" sz="6000" b="1" dirty="0" smtClean="0">
                <a:solidFill>
                  <a:schemeClr val="accent1"/>
                </a:solidFill>
              </a:rPr>
            </a:br>
            <a:r>
              <a:rPr lang="en-US" sz="6000" b="1" dirty="0" smtClean="0">
                <a:solidFill>
                  <a:schemeClr val="accent1"/>
                </a:solidFill>
              </a:rPr>
              <a:t>on Google Cloud</a:t>
            </a:r>
            <a:endParaRPr lang="en-US" sz="6000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" y="1775380"/>
            <a:ext cx="1051858" cy="926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8" y="2772921"/>
            <a:ext cx="1051858" cy="955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" y="852473"/>
            <a:ext cx="973534" cy="851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96" y="1877220"/>
            <a:ext cx="2079137" cy="5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933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://cloud.google.com/appengine/docs/python/gettingstartedpython27/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introduction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785"/>
            <a:ext cx="9144000" cy="5877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://cloud.google.com/appengine/docs/python/gettingstartedpython27/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introduction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6185"/>
            <a:ext cx="9144000" cy="5832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8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://cloud.google.com/appengine/docs/python/gettingstartedpython27/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introduction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3485"/>
            <a:ext cx="9144000" cy="5854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4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://cloud.google.com/appengine/docs/python/gettingstartedpython27/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introduction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5" y="773485"/>
            <a:ext cx="9144000" cy="5848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0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://cloud.google.com/appengine/docs/python/gettingstartedpython27/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introduction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9965"/>
            <a:ext cx="9144000" cy="5775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1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601" y="6558776"/>
            <a:ext cx="651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://cloud.google.com/appengine/docs/python/gettingstartedpython27/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introduction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1390"/>
            <a:ext cx="9144000" cy="5845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95" y="56443"/>
            <a:ext cx="2003102" cy="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275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81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</a:rPr>
              <a:t>Google Cloud Platform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3484" y="521925"/>
            <a:ext cx="3176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https://cloud.google.com/docs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5222" y="0"/>
            <a:ext cx="6533445" cy="691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</a:rPr>
              <a:t>Google Cloud Platform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9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034" y="112890"/>
            <a:ext cx="7768766" cy="71260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Try Google Cloud Platform for </a:t>
            </a:r>
            <a:r>
              <a:rPr lang="en-US" b="1" dirty="0" smtClean="0">
                <a:solidFill>
                  <a:srgbClr val="4F81BD"/>
                </a:solidFill>
              </a:rPr>
              <a:t>free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395"/>
            <a:ext cx="91440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6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164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30112" y="112890"/>
            <a:ext cx="7656688" cy="71260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Try Google Cloud Platform for </a:t>
            </a:r>
            <a:r>
              <a:rPr lang="en-US" b="1" dirty="0" smtClean="0">
                <a:solidFill>
                  <a:srgbClr val="4F81BD"/>
                </a:solidFill>
              </a:rPr>
              <a:t>free</a:t>
            </a:r>
            <a:endParaRPr lang="en-US" b="1" dirty="0">
              <a:solidFill>
                <a:srgbClr val="4F81B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1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674254" y="4802025"/>
            <a:ext cx="790832" cy="1235728"/>
            <a:chOff x="1451828" y="4820561"/>
            <a:chExt cx="790832" cy="1235728"/>
          </a:xfrm>
        </p:grpSpPr>
        <p:grpSp>
          <p:nvGrpSpPr>
            <p:cNvPr id="5" name="Group 4"/>
            <p:cNvGrpSpPr/>
            <p:nvPr/>
          </p:nvGrpSpPr>
          <p:grpSpPr>
            <a:xfrm>
              <a:off x="1451828" y="4820561"/>
              <a:ext cx="790832" cy="1235728"/>
              <a:chOff x="703097" y="3422101"/>
              <a:chExt cx="790832" cy="1235728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703097" y="3422101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80326" y="3552223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1007073" y="3466196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042908" y="4511030"/>
                <a:ext cx="111211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540109" y="5149896"/>
              <a:ext cx="614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iOS</a:t>
              </a:r>
              <a:endParaRPr lang="en-US" sz="2400" b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219822" y="4802025"/>
            <a:ext cx="790832" cy="1235728"/>
            <a:chOff x="4210529" y="4783490"/>
            <a:chExt cx="790832" cy="1235728"/>
          </a:xfrm>
        </p:grpSpPr>
        <p:grpSp>
          <p:nvGrpSpPr>
            <p:cNvPr id="15" name="Group 14"/>
            <p:cNvGrpSpPr/>
            <p:nvPr/>
          </p:nvGrpSpPr>
          <p:grpSpPr>
            <a:xfrm>
              <a:off x="4210529" y="4783490"/>
              <a:ext cx="790832" cy="1235728"/>
              <a:chOff x="140475" y="917992"/>
              <a:chExt cx="790832" cy="1235728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40475" y="917992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17704" y="1048114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444451" y="962087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422828" y="2016814"/>
                <a:ext cx="226127" cy="70994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213338" y="5242831"/>
              <a:ext cx="785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Android</a:t>
              </a:r>
              <a:endParaRPr lang="en-US" sz="1400" b="1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65390" y="4802025"/>
            <a:ext cx="790832" cy="1235728"/>
            <a:chOff x="6542964" y="4783490"/>
            <a:chExt cx="790832" cy="1235728"/>
          </a:xfrm>
        </p:grpSpPr>
        <p:grpSp>
          <p:nvGrpSpPr>
            <p:cNvPr id="10" name="Group 9"/>
            <p:cNvGrpSpPr/>
            <p:nvPr/>
          </p:nvGrpSpPr>
          <p:grpSpPr>
            <a:xfrm>
              <a:off x="6542964" y="4783490"/>
              <a:ext cx="790832" cy="1235728"/>
              <a:chOff x="140475" y="917992"/>
              <a:chExt cx="790832" cy="1235728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40475" y="917992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17704" y="1048114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444451" y="962087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422828" y="2016814"/>
                <a:ext cx="226127" cy="70994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576069" y="5129769"/>
              <a:ext cx="72462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 smtClean="0"/>
                <a:t>Web</a:t>
              </a:r>
              <a:endParaRPr lang="en-US" sz="2200" b="1" dirty="0"/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2069670" y="4642149"/>
            <a:ext cx="4205" cy="173272"/>
          </a:xfrm>
          <a:prstGeom prst="straightConnector1">
            <a:avLst/>
          </a:prstGeom>
          <a:ln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608899" y="4642149"/>
            <a:ext cx="4205" cy="173272"/>
          </a:xfrm>
          <a:prstGeom prst="straightConnector1">
            <a:avLst/>
          </a:prstGeom>
          <a:ln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156782" y="4642149"/>
            <a:ext cx="4205" cy="173272"/>
          </a:xfrm>
          <a:prstGeom prst="straightConnector1">
            <a:avLst/>
          </a:prstGeom>
          <a:ln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864438" y="216190"/>
            <a:ext cx="7282875" cy="3946387"/>
          </a:xfrm>
          <a:custGeom>
            <a:avLst/>
            <a:gdLst>
              <a:gd name="connsiteX0" fmla="*/ 104172 w 3900668"/>
              <a:gd name="connsiteY0" fmla="*/ 798653 h 2407534"/>
              <a:gd name="connsiteX1" fmla="*/ 0 w 3900668"/>
              <a:gd name="connsiteY1" fmla="*/ 2407534 h 2407534"/>
              <a:gd name="connsiteX2" fmla="*/ 3900668 w 3900668"/>
              <a:gd name="connsiteY2" fmla="*/ 2372810 h 2407534"/>
              <a:gd name="connsiteX3" fmla="*/ 3541853 w 3900668"/>
              <a:gd name="connsiteY3" fmla="*/ 775504 h 2407534"/>
              <a:gd name="connsiteX4" fmla="*/ 2060294 w 3900668"/>
              <a:gd name="connsiteY4" fmla="*/ 0 h 2407534"/>
              <a:gd name="connsiteX5" fmla="*/ 104172 w 3900668"/>
              <a:gd name="connsiteY5" fmla="*/ 798653 h 2407534"/>
              <a:gd name="connsiteX0" fmla="*/ 104172 w 3900668"/>
              <a:gd name="connsiteY0" fmla="*/ 1146139 h 2755020"/>
              <a:gd name="connsiteX1" fmla="*/ 0 w 3900668"/>
              <a:gd name="connsiteY1" fmla="*/ 2755020 h 2755020"/>
              <a:gd name="connsiteX2" fmla="*/ 3900668 w 3900668"/>
              <a:gd name="connsiteY2" fmla="*/ 2720296 h 2755020"/>
              <a:gd name="connsiteX3" fmla="*/ 3541853 w 3900668"/>
              <a:gd name="connsiteY3" fmla="*/ 1122990 h 2755020"/>
              <a:gd name="connsiteX4" fmla="*/ 2060294 w 3900668"/>
              <a:gd name="connsiteY4" fmla="*/ 347486 h 2755020"/>
              <a:gd name="connsiteX5" fmla="*/ 104172 w 3900668"/>
              <a:gd name="connsiteY5" fmla="*/ 1146139 h 2755020"/>
              <a:gd name="connsiteX0" fmla="*/ 104172 w 3900668"/>
              <a:gd name="connsiteY0" fmla="*/ 1396284 h 3005165"/>
              <a:gd name="connsiteX1" fmla="*/ 0 w 3900668"/>
              <a:gd name="connsiteY1" fmla="*/ 3005165 h 3005165"/>
              <a:gd name="connsiteX2" fmla="*/ 3900668 w 3900668"/>
              <a:gd name="connsiteY2" fmla="*/ 2970441 h 3005165"/>
              <a:gd name="connsiteX3" fmla="*/ 3541853 w 3900668"/>
              <a:gd name="connsiteY3" fmla="*/ 1373135 h 3005165"/>
              <a:gd name="connsiteX4" fmla="*/ 2060294 w 3900668"/>
              <a:gd name="connsiteY4" fmla="*/ 597631 h 3005165"/>
              <a:gd name="connsiteX5" fmla="*/ 104172 w 3900668"/>
              <a:gd name="connsiteY5" fmla="*/ 1396284 h 3005165"/>
              <a:gd name="connsiteX0" fmla="*/ 104172 w 3900668"/>
              <a:gd name="connsiteY0" fmla="*/ 1391247 h 3000128"/>
              <a:gd name="connsiteX1" fmla="*/ 0 w 3900668"/>
              <a:gd name="connsiteY1" fmla="*/ 3000128 h 3000128"/>
              <a:gd name="connsiteX2" fmla="*/ 3900668 w 3900668"/>
              <a:gd name="connsiteY2" fmla="*/ 2965404 h 3000128"/>
              <a:gd name="connsiteX3" fmla="*/ 3541853 w 3900668"/>
              <a:gd name="connsiteY3" fmla="*/ 1368098 h 3000128"/>
              <a:gd name="connsiteX4" fmla="*/ 2060294 w 3900668"/>
              <a:gd name="connsiteY4" fmla="*/ 592594 h 3000128"/>
              <a:gd name="connsiteX5" fmla="*/ 104172 w 3900668"/>
              <a:gd name="connsiteY5" fmla="*/ 1391247 h 3000128"/>
              <a:gd name="connsiteX0" fmla="*/ 764501 w 4560997"/>
              <a:gd name="connsiteY0" fmla="*/ 1391247 h 3000128"/>
              <a:gd name="connsiteX1" fmla="*/ 660329 w 4560997"/>
              <a:gd name="connsiteY1" fmla="*/ 3000128 h 3000128"/>
              <a:gd name="connsiteX2" fmla="*/ 4560997 w 4560997"/>
              <a:gd name="connsiteY2" fmla="*/ 2965404 h 3000128"/>
              <a:gd name="connsiteX3" fmla="*/ 4202182 w 4560997"/>
              <a:gd name="connsiteY3" fmla="*/ 1368098 h 3000128"/>
              <a:gd name="connsiteX4" fmla="*/ 2720623 w 4560997"/>
              <a:gd name="connsiteY4" fmla="*/ 592594 h 3000128"/>
              <a:gd name="connsiteX5" fmla="*/ 764501 w 4560997"/>
              <a:gd name="connsiteY5" fmla="*/ 1391247 h 3000128"/>
              <a:gd name="connsiteX0" fmla="*/ 802770 w 4599266"/>
              <a:gd name="connsiteY0" fmla="*/ 1391247 h 3000128"/>
              <a:gd name="connsiteX1" fmla="*/ 698598 w 4599266"/>
              <a:gd name="connsiteY1" fmla="*/ 3000128 h 3000128"/>
              <a:gd name="connsiteX2" fmla="*/ 4599266 w 4599266"/>
              <a:gd name="connsiteY2" fmla="*/ 2965404 h 3000128"/>
              <a:gd name="connsiteX3" fmla="*/ 4240451 w 4599266"/>
              <a:gd name="connsiteY3" fmla="*/ 1368098 h 3000128"/>
              <a:gd name="connsiteX4" fmla="*/ 2758892 w 4599266"/>
              <a:gd name="connsiteY4" fmla="*/ 592594 h 3000128"/>
              <a:gd name="connsiteX5" fmla="*/ 802770 w 4599266"/>
              <a:gd name="connsiteY5" fmla="*/ 1391247 h 3000128"/>
              <a:gd name="connsiteX0" fmla="*/ 807912 w 4604408"/>
              <a:gd name="connsiteY0" fmla="*/ 1391247 h 3000128"/>
              <a:gd name="connsiteX1" fmla="*/ 703740 w 4604408"/>
              <a:gd name="connsiteY1" fmla="*/ 3000128 h 3000128"/>
              <a:gd name="connsiteX2" fmla="*/ 4604408 w 4604408"/>
              <a:gd name="connsiteY2" fmla="*/ 2965404 h 3000128"/>
              <a:gd name="connsiteX3" fmla="*/ 4245593 w 4604408"/>
              <a:gd name="connsiteY3" fmla="*/ 1368098 h 3000128"/>
              <a:gd name="connsiteX4" fmla="*/ 2764034 w 4604408"/>
              <a:gd name="connsiteY4" fmla="*/ 592594 h 3000128"/>
              <a:gd name="connsiteX5" fmla="*/ 807912 w 4604408"/>
              <a:gd name="connsiteY5" fmla="*/ 1391247 h 3000128"/>
              <a:gd name="connsiteX0" fmla="*/ 869950 w 4666446"/>
              <a:gd name="connsiteY0" fmla="*/ 1391247 h 3000128"/>
              <a:gd name="connsiteX1" fmla="*/ 765778 w 4666446"/>
              <a:gd name="connsiteY1" fmla="*/ 3000128 h 3000128"/>
              <a:gd name="connsiteX2" fmla="*/ 4666446 w 4666446"/>
              <a:gd name="connsiteY2" fmla="*/ 2965404 h 3000128"/>
              <a:gd name="connsiteX3" fmla="*/ 4307631 w 4666446"/>
              <a:gd name="connsiteY3" fmla="*/ 1368098 h 3000128"/>
              <a:gd name="connsiteX4" fmla="*/ 2826072 w 4666446"/>
              <a:gd name="connsiteY4" fmla="*/ 592594 h 3000128"/>
              <a:gd name="connsiteX5" fmla="*/ 869950 w 4666446"/>
              <a:gd name="connsiteY5" fmla="*/ 1391247 h 3000128"/>
              <a:gd name="connsiteX0" fmla="*/ 783328 w 4579824"/>
              <a:gd name="connsiteY0" fmla="*/ 1391247 h 3000128"/>
              <a:gd name="connsiteX1" fmla="*/ 679156 w 4579824"/>
              <a:gd name="connsiteY1" fmla="*/ 3000128 h 3000128"/>
              <a:gd name="connsiteX2" fmla="*/ 4579824 w 4579824"/>
              <a:gd name="connsiteY2" fmla="*/ 2965404 h 3000128"/>
              <a:gd name="connsiteX3" fmla="*/ 4221009 w 4579824"/>
              <a:gd name="connsiteY3" fmla="*/ 1368098 h 3000128"/>
              <a:gd name="connsiteX4" fmla="*/ 2739450 w 4579824"/>
              <a:gd name="connsiteY4" fmla="*/ 592594 h 3000128"/>
              <a:gd name="connsiteX5" fmla="*/ 783328 w 4579824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841325"/>
              <a:gd name="connsiteY0" fmla="*/ 1391247 h 3000128"/>
              <a:gd name="connsiteX1" fmla="*/ 700882 w 4841325"/>
              <a:gd name="connsiteY1" fmla="*/ 3000128 h 3000128"/>
              <a:gd name="connsiteX2" fmla="*/ 4601550 w 4841325"/>
              <a:gd name="connsiteY2" fmla="*/ 2965404 h 3000128"/>
              <a:gd name="connsiteX3" fmla="*/ 4242735 w 4841325"/>
              <a:gd name="connsiteY3" fmla="*/ 1368098 h 3000128"/>
              <a:gd name="connsiteX4" fmla="*/ 2761176 w 4841325"/>
              <a:gd name="connsiteY4" fmla="*/ 592594 h 3000128"/>
              <a:gd name="connsiteX5" fmla="*/ 805054 w 4841325"/>
              <a:gd name="connsiteY5" fmla="*/ 1391247 h 3000128"/>
              <a:gd name="connsiteX0" fmla="*/ 805054 w 5231855"/>
              <a:gd name="connsiteY0" fmla="*/ 1391247 h 3000128"/>
              <a:gd name="connsiteX1" fmla="*/ 700882 w 5231855"/>
              <a:gd name="connsiteY1" fmla="*/ 3000128 h 3000128"/>
              <a:gd name="connsiteX2" fmla="*/ 4601550 w 5231855"/>
              <a:gd name="connsiteY2" fmla="*/ 2965404 h 3000128"/>
              <a:gd name="connsiteX3" fmla="*/ 4242735 w 5231855"/>
              <a:gd name="connsiteY3" fmla="*/ 1368098 h 3000128"/>
              <a:gd name="connsiteX4" fmla="*/ 2761176 w 5231855"/>
              <a:gd name="connsiteY4" fmla="*/ 592594 h 3000128"/>
              <a:gd name="connsiteX5" fmla="*/ 805054 w 5231855"/>
              <a:gd name="connsiteY5" fmla="*/ 1391247 h 300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855" h="3000128">
                <a:moveTo>
                  <a:pt x="805054" y="1391247"/>
                </a:moveTo>
                <a:cubicBezTo>
                  <a:pt x="261044" y="1267784"/>
                  <a:pt x="-641781" y="2544857"/>
                  <a:pt x="700882" y="3000128"/>
                </a:cubicBezTo>
                <a:lnTo>
                  <a:pt x="4601550" y="2965404"/>
                </a:lnTo>
                <a:cubicBezTo>
                  <a:pt x="5558390" y="2826509"/>
                  <a:pt x="5415636" y="1344948"/>
                  <a:pt x="4242735" y="1368098"/>
                </a:cubicBezTo>
                <a:cubicBezTo>
                  <a:pt x="4397064" y="785505"/>
                  <a:pt x="3648569" y="-5432"/>
                  <a:pt x="2761176" y="592594"/>
                </a:cubicBezTo>
                <a:cubicBezTo>
                  <a:pt x="2155434" y="-425977"/>
                  <a:pt x="484822" y="-113462"/>
                  <a:pt x="805054" y="1391247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76624" y="2618290"/>
            <a:ext cx="7264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accent1"/>
                </a:solidFill>
              </a:rPr>
              <a:t>App Backend</a:t>
            </a:r>
            <a:endParaRPr lang="en-US" sz="8800" b="1" dirty="0">
              <a:solidFill>
                <a:schemeClr val="accent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9726" y="5922244"/>
            <a:ext cx="7264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accent1"/>
                </a:solidFill>
              </a:rPr>
              <a:t>Frontend</a:t>
            </a:r>
            <a:endParaRPr lang="en-US" sz="6000" b="1" dirty="0">
              <a:solidFill>
                <a:schemeClr val="accent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069670" y="4162577"/>
            <a:ext cx="1" cy="47957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608897" y="4141747"/>
            <a:ext cx="1" cy="47957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148123" y="4148960"/>
            <a:ext cx="1" cy="47957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820" y="1148351"/>
            <a:ext cx="1051858" cy="92688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846" y="1119977"/>
            <a:ext cx="1051858" cy="95525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063" y="461903"/>
            <a:ext cx="973534" cy="85103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051" y="2310682"/>
            <a:ext cx="2079137" cy="5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596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479"/>
            <a:ext cx="9144000" cy="5715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037667" y="3598333"/>
            <a:ext cx="3118555" cy="1326445"/>
          </a:xfrm>
          <a:prstGeom prst="roundRect">
            <a:avLst>
              <a:gd name="adj" fmla="val 11348"/>
            </a:avLst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03484" y="521925"/>
            <a:ext cx="3176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https://cloud.google.com/docs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25222" y="0"/>
            <a:ext cx="6533445" cy="691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</a:rPr>
              <a:t>Google Cloud Platform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9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9000"/>
            <a:ext cx="8229600" cy="91722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App Engine "Hello World" </a:t>
            </a:r>
            <a:r>
              <a:rPr lang="en-US" b="1" dirty="0" smtClean="0">
                <a:solidFill>
                  <a:srgbClr val="4F81BD"/>
                </a:solidFill>
              </a:rPr>
              <a:t>starter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0444"/>
            <a:ext cx="8229600" cy="3275719"/>
          </a:xfrm>
        </p:spPr>
        <p:txBody>
          <a:bodyPr/>
          <a:lstStyle/>
          <a:p>
            <a:r>
              <a:rPr lang="en-US" dirty="0"/>
              <a:t>Start editing a working "Hello World" app right now, in the browser.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gives you a good starting point and a feel for what it's like editing a working App Engine </a:t>
            </a:r>
            <a:r>
              <a:rPr lang="en-US" dirty="0" smtClean="0"/>
              <a:t>application.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20334" y="1785034"/>
            <a:ext cx="5573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https://console.developers.google.com/start/</a:t>
            </a:r>
            <a:r>
              <a:rPr lang="en-US" dirty="0" smtClean="0">
                <a:hlinkClick r:id="rId2"/>
              </a:rPr>
              <a:t>appengine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85711" y="28222"/>
            <a:ext cx="6372578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</a:rPr>
              <a:t>Google App 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84666"/>
            <a:ext cx="768659" cy="6773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80662" y="2164813"/>
            <a:ext cx="63826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Deploy your first app in five minutes</a:t>
            </a:r>
          </a:p>
        </p:txBody>
      </p:sp>
    </p:spTree>
    <p:extLst>
      <p:ext uri="{BB962C8B-B14F-4D97-AF65-F5344CB8AC3E}">
        <p14:creationId xmlns:p14="http://schemas.microsoft.com/office/powerpoint/2010/main" val="1119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Try Google App Engine </a:t>
            </a:r>
            <a:r>
              <a:rPr lang="en-US" b="1" dirty="0" smtClean="0">
                <a:solidFill>
                  <a:schemeClr val="accent1"/>
                </a:solidFill>
              </a:rPr>
              <a:t>Now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YOUR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YOUR LANGUAGE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EXPLORE THE STARTER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INSTALL GOOGLE CLOUD SDK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 YOUR APP LOCALLY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YOUR PROJECT AND DEPLOY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951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942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265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164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236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831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150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25" y="945444"/>
            <a:ext cx="8432346" cy="56608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85711" y="0"/>
            <a:ext cx="6372578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1"/>
                </a:solidFill>
              </a:rPr>
              <a:t>Google App 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950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275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219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609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2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053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95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84586" y="6488668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://cloud.google.com/products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/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06765" y="345729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Big Data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36993" y="345729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Storage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3513" y="3241854"/>
            <a:ext cx="1931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Hosting + Compute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10210" y="3457297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Services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57200" y="0"/>
            <a:ext cx="8229600" cy="81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</a:rPr>
              <a:t>Google Cloud Platform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" y="0"/>
            <a:ext cx="973534" cy="85103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97556" y="1337966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412297" y="1355021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632677" y="1355021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817077" y="1352077"/>
            <a:ext cx="2074333" cy="51507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4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5711" y="0"/>
            <a:ext cx="6372578" cy="6773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</a:t>
            </a:r>
            <a:r>
              <a:rPr lang="en-US" b="1" dirty="0">
                <a:solidFill>
                  <a:schemeClr val="accent1"/>
                </a:solidFill>
              </a:rPr>
              <a:t>App </a:t>
            </a:r>
            <a:r>
              <a:rPr lang="en-US" b="1" dirty="0" smtClean="0">
                <a:solidFill>
                  <a:schemeClr val="accent1"/>
                </a:solidFill>
              </a:rPr>
              <a:t>Engine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8" y="56444"/>
            <a:ext cx="768659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90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9092"/>
          </a:xfrm>
        </p:spPr>
        <p:txBody>
          <a:bodyPr>
            <a:normAutofit/>
          </a:bodyPr>
          <a:lstStyle/>
          <a:p>
            <a:r>
              <a:rPr lang="en-US" sz="12000" b="1" dirty="0">
                <a:solidFill>
                  <a:srgbClr val="FF0000"/>
                </a:solidFill>
              </a:rPr>
              <a:t>Google </a:t>
            </a:r>
            <a:r>
              <a:rPr lang="en-US" sz="12000" b="1" dirty="0" smtClean="0">
                <a:solidFill>
                  <a:srgbClr val="FF0000"/>
                </a:solidFill>
              </a:rPr>
              <a:t/>
            </a:r>
            <a:br>
              <a:rPr lang="en-US" sz="12000" b="1" dirty="0" smtClean="0">
                <a:solidFill>
                  <a:srgbClr val="FF0000"/>
                </a:solidFill>
              </a:rPr>
            </a:br>
            <a:r>
              <a:rPr lang="en-US" sz="12000" b="1" dirty="0" smtClean="0">
                <a:solidFill>
                  <a:srgbClr val="FF0000"/>
                </a:solidFill>
              </a:rPr>
              <a:t>Cloud </a:t>
            </a:r>
            <a:br>
              <a:rPr lang="en-US" sz="12000" b="1" dirty="0" smtClean="0">
                <a:solidFill>
                  <a:srgbClr val="FF0000"/>
                </a:solidFill>
              </a:rPr>
            </a:br>
            <a:r>
              <a:rPr lang="en-US" sz="12000" b="1" dirty="0" err="1" smtClean="0">
                <a:solidFill>
                  <a:srgbClr val="FF0000"/>
                </a:solidFill>
              </a:rPr>
              <a:t>Datastore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5" y="274639"/>
            <a:ext cx="922158" cy="83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902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5330"/>
            <a:ext cx="8229600" cy="67835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Mobile App Backend </a:t>
            </a:r>
            <a:r>
              <a:rPr lang="en-US" b="1" dirty="0" smtClean="0">
                <a:solidFill>
                  <a:schemeClr val="accent1"/>
                </a:solidFill>
              </a:rPr>
              <a:t>Services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157" y="3215231"/>
            <a:ext cx="1250673" cy="1102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010" y="3201120"/>
            <a:ext cx="1244600" cy="1130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243" y="3201120"/>
            <a:ext cx="1244600" cy="11303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43253" y="4317309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App Engine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78405" y="4289087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Cloud </a:t>
            </a:r>
            <a:r>
              <a:rPr lang="en-US" sz="2000" dirty="0" err="1" smtClean="0">
                <a:solidFill>
                  <a:srgbClr val="FF0000"/>
                </a:solidFill>
              </a:rPr>
              <a:t>Datastore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57638" y="4317309"/>
            <a:ext cx="193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Cloud Endpoints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23515" y="5347519"/>
            <a:ext cx="1641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Storage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46594" y="5347519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Compute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40400" y="5347519"/>
            <a:ext cx="193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Services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2133059" y="1074769"/>
            <a:ext cx="6817249" cy="4980042"/>
          </a:xfrm>
          <a:custGeom>
            <a:avLst/>
            <a:gdLst>
              <a:gd name="connsiteX0" fmla="*/ 104172 w 3900668"/>
              <a:gd name="connsiteY0" fmla="*/ 798653 h 2407534"/>
              <a:gd name="connsiteX1" fmla="*/ 0 w 3900668"/>
              <a:gd name="connsiteY1" fmla="*/ 2407534 h 2407534"/>
              <a:gd name="connsiteX2" fmla="*/ 3900668 w 3900668"/>
              <a:gd name="connsiteY2" fmla="*/ 2372810 h 2407534"/>
              <a:gd name="connsiteX3" fmla="*/ 3541853 w 3900668"/>
              <a:gd name="connsiteY3" fmla="*/ 775504 h 2407534"/>
              <a:gd name="connsiteX4" fmla="*/ 2060294 w 3900668"/>
              <a:gd name="connsiteY4" fmla="*/ 0 h 2407534"/>
              <a:gd name="connsiteX5" fmla="*/ 104172 w 3900668"/>
              <a:gd name="connsiteY5" fmla="*/ 798653 h 2407534"/>
              <a:gd name="connsiteX0" fmla="*/ 104172 w 3900668"/>
              <a:gd name="connsiteY0" fmla="*/ 1146139 h 2755020"/>
              <a:gd name="connsiteX1" fmla="*/ 0 w 3900668"/>
              <a:gd name="connsiteY1" fmla="*/ 2755020 h 2755020"/>
              <a:gd name="connsiteX2" fmla="*/ 3900668 w 3900668"/>
              <a:gd name="connsiteY2" fmla="*/ 2720296 h 2755020"/>
              <a:gd name="connsiteX3" fmla="*/ 3541853 w 3900668"/>
              <a:gd name="connsiteY3" fmla="*/ 1122990 h 2755020"/>
              <a:gd name="connsiteX4" fmla="*/ 2060294 w 3900668"/>
              <a:gd name="connsiteY4" fmla="*/ 347486 h 2755020"/>
              <a:gd name="connsiteX5" fmla="*/ 104172 w 3900668"/>
              <a:gd name="connsiteY5" fmla="*/ 1146139 h 2755020"/>
              <a:gd name="connsiteX0" fmla="*/ 104172 w 3900668"/>
              <a:gd name="connsiteY0" fmla="*/ 1396284 h 3005165"/>
              <a:gd name="connsiteX1" fmla="*/ 0 w 3900668"/>
              <a:gd name="connsiteY1" fmla="*/ 3005165 h 3005165"/>
              <a:gd name="connsiteX2" fmla="*/ 3900668 w 3900668"/>
              <a:gd name="connsiteY2" fmla="*/ 2970441 h 3005165"/>
              <a:gd name="connsiteX3" fmla="*/ 3541853 w 3900668"/>
              <a:gd name="connsiteY3" fmla="*/ 1373135 h 3005165"/>
              <a:gd name="connsiteX4" fmla="*/ 2060294 w 3900668"/>
              <a:gd name="connsiteY4" fmla="*/ 597631 h 3005165"/>
              <a:gd name="connsiteX5" fmla="*/ 104172 w 3900668"/>
              <a:gd name="connsiteY5" fmla="*/ 1396284 h 3005165"/>
              <a:gd name="connsiteX0" fmla="*/ 104172 w 3900668"/>
              <a:gd name="connsiteY0" fmla="*/ 1391247 h 3000128"/>
              <a:gd name="connsiteX1" fmla="*/ 0 w 3900668"/>
              <a:gd name="connsiteY1" fmla="*/ 3000128 h 3000128"/>
              <a:gd name="connsiteX2" fmla="*/ 3900668 w 3900668"/>
              <a:gd name="connsiteY2" fmla="*/ 2965404 h 3000128"/>
              <a:gd name="connsiteX3" fmla="*/ 3541853 w 3900668"/>
              <a:gd name="connsiteY3" fmla="*/ 1368098 h 3000128"/>
              <a:gd name="connsiteX4" fmla="*/ 2060294 w 3900668"/>
              <a:gd name="connsiteY4" fmla="*/ 592594 h 3000128"/>
              <a:gd name="connsiteX5" fmla="*/ 104172 w 3900668"/>
              <a:gd name="connsiteY5" fmla="*/ 1391247 h 3000128"/>
              <a:gd name="connsiteX0" fmla="*/ 764501 w 4560997"/>
              <a:gd name="connsiteY0" fmla="*/ 1391247 h 3000128"/>
              <a:gd name="connsiteX1" fmla="*/ 660329 w 4560997"/>
              <a:gd name="connsiteY1" fmla="*/ 3000128 h 3000128"/>
              <a:gd name="connsiteX2" fmla="*/ 4560997 w 4560997"/>
              <a:gd name="connsiteY2" fmla="*/ 2965404 h 3000128"/>
              <a:gd name="connsiteX3" fmla="*/ 4202182 w 4560997"/>
              <a:gd name="connsiteY3" fmla="*/ 1368098 h 3000128"/>
              <a:gd name="connsiteX4" fmla="*/ 2720623 w 4560997"/>
              <a:gd name="connsiteY4" fmla="*/ 592594 h 3000128"/>
              <a:gd name="connsiteX5" fmla="*/ 764501 w 4560997"/>
              <a:gd name="connsiteY5" fmla="*/ 1391247 h 3000128"/>
              <a:gd name="connsiteX0" fmla="*/ 802770 w 4599266"/>
              <a:gd name="connsiteY0" fmla="*/ 1391247 h 3000128"/>
              <a:gd name="connsiteX1" fmla="*/ 698598 w 4599266"/>
              <a:gd name="connsiteY1" fmla="*/ 3000128 h 3000128"/>
              <a:gd name="connsiteX2" fmla="*/ 4599266 w 4599266"/>
              <a:gd name="connsiteY2" fmla="*/ 2965404 h 3000128"/>
              <a:gd name="connsiteX3" fmla="*/ 4240451 w 4599266"/>
              <a:gd name="connsiteY3" fmla="*/ 1368098 h 3000128"/>
              <a:gd name="connsiteX4" fmla="*/ 2758892 w 4599266"/>
              <a:gd name="connsiteY4" fmla="*/ 592594 h 3000128"/>
              <a:gd name="connsiteX5" fmla="*/ 802770 w 4599266"/>
              <a:gd name="connsiteY5" fmla="*/ 1391247 h 3000128"/>
              <a:gd name="connsiteX0" fmla="*/ 807912 w 4604408"/>
              <a:gd name="connsiteY0" fmla="*/ 1391247 h 3000128"/>
              <a:gd name="connsiteX1" fmla="*/ 703740 w 4604408"/>
              <a:gd name="connsiteY1" fmla="*/ 3000128 h 3000128"/>
              <a:gd name="connsiteX2" fmla="*/ 4604408 w 4604408"/>
              <a:gd name="connsiteY2" fmla="*/ 2965404 h 3000128"/>
              <a:gd name="connsiteX3" fmla="*/ 4245593 w 4604408"/>
              <a:gd name="connsiteY3" fmla="*/ 1368098 h 3000128"/>
              <a:gd name="connsiteX4" fmla="*/ 2764034 w 4604408"/>
              <a:gd name="connsiteY4" fmla="*/ 592594 h 3000128"/>
              <a:gd name="connsiteX5" fmla="*/ 807912 w 4604408"/>
              <a:gd name="connsiteY5" fmla="*/ 1391247 h 3000128"/>
              <a:gd name="connsiteX0" fmla="*/ 869950 w 4666446"/>
              <a:gd name="connsiteY0" fmla="*/ 1391247 h 3000128"/>
              <a:gd name="connsiteX1" fmla="*/ 765778 w 4666446"/>
              <a:gd name="connsiteY1" fmla="*/ 3000128 h 3000128"/>
              <a:gd name="connsiteX2" fmla="*/ 4666446 w 4666446"/>
              <a:gd name="connsiteY2" fmla="*/ 2965404 h 3000128"/>
              <a:gd name="connsiteX3" fmla="*/ 4307631 w 4666446"/>
              <a:gd name="connsiteY3" fmla="*/ 1368098 h 3000128"/>
              <a:gd name="connsiteX4" fmla="*/ 2826072 w 4666446"/>
              <a:gd name="connsiteY4" fmla="*/ 592594 h 3000128"/>
              <a:gd name="connsiteX5" fmla="*/ 869950 w 4666446"/>
              <a:gd name="connsiteY5" fmla="*/ 1391247 h 3000128"/>
              <a:gd name="connsiteX0" fmla="*/ 783328 w 4579824"/>
              <a:gd name="connsiteY0" fmla="*/ 1391247 h 3000128"/>
              <a:gd name="connsiteX1" fmla="*/ 679156 w 4579824"/>
              <a:gd name="connsiteY1" fmla="*/ 3000128 h 3000128"/>
              <a:gd name="connsiteX2" fmla="*/ 4579824 w 4579824"/>
              <a:gd name="connsiteY2" fmla="*/ 2965404 h 3000128"/>
              <a:gd name="connsiteX3" fmla="*/ 4221009 w 4579824"/>
              <a:gd name="connsiteY3" fmla="*/ 1368098 h 3000128"/>
              <a:gd name="connsiteX4" fmla="*/ 2739450 w 4579824"/>
              <a:gd name="connsiteY4" fmla="*/ 592594 h 3000128"/>
              <a:gd name="connsiteX5" fmla="*/ 783328 w 4579824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841325"/>
              <a:gd name="connsiteY0" fmla="*/ 1391247 h 3000128"/>
              <a:gd name="connsiteX1" fmla="*/ 700882 w 4841325"/>
              <a:gd name="connsiteY1" fmla="*/ 3000128 h 3000128"/>
              <a:gd name="connsiteX2" fmla="*/ 4601550 w 4841325"/>
              <a:gd name="connsiteY2" fmla="*/ 2965404 h 3000128"/>
              <a:gd name="connsiteX3" fmla="*/ 4242735 w 4841325"/>
              <a:gd name="connsiteY3" fmla="*/ 1368098 h 3000128"/>
              <a:gd name="connsiteX4" fmla="*/ 2761176 w 4841325"/>
              <a:gd name="connsiteY4" fmla="*/ 592594 h 3000128"/>
              <a:gd name="connsiteX5" fmla="*/ 805054 w 4841325"/>
              <a:gd name="connsiteY5" fmla="*/ 1391247 h 3000128"/>
              <a:gd name="connsiteX0" fmla="*/ 805054 w 5231855"/>
              <a:gd name="connsiteY0" fmla="*/ 1391247 h 3000128"/>
              <a:gd name="connsiteX1" fmla="*/ 700882 w 5231855"/>
              <a:gd name="connsiteY1" fmla="*/ 3000128 h 3000128"/>
              <a:gd name="connsiteX2" fmla="*/ 4601550 w 5231855"/>
              <a:gd name="connsiteY2" fmla="*/ 2965404 h 3000128"/>
              <a:gd name="connsiteX3" fmla="*/ 4242735 w 5231855"/>
              <a:gd name="connsiteY3" fmla="*/ 1368098 h 3000128"/>
              <a:gd name="connsiteX4" fmla="*/ 2761176 w 5231855"/>
              <a:gd name="connsiteY4" fmla="*/ 592594 h 3000128"/>
              <a:gd name="connsiteX5" fmla="*/ 805054 w 5231855"/>
              <a:gd name="connsiteY5" fmla="*/ 1391247 h 3000128"/>
              <a:gd name="connsiteX0" fmla="*/ 811245 w 5228819"/>
              <a:gd name="connsiteY0" fmla="*/ 1056295 h 3243857"/>
              <a:gd name="connsiteX1" fmla="*/ 697846 w 5228819"/>
              <a:gd name="connsiteY1" fmla="*/ 3243857 h 3243857"/>
              <a:gd name="connsiteX2" fmla="*/ 4598514 w 5228819"/>
              <a:gd name="connsiteY2" fmla="*/ 3209133 h 3243857"/>
              <a:gd name="connsiteX3" fmla="*/ 4239699 w 5228819"/>
              <a:gd name="connsiteY3" fmla="*/ 1611827 h 3243857"/>
              <a:gd name="connsiteX4" fmla="*/ 2758140 w 5228819"/>
              <a:gd name="connsiteY4" fmla="*/ 836323 h 3243857"/>
              <a:gd name="connsiteX5" fmla="*/ 811245 w 5228819"/>
              <a:gd name="connsiteY5" fmla="*/ 1056295 h 3243857"/>
              <a:gd name="connsiteX0" fmla="*/ 811245 w 5228819"/>
              <a:gd name="connsiteY0" fmla="*/ 816187 h 3003749"/>
              <a:gd name="connsiteX1" fmla="*/ 697846 w 5228819"/>
              <a:gd name="connsiteY1" fmla="*/ 3003749 h 3003749"/>
              <a:gd name="connsiteX2" fmla="*/ 4598514 w 5228819"/>
              <a:gd name="connsiteY2" fmla="*/ 2969025 h 3003749"/>
              <a:gd name="connsiteX3" fmla="*/ 4239699 w 5228819"/>
              <a:gd name="connsiteY3" fmla="*/ 1371719 h 3003749"/>
              <a:gd name="connsiteX4" fmla="*/ 2758140 w 5228819"/>
              <a:gd name="connsiteY4" fmla="*/ 596215 h 3003749"/>
              <a:gd name="connsiteX5" fmla="*/ 811245 w 5228819"/>
              <a:gd name="connsiteY5" fmla="*/ 816187 h 3003749"/>
              <a:gd name="connsiteX0" fmla="*/ 811245 w 5225029"/>
              <a:gd name="connsiteY0" fmla="*/ 816187 h 3003749"/>
              <a:gd name="connsiteX1" fmla="*/ 697846 w 5225029"/>
              <a:gd name="connsiteY1" fmla="*/ 3003749 h 3003749"/>
              <a:gd name="connsiteX2" fmla="*/ 4598514 w 5225029"/>
              <a:gd name="connsiteY2" fmla="*/ 2969025 h 3003749"/>
              <a:gd name="connsiteX3" fmla="*/ 4230472 w 5225029"/>
              <a:gd name="connsiteY3" fmla="*/ 1043279 h 3003749"/>
              <a:gd name="connsiteX4" fmla="*/ 2758140 w 5225029"/>
              <a:gd name="connsiteY4" fmla="*/ 596215 h 3003749"/>
              <a:gd name="connsiteX5" fmla="*/ 811245 w 5225029"/>
              <a:gd name="connsiteY5" fmla="*/ 816187 h 3003749"/>
              <a:gd name="connsiteX0" fmla="*/ 758864 w 5172648"/>
              <a:gd name="connsiteY0" fmla="*/ 816187 h 3003749"/>
              <a:gd name="connsiteX1" fmla="*/ 645465 w 5172648"/>
              <a:gd name="connsiteY1" fmla="*/ 3003749 h 3003749"/>
              <a:gd name="connsiteX2" fmla="*/ 4546133 w 5172648"/>
              <a:gd name="connsiteY2" fmla="*/ 2969025 h 3003749"/>
              <a:gd name="connsiteX3" fmla="*/ 4178091 w 5172648"/>
              <a:gd name="connsiteY3" fmla="*/ 1043279 h 3003749"/>
              <a:gd name="connsiteX4" fmla="*/ 2705759 w 5172648"/>
              <a:gd name="connsiteY4" fmla="*/ 596215 h 3003749"/>
              <a:gd name="connsiteX5" fmla="*/ 758864 w 5172648"/>
              <a:gd name="connsiteY5" fmla="*/ 816187 h 3003749"/>
              <a:gd name="connsiteX0" fmla="*/ 766910 w 5180694"/>
              <a:gd name="connsiteY0" fmla="*/ 816187 h 3003749"/>
              <a:gd name="connsiteX1" fmla="*/ 653511 w 5180694"/>
              <a:gd name="connsiteY1" fmla="*/ 3003749 h 3003749"/>
              <a:gd name="connsiteX2" fmla="*/ 4554179 w 5180694"/>
              <a:gd name="connsiteY2" fmla="*/ 2969025 h 3003749"/>
              <a:gd name="connsiteX3" fmla="*/ 4186137 w 5180694"/>
              <a:gd name="connsiteY3" fmla="*/ 1043279 h 3003749"/>
              <a:gd name="connsiteX4" fmla="*/ 2713805 w 5180694"/>
              <a:gd name="connsiteY4" fmla="*/ 596215 h 3003749"/>
              <a:gd name="connsiteX5" fmla="*/ 766910 w 5180694"/>
              <a:gd name="connsiteY5" fmla="*/ 816187 h 3003749"/>
              <a:gd name="connsiteX0" fmla="*/ 766910 w 5211826"/>
              <a:gd name="connsiteY0" fmla="*/ 816187 h 3003749"/>
              <a:gd name="connsiteX1" fmla="*/ 653511 w 5211826"/>
              <a:gd name="connsiteY1" fmla="*/ 3003749 h 3003749"/>
              <a:gd name="connsiteX2" fmla="*/ 4554179 w 5211826"/>
              <a:gd name="connsiteY2" fmla="*/ 2969025 h 3003749"/>
              <a:gd name="connsiteX3" fmla="*/ 4259950 w 5211826"/>
              <a:gd name="connsiteY3" fmla="*/ 996359 h 3003749"/>
              <a:gd name="connsiteX4" fmla="*/ 2713805 w 5211826"/>
              <a:gd name="connsiteY4" fmla="*/ 596215 h 3003749"/>
              <a:gd name="connsiteX5" fmla="*/ 766910 w 5211826"/>
              <a:gd name="connsiteY5" fmla="*/ 816187 h 3003749"/>
              <a:gd name="connsiteX0" fmla="*/ 766910 w 5136867"/>
              <a:gd name="connsiteY0" fmla="*/ 816187 h 3003749"/>
              <a:gd name="connsiteX1" fmla="*/ 653511 w 5136867"/>
              <a:gd name="connsiteY1" fmla="*/ 3003749 h 3003749"/>
              <a:gd name="connsiteX2" fmla="*/ 4554179 w 5136867"/>
              <a:gd name="connsiteY2" fmla="*/ 2969025 h 3003749"/>
              <a:gd name="connsiteX3" fmla="*/ 4259950 w 5136867"/>
              <a:gd name="connsiteY3" fmla="*/ 996359 h 3003749"/>
              <a:gd name="connsiteX4" fmla="*/ 2713805 w 5136867"/>
              <a:gd name="connsiteY4" fmla="*/ 596215 h 3003749"/>
              <a:gd name="connsiteX5" fmla="*/ 766910 w 5136867"/>
              <a:gd name="connsiteY5" fmla="*/ 816187 h 3003749"/>
              <a:gd name="connsiteX0" fmla="*/ 766910 w 5090309"/>
              <a:gd name="connsiteY0" fmla="*/ 816187 h 3003749"/>
              <a:gd name="connsiteX1" fmla="*/ 653511 w 5090309"/>
              <a:gd name="connsiteY1" fmla="*/ 3003749 h 3003749"/>
              <a:gd name="connsiteX2" fmla="*/ 4554179 w 5090309"/>
              <a:gd name="connsiteY2" fmla="*/ 2969025 h 3003749"/>
              <a:gd name="connsiteX3" fmla="*/ 4259950 w 5090309"/>
              <a:gd name="connsiteY3" fmla="*/ 996359 h 3003749"/>
              <a:gd name="connsiteX4" fmla="*/ 2713805 w 5090309"/>
              <a:gd name="connsiteY4" fmla="*/ 596215 h 3003749"/>
              <a:gd name="connsiteX5" fmla="*/ 766910 w 5090309"/>
              <a:gd name="connsiteY5" fmla="*/ 816187 h 300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0309" h="3003749">
                <a:moveTo>
                  <a:pt x="766910" y="816187"/>
                </a:moveTo>
                <a:cubicBezTo>
                  <a:pt x="222900" y="692724"/>
                  <a:pt x="-587661" y="2399899"/>
                  <a:pt x="653511" y="3003749"/>
                </a:cubicBezTo>
                <a:lnTo>
                  <a:pt x="4554179" y="2969025"/>
                </a:lnTo>
                <a:cubicBezTo>
                  <a:pt x="5400300" y="2900510"/>
                  <a:pt x="5202187" y="848089"/>
                  <a:pt x="4259950" y="996359"/>
                </a:cubicBezTo>
                <a:cubicBezTo>
                  <a:pt x="4414279" y="413766"/>
                  <a:pt x="3601198" y="-1811"/>
                  <a:pt x="2713805" y="596215"/>
                </a:cubicBezTo>
                <a:cubicBezTo>
                  <a:pt x="2108063" y="-422356"/>
                  <a:pt x="824966" y="7460"/>
                  <a:pt x="766910" y="816187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16" idx="1"/>
            <a:endCxn id="18" idx="3"/>
          </p:cNvCxnSpPr>
          <p:nvPr/>
        </p:nvCxnSpPr>
        <p:spPr>
          <a:xfrm flipH="1">
            <a:off x="4345843" y="3766270"/>
            <a:ext cx="766314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3"/>
            <a:endCxn id="17" idx="1"/>
          </p:cNvCxnSpPr>
          <p:nvPr/>
        </p:nvCxnSpPr>
        <p:spPr>
          <a:xfrm>
            <a:off x="6362830" y="3766270"/>
            <a:ext cx="75918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17212" y="1407610"/>
            <a:ext cx="790832" cy="1235728"/>
            <a:chOff x="1451828" y="4820561"/>
            <a:chExt cx="790832" cy="1235728"/>
          </a:xfrm>
        </p:grpSpPr>
        <p:grpSp>
          <p:nvGrpSpPr>
            <p:cNvPr id="39" name="Group 38"/>
            <p:cNvGrpSpPr/>
            <p:nvPr/>
          </p:nvGrpSpPr>
          <p:grpSpPr>
            <a:xfrm>
              <a:off x="1451828" y="4820561"/>
              <a:ext cx="790832" cy="1235728"/>
              <a:chOff x="703097" y="3422101"/>
              <a:chExt cx="790832" cy="1235728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703097" y="3422101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80326" y="3552223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1007073" y="3466196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042908" y="4511030"/>
                <a:ext cx="111211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540109" y="5149896"/>
              <a:ext cx="614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iOS</a:t>
              </a:r>
              <a:endParaRPr lang="en-US" sz="2400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39297" y="3142861"/>
            <a:ext cx="790832" cy="1235728"/>
            <a:chOff x="4210529" y="4783490"/>
            <a:chExt cx="790832" cy="1235728"/>
          </a:xfrm>
        </p:grpSpPr>
        <p:grpSp>
          <p:nvGrpSpPr>
            <p:cNvPr id="46" name="Group 45"/>
            <p:cNvGrpSpPr/>
            <p:nvPr/>
          </p:nvGrpSpPr>
          <p:grpSpPr>
            <a:xfrm>
              <a:off x="4210529" y="4783490"/>
              <a:ext cx="790832" cy="1235728"/>
              <a:chOff x="140475" y="917992"/>
              <a:chExt cx="790832" cy="1235728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40475" y="917992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17704" y="1048114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444451" y="962087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422828" y="2016814"/>
                <a:ext cx="226127" cy="70994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4213338" y="5242831"/>
              <a:ext cx="785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Android</a:t>
              </a:r>
              <a:endParaRPr lang="en-US" sz="1400" b="1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49976" y="5061514"/>
            <a:ext cx="790832" cy="1235728"/>
            <a:chOff x="6542964" y="4783490"/>
            <a:chExt cx="790832" cy="1235728"/>
          </a:xfrm>
        </p:grpSpPr>
        <p:grpSp>
          <p:nvGrpSpPr>
            <p:cNvPr id="53" name="Group 52"/>
            <p:cNvGrpSpPr/>
            <p:nvPr/>
          </p:nvGrpSpPr>
          <p:grpSpPr>
            <a:xfrm>
              <a:off x="6542964" y="4783490"/>
              <a:ext cx="790832" cy="1235728"/>
              <a:chOff x="140475" y="917992"/>
              <a:chExt cx="790832" cy="1235728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140475" y="917992"/>
                <a:ext cx="790832" cy="1235728"/>
              </a:xfrm>
              <a:prstGeom prst="roundRect">
                <a:avLst>
                  <a:gd name="adj" fmla="val 1190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17704" y="1048114"/>
                <a:ext cx="636374" cy="90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444451" y="962087"/>
                <a:ext cx="182880" cy="27432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422828" y="2016814"/>
                <a:ext cx="226127" cy="70994"/>
              </a:xfrm>
              <a:prstGeom prst="roundRect">
                <a:avLst>
                  <a:gd name="adj" fmla="val 361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576069" y="5129769"/>
              <a:ext cx="72462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 smtClean="0"/>
                <a:t>Web</a:t>
              </a:r>
              <a:endParaRPr lang="en-US" sz="2200" b="1" dirty="0"/>
            </a:p>
          </p:txBody>
        </p:sp>
      </p:grpSp>
      <p:cxnSp>
        <p:nvCxnSpPr>
          <p:cNvPr id="59" name="Straight Arrow Connector 58"/>
          <p:cNvCxnSpPr>
            <a:stCxn id="41" idx="3"/>
          </p:cNvCxnSpPr>
          <p:nvPr/>
        </p:nvCxnSpPr>
        <p:spPr>
          <a:xfrm>
            <a:off x="1208044" y="2025474"/>
            <a:ext cx="188270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8" idx="1"/>
          </p:cNvCxnSpPr>
          <p:nvPr/>
        </p:nvCxnSpPr>
        <p:spPr>
          <a:xfrm flipH="1" flipV="1">
            <a:off x="1396315" y="2012693"/>
            <a:ext cx="1704928" cy="1753577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240808" y="3783466"/>
            <a:ext cx="188270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5" idx="3"/>
          </p:cNvCxnSpPr>
          <p:nvPr/>
        </p:nvCxnSpPr>
        <p:spPr>
          <a:xfrm>
            <a:off x="1240808" y="5679378"/>
            <a:ext cx="213771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18" idx="1"/>
          </p:cNvCxnSpPr>
          <p:nvPr/>
        </p:nvCxnSpPr>
        <p:spPr>
          <a:xfrm flipH="1">
            <a:off x="1439759" y="3766270"/>
            <a:ext cx="1661484" cy="11395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18" idx="1"/>
          </p:cNvCxnSpPr>
          <p:nvPr/>
        </p:nvCxnSpPr>
        <p:spPr>
          <a:xfrm flipH="1">
            <a:off x="1454581" y="3766270"/>
            <a:ext cx="1646662" cy="1920889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6728868" y="2916195"/>
            <a:ext cx="1957932" cy="2954544"/>
          </a:xfrm>
          <a:prstGeom prst="roundRect">
            <a:avLst>
              <a:gd name="adj" fmla="val 9607"/>
            </a:avLst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8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654"/>
            <a:ext cx="8229600" cy="767622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Datastore</a:t>
            </a:r>
            <a:r>
              <a:rPr lang="en-US" b="1" dirty="0">
                <a:solidFill>
                  <a:schemeClr val="accent1"/>
                </a:solidFill>
              </a:rPr>
              <a:t> Internals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59" y="1023511"/>
            <a:ext cx="8519341" cy="192136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Based on </a:t>
            </a:r>
            <a:r>
              <a:rPr lang="en-US" dirty="0" err="1" smtClean="0"/>
              <a:t>Bigtable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high scalability</a:t>
            </a:r>
          </a:p>
          <a:p>
            <a:pPr lvl="1"/>
            <a:r>
              <a:rPr lang="en-US" dirty="0" smtClean="0"/>
              <a:t>High availability </a:t>
            </a:r>
          </a:p>
          <a:p>
            <a:pPr lvl="2"/>
            <a:r>
              <a:rPr lang="en-US" dirty="0" smtClean="0"/>
              <a:t>synchronous writes on multiple datacenters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6530" y="6581514"/>
            <a:ext cx="6110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rgbClr val="A6A6A6"/>
                </a:solidFill>
              </a:rPr>
              <a:t>Source: </a:t>
            </a:r>
            <a:r>
              <a:rPr lang="en-US" sz="1200" dirty="0" err="1" smtClean="0">
                <a:solidFill>
                  <a:srgbClr val="A6A6A6"/>
                </a:solidFill>
              </a:rPr>
              <a:t>Datastore</a:t>
            </a:r>
            <a:r>
              <a:rPr lang="en-US" sz="1200" dirty="0" smtClean="0">
                <a:solidFill>
                  <a:srgbClr val="A6A6A6"/>
                </a:solidFill>
              </a:rPr>
              <a:t> </a:t>
            </a:r>
            <a:r>
              <a:rPr lang="en-US" sz="1200" dirty="0">
                <a:solidFill>
                  <a:srgbClr val="A6A6A6"/>
                </a:solidFill>
              </a:rPr>
              <a:t>Introduction, </a:t>
            </a:r>
            <a:r>
              <a:rPr lang="en-US" sz="1200" dirty="0">
                <a:solidFill>
                  <a:srgbClr val="A6A6A6"/>
                </a:solidFill>
                <a:hlinkClick r:id="rId2"/>
              </a:rPr>
              <a:t>http://www.youtube.com/watch?v=fQazhzcC-rg</a:t>
            </a:r>
            <a:endParaRPr lang="en-US" sz="1200" dirty="0">
              <a:solidFill>
                <a:srgbClr val="A6A6A6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11835" y="3407990"/>
            <a:ext cx="2563984" cy="6754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Datastore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1111835" y="4307230"/>
            <a:ext cx="2563984" cy="6754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Megastore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1111835" y="5266437"/>
            <a:ext cx="2563984" cy="6754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Bigtable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010838" y="3496694"/>
            <a:ext cx="92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query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0838" y="4460493"/>
            <a:ext cx="1754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transactions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0838" y="5350179"/>
            <a:ext cx="3845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Scalable and reliable storage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45815" y="3188354"/>
            <a:ext cx="7188190" cy="2904644"/>
          </a:xfrm>
          <a:prstGeom prst="roundRect">
            <a:avLst>
              <a:gd name="adj" fmla="val 736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86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100"/>
            <a:ext cx="8229600" cy="89165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What is </a:t>
            </a:r>
            <a:r>
              <a:rPr lang="en-US" b="1" dirty="0" err="1">
                <a:solidFill>
                  <a:srgbClr val="4F81BD"/>
                </a:solidFill>
              </a:rPr>
              <a:t>Bigtable</a:t>
            </a:r>
            <a:r>
              <a:rPr lang="en-US" b="1" dirty="0">
                <a:solidFill>
                  <a:srgbClr val="4F81BD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70066"/>
            <a:ext cx="8543761" cy="4591772"/>
          </a:xfrm>
        </p:spPr>
        <p:txBody>
          <a:bodyPr/>
          <a:lstStyle/>
          <a:p>
            <a:r>
              <a:rPr lang="en-US" dirty="0" smtClean="0"/>
              <a:t>Scalable, distributed, highly-available and structured storage</a:t>
            </a:r>
          </a:p>
          <a:p>
            <a:pPr lvl="1"/>
            <a:r>
              <a:rPr lang="en-US" dirty="0" err="1" smtClean="0"/>
              <a:t>Bigtable</a:t>
            </a:r>
            <a:r>
              <a:rPr lang="en-US" dirty="0" smtClean="0"/>
              <a:t> is not database by itself (it doesn’t support query)</a:t>
            </a:r>
          </a:p>
          <a:p>
            <a:r>
              <a:rPr lang="en-US" dirty="0" smtClean="0"/>
              <a:t>Google usage</a:t>
            </a:r>
          </a:p>
          <a:p>
            <a:pPr lvl="1"/>
            <a:r>
              <a:rPr lang="en-US" dirty="0" smtClean="0"/>
              <a:t>In production since April 2005</a:t>
            </a:r>
          </a:p>
          <a:p>
            <a:pPr lvl="1"/>
            <a:r>
              <a:rPr lang="en-US" dirty="0" smtClean="0"/>
              <a:t>Web Search, YouTube, Earth, Analytics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6530" y="6581514"/>
            <a:ext cx="6110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rgbClr val="A6A6A6"/>
                </a:solidFill>
              </a:rPr>
              <a:t>Source: </a:t>
            </a:r>
            <a:r>
              <a:rPr lang="en-US" sz="1200" dirty="0" err="1" smtClean="0">
                <a:solidFill>
                  <a:srgbClr val="A6A6A6"/>
                </a:solidFill>
              </a:rPr>
              <a:t>Datastore</a:t>
            </a:r>
            <a:r>
              <a:rPr lang="en-US" sz="1200" dirty="0" smtClean="0">
                <a:solidFill>
                  <a:srgbClr val="A6A6A6"/>
                </a:solidFill>
              </a:rPr>
              <a:t> </a:t>
            </a:r>
            <a:r>
              <a:rPr lang="en-US" sz="1200" dirty="0">
                <a:solidFill>
                  <a:srgbClr val="A6A6A6"/>
                </a:solidFill>
              </a:rPr>
              <a:t>Introduction, </a:t>
            </a:r>
            <a:r>
              <a:rPr lang="en-US" sz="1200" dirty="0">
                <a:solidFill>
                  <a:srgbClr val="A6A6A6"/>
                </a:solidFill>
                <a:hlinkClick r:id="rId2"/>
              </a:rPr>
              <a:t>http://www.youtube.com/watch?v=fQazhzcC-rg</a:t>
            </a:r>
            <a:endParaRPr lang="en-US" sz="1200" dirty="0">
              <a:solidFill>
                <a:srgbClr val="A6A6A6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11835" y="5266437"/>
            <a:ext cx="2563984" cy="6754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Bigtable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010838" y="5350179"/>
            <a:ext cx="3845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Scalable and reliable storage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816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2531" y="4314649"/>
            <a:ext cx="6326214" cy="1818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26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Bigtable</a:t>
            </a:r>
            <a:r>
              <a:rPr lang="en-US" b="1" dirty="0" smtClean="0">
                <a:solidFill>
                  <a:srgbClr val="4F81BD"/>
                </a:solidFill>
              </a:rPr>
              <a:t> Data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6704"/>
            <a:ext cx="8229600" cy="3434395"/>
          </a:xfrm>
        </p:spPr>
        <p:txBody>
          <a:bodyPr/>
          <a:lstStyle/>
          <a:p>
            <a:r>
              <a:rPr lang="en-US" dirty="0" smtClean="0"/>
              <a:t>A row has a Key and Columns</a:t>
            </a:r>
          </a:p>
          <a:p>
            <a:r>
              <a:rPr lang="en-US" dirty="0" smtClean="0"/>
              <a:t>Sorted by Key</a:t>
            </a:r>
          </a:p>
          <a:p>
            <a:pPr lvl="1"/>
            <a:r>
              <a:rPr lang="en-US" dirty="0" smtClean="0"/>
              <a:t>In lexical order</a:t>
            </a:r>
          </a:p>
          <a:p>
            <a:pPr lvl="1"/>
            <a:r>
              <a:rPr lang="en-US" dirty="0" smtClean="0"/>
              <a:t>Enables range query by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6530" y="6581514"/>
            <a:ext cx="6110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rgbClr val="A6A6A6"/>
                </a:solidFill>
              </a:rPr>
              <a:t>Source: </a:t>
            </a:r>
            <a:r>
              <a:rPr lang="en-US" sz="1200" dirty="0" err="1" smtClean="0">
                <a:solidFill>
                  <a:srgbClr val="A6A6A6"/>
                </a:solidFill>
              </a:rPr>
              <a:t>Datastore</a:t>
            </a:r>
            <a:r>
              <a:rPr lang="en-US" sz="1200" dirty="0" smtClean="0">
                <a:solidFill>
                  <a:srgbClr val="A6A6A6"/>
                </a:solidFill>
              </a:rPr>
              <a:t> </a:t>
            </a:r>
            <a:r>
              <a:rPr lang="en-US" sz="1200" dirty="0">
                <a:solidFill>
                  <a:srgbClr val="A6A6A6"/>
                </a:solidFill>
              </a:rPr>
              <a:t>Introduction, </a:t>
            </a:r>
            <a:r>
              <a:rPr lang="en-US" sz="1200" dirty="0">
                <a:solidFill>
                  <a:srgbClr val="A6A6A6"/>
                </a:solidFill>
                <a:hlinkClick r:id="rId2"/>
              </a:rPr>
              <a:t>http://www.youtube.com/watch?v=fQazhzcC-rg</a:t>
            </a:r>
            <a:endParaRPr lang="en-US" sz="1200" dirty="0">
              <a:solidFill>
                <a:srgbClr val="A6A6A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9774" y="5241707"/>
            <a:ext cx="1286042" cy="4329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“&lt;html&gt;…”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12725" y="5241707"/>
            <a:ext cx="1047377" cy="4329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“CNN”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81114" y="5241707"/>
            <a:ext cx="1286042" cy="4329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“</a:t>
            </a:r>
            <a:r>
              <a:rPr lang="en-US" dirty="0" err="1" smtClean="0">
                <a:solidFill>
                  <a:schemeClr val="tx1"/>
                </a:solidFill>
              </a:rPr>
              <a:t>CNN.com</a:t>
            </a:r>
            <a:r>
              <a:rPr lang="en-US" dirty="0" smtClean="0">
                <a:solidFill>
                  <a:schemeClr val="tx1"/>
                </a:solidFill>
              </a:rPr>
              <a:t>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295" y="5052577"/>
            <a:ext cx="17292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“</a:t>
            </a:r>
            <a:r>
              <a:rPr lang="en-US" dirty="0" err="1" smtClean="0">
                <a:solidFill>
                  <a:schemeClr val="accent1"/>
                </a:solidFill>
              </a:rPr>
              <a:t>com.cnn.www</a:t>
            </a:r>
            <a:r>
              <a:rPr lang="en-US" dirty="0" smtClean="0">
                <a:solidFill>
                  <a:schemeClr val="accent1"/>
                </a:solidFill>
              </a:rPr>
              <a:t>”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6481" y="3736818"/>
            <a:ext cx="12612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“contents:”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03534" y="3736818"/>
            <a:ext cx="20997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“</a:t>
            </a:r>
            <a:r>
              <a:rPr lang="en-US" dirty="0" err="1" smtClean="0">
                <a:solidFill>
                  <a:schemeClr val="accent1"/>
                </a:solidFill>
              </a:rPr>
              <a:t>anchor:cnnsi.com</a:t>
            </a:r>
            <a:r>
              <a:rPr lang="en-US" dirty="0" smtClean="0">
                <a:solidFill>
                  <a:schemeClr val="accent1"/>
                </a:solidFill>
              </a:rPr>
              <a:t>”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4879" y="3748490"/>
            <a:ext cx="210751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“</a:t>
            </a:r>
            <a:r>
              <a:rPr lang="en-US" dirty="0" err="1" smtClean="0">
                <a:solidFill>
                  <a:schemeClr val="accent1"/>
                </a:solidFill>
              </a:rPr>
              <a:t>anchor:my.look.ca</a:t>
            </a:r>
            <a:r>
              <a:rPr lang="en-US" dirty="0" smtClean="0">
                <a:solidFill>
                  <a:schemeClr val="accent1"/>
                </a:solidFill>
              </a:rPr>
              <a:t>”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22174" y="5062217"/>
            <a:ext cx="1286042" cy="4329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“&lt;html&gt;…”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74574" y="4853867"/>
            <a:ext cx="1286042" cy="4329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“&lt;html&gt;…”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60616" y="5286776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6</a:t>
            </a:r>
            <a:endParaRPr lang="en-US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4356309" y="5125794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1859C"/>
                </a:solidFill>
              </a:rPr>
              <a:t>t</a:t>
            </a:r>
            <a:r>
              <a:rPr lang="en-US" baseline="-25000" dirty="0" smtClean="0">
                <a:solidFill>
                  <a:srgbClr val="31859C"/>
                </a:solidFill>
              </a:rPr>
              <a:t>5</a:t>
            </a:r>
            <a:endParaRPr lang="en-US" baseline="-25000" dirty="0">
              <a:solidFill>
                <a:srgbClr val="31859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64439" y="4906411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1859C"/>
                </a:solidFill>
              </a:rPr>
              <a:t>t</a:t>
            </a:r>
            <a:r>
              <a:rPr lang="en-US" baseline="-25000" dirty="0" smtClean="0">
                <a:solidFill>
                  <a:srgbClr val="31859C"/>
                </a:solidFill>
              </a:rPr>
              <a:t>3</a:t>
            </a:r>
            <a:endParaRPr lang="en-US" baseline="-25000" dirty="0">
              <a:solidFill>
                <a:srgbClr val="31859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3293" y="5208383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9</a:t>
            </a:r>
            <a:endParaRPr lang="en-US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8171776" y="5263752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8</a:t>
            </a:r>
            <a:endParaRPr lang="en-US" baseline="-250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4172638" y="4314649"/>
            <a:ext cx="0" cy="18182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02278" y="4337179"/>
            <a:ext cx="0" cy="18182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977963" y="4299274"/>
            <a:ext cx="0" cy="18182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672978" y="4363237"/>
            <a:ext cx="0" cy="18182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980985" y="4332598"/>
            <a:ext cx="0" cy="18182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332531" y="4853867"/>
            <a:ext cx="632621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332531" y="5674616"/>
            <a:ext cx="632621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565438" y="4314649"/>
            <a:ext cx="0" cy="18182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2"/>
          </p:cNvCxnSpPr>
          <p:nvPr/>
        </p:nvCxnSpPr>
        <p:spPr>
          <a:xfrm>
            <a:off x="3157123" y="4106150"/>
            <a:ext cx="0" cy="780309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955554" y="5289874"/>
            <a:ext cx="570927" cy="1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172652" y="5114461"/>
            <a:ext cx="288591" cy="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4024425" y="5344360"/>
            <a:ext cx="288591" cy="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3878351" y="5519995"/>
            <a:ext cx="288591" cy="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402054" y="4106150"/>
            <a:ext cx="0" cy="780309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343929" y="4117822"/>
            <a:ext cx="0" cy="72907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8359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195"/>
            <a:ext cx="8229600" cy="677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</a:t>
            </a:r>
            <a:r>
              <a:rPr lang="en-US" b="1" dirty="0" err="1" smtClean="0">
                <a:solidFill>
                  <a:srgbClr val="4F81BD"/>
                </a:solidFill>
              </a:rPr>
              <a:t>Datastore</a:t>
            </a:r>
            <a:r>
              <a:rPr lang="en-US" b="1" dirty="0" smtClean="0">
                <a:solidFill>
                  <a:srgbClr val="4F81BD"/>
                </a:solidFill>
              </a:rPr>
              <a:t> Basic Operation</a:t>
            </a:r>
            <a:endParaRPr lang="en-US" b="1" dirty="0">
              <a:solidFill>
                <a:srgbClr val="4F81BD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500752"/>
          <a:ext cx="8229600" cy="4928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8575"/>
                <a:gridCol w="2537825"/>
                <a:gridCol w="2743200"/>
              </a:tblGrid>
              <a:tr h="188409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Google </a:t>
                      </a:r>
                    </a:p>
                    <a:p>
                      <a:r>
                        <a:rPr lang="en-US" sz="2400" dirty="0" err="1" smtClean="0"/>
                        <a:t>Datastore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Relational </a:t>
                      </a:r>
                    </a:p>
                    <a:p>
                      <a:r>
                        <a:rPr lang="en-US" sz="2400" dirty="0" smtClean="0"/>
                        <a:t>Database Management System </a:t>
                      </a:r>
                    </a:p>
                    <a:p>
                      <a:r>
                        <a:rPr lang="en-US" sz="2400" dirty="0" smtClean="0"/>
                        <a:t>(RDBMS)</a:t>
                      </a:r>
                      <a:endParaRPr lang="en-US" sz="2400" dirty="0"/>
                    </a:p>
                  </a:txBody>
                  <a:tcPr/>
                </a:tc>
              </a:tr>
              <a:tr h="682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Category of object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Kind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Table</a:t>
                      </a:r>
                      <a:endParaRPr lang="en-US" sz="2400" dirty="0"/>
                    </a:p>
                  </a:txBody>
                  <a:tcPr/>
                </a:tc>
              </a:tr>
              <a:tr h="682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One entry/object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Entity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Row</a:t>
                      </a:r>
                      <a:endParaRPr lang="en-US" sz="2400" dirty="0"/>
                    </a:p>
                  </a:txBody>
                  <a:tcPr/>
                </a:tc>
              </a:tr>
              <a:tr h="96117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Unique identifier of data entry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Primary Key (PK)</a:t>
                      </a:r>
                      <a:endParaRPr lang="en-US" sz="2400" dirty="0"/>
                    </a:p>
                  </a:txBody>
                  <a:tcPr/>
                </a:tc>
              </a:tr>
              <a:tr h="682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Individual data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Property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Field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6530" y="6581514"/>
            <a:ext cx="6110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rgbClr val="A6A6A6"/>
                </a:solidFill>
              </a:rPr>
              <a:t>Source: </a:t>
            </a:r>
            <a:r>
              <a:rPr lang="en-US" sz="1200" dirty="0" err="1" smtClean="0">
                <a:solidFill>
                  <a:srgbClr val="A6A6A6"/>
                </a:solidFill>
              </a:rPr>
              <a:t>Datastore</a:t>
            </a:r>
            <a:r>
              <a:rPr lang="en-US" sz="1200" dirty="0" smtClean="0">
                <a:solidFill>
                  <a:srgbClr val="A6A6A6"/>
                </a:solidFill>
              </a:rPr>
              <a:t> </a:t>
            </a:r>
            <a:r>
              <a:rPr lang="en-US" sz="1200" dirty="0">
                <a:solidFill>
                  <a:srgbClr val="A6A6A6"/>
                </a:solidFill>
              </a:rPr>
              <a:t>Introduction, </a:t>
            </a:r>
            <a:r>
              <a:rPr lang="en-US" sz="1200" dirty="0">
                <a:solidFill>
                  <a:srgbClr val="A6A6A6"/>
                </a:solidFill>
                <a:hlinkClick r:id="rId2"/>
              </a:rPr>
              <a:t>http://www.youtube.com/watch?v=fQazhzcC-rg</a:t>
            </a:r>
            <a:endParaRPr lang="en-US" sz="1200" dirty="0">
              <a:solidFill>
                <a:srgbClr val="A6A6A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692" y="880247"/>
            <a:ext cx="6504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Different terms for corresponding concepts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0699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13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Kind, Entity and Key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6530" y="6581514"/>
            <a:ext cx="6110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rgbClr val="A6A6A6"/>
                </a:solidFill>
              </a:rPr>
              <a:t>Source: </a:t>
            </a:r>
            <a:r>
              <a:rPr lang="en-US" sz="1200" dirty="0" err="1" smtClean="0">
                <a:solidFill>
                  <a:srgbClr val="A6A6A6"/>
                </a:solidFill>
              </a:rPr>
              <a:t>Datastore</a:t>
            </a:r>
            <a:r>
              <a:rPr lang="en-US" sz="1200" dirty="0" smtClean="0">
                <a:solidFill>
                  <a:srgbClr val="A6A6A6"/>
                </a:solidFill>
              </a:rPr>
              <a:t> </a:t>
            </a:r>
            <a:r>
              <a:rPr lang="en-US" sz="1200" dirty="0">
                <a:solidFill>
                  <a:srgbClr val="A6A6A6"/>
                </a:solidFill>
              </a:rPr>
              <a:t>Introduction, </a:t>
            </a:r>
            <a:r>
              <a:rPr lang="en-US" sz="1200" dirty="0">
                <a:solidFill>
                  <a:srgbClr val="A6A6A6"/>
                </a:solidFill>
                <a:hlinkClick r:id="rId2"/>
              </a:rPr>
              <a:t>http://www.youtube.com/watch?v=fQazhzcC-rg</a:t>
            </a:r>
            <a:endParaRPr lang="en-US" sz="1200" dirty="0">
              <a:solidFill>
                <a:srgbClr val="A6A6A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6405" y="2106826"/>
            <a:ext cx="3096619" cy="215011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6405" y="2092396"/>
            <a:ext cx="142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BlogEntry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1038806" y="2554060"/>
            <a:ext cx="2785476" cy="155857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30852" y="2106826"/>
            <a:ext cx="4000555" cy="4474688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62312" y="2576697"/>
            <a:ext cx="3535656" cy="18822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2312" y="4576174"/>
            <a:ext cx="3535656" cy="185973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0852" y="2106826"/>
            <a:ext cx="772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User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82100" y="2605342"/>
            <a:ext cx="2742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ey: 1234</a:t>
            </a:r>
          </a:p>
          <a:p>
            <a:r>
              <a:rPr lang="en-US" dirty="0" smtClean="0"/>
              <a:t>name: joe@ex.com</a:t>
            </a:r>
          </a:p>
          <a:p>
            <a:r>
              <a:rPr lang="en-US" dirty="0" smtClean="0"/>
              <a:t>message: </a:t>
            </a:r>
            <a:r>
              <a:rPr lang="en-US" dirty="0" err="1" smtClean="0"/>
              <a:t>xxxxx</a:t>
            </a:r>
            <a:endParaRPr lang="en-US" dirty="0" smtClean="0"/>
          </a:p>
          <a:p>
            <a:r>
              <a:rPr lang="en-US" dirty="0" smtClean="0"/>
              <a:t>data: 1/1/2012 12:32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91174" y="2598843"/>
            <a:ext cx="35356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ey: </a:t>
            </a:r>
            <a:r>
              <a:rPr lang="en-US" dirty="0" err="1" smtClean="0"/>
              <a:t>joe@ex.com</a:t>
            </a:r>
            <a:endParaRPr lang="en-US" dirty="0" smtClean="0"/>
          </a:p>
          <a:p>
            <a:r>
              <a:rPr lang="en-US" dirty="0" smtClean="0"/>
              <a:t>email: joe@ex.com</a:t>
            </a:r>
          </a:p>
          <a:p>
            <a:r>
              <a:rPr lang="en-US" dirty="0" err="1" smtClean="0"/>
              <a:t>followees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        [usr2@ex.com, usr3@ex.com]</a:t>
            </a:r>
          </a:p>
          <a:p>
            <a:r>
              <a:rPr lang="en-US" dirty="0" smtClean="0"/>
              <a:t>followers: </a:t>
            </a:r>
            <a:br>
              <a:rPr lang="en-US" dirty="0" smtClean="0"/>
            </a:br>
            <a:r>
              <a:rPr lang="en-US" dirty="0" smtClean="0"/>
              <a:t>        []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70400" y="4559976"/>
            <a:ext cx="35356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ey: usr2@ex.com</a:t>
            </a:r>
          </a:p>
          <a:p>
            <a:r>
              <a:rPr lang="en-US" dirty="0" smtClean="0"/>
              <a:t>email: usr2@ex.com</a:t>
            </a:r>
          </a:p>
          <a:p>
            <a:r>
              <a:rPr lang="en-US" dirty="0" err="1" smtClean="0"/>
              <a:t>followees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        []</a:t>
            </a:r>
          </a:p>
          <a:p>
            <a:r>
              <a:rPr lang="en-US" dirty="0" smtClean="0"/>
              <a:t>followers: </a:t>
            </a:r>
            <a:br>
              <a:rPr lang="en-US" dirty="0" smtClean="0"/>
            </a:br>
            <a:r>
              <a:rPr lang="en-US" dirty="0" smtClean="0"/>
              <a:t>        [</a:t>
            </a:r>
            <a:r>
              <a:rPr lang="en-US" dirty="0" err="1" smtClean="0"/>
              <a:t>joe@ex.com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314944" y="851388"/>
            <a:ext cx="1230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Kinds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53676" y="1018230"/>
            <a:ext cx="813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Key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42216" y="4850251"/>
            <a:ext cx="14558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Entities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3" name="Straight Arrow Connector 22"/>
          <p:cNvCxnSpPr>
            <a:stCxn id="20" idx="2"/>
            <a:endCxn id="16" idx="0"/>
          </p:cNvCxnSpPr>
          <p:nvPr/>
        </p:nvCxnSpPr>
        <p:spPr>
          <a:xfrm flipH="1">
            <a:off x="2453191" y="1603006"/>
            <a:ext cx="707007" cy="100233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805609" y="2619773"/>
            <a:ext cx="2078098" cy="33638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05607" y="4603266"/>
            <a:ext cx="2078098" cy="33638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2100" y="2619773"/>
            <a:ext cx="2078098" cy="33638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>
            <a:stCxn id="20" idx="2"/>
            <a:endCxn id="24" idx="1"/>
          </p:cNvCxnSpPr>
          <p:nvPr/>
        </p:nvCxnSpPr>
        <p:spPr>
          <a:xfrm>
            <a:off x="3160198" y="1603006"/>
            <a:ext cx="1645411" cy="118495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2"/>
            <a:endCxn id="25" idx="1"/>
          </p:cNvCxnSpPr>
          <p:nvPr/>
        </p:nvCxnSpPr>
        <p:spPr>
          <a:xfrm>
            <a:off x="3160198" y="1603006"/>
            <a:ext cx="1645409" cy="316845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9" idx="2"/>
            <a:endCxn id="10" idx="0"/>
          </p:cNvCxnSpPr>
          <p:nvPr/>
        </p:nvCxnSpPr>
        <p:spPr>
          <a:xfrm>
            <a:off x="4930031" y="1497719"/>
            <a:ext cx="1601099" cy="609107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9" idx="2"/>
            <a:endCxn id="7" idx="0"/>
          </p:cNvCxnSpPr>
          <p:nvPr/>
        </p:nvCxnSpPr>
        <p:spPr>
          <a:xfrm flipH="1">
            <a:off x="2434715" y="1497719"/>
            <a:ext cx="2495316" cy="609107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1" idx="3"/>
            <a:endCxn id="14" idx="1"/>
          </p:cNvCxnSpPr>
          <p:nvPr/>
        </p:nvCxnSpPr>
        <p:spPr>
          <a:xfrm>
            <a:off x="3598063" y="5142639"/>
            <a:ext cx="1164249" cy="363405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1" idx="0"/>
            <a:endCxn id="9" idx="2"/>
          </p:cNvCxnSpPr>
          <p:nvPr/>
        </p:nvCxnSpPr>
        <p:spPr>
          <a:xfrm flipH="1" flipV="1">
            <a:off x="2431544" y="4112639"/>
            <a:ext cx="438596" cy="737612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1" idx="0"/>
            <a:endCxn id="17" idx="1"/>
          </p:cNvCxnSpPr>
          <p:nvPr/>
        </p:nvCxnSpPr>
        <p:spPr>
          <a:xfrm flipV="1">
            <a:off x="2870140" y="3476007"/>
            <a:ext cx="1921034" cy="1374244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333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13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Properties and Data Types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6530" y="6581514"/>
            <a:ext cx="6110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rgbClr val="A6A6A6"/>
                </a:solidFill>
              </a:rPr>
              <a:t>Source: </a:t>
            </a:r>
            <a:r>
              <a:rPr lang="en-US" sz="1200" dirty="0" err="1" smtClean="0">
                <a:solidFill>
                  <a:srgbClr val="A6A6A6"/>
                </a:solidFill>
              </a:rPr>
              <a:t>Datastore</a:t>
            </a:r>
            <a:r>
              <a:rPr lang="en-US" sz="1200" dirty="0" smtClean="0">
                <a:solidFill>
                  <a:srgbClr val="A6A6A6"/>
                </a:solidFill>
              </a:rPr>
              <a:t> </a:t>
            </a:r>
            <a:r>
              <a:rPr lang="en-US" sz="1200" dirty="0">
                <a:solidFill>
                  <a:srgbClr val="A6A6A6"/>
                </a:solidFill>
              </a:rPr>
              <a:t>Introduction, </a:t>
            </a:r>
            <a:r>
              <a:rPr lang="en-US" sz="1200" dirty="0">
                <a:solidFill>
                  <a:srgbClr val="A6A6A6"/>
                </a:solidFill>
                <a:hlinkClick r:id="rId2"/>
              </a:rPr>
              <a:t>http://www.youtube.com/watch?v=fQazhzcC-rg</a:t>
            </a:r>
            <a:endParaRPr lang="en-US" sz="1200" dirty="0">
              <a:solidFill>
                <a:srgbClr val="A6A6A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6405" y="2106826"/>
            <a:ext cx="3096619" cy="215011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6405" y="2092396"/>
            <a:ext cx="142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BlogEntry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1038806" y="2554060"/>
            <a:ext cx="2785476" cy="155857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30852" y="2106826"/>
            <a:ext cx="4000555" cy="4474688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62312" y="2576697"/>
            <a:ext cx="3535656" cy="18822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2312" y="4576174"/>
            <a:ext cx="3535656" cy="187416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0852" y="2106826"/>
            <a:ext cx="772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User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82100" y="2605342"/>
            <a:ext cx="2742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ey: 1234</a:t>
            </a:r>
          </a:p>
          <a:p>
            <a:r>
              <a:rPr lang="en-US" dirty="0" smtClean="0"/>
              <a:t>name: joe@ex.com</a:t>
            </a:r>
          </a:p>
          <a:p>
            <a:r>
              <a:rPr lang="en-US" dirty="0" smtClean="0"/>
              <a:t>message: </a:t>
            </a:r>
            <a:r>
              <a:rPr lang="en-US" dirty="0" err="1" smtClean="0"/>
              <a:t>xxxxx</a:t>
            </a:r>
            <a:endParaRPr lang="en-US" dirty="0" smtClean="0"/>
          </a:p>
          <a:p>
            <a:r>
              <a:rPr lang="en-US" dirty="0" smtClean="0"/>
              <a:t>data: 1/1/2012 12:32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62312" y="2598843"/>
            <a:ext cx="35356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ey: </a:t>
            </a:r>
            <a:r>
              <a:rPr lang="en-US" dirty="0" err="1" smtClean="0"/>
              <a:t>joe@ex.com</a:t>
            </a:r>
            <a:endParaRPr lang="en-US" dirty="0" smtClean="0"/>
          </a:p>
          <a:p>
            <a:r>
              <a:rPr lang="en-US" dirty="0" smtClean="0"/>
              <a:t>email: joe@ex.com</a:t>
            </a:r>
          </a:p>
          <a:p>
            <a:r>
              <a:rPr lang="en-US" dirty="0" err="1" smtClean="0"/>
              <a:t>followees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        [usr2@ex.com, usr3@ex.com]</a:t>
            </a:r>
          </a:p>
          <a:p>
            <a:r>
              <a:rPr lang="en-US" dirty="0" smtClean="0"/>
              <a:t>followers: </a:t>
            </a:r>
            <a:br>
              <a:rPr lang="en-US" dirty="0" smtClean="0"/>
            </a:br>
            <a:r>
              <a:rPr lang="en-US" dirty="0" smtClean="0"/>
              <a:t>        []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70400" y="4588836"/>
            <a:ext cx="35356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ey: usr2@ex.com</a:t>
            </a:r>
          </a:p>
          <a:p>
            <a:r>
              <a:rPr lang="en-US" dirty="0" smtClean="0"/>
              <a:t>email: usr2@ex.com</a:t>
            </a:r>
          </a:p>
          <a:p>
            <a:r>
              <a:rPr lang="en-US" dirty="0" err="1" smtClean="0"/>
              <a:t>followees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        []</a:t>
            </a:r>
          </a:p>
          <a:p>
            <a:r>
              <a:rPr lang="en-US" dirty="0" smtClean="0"/>
              <a:t>followers: </a:t>
            </a:r>
            <a:br>
              <a:rPr lang="en-US" dirty="0" smtClean="0"/>
            </a:br>
            <a:r>
              <a:rPr lang="en-US" dirty="0" smtClean="0"/>
              <a:t>        [</a:t>
            </a:r>
            <a:r>
              <a:rPr lang="en-US" dirty="0" err="1" smtClean="0"/>
              <a:t>joe@ex.com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747108" y="4850251"/>
            <a:ext cx="19527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Properties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47" name="Straight Arrow Connector 46"/>
          <p:cNvCxnSpPr>
            <a:stCxn id="21" idx="3"/>
            <a:endCxn id="14" idx="1"/>
          </p:cNvCxnSpPr>
          <p:nvPr/>
        </p:nvCxnSpPr>
        <p:spPr>
          <a:xfrm>
            <a:off x="3699886" y="5142639"/>
            <a:ext cx="1062426" cy="37062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1" idx="0"/>
            <a:endCxn id="3" idx="2"/>
          </p:cNvCxnSpPr>
          <p:nvPr/>
        </p:nvCxnSpPr>
        <p:spPr>
          <a:xfrm flipH="1" flipV="1">
            <a:off x="2402681" y="3805671"/>
            <a:ext cx="320816" cy="104458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1" idx="0"/>
            <a:endCxn id="17" idx="1"/>
          </p:cNvCxnSpPr>
          <p:nvPr/>
        </p:nvCxnSpPr>
        <p:spPr>
          <a:xfrm flipV="1">
            <a:off x="2723497" y="3476007"/>
            <a:ext cx="2038815" cy="137424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1082100" y="2943781"/>
            <a:ext cx="2641162" cy="861890"/>
          </a:xfrm>
          <a:prstGeom prst="roundRect">
            <a:avLst>
              <a:gd name="adj" fmla="val 14993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784830" y="2996931"/>
            <a:ext cx="3397687" cy="1356239"/>
          </a:xfrm>
          <a:prstGeom prst="roundRect">
            <a:avLst>
              <a:gd name="adj" fmla="val 86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762312" y="4958064"/>
            <a:ext cx="3397687" cy="1356239"/>
          </a:xfrm>
          <a:prstGeom prst="roundRect">
            <a:avLst>
              <a:gd name="adj" fmla="val 86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89640" y="750378"/>
            <a:ext cx="8499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Each entity has one or more </a:t>
            </a:r>
            <a:r>
              <a:rPr lang="en-US" sz="3200" b="1" dirty="0" smtClean="0"/>
              <a:t>named properties</a:t>
            </a:r>
          </a:p>
          <a:p>
            <a:pPr marL="342900" indent="-342900">
              <a:buFont typeface="Arial"/>
              <a:buChar char="•"/>
            </a:pPr>
            <a:r>
              <a:rPr lang="en-US" sz="2400" u="sng" dirty="0" smtClean="0"/>
              <a:t>Variety of </a:t>
            </a:r>
            <a:r>
              <a:rPr lang="en-US" sz="2400" u="sng" dirty="0" err="1" smtClean="0"/>
              <a:t>datatypes</a:t>
            </a:r>
            <a:r>
              <a:rPr lang="en-US" sz="2400" u="sng" dirty="0" smtClean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int</a:t>
            </a:r>
            <a:r>
              <a:rPr lang="en-US" sz="2400" dirty="0" smtClean="0"/>
              <a:t>, float, </a:t>
            </a:r>
            <a:r>
              <a:rPr lang="en-US" sz="2400" dirty="0" err="1" smtClean="0"/>
              <a:t>boolean</a:t>
            </a:r>
            <a:r>
              <a:rPr lang="en-US" sz="2400" dirty="0" smtClean="0"/>
              <a:t>, </a:t>
            </a:r>
            <a:r>
              <a:rPr lang="en-US" sz="2400" dirty="0" err="1" smtClean="0"/>
              <a:t>Sring</a:t>
            </a:r>
            <a:r>
              <a:rPr lang="en-US" sz="2400" dirty="0" smtClean="0"/>
              <a:t>, Date,…)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Can be multi-valued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01780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Creating an Entity with Java Low-level API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DatastoreService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err="1" smtClean="0"/>
              <a:t>datastore</a:t>
            </a:r>
            <a:r>
              <a:rPr lang="en-US" dirty="0" smtClean="0"/>
              <a:t> = </a:t>
            </a:r>
            <a:r>
              <a:rPr lang="en-US" dirty="0" err="1" smtClean="0">
                <a:solidFill>
                  <a:srgbClr val="604A7B"/>
                </a:solidFill>
              </a:rPr>
              <a:t>DatastoreServiceFactory</a:t>
            </a:r>
            <a:r>
              <a:rPr lang="en-US" dirty="0" err="1" smtClean="0"/>
              <a:t>.getDatastoreService</a:t>
            </a:r>
            <a:r>
              <a:rPr lang="en-US" dirty="0" smtClean="0"/>
              <a:t>();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604A7B"/>
                </a:solidFill>
              </a:rPr>
              <a:t>Entity</a:t>
            </a:r>
            <a:r>
              <a:rPr lang="en-US" dirty="0" smtClean="0"/>
              <a:t> employee = new </a:t>
            </a:r>
            <a:r>
              <a:rPr lang="en-US" dirty="0" smtClean="0">
                <a:solidFill>
                  <a:srgbClr val="FF0000"/>
                </a:solidFill>
              </a:rPr>
              <a:t>Entity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8000"/>
                </a:solidFill>
              </a:rPr>
              <a:t>“Employee”</a:t>
            </a:r>
            <a:r>
              <a:rPr lang="en-US" dirty="0" smtClean="0"/>
              <a:t>);</a:t>
            </a:r>
          </a:p>
          <a:p>
            <a:pPr marL="0" indent="0">
              <a:buNone/>
            </a:pPr>
            <a:r>
              <a:rPr lang="en-US" dirty="0" err="1" smtClean="0"/>
              <a:t>employee.</a:t>
            </a:r>
            <a:r>
              <a:rPr lang="en-US" dirty="0" err="1" smtClean="0">
                <a:solidFill>
                  <a:srgbClr val="FF0000"/>
                </a:solidFill>
              </a:rPr>
              <a:t>setProperty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8000"/>
                </a:solidFill>
              </a:rPr>
              <a:t>“name”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8000"/>
                </a:solidFill>
              </a:rPr>
              <a:t>“Antonio </a:t>
            </a:r>
            <a:r>
              <a:rPr lang="en-US" dirty="0" err="1" smtClean="0">
                <a:solidFill>
                  <a:srgbClr val="008000"/>
                </a:solidFill>
              </a:rPr>
              <a:t>Saliery</a:t>
            </a:r>
            <a:r>
              <a:rPr lang="en-US" dirty="0" smtClean="0">
                <a:solidFill>
                  <a:srgbClr val="008000"/>
                </a:solidFill>
              </a:rPr>
              <a:t>”</a:t>
            </a:r>
            <a:r>
              <a:rPr lang="en-US" dirty="0" smtClean="0"/>
              <a:t>);</a:t>
            </a:r>
          </a:p>
          <a:p>
            <a:pPr marL="0" indent="0">
              <a:buNone/>
            </a:pPr>
            <a:r>
              <a:rPr lang="en-US" dirty="0" err="1" smtClean="0"/>
              <a:t>employee.</a:t>
            </a:r>
            <a:r>
              <a:rPr lang="en-US" dirty="0" err="1" smtClean="0">
                <a:solidFill>
                  <a:srgbClr val="FF0000"/>
                </a:solidFill>
              </a:rPr>
              <a:t>setProperty</a:t>
            </a:r>
            <a:r>
              <a:rPr lang="en-US" dirty="0"/>
              <a:t>(</a:t>
            </a:r>
            <a:r>
              <a:rPr lang="en-US" dirty="0" smtClean="0">
                <a:solidFill>
                  <a:srgbClr val="008000"/>
                </a:solidFill>
              </a:rPr>
              <a:t>“</a:t>
            </a:r>
            <a:r>
              <a:rPr lang="en-US" dirty="0" err="1" smtClean="0">
                <a:solidFill>
                  <a:srgbClr val="008000"/>
                </a:solidFill>
              </a:rPr>
              <a:t>hireDate</a:t>
            </a:r>
            <a:r>
              <a:rPr lang="en-US" dirty="0" smtClean="0">
                <a:solidFill>
                  <a:srgbClr val="008000"/>
                </a:solidFill>
              </a:rPr>
              <a:t>”</a:t>
            </a:r>
            <a:r>
              <a:rPr lang="en-US" dirty="0"/>
              <a:t>, </a:t>
            </a:r>
            <a:r>
              <a:rPr lang="en-US" dirty="0" smtClean="0">
                <a:solidFill>
                  <a:srgbClr val="0000FF"/>
                </a:solidFill>
              </a:rPr>
              <a:t>new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604A7B"/>
                </a:solidFill>
              </a:rPr>
              <a:t>Date</a:t>
            </a:r>
            <a:r>
              <a:rPr lang="en-US" dirty="0" smtClean="0"/>
              <a:t>());</a:t>
            </a:r>
          </a:p>
          <a:p>
            <a:pPr marL="0" indent="0">
              <a:buNone/>
            </a:pPr>
            <a:r>
              <a:rPr lang="en-US" dirty="0" err="1" smtClean="0"/>
              <a:t>employee.</a:t>
            </a:r>
            <a:r>
              <a:rPr lang="en-US" dirty="0" err="1" smtClean="0">
                <a:solidFill>
                  <a:srgbClr val="FF0000"/>
                </a:solidFill>
              </a:rPr>
              <a:t>setProperty</a:t>
            </a:r>
            <a:r>
              <a:rPr lang="en-US" dirty="0"/>
              <a:t>(</a:t>
            </a:r>
            <a:r>
              <a:rPr lang="en-US" dirty="0" smtClean="0">
                <a:solidFill>
                  <a:srgbClr val="008000"/>
                </a:solidFill>
              </a:rPr>
              <a:t>“</a:t>
            </a:r>
            <a:r>
              <a:rPr lang="en-US" dirty="0" err="1" smtClean="0">
                <a:solidFill>
                  <a:srgbClr val="008000"/>
                </a:solidFill>
              </a:rPr>
              <a:t>attendedHrTraining</a:t>
            </a:r>
            <a:r>
              <a:rPr lang="en-US" dirty="0" smtClean="0">
                <a:solidFill>
                  <a:srgbClr val="008000"/>
                </a:solidFill>
              </a:rPr>
              <a:t>”</a:t>
            </a:r>
            <a:r>
              <a:rPr lang="en-US" dirty="0"/>
              <a:t>, </a:t>
            </a:r>
            <a:r>
              <a:rPr lang="en-US" dirty="0" smtClean="0">
                <a:solidFill>
                  <a:srgbClr val="0000FF"/>
                </a:solidFill>
              </a:rPr>
              <a:t>true</a:t>
            </a:r>
            <a:r>
              <a:rPr lang="en-US" dirty="0" smtClean="0"/>
              <a:t>);</a:t>
            </a:r>
          </a:p>
          <a:p>
            <a:pPr marL="0" indent="0">
              <a:buNone/>
            </a:pPr>
            <a:r>
              <a:rPr lang="en-US" dirty="0" err="1" smtClean="0"/>
              <a:t>datastore.</a:t>
            </a:r>
            <a:r>
              <a:rPr lang="en-US" dirty="0" err="1" smtClean="0">
                <a:solidFill>
                  <a:srgbClr val="FF0000"/>
                </a:solidFill>
              </a:rPr>
              <a:t>put</a:t>
            </a:r>
            <a:r>
              <a:rPr lang="en-US" dirty="0" smtClean="0"/>
              <a:t>(</a:t>
            </a:r>
            <a:r>
              <a:rPr lang="en-US" dirty="0" err="1" smtClean="0"/>
              <a:t>emploee</a:t>
            </a:r>
            <a:r>
              <a:rPr lang="en-US" dirty="0" smtClean="0"/>
              <a:t>);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16530" y="6581514"/>
            <a:ext cx="6110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rgbClr val="A6A6A6"/>
                </a:solidFill>
              </a:rPr>
              <a:t>Source: </a:t>
            </a:r>
            <a:r>
              <a:rPr lang="en-US" sz="1200" dirty="0" err="1" smtClean="0">
                <a:solidFill>
                  <a:srgbClr val="A6A6A6"/>
                </a:solidFill>
              </a:rPr>
              <a:t>Datastore</a:t>
            </a:r>
            <a:r>
              <a:rPr lang="en-US" sz="1200" dirty="0" smtClean="0">
                <a:solidFill>
                  <a:srgbClr val="A6A6A6"/>
                </a:solidFill>
              </a:rPr>
              <a:t> </a:t>
            </a:r>
            <a:r>
              <a:rPr lang="en-US" sz="1200" dirty="0">
                <a:solidFill>
                  <a:srgbClr val="A6A6A6"/>
                </a:solidFill>
              </a:rPr>
              <a:t>Introduction, </a:t>
            </a:r>
            <a:r>
              <a:rPr lang="en-US" sz="1200" dirty="0">
                <a:solidFill>
                  <a:srgbClr val="A6A6A6"/>
                </a:solidFill>
                <a:hlinkClick r:id="rId2"/>
              </a:rPr>
              <a:t>http://www.youtube.com/watch?v=fQazhzcC-rg</a:t>
            </a:r>
            <a:endParaRPr lang="en-US" sz="12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98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2209</Words>
  <Application>Microsoft Macintosh PowerPoint</Application>
  <PresentationFormat>On-screen Show (4:3)</PresentationFormat>
  <Paragraphs>726</Paragraphs>
  <Slides>131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6" baseType="lpstr">
      <vt:lpstr>Calibri</vt:lpstr>
      <vt:lpstr>Courier</vt:lpstr>
      <vt:lpstr>新細明體</vt:lpstr>
      <vt:lpstr>Arial</vt:lpstr>
      <vt:lpstr>Office Theme</vt:lpstr>
      <vt:lpstr>Social Media Apps Programming</vt:lpstr>
      <vt:lpstr>Course Schedule (1/2)</vt:lpstr>
      <vt:lpstr>Course Schedule (2/2)</vt:lpstr>
      <vt:lpstr>Outline</vt:lpstr>
      <vt:lpstr>PowerPoint Presentation</vt:lpstr>
      <vt:lpstr>PowerPoint Presentation</vt:lpstr>
      <vt:lpstr>Mobile Apps Backend  on Google Cloud</vt:lpstr>
      <vt:lpstr>PowerPoint Presentation</vt:lpstr>
      <vt:lpstr>PowerPoint Presentation</vt:lpstr>
      <vt:lpstr>PowerPoint Presentation</vt:lpstr>
      <vt:lpstr>Mobile App Backend Services</vt:lpstr>
      <vt:lpstr>Mobile App Backend Services</vt:lpstr>
      <vt:lpstr>Firebase</vt:lpstr>
      <vt:lpstr>Firebase and  Google App Engine  standard environment</vt:lpstr>
      <vt:lpstr>Firebase and  App Engine  flexible environment</vt:lpstr>
      <vt:lpstr>App Engine and  Cloud Endpoints</vt:lpstr>
      <vt:lpstr>Compute Engine  and REST or gRPC</vt:lpstr>
      <vt:lpstr>Storing data  and  Exchanging data</vt:lpstr>
      <vt:lpstr>JSON</vt:lpstr>
      <vt:lpstr>JSON</vt:lpstr>
      <vt:lpstr>XML</vt:lpstr>
      <vt:lpstr>JSON vs. XML</vt:lpstr>
      <vt:lpstr>API</vt:lpstr>
      <vt:lpstr>PowerPoint Presentation</vt:lpstr>
      <vt:lpstr>PowerPoint Presentation</vt:lpstr>
      <vt:lpstr>PowerPoint Presentation</vt:lpstr>
      <vt:lpstr>http://graph.facebook.com/4</vt:lpstr>
      <vt:lpstr>Facebook API (JSON) http://graph.facebook.com/4</vt:lpstr>
      <vt:lpstr>http://graph.facebook.com/minyuhday</vt:lpstr>
      <vt:lpstr>JavaScript vs. JSON</vt:lpstr>
      <vt:lpstr>JSON</vt:lpstr>
      <vt:lpstr>JSON</vt:lpstr>
      <vt:lpstr>App Engine and  Cloud Endpoints</vt:lpstr>
      <vt:lpstr>Mobile Apps Backend  on Google App Engine </vt:lpstr>
      <vt:lpstr>Google App Engine, Google Cloud Datastore</vt:lpstr>
      <vt:lpstr>PowerPoint Presentation</vt:lpstr>
      <vt:lpstr>Mobile App Solutions Architecture</vt:lpstr>
      <vt:lpstr>Storing data</vt:lpstr>
      <vt:lpstr>Optimizing data access with Memcache</vt:lpstr>
      <vt:lpstr>Google App Engine  Platform as a Service (PaaS)</vt:lpstr>
      <vt:lpstr>Google App Engine  Platform as a Service (PaaS)</vt:lpstr>
      <vt:lpstr>Mobile App Backend Services</vt:lpstr>
      <vt:lpstr>Mobile App Backend Services</vt:lpstr>
      <vt:lpstr>Google App Engine </vt:lpstr>
      <vt:lpstr>Google App Engine </vt:lpstr>
      <vt:lpstr>Google App Engine</vt:lpstr>
      <vt:lpstr>Google Cloud Datastore</vt:lpstr>
      <vt:lpstr>Google Cloud Endpoints</vt:lpstr>
      <vt:lpstr>Mobile Apps Backend  on Google App Engine </vt:lpstr>
      <vt:lpstr>Mobile App, Goolge App Engine, Cloud Datasotre</vt:lpstr>
      <vt:lpstr>Try Google Cloud Platform for free</vt:lpstr>
      <vt:lpstr>Try Google Cloud Platform for free</vt:lpstr>
      <vt:lpstr>PowerPoint Presentation</vt:lpstr>
      <vt:lpstr>PowerPoint Presentation</vt:lpstr>
      <vt:lpstr>Mobile App Backend Services</vt:lpstr>
      <vt:lpstr>App Engine "Hello World" starter</vt:lpstr>
      <vt:lpstr>Try Google App Engine Now</vt:lpstr>
      <vt:lpstr>Google App Engine</vt:lpstr>
      <vt:lpstr>Google App Engine</vt:lpstr>
      <vt:lpstr>Google App Engine</vt:lpstr>
      <vt:lpstr>PowerPoint Presentation</vt:lpstr>
      <vt:lpstr>Google App Engine</vt:lpstr>
      <vt:lpstr>Google App Engine</vt:lpstr>
      <vt:lpstr>Google App Engine</vt:lpstr>
      <vt:lpstr>Google App Engine</vt:lpstr>
      <vt:lpstr>Google App Engine  Build an App Engine Application using Python</vt:lpstr>
      <vt:lpstr>Google App Engine</vt:lpstr>
      <vt:lpstr>Google App Engine</vt:lpstr>
      <vt:lpstr>Google App Engine</vt:lpstr>
      <vt:lpstr>Google App Engine</vt:lpstr>
      <vt:lpstr>Google App Engine</vt:lpstr>
      <vt:lpstr>Google App Engine</vt:lpstr>
      <vt:lpstr>Google App Engine</vt:lpstr>
      <vt:lpstr>Google App Engine</vt:lpstr>
      <vt:lpstr>Google App Engine</vt:lpstr>
      <vt:lpstr>PowerPoint Presentation</vt:lpstr>
      <vt:lpstr>PowerPoint Presentation</vt:lpstr>
      <vt:lpstr>Try Google Cloud Platform for free</vt:lpstr>
      <vt:lpstr>Try Google Cloud Platform for free</vt:lpstr>
      <vt:lpstr>PowerPoint Presentation</vt:lpstr>
      <vt:lpstr>App Engine "Hello World" starter</vt:lpstr>
      <vt:lpstr>Try Google App Engine Now</vt:lpstr>
      <vt:lpstr>Google App Engine</vt:lpstr>
      <vt:lpstr>Google App Engine</vt:lpstr>
      <vt:lpstr>Google App Engine</vt:lpstr>
      <vt:lpstr>PowerPoint Presentation</vt:lpstr>
      <vt:lpstr>Google App Engine</vt:lpstr>
      <vt:lpstr>Google App Engine</vt:lpstr>
      <vt:lpstr>Google App Engine</vt:lpstr>
      <vt:lpstr>Google App Engine</vt:lpstr>
      <vt:lpstr>Google  Cloud  Datastore</vt:lpstr>
      <vt:lpstr>Mobile App Backend Services</vt:lpstr>
      <vt:lpstr>Datastore Internals</vt:lpstr>
      <vt:lpstr>What is Bigtable?</vt:lpstr>
      <vt:lpstr>Bigtable Data Model</vt:lpstr>
      <vt:lpstr>Google Datastore Basic Operation</vt:lpstr>
      <vt:lpstr>Kind, Entity and Key</vt:lpstr>
      <vt:lpstr>Properties and Data Types</vt:lpstr>
      <vt:lpstr>Creating an Entity with Java Low-level API</vt:lpstr>
      <vt:lpstr>Mobile App Backend Services</vt:lpstr>
      <vt:lpstr>PowerPoint Presentation</vt:lpstr>
      <vt:lpstr>Firebase:  Backend as a Service (BaaS)</vt:lpstr>
      <vt:lpstr>Mobile App Backend Services</vt:lpstr>
      <vt:lpstr>Mobile App Backend Services</vt:lpstr>
      <vt:lpstr>Firebase</vt:lpstr>
      <vt:lpstr>Firebase</vt:lpstr>
      <vt:lpstr>Firebase</vt:lpstr>
      <vt:lpstr>Firebase</vt:lpstr>
      <vt:lpstr>Firebase Project</vt:lpstr>
      <vt:lpstr>PowerPoint Presentation</vt:lpstr>
      <vt:lpstr>Firebase Project</vt:lpstr>
      <vt:lpstr>PowerPoint Presentation</vt:lpstr>
      <vt:lpstr>Add Firebase to Your Web App</vt:lpstr>
      <vt:lpstr>Add Firebase to Your Web App</vt:lpstr>
      <vt:lpstr>Add Firebase to Your Web App</vt:lpstr>
      <vt:lpstr>Add Firebase to Your Web App</vt:lpstr>
      <vt:lpstr>Add Firebase to Your Web App</vt:lpstr>
      <vt:lpstr>Add Firebase to Your Web App</vt:lpstr>
      <vt:lpstr>Add Firebase to Your Web App</vt:lpstr>
      <vt:lpstr>Firebase Database Web Start</vt:lpstr>
      <vt:lpstr>Firebase Database Structure Data</vt:lpstr>
      <vt:lpstr>Firebase Database Structure Data</vt:lpstr>
      <vt:lpstr>Firebase Database Write Data</vt:lpstr>
      <vt:lpstr>Firebase Database Read Data</vt:lpstr>
      <vt:lpstr>Firebase Database</vt:lpstr>
      <vt:lpstr>Firebase Database Rules</vt:lpstr>
      <vt:lpstr>Firebase Database</vt:lpstr>
      <vt:lpstr>Firebase Database</vt:lpstr>
      <vt:lpstr>Firebase Database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Apps Programming</dc:title>
  <dc:subject/>
  <dc:creator>MY DAY</dc:creator>
  <cp:keywords/>
  <dc:description>Social Media Apps Programming</dc:description>
  <cp:lastModifiedBy>Microsoft Office User</cp:lastModifiedBy>
  <cp:revision>239</cp:revision>
  <cp:lastPrinted>2017-12-15T03:17:07Z</cp:lastPrinted>
  <dcterms:created xsi:type="dcterms:W3CDTF">2013-09-24T21:30:58Z</dcterms:created>
  <dcterms:modified xsi:type="dcterms:W3CDTF">2017-12-15T03:17:50Z</dcterms:modified>
  <cp:category/>
</cp:coreProperties>
</file>