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256" r:id="rId2"/>
    <p:sldId id="405" r:id="rId3"/>
    <p:sldId id="406" r:id="rId4"/>
    <p:sldId id="312" r:id="rId5"/>
    <p:sldId id="408" r:id="rId6"/>
    <p:sldId id="409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504" r:id="rId18"/>
    <p:sldId id="503" r:id="rId19"/>
    <p:sldId id="505" r:id="rId20"/>
    <p:sldId id="508" r:id="rId21"/>
    <p:sldId id="506" r:id="rId22"/>
    <p:sldId id="507" r:id="rId23"/>
    <p:sldId id="498" r:id="rId24"/>
    <p:sldId id="499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0" r:id="rId54"/>
    <p:sldId id="451" r:id="rId55"/>
    <p:sldId id="452" r:id="rId56"/>
    <p:sldId id="502" r:id="rId57"/>
    <p:sldId id="453" r:id="rId58"/>
    <p:sldId id="454" r:id="rId59"/>
    <p:sldId id="455" r:id="rId60"/>
    <p:sldId id="500" r:id="rId61"/>
    <p:sldId id="501" r:id="rId62"/>
    <p:sldId id="456" r:id="rId63"/>
    <p:sldId id="457" r:id="rId64"/>
    <p:sldId id="458" r:id="rId65"/>
    <p:sldId id="459" r:id="rId66"/>
    <p:sldId id="460" r:id="rId67"/>
    <p:sldId id="461" r:id="rId68"/>
    <p:sldId id="462" r:id="rId69"/>
    <p:sldId id="463" r:id="rId70"/>
    <p:sldId id="464" r:id="rId71"/>
    <p:sldId id="465" r:id="rId72"/>
    <p:sldId id="466" r:id="rId73"/>
    <p:sldId id="467" r:id="rId74"/>
    <p:sldId id="468" r:id="rId75"/>
    <p:sldId id="469" r:id="rId76"/>
    <p:sldId id="470" r:id="rId77"/>
    <p:sldId id="471" r:id="rId78"/>
    <p:sldId id="472" r:id="rId79"/>
    <p:sldId id="473" r:id="rId80"/>
    <p:sldId id="474" r:id="rId81"/>
    <p:sldId id="475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483" r:id="rId90"/>
    <p:sldId id="484" r:id="rId91"/>
    <p:sldId id="485" r:id="rId92"/>
    <p:sldId id="486" r:id="rId93"/>
    <p:sldId id="487" r:id="rId94"/>
    <p:sldId id="488" r:id="rId95"/>
    <p:sldId id="489" r:id="rId96"/>
    <p:sldId id="490" r:id="rId97"/>
    <p:sldId id="491" r:id="rId98"/>
    <p:sldId id="492" r:id="rId99"/>
    <p:sldId id="493" r:id="rId100"/>
    <p:sldId id="494" r:id="rId101"/>
    <p:sldId id="495" r:id="rId102"/>
    <p:sldId id="496" r:id="rId103"/>
    <p:sldId id="497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07"/>
    <p:restoredTop sz="93611"/>
  </p:normalViewPr>
  <p:slideViewPr>
    <p:cSldViewPr snapToGrid="0" snapToObjects="1">
      <p:cViewPr varScale="1">
        <p:scale>
          <a:sx n="77" d="100"/>
          <a:sy n="77" d="100"/>
        </p:scale>
        <p:origin x="12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notesMaster" Target="notesMasters/notesMaster1.xml"/><Relationship Id="rId106" Type="http://schemas.openxmlformats.org/officeDocument/2006/relationships/handoutMaster" Target="handoutMasters/handoutMaster1.xml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2017/10/21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www.learnhtml5book.com/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oWOsUcI/1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oWOsUcI/1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Hmm9dMAW0s" TargetMode="External"/><Relationship Id="rId4" Type="http://schemas.openxmlformats.org/officeDocument/2006/relationships/hyperlink" Target="https://www.youtube.com/watch?v=955L9-NoBoE" TargetMode="External"/><Relationship Id="rId5" Type="http://schemas.openxmlformats.org/officeDocument/2006/relationships/hyperlink" Target="https://www.youtube.com/watch?v=9gTw2EDkaDQ" TargetMode="External"/><Relationship Id="rId6" Type="http://schemas.openxmlformats.org/officeDocument/2006/relationships/hyperlink" Target="https://www.youtube.com/watch?v=Wz2klMXDqF4" TargetMode="External"/><Relationship Id="rId7" Type="http://schemas.openxmlformats.org/officeDocument/2006/relationships/hyperlink" Target="https://www.youtube.com/watch?v=VRnQOcVclS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oX9DXH4fi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grandviewave.com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grandviewave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grandviewave.com/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2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sc5.io/blog/2012/02/anatomy-of-a-html5-app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hyperlink" Target="https://jquerymobile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hyperlink" Target="http://getbootstrap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hyperlink" Target="https://angular.io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hyperlink" Target="https://reactjs.org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hyperlink" Target="https://facebook.github.io/react-nativ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hyperlink" Target="https://vuejs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hyperlink" Target="https://phonegap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hyperlink" Target="https://ionicframework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hyperlink" Target="http://www.cuttherope.ie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www.cuttherope.ie/dev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s://itunes.apple.com/app/cut-the-rope/id380293530?mt=8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_intro.asp" TargetMode="External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_intro.asp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_intro.asp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://www.w3.org/html/logo/" TargetMode="Externa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jpg"/><Relationship Id="rId13" Type="http://schemas.openxmlformats.org/officeDocument/2006/relationships/image" Target="../media/image14.tiff"/><Relationship Id="rId14" Type="http://schemas.openxmlformats.org/officeDocument/2006/relationships/image" Target="../media/image15.tiff"/><Relationship Id="rId15" Type="http://schemas.openxmlformats.org/officeDocument/2006/relationships/image" Target="../media/image16.tiff"/><Relationship Id="rId16" Type="http://schemas.openxmlformats.org/officeDocument/2006/relationships/image" Target="../media/image17.tiff"/><Relationship Id="rId17" Type="http://schemas.openxmlformats.org/officeDocument/2006/relationships/image" Target="../media/image18.tiff"/><Relationship Id="rId18" Type="http://schemas.openxmlformats.org/officeDocument/2006/relationships/image" Target="../media/image19.tiff"/><Relationship Id="rId19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http://www.w3schools.com/html/html5_intro.as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://www.w3schools.com/html/html5_intro.asp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html/html5_intro.asp" TargetMode="External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.org/Style/CSS/" TargetMode="External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ribd.com/doc/50805466/Native-Web-or-Hybrid-Mobile-App-Development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css/css3_intro.asp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css/css_syntax.asp" TargetMode="Externa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intro.asp" TargetMode="External"/><Relationship Id="rId3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hyperlink" Target="https://www.w3schools.com/js/js_intro.asp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3schools.com/js/js_intro.asp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3schools.com/js/tryit.asp?filename=tryjs_elseif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qetta.org/" TargetMode="External"/><Relationship Id="rId3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hyperlink" Target="http://www.aloha-editor.org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www.adobe.com/products/dreamweaver.html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hyperlink" Target="http://www.bluegriffon.org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jsbin.com/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hyperlink" Target="http://www.aptana.com/products/studio3/download.html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www.amazon.com/Building-Android-Apps-HTML-JavaScript/dp/1449316417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hyperlink" Target="http://www.sublimetext.com/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hyperlink" Target="http://notepad-plus-plus.org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iqa.com/" TargetMode="External"/><Relationship Id="rId3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iqa.com/demo" TargetMode="External"/><Relationship Id="rId3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hyperlink" Target="https://chrome.google.com/webstore/detail/ripple-emulator-beta/geelfhphabnejjhdalkjhgipohgpdnoc?hl=en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hyperlink" Target="http://ipadpeek.com/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hyperlink" Target="http://www.opera.com/developer/mobile-emulator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hyperlink" Target="http://iphone5simulator.com/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hyperlink" Target="https://appetize.io/demo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Building-iPhone-Apps-HTML-JavaScript/dp/0596805780" TargetMode="External"/><Relationship Id="rId3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://grandviewave.com/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hyperlink" Target="http://grandviewave.com/m/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hyperlink" Target="http://grandviewave.com/m/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hyperlink" Target="http://grandviewave.com/m/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hyperlink" Target="http://jsbin.com/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hyperlink" Target="http://jsbin.com/oWOsUcI/1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hyperlink" Target="http://jsbin.com/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hyperlink" Target="http://www.compileonline.com/try_jquerymobile_online.php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oWOsUcI/1/edit" TargetMode="External"/><Relationship Id="rId3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www.amazon.com/Learn-HTML5-JavaScript-iOS-Standards-based/dp/1430240385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sbin.com/oWOsUcI/1/edit" TargetMode="External"/><Relationship Id="rId3" Type="http://schemas.openxmlformats.org/officeDocument/2006/relationships/image" Target="../media/image8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hyperlink" Target="http://jsbin.com/oWOsUcI/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jsbin.com/oWOsUcI/1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491019"/>
            <a:ext cx="8701088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</a:rPr>
              <a:t>Mobile Apps using HTML5/CSS3/JavaScript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2017-10-20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1784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1061SMAP0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5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8648)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2017)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Fri 8,9 (15:10-17:00) B206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Learn HTML5 and JavaScript for </a:t>
            </a:r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1529" y="6466443"/>
            <a:ext cx="3420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http://www.learnhtml5book.com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089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8248" y="3844189"/>
            <a:ext cx="5771187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 &lt;style&gt;</a:t>
            </a:r>
          </a:p>
          <a:p>
            <a:r>
              <a:rPr lang="en-US" sz="2800" dirty="0"/>
              <a:t>    body {</a:t>
            </a:r>
            <a:r>
              <a:rPr lang="en-US" sz="2800" dirty="0" err="1"/>
              <a:t>background-color:yellow</a:t>
            </a:r>
            <a:r>
              <a:rPr lang="en-US" sz="2800" dirty="0"/>
              <a:t>;}</a:t>
            </a:r>
          </a:p>
          <a:p>
            <a:r>
              <a:rPr lang="en-US" sz="2800" dirty="0"/>
              <a:t>    h1 {</a:t>
            </a:r>
            <a:r>
              <a:rPr lang="en-US" sz="2800" dirty="0" err="1"/>
              <a:t>color:green</a:t>
            </a:r>
            <a:r>
              <a:rPr lang="en-US" sz="2800" dirty="0"/>
              <a:t>}</a:t>
            </a:r>
          </a:p>
          <a:p>
            <a:r>
              <a:rPr lang="en-US" sz="2800" dirty="0"/>
              <a:t>    p {</a:t>
            </a:r>
            <a:r>
              <a:rPr lang="en-US" sz="2800" dirty="0" err="1"/>
              <a:t>color:red</a:t>
            </a:r>
            <a:r>
              <a:rPr lang="en-US" sz="2800" dirty="0"/>
              <a:t>;}</a:t>
            </a:r>
          </a:p>
          <a:p>
            <a:r>
              <a:rPr lang="en-US" sz="2800" dirty="0"/>
              <a:t>    div {</a:t>
            </a:r>
            <a:r>
              <a:rPr lang="en-US" sz="2800" dirty="0" err="1"/>
              <a:t>color:blue</a:t>
            </a:r>
            <a:r>
              <a:rPr lang="en-US" sz="2800" dirty="0"/>
              <a:t>; font-size:18px;}    </a:t>
            </a:r>
          </a:p>
          <a:p>
            <a:r>
              <a:rPr lang="en-US" sz="2800" dirty="0"/>
              <a:t>  &lt;/style&gt;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188" y="1183908"/>
            <a:ext cx="1260179" cy="17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68144" y="534731"/>
            <a:ext cx="8755769" cy="28007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/>
              <a:t> &lt;script language="</a:t>
            </a:r>
            <a:r>
              <a:rPr lang="en-US" sz="2200" dirty="0" err="1"/>
              <a:t>javascript</a:t>
            </a:r>
            <a:r>
              <a:rPr lang="en-US" sz="2200" dirty="0"/>
              <a:t>"&gt;</a:t>
            </a:r>
          </a:p>
          <a:p>
            <a:r>
              <a:rPr lang="en-US" sz="2200" dirty="0"/>
              <a:t>    function </a:t>
            </a:r>
            <a:r>
              <a:rPr lang="en-US" sz="2200" dirty="0" err="1"/>
              <a:t>sayHello</a:t>
            </a:r>
            <a:r>
              <a:rPr lang="en-US" sz="2200" dirty="0"/>
              <a:t>()</a:t>
            </a:r>
          </a:p>
          <a:p>
            <a:r>
              <a:rPr lang="en-US" sz="2200" dirty="0"/>
              <a:t>    {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var</a:t>
            </a:r>
            <a:r>
              <a:rPr lang="en-US" sz="2200" dirty="0"/>
              <a:t> </a:t>
            </a:r>
            <a:r>
              <a:rPr lang="en-US" sz="2200" dirty="0" err="1"/>
              <a:t>strNameInput</a:t>
            </a:r>
            <a:r>
              <a:rPr lang="en-US" sz="2200" dirty="0"/>
              <a:t> = </a:t>
            </a:r>
            <a:r>
              <a:rPr lang="en-US" sz="2200" dirty="0" err="1"/>
              <a:t>document.getElementById</a:t>
            </a:r>
            <a:r>
              <a:rPr lang="en-US" sz="2200" dirty="0"/>
              <a:t>('</a:t>
            </a:r>
            <a:r>
              <a:rPr lang="en-US" sz="2200" dirty="0" err="1"/>
              <a:t>txtNameInput</a:t>
            </a:r>
            <a:r>
              <a:rPr lang="en-US" sz="2200" dirty="0"/>
              <a:t>').value;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var</a:t>
            </a:r>
            <a:r>
              <a:rPr lang="en-US" sz="2200" dirty="0"/>
              <a:t> </a:t>
            </a:r>
            <a:r>
              <a:rPr lang="en-US" sz="2200" dirty="0" err="1"/>
              <a:t>strOutput</a:t>
            </a:r>
            <a:r>
              <a:rPr lang="en-US" sz="2200" dirty="0"/>
              <a:t> = "Hello, my friend, " + </a:t>
            </a:r>
            <a:r>
              <a:rPr lang="en-US" sz="2200" dirty="0" err="1"/>
              <a:t>strNameInput</a:t>
            </a:r>
            <a:r>
              <a:rPr lang="en-US" sz="2200" dirty="0"/>
              <a:t>; 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document.getElementById</a:t>
            </a:r>
            <a:r>
              <a:rPr lang="en-US" sz="2200" dirty="0"/>
              <a:t>('</a:t>
            </a:r>
            <a:r>
              <a:rPr lang="en-US" sz="2200" dirty="0" err="1"/>
              <a:t>divOutput</a:t>
            </a:r>
            <a:r>
              <a:rPr lang="en-US" sz="2200" dirty="0"/>
              <a:t>').</a:t>
            </a:r>
            <a:r>
              <a:rPr lang="en-US" sz="2200" dirty="0" err="1"/>
              <a:t>innerHTML</a:t>
            </a:r>
            <a:r>
              <a:rPr lang="en-US" sz="2200" dirty="0"/>
              <a:t> = </a:t>
            </a:r>
            <a:r>
              <a:rPr lang="en-US" sz="2200" dirty="0" err="1"/>
              <a:t>strOutput</a:t>
            </a:r>
            <a:r>
              <a:rPr lang="en-US" sz="2200" dirty="0"/>
              <a:t>;</a:t>
            </a:r>
          </a:p>
          <a:p>
            <a:r>
              <a:rPr lang="en-US" sz="2200" dirty="0"/>
              <a:t>    }</a:t>
            </a:r>
          </a:p>
          <a:p>
            <a:r>
              <a:rPr lang="en-US" sz="2200" dirty="0"/>
              <a:t>  &lt;/script&gt;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103" y="534731"/>
            <a:ext cx="1055219" cy="10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Mobile Apps</a:t>
            </a:r>
          </a:p>
          <a:p>
            <a:r>
              <a:rPr lang="en-US" dirty="0" smtClean="0"/>
              <a:t>HTML5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yper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ext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arkup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anguage (version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)</a:t>
            </a:r>
            <a:r>
              <a:rPr lang="en-US" smtClean="0"/>
              <a:t>(2014)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Content and Structure</a:t>
            </a:r>
          </a:p>
          <a:p>
            <a:r>
              <a:rPr lang="en-US" dirty="0" smtClean="0"/>
              <a:t>CSS3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ascading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tyle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heets </a:t>
            </a:r>
            <a:r>
              <a:rPr lang="en-US" dirty="0" smtClean="0"/>
              <a:t>(version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Presentation, Layout and User Interface</a:t>
            </a:r>
          </a:p>
          <a:p>
            <a:r>
              <a:rPr lang="en-US" dirty="0" smtClean="0"/>
              <a:t>JavaScript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Behavior and Business Logic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031" y="990647"/>
            <a:ext cx="1126376" cy="160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026" y="3631941"/>
            <a:ext cx="1023300" cy="144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07" y="5227052"/>
            <a:ext cx="1055219" cy="10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/>
              <a:t>Learn HTML5 and JavaScript for </a:t>
            </a:r>
            <a:r>
              <a:rPr lang="en-US" sz="4400" dirty="0" err="1"/>
              <a:t>iOS</a:t>
            </a:r>
            <a:r>
              <a:rPr lang="en-US" sz="4400" dirty="0"/>
              <a:t>: Web Standards-based Apps for iPhone, </a:t>
            </a:r>
            <a:r>
              <a:rPr lang="en-US" sz="4400" dirty="0" err="1"/>
              <a:t>iPad</a:t>
            </a:r>
            <a:r>
              <a:rPr lang="en-US" sz="4400" dirty="0"/>
              <a:t>, and iPod touch, Scott Preston, </a:t>
            </a:r>
            <a:r>
              <a:rPr lang="en-US" sz="4400" dirty="0" err="1"/>
              <a:t>Apress</a:t>
            </a:r>
            <a:r>
              <a:rPr lang="en-US" sz="4400" dirty="0"/>
              <a:t>, 2012</a:t>
            </a:r>
          </a:p>
          <a:p>
            <a:r>
              <a:rPr lang="en-US" sz="4400" dirty="0" smtClean="0"/>
              <a:t>Building </a:t>
            </a:r>
            <a:r>
              <a:rPr lang="en-US" sz="4400" dirty="0"/>
              <a:t>Android Apps with HTML, CSS, and JavaScript: Making Native Apps with Standards-Based Web Tools, </a:t>
            </a:r>
            <a:r>
              <a:rPr lang="en-US" sz="4400" dirty="0" smtClean="0"/>
              <a:t>Jonathan Stark &amp; Brian Jepson, </a:t>
            </a:r>
            <a:r>
              <a:rPr lang="en-US" sz="4400" dirty="0" err="1" smtClean="0"/>
              <a:t>O’reilly</a:t>
            </a:r>
            <a:r>
              <a:rPr lang="en-US" sz="4400" dirty="0"/>
              <a:t>, 2012</a:t>
            </a:r>
          </a:p>
          <a:p>
            <a:r>
              <a:rPr lang="en-US" sz="4400" dirty="0" smtClean="0"/>
              <a:t>Building </a:t>
            </a:r>
            <a:r>
              <a:rPr lang="en-US" sz="4400" dirty="0"/>
              <a:t>iPhone Apps with HTML, CSS, and JavaScript: Making App Store Apps Without Objective-C or Cocoa, </a:t>
            </a:r>
            <a:r>
              <a:rPr lang="en-US" sz="4400" dirty="0" smtClean="0"/>
              <a:t>Jonathan Stark, </a:t>
            </a:r>
            <a:r>
              <a:rPr lang="en-US" sz="4400" dirty="0" err="1" smtClean="0"/>
              <a:t>O’reilly</a:t>
            </a:r>
            <a:r>
              <a:rPr lang="en-US" sz="4400" dirty="0"/>
              <a:t>, 2010</a:t>
            </a:r>
          </a:p>
          <a:p>
            <a:r>
              <a:rPr lang="en-US" sz="3800" dirty="0" smtClean="0"/>
              <a:t>What </a:t>
            </a:r>
            <a:r>
              <a:rPr lang="en-US" sz="3800" dirty="0"/>
              <a:t>is HTML5?</a:t>
            </a:r>
            <a:endParaRPr lang="en-US" sz="3800" dirty="0" smtClean="0"/>
          </a:p>
          <a:p>
            <a:pPr lvl="1"/>
            <a:r>
              <a:rPr lang="en-US" sz="3800" dirty="0" smtClean="0">
                <a:hlinkClick r:id="rId2"/>
              </a:rPr>
              <a:t>https</a:t>
            </a:r>
            <a:r>
              <a:rPr lang="en-US" sz="3800" dirty="0">
                <a:hlinkClick r:id="rId2"/>
              </a:rPr>
              <a:t>://www.youtube.com/watch?v=</a:t>
            </a:r>
            <a:r>
              <a:rPr lang="en-US" sz="3800" dirty="0" smtClean="0">
                <a:hlinkClick r:id="rId2"/>
              </a:rPr>
              <a:t>4oX9DXH4fiA</a:t>
            </a:r>
            <a:endParaRPr lang="en-US" sz="3800" dirty="0" smtClean="0"/>
          </a:p>
          <a:p>
            <a:r>
              <a:rPr lang="en-US" sz="3800" dirty="0" smtClean="0"/>
              <a:t>What is CSS3?</a:t>
            </a:r>
          </a:p>
          <a:p>
            <a:pPr lvl="1"/>
            <a:r>
              <a:rPr lang="en-US" sz="3800" dirty="0">
                <a:hlinkClick r:id="rId3"/>
              </a:rPr>
              <a:t>https://www.youtube.com/watch?v=</a:t>
            </a:r>
            <a:r>
              <a:rPr lang="en-US" sz="3800" dirty="0" smtClean="0">
                <a:hlinkClick r:id="rId3"/>
              </a:rPr>
              <a:t>oHmm9dMAW0s</a:t>
            </a:r>
            <a:endParaRPr lang="en-US" sz="3800" dirty="0" smtClean="0"/>
          </a:p>
          <a:p>
            <a:r>
              <a:rPr lang="en-US" sz="3800" dirty="0" smtClean="0"/>
              <a:t>What is JavaScript?</a:t>
            </a:r>
          </a:p>
          <a:p>
            <a:pPr lvl="1"/>
            <a:r>
              <a:rPr lang="en-US" sz="3800" dirty="0">
                <a:hlinkClick r:id="rId4"/>
              </a:rPr>
              <a:t>https://www.youtube.com/watch?v=955L9-</a:t>
            </a:r>
            <a:r>
              <a:rPr lang="en-US" sz="3800" dirty="0" smtClean="0">
                <a:hlinkClick r:id="rId4"/>
              </a:rPr>
              <a:t>NoBoE</a:t>
            </a:r>
            <a:endParaRPr lang="en-US" sz="3800" dirty="0" smtClean="0"/>
          </a:p>
          <a:p>
            <a:r>
              <a:rPr lang="en-US" sz="3800" dirty="0"/>
              <a:t>HTML5 Tutorial For Beginners</a:t>
            </a:r>
            <a:endParaRPr lang="en-US" sz="3800" dirty="0" smtClean="0"/>
          </a:p>
          <a:p>
            <a:pPr lvl="1"/>
            <a:r>
              <a:rPr lang="en-US" sz="3800" dirty="0" smtClean="0">
                <a:hlinkClick r:id="rId5"/>
              </a:rPr>
              <a:t>https</a:t>
            </a:r>
            <a:r>
              <a:rPr lang="en-US" sz="3800" dirty="0">
                <a:hlinkClick r:id="rId5"/>
              </a:rPr>
              <a:t>://www.youtube.com/watch?v=</a:t>
            </a:r>
            <a:r>
              <a:rPr lang="en-US" sz="3800" dirty="0" smtClean="0">
                <a:hlinkClick r:id="rId5"/>
              </a:rPr>
              <a:t>9gTw2EDkaDQ</a:t>
            </a:r>
            <a:endParaRPr lang="en-US" sz="3800" dirty="0" smtClean="0"/>
          </a:p>
          <a:p>
            <a:r>
              <a:rPr lang="en-US" sz="3800" dirty="0"/>
              <a:t>CSS Tutorial for Beginners</a:t>
            </a:r>
          </a:p>
          <a:p>
            <a:pPr lvl="1"/>
            <a:r>
              <a:rPr lang="en-US" sz="3800" dirty="0">
                <a:hlinkClick r:id="rId6"/>
              </a:rPr>
              <a:t>https://www.youtube.com/watch?v=</a:t>
            </a:r>
            <a:r>
              <a:rPr lang="en-US" sz="3800" dirty="0" smtClean="0">
                <a:hlinkClick r:id="rId6"/>
              </a:rPr>
              <a:t>Wz2klMXDqF4</a:t>
            </a:r>
            <a:endParaRPr lang="en-US" sz="3800" dirty="0"/>
          </a:p>
          <a:p>
            <a:r>
              <a:rPr lang="en-US" sz="3800" dirty="0"/>
              <a:t>JavaScript &amp; </a:t>
            </a:r>
            <a:r>
              <a:rPr lang="en-US" sz="3800" dirty="0" err="1"/>
              <a:t>jQuery</a:t>
            </a:r>
            <a:r>
              <a:rPr lang="en-US" sz="3800" dirty="0"/>
              <a:t> Tutorial for Beginners</a:t>
            </a:r>
          </a:p>
          <a:p>
            <a:pPr lvl="1"/>
            <a:r>
              <a:rPr lang="en-US" sz="3800" dirty="0">
                <a:hlinkClick r:id="rId7"/>
              </a:rPr>
              <a:t>https://www.youtube.com/watch?v=</a:t>
            </a:r>
            <a:r>
              <a:rPr lang="en-US" sz="3800" dirty="0" smtClean="0">
                <a:hlinkClick r:id="rId7"/>
              </a:rPr>
              <a:t>VRnQOcVclS8</a:t>
            </a:r>
            <a:endParaRPr lang="en-US" sz="3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48"/>
            <a:ext cx="8229600" cy="86766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Apps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009"/>
            <a:ext cx="8229600" cy="551224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Mobile Website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Classic Website</a:t>
            </a: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Mobile Apps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Web Apps</a:t>
            </a: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r>
              <a:rPr lang="en-US" dirty="0">
                <a:solidFill>
                  <a:srgbClr val="4F81BD"/>
                </a:solidFill>
              </a:rPr>
              <a:t>Responsive Web Design </a:t>
            </a:r>
            <a:r>
              <a:rPr lang="en-US" dirty="0" smtClean="0">
                <a:solidFill>
                  <a:srgbClr val="4F81BD"/>
                </a:solidFill>
              </a:rPr>
              <a:t/>
            </a:r>
            <a:br>
              <a:rPr lang="en-US" dirty="0" smtClean="0">
                <a:solidFill>
                  <a:srgbClr val="4F81BD"/>
                </a:solidFill>
              </a:rPr>
            </a:br>
            <a:r>
              <a:rPr lang="en-US" dirty="0" smtClean="0">
                <a:solidFill>
                  <a:srgbClr val="4F81BD"/>
                </a:solidFill>
              </a:rPr>
              <a:t>(</a:t>
            </a:r>
            <a:r>
              <a:rPr lang="en-US" dirty="0">
                <a:solidFill>
                  <a:srgbClr val="4F81BD"/>
                </a:solidFill>
              </a:rPr>
              <a:t>RWD)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86" y="1241283"/>
            <a:ext cx="2903040" cy="18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882" y="1933737"/>
            <a:ext cx="1911156" cy="33923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386" y="4547427"/>
            <a:ext cx="2903040" cy="1814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34295" y="1798200"/>
            <a:ext cx="2175197" cy="3684427"/>
          </a:xfrm>
          <a:prstGeom prst="roundRect">
            <a:avLst>
              <a:gd name="adj" fmla="val 4528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4105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Website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Classic Website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1336"/>
            <a:ext cx="8074207" cy="5046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054" y="6421591"/>
            <a:ext cx="26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http://grandviewave.com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67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174"/>
            <a:ext cx="8229600" cy="100598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Mobile Apps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(Web Apps)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31" y="1411568"/>
            <a:ext cx="2860338" cy="50770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243935" y="6488668"/>
            <a:ext cx="26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http://grandviewave.com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655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964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Responsive Web Design (RWD)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10" y="980840"/>
            <a:ext cx="8686800" cy="5429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9971" y="6488668"/>
            <a:ext cx="294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http://grandviewave.com/m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0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48"/>
            <a:ext cx="8229600" cy="105628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 App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83164" y="1366780"/>
            <a:ext cx="1515762" cy="1123037"/>
          </a:xfrm>
          <a:prstGeom prst="roundRect">
            <a:avLst>
              <a:gd name="adj" fmla="val 917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HTML</a:t>
            </a:r>
            <a:endParaRPr lang="en-US" sz="2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445544" y="3244936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JavaScript</a:t>
            </a:r>
            <a:endParaRPr lang="en-US" sz="2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583164" y="3256009"/>
            <a:ext cx="1515762" cy="1123037"/>
          </a:xfrm>
          <a:prstGeom prst="roundRect">
            <a:avLst>
              <a:gd name="adj" fmla="val 917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CSS</a:t>
            </a:r>
            <a:endParaRPr lang="en-US" sz="2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6544702" y="2339820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Phone Data</a:t>
            </a:r>
            <a:endParaRPr lang="en-US" sz="2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6544702" y="4202397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External Data</a:t>
            </a:r>
            <a:endParaRPr lang="en-US" sz="2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78963" y="3244936"/>
            <a:ext cx="1515762" cy="1123037"/>
          </a:xfrm>
          <a:prstGeom prst="roundRect">
            <a:avLst>
              <a:gd name="adj" fmla="val 917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Templates</a:t>
            </a:r>
            <a:endParaRPr lang="en-US" sz="2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583164" y="5132663"/>
            <a:ext cx="3378142" cy="1330802"/>
          </a:xfrm>
          <a:prstGeom prst="roundRect">
            <a:avLst>
              <a:gd name="adj" fmla="val 9172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Mobile frameworks </a:t>
            </a:r>
            <a:br>
              <a:rPr lang="en-US" sz="2200" b="1" dirty="0" smtClean="0"/>
            </a:br>
            <a:r>
              <a:rPr lang="en-US" sz="2200" b="1" dirty="0" smtClean="0"/>
              <a:t>and </a:t>
            </a:r>
            <a:br>
              <a:rPr lang="en-US" sz="2200" b="1" dirty="0" smtClean="0"/>
            </a:br>
            <a:r>
              <a:rPr lang="en-US" sz="2200" b="1" dirty="0" smtClean="0"/>
              <a:t>Libraries</a:t>
            </a:r>
            <a:endParaRPr lang="en-US" sz="2200" b="1" dirty="0"/>
          </a:p>
        </p:txBody>
      </p:sp>
      <p:cxnSp>
        <p:nvCxnSpPr>
          <p:cNvPr id="18" name="Elbow Connector 17"/>
          <p:cNvCxnSpPr>
            <a:stCxn id="9" idx="0"/>
            <a:endCxn id="8" idx="3"/>
          </p:cNvCxnSpPr>
          <p:nvPr/>
        </p:nvCxnSpPr>
        <p:spPr>
          <a:xfrm rot="16200000" flipV="1">
            <a:off x="3992858" y="2034368"/>
            <a:ext cx="1316637" cy="110449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endCxn id="8" idx="1"/>
          </p:cNvCxnSpPr>
          <p:nvPr/>
        </p:nvCxnSpPr>
        <p:spPr>
          <a:xfrm rot="5400000" flipH="1" flipV="1">
            <a:off x="1351686" y="2013458"/>
            <a:ext cx="1316637" cy="114632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319376" y="2489818"/>
            <a:ext cx="0" cy="755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2" idx="1"/>
            <a:endCxn id="9" idx="3"/>
          </p:cNvCxnSpPr>
          <p:nvPr/>
        </p:nvCxnSpPr>
        <p:spPr>
          <a:xfrm rot="10800000">
            <a:off x="5961306" y="3806456"/>
            <a:ext cx="583396" cy="95746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1" idx="1"/>
            <a:endCxn id="9" idx="3"/>
          </p:cNvCxnSpPr>
          <p:nvPr/>
        </p:nvCxnSpPr>
        <p:spPr>
          <a:xfrm rot="10800000" flipV="1">
            <a:off x="5961306" y="2901339"/>
            <a:ext cx="583396" cy="90511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4" idx="0"/>
            <a:endCxn id="9" idx="2"/>
          </p:cNvCxnSpPr>
          <p:nvPr/>
        </p:nvCxnSpPr>
        <p:spPr>
          <a:xfrm rot="5400000" flipH="1" flipV="1">
            <a:off x="4355485" y="4284723"/>
            <a:ext cx="764690" cy="93119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14" idx="0"/>
            <a:endCxn id="10" idx="2"/>
          </p:cNvCxnSpPr>
          <p:nvPr/>
        </p:nvCxnSpPr>
        <p:spPr>
          <a:xfrm rot="16200000" flipV="1">
            <a:off x="3429832" y="4290260"/>
            <a:ext cx="753617" cy="93119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6" y="1012771"/>
            <a:ext cx="626562" cy="89037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95" y="2590083"/>
            <a:ext cx="449706" cy="6351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8" y="2623348"/>
            <a:ext cx="438997" cy="6215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0" y="5595800"/>
            <a:ext cx="1886398" cy="535051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4547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3"/>
            <a:ext cx="8229600" cy="10603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MVC Framework of Mobile Apps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(HTML5, CSS3, JavaScript)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09" y="1160968"/>
            <a:ext cx="7286641" cy="5457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6920" y="6546255"/>
            <a:ext cx="605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://sc5.io/blog/2012/02/anatomy-of-a-html5-app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16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877"/>
          </a:xfrm>
        </p:spPr>
        <p:txBody>
          <a:bodyPr/>
          <a:lstStyle/>
          <a:p>
            <a:r>
              <a:rPr lang="en-US" b="1" smtClean="0">
                <a:solidFill>
                  <a:schemeClr val="accent1"/>
                </a:solidFill>
              </a:rPr>
              <a:t>jQuery Mobile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818"/>
            <a:ext cx="9144000" cy="5207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19258" y="6466443"/>
            <a:ext cx="2705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https://jquerymobile.com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41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mtClean="0">
                <a:solidFill>
                  <a:schemeClr val="accent1"/>
                </a:solidFill>
              </a:rPr>
              <a:t>Bootstrap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097"/>
            <a:ext cx="9144000" cy="4293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3217" y="6357808"/>
            <a:ext cx="25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://getbootstrap.com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54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7334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Angular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392"/>
            <a:ext cx="9144000" cy="5214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7123" y="6488668"/>
            <a:ext cx="190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https://angular.io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99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(1/2)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2017/09/22  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Social </a:t>
            </a:r>
            <a:r>
              <a:rPr lang="en-US" sz="2400" dirty="0"/>
              <a:t>Media and Mobile Apps Programming</a:t>
            </a:r>
          </a:p>
          <a:p>
            <a:pPr marL="0" indent="0">
              <a:buNone/>
            </a:pPr>
            <a:r>
              <a:rPr lang="en-US" sz="2400" dirty="0"/>
              <a:t>2   2017/09/29   Introduction to Android / iOS Apps Programming</a:t>
            </a:r>
          </a:p>
          <a:p>
            <a:pPr marL="0" indent="0">
              <a:buNone/>
            </a:pPr>
            <a:r>
              <a:rPr lang="en-US" sz="2400" dirty="0"/>
              <a:t>3   2017/10/06   Developing Android Native Apps with </a:t>
            </a:r>
            <a:r>
              <a:rPr lang="en-US" sz="2400" dirty="0" smtClean="0"/>
              <a:t>Java </a:t>
            </a:r>
            <a:br>
              <a:rPr lang="en-US" sz="2400" dirty="0" smtClean="0"/>
            </a:br>
            <a:r>
              <a:rPr lang="en-US" sz="2400" dirty="0" smtClean="0"/>
              <a:t>                              (Android Studio)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4   2017/10/13   Developing iPhone / iPad Native Apps with Swift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 err="1"/>
              <a:t>XCode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5   2017/10/20   Mobile Apps using HTML5/CSS3/JavaScript</a:t>
            </a:r>
          </a:p>
          <a:p>
            <a:pPr marL="0" indent="0">
              <a:buNone/>
            </a:pPr>
            <a:r>
              <a:rPr lang="en-US" sz="2400" dirty="0" smtClean="0"/>
              <a:t>6   2017/10/27   </a:t>
            </a:r>
            <a:r>
              <a:rPr lang="en-US" sz="2400" dirty="0"/>
              <a:t>jQuery </a:t>
            </a:r>
            <a:r>
              <a:rPr lang="en-US" sz="2400" dirty="0" smtClean="0"/>
              <a:t>Mobile</a:t>
            </a:r>
          </a:p>
          <a:p>
            <a:pPr marL="0" indent="0">
              <a:buNone/>
            </a:pPr>
            <a:r>
              <a:rPr lang="en-US" sz="2400" dirty="0"/>
              <a:t>7   2017/11/03   Create 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8   2017/11/10   jQuery Mobile/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9   2017/11/17   jQuery Mobile/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3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20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React </a:t>
            </a:r>
            <a:r>
              <a:rPr lang="en-US" b="1" smtClean="0">
                <a:solidFill>
                  <a:schemeClr val="accent1"/>
                </a:solidFill>
              </a:rPr>
              <a:t>js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95"/>
            <a:ext cx="9144000" cy="56314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5220" y="6488668"/>
            <a:ext cx="1993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https://reactjs.org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015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6313"/>
          </a:xfrm>
        </p:spPr>
        <p:txBody>
          <a:bodyPr/>
          <a:lstStyle/>
          <a:p>
            <a:r>
              <a:rPr lang="en-US" b="1" smtClean="0">
                <a:solidFill>
                  <a:schemeClr val="accent1"/>
                </a:solidFill>
              </a:rPr>
              <a:t>React Native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818"/>
            <a:ext cx="9144000" cy="5218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432" y="6500433"/>
            <a:ext cx="3963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https://facebook.github.io/react-native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11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smtClean="0">
                <a:solidFill>
                  <a:schemeClr val="accent1"/>
                </a:solidFill>
              </a:rPr>
              <a:t>Vue.js</a:t>
            </a:r>
            <a:endParaRPr lang="en-US" sz="88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837"/>
            <a:ext cx="9144000" cy="4063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3444" y="6421591"/>
            <a:ext cx="185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https://vuejs.org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38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106029" cy="13159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PhoneGap</a:t>
            </a:r>
            <a:r>
              <a:rPr lang="en-US" b="1" dirty="0" smtClean="0">
                <a:solidFill>
                  <a:schemeClr val="accent1"/>
                </a:solidFill>
              </a:rPr>
              <a:t>: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Mobile Apps Powered by Open Web Tech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849"/>
            <a:ext cx="9144000" cy="4724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4287" y="6488668"/>
            <a:ext cx="2397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https://phonegap.com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12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53" y="-4201"/>
            <a:ext cx="8911476" cy="143875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Ionic: Framework for Developing </a:t>
            </a:r>
            <a:br>
              <a:rPr lang="en-US" sz="40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chemeClr val="accent1"/>
                </a:solidFill>
              </a:rPr>
              <a:t>Native </a:t>
            </a:r>
            <a:r>
              <a:rPr lang="en-US" sz="4000" b="1" dirty="0">
                <a:solidFill>
                  <a:schemeClr val="accent1"/>
                </a:solidFill>
              </a:rPr>
              <a:t>and </a:t>
            </a:r>
            <a:r>
              <a:rPr lang="en-US" sz="4000" b="1" dirty="0" smtClean="0">
                <a:solidFill>
                  <a:schemeClr val="accent1"/>
                </a:solidFill>
              </a:rPr>
              <a:t>Progressive Web Apps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646"/>
            <a:ext cx="9144000" cy="5132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7272" y="6536350"/>
            <a:ext cx="292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https://ionicframework.com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56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473"/>
            <a:ext cx="8229600" cy="12541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Mobile Web App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Organizing files in directories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1886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Classic Website</a:t>
            </a:r>
          </a:p>
          <a:p>
            <a:pPr lvl="1"/>
            <a:r>
              <a:rPr lang="en-US" dirty="0" smtClean="0"/>
              <a:t>/ </a:t>
            </a:r>
            <a:r>
              <a:rPr lang="en-US" dirty="0"/>
              <a:t>- for all HTML files</a:t>
            </a:r>
          </a:p>
          <a:p>
            <a:pPr lvl="1"/>
            <a:r>
              <a:rPr lang="en-US" dirty="0" smtClean="0"/>
              <a:t>/</a:t>
            </a:r>
            <a:r>
              <a:rPr lang="en-US" dirty="0" err="1"/>
              <a:t>css</a:t>
            </a:r>
            <a:r>
              <a:rPr lang="en-US" dirty="0"/>
              <a:t> - for all CSS</a:t>
            </a:r>
          </a:p>
          <a:p>
            <a:pPr lvl="1"/>
            <a:r>
              <a:rPr lang="en-US" dirty="0" smtClean="0"/>
              <a:t>/</a:t>
            </a:r>
            <a:r>
              <a:rPr lang="en-US" dirty="0" err="1"/>
              <a:t>js</a:t>
            </a:r>
            <a:r>
              <a:rPr lang="en-US" dirty="0"/>
              <a:t> - for all JavaScript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images - for all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Mobile Web App</a:t>
            </a:r>
            <a:endParaRPr lang="en-US" dirty="0"/>
          </a:p>
          <a:p>
            <a:pPr lvl="1"/>
            <a:r>
              <a:rPr lang="en-US" dirty="0" smtClean="0"/>
              <a:t>/</a:t>
            </a:r>
            <a:r>
              <a:rPr lang="en-US" dirty="0"/>
              <a:t>m </a:t>
            </a:r>
            <a:r>
              <a:rPr lang="en-US" dirty="0" smtClean="0"/>
              <a:t>-for </a:t>
            </a:r>
            <a:r>
              <a:rPr lang="en-US" dirty="0"/>
              <a:t>all </a:t>
            </a:r>
            <a:r>
              <a:rPr lang="en-US" dirty="0">
                <a:solidFill>
                  <a:srgbClr val="FF0000"/>
                </a:solidFill>
              </a:rPr>
              <a:t>HTML</a:t>
            </a:r>
            <a:r>
              <a:rPr lang="en-US" dirty="0"/>
              <a:t> files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m/</a:t>
            </a:r>
            <a:r>
              <a:rPr lang="en-US" dirty="0" err="1"/>
              <a:t>css</a:t>
            </a:r>
            <a:r>
              <a:rPr lang="en-US" dirty="0"/>
              <a:t> - for all </a:t>
            </a:r>
            <a:r>
              <a:rPr lang="en-US" dirty="0">
                <a:solidFill>
                  <a:srgbClr val="FF0000"/>
                </a:solidFill>
              </a:rPr>
              <a:t>CSS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m/</a:t>
            </a:r>
            <a:r>
              <a:rPr lang="en-US" dirty="0" err="1"/>
              <a:t>js</a:t>
            </a:r>
            <a:r>
              <a:rPr lang="en-US" dirty="0"/>
              <a:t> - for all </a:t>
            </a:r>
            <a:r>
              <a:rPr lang="en-US" dirty="0">
                <a:solidFill>
                  <a:srgbClr val="FF0000"/>
                </a:solidFill>
              </a:rPr>
              <a:t>JavaScript</a:t>
            </a:r>
          </a:p>
          <a:p>
            <a:pPr lvl="1"/>
            <a:r>
              <a:rPr lang="en-US" dirty="0" smtClean="0"/>
              <a:t>/</a:t>
            </a:r>
            <a:r>
              <a:rPr lang="en-US" dirty="0"/>
              <a:t>m/images - for all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8965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HTML5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65" y="1690225"/>
            <a:ext cx="4559466" cy="45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HTML5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608" y="1600200"/>
            <a:ext cx="7561288" cy="501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&lt;html&gt;</a:t>
            </a:r>
          </a:p>
          <a:p>
            <a:pPr lvl="1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urier"/>
                <a:cs typeface="Courier"/>
              </a:rPr>
              <a:t>&lt;head&gt;</a:t>
            </a:r>
          </a:p>
          <a:p>
            <a:pPr lvl="1"/>
            <a:r>
              <a:rPr lang="en-US" sz="3200" dirty="0" smtClean="0">
                <a:latin typeface="Courier"/>
                <a:cs typeface="Courier"/>
              </a:rPr>
              <a:t>	&lt;meta charset=“UTF-8”&gt;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&lt;title&gt;My Title&lt;/title&gt;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urier"/>
                <a:cs typeface="Courier"/>
              </a:rPr>
              <a:t>&lt;/head&gt;</a:t>
            </a: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&lt;body&gt;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  </a:t>
            </a:r>
            <a:r>
              <a:rPr lang="en-US" sz="3200" dirty="0" smtClean="0">
                <a:latin typeface="Courier"/>
                <a:cs typeface="Courier"/>
              </a:rPr>
              <a:t>Hello World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&lt;/body&gt;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9495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8"/>
            <a:ext cx="8229600" cy="8270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Game </a:t>
            </a:r>
            <a:r>
              <a:rPr lang="en-US" b="1" dirty="0" smtClean="0">
                <a:solidFill>
                  <a:srgbClr val="4F81BD"/>
                </a:solidFill>
              </a:rPr>
              <a:t/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sz="2200" dirty="0" smtClean="0"/>
              <a:t>http</a:t>
            </a:r>
            <a:r>
              <a:rPr lang="en-US" sz="2200" dirty="0"/>
              <a:t>://</a:t>
            </a:r>
            <a:r>
              <a:rPr lang="en-US" sz="2200" dirty="0" err="1"/>
              <a:t>www.cuttherope.ie</a:t>
            </a:r>
            <a:r>
              <a:rPr lang="en-US" sz="2200" dirty="0" smtClean="0"/>
              <a:t>/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72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5715" y="648123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http://www.cuttherope.ie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2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03"/>
            <a:ext cx="8229600" cy="48519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Objective-C to </a:t>
            </a:r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119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6219" y="6480044"/>
            <a:ext cx="315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http://www.cuttherope.ie/dev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14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08" y="952448"/>
            <a:ext cx="8785653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10 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2017/11/24   Midterm Project Report</a:t>
            </a:r>
          </a:p>
          <a:p>
            <a:pPr marL="0" indent="0">
              <a:buNone/>
            </a:pPr>
            <a:r>
              <a:rPr lang="en-US" sz="2400" dirty="0"/>
              <a:t>11   </a:t>
            </a:r>
            <a:r>
              <a:rPr lang="en-US" sz="2400" dirty="0" smtClean="0"/>
              <a:t>2017/12/01</a:t>
            </a:r>
            <a:r>
              <a:rPr lang="zh-TW" altLang="en-US" sz="2400" dirty="0" smtClean="0"/>
              <a:t>   </a:t>
            </a:r>
            <a:r>
              <a:rPr lang="en-US" sz="2400" dirty="0" smtClean="0"/>
              <a:t>Case </a:t>
            </a:r>
            <a:r>
              <a:rPr lang="en-US" sz="2400" dirty="0"/>
              <a:t>Study on Social Media Apps Programming </a:t>
            </a:r>
            <a:br>
              <a:rPr lang="en-US" sz="2400" dirty="0"/>
            </a:br>
            <a:r>
              <a:rPr lang="en-US" sz="2400" dirty="0"/>
              <a:t>                                 and Marketing in Google Play and App Store</a:t>
            </a:r>
          </a:p>
          <a:p>
            <a:pPr marL="0" indent="0">
              <a:buNone/>
            </a:pPr>
            <a:r>
              <a:rPr lang="en-US" sz="2400" dirty="0"/>
              <a:t>12   2017/12/08   Google Cloud </a:t>
            </a:r>
            <a:r>
              <a:rPr lang="en-US" sz="2400" dirty="0" smtClean="0"/>
              <a:t>Platform</a:t>
            </a:r>
          </a:p>
          <a:p>
            <a:pPr marL="0" indent="0">
              <a:buNone/>
            </a:pPr>
            <a:r>
              <a:rPr lang="en-US" sz="2400" dirty="0" smtClean="0"/>
              <a:t>13   </a:t>
            </a:r>
            <a:r>
              <a:rPr lang="en-US" sz="2400" dirty="0"/>
              <a:t>2017/12/15   Google App Engine</a:t>
            </a:r>
          </a:p>
          <a:p>
            <a:pPr marL="0" indent="0">
              <a:buNone/>
            </a:pPr>
            <a:r>
              <a:rPr lang="en-US" sz="2400" dirty="0"/>
              <a:t>14   2017/12/22   Google Map API</a:t>
            </a:r>
          </a:p>
          <a:p>
            <a:pPr marL="0" indent="0">
              <a:buNone/>
            </a:pPr>
            <a:r>
              <a:rPr lang="en-US" sz="2400" dirty="0"/>
              <a:t>15   2017/12/29   Facebook API (Facebook JavaScript SDK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                                (</a:t>
            </a:r>
            <a:r>
              <a:rPr lang="en-US" sz="2400" dirty="0"/>
              <a:t>Integrate Facebook with iOS/Android Apps)</a:t>
            </a:r>
          </a:p>
          <a:p>
            <a:pPr marL="0" indent="0">
              <a:buNone/>
            </a:pPr>
            <a:r>
              <a:rPr lang="en-US" sz="2400" dirty="0"/>
              <a:t>16   2018/01/05   Twitter API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2018/01/12   Final Project Presentation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18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  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2018/01/19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   Final Exam Week (Final Project Presentation) 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73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Cut the Rope App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6661" y="6558776"/>
            <a:ext cx="6719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://itunes.apple.com/app/cut-the-rope/id380293530?mt=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8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HTML Versions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952602" y="1600200"/>
          <a:ext cx="7402524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262"/>
                <a:gridCol w="370126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Version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Year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1991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HTML+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1993</a:t>
                      </a:r>
                      <a:endParaRPr lang="en-US" sz="3200" dirty="0"/>
                    </a:p>
                  </a:txBody>
                  <a:tcPr/>
                </a:tc>
              </a:tr>
              <a:tr h="45232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 2.0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1995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HTML 3.2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1997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HTML 4.01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1999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XHTML 1.0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2000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HTML5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2014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65608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html_intro.asp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28" y="5647268"/>
            <a:ext cx="1059204" cy="10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The &lt;!DOCTYPE&gt; </a:t>
            </a:r>
            <a:r>
              <a:rPr lang="en-US" b="1" dirty="0" smtClean="0">
                <a:solidFill>
                  <a:srgbClr val="4F81BD"/>
                </a:solidFill>
              </a:rPr>
              <a:t>Declaration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198" y="2395613"/>
            <a:ext cx="8229601" cy="584776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199" y="3876757"/>
            <a:ext cx="8229600" cy="615553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700" dirty="0">
                <a:latin typeface="Courier"/>
                <a:cs typeface="Courier"/>
              </a:rPr>
              <a:t>&lt;!DOCTYPE HTML PUBLIC "-//W3C//DTD HTML 4.01 Transitional//EN"</a:t>
            </a:r>
          </a:p>
          <a:p>
            <a:r>
              <a:rPr lang="en-US" sz="1700" dirty="0">
                <a:latin typeface="Courier"/>
                <a:cs typeface="Courier"/>
              </a:rPr>
              <a:t>"http://www.w3.org/TR/html4/</a:t>
            </a:r>
            <a:r>
              <a:rPr lang="en-US" sz="1700" dirty="0" err="1">
                <a:latin typeface="Courier"/>
                <a:cs typeface="Courier"/>
              </a:rPr>
              <a:t>loose.dtd</a:t>
            </a:r>
            <a:r>
              <a:rPr lang="en-US" sz="1700" dirty="0">
                <a:latin typeface="Courier"/>
                <a:cs typeface="Courier"/>
              </a:rPr>
              <a:t>"&gt;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405928"/>
            <a:ext cx="8229600" cy="615553"/>
          </a:xfrm>
          <a:prstGeom prst="rect">
            <a:avLst/>
          </a:prstGeom>
          <a:solidFill>
            <a:srgbClr val="FDEA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700" dirty="0">
                <a:latin typeface="Courier"/>
                <a:cs typeface="Courier"/>
              </a:rPr>
              <a:t>&lt;!DOCTYPE html PUBLIC "-//W3C//DTD XHTML 1.0 Transitional//EN"</a:t>
            </a:r>
          </a:p>
          <a:p>
            <a:r>
              <a:rPr lang="en-US" sz="1700" dirty="0">
                <a:latin typeface="Courier"/>
                <a:cs typeface="Courier"/>
              </a:rPr>
              <a:t>"http://www.w3.org/TR/xhtml1/DTD/xhtml1-transitional.dtd"&gt;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438" y="1791927"/>
            <a:ext cx="13869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HTML5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8864" y="3299332"/>
            <a:ext cx="20052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HTML 4.01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6046" y="4819308"/>
            <a:ext cx="20233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XHTML 1.0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0" y="65608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html_intro.asp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8"/>
            <a:ext cx="8229600" cy="757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What is HTML</a:t>
            </a:r>
            <a:r>
              <a:rPr lang="en-US" b="1" dirty="0" smtClean="0">
                <a:solidFill>
                  <a:srgbClr val="4F81BD"/>
                </a:solidFill>
              </a:rPr>
              <a:t>?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44" y="917963"/>
            <a:ext cx="8686800" cy="5431579"/>
          </a:xfrm>
        </p:spPr>
        <p:txBody>
          <a:bodyPr>
            <a:normAutofit/>
          </a:bodyPr>
          <a:lstStyle/>
          <a:p>
            <a:r>
              <a:rPr lang="en-US" dirty="0"/>
              <a:t>HTML is a language for describing web pages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HTML stands for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yper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ext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arkup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dirty="0"/>
              <a:t>anguage</a:t>
            </a:r>
          </a:p>
          <a:p>
            <a:pPr lvl="1"/>
            <a:r>
              <a:rPr lang="en-US" dirty="0"/>
              <a:t>HTML is a </a:t>
            </a:r>
            <a:r>
              <a:rPr lang="en-US" b="1" dirty="0">
                <a:solidFill>
                  <a:srgbClr val="FF0000"/>
                </a:solidFill>
              </a:rPr>
              <a:t>markup</a:t>
            </a:r>
            <a:r>
              <a:rPr lang="en-US" dirty="0"/>
              <a:t> language</a:t>
            </a:r>
          </a:p>
          <a:p>
            <a:pPr lvl="1"/>
            <a:r>
              <a:rPr lang="en-US" dirty="0"/>
              <a:t>A markup language is a set of markup </a:t>
            </a:r>
            <a:r>
              <a:rPr lang="en-US" b="1" dirty="0">
                <a:solidFill>
                  <a:srgbClr val="FF0000"/>
                </a:solidFill>
              </a:rPr>
              <a:t>tags</a:t>
            </a:r>
          </a:p>
          <a:p>
            <a:pPr lvl="1"/>
            <a:r>
              <a:rPr lang="en-US" dirty="0"/>
              <a:t>The tags </a:t>
            </a:r>
            <a:r>
              <a:rPr lang="en-US" b="1" dirty="0">
                <a:solidFill>
                  <a:srgbClr val="FF0000"/>
                </a:solidFill>
              </a:rPr>
              <a:t>describe</a:t>
            </a:r>
            <a:r>
              <a:rPr lang="en-US" dirty="0"/>
              <a:t> document </a:t>
            </a:r>
            <a:r>
              <a:rPr lang="en-US" b="1" dirty="0">
                <a:solidFill>
                  <a:srgbClr val="FF0000"/>
                </a:solidFill>
              </a:rPr>
              <a:t>content</a:t>
            </a:r>
          </a:p>
          <a:p>
            <a:pPr lvl="1"/>
            <a:r>
              <a:rPr lang="en-US" dirty="0"/>
              <a:t>HTML documents contain HTML </a:t>
            </a:r>
            <a:r>
              <a:rPr lang="en-US" b="1" dirty="0">
                <a:solidFill>
                  <a:srgbClr val="FF0000"/>
                </a:solidFill>
              </a:rPr>
              <a:t>tags</a:t>
            </a:r>
            <a:r>
              <a:rPr lang="en-US" dirty="0"/>
              <a:t> and plain </a:t>
            </a:r>
            <a:r>
              <a:rPr lang="en-US" b="1" dirty="0">
                <a:solidFill>
                  <a:srgbClr val="FF0000"/>
                </a:solidFill>
              </a:rPr>
              <a:t>text</a:t>
            </a:r>
          </a:p>
          <a:p>
            <a:pPr lvl="1"/>
            <a:r>
              <a:rPr lang="en-US" dirty="0"/>
              <a:t>HTML documents are also called </a:t>
            </a:r>
            <a:r>
              <a:rPr lang="en-US" b="1" dirty="0">
                <a:solidFill>
                  <a:srgbClr val="FF0000"/>
                </a:solidFill>
              </a:rPr>
              <a:t>web pages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94387" y="4667265"/>
            <a:ext cx="3955226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  <a:p>
            <a:r>
              <a:rPr lang="en-US" sz="1200" dirty="0">
                <a:latin typeface="Courier"/>
                <a:cs typeface="Courier"/>
              </a:rPr>
              <a:t>&lt;html&gt;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&lt;head&gt;</a:t>
            </a:r>
          </a:p>
          <a:p>
            <a:pPr lvl="1"/>
            <a:r>
              <a:rPr lang="en-US" sz="1200" dirty="0" smtClean="0">
                <a:latin typeface="Courier"/>
                <a:cs typeface="Courier"/>
              </a:rPr>
              <a:t>	&lt;meta charset=“UTF-8”&gt;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	</a:t>
            </a:r>
            <a:r>
              <a:rPr lang="en-US" sz="1200" dirty="0" smtClean="0">
                <a:latin typeface="Courier"/>
                <a:cs typeface="Courier"/>
              </a:rPr>
              <a:t>&lt;title&gt;My Title&lt;/title&gt;</a:t>
            </a:r>
            <a:endParaRPr lang="en-US" sz="1200" dirty="0">
              <a:latin typeface="Courier"/>
              <a:cs typeface="Courier"/>
            </a:endParaRPr>
          </a:p>
          <a:p>
            <a:pPr lvl="1"/>
            <a:r>
              <a:rPr lang="en-US" sz="1200" dirty="0">
                <a:latin typeface="Courier"/>
                <a:cs typeface="Courier"/>
              </a:rPr>
              <a:t>&lt;/head&gt;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&lt;body&gt;</a:t>
            </a:r>
          </a:p>
          <a:p>
            <a:pPr lvl="1"/>
            <a:r>
              <a:rPr lang="en-US" sz="1200" dirty="0">
                <a:latin typeface="Courier"/>
                <a:cs typeface="Courier"/>
              </a:rPr>
              <a:t>  </a:t>
            </a:r>
            <a:r>
              <a:rPr lang="en-US" sz="1200" dirty="0" smtClean="0">
                <a:latin typeface="Courier"/>
                <a:cs typeface="Courier"/>
              </a:rPr>
              <a:t>Hello World</a:t>
            </a:r>
            <a:endParaRPr lang="en-US" sz="1200" dirty="0">
              <a:latin typeface="Courier"/>
              <a:cs typeface="Courier"/>
            </a:endParaRPr>
          </a:p>
          <a:p>
            <a:pPr lvl="1"/>
            <a:r>
              <a:rPr lang="en-US" sz="1200" dirty="0">
                <a:latin typeface="Courier"/>
                <a:cs typeface="Courier"/>
              </a:rPr>
              <a:t>&lt;/body&gt;</a:t>
            </a:r>
          </a:p>
          <a:p>
            <a:r>
              <a:rPr lang="en-US" sz="1200" dirty="0">
                <a:latin typeface="Courier"/>
                <a:cs typeface="Courier"/>
              </a:rPr>
              <a:t>&lt;/html&gt;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0" y="656087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html_intro.asp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5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HTML </a:t>
            </a:r>
            <a:r>
              <a:rPr lang="en-US" b="1" dirty="0" smtClean="0">
                <a:solidFill>
                  <a:srgbClr val="FF0000"/>
                </a:solidFill>
              </a:rPr>
              <a:t>Tag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Element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Attribute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8751" y="1894800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My Title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751" y="4086804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err="1" smtClean="0">
                <a:solidFill>
                  <a:srgbClr val="FF0000"/>
                </a:solidFill>
                <a:latin typeface="Courier"/>
                <a:cs typeface="Courier"/>
              </a:rPr>
              <a:t>tagname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content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err="1" smtClean="0">
                <a:solidFill>
                  <a:srgbClr val="FF0000"/>
                </a:solidFill>
                <a:latin typeface="Courier"/>
                <a:cs typeface="Courier"/>
              </a:rPr>
              <a:t>tagname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075" y="3034015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p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This is a paragraph.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p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19014" y="1142800"/>
            <a:ext cx="26402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HTML Element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4127156" y="-876816"/>
            <a:ext cx="484198" cy="546942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8751" y="1894800"/>
            <a:ext cx="7932656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r>
              <a:rPr lang="en-US" sz="3200" dirty="0" smtClean="0">
                <a:solidFill>
                  <a:srgbClr val="0000FF"/>
                </a:solidFill>
                <a:latin typeface="Courier"/>
                <a:cs typeface="Courier"/>
              </a:rPr>
              <a:t>My Title</a:t>
            </a:r>
            <a:r>
              <a:rPr lang="en-US" sz="3200" dirty="0" smtClean="0">
                <a:latin typeface="Courier"/>
                <a:cs typeface="Courier"/>
              </a:rPr>
              <a:t>&lt;/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title</a:t>
            </a:r>
            <a:r>
              <a:rPr lang="en-US" sz="3200" dirty="0" smtClean="0">
                <a:latin typeface="Courier"/>
                <a:cs typeface="Courier"/>
              </a:rPr>
              <a:t>&gt;</a:t>
            </a:r>
            <a:endParaRPr lang="en-US" sz="3200" dirty="0">
              <a:latin typeface="Courier"/>
              <a:cs typeface="Couri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8396" y="2907119"/>
            <a:ext cx="7743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Tag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7767" y="2953161"/>
            <a:ext cx="7743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Tag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2072" y="3442491"/>
            <a:ext cx="16702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Start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3474" y="3396449"/>
            <a:ext cx="14987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End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2003" y="4009538"/>
            <a:ext cx="22771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Opening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43993" y="3963496"/>
            <a:ext cx="205997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Closing Tag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19014" y="1142800"/>
            <a:ext cx="26402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HTML Element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4127156" y="-876816"/>
            <a:ext cx="484198" cy="546942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 rot="16200000">
            <a:off x="2213008" y="1901111"/>
            <a:ext cx="427542" cy="158447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5990832" y="1793979"/>
            <a:ext cx="427542" cy="179873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6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HTML </a:t>
            </a:r>
            <a:r>
              <a:rPr lang="en-US" b="1" smtClean="0">
                <a:solidFill>
                  <a:srgbClr val="FF0000"/>
                </a:solidFill>
              </a:rPr>
              <a:t>Tag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Element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4">
                    <a:lumMod val="75000"/>
                  </a:schemeClr>
                </a:solidFill>
              </a:rPr>
              <a:t>Attribute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1" y="3515026"/>
            <a:ext cx="8229600" cy="584776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latin typeface="Courier"/>
                <a:cs typeface="Courier"/>
              </a:rPr>
              <a:t>&lt;</a:t>
            </a:r>
            <a:r>
              <a:rPr lang="en-US" sz="3200" dirty="0">
                <a:solidFill>
                  <a:srgbClr val="FF0000"/>
                </a:solidFill>
                <a:latin typeface="Courier"/>
                <a:cs typeface="Courier"/>
              </a:rPr>
              <a:t>meta</a:t>
            </a:r>
            <a:r>
              <a:rPr lang="en-US" sz="3200" dirty="0">
                <a:latin typeface="Courier"/>
                <a:cs typeface="Courier"/>
              </a:rPr>
              <a:t>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urier"/>
                <a:cs typeface="Courier"/>
              </a:rPr>
              <a:t>charset=“UTF-8”</a:t>
            </a:r>
            <a:r>
              <a:rPr lang="en-US" sz="3200" dirty="0">
                <a:latin typeface="Courier"/>
                <a:cs typeface="Courier"/>
              </a:rPr>
              <a:t>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2105" y="2469395"/>
            <a:ext cx="15684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Element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3467051" y="670235"/>
            <a:ext cx="484199" cy="5205385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63106" y="4642461"/>
            <a:ext cx="7743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Tag</a:t>
            </a:r>
          </a:p>
        </p:txBody>
      </p:sp>
      <p:sp>
        <p:nvSpPr>
          <p:cNvPr id="9" name="Left Brace 8"/>
          <p:cNvSpPr/>
          <p:nvPr/>
        </p:nvSpPr>
        <p:spPr>
          <a:xfrm rot="16200000">
            <a:off x="1488075" y="3877942"/>
            <a:ext cx="427542" cy="871262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16200000">
            <a:off x="4097813" y="2527061"/>
            <a:ext cx="427542" cy="357302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85161" y="4642461"/>
            <a:ext cx="15462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604A7B"/>
                </a:solidFill>
              </a:rPr>
              <a:t>Attibute</a:t>
            </a:r>
            <a:endParaRPr lang="en-US" sz="3200" dirty="0">
              <a:solidFill>
                <a:srgbClr val="604A7B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61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HTML </a:t>
            </a:r>
            <a:r>
              <a:rPr lang="en-US" b="1" smtClean="0">
                <a:solidFill>
                  <a:srgbClr val="FF0000"/>
                </a:solidFill>
              </a:rPr>
              <a:t>Tag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3">
                    <a:lumMod val="50000"/>
                  </a:schemeClr>
                </a:solidFill>
              </a:rPr>
              <a:t>Element</a:t>
            </a:r>
            <a:r>
              <a:rPr lang="en-US" b="1" smtClean="0"/>
              <a:t>, </a:t>
            </a:r>
            <a:r>
              <a:rPr lang="en-US" b="1" smtClean="0">
                <a:solidFill>
                  <a:schemeClr val="accent4">
                    <a:lumMod val="75000"/>
                  </a:schemeClr>
                </a:solidFill>
              </a:rPr>
              <a:t>Attribute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What is HTML5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HTML5 is The New HTML Standard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What </a:t>
            </a:r>
            <a:r>
              <a:rPr lang="en-US" dirty="0"/>
              <a:t>HTML5 </a:t>
            </a:r>
            <a:r>
              <a:rPr lang="en-US" dirty="0" smtClean="0"/>
              <a:t>is Not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new HTML5 structural elements and attributes</a:t>
            </a:r>
          </a:p>
          <a:p>
            <a:r>
              <a:rPr lang="en-US" dirty="0" smtClean="0"/>
              <a:t>The </a:t>
            </a:r>
            <a:r>
              <a:rPr lang="en-US" dirty="0"/>
              <a:t>new HTML5 form input types and attributes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68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What HTML5 is Not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0224"/>
            <a:ext cx="8229600" cy="5376033"/>
          </a:xfrm>
        </p:spPr>
        <p:txBody>
          <a:bodyPr>
            <a:normAutofit/>
          </a:bodyPr>
          <a:lstStyle/>
          <a:p>
            <a:r>
              <a:rPr lang="en-US" dirty="0" smtClean="0"/>
              <a:t>It’s Not XHTML</a:t>
            </a:r>
          </a:p>
          <a:p>
            <a:pPr lvl="1"/>
            <a:r>
              <a:rPr lang="en-US" dirty="0" smtClean="0">
                <a:latin typeface="Courier"/>
                <a:cs typeface="Courier"/>
              </a:rPr>
              <a:t>&lt;div </a:t>
            </a:r>
            <a:r>
              <a:rPr lang="en-US" dirty="0">
                <a:latin typeface="Courier"/>
                <a:cs typeface="Courier"/>
              </a:rPr>
              <a:t>id=container&gt;This is a div&lt;</a:t>
            </a:r>
            <a:r>
              <a:rPr lang="en-US" dirty="0" err="1">
                <a:latin typeface="Courier"/>
                <a:cs typeface="Courier"/>
              </a:rPr>
              <a:t>br</a:t>
            </a:r>
            <a:r>
              <a:rPr lang="en-US" dirty="0">
                <a:latin typeface="Courier"/>
                <a:cs typeface="Courier"/>
              </a:rPr>
              <a:t>&gt;&lt;/div</a:t>
            </a:r>
            <a:r>
              <a:rPr lang="en-US" dirty="0" smtClean="0">
                <a:latin typeface="Courier"/>
                <a:cs typeface="Courier"/>
              </a:rPr>
              <a:t>&gt;</a:t>
            </a:r>
          </a:p>
          <a:p>
            <a:pPr lvl="1"/>
            <a:r>
              <a:rPr lang="en-US" dirty="0">
                <a:latin typeface="Courier"/>
                <a:cs typeface="Courier"/>
              </a:rPr>
              <a:t>&lt;div id="container"&gt;This is another div&lt;</a:t>
            </a:r>
            <a:r>
              <a:rPr lang="en-US" dirty="0" err="1">
                <a:latin typeface="Courier"/>
                <a:cs typeface="Courier"/>
              </a:rPr>
              <a:t>br</a:t>
            </a:r>
            <a:r>
              <a:rPr lang="en-US" dirty="0">
                <a:latin typeface="Courier"/>
                <a:cs typeface="Courier"/>
              </a:rPr>
              <a:t>/&gt;&lt;/div&gt;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/>
              <a:t>It’s Not HTML4+1</a:t>
            </a:r>
          </a:p>
          <a:p>
            <a:r>
              <a:rPr lang="en-US" dirty="0" smtClean="0"/>
              <a:t>HTML5 is Not Just Markup</a:t>
            </a:r>
          </a:p>
          <a:p>
            <a:pPr lvl="1"/>
            <a:r>
              <a:rPr lang="en-US" dirty="0" smtClean="0"/>
              <a:t>Not just tags</a:t>
            </a:r>
          </a:p>
          <a:p>
            <a:pPr lvl="1"/>
            <a:r>
              <a:rPr lang="en-US" dirty="0" smtClean="0"/>
              <a:t>It’s also a set of JavaScript APIs</a:t>
            </a:r>
          </a:p>
          <a:p>
            <a:pPr lvl="2"/>
            <a:r>
              <a:rPr lang="en-US" dirty="0" smtClean="0"/>
              <a:t>Provide a richer user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5717" y="6611778"/>
            <a:ext cx="7292567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A6A6A6"/>
                </a:solidFill>
              </a:rPr>
              <a:t>Source: Scott </a:t>
            </a:r>
            <a:r>
              <a:rPr lang="en-US" sz="1000" dirty="0">
                <a:solidFill>
                  <a:srgbClr val="A6A6A6"/>
                </a:solidFill>
              </a:rPr>
              <a:t>Preston, Learn HTML5 and JavaScript for </a:t>
            </a:r>
            <a:r>
              <a:rPr lang="en-US" sz="1000" dirty="0" err="1">
                <a:solidFill>
                  <a:srgbClr val="A6A6A6"/>
                </a:solidFill>
              </a:rPr>
              <a:t>iOS</a:t>
            </a:r>
            <a:r>
              <a:rPr lang="en-US" sz="1000" dirty="0">
                <a:solidFill>
                  <a:srgbClr val="A6A6A6"/>
                </a:solidFill>
              </a:rPr>
              <a:t>: Web Standards-based Apps for iPhone, </a:t>
            </a:r>
            <a:r>
              <a:rPr lang="en-US" sz="1000" dirty="0" err="1">
                <a:solidFill>
                  <a:srgbClr val="A6A6A6"/>
                </a:solidFill>
              </a:rPr>
              <a:t>iPad</a:t>
            </a:r>
            <a:r>
              <a:rPr lang="en-US" sz="1000" dirty="0">
                <a:solidFill>
                  <a:srgbClr val="A6A6A6"/>
                </a:solidFill>
              </a:rPr>
              <a:t>, and iPod touch, </a:t>
            </a:r>
            <a:r>
              <a:rPr lang="en-US" sz="1000" dirty="0" err="1">
                <a:solidFill>
                  <a:srgbClr val="A6A6A6"/>
                </a:solidFill>
              </a:rPr>
              <a:t>Apress</a:t>
            </a:r>
            <a:r>
              <a:rPr lang="en-US" sz="1000" dirty="0">
                <a:solidFill>
                  <a:srgbClr val="A6A6A6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3371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80" y="1291888"/>
            <a:ext cx="7805527" cy="49075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HTML5 is The New HTML Standard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http://www.w3.org/html/logo/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64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5559" r="23386"/>
          <a:stretch/>
        </p:blipFill>
        <p:spPr>
          <a:xfrm>
            <a:off x="7499733" y="2234897"/>
            <a:ext cx="891323" cy="1745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40" y="4485889"/>
            <a:ext cx="1650045" cy="1797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34" y="2247558"/>
            <a:ext cx="1190339" cy="17331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763" y="4253488"/>
            <a:ext cx="1808223" cy="20725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505" y="4017470"/>
            <a:ext cx="2293957" cy="22939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19" y="3085215"/>
            <a:ext cx="1224521" cy="81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229" y="3159705"/>
            <a:ext cx="732836" cy="786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160" y="4780249"/>
            <a:ext cx="959195" cy="1352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101" y="4880343"/>
            <a:ext cx="919419" cy="1266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85" y="2247989"/>
            <a:ext cx="854281" cy="1699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5164" r="25609"/>
          <a:stretch/>
        </p:blipFill>
        <p:spPr>
          <a:xfrm>
            <a:off x="4915325" y="2244793"/>
            <a:ext cx="843278" cy="1713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24773" r="25539"/>
          <a:stretch/>
        </p:blipFill>
        <p:spPr>
          <a:xfrm>
            <a:off x="6649925" y="2247559"/>
            <a:ext cx="849809" cy="17102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/>
          <a:srcRect l="24773" r="25539"/>
          <a:stretch/>
        </p:blipFill>
        <p:spPr>
          <a:xfrm>
            <a:off x="5793825" y="2234897"/>
            <a:ext cx="856099" cy="17229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/>
          <a:srcRect l="12468" r="15465"/>
          <a:stretch/>
        </p:blipFill>
        <p:spPr>
          <a:xfrm>
            <a:off x="8424126" y="2234617"/>
            <a:ext cx="621043" cy="8617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/>
          <a:srcRect l="18115" r="18393"/>
          <a:stretch/>
        </p:blipFill>
        <p:spPr>
          <a:xfrm>
            <a:off x="6491462" y="4281646"/>
            <a:ext cx="1280159" cy="20162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/>
          <a:srcRect l="15075" r="17483"/>
          <a:stretch/>
        </p:blipFill>
        <p:spPr>
          <a:xfrm>
            <a:off x="7771621" y="4485889"/>
            <a:ext cx="1216476" cy="18037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4101" y="2248952"/>
            <a:ext cx="785477" cy="7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HTML5 is The New HTML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062568"/>
            <a:ext cx="7988300" cy="490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648"/>
            <a:ext cx="8229600" cy="4960577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/>
              <a:t>Elements</a:t>
            </a:r>
          </a:p>
          <a:p>
            <a:r>
              <a:rPr lang="en-US" dirty="0"/>
              <a:t>New Attributes</a:t>
            </a:r>
          </a:p>
          <a:p>
            <a:r>
              <a:rPr lang="en-US" dirty="0"/>
              <a:t>Full CSS3 Support</a:t>
            </a:r>
          </a:p>
          <a:p>
            <a:r>
              <a:rPr lang="en-US" dirty="0">
                <a:solidFill>
                  <a:srgbClr val="FF0000"/>
                </a:solidFill>
              </a:rPr>
              <a:t>Video and Audio</a:t>
            </a:r>
          </a:p>
          <a:p>
            <a:r>
              <a:rPr lang="en-US" dirty="0"/>
              <a:t>2D/3D Graphics</a:t>
            </a:r>
          </a:p>
          <a:p>
            <a:r>
              <a:rPr lang="en-US" dirty="0">
                <a:solidFill>
                  <a:srgbClr val="FF0000"/>
                </a:solidFill>
              </a:rPr>
              <a:t>Local Storage</a:t>
            </a:r>
          </a:p>
          <a:p>
            <a:r>
              <a:rPr lang="en-US" dirty="0">
                <a:solidFill>
                  <a:srgbClr val="FF0000"/>
                </a:solidFill>
              </a:rPr>
              <a:t>Local SQL Database</a:t>
            </a:r>
          </a:p>
          <a:p>
            <a:r>
              <a:rPr lang="en-US" dirty="0">
                <a:solidFill>
                  <a:srgbClr val="FF0000"/>
                </a:solidFill>
              </a:rPr>
              <a:t>Web </a:t>
            </a:r>
            <a:r>
              <a:rPr lang="en-US" dirty="0" smtClean="0">
                <a:solidFill>
                  <a:srgbClr val="FF0000"/>
                </a:solidFill>
              </a:rPr>
              <a:t>Applications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70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/>
                </a:solidFill>
              </a:rPr>
              <a:t>HTML5 is The New HTML Standard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0811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HTML5 </a:t>
            </a:r>
            <a:r>
              <a:rPr lang="en-US" b="1" dirty="0" smtClean="0">
                <a:solidFill>
                  <a:schemeClr val="accent1"/>
                </a:solidFill>
              </a:rPr>
              <a:t>Multimedia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HTML5, playing video and audio is easier than ever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HTML5 &lt;video&gt;</a:t>
            </a:r>
          </a:p>
          <a:p>
            <a:r>
              <a:rPr lang="en-US" dirty="0"/>
              <a:t>HTML5 &lt;audio&gt;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8407" y="2709843"/>
            <a:ext cx="5290426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&lt;!DOCTYPE HTML&gt;</a:t>
            </a:r>
          </a:p>
          <a:p>
            <a:r>
              <a:rPr lang="en-US" dirty="0"/>
              <a:t>&lt;html&gt;</a:t>
            </a:r>
          </a:p>
          <a:p>
            <a:r>
              <a:rPr lang="en-US" dirty="0"/>
              <a:t>&lt;body&gt;</a:t>
            </a:r>
          </a:p>
          <a:p>
            <a:endParaRPr lang="en-US" dirty="0"/>
          </a:p>
          <a:p>
            <a:r>
              <a:rPr lang="en-US" dirty="0"/>
              <a:t>&lt;video width="320" height="240" controls&gt;</a:t>
            </a:r>
          </a:p>
          <a:p>
            <a:r>
              <a:rPr lang="en-US" dirty="0"/>
              <a:t>  &lt;source </a:t>
            </a:r>
            <a:r>
              <a:rPr lang="en-US" dirty="0" err="1"/>
              <a:t>src</a:t>
            </a:r>
            <a:r>
              <a:rPr lang="en-US" dirty="0"/>
              <a:t>="movie.mp4" type="video/mp4"&gt;</a:t>
            </a:r>
          </a:p>
          <a:p>
            <a:r>
              <a:rPr lang="en-US" dirty="0"/>
              <a:t>  &lt;source </a:t>
            </a:r>
            <a:r>
              <a:rPr lang="en-US" dirty="0" err="1"/>
              <a:t>src</a:t>
            </a:r>
            <a:r>
              <a:rPr lang="en-US" dirty="0"/>
              <a:t>="</a:t>
            </a:r>
            <a:r>
              <a:rPr lang="en-US" dirty="0" err="1"/>
              <a:t>movie.ogg</a:t>
            </a:r>
            <a:r>
              <a:rPr lang="en-US" dirty="0"/>
              <a:t>" type="video/</a:t>
            </a:r>
            <a:r>
              <a:rPr lang="en-US" dirty="0" err="1"/>
              <a:t>ogg</a:t>
            </a:r>
            <a:r>
              <a:rPr lang="en-US" dirty="0"/>
              <a:t>"&gt;</a:t>
            </a:r>
          </a:p>
          <a:p>
            <a:r>
              <a:rPr lang="en-US" dirty="0"/>
              <a:t>  Your browser does not support the video tag.</a:t>
            </a:r>
          </a:p>
          <a:p>
            <a:r>
              <a:rPr lang="en-US" dirty="0"/>
              <a:t>&lt;/video&gt;</a:t>
            </a:r>
          </a:p>
          <a:p>
            <a:endParaRPr lang="en-US" dirty="0"/>
          </a:p>
          <a:p>
            <a:r>
              <a:rPr lang="en-US" dirty="0"/>
              <a:t>&lt;/body&gt;</a:t>
            </a:r>
          </a:p>
          <a:p>
            <a:r>
              <a:rPr lang="en-US" dirty="0"/>
              <a:t>&lt;/html&gt;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56063"/>
            <a:ext cx="2803299" cy="16377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</a:t>
            </a:r>
            <a:r>
              <a:rPr lang="en-US" b="1" dirty="0" smtClean="0">
                <a:solidFill>
                  <a:srgbClr val="4F81BD"/>
                </a:solidFill>
              </a:rPr>
              <a:t>Graphics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HTML5, drawing graphics is easier than ever:</a:t>
            </a:r>
          </a:p>
          <a:p>
            <a:endParaRPr lang="en-US" dirty="0"/>
          </a:p>
          <a:p>
            <a:r>
              <a:rPr lang="en-US" dirty="0"/>
              <a:t>Using the &lt;canvas&gt; element</a:t>
            </a:r>
          </a:p>
          <a:p>
            <a:r>
              <a:rPr lang="en-US" dirty="0"/>
              <a:t>Using inline SVG</a:t>
            </a:r>
          </a:p>
          <a:p>
            <a:r>
              <a:rPr lang="en-US" dirty="0"/>
              <a:t>Using CSS3 2D/3D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01" y="2977313"/>
            <a:ext cx="23114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1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1997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</a:t>
            </a:r>
            <a:r>
              <a:rPr lang="en-US" b="1" dirty="0" smtClean="0">
                <a:solidFill>
                  <a:srgbClr val="4F81BD"/>
                </a:solidFill>
              </a:rPr>
              <a:t>Applications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With </a:t>
            </a:r>
            <a:r>
              <a:rPr lang="en-US" dirty="0"/>
              <a:t>HTML5, web application development is easier than ever.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Local data storage</a:t>
            </a:r>
          </a:p>
          <a:p>
            <a:r>
              <a:rPr lang="en-US" dirty="0">
                <a:solidFill>
                  <a:srgbClr val="FF0000"/>
                </a:solidFill>
              </a:rPr>
              <a:t>Local file access</a:t>
            </a:r>
          </a:p>
          <a:p>
            <a:r>
              <a:rPr lang="en-US" dirty="0">
                <a:solidFill>
                  <a:srgbClr val="FF0000"/>
                </a:solidFill>
              </a:rPr>
              <a:t>Local SQL database</a:t>
            </a:r>
          </a:p>
          <a:p>
            <a:r>
              <a:rPr lang="en-US" dirty="0">
                <a:solidFill>
                  <a:srgbClr val="FF0000"/>
                </a:solidFill>
              </a:rPr>
              <a:t>Application cache</a:t>
            </a:r>
          </a:p>
          <a:p>
            <a:r>
              <a:rPr lang="en-US" dirty="0" err="1">
                <a:solidFill>
                  <a:srgbClr val="FF0000"/>
                </a:solidFill>
              </a:rPr>
              <a:t>Javascript</a:t>
            </a:r>
            <a:r>
              <a:rPr lang="en-US" dirty="0">
                <a:solidFill>
                  <a:srgbClr val="FF0000"/>
                </a:solidFill>
              </a:rPr>
              <a:t> workers</a:t>
            </a:r>
          </a:p>
          <a:p>
            <a:r>
              <a:rPr lang="en-US" dirty="0" err="1">
                <a:solidFill>
                  <a:srgbClr val="FF0000"/>
                </a:solidFill>
              </a:rPr>
              <a:t>XHTMLHttpRequest</a:t>
            </a:r>
            <a:r>
              <a:rPr lang="en-US" dirty="0">
                <a:solidFill>
                  <a:srgbClr val="FF0000"/>
                </a:solidFill>
              </a:rPr>
              <a:t>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54" y="3286837"/>
            <a:ext cx="26416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Semantic </a:t>
            </a:r>
            <a:r>
              <a:rPr lang="en-US" b="1" dirty="0">
                <a:solidFill>
                  <a:srgbClr val="4F81BD"/>
                </a:solidFill>
              </a:rPr>
              <a:t>Elements</a:t>
            </a:r>
            <a:br>
              <a:rPr lang="en-US" b="1" dirty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HTML5 Forms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576"/>
          </a:xfrm>
        </p:spPr>
        <p:txBody>
          <a:bodyPr>
            <a:normAutofit/>
          </a:bodyPr>
          <a:lstStyle/>
          <a:p>
            <a:r>
              <a:rPr lang="en-US" dirty="0"/>
              <a:t>Semantic Elements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elements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headers</a:t>
            </a:r>
            <a:r>
              <a:rPr lang="en-US" dirty="0"/>
              <a:t>, </a:t>
            </a:r>
            <a:r>
              <a:rPr lang="en-US" dirty="0" smtClean="0">
                <a:solidFill>
                  <a:srgbClr val="FF0000"/>
                </a:solidFill>
              </a:rPr>
              <a:t>footers</a:t>
            </a:r>
            <a:r>
              <a:rPr lang="en-US" dirty="0" smtClean="0"/>
              <a:t>,  </a:t>
            </a:r>
            <a:r>
              <a:rPr lang="en-US" dirty="0" smtClean="0">
                <a:solidFill>
                  <a:srgbClr val="FF0000"/>
                </a:solidFill>
              </a:rPr>
              <a:t>menus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sections</a:t>
            </a:r>
            <a:r>
              <a:rPr lang="en-US" dirty="0" smtClean="0"/>
              <a:t>, and </a:t>
            </a:r>
            <a:r>
              <a:rPr lang="en-US" dirty="0">
                <a:solidFill>
                  <a:srgbClr val="FF0000"/>
                </a:solidFill>
              </a:rPr>
              <a:t>articles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HTML5 Forms</a:t>
            </a:r>
          </a:p>
          <a:p>
            <a:pPr lvl="1"/>
            <a:r>
              <a:rPr lang="en-US" dirty="0"/>
              <a:t>New form elements, </a:t>
            </a:r>
            <a:endParaRPr lang="en-US" dirty="0" smtClean="0"/>
          </a:p>
          <a:p>
            <a:pPr lvl="1"/>
            <a:r>
              <a:rPr lang="en-US" dirty="0" smtClean="0"/>
              <a:t>new </a:t>
            </a:r>
            <a:r>
              <a:rPr lang="en-US" dirty="0"/>
              <a:t>attributes, </a:t>
            </a:r>
            <a:endParaRPr lang="en-US" dirty="0" smtClean="0"/>
          </a:p>
          <a:p>
            <a:pPr lvl="1"/>
            <a:r>
              <a:rPr lang="en-US" dirty="0" smtClean="0"/>
              <a:t>new </a:t>
            </a:r>
            <a:r>
              <a:rPr lang="en-US" dirty="0"/>
              <a:t>input types, </a:t>
            </a:r>
            <a:endParaRPr lang="en-US" dirty="0" smtClean="0"/>
          </a:p>
          <a:p>
            <a:pPr lvl="1"/>
            <a:r>
              <a:rPr lang="en-US" dirty="0" smtClean="0"/>
              <a:t>automatic </a:t>
            </a:r>
            <a:r>
              <a:rPr lang="en-US" dirty="0"/>
              <a:t>validation.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85" y="2787706"/>
            <a:ext cx="24130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HTML5 uses </a:t>
            </a:r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>
                <a:solidFill>
                  <a:srgbClr val="FF0000"/>
                </a:solidFill>
              </a:rPr>
              <a:t>Selectors</a:t>
            </a:r>
          </a:p>
          <a:p>
            <a:r>
              <a:rPr lang="en-US" dirty="0"/>
              <a:t>New Properties</a:t>
            </a:r>
          </a:p>
          <a:p>
            <a:r>
              <a:rPr lang="en-US" dirty="0"/>
              <a:t>Animations</a:t>
            </a:r>
          </a:p>
          <a:p>
            <a:r>
              <a:rPr lang="en-US" dirty="0"/>
              <a:t>2D/3D Transformations</a:t>
            </a:r>
          </a:p>
          <a:p>
            <a:r>
              <a:rPr lang="en-US" dirty="0"/>
              <a:t>Rounded Corners</a:t>
            </a:r>
          </a:p>
          <a:p>
            <a:r>
              <a:rPr lang="en-US" dirty="0"/>
              <a:t>Shadow Effects</a:t>
            </a:r>
          </a:p>
          <a:p>
            <a:r>
              <a:rPr lang="en-US" dirty="0"/>
              <a:t>Downloadable Fonts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5100" y="6558776"/>
            <a:ext cx="627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://www.w3schools.com/html/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html5_intro.asp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34" y="2759850"/>
            <a:ext cx="2032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HTML5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608" y="1600200"/>
            <a:ext cx="7561288" cy="501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&lt;!DOCTYPE html&gt;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&lt;html&gt;</a:t>
            </a:r>
          </a:p>
          <a:p>
            <a:pPr lvl="1"/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Courier"/>
                <a:cs typeface="Courier"/>
              </a:rPr>
              <a:t>&lt;head&gt;</a:t>
            </a:r>
          </a:p>
          <a:p>
            <a:pPr lvl="1"/>
            <a:r>
              <a:rPr lang="en-US" sz="3200" dirty="0" smtClean="0">
                <a:latin typeface="Courier"/>
                <a:cs typeface="Courier"/>
              </a:rPr>
              <a:t>	&lt;meta charset=“UTF-8”&gt;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	</a:t>
            </a:r>
            <a:r>
              <a:rPr lang="en-US" sz="3200" dirty="0" smtClean="0">
                <a:latin typeface="Courier"/>
                <a:cs typeface="Courier"/>
              </a:rPr>
              <a:t>&lt;title&gt;My Title&lt;/title&gt;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urier"/>
                <a:cs typeface="Courier"/>
              </a:rPr>
              <a:t>&lt;/head&gt;</a:t>
            </a: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&lt;body&gt;</a:t>
            </a:r>
          </a:p>
          <a:p>
            <a:pPr lvl="1"/>
            <a:r>
              <a:rPr lang="en-US" sz="3200" dirty="0">
                <a:latin typeface="Courier"/>
                <a:cs typeface="Courier"/>
              </a:rPr>
              <a:t>  </a:t>
            </a:r>
            <a:r>
              <a:rPr lang="en-US" sz="3200" dirty="0" smtClean="0">
                <a:latin typeface="Courier"/>
                <a:cs typeface="Courier"/>
              </a:rPr>
              <a:t>Hello World</a:t>
            </a:r>
            <a:endParaRPr lang="en-US" sz="3200" dirty="0">
              <a:latin typeface="Courier"/>
              <a:cs typeface="Courier"/>
            </a:endParaRPr>
          </a:p>
          <a:p>
            <a:pPr lvl="1"/>
            <a:r>
              <a:rPr lang="en-US" sz="3200" dirty="0">
                <a:solidFill>
                  <a:srgbClr val="4F81BD"/>
                </a:solidFill>
                <a:latin typeface="Courier"/>
                <a:cs typeface="Courier"/>
              </a:rPr>
              <a:t>&lt;/body&gt;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538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048"/>
            <a:ext cx="8229600" cy="938484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2" y="1417638"/>
            <a:ext cx="3603797" cy="50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Cascading Style Sheets (CSS)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simple </a:t>
            </a:r>
            <a:r>
              <a:rPr lang="en-US" dirty="0"/>
              <a:t>mechanism for adding style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e.g., fonts, colors, spacing)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Web documents.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1385" y="6491033"/>
            <a:ext cx="2621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Source: 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://www.w3.org/Style/CSS</a:t>
            </a:r>
            <a:r>
              <a:rPr lang="en-US" sz="1200" dirty="0" smtClean="0">
                <a:hlinkClick r:id="rId2"/>
              </a:rPr>
              <a:t>/</a:t>
            </a:r>
            <a:endParaRPr lang="en-US" sz="1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" y="4151896"/>
            <a:ext cx="8420100" cy="1244600"/>
          </a:xfrm>
          <a:prstGeom prst="rect">
            <a:avLst/>
          </a:prstGeom>
          <a:solidFill>
            <a:srgbClr val="FF0000"/>
          </a:solidFill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10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706925" y="5195583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App Development Comparison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512" y="5187124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9512" y="3904858"/>
            <a:ext cx="1203385" cy="7984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512" y="2621838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06926" y="2621838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1624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6036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Fast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11565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Mandatory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46121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Expensive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1624" y="5273028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Partial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53301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Very Fast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29979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73527" y="527302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29979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11566" y="5273028"/>
            <a:ext cx="1213820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706925" y="3881341"/>
            <a:ext cx="723736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46121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29979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33754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Native Speed as Necessary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09850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11565" y="3972983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706924" y="1435414"/>
            <a:ext cx="7237368" cy="897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891624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Device Access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53301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Speed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73527" y="1490034"/>
            <a:ext cx="1403128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Development Cost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29980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 Store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611565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Approval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332" y="4992673"/>
            <a:ext cx="8981336" cy="1215255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CSS3 is the latest standard for CSS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CSS3 is completely backwards-compatible with earlier versions of CSS.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55589" y="6555782"/>
            <a:ext cx="3637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://www.w3schools.com/css/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css3_intro.asp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49387" y="6460250"/>
            <a:ext cx="5257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http://www.w3schools.com/css/</a:t>
            </a:r>
            <a:r>
              <a:rPr lang="en-US" dirty="0" smtClean="0">
                <a:hlinkClick r:id="rId2"/>
              </a:rPr>
              <a:t>css_syntax.asp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667000"/>
            <a:ext cx="7226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DEADA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&lt;link </a:t>
            </a:r>
            <a:r>
              <a:rPr lang="en-US" dirty="0" err="1" smtClean="0">
                <a:latin typeface="Courier"/>
                <a:cs typeface="Courier"/>
              </a:rPr>
              <a:t>rel</a:t>
            </a:r>
            <a:r>
              <a:rPr lang="en-US" dirty="0" smtClean="0">
                <a:latin typeface="Courier"/>
                <a:cs typeface="Courier"/>
              </a:rPr>
              <a:t>=“</a:t>
            </a:r>
            <a:r>
              <a:rPr lang="en-US" dirty="0" err="1" smtClean="0">
                <a:latin typeface="Courier"/>
                <a:cs typeface="Courier"/>
              </a:rPr>
              <a:t>stylesheet</a:t>
            </a:r>
            <a:r>
              <a:rPr lang="en-US" dirty="0" smtClean="0">
                <a:latin typeface="Courier"/>
                <a:cs typeface="Courier"/>
              </a:rPr>
              <a:t>” type=“text/</a:t>
            </a:r>
            <a:r>
              <a:rPr lang="en-US" dirty="0" err="1" smtClean="0">
                <a:latin typeface="Courier"/>
                <a:cs typeface="Courier"/>
              </a:rPr>
              <a:t>css</a:t>
            </a:r>
            <a:r>
              <a:rPr lang="en-US" dirty="0" smtClean="0">
                <a:latin typeface="Courier"/>
                <a:cs typeface="Courier"/>
              </a:rPr>
              <a:t>” </a:t>
            </a:r>
            <a:r>
              <a:rPr lang="en-US" dirty="0" err="1" smtClean="0">
                <a:latin typeface="Courier"/>
                <a:cs typeface="Courier"/>
              </a:rPr>
              <a:t>href</a:t>
            </a:r>
            <a:r>
              <a:rPr lang="en-US" dirty="0" smtClean="0">
                <a:latin typeface="Courier"/>
                <a:cs typeface="Courier"/>
              </a:rPr>
              <a:t>=“mystyle1.css”&gt;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CSS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551837"/>
            <a:ext cx="8229600" cy="267765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 &lt;style&gt;</a:t>
            </a:r>
          </a:p>
          <a:p>
            <a:r>
              <a:rPr lang="en-US" sz="2800" dirty="0">
                <a:latin typeface="Courier"/>
                <a:cs typeface="Courier"/>
              </a:rPr>
              <a:t>    body {</a:t>
            </a:r>
            <a:r>
              <a:rPr lang="en-US" sz="2800" dirty="0" err="1">
                <a:latin typeface="Courier"/>
                <a:cs typeface="Courier"/>
              </a:rPr>
              <a:t>background-color:yellow</a:t>
            </a:r>
            <a:r>
              <a:rPr lang="en-US" sz="2800" dirty="0">
                <a:latin typeface="Courier"/>
                <a:cs typeface="Courier"/>
              </a:rPr>
              <a:t>;}</a:t>
            </a:r>
          </a:p>
          <a:p>
            <a:r>
              <a:rPr lang="en-US" sz="2800" dirty="0">
                <a:latin typeface="Courier"/>
                <a:cs typeface="Courier"/>
              </a:rPr>
              <a:t>    h1 {</a:t>
            </a:r>
            <a:r>
              <a:rPr lang="en-US" sz="2800" dirty="0" err="1">
                <a:latin typeface="Courier"/>
                <a:cs typeface="Courier"/>
              </a:rPr>
              <a:t>color:green</a:t>
            </a:r>
            <a:r>
              <a:rPr lang="en-US" sz="2800" dirty="0">
                <a:latin typeface="Courier"/>
                <a:cs typeface="Courier"/>
              </a:rPr>
              <a:t>}</a:t>
            </a:r>
          </a:p>
          <a:p>
            <a:r>
              <a:rPr lang="en-US" sz="2800" dirty="0">
                <a:latin typeface="Courier"/>
                <a:cs typeface="Courier"/>
              </a:rPr>
              <a:t>    p {</a:t>
            </a:r>
            <a:r>
              <a:rPr lang="en-US" sz="2800" dirty="0" err="1">
                <a:latin typeface="Courier"/>
                <a:cs typeface="Courier"/>
              </a:rPr>
              <a:t>color:red</a:t>
            </a:r>
            <a:r>
              <a:rPr lang="en-US" sz="2800" dirty="0">
                <a:latin typeface="Courier"/>
                <a:cs typeface="Courier"/>
              </a:rPr>
              <a:t>;}</a:t>
            </a:r>
          </a:p>
          <a:p>
            <a:r>
              <a:rPr lang="en-US" sz="2800" dirty="0">
                <a:latin typeface="Courier"/>
                <a:cs typeface="Courier"/>
              </a:rPr>
              <a:t>    div {</a:t>
            </a:r>
            <a:r>
              <a:rPr lang="en-US" sz="2800" dirty="0" err="1">
                <a:latin typeface="Courier"/>
                <a:cs typeface="Courier"/>
              </a:rPr>
              <a:t>color:blue</a:t>
            </a:r>
            <a:r>
              <a:rPr lang="en-US" sz="2800" dirty="0">
                <a:latin typeface="Courier"/>
                <a:cs typeface="Courier"/>
              </a:rPr>
              <a:t>; font-size:18px;}    </a:t>
            </a:r>
          </a:p>
          <a:p>
            <a:r>
              <a:rPr lang="en-US" sz="2800" dirty="0">
                <a:latin typeface="Courier"/>
                <a:cs typeface="Courier"/>
              </a:rPr>
              <a:t>  &lt;/style&gt;</a:t>
            </a:r>
          </a:p>
        </p:txBody>
      </p:sp>
    </p:spTree>
    <p:extLst>
      <p:ext uri="{BB962C8B-B14F-4D97-AF65-F5344CB8AC3E}">
        <p14:creationId xmlns:p14="http://schemas.microsoft.com/office/powerpoint/2010/main" val="5652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587" y="1711554"/>
            <a:ext cx="3745923" cy="37459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95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95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2596"/>
            <a:ext cx="8374227" cy="4658055"/>
          </a:xfrm>
        </p:spPr>
        <p:txBody>
          <a:bodyPr>
            <a:normAutofit/>
          </a:bodyPr>
          <a:lstStyle/>
          <a:p>
            <a:r>
              <a:rPr lang="en-US" dirty="0"/>
              <a:t>JavaScript is a </a:t>
            </a:r>
            <a:r>
              <a:rPr lang="en-US" dirty="0">
                <a:solidFill>
                  <a:srgbClr val="FF0000"/>
                </a:solidFill>
              </a:rPr>
              <a:t>Scripting Language</a:t>
            </a:r>
          </a:p>
          <a:p>
            <a:pPr lvl="1"/>
            <a:r>
              <a:rPr lang="en-US" dirty="0"/>
              <a:t>A scripting language is a </a:t>
            </a:r>
            <a:r>
              <a:rPr lang="en-US" dirty="0">
                <a:solidFill>
                  <a:srgbClr val="FF0000"/>
                </a:solidFill>
              </a:rPr>
              <a:t>lightweight</a:t>
            </a:r>
            <a:r>
              <a:rPr lang="en-US" dirty="0"/>
              <a:t> programming language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JavaScript is </a:t>
            </a:r>
            <a:r>
              <a:rPr lang="en-US" dirty="0">
                <a:solidFill>
                  <a:srgbClr val="FF0000"/>
                </a:solidFill>
              </a:rPr>
              <a:t>programming code </a:t>
            </a:r>
            <a:r>
              <a:rPr lang="en-US" dirty="0"/>
              <a:t>that can be inserted into </a:t>
            </a:r>
            <a:r>
              <a:rPr lang="en-US" dirty="0">
                <a:solidFill>
                  <a:srgbClr val="FF0000"/>
                </a:solidFill>
              </a:rPr>
              <a:t>HTML pages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JavaScript code can be executed by all </a:t>
            </a:r>
            <a:r>
              <a:rPr lang="en-US" dirty="0">
                <a:solidFill>
                  <a:srgbClr val="FF0000"/>
                </a:solidFill>
              </a:rPr>
              <a:t>modern web browsers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JavaScript is easy to learn.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0785" y="6581001"/>
            <a:ext cx="3382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://www.w3schools.com/js/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js_intro.asp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8" y="4866980"/>
            <a:ext cx="8483600" cy="1638300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7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386"/>
            <a:ext cx="9106029" cy="874524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w3schools.com JavaScript </a:t>
            </a:r>
            <a:r>
              <a:rPr lang="en-US" b="1" dirty="0">
                <a:solidFill>
                  <a:schemeClr val="accent1"/>
                </a:solidFill>
              </a:rPr>
              <a:t>Tutorial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048"/>
            <a:ext cx="9144000" cy="55141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7470" y="6460501"/>
            <a:ext cx="4289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www.w3schools.com/js/js_intro.asp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42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JavaScript: Writing Into HTML </a:t>
            </a:r>
            <a:r>
              <a:rPr lang="en-US" b="1" dirty="0" smtClean="0">
                <a:solidFill>
                  <a:schemeClr val="accent1"/>
                </a:solidFill>
              </a:rPr>
              <a:t>Output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828836"/>
            <a:ext cx="8229599" cy="2062103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Courier"/>
                <a:cs typeface="Courier"/>
              </a:rPr>
              <a:t>document.write</a:t>
            </a:r>
            <a:r>
              <a:rPr lang="en-US" sz="3200" dirty="0" smtClean="0">
                <a:latin typeface="Courier"/>
                <a:cs typeface="Courier"/>
              </a:rPr>
              <a:t>(</a:t>
            </a:r>
            <a:r>
              <a:rPr lang="en-US" sz="3200" dirty="0">
                <a:latin typeface="Courier"/>
                <a:cs typeface="Courier"/>
              </a:rPr>
              <a:t>"&lt;h1&gt;This is a heading&lt;/h1&gt;");</a:t>
            </a:r>
          </a:p>
          <a:p>
            <a:r>
              <a:rPr lang="en-US" sz="3200" dirty="0" err="1" smtClean="0">
                <a:latin typeface="Courier"/>
                <a:cs typeface="Courier"/>
              </a:rPr>
              <a:t>document.write</a:t>
            </a:r>
            <a:r>
              <a:rPr lang="en-US" sz="3200" dirty="0" smtClean="0">
                <a:latin typeface="Courier"/>
                <a:cs typeface="Courier"/>
              </a:rPr>
              <a:t>(</a:t>
            </a:r>
            <a:r>
              <a:rPr lang="en-US" sz="3200" dirty="0">
                <a:latin typeface="Courier"/>
                <a:cs typeface="Courier"/>
              </a:rPr>
              <a:t>"&lt;p&gt;This is a paragraph&lt;/p&gt;");</a:t>
            </a:r>
          </a:p>
        </p:txBody>
      </p:sp>
    </p:spTree>
    <p:extLst>
      <p:ext uri="{BB962C8B-B14F-4D97-AF65-F5344CB8AC3E}">
        <p14:creationId xmlns:p14="http://schemas.microsoft.com/office/powerpoint/2010/main" val="101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JavaScript: Reacting to </a:t>
            </a:r>
            <a:r>
              <a:rPr lang="en-US" b="1" dirty="0" smtClean="0">
                <a:solidFill>
                  <a:srgbClr val="4F81BD"/>
                </a:solidFill>
              </a:rPr>
              <a:t>Events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199" y="2967335"/>
            <a:ext cx="8074207" cy="1569660"/>
          </a:xfrm>
          <a:prstGeom prst="rect">
            <a:avLst/>
          </a:prstGeom>
          <a:solidFill>
            <a:srgbClr val="FDEADA"/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ourier"/>
                <a:cs typeface="Courier"/>
              </a:rPr>
              <a:t>&lt;button type="button" </a:t>
            </a:r>
            <a:r>
              <a:rPr lang="en-US" sz="3200" dirty="0" err="1" smtClean="0">
                <a:solidFill>
                  <a:srgbClr val="FF0000"/>
                </a:solidFill>
                <a:latin typeface="Courier"/>
                <a:cs typeface="Courier"/>
              </a:rPr>
              <a:t>onclick</a:t>
            </a:r>
            <a:r>
              <a:rPr lang="en-US" sz="3200" dirty="0" smtClean="0">
                <a:solidFill>
                  <a:srgbClr val="FF0000"/>
                </a:solidFill>
                <a:latin typeface="Courier"/>
                <a:cs typeface="Courier"/>
              </a:rPr>
              <a:t>="alert('Welcome!')</a:t>
            </a:r>
            <a:r>
              <a:rPr lang="en-US" sz="3200" dirty="0" smtClean="0">
                <a:latin typeface="Courier"/>
                <a:cs typeface="Courier"/>
              </a:rPr>
              <a:t>"&gt;</a:t>
            </a:r>
            <a:br>
              <a:rPr lang="en-US" sz="3200" dirty="0" smtClean="0">
                <a:latin typeface="Courier"/>
                <a:cs typeface="Courier"/>
              </a:rPr>
            </a:br>
            <a:r>
              <a:rPr lang="en-US" sz="3200" dirty="0" smtClean="0">
                <a:latin typeface="Courier"/>
                <a:cs typeface="Courier"/>
              </a:rPr>
              <a:t>Click Me!&lt;/button&gt;</a:t>
            </a:r>
            <a:endParaRPr lang="en-US" sz="32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657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6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JavaScript: Changing HTML </a:t>
            </a:r>
            <a:r>
              <a:rPr lang="en-US" b="1" dirty="0" smtClean="0">
                <a:solidFill>
                  <a:schemeClr val="accent1"/>
                </a:solidFill>
              </a:rPr>
              <a:t>Content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640211"/>
            <a:ext cx="8229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x=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document.getElementById</a:t>
            </a:r>
            <a:r>
              <a:rPr lang="en-US" sz="2800" dirty="0">
                <a:latin typeface="Courier"/>
                <a:cs typeface="Courier"/>
              </a:rPr>
              <a:t>("demo"</a:t>
            </a:r>
            <a:r>
              <a:rPr lang="en-US" sz="2800" dirty="0" smtClean="0">
                <a:latin typeface="Courier"/>
                <a:cs typeface="Courier"/>
              </a:rPr>
              <a:t>); </a:t>
            </a:r>
            <a:r>
              <a:rPr lang="en-US" sz="2800" dirty="0" err="1" smtClean="0">
                <a:latin typeface="Courier"/>
                <a:cs typeface="Courier"/>
              </a:rPr>
              <a:t>x.</a:t>
            </a:r>
            <a:r>
              <a:rPr lang="en-US" sz="2800" dirty="0" err="1" smtClean="0">
                <a:solidFill>
                  <a:srgbClr val="FF0000"/>
                </a:solidFill>
                <a:latin typeface="Courier"/>
                <a:cs typeface="Courier"/>
              </a:rPr>
              <a:t>innerHTML</a:t>
            </a:r>
            <a:r>
              <a:rPr lang="en-US" sz="2800" dirty="0">
                <a:latin typeface="Courier"/>
                <a:cs typeface="Courier"/>
              </a:rPr>
              <a:t>="Hello </a:t>
            </a:r>
            <a:r>
              <a:rPr lang="en-US" sz="2800" dirty="0" smtClean="0">
                <a:latin typeface="Courier"/>
                <a:cs typeface="Courier"/>
              </a:rPr>
              <a:t>JavaScript”;</a:t>
            </a:r>
            <a:endParaRPr lang="en-US" sz="28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3829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933"/>
            <a:ext cx="8229600" cy="5273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Mobile Apps</a:t>
            </a:r>
          </a:p>
          <a:p>
            <a:r>
              <a:rPr lang="en-US" dirty="0" smtClean="0"/>
              <a:t>HTML5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yper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ext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arkup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anguage (version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)(2014)</a:t>
            </a:r>
          </a:p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Content and Structure</a:t>
            </a:r>
          </a:p>
          <a:p>
            <a:r>
              <a:rPr lang="en-US" dirty="0" smtClean="0"/>
              <a:t>CSS3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ascading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tyle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heets </a:t>
            </a:r>
            <a:r>
              <a:rPr lang="en-US" dirty="0" smtClean="0"/>
              <a:t>(version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Presentation, Layout and User Interface</a:t>
            </a:r>
          </a:p>
          <a:p>
            <a:r>
              <a:rPr lang="en-US" dirty="0" smtClean="0"/>
              <a:t>JavaScript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Behavior and Business Logic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031" y="990647"/>
            <a:ext cx="1126376" cy="160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026" y="3631941"/>
            <a:ext cx="1023300" cy="144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07" y="5227052"/>
            <a:ext cx="1055219" cy="10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accent1"/>
                </a:solidFill>
              </a:rPr>
              <a:t>Hello JavaScript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565124"/>
            <a:ext cx="8492247" cy="48936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&lt;!DOCTYPE html&gt;</a:t>
            </a:r>
          </a:p>
          <a:p>
            <a:r>
              <a:rPr lang="en-US" sz="2400" dirty="0">
                <a:latin typeface="Courier"/>
                <a:cs typeface="Courier"/>
              </a:rPr>
              <a:t>&lt;html&gt;</a:t>
            </a:r>
          </a:p>
          <a:p>
            <a:r>
              <a:rPr lang="en-US" sz="2400" dirty="0">
                <a:latin typeface="Courier"/>
                <a:cs typeface="Courier"/>
              </a:rPr>
              <a:t>&lt;body&gt;</a:t>
            </a:r>
          </a:p>
          <a:p>
            <a:r>
              <a:rPr lang="en-US" sz="2400" dirty="0">
                <a:latin typeface="Courier"/>
                <a:cs typeface="Courier"/>
              </a:rPr>
              <a:t> </a:t>
            </a:r>
          </a:p>
          <a:p>
            <a:r>
              <a:rPr lang="en-US" sz="2400" dirty="0">
                <a:latin typeface="Courier"/>
                <a:cs typeface="Courier"/>
              </a:rPr>
              <a:t>&lt;h2&gt;Hello JavaScript Demo&lt;/h2&gt;</a:t>
            </a:r>
          </a:p>
          <a:p>
            <a:r>
              <a:rPr lang="en-US" sz="2400" dirty="0">
                <a:latin typeface="Courier"/>
                <a:cs typeface="Courier"/>
              </a:rPr>
              <a:t>&lt;p id="demo"&gt;HTML content&lt;/p&gt;</a:t>
            </a:r>
          </a:p>
          <a:p>
            <a:r>
              <a:rPr lang="en-US" sz="2400" dirty="0">
                <a:latin typeface="Courier"/>
                <a:cs typeface="Courier"/>
              </a:rPr>
              <a:t> </a:t>
            </a:r>
          </a:p>
          <a:p>
            <a:r>
              <a:rPr lang="en-US" sz="2400" dirty="0">
                <a:latin typeface="Courier"/>
                <a:cs typeface="Courier"/>
              </a:rPr>
              <a:t>&lt;button type="button" </a:t>
            </a:r>
            <a:r>
              <a:rPr lang="en-US" sz="2400" dirty="0" err="1">
                <a:latin typeface="Courier"/>
                <a:cs typeface="Courier"/>
              </a:rPr>
              <a:t>onclick</a:t>
            </a:r>
            <a:r>
              <a:rPr lang="en-US" sz="2400" dirty="0">
                <a:latin typeface="Courier"/>
                <a:cs typeface="Courier"/>
              </a:rPr>
              <a:t>="</a:t>
            </a:r>
            <a:r>
              <a:rPr lang="en-US" sz="2000" dirty="0" err="1">
                <a:latin typeface="Courier"/>
                <a:cs typeface="Courier"/>
              </a:rPr>
              <a:t>document.getElementById</a:t>
            </a:r>
            <a:r>
              <a:rPr lang="en-US" sz="2000" dirty="0">
                <a:latin typeface="Courier"/>
                <a:cs typeface="Courier"/>
              </a:rPr>
              <a:t>('demo').</a:t>
            </a:r>
            <a:r>
              <a:rPr lang="en-US" sz="2000" dirty="0" err="1">
                <a:latin typeface="Courier"/>
                <a:cs typeface="Courier"/>
              </a:rPr>
              <a:t>innerHTML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400" dirty="0">
                <a:latin typeface="Courier"/>
                <a:cs typeface="Courier"/>
              </a:rPr>
              <a:t>= 'Hello JavaScript'"&gt;Click Me&lt;/button&gt;</a:t>
            </a:r>
          </a:p>
          <a:p>
            <a:r>
              <a:rPr lang="en-US" sz="2400" dirty="0">
                <a:latin typeface="Courier"/>
                <a:cs typeface="Courier"/>
              </a:rPr>
              <a:t> </a:t>
            </a:r>
          </a:p>
          <a:p>
            <a:r>
              <a:rPr lang="en-US" sz="2400" dirty="0">
                <a:latin typeface="Courier"/>
                <a:cs typeface="Courier"/>
              </a:rPr>
              <a:t>&lt;/body&gt;</a:t>
            </a:r>
          </a:p>
          <a:p>
            <a:r>
              <a:rPr lang="en-US" sz="2400" dirty="0">
                <a:latin typeface="Courier"/>
                <a:cs typeface="Courier"/>
              </a:rPr>
              <a:t>&lt;/html&gt;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0785" y="6581001"/>
            <a:ext cx="3382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://www.w3schools.com/js/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js_intro.asp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6471" y="419948"/>
            <a:ext cx="8492247" cy="6186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CD5B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&lt;!DOCTYPE html&gt;</a:t>
            </a:r>
          </a:p>
          <a:p>
            <a:r>
              <a:rPr lang="en-US" dirty="0">
                <a:latin typeface="Courier"/>
                <a:cs typeface="Courier"/>
              </a:rPr>
              <a:t>&lt;html&gt;</a:t>
            </a:r>
          </a:p>
          <a:p>
            <a:r>
              <a:rPr lang="en-US" dirty="0">
                <a:latin typeface="Courier"/>
                <a:cs typeface="Courier"/>
              </a:rPr>
              <a:t>&lt;body</a:t>
            </a:r>
            <a:r>
              <a:rPr lang="en-US" dirty="0" smtClean="0">
                <a:latin typeface="Courier"/>
                <a:cs typeface="Courier"/>
              </a:rPr>
              <a:t>&gt;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&lt;</a:t>
            </a:r>
            <a:r>
              <a:rPr lang="en-US" dirty="0" smtClean="0">
                <a:latin typeface="Courier"/>
                <a:cs typeface="Courier"/>
              </a:rPr>
              <a:t>p&gt;JavaScript if else&lt;/</a:t>
            </a:r>
            <a:r>
              <a:rPr lang="en-US" dirty="0">
                <a:latin typeface="Courier"/>
                <a:cs typeface="Courier"/>
              </a:rPr>
              <a:t>p</a:t>
            </a:r>
            <a:r>
              <a:rPr lang="en-US" dirty="0" smtClean="0">
                <a:latin typeface="Courier"/>
                <a:cs typeface="Courier"/>
              </a:rPr>
              <a:t>&gt;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&lt;button </a:t>
            </a:r>
            <a:r>
              <a:rPr lang="en-US" dirty="0" err="1">
                <a:latin typeface="Courier"/>
                <a:cs typeface="Courier"/>
              </a:rPr>
              <a:t>onclick</a:t>
            </a:r>
            <a:r>
              <a:rPr lang="en-US" dirty="0">
                <a:latin typeface="Courier"/>
                <a:cs typeface="Courier"/>
              </a:rPr>
              <a:t>="</a:t>
            </a:r>
            <a:r>
              <a:rPr lang="en-US" dirty="0" err="1">
                <a:latin typeface="Courier"/>
                <a:cs typeface="Courier"/>
              </a:rPr>
              <a:t>myFunction</a:t>
            </a:r>
            <a:r>
              <a:rPr lang="en-US" dirty="0">
                <a:latin typeface="Courier"/>
                <a:cs typeface="Courier"/>
              </a:rPr>
              <a:t>()"&gt;Try it&lt;/button</a:t>
            </a:r>
            <a:r>
              <a:rPr lang="en-US" dirty="0" smtClean="0">
                <a:latin typeface="Courier"/>
                <a:cs typeface="Courier"/>
              </a:rPr>
              <a:t>&gt;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&lt;p id="demo"&gt;&lt;/p</a:t>
            </a:r>
            <a:r>
              <a:rPr lang="en-US" dirty="0" smtClean="0">
                <a:latin typeface="Courier"/>
                <a:cs typeface="Courier"/>
              </a:rPr>
              <a:t>&gt;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&lt;script&gt;</a:t>
            </a:r>
          </a:p>
          <a:p>
            <a:r>
              <a:rPr lang="en-US" dirty="0">
                <a:latin typeface="Courier"/>
                <a:cs typeface="Courier"/>
              </a:rPr>
              <a:t>function </a:t>
            </a:r>
            <a:r>
              <a:rPr lang="en-US" dirty="0" err="1">
                <a:latin typeface="Courier"/>
                <a:cs typeface="Courier"/>
              </a:rPr>
              <a:t>myFunction</a:t>
            </a:r>
            <a:r>
              <a:rPr lang="en-US" dirty="0">
                <a:latin typeface="Courier"/>
                <a:cs typeface="Courier"/>
              </a:rPr>
              <a:t>() {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 err="1">
                <a:latin typeface="Courier"/>
                <a:cs typeface="Courier"/>
              </a:rPr>
              <a:t>var</a:t>
            </a:r>
            <a:r>
              <a:rPr lang="en-US" dirty="0">
                <a:latin typeface="Courier"/>
                <a:cs typeface="Courier"/>
              </a:rPr>
              <a:t> greeting;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 err="1">
                <a:latin typeface="Courier"/>
                <a:cs typeface="Courier"/>
              </a:rPr>
              <a:t>var</a:t>
            </a:r>
            <a:r>
              <a:rPr lang="en-US" dirty="0">
                <a:latin typeface="Courier"/>
                <a:cs typeface="Courier"/>
              </a:rPr>
              <a:t> time = new Date().</a:t>
            </a:r>
            <a:r>
              <a:rPr lang="en-US" dirty="0" err="1">
                <a:latin typeface="Courier"/>
                <a:cs typeface="Courier"/>
              </a:rPr>
              <a:t>getHours</a:t>
            </a:r>
            <a:r>
              <a:rPr lang="en-US" dirty="0">
                <a:latin typeface="Courier"/>
                <a:cs typeface="Courier"/>
              </a:rPr>
              <a:t>();</a:t>
            </a:r>
          </a:p>
          <a:p>
            <a:r>
              <a:rPr lang="en-US" dirty="0">
                <a:latin typeface="Courier"/>
                <a:cs typeface="Courier"/>
              </a:rPr>
              <a:t>    if (time &lt; 10) {</a:t>
            </a:r>
          </a:p>
          <a:p>
            <a:r>
              <a:rPr lang="en-US" dirty="0">
                <a:latin typeface="Courier"/>
                <a:cs typeface="Courier"/>
              </a:rPr>
              <a:t>        greeting = "Good morning";</a:t>
            </a:r>
          </a:p>
          <a:p>
            <a:r>
              <a:rPr lang="en-US" dirty="0">
                <a:latin typeface="Courier"/>
                <a:cs typeface="Courier"/>
              </a:rPr>
              <a:t>    } else if (time &lt; 20) {</a:t>
            </a:r>
          </a:p>
          <a:p>
            <a:r>
              <a:rPr lang="en-US" dirty="0">
                <a:latin typeface="Courier"/>
                <a:cs typeface="Courier"/>
              </a:rPr>
              <a:t>        greeting = "Good day";</a:t>
            </a:r>
          </a:p>
          <a:p>
            <a:r>
              <a:rPr lang="en-US" dirty="0">
                <a:latin typeface="Courier"/>
                <a:cs typeface="Courier"/>
              </a:rPr>
              <a:t>    } else {</a:t>
            </a:r>
          </a:p>
          <a:p>
            <a:r>
              <a:rPr lang="en-US" dirty="0">
                <a:latin typeface="Courier"/>
                <a:cs typeface="Courier"/>
              </a:rPr>
              <a:t>        greeting = "Good evening";</a:t>
            </a:r>
          </a:p>
          <a:p>
            <a:r>
              <a:rPr lang="en-US" dirty="0">
                <a:latin typeface="Courier"/>
                <a:cs typeface="Courier"/>
              </a:rPr>
              <a:t>    }</a:t>
            </a:r>
          </a:p>
          <a:p>
            <a:r>
              <a:rPr lang="en-US" dirty="0" err="1">
                <a:latin typeface="Courier"/>
                <a:cs typeface="Courier"/>
              </a:rPr>
              <a:t>document.getElementById</a:t>
            </a:r>
            <a:r>
              <a:rPr lang="en-US" dirty="0">
                <a:latin typeface="Courier"/>
                <a:cs typeface="Courier"/>
              </a:rPr>
              <a:t>("demo").</a:t>
            </a:r>
            <a:r>
              <a:rPr lang="en-US" dirty="0" err="1">
                <a:latin typeface="Courier"/>
                <a:cs typeface="Courier"/>
              </a:rPr>
              <a:t>innerHTML</a:t>
            </a:r>
            <a:r>
              <a:rPr lang="en-US" dirty="0">
                <a:latin typeface="Courier"/>
                <a:cs typeface="Courier"/>
              </a:rPr>
              <a:t> = greeting;</a:t>
            </a:r>
          </a:p>
          <a:p>
            <a:r>
              <a:rPr lang="en-US" dirty="0">
                <a:latin typeface="Courier"/>
                <a:cs typeface="Courier"/>
              </a:rPr>
              <a:t>}</a:t>
            </a:r>
          </a:p>
          <a:p>
            <a:r>
              <a:rPr lang="en-US" dirty="0">
                <a:latin typeface="Courier"/>
                <a:cs typeface="Courier"/>
              </a:rPr>
              <a:t>&lt;/script</a:t>
            </a:r>
            <a:r>
              <a:rPr lang="en-US" dirty="0" smtClean="0">
                <a:latin typeface="Courier"/>
                <a:cs typeface="Courier"/>
              </a:rPr>
              <a:t>&gt;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&lt;/body&gt;</a:t>
            </a:r>
          </a:p>
          <a:p>
            <a:r>
              <a:rPr lang="en-US" dirty="0">
                <a:latin typeface="Courier"/>
                <a:cs typeface="Courier"/>
              </a:rPr>
              <a:t>&lt;/html&gt;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5218" y="6581001"/>
            <a:ext cx="4593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www.w3schools.com/js/tryit.asp?filename=tryjs_elseif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9118" y="19043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Hello </a:t>
            </a:r>
            <a:r>
              <a:rPr lang="en-US" b="1" smtClean="0">
                <a:solidFill>
                  <a:schemeClr val="accent1"/>
                </a:solidFill>
              </a:rPr>
              <a:t>if else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26551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HTML5 Editors</a:t>
            </a:r>
            <a:endParaRPr lang="en-US" sz="7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11" y="-25150"/>
            <a:ext cx="8841988" cy="67904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Maqetta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4200" b="1" dirty="0" smtClean="0">
                <a:solidFill>
                  <a:srgbClr val="4F81BD"/>
                </a:solidFill>
              </a:rPr>
              <a:t>Online HTML5 WYSIWYG Editor</a:t>
            </a:r>
            <a:endParaRPr lang="en-US" sz="4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41966" y="6445982"/>
            <a:ext cx="206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http://maqetta.org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Aloha Editor: HTML5 WYSIWYG editor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1147" y="6421591"/>
            <a:ext cx="298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http://www.aloha-editor.org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Adobe Dreamweaver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999" y="6488668"/>
            <a:ext cx="5358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http://www.adobe.com/products/</a:t>
            </a:r>
            <a:r>
              <a:rPr lang="en-US" dirty="0" smtClean="0">
                <a:hlinkClick r:id="rId3"/>
              </a:rPr>
              <a:t>dreamweaver.html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85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BlueGriffon</a:t>
            </a:r>
            <a:r>
              <a:rPr lang="en-US" b="1" dirty="0" smtClean="0">
                <a:solidFill>
                  <a:srgbClr val="4F81BD"/>
                </a:solidFill>
              </a:rPr>
              <a:t>: WYSIWYG content editor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4265" y="6466443"/>
            <a:ext cx="2855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http://www.bluegriffon.org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541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4"/>
            <a:ext cx="8229600" cy="518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Editor: http://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" y="606492"/>
            <a:ext cx="9030839" cy="591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048" y="6480782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0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55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4F81BD"/>
                </a:solidFill>
              </a:rPr>
              <a:t>Aptana</a:t>
            </a:r>
            <a:r>
              <a:rPr lang="en-US" b="1" dirty="0">
                <a:solidFill>
                  <a:srgbClr val="4F81BD"/>
                </a:solidFill>
              </a:rPr>
              <a:t> Studio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9" y="1064379"/>
            <a:ext cx="8549727" cy="51888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643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http://www.aptana.com/products/studio3/</a:t>
            </a:r>
            <a:r>
              <a:rPr lang="en-US" sz="1200" dirty="0" smtClean="0">
                <a:hlinkClick r:id="rId3"/>
              </a:rPr>
              <a:t>download.html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7578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896"/>
            <a:ext cx="8229600" cy="7589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TextEdit</a:t>
            </a:r>
            <a:r>
              <a:rPr lang="en-US" b="1" dirty="0" smtClean="0">
                <a:solidFill>
                  <a:schemeClr val="accent1"/>
                </a:solidFill>
              </a:rPr>
              <a:t> in Mac OSX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77" y="1181057"/>
            <a:ext cx="965200" cy="120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62" y="1199703"/>
            <a:ext cx="5858999" cy="28345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262" y="4472657"/>
            <a:ext cx="5905500" cy="2133600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" y="2616983"/>
            <a:ext cx="2968834" cy="92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4" y="922774"/>
            <a:ext cx="4112184" cy="5383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/>
              <a:t>Building Android Apps with HTML, CSS, and JavaScript: Making Native Apps with Standards-Based Web </a:t>
            </a:r>
            <a:r>
              <a:rPr lang="en-US" sz="2400" dirty="0" smtClean="0"/>
              <a:t>Tools</a:t>
            </a:r>
            <a:r>
              <a:rPr lang="en-US" sz="1600" dirty="0" smtClean="0"/>
              <a:t>, Jonathan Stark &amp; </a:t>
            </a:r>
            <a:r>
              <a:rPr lang="en-US" sz="1600" dirty="0"/>
              <a:t>Brian Jepson, </a:t>
            </a:r>
            <a:r>
              <a:rPr lang="en-US" sz="1600" dirty="0" err="1" smtClean="0"/>
              <a:t>O’reilly</a:t>
            </a:r>
            <a:r>
              <a:rPr lang="en-US" sz="1600" dirty="0" smtClean="0"/>
              <a:t>, 2012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05715" y="6558776"/>
            <a:ext cx="8125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http</a:t>
            </a:r>
            <a:r>
              <a:rPr lang="en-US" sz="1200" dirty="0">
                <a:solidFill>
                  <a:srgbClr val="A6A6A6"/>
                </a:solidFill>
                <a:hlinkClick r:id="rId3"/>
              </a:rPr>
              <a:t>://www.amazon.com/Building-Android-Apps-HTML-JavaScript/dp/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1449316417</a:t>
            </a:r>
            <a:endParaRPr lang="en-US" sz="12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4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Sublime Text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6200" y="6466443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http://www.sublimetext.com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89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Notepad++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5374" y="6445982"/>
            <a:ext cx="29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http://notepad-plus-plus.org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6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91139" y="6421591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https://codiqa.com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822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: </a:t>
            </a:r>
            <a:r>
              <a:rPr lang="en-US" sz="3100" b="1" dirty="0" smtClean="0">
                <a:solidFill>
                  <a:srgbClr val="4F81BD"/>
                </a:solidFill>
              </a:rPr>
              <a:t>drag-and-drop builder for mobile apps</a:t>
            </a:r>
            <a:endParaRPr lang="en-US" sz="3100" b="1" dirty="0">
              <a:solidFill>
                <a:srgbClr val="4F81B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85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codiqa</a:t>
            </a:r>
            <a:r>
              <a:rPr lang="en-US" b="1" dirty="0" smtClean="0">
                <a:solidFill>
                  <a:srgbClr val="4F81BD"/>
                </a:solidFill>
              </a:rPr>
              <a:t> demo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9169" y="6493223"/>
            <a:ext cx="262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https://codiqa.com/</a:t>
            </a:r>
            <a:r>
              <a:rPr lang="en-US" dirty="0" smtClean="0">
                <a:hlinkClick r:id="rId2"/>
              </a:rPr>
              <a:t>demo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64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26551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4F81BD"/>
                </a:solidFill>
              </a:rPr>
              <a:t>HTML5 Mobile Apps Simulators</a:t>
            </a:r>
            <a:endParaRPr lang="en-US" sz="7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75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Ripple Emulator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59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7077" y="6558776"/>
            <a:ext cx="7309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https://chrome.google.com/webstore/detail/ripple-emulator-beta/geelfhphabnejjhdalkjhgipohgpdnoc?hl=</a:t>
            </a:r>
            <a:r>
              <a:rPr lang="en-US" sz="1200" dirty="0" smtClean="0">
                <a:hlinkClick r:id="rId3"/>
              </a:rPr>
              <a:t>en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7597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07" y="0"/>
            <a:ext cx="8813125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</a:t>
            </a:r>
            <a:r>
              <a:rPr lang="en-US" b="1" dirty="0">
                <a:solidFill>
                  <a:srgbClr val="4F81BD"/>
                </a:solidFill>
              </a:rPr>
              <a:t>browser </a:t>
            </a:r>
            <a:r>
              <a:rPr lang="en-US" b="1" dirty="0" smtClean="0">
                <a:solidFill>
                  <a:srgbClr val="4F81BD"/>
                </a:solidFill>
              </a:rPr>
              <a:t>simulator: </a:t>
            </a:r>
            <a:r>
              <a:rPr lang="en-US" b="1" dirty="0" err="1" smtClean="0">
                <a:solidFill>
                  <a:srgbClr val="4F81BD"/>
                </a:solidFill>
              </a:rPr>
              <a:t>ipadpeek.com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58560" y="6498758"/>
            <a:ext cx="2226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http://ipadpeek.com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02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Opera Mobile Emulator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4559" y="6452189"/>
            <a:ext cx="5394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http://www.opera.com/developer/mobile-</a:t>
            </a:r>
            <a:r>
              <a:rPr lang="en-US" dirty="0" smtClean="0">
                <a:hlinkClick r:id="rId3"/>
              </a:rPr>
              <a:t>emulator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22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6201" y="6506952"/>
            <a:ext cx="311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  <a:hlinkClick r:id="rId3"/>
              </a:rPr>
              <a:t>http://iphone5simulator.com</a:t>
            </a:r>
            <a:r>
              <a:rPr lang="en-US" b="1" dirty="0" smtClean="0">
                <a:solidFill>
                  <a:srgbClr val="4F81BD"/>
                </a:solidFill>
                <a:hlinkClick r:id="rId3"/>
              </a:rPr>
              <a:t>/</a:t>
            </a:r>
            <a:endParaRPr lang="en-US" b="1" dirty="0" smtClean="0">
              <a:solidFill>
                <a:srgbClr val="4F81BD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iPhone5Simulator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Appetize.io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2860"/>
            <a:ext cx="8229600" cy="57334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7289" y="6536350"/>
            <a:ext cx="2569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appetize.io/demo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54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 smtClean="0"/>
              <a:t>Building iPhone Apps with HTML, CSS, and JavaScript: Making App Store Apps Without Objective-C or Cocoa</a:t>
            </a:r>
            <a:r>
              <a:rPr lang="en-US" sz="1600" dirty="0" smtClean="0"/>
              <a:t>, </a:t>
            </a:r>
            <a:r>
              <a:rPr lang="en-US" sz="1600" dirty="0"/>
              <a:t>Jonathan Stark, </a:t>
            </a:r>
            <a:r>
              <a:rPr lang="en-US" sz="1600" dirty="0" err="1"/>
              <a:t>O’reilly</a:t>
            </a:r>
            <a:r>
              <a:rPr lang="en-US" sz="1600" dirty="0" smtClean="0"/>
              <a:t>, 2010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</a:t>
            </a:r>
            <a:r>
              <a:rPr lang="en-US" altLang="zh-TW" sz="1000" dirty="0" smtClean="0">
                <a:solidFill>
                  <a:srgbClr val="A6A6A6"/>
                </a:solidFill>
              </a:rPr>
              <a:t>: </a:t>
            </a:r>
            <a:r>
              <a:rPr lang="en-US" altLang="zh-TW" sz="1000" dirty="0" smtClean="0">
                <a:solidFill>
                  <a:srgbClr val="A6A6A6"/>
                </a:solidFill>
                <a:hlinkClick r:id="rId2"/>
              </a:rPr>
              <a:t>http://www.amazon.com/Building-iPhone-Apps-HTML-JavaScript/dp/0596805780</a:t>
            </a:r>
            <a:endParaRPr lang="en-US" altLang="zh-TW" sz="1000" dirty="0" smtClean="0">
              <a:solidFill>
                <a:srgbClr val="A6A6A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877" y="694126"/>
            <a:ext cx="4429482" cy="58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158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9"/>
            <a:ext cx="8229600" cy="769073"/>
          </a:xfrm>
        </p:spPr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Xcode</a:t>
            </a:r>
            <a:r>
              <a:rPr lang="en-US" b="1" dirty="0" smtClean="0">
                <a:solidFill>
                  <a:srgbClr val="4F81BD"/>
                </a:solidFill>
              </a:rPr>
              <a:t> iPhone Simulator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31" y="1043711"/>
            <a:ext cx="3597291" cy="54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9810"/>
            <a:ext cx="3757631" cy="5636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45" y="0"/>
            <a:ext cx="386366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751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847" y="-22225"/>
            <a:ext cx="386366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548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65" y="-22225"/>
            <a:ext cx="386366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31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0"/>
            <a:ext cx="386366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202" y="273721"/>
            <a:ext cx="2318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grandviewave.com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026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600872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rgbClr val="4F81BD"/>
                </a:solidFill>
              </a:rPr>
              <a:t>Demo</a:t>
            </a:r>
            <a:r>
              <a:rPr lang="en-US" sz="8000" b="1" dirty="0" smtClean="0">
                <a:solidFill>
                  <a:srgbClr val="000000"/>
                </a:solidFill>
              </a:rPr>
              <a:t/>
            </a:r>
            <a:br>
              <a:rPr lang="en-US" sz="8000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Building Mobile </a:t>
            </a:r>
            <a:r>
              <a:rPr lang="en-US" b="1" dirty="0">
                <a:solidFill>
                  <a:srgbClr val="FF0000"/>
                </a:solidFill>
              </a:rPr>
              <a:t>Apps </a:t>
            </a:r>
            <a:r>
              <a:rPr lang="en-US" b="1" dirty="0" smtClean="0">
                <a:solidFill>
                  <a:srgbClr val="FF0000"/>
                </a:solidFill>
              </a:rPr>
              <a:t>with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HTML5, CSS3, and JavaScript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45" y="3773136"/>
            <a:ext cx="4641111" cy="2719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75509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hlinkClick r:id="rId3"/>
              </a:rPr>
              <a:t>http://jsbin.com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4399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3636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24"/>
            <a:ext cx="8229600" cy="5184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Online Editor: http://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" y="606492"/>
            <a:ext cx="9030839" cy="591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048" y="6480782"/>
            <a:ext cx="180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http://jsbin.com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8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6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4005" y="6421591"/>
            <a:ext cx="6525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http://www.compileonline.com/</a:t>
            </a:r>
            <a:r>
              <a:rPr lang="en-US" dirty="0" smtClean="0">
                <a:hlinkClick r:id="rId3"/>
              </a:rPr>
              <a:t>try_jquerymobile_online.php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2236" y="88206"/>
            <a:ext cx="8643472" cy="67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4F81BD"/>
                </a:solidFill>
              </a:rPr>
              <a:t>CompileOnline</a:t>
            </a:r>
            <a:r>
              <a:rPr lang="en-US" b="1" dirty="0" smtClean="0">
                <a:solidFill>
                  <a:srgbClr val="4F81BD"/>
                </a:solidFill>
              </a:rPr>
              <a:t>: Try </a:t>
            </a:r>
            <a:r>
              <a:rPr lang="en-US" b="1" dirty="0" err="1" smtClean="0">
                <a:solidFill>
                  <a:srgbClr val="4F81BD"/>
                </a:solidFill>
              </a:rPr>
              <a:t>jQueryMobile</a:t>
            </a:r>
            <a:r>
              <a:rPr lang="en-US" b="1" dirty="0" smtClean="0">
                <a:solidFill>
                  <a:srgbClr val="4F81BD"/>
                </a:solidFill>
              </a:rPr>
              <a:t> Online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01147" y="6466443"/>
            <a:ext cx="334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http://jsbin.com/oWOsUcI/1/</a:t>
            </a:r>
            <a:r>
              <a:rPr lang="en-US" dirty="0" smtClean="0">
                <a:hlinkClick r:id="rId2"/>
              </a:rPr>
              <a:t>edit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9" y="304772"/>
            <a:ext cx="8686800" cy="61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51" y="803878"/>
            <a:ext cx="4686094" cy="5800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4473" y="6606257"/>
            <a:ext cx="658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://www.amazon.com/Learn-HTML5-JavaScript-iOS-Standards-based/dp/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1430240385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747" y="-1"/>
            <a:ext cx="8625347" cy="803879"/>
          </a:xfrm>
        </p:spPr>
        <p:txBody>
          <a:bodyPr>
            <a:noAutofit/>
          </a:bodyPr>
          <a:lstStyle/>
          <a:p>
            <a:r>
              <a:rPr lang="en-US" sz="2400" dirty="0"/>
              <a:t>Learn HTML5 and JavaScript for </a:t>
            </a:r>
            <a:r>
              <a:rPr lang="en-US" sz="2400" dirty="0" err="1"/>
              <a:t>iOS</a:t>
            </a:r>
            <a:r>
              <a:rPr lang="en-US" sz="2400" dirty="0"/>
              <a:t>: Web Standards-based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iPhone, </a:t>
            </a:r>
            <a:r>
              <a:rPr lang="en-US" sz="2400" dirty="0" err="1"/>
              <a:t>iPad</a:t>
            </a:r>
            <a:r>
              <a:rPr lang="en-US" sz="2400" dirty="0"/>
              <a:t>, and iPod touch</a:t>
            </a:r>
            <a:r>
              <a:rPr lang="en-US" sz="2000" dirty="0"/>
              <a:t>, </a:t>
            </a:r>
            <a:r>
              <a:rPr lang="en-US" sz="1600" dirty="0"/>
              <a:t>Scott Preston, </a:t>
            </a:r>
            <a:r>
              <a:rPr lang="en-US" sz="1600" dirty="0" err="1"/>
              <a:t>Apress</a:t>
            </a:r>
            <a:r>
              <a:rPr lang="en-US" sz="1600" dirty="0"/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3231598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HTML5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05" y="1804902"/>
            <a:ext cx="8249321" cy="38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HTML5 Event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7" y="1968500"/>
            <a:ext cx="8679921" cy="301113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49807" y="4049097"/>
            <a:ext cx="2137477" cy="3646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HTML5 viewport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43" y="1879598"/>
            <a:ext cx="8484992" cy="35150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1" y="2829338"/>
            <a:ext cx="8392834" cy="238921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HTML5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705100"/>
            <a:ext cx="8546362" cy="1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CSS3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92" y="2228256"/>
            <a:ext cx="8278564" cy="28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2" y="2590799"/>
            <a:ext cx="8581930" cy="20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784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Mobile App with HTML5, CSS3, and JavaScript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77844"/>
            <a:ext cx="84455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790148"/>
            <a:ext cx="8407400" cy="191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5" y="1800402"/>
            <a:ext cx="8420100" cy="1244600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3093925"/>
            <a:ext cx="8483600" cy="1638300"/>
          </a:xfrm>
          <a:prstGeom prst="rect">
            <a:avLst/>
          </a:prstGeom>
          <a:solidFill>
            <a:srgbClr val="FF6600"/>
          </a:solidFill>
          <a:ln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0579" y="477844"/>
            <a:ext cx="1180356" cy="6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01147" y="6466443"/>
            <a:ext cx="334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http://jsbin.com/oWOsUcI/1/</a:t>
            </a:r>
            <a:r>
              <a:rPr lang="en-US" dirty="0" smtClean="0">
                <a:hlinkClick r:id="rId2"/>
              </a:rPr>
              <a:t>edit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9" y="304772"/>
            <a:ext cx="8686800" cy="61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3419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4"/>
            <a:ext cx="8229600" cy="1010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HTML5 CSS3 JavaScript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Hello World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2" y="1392488"/>
            <a:ext cx="2896571" cy="5141414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8144" y="1105091"/>
            <a:ext cx="5771187" cy="544764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&lt;!DOCTYPE html&gt;</a:t>
            </a:r>
          </a:p>
          <a:p>
            <a:r>
              <a:rPr lang="en-US" sz="1200" dirty="0"/>
              <a:t>&lt;html&gt;</a:t>
            </a:r>
          </a:p>
          <a:p>
            <a:r>
              <a:rPr lang="en-US" sz="1200" dirty="0"/>
              <a:t>&lt;head&gt;</a:t>
            </a:r>
          </a:p>
          <a:p>
            <a:r>
              <a:rPr lang="en-US" sz="1200" dirty="0"/>
              <a:t>  &lt;meta charset=utf-8 /&gt;</a:t>
            </a:r>
          </a:p>
          <a:p>
            <a:r>
              <a:rPr lang="en-US" sz="1200" dirty="0"/>
              <a:t>  &lt;meta name="viewport" content="width=device-width, initial-scale=1" /&gt;</a:t>
            </a:r>
          </a:p>
          <a:p>
            <a:r>
              <a:rPr lang="en-US" sz="1200" dirty="0"/>
              <a:t>  &lt;title&gt;Hello World HTML5 by </a:t>
            </a:r>
            <a:r>
              <a:rPr lang="en-US" sz="1200" dirty="0" err="1"/>
              <a:t>Myday</a:t>
            </a:r>
            <a:r>
              <a:rPr lang="en-US" sz="1200" dirty="0"/>
              <a:t>&lt;/title&gt;</a:t>
            </a:r>
          </a:p>
          <a:p>
            <a:r>
              <a:rPr lang="en-US" sz="1200" dirty="0"/>
              <a:t>  &lt;style&gt;</a:t>
            </a:r>
          </a:p>
          <a:p>
            <a:r>
              <a:rPr lang="en-US" sz="1200" dirty="0"/>
              <a:t>    body {</a:t>
            </a:r>
            <a:r>
              <a:rPr lang="en-US" sz="1200" dirty="0" err="1"/>
              <a:t>background-color:yellow</a:t>
            </a:r>
            <a:r>
              <a:rPr lang="en-US" sz="1200" dirty="0"/>
              <a:t>;}</a:t>
            </a:r>
          </a:p>
          <a:p>
            <a:r>
              <a:rPr lang="en-US" sz="1200" dirty="0"/>
              <a:t>    h1 {</a:t>
            </a:r>
            <a:r>
              <a:rPr lang="en-US" sz="1200" dirty="0" err="1"/>
              <a:t>color:green</a:t>
            </a:r>
            <a:r>
              <a:rPr lang="en-US" sz="1200" dirty="0"/>
              <a:t>}</a:t>
            </a:r>
          </a:p>
          <a:p>
            <a:r>
              <a:rPr lang="en-US" sz="1200" dirty="0"/>
              <a:t>    p {</a:t>
            </a:r>
            <a:r>
              <a:rPr lang="en-US" sz="1200" dirty="0" err="1"/>
              <a:t>color:red</a:t>
            </a:r>
            <a:r>
              <a:rPr lang="en-US" sz="1200" dirty="0"/>
              <a:t>;}</a:t>
            </a:r>
          </a:p>
          <a:p>
            <a:r>
              <a:rPr lang="en-US" sz="1200" dirty="0"/>
              <a:t>    div {</a:t>
            </a:r>
            <a:r>
              <a:rPr lang="en-US" sz="1200" dirty="0" err="1"/>
              <a:t>color:blue</a:t>
            </a:r>
            <a:r>
              <a:rPr lang="en-US" sz="1200" dirty="0"/>
              <a:t>; font-size:18px</a:t>
            </a:r>
            <a:r>
              <a:rPr lang="en-US" sz="1200" dirty="0" smtClean="0"/>
              <a:t>;}    </a:t>
            </a:r>
            <a:endParaRPr lang="en-US" sz="1200" dirty="0"/>
          </a:p>
          <a:p>
            <a:r>
              <a:rPr lang="en-US" sz="1200" dirty="0"/>
              <a:t>  &lt;/style&gt;</a:t>
            </a:r>
          </a:p>
          <a:p>
            <a:r>
              <a:rPr lang="en-US" sz="1200" dirty="0"/>
              <a:t>  &lt;script language="</a:t>
            </a:r>
            <a:r>
              <a:rPr lang="en-US" sz="1200" dirty="0" err="1"/>
              <a:t>javascript</a:t>
            </a:r>
            <a:r>
              <a:rPr lang="en-US" sz="1200" dirty="0"/>
              <a:t>"&gt;</a:t>
            </a:r>
          </a:p>
          <a:p>
            <a:r>
              <a:rPr lang="en-US" sz="1200" dirty="0"/>
              <a:t>    function </a:t>
            </a:r>
            <a:r>
              <a:rPr lang="en-US" sz="1200" dirty="0" err="1"/>
              <a:t>sayHello</a:t>
            </a:r>
            <a:r>
              <a:rPr lang="en-US" sz="1200" dirty="0"/>
              <a:t>()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strNameInput</a:t>
            </a:r>
            <a:r>
              <a:rPr lang="en-US" sz="1200" dirty="0"/>
              <a:t> =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txtNameInput</a:t>
            </a:r>
            <a:r>
              <a:rPr lang="en-US" sz="1200" dirty="0"/>
              <a:t>').value;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strOutput</a:t>
            </a:r>
            <a:r>
              <a:rPr lang="en-US" sz="1200" dirty="0"/>
              <a:t> = "Hello, my friend, " + </a:t>
            </a:r>
            <a:r>
              <a:rPr lang="en-US" sz="1200" dirty="0" err="1"/>
              <a:t>strNameInput</a:t>
            </a:r>
            <a:r>
              <a:rPr lang="en-US" sz="1200" dirty="0"/>
              <a:t>;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divOutput</a:t>
            </a:r>
            <a:r>
              <a:rPr lang="en-US" sz="1200" dirty="0"/>
              <a:t>').</a:t>
            </a:r>
            <a:r>
              <a:rPr lang="en-US" sz="1200" dirty="0" err="1"/>
              <a:t>innerHTML</a:t>
            </a:r>
            <a:r>
              <a:rPr lang="en-US" sz="1200" dirty="0"/>
              <a:t> = </a:t>
            </a:r>
            <a:r>
              <a:rPr lang="en-US" sz="1200" dirty="0" err="1"/>
              <a:t>strOutput</a:t>
            </a:r>
            <a:r>
              <a:rPr lang="en-US" sz="1200" dirty="0"/>
              <a:t>;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&lt;/script&gt;</a:t>
            </a:r>
          </a:p>
          <a:p>
            <a:r>
              <a:rPr lang="en-US" sz="1200" dirty="0"/>
              <a:t>&lt;/head&gt;</a:t>
            </a:r>
          </a:p>
          <a:p>
            <a:r>
              <a:rPr lang="en-US" sz="1200" dirty="0"/>
              <a:t>&lt;body&gt;</a:t>
            </a:r>
          </a:p>
          <a:p>
            <a:r>
              <a:rPr lang="en-US" sz="1200" dirty="0"/>
              <a:t>  &lt;h1&gt;Hello, World!&lt;/h1&gt;</a:t>
            </a:r>
          </a:p>
          <a:p>
            <a:r>
              <a:rPr lang="en-US" sz="1200" dirty="0"/>
              <a:t>  &lt;p&gt;What's your name?&lt;/p&gt;</a:t>
            </a:r>
          </a:p>
          <a:p>
            <a:r>
              <a:rPr lang="en-US" sz="1200" dirty="0"/>
              <a:t>  &lt;input id="</a:t>
            </a:r>
            <a:r>
              <a:rPr lang="en-US" sz="1200" dirty="0" err="1"/>
              <a:t>txtNameInput</a:t>
            </a:r>
            <a:r>
              <a:rPr lang="en-US" sz="1200" dirty="0"/>
              <a:t>" type="text"&gt;&lt;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&lt;button type="button" id="btnClick1" </a:t>
            </a:r>
            <a:r>
              <a:rPr lang="en-US" sz="1200" dirty="0" err="1"/>
              <a:t>onClick</a:t>
            </a:r>
            <a:r>
              <a:rPr lang="en-US" sz="1200" dirty="0"/>
              <a:t>="</a:t>
            </a:r>
            <a:r>
              <a:rPr lang="en-US" sz="1200" dirty="0" err="1"/>
              <a:t>sayHello</a:t>
            </a:r>
            <a:r>
              <a:rPr lang="en-US" sz="1200" dirty="0"/>
              <a:t>()"&gt;Press Me!&lt;/button&gt;&lt;</a:t>
            </a:r>
            <a:r>
              <a:rPr lang="en-US" sz="1200" dirty="0" err="1"/>
              <a:t>br</a:t>
            </a:r>
            <a:r>
              <a:rPr lang="en-US" sz="1200" dirty="0"/>
              <a:t>&gt;</a:t>
            </a:r>
          </a:p>
          <a:p>
            <a:r>
              <a:rPr lang="en-US" sz="1200" dirty="0"/>
              <a:t>  &lt;div id="</a:t>
            </a:r>
            <a:r>
              <a:rPr lang="en-US" sz="1200" dirty="0" err="1"/>
              <a:t>divOutput</a:t>
            </a:r>
            <a:r>
              <a:rPr lang="en-US" sz="1200" dirty="0"/>
              <a:t>"&gt;Hi&lt;/div&gt;</a:t>
            </a:r>
          </a:p>
          <a:p>
            <a:r>
              <a:rPr lang="en-US" sz="1200" dirty="0"/>
              <a:t>&lt;/body&gt;</a:t>
            </a:r>
          </a:p>
          <a:p>
            <a:r>
              <a:rPr lang="en-US" sz="1200" dirty="0"/>
              <a:t>&lt;/html&gt;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144" y="729340"/>
            <a:ext cx="12573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ndex.html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99" y="6527998"/>
            <a:ext cx="228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http://jsbin.com/oWOsUcI/</a:t>
            </a:r>
            <a:r>
              <a:rPr lang="en-US" sz="1400" dirty="0" smtClean="0">
                <a:hlinkClick r:id="rId3"/>
              </a:rPr>
              <a:t>1</a:t>
            </a:r>
            <a:endParaRPr lang="en-US" sz="1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458045" y="4380403"/>
            <a:ext cx="8228755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&lt;</a:t>
            </a:r>
            <a:r>
              <a:rPr lang="en-US" dirty="0"/>
              <a:t>body&gt;</a:t>
            </a:r>
          </a:p>
          <a:p>
            <a:r>
              <a:rPr lang="en-US" dirty="0"/>
              <a:t>  &lt;h1&gt;Hello, World!&lt;/h1&gt;</a:t>
            </a:r>
          </a:p>
          <a:p>
            <a:r>
              <a:rPr lang="en-US" dirty="0"/>
              <a:t>  &lt;p&gt;What's your name?&lt;/p&gt;</a:t>
            </a:r>
          </a:p>
          <a:p>
            <a:r>
              <a:rPr lang="en-US" dirty="0"/>
              <a:t>  &lt;input id="</a:t>
            </a:r>
            <a:r>
              <a:rPr lang="en-US" dirty="0" err="1"/>
              <a:t>txtNameInput</a:t>
            </a:r>
            <a:r>
              <a:rPr lang="en-US" dirty="0"/>
              <a:t>" type="text"&gt;&lt;</a:t>
            </a:r>
            <a:r>
              <a:rPr lang="en-US" dirty="0" err="1"/>
              <a:t>br</a:t>
            </a:r>
            <a:r>
              <a:rPr lang="en-US" dirty="0"/>
              <a:t>&gt;</a:t>
            </a:r>
          </a:p>
          <a:p>
            <a:r>
              <a:rPr lang="en-US" dirty="0"/>
              <a:t>  &lt;button type="button" id="btnClick1" </a:t>
            </a:r>
            <a:r>
              <a:rPr lang="en-US" dirty="0" err="1"/>
              <a:t>onClick</a:t>
            </a:r>
            <a:r>
              <a:rPr lang="en-US" dirty="0"/>
              <a:t>="</a:t>
            </a:r>
            <a:r>
              <a:rPr lang="en-US" dirty="0" err="1"/>
              <a:t>sayHello</a:t>
            </a:r>
            <a:r>
              <a:rPr lang="en-US" dirty="0"/>
              <a:t>()"&gt;Press Me!&lt;/button&gt;&lt;</a:t>
            </a:r>
            <a:r>
              <a:rPr lang="en-US" dirty="0" err="1"/>
              <a:t>br</a:t>
            </a:r>
            <a:r>
              <a:rPr lang="en-US" dirty="0"/>
              <a:t>&gt;</a:t>
            </a:r>
          </a:p>
          <a:p>
            <a:r>
              <a:rPr lang="en-US" dirty="0"/>
              <a:t>  &lt;div id="</a:t>
            </a:r>
            <a:r>
              <a:rPr lang="en-US" dirty="0" err="1"/>
              <a:t>divOutput</a:t>
            </a:r>
            <a:r>
              <a:rPr lang="en-US" dirty="0"/>
              <a:t>"&gt;Hi&lt;/div&gt;</a:t>
            </a:r>
          </a:p>
          <a:p>
            <a:r>
              <a:rPr lang="en-US" dirty="0"/>
              <a:t>&lt;/body</a:t>
            </a:r>
            <a:r>
              <a:rPr lang="en-US" dirty="0" smtClean="0"/>
              <a:t>&gt;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684" y="1780361"/>
            <a:ext cx="1829658" cy="2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3060</Words>
  <Application>Microsoft Macintosh PowerPoint</Application>
  <PresentationFormat>On-screen Show (4:3)</PresentationFormat>
  <Paragraphs>759</Paragraphs>
  <Slides>103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Calibri</vt:lpstr>
      <vt:lpstr>Courier</vt:lpstr>
      <vt:lpstr>新細明體</vt:lpstr>
      <vt:lpstr>Arial</vt:lpstr>
      <vt:lpstr>Office Theme</vt:lpstr>
      <vt:lpstr>Social Media Apps Programming</vt:lpstr>
      <vt:lpstr>Course Schedule (1/2)</vt:lpstr>
      <vt:lpstr>Course Schedule (2/2)</vt:lpstr>
      <vt:lpstr>Android /iOS Apps Programming</vt:lpstr>
      <vt:lpstr>App Development Comparison</vt:lpstr>
      <vt:lpstr>Outline</vt:lpstr>
      <vt:lpstr>Building Android Apps with HTML, CSS, and JavaScript: Making Native Apps with Standards-Based Web Tools, Jonathan Stark &amp; Brian Jepson, O’reilly, 2012</vt:lpstr>
      <vt:lpstr>Building iPhone Apps with HTML, CSS, and JavaScript: Making App Store Apps Without Objective-C or Cocoa, Jonathan Stark, O’reilly, 2010</vt:lpstr>
      <vt:lpstr>Learn HTML5 and JavaScript for iOS: Web Standards-based Apps  for iPhone, iPad, and iPod touch, Scott Preston, Apress, 2012</vt:lpstr>
      <vt:lpstr>Learn HTML5 and JavaScript for iOS</vt:lpstr>
      <vt:lpstr>Mobile Apps</vt:lpstr>
      <vt:lpstr>Mobile Website Classic Website</vt:lpstr>
      <vt:lpstr>Mobile Apps (Web Apps)</vt:lpstr>
      <vt:lpstr>Responsive Web Design (RWD)</vt:lpstr>
      <vt:lpstr>Mobile Web App</vt:lpstr>
      <vt:lpstr>MVC Framework of Mobile Apps (HTML5, CSS3, JavaScript)</vt:lpstr>
      <vt:lpstr>jQuery Mobile</vt:lpstr>
      <vt:lpstr>Bootstrap</vt:lpstr>
      <vt:lpstr>Angular</vt:lpstr>
      <vt:lpstr>React js</vt:lpstr>
      <vt:lpstr>React Native</vt:lpstr>
      <vt:lpstr>Vue.js</vt:lpstr>
      <vt:lpstr>PhoneGap: Mobile Apps Powered by Open Web Tech</vt:lpstr>
      <vt:lpstr>Ionic: Framework for Developing  Native and Progressive Web Apps</vt:lpstr>
      <vt:lpstr>Mobile Web App Organizing files in directories</vt:lpstr>
      <vt:lpstr>HTML5</vt:lpstr>
      <vt:lpstr>HTML5 index.html</vt:lpstr>
      <vt:lpstr>HTML5 Game  http://www.cuttherope.ie/</vt:lpstr>
      <vt:lpstr>Objective-C to JavaScript</vt:lpstr>
      <vt:lpstr>Cut the Rope App</vt:lpstr>
      <vt:lpstr>HTML Versions</vt:lpstr>
      <vt:lpstr>The &lt;!DOCTYPE&gt; Declaration</vt:lpstr>
      <vt:lpstr>What is HTML?</vt:lpstr>
      <vt:lpstr>HTML Tag, Element, Attribute</vt:lpstr>
      <vt:lpstr>PowerPoint Presentation</vt:lpstr>
      <vt:lpstr>PowerPoint Presentation</vt:lpstr>
      <vt:lpstr>What is HTML5</vt:lpstr>
      <vt:lpstr>What HTML5 is Not</vt:lpstr>
      <vt:lpstr>HTML5 is The New HTML Standard</vt:lpstr>
      <vt:lpstr>HTML5 is The New HTML Standard</vt:lpstr>
      <vt:lpstr>PowerPoint Presentation</vt:lpstr>
      <vt:lpstr>HTML5 Multimedia</vt:lpstr>
      <vt:lpstr>HTML5 Graphics</vt:lpstr>
      <vt:lpstr>HTML5 Applications</vt:lpstr>
      <vt:lpstr>Semantic Elements HTML5 Forms</vt:lpstr>
      <vt:lpstr>HTML5 uses CSS3</vt:lpstr>
      <vt:lpstr>HTML5 index.html</vt:lpstr>
      <vt:lpstr>CSS3</vt:lpstr>
      <vt:lpstr>Cascading Style Sheets (CSS) </vt:lpstr>
      <vt:lpstr>CSS3</vt:lpstr>
      <vt:lpstr>CSS</vt:lpstr>
      <vt:lpstr>css</vt:lpstr>
      <vt:lpstr>CSS</vt:lpstr>
      <vt:lpstr>JavaScript</vt:lpstr>
      <vt:lpstr>JavaScript</vt:lpstr>
      <vt:lpstr>w3schools.com JavaScript Tutorial </vt:lpstr>
      <vt:lpstr>JavaScript: Writing Into HTML Output</vt:lpstr>
      <vt:lpstr>JavaScript: Reacting to Events</vt:lpstr>
      <vt:lpstr>JavaScript: Changing HTML Content</vt:lpstr>
      <vt:lpstr>Hello JavaScript</vt:lpstr>
      <vt:lpstr>Hello if else</vt:lpstr>
      <vt:lpstr>HTML5 Editors</vt:lpstr>
      <vt:lpstr>Maqetta: Online HTML5 WYSIWYG Editor</vt:lpstr>
      <vt:lpstr>Aloha Editor: HTML5 WYSIWYG editor</vt:lpstr>
      <vt:lpstr>Adobe Dreamweaver</vt:lpstr>
      <vt:lpstr>BlueGriffon: WYSIWYG content editor</vt:lpstr>
      <vt:lpstr>Online Editor: http://jsbin.com</vt:lpstr>
      <vt:lpstr>Aptana Studio 3</vt:lpstr>
      <vt:lpstr>TextEdit in Mac OSX</vt:lpstr>
      <vt:lpstr>Sublime Text</vt:lpstr>
      <vt:lpstr>Notepad++</vt:lpstr>
      <vt:lpstr>PowerPoint Presentation</vt:lpstr>
      <vt:lpstr>codiqa demo</vt:lpstr>
      <vt:lpstr>HTML5 Mobile Apps Simulators</vt:lpstr>
      <vt:lpstr>Ripple Emulator</vt:lpstr>
      <vt:lpstr>Online browser simulator: ipadpeek.com</vt:lpstr>
      <vt:lpstr>Opera Mobile Emulator</vt:lpstr>
      <vt:lpstr>iPhone5Simulator</vt:lpstr>
      <vt:lpstr>Appetize.io</vt:lpstr>
      <vt:lpstr>Xcode iPhone Simulator</vt:lpstr>
      <vt:lpstr>PowerPoint Presentation</vt:lpstr>
      <vt:lpstr>PowerPoint Presentation</vt:lpstr>
      <vt:lpstr>PowerPoint Presentation</vt:lpstr>
      <vt:lpstr>PowerPoint Presentation</vt:lpstr>
      <vt:lpstr>Demo Building Mobile Apps with  HTML5, CSS3, and JavaScript</vt:lpstr>
      <vt:lpstr>HTML5 CSS3 JavaScript Hello World</vt:lpstr>
      <vt:lpstr>Online Editor: http://jsbin.com</vt:lpstr>
      <vt:lpstr>PowerPoint Presentation</vt:lpstr>
      <vt:lpstr>PowerPoint Presentation</vt:lpstr>
      <vt:lpstr>HTML5</vt:lpstr>
      <vt:lpstr>HTML5 Event</vt:lpstr>
      <vt:lpstr>HTML5 viewport</vt:lpstr>
      <vt:lpstr>HTML5</vt:lpstr>
      <vt:lpstr>CSS3</vt:lpstr>
      <vt:lpstr>JavaScript</vt:lpstr>
      <vt:lpstr>Mobile App with HTML5, CSS3, and JavaScript</vt:lpstr>
      <vt:lpstr>PowerPoint Presentation</vt:lpstr>
      <vt:lpstr>HTML5 CSS3 JavaScript Hello World</vt:lpstr>
      <vt:lpstr>HTML5 CSS3 JavaScript Hello World</vt:lpstr>
      <vt:lpstr>HTML5 CSS3 JavaScript Hello World</vt:lpstr>
      <vt:lpstr>HTML5 CSS3 JavaScript Hello World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>Social Media Apps Programming</dc:description>
  <cp:lastModifiedBy>Microsoft Office User</cp:lastModifiedBy>
  <cp:revision>208</cp:revision>
  <cp:lastPrinted>2017-10-13T05:36:08Z</cp:lastPrinted>
  <dcterms:created xsi:type="dcterms:W3CDTF">2013-09-24T21:30:58Z</dcterms:created>
  <dcterms:modified xsi:type="dcterms:W3CDTF">2017-10-21T13:30:32Z</dcterms:modified>
  <cp:category/>
</cp:coreProperties>
</file>