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312" r:id="rId3"/>
    <p:sldId id="325" r:id="rId4"/>
    <p:sldId id="326" r:id="rId5"/>
    <p:sldId id="307" r:id="rId6"/>
    <p:sldId id="317" r:id="rId7"/>
    <p:sldId id="305" r:id="rId8"/>
    <p:sldId id="306" r:id="rId9"/>
    <p:sldId id="308" r:id="rId10"/>
    <p:sldId id="257" r:id="rId11"/>
    <p:sldId id="260" r:id="rId12"/>
    <p:sldId id="261" r:id="rId13"/>
    <p:sldId id="264" r:id="rId14"/>
    <p:sldId id="265" r:id="rId15"/>
    <p:sldId id="266" r:id="rId16"/>
    <p:sldId id="267" r:id="rId17"/>
    <p:sldId id="270" r:id="rId18"/>
    <p:sldId id="313" r:id="rId19"/>
    <p:sldId id="277" r:id="rId20"/>
    <p:sldId id="271" r:id="rId21"/>
    <p:sldId id="276" r:id="rId22"/>
    <p:sldId id="320" r:id="rId23"/>
    <p:sldId id="319" r:id="rId24"/>
    <p:sldId id="272" r:id="rId25"/>
    <p:sldId id="275" r:id="rId26"/>
    <p:sldId id="278" r:id="rId27"/>
    <p:sldId id="279" r:id="rId28"/>
    <p:sldId id="281" r:id="rId29"/>
    <p:sldId id="304" r:id="rId30"/>
    <p:sldId id="282" r:id="rId31"/>
    <p:sldId id="295" r:id="rId32"/>
    <p:sldId id="296" r:id="rId33"/>
    <p:sldId id="297" r:id="rId34"/>
    <p:sldId id="298" r:id="rId35"/>
    <p:sldId id="299" r:id="rId36"/>
    <p:sldId id="284" r:id="rId37"/>
    <p:sldId id="291" r:id="rId38"/>
    <p:sldId id="292" r:id="rId39"/>
    <p:sldId id="293" r:id="rId40"/>
    <p:sldId id="294" r:id="rId41"/>
    <p:sldId id="322" r:id="rId42"/>
    <p:sldId id="323" r:id="rId43"/>
    <p:sldId id="324" r:id="rId44"/>
    <p:sldId id="286" r:id="rId45"/>
    <p:sldId id="287" r:id="rId46"/>
    <p:sldId id="288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0"/>
    <p:restoredTop sz="93621"/>
  </p:normalViewPr>
  <p:slideViewPr>
    <p:cSldViewPr snapToGrid="0" snapToObjects="1">
      <p:cViewPr varScale="1">
        <p:scale>
          <a:sx n="85" d="100"/>
          <a:sy n="85" d="100"/>
        </p:scale>
        <p:origin x="100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7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228600" h="228600"/>
            </a:sp3d>
          </c:spPr>
          <c:dPt>
            <c:idx val="0"/>
            <c:bubble3D val="0"/>
            <c:explosion val="3"/>
          </c:dPt>
          <c:dPt>
            <c:idx val="1"/>
            <c:bubble3D val="0"/>
            <c:explosion val="8"/>
          </c:dPt>
          <c:dPt>
            <c:idx val="2"/>
            <c:bubble3D val="0"/>
            <c:explosion val="7"/>
          </c:dPt>
          <c:dLbls>
            <c:spPr>
              <a:noFill/>
              <a:ln>
                <a:noFill/>
              </a:ln>
              <a:effectLst/>
            </c:spPr>
            <c:txPr>
              <a:bodyPr lIns="2">
                <a:spAutoFit/>
              </a:bodyPr>
              <a:lstStyle/>
              <a:p>
                <a:pPr>
                  <a:defRPr sz="2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</c:ext>
            </c:extLst>
          </c:dLbls>
          <c:cat>
            <c:strRef>
              <c:f>Sheet1!$A$1:$A$3</c:f>
              <c:strCache>
                <c:ptCount val="3"/>
                <c:pt idx="0">
                  <c:v>Hybrid Apps</c:v>
                </c:pt>
                <c:pt idx="1">
                  <c:v>Native Apps</c:v>
                </c:pt>
                <c:pt idx="2">
                  <c:v>Web Apps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0.6</c:v>
                </c:pt>
                <c:pt idx="1">
                  <c:v>0.3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"/>
      <c:layout/>
      <c:overlay val="1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10/6/17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10/6/17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8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44444"/>
                </a:solidFill>
                <a:latin typeface="proxima-nova-1" charset="0"/>
              </a:rPr>
              <a:t>Enterprises Will Deploy More Than 50% of Hybrid HTML5 in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34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2017/10/6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2017/10/6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2017/10/6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2017/10/6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2017/10/6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2017/10/6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2017/10/6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2017/10/6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2017/10/6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2017/10/6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2017/10/6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2017/10/6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4" Type="http://schemas.openxmlformats.org/officeDocument/2006/relationships/hyperlink" Target="http://mail.tku.edu.tw/myday" TargetMode="External"/><Relationship Id="rId5" Type="http://schemas.openxmlformats.org/officeDocument/2006/relationships/image" Target="../media/image1.jpeg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im.tku.edu.tw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tiff"/><Relationship Id="rId12" Type="http://schemas.openxmlformats.org/officeDocument/2006/relationships/image" Target="../media/image13.jpg"/><Relationship Id="rId13" Type="http://schemas.openxmlformats.org/officeDocument/2006/relationships/image" Target="../media/image14.tiff"/><Relationship Id="rId14" Type="http://schemas.openxmlformats.org/officeDocument/2006/relationships/image" Target="../media/image15.tiff"/><Relationship Id="rId15" Type="http://schemas.openxmlformats.org/officeDocument/2006/relationships/image" Target="../media/image16.tiff"/><Relationship Id="rId16" Type="http://schemas.openxmlformats.org/officeDocument/2006/relationships/image" Target="../media/image17.tiff"/><Relationship Id="rId17" Type="http://schemas.openxmlformats.org/officeDocument/2006/relationships/image" Target="../media/image18.tiff"/><Relationship Id="rId18" Type="http://schemas.openxmlformats.org/officeDocument/2006/relationships/image" Target="../media/image19.tiff"/><Relationship Id="rId19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mail.tku.edu.tw/myday/teaching.htm#1051SMAP" TargetMode="External"/><Relationship Id="rId3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honegap.com/" TargetMode="External"/><Relationship Id="rId4" Type="http://schemas.openxmlformats.org/officeDocument/2006/relationships/hyperlink" Target="http://appinventor.mit.edu/" TargetMode="External"/><Relationship Id="rId5" Type="http://schemas.openxmlformats.org/officeDocument/2006/relationships/hyperlink" Target="https://developer.apple.com/" TargetMode="External"/><Relationship Id="rId6" Type="http://schemas.openxmlformats.org/officeDocument/2006/relationships/hyperlink" Target="http://developer.android.com/" TargetMode="External"/><Relationship Id="rId7" Type="http://schemas.openxmlformats.org/officeDocument/2006/relationships/hyperlink" Target="https://developers.facebook.com/" TargetMode="External"/><Relationship Id="rId8" Type="http://schemas.openxmlformats.org/officeDocument/2006/relationships/hyperlink" Target="https://dev.twitter.com/" TargetMode="External"/><Relationship Id="rId9" Type="http://schemas.openxmlformats.org/officeDocument/2006/relationships/hyperlink" Target="https://developers.google.com/appengine/" TargetMode="External"/><Relationship Id="rId10" Type="http://schemas.openxmlformats.org/officeDocument/2006/relationships/hyperlink" Target="https://gephi.org/" TargetMode="External"/><Relationship Id="rId11" Type="http://schemas.openxmlformats.org/officeDocument/2006/relationships/hyperlink" Target="https://apps.facebook.com/netvizz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mobile.com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mazon.com/Building-iPhone-Apps-HTML-JavaScript/dp/0596805780" TargetMode="Externa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://www.amazon.com/Building-Android-Apps-HTML-JavaScript/dp/1449316417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://www.amazon.com/Beginning-PhoneGap-Mobile-Framework-JavaScript/dp/1430239034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mazon.com/jQuery-Mobile-Running-Maximiliano-Firtman/dp/1449397654" TargetMode="Externa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querymobile.com/" TargetMode="Externa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honegap.com/" TargetMode="External"/><Relationship Id="rId3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" TargetMode="External"/><Relationship Id="rId3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swift/" TargetMode="External"/><Relationship Id="rId3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hyperlink" Target="http://srishta.com/blog_hybrid.html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" TargetMode="External"/><Relationship Id="rId3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facebook.com/" TargetMode="External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hyperlink" Target="https://developers.facebook.com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facebook.com/docs/ios/" TargetMode="External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facebook.com/" TargetMode="External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s.facebook.com/docs/android" TargetMode="External"/><Relationship Id="rId3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.twitter.com/" TargetMode="External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" TargetMode="External"/><Relationship Id="rId3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hyperlink" Target="https://cloud.google.com/appengine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hyperlink" Target="https://cloud.google.com/datastore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://www.ihealthspot.com/ResponsiveWebsiteDesign.aspx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hyperlink" Target="https://developers.google.com/appengine/docs/java/endpoints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loud.google.com/solutions/mobile/mobile-app-backend-services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eveloper.apple.com/library/ios/referencelibrary/GettingStarted/RoadMapiOS/AppDevelopmentProcess.html" TargetMode="External"/><Relationship Id="rId3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hyperlink" Target="https://developer.apple.com/library/ios/referencelibrary/GettingStarted/RoadMapiOS/WhereToGoFromHere.html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ephi.org/" TargetMode="External"/><Relationship Id="rId3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4" Type="http://schemas.openxmlformats.org/officeDocument/2006/relationships/hyperlink" Target="mailto:myday@mail.tku.edu.tw" TargetMode="External"/><Relationship Id="rId5" Type="http://schemas.openxmlformats.org/officeDocument/2006/relationships/hyperlink" Target="http://mail.tku.edu.tw/myday/" TargetMode="External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m.tku.edu.tw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hyperlink" Target="http://blog.commontime.com/hybrid-apps-the-right-response-to-byod-in-business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justcreative.com/2016/03/17/html5-vs-native-apps-whats-best-for-2016/" TargetMode="External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://www.amazon.com/Building-Android-Apps-HTML-JavaScript/dp/1449316417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mazon.com/Building-iPhone-Apps-HTML-JavaScript/dp/0596805780" TargetMode="External"/><Relationship Id="rId3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cribd.com/doc/50805466/Native-Web-or-Hybrid-Mobile-App-Developme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773"/>
            <a:ext cx="7772400" cy="887992"/>
          </a:xfrm>
        </p:spPr>
        <p:txBody>
          <a:bodyPr/>
          <a:lstStyle/>
          <a:p>
            <a:r>
              <a:rPr lang="en-US" b="1" dirty="0" smtClean="0">
                <a:solidFill>
                  <a:srgbClr val="376092"/>
                </a:solidFill>
              </a:rPr>
              <a:t>Social Media Apps Programming</a:t>
            </a:r>
            <a:endParaRPr lang="en-US" b="1" dirty="0">
              <a:solidFill>
                <a:srgbClr val="37609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365" y="4335342"/>
            <a:ext cx="7247555" cy="2190002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5100" dirty="0" err="1" smtClean="0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 Day, Ph.D.</a:t>
            </a:r>
          </a:p>
          <a:p>
            <a:r>
              <a:rPr lang="en-US" sz="5100" dirty="0" smtClean="0">
                <a:solidFill>
                  <a:schemeClr val="accent1">
                    <a:lumMod val="75000"/>
                  </a:schemeClr>
                </a:solidFill>
              </a:rPr>
              <a:t>Assistant Professor</a:t>
            </a:r>
          </a:p>
          <a:p>
            <a:r>
              <a:rPr lang="en-US" sz="5100" dirty="0" smtClean="0">
                <a:hlinkClick r:id="rId2"/>
              </a:rPr>
              <a:t>Department of Information Management</a:t>
            </a:r>
            <a:endParaRPr lang="en-US" sz="5100" dirty="0" smtClean="0"/>
          </a:p>
          <a:p>
            <a:r>
              <a:rPr lang="en-US" sz="5100" dirty="0" err="1" smtClean="0">
                <a:hlinkClick r:id="rId3"/>
              </a:rPr>
              <a:t>Tamkang</a:t>
            </a:r>
            <a:r>
              <a:rPr lang="en-US" sz="5100" dirty="0" smtClean="0">
                <a:hlinkClick r:id="rId3"/>
              </a:rPr>
              <a:t> University</a:t>
            </a:r>
            <a:endParaRPr lang="en-US" sz="5100" dirty="0" smtClean="0"/>
          </a:p>
          <a:p>
            <a:endParaRPr lang="en-US" sz="2600" dirty="0" smtClean="0">
              <a:hlinkClick r:id="rId4"/>
            </a:endParaRPr>
          </a:p>
          <a:p>
            <a:r>
              <a:rPr lang="en-US" sz="2600" dirty="0" smtClean="0">
                <a:hlinkClick r:id="rId4"/>
              </a:rPr>
              <a:t>http://mail.tku.edu.tw/myday</a:t>
            </a:r>
            <a:endParaRPr lang="en-US" sz="2600" dirty="0" smtClean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2889" y="1491019"/>
            <a:ext cx="8701088" cy="1270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</a:rPr>
              <a:t>Course Orientation and Introduction to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Social Media and Mobile Apps Programming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335342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69740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2017-09-22</a:t>
            </a: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2911762"/>
            <a:ext cx="4752528" cy="1009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1061SMAP01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TLMXM1A</a:t>
            </a:r>
            <a:r>
              <a:rPr lang="zh-TW" altLang="en-US" sz="1400" dirty="0" smtClean="0">
                <a:solidFill>
                  <a:schemeClr val="tx1">
                    <a:tint val="75000"/>
                  </a:schemeClr>
                </a:solidFill>
              </a:rPr>
              <a:t> (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8648) 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M2143</a:t>
            </a: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)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(Fall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2017)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MIS MBA) (2 Credits, Elective) </a:t>
            </a: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[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Full English Course]</a:t>
            </a:r>
          </a:p>
          <a:p>
            <a:pPr lvl="0" algn="ctr" defTabSz="914400">
              <a:defRPr/>
            </a:pPr>
            <a:r>
              <a:rPr lang="en-US" altLang="zh-TW" sz="1400" dirty="0" smtClean="0">
                <a:solidFill>
                  <a:schemeClr val="tx1">
                    <a:tint val="75000"/>
                  </a:schemeClr>
                </a:solidFill>
              </a:rPr>
              <a:t>Fri 8,9 (15:10-17:00) B206</a:t>
            </a:r>
            <a:endParaRPr lang="es-ES_tradnl" altLang="zh-TW" sz="14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 smtClean="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057"/>
            <a:ext cx="8229600" cy="157385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Syllabus</a:t>
            </a:r>
            <a:r>
              <a:rPr lang="en-US" dirty="0" smtClean="0">
                <a:solidFill>
                  <a:srgbClr val="376092"/>
                </a:solidFill>
              </a:rPr>
              <a:t/>
            </a:r>
            <a:br>
              <a:rPr lang="en-US" dirty="0" smtClean="0">
                <a:solidFill>
                  <a:srgbClr val="376092"/>
                </a:solidFill>
              </a:rPr>
            </a:br>
            <a:r>
              <a:rPr lang="en-US" sz="3100" dirty="0" err="1" smtClean="0"/>
              <a:t>Tamkang</a:t>
            </a:r>
            <a:r>
              <a:rPr lang="en-US" sz="3100" dirty="0" smtClean="0"/>
              <a:t> University </a:t>
            </a:r>
            <a:br>
              <a:rPr lang="en-US" sz="3100" dirty="0" smtClean="0"/>
            </a:br>
            <a:r>
              <a:rPr lang="en-US" sz="3100" dirty="0" smtClean="0"/>
              <a:t>Academic Year 106, 1</a:t>
            </a:r>
            <a:r>
              <a:rPr lang="en-US" sz="3100" baseline="30000" dirty="0" smtClean="0"/>
              <a:t>st</a:t>
            </a:r>
            <a:r>
              <a:rPr lang="en-US" sz="3100" dirty="0" smtClean="0"/>
              <a:t> Semester (Fall, 2017)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3563"/>
            <a:ext cx="8229600" cy="44142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Course Title: Social Media Apps Programming</a:t>
            </a:r>
          </a:p>
          <a:p>
            <a:r>
              <a:rPr lang="en-US" dirty="0" smtClean="0"/>
              <a:t>Instructor: Min-</a:t>
            </a:r>
            <a:r>
              <a:rPr lang="en-US" dirty="0" err="1" smtClean="0"/>
              <a:t>Yuh</a:t>
            </a:r>
            <a:r>
              <a:rPr lang="en-US" dirty="0" smtClean="0"/>
              <a:t> Day</a:t>
            </a:r>
          </a:p>
          <a:p>
            <a:r>
              <a:rPr lang="en-US" dirty="0" smtClean="0"/>
              <a:t>Course Class: TLMXM1A (MIS MBA)</a:t>
            </a:r>
          </a:p>
          <a:p>
            <a:pPr lvl="1"/>
            <a:r>
              <a:rPr lang="en-US" dirty="0" smtClean="0"/>
              <a:t>Master’s Program, Department of Information Management, 1A</a:t>
            </a:r>
          </a:p>
          <a:p>
            <a:r>
              <a:rPr lang="en-US" dirty="0" smtClean="0"/>
              <a:t>Details</a:t>
            </a:r>
          </a:p>
          <a:p>
            <a:pPr lvl="1"/>
            <a:r>
              <a:rPr lang="en-US" dirty="0" smtClean="0"/>
              <a:t>Selective</a:t>
            </a:r>
          </a:p>
          <a:p>
            <a:pPr lvl="1"/>
            <a:r>
              <a:rPr lang="en-US" dirty="0" smtClean="0"/>
              <a:t>One Semester</a:t>
            </a:r>
          </a:p>
          <a:p>
            <a:pPr lvl="1"/>
            <a:r>
              <a:rPr lang="en-US" dirty="0" smtClean="0"/>
              <a:t>2 Credits</a:t>
            </a:r>
          </a:p>
          <a:p>
            <a:r>
              <a:rPr lang="en-US" dirty="0" smtClean="0"/>
              <a:t>Time &amp; Place: </a:t>
            </a:r>
            <a:r>
              <a:rPr lang="da-DK" dirty="0" smtClean="0"/>
              <a:t>Fri 8, 9 </a:t>
            </a:r>
            <a:r>
              <a:rPr lang="da-DK" dirty="0"/>
              <a:t>(</a:t>
            </a:r>
            <a:r>
              <a:rPr lang="da-DK" dirty="0" smtClean="0"/>
              <a:t>15:10-17:00)</a:t>
            </a:r>
            <a:r>
              <a:rPr lang="en-US" dirty="0" smtClean="0"/>
              <a:t> </a:t>
            </a:r>
            <a:r>
              <a:rPr lang="en-US" altLang="zh-TW" dirty="0" smtClean="0"/>
              <a:t>B206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96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Department Teaching Objectives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Devoting to the integration and research of information technology and business management knowledge</a:t>
            </a:r>
          </a:p>
          <a:p>
            <a:r>
              <a:rPr lang="en-US" dirty="0" smtClean="0"/>
              <a:t>Cultivating for society, middle and higher level managers with both information capabilities and modern management skills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778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Department Core Competences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of modern management knowledge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Logical thinking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Critical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Integration of information technology and business management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Research and innovation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Theory and applications data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Information and communication security management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Verbal and writing communication skills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3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39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Introduction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906" y="878424"/>
            <a:ext cx="8611573" cy="58228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course introduces the </a:t>
            </a:r>
            <a:r>
              <a:rPr lang="en-US" dirty="0">
                <a:solidFill>
                  <a:srgbClr val="800000"/>
                </a:solidFill>
              </a:rPr>
              <a:t>fundamental concepts </a:t>
            </a:r>
            <a:r>
              <a:rPr lang="en-US" dirty="0"/>
              <a:t>and </a:t>
            </a:r>
            <a:r>
              <a:rPr lang="en-US" dirty="0">
                <a:solidFill>
                  <a:srgbClr val="800000"/>
                </a:solidFill>
              </a:rPr>
              <a:t>practices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social </a:t>
            </a:r>
            <a:r>
              <a:rPr lang="en-US" dirty="0" smtClean="0">
                <a:solidFill>
                  <a:srgbClr val="FF0000"/>
                </a:solidFill>
              </a:rPr>
              <a:t>media </a:t>
            </a:r>
            <a:r>
              <a:rPr lang="en-US" dirty="0" smtClean="0"/>
              <a:t>and </a:t>
            </a:r>
            <a:r>
              <a:rPr lang="en-US" dirty="0">
                <a:solidFill>
                  <a:srgbClr val="FF0000"/>
                </a:solidFill>
              </a:rPr>
              <a:t>mobile apps programming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Topics </a:t>
            </a:r>
            <a:r>
              <a:rPr lang="en-US" dirty="0"/>
              <a:t>include </a:t>
            </a:r>
            <a:endParaRPr lang="en-US" dirty="0" smtClean="0"/>
          </a:p>
          <a:p>
            <a:pPr lvl="1"/>
            <a:r>
              <a:rPr lang="en-US" dirty="0" smtClean="0"/>
              <a:t>Introduction </a:t>
            </a:r>
            <a:r>
              <a:rPr lang="en-US" dirty="0"/>
              <a:t>to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Android /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iOS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apps programming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/>
              <a:t>Developing </a:t>
            </a:r>
            <a:r>
              <a:rPr lang="en-US" dirty="0">
                <a:solidFill>
                  <a:srgbClr val="558ED5"/>
                </a:solidFill>
              </a:rPr>
              <a:t>Android native apps with Java </a:t>
            </a:r>
            <a:r>
              <a:rPr lang="en-US" dirty="0" smtClean="0">
                <a:solidFill>
                  <a:srgbClr val="558ED5"/>
                </a:solidFill>
              </a:rPr>
              <a:t>(Android Studio)</a:t>
            </a:r>
            <a:r>
              <a:rPr lang="en-US" dirty="0" smtClean="0"/>
              <a:t>, </a:t>
            </a:r>
            <a:endParaRPr lang="en-US" dirty="0" smtClean="0"/>
          </a:p>
          <a:p>
            <a:pPr lvl="1"/>
            <a:r>
              <a:rPr lang="en-US" dirty="0" smtClean="0"/>
              <a:t>Developing </a:t>
            </a:r>
            <a:r>
              <a:rPr lang="en-US" dirty="0" smtClean="0">
                <a:solidFill>
                  <a:srgbClr val="558ED5"/>
                </a:solidFill>
              </a:rPr>
              <a:t>iPhone </a:t>
            </a:r>
            <a:r>
              <a:rPr lang="en-US" dirty="0">
                <a:solidFill>
                  <a:srgbClr val="558ED5"/>
                </a:solidFill>
              </a:rPr>
              <a:t>/ iPad apps native apps with </a:t>
            </a:r>
            <a:r>
              <a:rPr lang="en-US" dirty="0" smtClean="0">
                <a:solidFill>
                  <a:srgbClr val="558ED5"/>
                </a:solidFill>
              </a:rPr>
              <a:t>Swift (</a:t>
            </a:r>
            <a:r>
              <a:rPr lang="en-US" dirty="0" err="1">
                <a:solidFill>
                  <a:srgbClr val="558ED5"/>
                </a:solidFill>
              </a:rPr>
              <a:t>XCode</a:t>
            </a:r>
            <a:r>
              <a:rPr lang="en-US" dirty="0">
                <a:solidFill>
                  <a:srgbClr val="558ED5"/>
                </a:solidFill>
              </a:rPr>
              <a:t>)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558ED5"/>
                </a:solidFill>
              </a:rPr>
              <a:t>Mobile </a:t>
            </a:r>
            <a:r>
              <a:rPr lang="en-US" dirty="0">
                <a:solidFill>
                  <a:srgbClr val="558ED5"/>
                </a:solidFill>
              </a:rPr>
              <a:t>apps </a:t>
            </a:r>
            <a:r>
              <a:rPr lang="en-US" dirty="0" smtClean="0">
                <a:solidFill>
                  <a:srgbClr val="558ED5"/>
                </a:solidFill>
              </a:rPr>
              <a:t>using HTML5</a:t>
            </a:r>
            <a:r>
              <a:rPr lang="en-US" dirty="0">
                <a:solidFill>
                  <a:srgbClr val="558ED5"/>
                </a:solidFill>
              </a:rPr>
              <a:t>/CSS3/JavaScript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558ED5"/>
                </a:solidFill>
              </a:rPr>
              <a:t>jQuery</a:t>
            </a:r>
            <a:r>
              <a:rPr lang="en-US" dirty="0" smtClean="0">
                <a:solidFill>
                  <a:srgbClr val="558ED5"/>
                </a:solidFill>
              </a:rPr>
              <a:t> </a:t>
            </a:r>
            <a:r>
              <a:rPr lang="en-US" dirty="0">
                <a:solidFill>
                  <a:srgbClr val="558ED5"/>
                </a:solidFill>
              </a:rPr>
              <a:t>Mobile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/>
              <a:t>Create </a:t>
            </a:r>
            <a:r>
              <a:rPr lang="en-US" dirty="0">
                <a:solidFill>
                  <a:srgbClr val="558ED5"/>
                </a:solidFill>
              </a:rPr>
              <a:t>hybrid apps with </a:t>
            </a:r>
            <a:r>
              <a:rPr lang="en-US" dirty="0" err="1">
                <a:solidFill>
                  <a:srgbClr val="558ED5"/>
                </a:solidFill>
              </a:rPr>
              <a:t>Phonegap</a:t>
            </a:r>
            <a:r>
              <a:rPr lang="en-US" dirty="0" smtClean="0"/>
              <a:t>, </a:t>
            </a:r>
          </a:p>
          <a:p>
            <a:pPr lvl="1"/>
            <a:r>
              <a:rPr lang="en-US" altLang="zh-TW" dirty="0">
                <a:solidFill>
                  <a:schemeClr val="accent1"/>
                </a:solidFill>
              </a:rPr>
              <a:t>Google Cloud </a:t>
            </a:r>
            <a:r>
              <a:rPr lang="en-US" altLang="zh-TW" dirty="0" smtClean="0">
                <a:solidFill>
                  <a:schemeClr val="accent1"/>
                </a:solidFill>
              </a:rPr>
              <a:t>Platform</a:t>
            </a:r>
            <a:r>
              <a:rPr lang="en-US" altLang="zh-TW" dirty="0" smtClean="0"/>
              <a:t>,</a:t>
            </a:r>
            <a:endParaRPr lang="en-US" altLang="zh-TW" dirty="0"/>
          </a:p>
          <a:p>
            <a:pPr lvl="1"/>
            <a:r>
              <a:rPr lang="en-US" dirty="0" smtClean="0">
                <a:solidFill>
                  <a:srgbClr val="558ED5"/>
                </a:solidFill>
              </a:rPr>
              <a:t>Google </a:t>
            </a:r>
            <a:r>
              <a:rPr lang="en-US" dirty="0">
                <a:solidFill>
                  <a:srgbClr val="558ED5"/>
                </a:solidFill>
              </a:rPr>
              <a:t>app engine, Google map API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558ED5"/>
                </a:solidFill>
              </a:rPr>
              <a:t>Facebook </a:t>
            </a:r>
            <a:r>
              <a:rPr lang="en-US" dirty="0">
                <a:solidFill>
                  <a:srgbClr val="558ED5"/>
                </a:solidFill>
              </a:rPr>
              <a:t>API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558ED5"/>
                </a:solidFill>
              </a:rPr>
              <a:t>Twitter API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Case </a:t>
            </a:r>
            <a:r>
              <a:rPr lang="en-US" dirty="0"/>
              <a:t>study </a:t>
            </a:r>
            <a:r>
              <a:rPr lang="en-US" dirty="0" smtClean="0"/>
              <a:t>on social </a:t>
            </a:r>
            <a:r>
              <a:rPr lang="en-US" dirty="0"/>
              <a:t>media apps programming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558ED5"/>
                </a:solidFill>
              </a:rPr>
              <a:t>marketing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558ED5"/>
                </a:solidFill>
              </a:rPr>
              <a:t>Google Play </a:t>
            </a:r>
            <a:r>
              <a:rPr lang="en-US" dirty="0"/>
              <a:t>and </a:t>
            </a:r>
            <a:r>
              <a:rPr lang="en-US" dirty="0">
                <a:solidFill>
                  <a:srgbClr val="558ED5"/>
                </a:solidFill>
              </a:rPr>
              <a:t>App Store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028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Teaching Objectives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/>
              <a:t>Students will be able to </a:t>
            </a:r>
            <a:br>
              <a:rPr lang="en-US" sz="3600" dirty="0" smtClean="0"/>
            </a:br>
            <a:r>
              <a:rPr lang="en-US" sz="3600" dirty="0" smtClean="0"/>
              <a:t>understand and apply </a:t>
            </a:r>
            <a:br>
              <a:rPr lang="en-US" sz="3600" dirty="0" smtClean="0"/>
            </a:br>
            <a:r>
              <a:rPr lang="en-US" sz="3600" dirty="0" smtClean="0"/>
              <a:t>the fundamental concepts </a:t>
            </a:r>
            <a:br>
              <a:rPr lang="en-US" sz="3600" dirty="0" smtClean="0"/>
            </a:br>
            <a:r>
              <a:rPr lang="en-US" sz="3600" dirty="0" smtClean="0"/>
              <a:t>and practices of </a:t>
            </a:r>
            <a:br>
              <a:rPr lang="en-US" sz="3600" dirty="0" smtClean="0"/>
            </a:br>
            <a:r>
              <a:rPr lang="en-US" sz="3600" dirty="0" smtClean="0"/>
              <a:t>social media and </a:t>
            </a:r>
            <a:br>
              <a:rPr lang="en-US" sz="3600" dirty="0" smtClean="0"/>
            </a:br>
            <a:r>
              <a:rPr lang="en-US" sz="3600" dirty="0" smtClean="0"/>
              <a:t>mobile apps programming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237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Teaching Methods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Lecture</a:t>
            </a:r>
          </a:p>
          <a:p>
            <a:pPr algn="ctr"/>
            <a:r>
              <a:rPr lang="en-US" sz="4000" dirty="0" smtClean="0"/>
              <a:t>Discussion</a:t>
            </a:r>
          </a:p>
          <a:p>
            <a:pPr algn="ctr"/>
            <a:r>
              <a:rPr lang="en-US" sz="4000" dirty="0" smtClean="0"/>
              <a:t>Simulation</a:t>
            </a:r>
          </a:p>
          <a:p>
            <a:pPr algn="ctr"/>
            <a:r>
              <a:rPr lang="en-US" sz="4000" dirty="0" smtClean="0"/>
              <a:t>Practicum</a:t>
            </a:r>
          </a:p>
          <a:p>
            <a:pPr algn="ctr"/>
            <a:r>
              <a:rPr lang="en-US" sz="4000" dirty="0" smtClean="0"/>
              <a:t>Problem Solving</a:t>
            </a:r>
          </a:p>
          <a:p>
            <a:pPr algn="ctr"/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08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Assessment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Practicum</a:t>
            </a:r>
          </a:p>
          <a:p>
            <a:pPr algn="ctr"/>
            <a:r>
              <a:rPr lang="en-US" sz="4000" dirty="0" smtClean="0"/>
              <a:t>Report</a:t>
            </a:r>
          </a:p>
          <a:p>
            <a:pPr algn="ctr"/>
            <a:r>
              <a:rPr lang="en-US" sz="4000" dirty="0" smtClean="0"/>
              <a:t>Participation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93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(1/2)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1   2017/09/22   Course Orientation and Introduction to 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                              Social </a:t>
            </a:r>
            <a:r>
              <a:rPr lang="en-US" sz="2400" dirty="0">
                <a:solidFill>
                  <a:srgbClr val="FF0000"/>
                </a:solidFill>
              </a:rPr>
              <a:t>Media and Mobile Apps Programming</a:t>
            </a:r>
          </a:p>
          <a:p>
            <a:pPr marL="0" indent="0">
              <a:buNone/>
            </a:pPr>
            <a:r>
              <a:rPr lang="en-US" sz="2400" dirty="0"/>
              <a:t>2   2017/09/29   Introduction to Android / iOS Apps Programming</a:t>
            </a:r>
          </a:p>
          <a:p>
            <a:pPr marL="0" indent="0">
              <a:buNone/>
            </a:pPr>
            <a:r>
              <a:rPr lang="en-US" sz="2400" dirty="0"/>
              <a:t>3   2017/10/06   Developing Android Native Apps with </a:t>
            </a:r>
            <a:r>
              <a:rPr lang="en-US" sz="2400" dirty="0" smtClean="0"/>
              <a:t>Java </a:t>
            </a:r>
            <a:br>
              <a:rPr lang="en-US" sz="2400" dirty="0" smtClean="0"/>
            </a:br>
            <a:r>
              <a:rPr lang="en-US" sz="2400" dirty="0" smtClean="0"/>
              <a:t>                              </a:t>
            </a:r>
            <a:r>
              <a:rPr lang="en-US" sz="2400" dirty="0"/>
              <a:t>(Android Studio)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4   2017/10/13   Developing iPhone / iPad Native Apps with Swift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           (</a:t>
            </a:r>
            <a:r>
              <a:rPr lang="en-US" sz="2400" dirty="0" err="1"/>
              <a:t>XCode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dirty="0"/>
              <a:t>5   2017/10/20   Mobile Apps using HTML5/CSS3/JavaScript</a:t>
            </a:r>
          </a:p>
          <a:p>
            <a:pPr marL="0" indent="0">
              <a:buNone/>
            </a:pPr>
            <a:r>
              <a:rPr lang="en-US" sz="2400" dirty="0" smtClean="0"/>
              <a:t>6   2017/10/27   </a:t>
            </a:r>
            <a:r>
              <a:rPr lang="en-US" sz="2400" dirty="0"/>
              <a:t>jQuery </a:t>
            </a:r>
            <a:r>
              <a:rPr lang="en-US" sz="2400" dirty="0" smtClean="0"/>
              <a:t>Mobile</a:t>
            </a:r>
          </a:p>
          <a:p>
            <a:pPr marL="0" indent="0">
              <a:buNone/>
            </a:pPr>
            <a:r>
              <a:rPr lang="en-US" sz="2400" dirty="0"/>
              <a:t>7   2017/11/03   Create Hybrid Apps with </a:t>
            </a:r>
            <a:r>
              <a:rPr lang="en-US" sz="2400" dirty="0" err="1"/>
              <a:t>Phonegap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8   2017/11/10   jQuery Mobile/</a:t>
            </a:r>
            <a:r>
              <a:rPr lang="en-US" sz="2400" dirty="0" err="1"/>
              <a:t>Phonegap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9   2017/11/17   jQuery Mobile/</a:t>
            </a:r>
            <a:r>
              <a:rPr lang="en-US" sz="2400" dirty="0" err="1"/>
              <a:t>Phonegap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16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Course Schedule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(2/2)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Week    Date    Subject/Topics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10  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2017/11/24   Midterm Project Report</a:t>
            </a:r>
          </a:p>
          <a:p>
            <a:pPr marL="0" indent="0">
              <a:buNone/>
            </a:pPr>
            <a:r>
              <a:rPr lang="en-US" sz="2400" dirty="0"/>
              <a:t>11   2017/12/01   Case Study on Social Media Apps Programming </a:t>
            </a:r>
            <a:br>
              <a:rPr lang="en-US" sz="2400" dirty="0"/>
            </a:br>
            <a:r>
              <a:rPr lang="en-US" sz="2400" dirty="0"/>
              <a:t>                                 and Marketing in Google Play and App Store</a:t>
            </a:r>
          </a:p>
          <a:p>
            <a:pPr marL="0" indent="0">
              <a:buNone/>
            </a:pPr>
            <a:r>
              <a:rPr lang="en-US" sz="2400" dirty="0"/>
              <a:t>12   2017/12/08   Google Cloud </a:t>
            </a:r>
            <a:r>
              <a:rPr lang="en-US" sz="2400" dirty="0" smtClean="0"/>
              <a:t>Platform</a:t>
            </a:r>
          </a:p>
          <a:p>
            <a:pPr marL="0" indent="0">
              <a:buNone/>
            </a:pPr>
            <a:r>
              <a:rPr lang="en-US" sz="2400" dirty="0" smtClean="0"/>
              <a:t>13   </a:t>
            </a:r>
            <a:r>
              <a:rPr lang="en-US" sz="2400" dirty="0"/>
              <a:t>2017/12/15   Google App Engine</a:t>
            </a:r>
          </a:p>
          <a:p>
            <a:pPr marL="0" indent="0">
              <a:buNone/>
            </a:pPr>
            <a:r>
              <a:rPr lang="en-US" sz="2400" dirty="0"/>
              <a:t>14   2017/12/22   Google Map API</a:t>
            </a:r>
          </a:p>
          <a:p>
            <a:pPr marL="0" indent="0">
              <a:buNone/>
            </a:pPr>
            <a:r>
              <a:rPr lang="en-US" sz="2400" dirty="0"/>
              <a:t>15   2017/12/29   Facebook API (Facebook JavaScript SDK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                                (</a:t>
            </a:r>
            <a:r>
              <a:rPr lang="en-US" sz="2400" dirty="0"/>
              <a:t>Integrate Facebook with iOS/Android Apps)</a:t>
            </a:r>
          </a:p>
          <a:p>
            <a:pPr marL="0" indent="0">
              <a:buNone/>
            </a:pPr>
            <a:r>
              <a:rPr lang="en-US" sz="2400" dirty="0"/>
              <a:t>16   2018/01/05   Twitter API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17   2018/01/12   Final Project Presentation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18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  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2018/01/19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   Final Exam Week (Final Project Presentation) 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74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Grading Policy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Mark of Usual: 50%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Final Apps Project: 50%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Midterm Project Report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Final Project Report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06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5559" r="23386"/>
          <a:stretch/>
        </p:blipFill>
        <p:spPr>
          <a:xfrm>
            <a:off x="7499733" y="2234897"/>
            <a:ext cx="891323" cy="1745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28"/>
            <a:ext cx="8229600" cy="94658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Android /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iOS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Apps Programming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940" y="4485889"/>
            <a:ext cx="1650045" cy="17979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634" y="2247558"/>
            <a:ext cx="1190339" cy="173313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57201" y="1437281"/>
            <a:ext cx="2779130" cy="5185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Native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35786" y="1437281"/>
            <a:ext cx="2612665" cy="5185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Mobile Web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466763" y="1433507"/>
            <a:ext cx="2459682" cy="5185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Apps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6763" y="4253488"/>
            <a:ext cx="1808223" cy="20725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505" y="4017470"/>
            <a:ext cx="2293957" cy="22939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919" y="3085215"/>
            <a:ext cx="1224521" cy="8198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1229" y="3159705"/>
            <a:ext cx="732836" cy="7860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5160" y="4780249"/>
            <a:ext cx="959195" cy="1352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101" y="4880343"/>
            <a:ext cx="919419" cy="1266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85" y="2247989"/>
            <a:ext cx="854281" cy="16997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25164" r="25609"/>
          <a:stretch/>
        </p:blipFill>
        <p:spPr>
          <a:xfrm>
            <a:off x="4915325" y="2244793"/>
            <a:ext cx="843278" cy="17130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/>
          <a:srcRect l="24773" r="25539"/>
          <a:stretch/>
        </p:blipFill>
        <p:spPr>
          <a:xfrm>
            <a:off x="6649925" y="2247559"/>
            <a:ext cx="849809" cy="17102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/>
          <a:srcRect l="24773" r="25539"/>
          <a:stretch/>
        </p:blipFill>
        <p:spPr>
          <a:xfrm>
            <a:off x="5793825" y="2234897"/>
            <a:ext cx="856099" cy="17229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6"/>
          <a:srcRect l="12468" r="15465"/>
          <a:stretch/>
        </p:blipFill>
        <p:spPr>
          <a:xfrm>
            <a:off x="8424126" y="2234617"/>
            <a:ext cx="621043" cy="8617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7"/>
          <a:srcRect l="18115" r="18393"/>
          <a:stretch/>
        </p:blipFill>
        <p:spPr>
          <a:xfrm>
            <a:off x="6491462" y="4281646"/>
            <a:ext cx="1280159" cy="201626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8"/>
          <a:srcRect l="15075" r="17483"/>
          <a:stretch/>
        </p:blipFill>
        <p:spPr>
          <a:xfrm>
            <a:off x="7771621" y="4485889"/>
            <a:ext cx="1216476" cy="18037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4101" y="2248952"/>
            <a:ext cx="785477" cy="78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2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Textbooks and References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Textbook: Slides</a:t>
            </a:r>
          </a:p>
          <a:p>
            <a:pPr lvl="1"/>
            <a:r>
              <a:rPr lang="en-US" sz="2600" dirty="0">
                <a:hlinkClick r:id="rId2"/>
              </a:rPr>
              <a:t>http://mail.tku.edu.tw/myday/teaching.htm#1061SMAP</a:t>
            </a:r>
          </a:p>
          <a:p>
            <a:r>
              <a:rPr lang="en-US" dirty="0" smtClean="0"/>
              <a:t>Jonathan </a:t>
            </a:r>
            <a:r>
              <a:rPr lang="en-US" dirty="0"/>
              <a:t>Stark, Building iPhone Apps with HTML, CSS, and JavaScript: Making App </a:t>
            </a:r>
            <a:r>
              <a:rPr lang="en-US" dirty="0" smtClean="0"/>
              <a:t>Store Apps </a:t>
            </a:r>
            <a:r>
              <a:rPr lang="en-US" dirty="0"/>
              <a:t>Without Objective-C or Cocoa, </a:t>
            </a:r>
            <a:r>
              <a:rPr lang="en-US" dirty="0" err="1"/>
              <a:t>O’reilly</a:t>
            </a:r>
            <a:r>
              <a:rPr lang="en-US" dirty="0"/>
              <a:t>, 2010.</a:t>
            </a:r>
          </a:p>
          <a:p>
            <a:r>
              <a:rPr lang="en-US" dirty="0" err="1"/>
              <a:t>Rohit</a:t>
            </a:r>
            <a:r>
              <a:rPr lang="en-US" dirty="0"/>
              <a:t> </a:t>
            </a:r>
            <a:r>
              <a:rPr lang="en-US" dirty="0" err="1"/>
              <a:t>Ghatol</a:t>
            </a:r>
            <a:r>
              <a:rPr lang="en-US" dirty="0"/>
              <a:t> and </a:t>
            </a:r>
            <a:r>
              <a:rPr lang="en-US" dirty="0" err="1"/>
              <a:t>Yogesh</a:t>
            </a:r>
            <a:r>
              <a:rPr lang="en-US" dirty="0"/>
              <a:t> Patel, Beginning </a:t>
            </a:r>
            <a:r>
              <a:rPr lang="en-US" dirty="0" err="1"/>
              <a:t>PhoneGap</a:t>
            </a:r>
            <a:r>
              <a:rPr lang="en-US" dirty="0"/>
              <a:t>: Mobile Web Framework </a:t>
            </a:r>
            <a:r>
              <a:rPr lang="en-US" dirty="0" smtClean="0"/>
              <a:t>for JavaScript </a:t>
            </a:r>
            <a:r>
              <a:rPr lang="en-US" dirty="0"/>
              <a:t>and HTML5, </a:t>
            </a:r>
            <a:r>
              <a:rPr lang="en-US" dirty="0" err="1" smtClean="0"/>
              <a:t>Apress</a:t>
            </a:r>
            <a:r>
              <a:rPr lang="en-US" dirty="0" smtClean="0"/>
              <a:t>, 2012</a:t>
            </a:r>
            <a:r>
              <a:rPr lang="en-US" dirty="0"/>
              <a:t>.</a:t>
            </a:r>
          </a:p>
          <a:p>
            <a:r>
              <a:rPr lang="en-US" dirty="0"/>
              <a:t>Jon Reid, jQuery Mobile, </a:t>
            </a:r>
            <a:r>
              <a:rPr lang="en-US" dirty="0" err="1"/>
              <a:t>O’reilly</a:t>
            </a:r>
            <a:r>
              <a:rPr lang="en-US" dirty="0"/>
              <a:t>, 2012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995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190"/>
            <a:ext cx="8229600" cy="816015"/>
          </a:xfrm>
        </p:spPr>
        <p:txBody>
          <a:bodyPr/>
          <a:lstStyle/>
          <a:p>
            <a:r>
              <a:rPr lang="en-US" b="1" dirty="0" smtClean="0">
                <a:solidFill>
                  <a:srgbClr val="4F81BD"/>
                </a:solidFill>
              </a:rPr>
              <a:t>References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269" y="1090654"/>
            <a:ext cx="8683262" cy="5515604"/>
          </a:xfrm>
        </p:spPr>
        <p:txBody>
          <a:bodyPr>
            <a:noAutofit/>
          </a:bodyPr>
          <a:lstStyle/>
          <a:p>
            <a:r>
              <a:rPr lang="en-US" sz="2400" dirty="0" err="1"/>
              <a:t>jQuery</a:t>
            </a:r>
            <a:r>
              <a:rPr lang="en-US" sz="2400" dirty="0"/>
              <a:t> Mobil: </a:t>
            </a:r>
            <a:r>
              <a:rPr lang="en-US" sz="2400" dirty="0">
                <a:hlinkClick r:id="rId2"/>
              </a:rPr>
              <a:t>http://jquerymobile.com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/>
          </a:p>
          <a:p>
            <a:r>
              <a:rPr lang="en-US" sz="2400" dirty="0" err="1"/>
              <a:t>PhoneGap</a:t>
            </a:r>
            <a:r>
              <a:rPr lang="en-US" sz="2400" dirty="0"/>
              <a:t>: </a:t>
            </a:r>
            <a:r>
              <a:rPr lang="en-US" sz="2400" dirty="0">
                <a:hlinkClick r:id="rId3"/>
              </a:rPr>
              <a:t>http://phonegap.com</a:t>
            </a:r>
            <a:r>
              <a:rPr lang="en-US" sz="2400" dirty="0" smtClean="0">
                <a:hlinkClick r:id="rId3"/>
              </a:rPr>
              <a:t>/</a:t>
            </a:r>
            <a:endParaRPr lang="en-US" sz="2400" dirty="0"/>
          </a:p>
          <a:p>
            <a:r>
              <a:rPr lang="en-US" sz="2400" dirty="0"/>
              <a:t>MIT App Inventor: </a:t>
            </a:r>
            <a:r>
              <a:rPr lang="en-US" sz="2400" dirty="0">
                <a:hlinkClick r:id="rId4"/>
              </a:rPr>
              <a:t>http://appinventor.mit.edu</a:t>
            </a:r>
            <a:r>
              <a:rPr lang="en-US" sz="2400" dirty="0" smtClean="0">
                <a:hlinkClick r:id="rId4"/>
              </a:rPr>
              <a:t>/</a:t>
            </a:r>
            <a:endParaRPr lang="en-US" sz="2400" dirty="0"/>
          </a:p>
          <a:p>
            <a:r>
              <a:rPr lang="en-US" sz="2400" dirty="0"/>
              <a:t>Apple Developer: </a:t>
            </a:r>
            <a:r>
              <a:rPr lang="en-US" sz="2400" dirty="0">
                <a:hlinkClick r:id="rId5"/>
              </a:rPr>
              <a:t>https://developer.apple.com</a:t>
            </a:r>
            <a:r>
              <a:rPr lang="en-US" sz="2400" dirty="0" smtClean="0">
                <a:hlinkClick r:id="rId5"/>
              </a:rPr>
              <a:t>/</a:t>
            </a:r>
            <a:endParaRPr lang="en-US" sz="2400" dirty="0"/>
          </a:p>
          <a:p>
            <a:r>
              <a:rPr lang="en-US" sz="2400" dirty="0"/>
              <a:t>Android Developer: </a:t>
            </a:r>
            <a:r>
              <a:rPr lang="en-US" sz="2400" dirty="0">
                <a:hlinkClick r:id="rId6"/>
              </a:rPr>
              <a:t>http://developer.android.com</a:t>
            </a:r>
            <a:r>
              <a:rPr lang="en-US" sz="2400" dirty="0" smtClean="0">
                <a:hlinkClick r:id="rId6"/>
              </a:rPr>
              <a:t>/</a:t>
            </a:r>
            <a:endParaRPr lang="en-US" sz="2400" dirty="0"/>
          </a:p>
          <a:p>
            <a:r>
              <a:rPr lang="en-US" sz="2400" dirty="0"/>
              <a:t>Facebook Developers: </a:t>
            </a:r>
            <a:r>
              <a:rPr lang="en-US" sz="2400" dirty="0">
                <a:hlinkClick r:id="rId7"/>
              </a:rPr>
              <a:t>https://developers.facebook.com</a:t>
            </a:r>
            <a:r>
              <a:rPr lang="en-US" sz="2400" dirty="0" smtClean="0">
                <a:hlinkClick r:id="rId7"/>
              </a:rPr>
              <a:t>/</a:t>
            </a:r>
            <a:endParaRPr lang="en-US" sz="2400" dirty="0"/>
          </a:p>
          <a:p>
            <a:r>
              <a:rPr lang="en-US" sz="2400" dirty="0"/>
              <a:t>Twitter Developers: </a:t>
            </a:r>
            <a:r>
              <a:rPr lang="en-US" sz="2400" dirty="0">
                <a:hlinkClick r:id="rId8"/>
              </a:rPr>
              <a:t>https://dev.twitter.com</a:t>
            </a:r>
            <a:r>
              <a:rPr lang="en-US" sz="2400" dirty="0" smtClean="0">
                <a:hlinkClick r:id="rId8"/>
              </a:rPr>
              <a:t>/</a:t>
            </a:r>
            <a:endParaRPr lang="en-US" sz="2400" dirty="0"/>
          </a:p>
          <a:p>
            <a:r>
              <a:rPr lang="en-US" sz="2400" dirty="0"/>
              <a:t>Google App Engine: </a:t>
            </a:r>
            <a:r>
              <a:rPr lang="en-US" sz="2400" dirty="0">
                <a:hlinkClick r:id="rId9"/>
              </a:rPr>
              <a:t>https://developers.google.com/appengine</a:t>
            </a:r>
            <a:r>
              <a:rPr lang="en-US" sz="2400" dirty="0" smtClean="0">
                <a:hlinkClick r:id="rId9"/>
              </a:rPr>
              <a:t>/</a:t>
            </a:r>
            <a:endParaRPr lang="en-US" sz="2400" dirty="0"/>
          </a:p>
          <a:p>
            <a:r>
              <a:rPr lang="en-US" sz="2400" dirty="0" err="1"/>
              <a:t>Gephi</a:t>
            </a:r>
            <a:r>
              <a:rPr lang="en-US" sz="2400" dirty="0"/>
              <a:t>: Social Network Analysis and Visualization: </a:t>
            </a:r>
            <a:r>
              <a:rPr lang="en-US" sz="2400" dirty="0">
                <a:hlinkClick r:id="rId10"/>
              </a:rPr>
              <a:t>https://gephi.org</a:t>
            </a:r>
            <a:r>
              <a:rPr lang="en-US" sz="2400" dirty="0" smtClean="0">
                <a:hlinkClick r:id="rId10"/>
              </a:rPr>
              <a:t>/</a:t>
            </a:r>
            <a:endParaRPr lang="en-US" sz="2400" dirty="0"/>
          </a:p>
          <a:p>
            <a:r>
              <a:rPr lang="en-US" sz="2400" dirty="0" err="1"/>
              <a:t>Netvizz</a:t>
            </a:r>
            <a:r>
              <a:rPr lang="en-US" sz="2400" dirty="0"/>
              <a:t>: Facebook </a:t>
            </a:r>
            <a:r>
              <a:rPr lang="en-US" sz="2400" dirty="0" err="1"/>
              <a:t>Netvizz</a:t>
            </a:r>
            <a:r>
              <a:rPr lang="en-US" sz="2400" dirty="0"/>
              <a:t> app: </a:t>
            </a:r>
            <a:r>
              <a:rPr lang="en-US" sz="2400" dirty="0">
                <a:hlinkClick r:id="rId11"/>
              </a:rPr>
              <a:t>https://apps.facebook.com/netvizz</a:t>
            </a:r>
            <a:r>
              <a:rPr lang="en-US" sz="2400" dirty="0" smtClean="0">
                <a:hlinkClick r:id="rId11"/>
              </a:rPr>
              <a:t>/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64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99948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Building iPhone Apps with HTML, CSS, and JavaScript: Making App Store Apps Without Objective-C or Cocoa</a:t>
            </a:r>
            <a:r>
              <a:rPr lang="en-US" sz="1600" smtClean="0"/>
              <a:t>, </a:t>
            </a:r>
            <a:br>
              <a:rPr lang="en-US" sz="1600" smtClean="0"/>
            </a:br>
            <a:r>
              <a:rPr lang="en-US" sz="1600" smtClean="0"/>
              <a:t>Jonathan </a:t>
            </a:r>
            <a:r>
              <a:rPr lang="en-US" sz="1600" dirty="0"/>
              <a:t>Stark, </a:t>
            </a:r>
            <a:r>
              <a:rPr lang="en-US" sz="1600" dirty="0" err="1"/>
              <a:t>O’reilly</a:t>
            </a:r>
            <a:r>
              <a:rPr lang="en-US" sz="1600" dirty="0" smtClean="0"/>
              <a:t>, 2010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 dirty="0"/>
          </a:p>
        </p:txBody>
      </p:sp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</a:t>
            </a:r>
            <a:r>
              <a:rPr lang="en-US" altLang="zh-TW" sz="1000" dirty="0" smtClean="0">
                <a:solidFill>
                  <a:srgbClr val="A6A6A6"/>
                </a:solidFill>
              </a:rPr>
              <a:t>: </a:t>
            </a:r>
            <a:r>
              <a:rPr lang="en-US" altLang="zh-TW" sz="1000" dirty="0" smtClean="0">
                <a:solidFill>
                  <a:srgbClr val="A6A6A6"/>
                </a:solidFill>
                <a:hlinkClick r:id="rId2"/>
              </a:rPr>
              <a:t>http://www.amazon.com/Building-iPhone-Apps-HTML-JavaScript/dp/0596805780</a:t>
            </a:r>
            <a:endParaRPr lang="en-US" altLang="zh-TW" sz="1000" dirty="0" smtClean="0">
              <a:solidFill>
                <a:srgbClr val="A6A6A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999480"/>
            <a:ext cx="4199734" cy="558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15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64" y="1079942"/>
            <a:ext cx="4112184" cy="5383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083" y="-1"/>
            <a:ext cx="8830253" cy="984691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Building Android Apps with HTML, CSS, and JavaScript: Making Native Apps with Standards-Based Web </a:t>
            </a:r>
            <a:r>
              <a:rPr lang="en-US" sz="2400" b="1" dirty="0" smtClean="0">
                <a:solidFill>
                  <a:schemeClr val="accent1"/>
                </a:solidFill>
              </a:rPr>
              <a:t>Tools</a:t>
            </a:r>
            <a:r>
              <a:rPr lang="en-US" sz="1600" dirty="0" smtClean="0"/>
              <a:t>, </a:t>
            </a:r>
            <a:br>
              <a:rPr lang="en-US" sz="1600" dirty="0" smtClean="0"/>
            </a:br>
            <a:r>
              <a:rPr lang="en-US" sz="1600" dirty="0" smtClean="0"/>
              <a:t>Jonathan Stark &amp; </a:t>
            </a:r>
            <a:r>
              <a:rPr lang="en-US" sz="1600" dirty="0"/>
              <a:t>Brian Jepson, </a:t>
            </a:r>
            <a:r>
              <a:rPr lang="en-US" sz="1600" dirty="0" err="1" smtClean="0"/>
              <a:t>O’reilly</a:t>
            </a:r>
            <a:r>
              <a:rPr lang="en-US" sz="1600" dirty="0" smtClean="0"/>
              <a:t>, 2012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05715" y="6558776"/>
            <a:ext cx="81256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A6A6A6"/>
                </a:solidFill>
              </a:rPr>
              <a:t>Source: </a:t>
            </a:r>
            <a:r>
              <a:rPr lang="en-US" sz="1200" dirty="0" smtClean="0">
                <a:solidFill>
                  <a:srgbClr val="A6A6A6"/>
                </a:solidFill>
                <a:hlinkClick r:id="rId3"/>
              </a:rPr>
              <a:t>http</a:t>
            </a:r>
            <a:r>
              <a:rPr lang="en-US" sz="1200" dirty="0">
                <a:solidFill>
                  <a:srgbClr val="A6A6A6"/>
                </a:solidFill>
                <a:hlinkClick r:id="rId3"/>
              </a:rPr>
              <a:t>://www.amazon.com/Building-Android-Apps-HTML-JavaScript/dp/</a:t>
            </a:r>
            <a:r>
              <a:rPr lang="en-US" sz="1200" dirty="0" smtClean="0">
                <a:solidFill>
                  <a:srgbClr val="A6A6A6"/>
                </a:solidFill>
                <a:hlinkClick r:id="rId3"/>
              </a:rPr>
              <a:t>1449316417</a:t>
            </a:r>
            <a:endParaRPr lang="en-US" sz="1200" dirty="0" smtClean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48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68032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Rohit</a:t>
            </a:r>
            <a:r>
              <a:rPr lang="en-US" sz="2400" dirty="0" smtClean="0"/>
              <a:t> </a:t>
            </a:r>
            <a:r>
              <a:rPr lang="en-US" sz="2400" dirty="0" err="1" smtClean="0"/>
              <a:t>Ghatol</a:t>
            </a:r>
            <a:r>
              <a:rPr lang="en-US" sz="2400" dirty="0" smtClean="0"/>
              <a:t> and </a:t>
            </a:r>
            <a:r>
              <a:rPr lang="en-US" sz="2400" dirty="0" err="1" smtClean="0"/>
              <a:t>Yogesh</a:t>
            </a:r>
            <a:r>
              <a:rPr lang="en-US" sz="2400" dirty="0" smtClean="0"/>
              <a:t> Patel, Beginning </a:t>
            </a:r>
            <a:r>
              <a:rPr lang="en-US" sz="2400" dirty="0" err="1" smtClean="0"/>
              <a:t>PhoneGap</a:t>
            </a:r>
            <a:r>
              <a:rPr lang="en-US" sz="2400" dirty="0" smtClean="0"/>
              <a:t>: Mobile Web Framework for JavaScript and HTML5, </a:t>
            </a:r>
            <a:r>
              <a:rPr lang="en-US" sz="2400" dirty="0" err="1" smtClean="0"/>
              <a:t>Apress</a:t>
            </a:r>
            <a:r>
              <a:rPr lang="en-US" sz="2400" dirty="0" smtClean="0"/>
              <a:t>, 2012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248" y="861738"/>
            <a:ext cx="4504067" cy="5587551"/>
          </a:xfrm>
          <a:prstGeom prst="rect">
            <a:avLst/>
          </a:prstGeom>
        </p:spPr>
      </p:pic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</a:t>
            </a:r>
            <a:r>
              <a:rPr lang="en-US" altLang="zh-TW" sz="1000" dirty="0" smtClean="0">
                <a:solidFill>
                  <a:srgbClr val="A6A6A6"/>
                </a:solidFill>
              </a:rPr>
              <a:t>: </a:t>
            </a:r>
            <a:r>
              <a:rPr lang="en-US" altLang="zh-TW" sz="1000" dirty="0" smtClean="0">
                <a:solidFill>
                  <a:srgbClr val="A6A6A6"/>
                </a:solidFill>
                <a:hlinkClick r:id="rId3"/>
              </a:rPr>
              <a:t>http://www.amazon.com/Beginning-PhoneGap-Mobile-Framework-JavaScript/dp/1430239034</a:t>
            </a:r>
            <a:endParaRPr lang="en-US" altLang="zh-TW" sz="1000" dirty="0" smtClean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44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680320"/>
          </a:xfrm>
        </p:spPr>
        <p:txBody>
          <a:bodyPr>
            <a:noAutofit/>
          </a:bodyPr>
          <a:lstStyle/>
          <a:p>
            <a:r>
              <a:rPr lang="en-US" sz="2400" dirty="0" smtClean="0"/>
              <a:t>Jon Reid, </a:t>
            </a:r>
            <a:r>
              <a:rPr lang="en-US" sz="2400" b="1" dirty="0" err="1" smtClean="0">
                <a:solidFill>
                  <a:schemeClr val="accent1"/>
                </a:solidFill>
              </a:rPr>
              <a:t>jQuery</a:t>
            </a:r>
            <a:r>
              <a:rPr lang="en-US" sz="2400" b="1" dirty="0" smtClean="0">
                <a:solidFill>
                  <a:schemeClr val="accent1"/>
                </a:solidFill>
              </a:rPr>
              <a:t> Mobile</a:t>
            </a:r>
            <a:r>
              <a:rPr lang="en-US" sz="2400" dirty="0" smtClean="0"/>
              <a:t>, </a:t>
            </a:r>
            <a:r>
              <a:rPr lang="en-US" sz="2400" dirty="0" err="1" smtClean="0"/>
              <a:t>O’reilly</a:t>
            </a:r>
            <a:r>
              <a:rPr lang="en-US" sz="2400" dirty="0" smtClean="0"/>
              <a:t>, 2012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 dirty="0"/>
          </a:p>
        </p:txBody>
      </p:sp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</a:t>
            </a:r>
            <a:r>
              <a:rPr lang="en-US" altLang="zh-TW" sz="1000" dirty="0" smtClean="0">
                <a:solidFill>
                  <a:srgbClr val="A6A6A6"/>
                </a:solidFill>
              </a:rPr>
              <a:t>: </a:t>
            </a:r>
            <a:r>
              <a:rPr lang="en-US" altLang="zh-TW" sz="1000" dirty="0" smtClean="0">
                <a:solidFill>
                  <a:srgbClr val="A6A6A6"/>
                </a:solidFill>
                <a:hlinkClick r:id="rId2"/>
              </a:rPr>
              <a:t>http://www.amazon.com/jQuery-Mobile-Running-Maximiliano-Firtman/dp/1449397654</a:t>
            </a:r>
            <a:endParaRPr lang="en-US" altLang="zh-TW" sz="1000" dirty="0" smtClean="0">
              <a:solidFill>
                <a:srgbClr val="A6A6A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021" y="680320"/>
            <a:ext cx="4408357" cy="58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96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105184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jQuery Mobile</a:t>
            </a:r>
            <a:r>
              <a:rPr lang="en-US" sz="2400" dirty="0" smtClean="0">
                <a:solidFill>
                  <a:schemeClr val="accent1"/>
                </a:solidFill>
              </a:rPr>
              <a:t/>
            </a:r>
            <a:br>
              <a:rPr lang="en-US" sz="24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hlinkClick r:id="rId2"/>
              </a:rPr>
              <a:t>http://jquerymobile.com/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1699"/>
            <a:ext cx="9144000" cy="547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7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-1"/>
            <a:ext cx="8830253" cy="1114425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chemeClr val="accent1"/>
                </a:solidFill>
              </a:rPr>
              <a:t>PhoneGap</a:t>
            </a:r>
            <a:r>
              <a:rPr lang="en-US" sz="4000" dirty="0" smtClean="0">
                <a:solidFill>
                  <a:schemeClr val="accent1"/>
                </a:solidFill>
              </a:rPr>
              <a:t/>
            </a:r>
            <a:br>
              <a:rPr lang="en-US" sz="4000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hlinkClick r:id="rId2"/>
              </a:rPr>
              <a:t>http://phonegap.com/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91" y="1057443"/>
            <a:ext cx="9144000" cy="55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65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-1"/>
            <a:ext cx="8830253" cy="119817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Apple Developer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sz="2400" dirty="0" smtClean="0">
                <a:hlinkClick r:id="rId2"/>
              </a:rPr>
              <a:t>https://developer.apple.com/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52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9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29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4099"/>
            <a:ext cx="8229600" cy="78150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Apple Swift for iOS 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26156" y="6519148"/>
            <a:ext cx="28916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https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://developer.apple.com/swift</a:t>
            </a:r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/</a:t>
            </a:r>
            <a:endParaRPr lang="en-US" altLang="zh-TW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6180"/>
            <a:ext cx="9144000" cy="507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9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12"/>
            <a:ext cx="8229600" cy="238215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Native Mobile </a:t>
            </a:r>
            <a:r>
              <a:rPr lang="en-US" b="1" dirty="0" smtClean="0">
                <a:solidFill>
                  <a:schemeClr val="accent1"/>
                </a:solidFill>
              </a:rPr>
              <a:t>App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Hybrid </a:t>
            </a:r>
            <a:r>
              <a:rPr lang="en-US" b="1" dirty="0">
                <a:solidFill>
                  <a:schemeClr val="accent1"/>
                </a:solidFill>
              </a:rPr>
              <a:t>Mobile </a:t>
            </a:r>
            <a:r>
              <a:rPr lang="en-US" b="1" dirty="0" smtClean="0">
                <a:solidFill>
                  <a:schemeClr val="accent1"/>
                </a:solidFill>
              </a:rPr>
              <a:t>App 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Responsive Web App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Progressive Web App (PWA)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3851"/>
            <a:ext cx="9144000" cy="3095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19093" y="6645786"/>
            <a:ext cx="25058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://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srishta.com/blog_hybrid.html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73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62874"/>
            <a:ext cx="8830253" cy="943113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4F81BD"/>
                </a:solidFill>
              </a:rPr>
              <a:t>Android Developer </a:t>
            </a:r>
            <a:br>
              <a:rPr lang="en-US" sz="4000" b="1" dirty="0" smtClean="0">
                <a:solidFill>
                  <a:srgbClr val="4F81BD"/>
                </a:solidFill>
              </a:rPr>
            </a:br>
            <a:r>
              <a:rPr lang="en-US" sz="2400" dirty="0" smtClean="0">
                <a:hlinkClick r:id="rId2"/>
              </a:rPr>
              <a:t>http://developer.android.com/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6180"/>
            <a:ext cx="9144000" cy="529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9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204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Facebook Developers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63840" y="645753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https://developers.facebook.com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5602"/>
            <a:ext cx="9144000" cy="556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Integrate Facebook with 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your native </a:t>
            </a:r>
            <a:r>
              <a:rPr lang="en-US" b="1" dirty="0" err="1" smtClean="0">
                <a:solidFill>
                  <a:schemeClr val="accent1"/>
                </a:solidFill>
              </a:rPr>
              <a:t>iOS</a:t>
            </a:r>
            <a:r>
              <a:rPr lang="en-US" b="1" dirty="0" smtClean="0">
                <a:solidFill>
                  <a:schemeClr val="accent1"/>
                </a:solidFill>
              </a:rPr>
              <a:t> apps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17" y="1971826"/>
            <a:ext cx="6467873" cy="3659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3840" y="645753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https://developers.facebook.com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01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27823" y="6488668"/>
            <a:ext cx="4288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https://developers.facebook.com/docs/ios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74099"/>
            <a:ext cx="8229600" cy="78150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Facebook SDK for </a:t>
            </a:r>
            <a:r>
              <a:rPr lang="en-US" b="1" dirty="0" err="1" smtClean="0">
                <a:solidFill>
                  <a:srgbClr val="4F81BD"/>
                </a:solidFill>
              </a:rPr>
              <a:t>iOS</a:t>
            </a:r>
            <a:endParaRPr lang="en-US" b="1" dirty="0">
              <a:solidFill>
                <a:srgbClr val="4F81B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40" y="920129"/>
            <a:ext cx="8481366" cy="54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Integrate Facebook with </a:t>
            </a:r>
            <a:r>
              <a:rPr lang="en-US" b="1" dirty="0" smtClean="0">
                <a:solidFill>
                  <a:srgbClr val="4F81BD"/>
                </a:solidFill>
              </a:rPr>
              <a:t/>
            </a:r>
            <a:br>
              <a:rPr lang="en-US" b="1" dirty="0" smtClean="0">
                <a:solidFill>
                  <a:srgbClr val="4F81BD"/>
                </a:solidFill>
              </a:rPr>
            </a:br>
            <a:r>
              <a:rPr lang="en-US" b="1" dirty="0" smtClean="0">
                <a:solidFill>
                  <a:srgbClr val="4F81BD"/>
                </a:solidFill>
              </a:rPr>
              <a:t>your </a:t>
            </a:r>
            <a:r>
              <a:rPr lang="en-US" b="1" dirty="0">
                <a:solidFill>
                  <a:srgbClr val="4F81BD"/>
                </a:solidFill>
              </a:rPr>
              <a:t>native Android apps</a:t>
            </a:r>
            <a:r>
              <a:rPr lang="en-US" b="1" dirty="0" smtClean="0">
                <a:solidFill>
                  <a:srgbClr val="4F81BD"/>
                </a:solidFill>
              </a:rPr>
              <a:t>.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63840" y="645753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https://developers.facebook.com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339" y="1934388"/>
            <a:ext cx="7120662" cy="37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3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74099"/>
            <a:ext cx="8229600" cy="781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4F81BD"/>
                </a:solidFill>
              </a:rPr>
              <a:t>Facebook SDK for Android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2292" y="6555430"/>
            <a:ext cx="4961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://developers.facebook.com/docs/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android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25" y="952246"/>
            <a:ext cx="8549979" cy="553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1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115795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Twitter Developers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400" dirty="0" smtClean="0">
                <a:hlinkClick r:id="rId2"/>
              </a:rPr>
              <a:t>https://dev.twitter.com/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895"/>
            <a:ext cx="9144000" cy="551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9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570"/>
            <a:ext cx="8229600" cy="61203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Cloud Platform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42149" y="6488668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https://cloud.google.com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2424"/>
            <a:ext cx="9144000" cy="50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2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54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Google App Engine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552"/>
            <a:ext cx="9144000" cy="55169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04854" y="6536350"/>
            <a:ext cx="3734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https://cloud.google.com/appengine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309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256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Google Cloud </a:t>
            </a:r>
            <a:r>
              <a:rPr lang="en-US" b="1" dirty="0" err="1" smtClean="0">
                <a:solidFill>
                  <a:srgbClr val="4F81BD"/>
                </a:solidFill>
              </a:rPr>
              <a:t>Datastore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4083"/>
            <a:ext cx="9144000" cy="52706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52271" y="6459039"/>
            <a:ext cx="3639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https://cloud.google.com/datastore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016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2398074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chemeClr val="accent1"/>
                </a:solidFill>
              </a:rPr>
              <a:t>Progressive Web App (PWA)</a:t>
            </a:r>
            <a:br>
              <a:rPr lang="en-US" b="1">
                <a:solidFill>
                  <a:schemeClr val="accent1"/>
                </a:solidFill>
              </a:rPr>
            </a:br>
            <a:r>
              <a:rPr lang="en-US" b="1">
                <a:solidFill>
                  <a:schemeClr val="accent1"/>
                </a:solidFill>
              </a:rPr>
              <a:t>Responsive </a:t>
            </a:r>
            <a:r>
              <a:rPr lang="en-US" b="1" dirty="0">
                <a:solidFill>
                  <a:schemeClr val="accent1"/>
                </a:solidFill>
              </a:rPr>
              <a:t>Web </a:t>
            </a:r>
            <a:r>
              <a:rPr lang="en-US" b="1" dirty="0" smtClean="0">
                <a:solidFill>
                  <a:schemeClr val="accent1"/>
                </a:solidFill>
              </a:rPr>
              <a:t>Apps</a:t>
            </a:r>
            <a:r>
              <a:rPr lang="en-US" b="1" dirty="0">
                <a:solidFill>
                  <a:schemeClr val="accent1"/>
                </a:solidFill>
              </a:rPr>
              <a:t/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Responsive </a:t>
            </a:r>
            <a:r>
              <a:rPr lang="en-US" b="1" dirty="0" smtClean="0">
                <a:solidFill>
                  <a:schemeClr val="accent1"/>
                </a:solidFill>
              </a:rPr>
              <a:t>Design 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rgbClr val="558ED5"/>
                </a:solidFill>
              </a:rPr>
              <a:t>HTML5</a:t>
            </a:r>
            <a:r>
              <a:rPr lang="en-US" dirty="0">
                <a:solidFill>
                  <a:srgbClr val="558ED5"/>
                </a:solidFill>
              </a:rPr>
              <a:t>/CSS3/JavaScript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4" y="2401590"/>
            <a:ext cx="8954175" cy="41341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75561" y="653926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://www.ihealthspot.com/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ResponsiveWebsiteDesign.aspx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026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Cloud </a:t>
            </a:r>
            <a:r>
              <a:rPr lang="en-US" b="1" dirty="0" smtClean="0">
                <a:solidFill>
                  <a:schemeClr val="accent1"/>
                </a:solidFill>
              </a:rPr>
              <a:t>Endpoints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6992"/>
            <a:ext cx="9144000" cy="4287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89539" y="6488668"/>
            <a:ext cx="6564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https://developers.google.com/appengine/docs/java/endpoints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187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9556"/>
            <a:ext cx="8229600" cy="948081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Mobile App Backend </a:t>
            </a:r>
            <a:r>
              <a:rPr lang="en-US" b="1" smtClean="0">
                <a:solidFill>
                  <a:schemeClr val="accent1"/>
                </a:solidFill>
              </a:rPr>
              <a:t>Services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95167" y="6558776"/>
            <a:ext cx="61536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://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cloud.google.com/solutions/mobile/mobile-app-backend-services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38"/>
            <a:ext cx="3094673" cy="3919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600" y="1832664"/>
            <a:ext cx="3008106" cy="22470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5" y="1832665"/>
            <a:ext cx="2856513" cy="2252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545" y="1832664"/>
            <a:ext cx="3050052" cy="22470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828" y="4262355"/>
            <a:ext cx="3172434" cy="22574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0216" y="4276480"/>
            <a:ext cx="3028215" cy="21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1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8636"/>
          </a:xfrm>
        </p:spPr>
        <p:txBody>
          <a:bodyPr/>
          <a:lstStyle/>
          <a:p>
            <a:r>
              <a:rPr lang="en-US" b="1" dirty="0" err="1" smtClean="0">
                <a:solidFill>
                  <a:srgbClr val="4F81BD"/>
                </a:solidFill>
              </a:rPr>
              <a:t>iOS</a:t>
            </a:r>
            <a:r>
              <a:rPr lang="en-US" b="1" dirty="0" smtClean="0">
                <a:solidFill>
                  <a:srgbClr val="4F81BD"/>
                </a:solidFill>
              </a:rPr>
              <a:t> App </a:t>
            </a:r>
            <a:r>
              <a:rPr lang="en-US" b="1" dirty="0">
                <a:solidFill>
                  <a:srgbClr val="4F81BD"/>
                </a:solidFill>
              </a:rPr>
              <a:t>Development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6581001"/>
            <a:ext cx="8074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hlinkClick r:id="rId2"/>
              </a:rPr>
              <a:t>AppDevelopmentProcess.html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3157"/>
            <a:ext cx="9144000" cy="496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Apps </a:t>
            </a:r>
            <a:r>
              <a:rPr lang="en-US" b="1" dirty="0">
                <a:solidFill>
                  <a:srgbClr val="4F81BD"/>
                </a:solidFill>
              </a:rPr>
              <a:t>Development </a:t>
            </a:r>
            <a:r>
              <a:rPr lang="en-US" b="1" dirty="0" smtClean="0">
                <a:solidFill>
                  <a:srgbClr val="4F81BD"/>
                </a:solidFill>
              </a:rPr>
              <a:t>Life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9" y="1588781"/>
            <a:ext cx="9015941" cy="44158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5528" y="6565764"/>
            <a:ext cx="78729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://developer.apple.com/library/ios/referencelibrary/GettingStarted/RoadMapiOS/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WhereToGoFromHere.html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50702" y="2634225"/>
            <a:ext cx="1455326" cy="2132467"/>
          </a:xfrm>
          <a:prstGeom prst="roundRect">
            <a:avLst>
              <a:gd name="adj" fmla="val 6583"/>
            </a:avLst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3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680320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Gephi</a:t>
            </a:r>
            <a:r>
              <a:rPr lang="en-US" sz="2400" dirty="0" smtClean="0"/>
              <a:t>: Social Network Analysis and Visualization: </a:t>
            </a:r>
            <a:r>
              <a:rPr lang="en-US" sz="2400" dirty="0" smtClean="0">
                <a:hlinkClick r:id="rId2"/>
              </a:rPr>
              <a:t>https://gephi.org/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1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66"/>
            <a:ext cx="8229600" cy="74551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26906" y="878424"/>
            <a:ext cx="8611573" cy="58228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course introduces the </a:t>
            </a:r>
            <a:r>
              <a:rPr lang="en-US" dirty="0">
                <a:solidFill>
                  <a:srgbClr val="800000"/>
                </a:solidFill>
              </a:rPr>
              <a:t>fundamental concepts </a:t>
            </a:r>
            <a:r>
              <a:rPr lang="en-US" dirty="0"/>
              <a:t>and </a:t>
            </a:r>
            <a:r>
              <a:rPr lang="en-US" dirty="0">
                <a:solidFill>
                  <a:srgbClr val="800000"/>
                </a:solidFill>
              </a:rPr>
              <a:t>practices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social </a:t>
            </a:r>
            <a:r>
              <a:rPr lang="en-US" dirty="0" smtClean="0">
                <a:solidFill>
                  <a:srgbClr val="FF0000"/>
                </a:solidFill>
              </a:rPr>
              <a:t>media </a:t>
            </a:r>
            <a:r>
              <a:rPr lang="en-US" dirty="0" smtClean="0"/>
              <a:t>and </a:t>
            </a:r>
            <a:r>
              <a:rPr lang="en-US" dirty="0">
                <a:solidFill>
                  <a:srgbClr val="FF0000"/>
                </a:solidFill>
              </a:rPr>
              <a:t>mobile apps programming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Topics </a:t>
            </a:r>
            <a:r>
              <a:rPr lang="en-US" dirty="0"/>
              <a:t>include </a:t>
            </a:r>
            <a:endParaRPr lang="en-US" dirty="0" smtClean="0"/>
          </a:p>
          <a:p>
            <a:pPr lvl="1"/>
            <a:r>
              <a:rPr lang="en-US" dirty="0" smtClean="0"/>
              <a:t>Introduction </a:t>
            </a:r>
            <a:r>
              <a:rPr lang="en-US" dirty="0"/>
              <a:t>to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Android /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iOS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apps programming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/>
              <a:t>Developing </a:t>
            </a:r>
            <a:r>
              <a:rPr lang="en-US" dirty="0">
                <a:solidFill>
                  <a:srgbClr val="558ED5"/>
                </a:solidFill>
              </a:rPr>
              <a:t>Android native apps with Java </a:t>
            </a:r>
            <a:r>
              <a:rPr lang="en-US" dirty="0" smtClean="0">
                <a:solidFill>
                  <a:srgbClr val="558ED5"/>
                </a:solidFill>
              </a:rPr>
              <a:t>(Android Studio)</a:t>
            </a:r>
            <a:r>
              <a:rPr lang="en-US" dirty="0" smtClean="0"/>
              <a:t>, </a:t>
            </a:r>
            <a:endParaRPr lang="en-US" dirty="0" smtClean="0"/>
          </a:p>
          <a:p>
            <a:pPr lvl="1"/>
            <a:r>
              <a:rPr lang="en-US" dirty="0" smtClean="0"/>
              <a:t>Developing </a:t>
            </a:r>
            <a:r>
              <a:rPr lang="en-US" dirty="0" smtClean="0">
                <a:solidFill>
                  <a:srgbClr val="558ED5"/>
                </a:solidFill>
              </a:rPr>
              <a:t>iPhone </a:t>
            </a:r>
            <a:r>
              <a:rPr lang="en-US" dirty="0">
                <a:solidFill>
                  <a:srgbClr val="558ED5"/>
                </a:solidFill>
              </a:rPr>
              <a:t>/ iPad apps native apps with </a:t>
            </a:r>
            <a:r>
              <a:rPr lang="en-US" dirty="0" smtClean="0">
                <a:solidFill>
                  <a:srgbClr val="558ED5"/>
                </a:solidFill>
              </a:rPr>
              <a:t>Swift (</a:t>
            </a:r>
            <a:r>
              <a:rPr lang="en-US" dirty="0" err="1">
                <a:solidFill>
                  <a:srgbClr val="558ED5"/>
                </a:solidFill>
              </a:rPr>
              <a:t>XCode</a:t>
            </a:r>
            <a:r>
              <a:rPr lang="en-US" dirty="0">
                <a:solidFill>
                  <a:srgbClr val="558ED5"/>
                </a:solidFill>
              </a:rPr>
              <a:t>)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558ED5"/>
                </a:solidFill>
              </a:rPr>
              <a:t>Mobile </a:t>
            </a:r>
            <a:r>
              <a:rPr lang="en-US" dirty="0">
                <a:solidFill>
                  <a:srgbClr val="558ED5"/>
                </a:solidFill>
              </a:rPr>
              <a:t>apps </a:t>
            </a:r>
            <a:r>
              <a:rPr lang="en-US" dirty="0" smtClean="0">
                <a:solidFill>
                  <a:srgbClr val="558ED5"/>
                </a:solidFill>
              </a:rPr>
              <a:t>using HTML5</a:t>
            </a:r>
            <a:r>
              <a:rPr lang="en-US" dirty="0">
                <a:solidFill>
                  <a:srgbClr val="558ED5"/>
                </a:solidFill>
              </a:rPr>
              <a:t>/CSS3/JavaScript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558ED5"/>
                </a:solidFill>
              </a:rPr>
              <a:t>jQuery</a:t>
            </a:r>
            <a:r>
              <a:rPr lang="en-US" dirty="0" smtClean="0">
                <a:solidFill>
                  <a:srgbClr val="558ED5"/>
                </a:solidFill>
              </a:rPr>
              <a:t> </a:t>
            </a:r>
            <a:r>
              <a:rPr lang="en-US" dirty="0">
                <a:solidFill>
                  <a:srgbClr val="558ED5"/>
                </a:solidFill>
              </a:rPr>
              <a:t>Mobile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/>
              <a:t>Create </a:t>
            </a:r>
            <a:r>
              <a:rPr lang="en-US" dirty="0">
                <a:solidFill>
                  <a:srgbClr val="558ED5"/>
                </a:solidFill>
              </a:rPr>
              <a:t>hybrid apps with </a:t>
            </a:r>
            <a:r>
              <a:rPr lang="en-US" dirty="0" err="1">
                <a:solidFill>
                  <a:srgbClr val="558ED5"/>
                </a:solidFill>
              </a:rPr>
              <a:t>Phonegap</a:t>
            </a:r>
            <a:r>
              <a:rPr lang="en-US" dirty="0" smtClean="0"/>
              <a:t>, </a:t>
            </a:r>
          </a:p>
          <a:p>
            <a:pPr lvl="1"/>
            <a:r>
              <a:rPr lang="en-US" altLang="zh-TW" dirty="0">
                <a:solidFill>
                  <a:schemeClr val="accent1"/>
                </a:solidFill>
              </a:rPr>
              <a:t>Google Cloud </a:t>
            </a:r>
            <a:r>
              <a:rPr lang="en-US" altLang="zh-TW" dirty="0" smtClean="0">
                <a:solidFill>
                  <a:schemeClr val="accent1"/>
                </a:solidFill>
              </a:rPr>
              <a:t>Platform</a:t>
            </a:r>
            <a:r>
              <a:rPr lang="en-US" altLang="zh-TW" dirty="0" smtClean="0"/>
              <a:t>,</a:t>
            </a:r>
            <a:endParaRPr lang="en-US" altLang="zh-TW" dirty="0"/>
          </a:p>
          <a:p>
            <a:pPr lvl="1"/>
            <a:r>
              <a:rPr lang="en-US" dirty="0" smtClean="0">
                <a:solidFill>
                  <a:srgbClr val="558ED5"/>
                </a:solidFill>
              </a:rPr>
              <a:t>Google </a:t>
            </a:r>
            <a:r>
              <a:rPr lang="en-US" dirty="0">
                <a:solidFill>
                  <a:srgbClr val="558ED5"/>
                </a:solidFill>
              </a:rPr>
              <a:t>app engine, Google map API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558ED5"/>
                </a:solidFill>
              </a:rPr>
              <a:t>Facebook </a:t>
            </a:r>
            <a:r>
              <a:rPr lang="en-US" dirty="0">
                <a:solidFill>
                  <a:srgbClr val="558ED5"/>
                </a:solidFill>
              </a:rPr>
              <a:t>API</a:t>
            </a:r>
            <a:r>
              <a:rPr lang="en-US" dirty="0"/>
              <a:t>,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558ED5"/>
                </a:solidFill>
              </a:rPr>
              <a:t>Twitter API</a:t>
            </a:r>
            <a:r>
              <a:rPr lang="en-US" dirty="0" smtClean="0"/>
              <a:t>,</a:t>
            </a:r>
          </a:p>
          <a:p>
            <a:pPr lvl="1"/>
            <a:r>
              <a:rPr lang="en-US" dirty="0" smtClean="0"/>
              <a:t>Case </a:t>
            </a:r>
            <a:r>
              <a:rPr lang="en-US" dirty="0"/>
              <a:t>study </a:t>
            </a:r>
            <a:r>
              <a:rPr lang="en-US" dirty="0" smtClean="0"/>
              <a:t>on social </a:t>
            </a:r>
            <a:r>
              <a:rPr lang="en-US" dirty="0"/>
              <a:t>media apps programming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558ED5"/>
                </a:solidFill>
              </a:rPr>
              <a:t>marketing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558ED5"/>
                </a:solidFill>
              </a:rPr>
              <a:t>Google Play </a:t>
            </a:r>
            <a:r>
              <a:rPr lang="en-US" dirty="0"/>
              <a:t>and </a:t>
            </a:r>
            <a:r>
              <a:rPr lang="en-US" dirty="0">
                <a:solidFill>
                  <a:srgbClr val="558ED5"/>
                </a:solidFill>
              </a:rPr>
              <a:t>App Store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3805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288"/>
            <a:ext cx="8229600" cy="80368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Contact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059" y="2018910"/>
            <a:ext cx="6354741" cy="471991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500" b="1" dirty="0" smtClean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4500" b="1" dirty="0" err="1" smtClean="0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4500" b="1" dirty="0" smtClean="0">
                <a:solidFill>
                  <a:schemeClr val="accent1">
                    <a:lumMod val="75000"/>
                  </a:schemeClr>
                </a:solidFill>
              </a:rPr>
              <a:t> Day</a:t>
            </a:r>
            <a:r>
              <a:rPr lang="en-US" sz="4500" b="1" dirty="0" smtClean="0"/>
              <a:t>, Ph.D.</a:t>
            </a:r>
          </a:p>
          <a:p>
            <a:pPr marL="0" indent="0">
              <a:buNone/>
            </a:pPr>
            <a:r>
              <a:rPr lang="en-US" sz="4500" dirty="0" smtClean="0"/>
              <a:t>　</a:t>
            </a:r>
          </a:p>
          <a:p>
            <a:pPr marL="0" indent="0">
              <a:buNone/>
            </a:pPr>
            <a:r>
              <a:rPr lang="en-US" sz="4500" dirty="0" smtClean="0"/>
              <a:t>Assistant Professor</a:t>
            </a:r>
          </a:p>
          <a:p>
            <a:pPr marL="0" indent="0">
              <a:buNone/>
            </a:pPr>
            <a:r>
              <a:rPr lang="en-US" sz="4500" dirty="0" smtClean="0">
                <a:hlinkClick r:id="rId2"/>
              </a:rPr>
              <a:t>Department of Information Management</a:t>
            </a:r>
            <a:r>
              <a:rPr lang="en-US" sz="4500" dirty="0" smtClean="0"/>
              <a:t>, </a:t>
            </a:r>
            <a:r>
              <a:rPr lang="en-US" sz="4500" dirty="0" err="1" smtClean="0">
                <a:hlinkClick r:id="rId3"/>
              </a:rPr>
              <a:t>Tamkang</a:t>
            </a:r>
            <a:r>
              <a:rPr lang="en-US" sz="4500" dirty="0" smtClean="0">
                <a:hlinkClick r:id="rId3"/>
              </a:rPr>
              <a:t> University</a:t>
            </a:r>
            <a:endParaRPr lang="en-US" sz="4500" dirty="0" smtClean="0"/>
          </a:p>
          <a:p>
            <a:pPr marL="0" indent="0">
              <a:buNone/>
            </a:pPr>
            <a:endParaRPr lang="en-US" sz="3400" dirty="0" smtClean="0"/>
          </a:p>
          <a:p>
            <a:pPr marL="0" indent="0">
              <a:buNone/>
            </a:pPr>
            <a:r>
              <a:rPr lang="en-US" sz="3400" dirty="0" smtClean="0"/>
              <a:t>Tel: 886-2-26215656 ext. 2846</a:t>
            </a:r>
          </a:p>
          <a:p>
            <a:pPr marL="0" indent="0">
              <a:buNone/>
            </a:pPr>
            <a:r>
              <a:rPr lang="en-US" sz="3400" dirty="0" smtClean="0"/>
              <a:t>Fax: 886-2-26209737</a:t>
            </a:r>
          </a:p>
          <a:p>
            <a:pPr marL="0" indent="0">
              <a:buNone/>
            </a:pPr>
            <a:r>
              <a:rPr lang="en-US" sz="3400" dirty="0" smtClean="0"/>
              <a:t>Office: B929  </a:t>
            </a:r>
          </a:p>
          <a:p>
            <a:pPr marL="0" indent="0">
              <a:buNone/>
            </a:pPr>
            <a:r>
              <a:rPr lang="en-US" sz="3400" dirty="0" smtClean="0"/>
              <a:t>Address: No.151, </a:t>
            </a:r>
            <a:r>
              <a:rPr lang="en-US" sz="3400" dirty="0" err="1" smtClean="0"/>
              <a:t>Yingzhuan</a:t>
            </a:r>
            <a:r>
              <a:rPr lang="en-US" sz="3400" dirty="0" smtClean="0"/>
              <a:t> Rd., Danshui Dist., </a:t>
            </a:r>
            <a:br>
              <a:rPr lang="en-US" sz="3400" dirty="0" smtClean="0"/>
            </a:br>
            <a:r>
              <a:rPr lang="en-US" sz="3400" dirty="0" smtClean="0"/>
              <a:t>New Taipei City 25137, Taiwan (R.O.C.)</a:t>
            </a:r>
          </a:p>
          <a:p>
            <a:pPr marL="0" indent="0">
              <a:buNone/>
            </a:pPr>
            <a:r>
              <a:rPr lang="en-US" sz="3400" dirty="0" smtClean="0"/>
              <a:t>Email: </a:t>
            </a:r>
            <a:r>
              <a:rPr lang="en-US" sz="3400" dirty="0" smtClean="0">
                <a:hlinkClick r:id="rId4"/>
              </a:rPr>
              <a:t>myday@mail.tku.edu.tw</a:t>
            </a:r>
            <a:endParaRPr lang="en-US" sz="3400" dirty="0" smtClean="0"/>
          </a:p>
          <a:p>
            <a:pPr marL="0" indent="0">
              <a:buNone/>
            </a:pPr>
            <a:r>
              <a:rPr lang="en-US" sz="3400" dirty="0" smtClean="0"/>
              <a:t>Web: </a:t>
            </a:r>
            <a:r>
              <a:rPr lang="en-US" sz="3400" dirty="0" smtClean="0">
                <a:hlinkClick r:id="rId5"/>
              </a:rPr>
              <a:t>http://mail.tku.edu.tw/myday/</a:t>
            </a:r>
            <a:endParaRPr lang="en-US" sz="34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603545" y="2003969"/>
            <a:ext cx="1668750" cy="2066072"/>
          </a:xfrm>
          <a:prstGeom prst="rect">
            <a:avLst/>
          </a:prstGeom>
          <a:noFill/>
        </p:spPr>
      </p:pic>
      <p:pic>
        <p:nvPicPr>
          <p:cNvPr id="6" name="Picture 5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478781"/>
            <a:ext cx="7772400" cy="887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376092"/>
                </a:solidFill>
              </a:rPr>
              <a:t>Social Media Apps Programming</a:t>
            </a:r>
            <a:endParaRPr lang="en-US" b="1" dirty="0">
              <a:solidFill>
                <a:srgbClr val="376092"/>
              </a:solidFill>
            </a:endParaRPr>
          </a:p>
        </p:txBody>
      </p:sp>
      <p:pic>
        <p:nvPicPr>
          <p:cNvPr id="8" name="Picture 5" descr="C:\Users\myday\Downloads\TKU-logo-12c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/>
            </a:r>
            <a:b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967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Enterprise Apps in 2015</a:t>
            </a:r>
            <a:endParaRPr lang="en-US" b="1" dirty="0">
              <a:solidFill>
                <a:srgbClr val="4F81B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3158484"/>
              </p:ext>
            </p:extLst>
          </p:nvPr>
        </p:nvGraphicFramePr>
        <p:xfrm>
          <a:off x="457200" y="995114"/>
          <a:ext cx="8115300" cy="54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457200" y="5768444"/>
            <a:ext cx="843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Gartner recommend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hybrid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apps </a:t>
            </a:r>
            <a:r>
              <a:rPr lang="en-US" sz="2400" dirty="0"/>
              <a:t>over </a:t>
            </a:r>
            <a:r>
              <a:rPr lang="en-US" sz="2400" dirty="0">
                <a:solidFill>
                  <a:srgbClr val="FF0000"/>
                </a:solidFill>
              </a:rPr>
              <a:t>native </a:t>
            </a:r>
            <a:r>
              <a:rPr lang="en-US" sz="2400" dirty="0" smtClean="0">
                <a:solidFill>
                  <a:srgbClr val="FF0000"/>
                </a:solidFill>
              </a:rPr>
              <a:t>apps </a:t>
            </a:r>
            <a:r>
              <a:rPr lang="en-US" sz="2400" dirty="0" smtClean="0"/>
              <a:t>development </a:t>
            </a:r>
            <a:r>
              <a:rPr lang="en-US" sz="2400" dirty="0"/>
              <a:t>for businesses 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1" y="6616655"/>
            <a:ext cx="80742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://blog.commontime.com/hybrid-apps-the-right-response-to-byod-in-business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3"/>
              </a:rPr>
              <a:t>/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2063" y="3643789"/>
            <a:ext cx="22705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4F81BD"/>
                </a:solidFill>
              </a:rPr>
              <a:t>Hybrid Apps</a:t>
            </a:r>
            <a:endParaRPr lang="en-US" sz="3200" b="1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30729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Enterprise Apps (Hybrid HTML5) </a:t>
            </a:r>
            <a:r>
              <a:rPr lang="en-US" sz="3600" b="1" dirty="0">
                <a:solidFill>
                  <a:schemeClr val="accent1"/>
                </a:solidFill>
              </a:rPr>
              <a:t>in </a:t>
            </a:r>
            <a:r>
              <a:rPr lang="en-US" sz="3600" b="1" dirty="0" smtClean="0">
                <a:solidFill>
                  <a:schemeClr val="accent1"/>
                </a:solidFill>
              </a:rPr>
              <a:t>2016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30728" y="6653951"/>
            <a:ext cx="76006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http://justcreative.com/2016/03/17/html5-vs-native-apps-whats-best-for-2016</a:t>
            </a:r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hlinkClick r:id="rId3"/>
              </a:rPr>
              <a:t>/</a:t>
            </a:r>
            <a:endParaRPr lang="en-US" sz="10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891257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8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564" y="1079942"/>
            <a:ext cx="4112184" cy="538358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083" y="-1"/>
            <a:ext cx="8830253" cy="984691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Building Android Apps with HTML, CSS, and JavaScript: Making Native Apps with Standards-Based Web </a:t>
            </a:r>
            <a:r>
              <a:rPr lang="en-US" sz="2400" b="1" dirty="0" smtClean="0">
                <a:solidFill>
                  <a:schemeClr val="accent1"/>
                </a:solidFill>
              </a:rPr>
              <a:t>Tools</a:t>
            </a:r>
            <a:r>
              <a:rPr lang="en-US" sz="1600" dirty="0" smtClean="0"/>
              <a:t>, </a:t>
            </a:r>
            <a:br>
              <a:rPr lang="en-US" sz="1600" dirty="0" smtClean="0"/>
            </a:br>
            <a:r>
              <a:rPr lang="en-US" sz="1600" dirty="0" smtClean="0"/>
              <a:t>Jonathan Stark &amp; </a:t>
            </a:r>
            <a:r>
              <a:rPr lang="en-US" sz="1600" dirty="0"/>
              <a:t>Brian Jepson, </a:t>
            </a:r>
            <a:r>
              <a:rPr lang="en-US" sz="1600" dirty="0" err="1" smtClean="0"/>
              <a:t>O’reilly</a:t>
            </a:r>
            <a:r>
              <a:rPr lang="en-US" sz="1600" dirty="0" smtClean="0"/>
              <a:t>, 2012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405715" y="6558776"/>
            <a:ext cx="81256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A6A6A6"/>
                </a:solidFill>
              </a:rPr>
              <a:t>Source: </a:t>
            </a:r>
            <a:r>
              <a:rPr lang="en-US" sz="1200" dirty="0" smtClean="0">
                <a:solidFill>
                  <a:srgbClr val="A6A6A6"/>
                </a:solidFill>
                <a:hlinkClick r:id="rId3"/>
              </a:rPr>
              <a:t>http</a:t>
            </a:r>
            <a:r>
              <a:rPr lang="en-US" sz="1200" dirty="0">
                <a:solidFill>
                  <a:srgbClr val="A6A6A6"/>
                </a:solidFill>
                <a:hlinkClick r:id="rId3"/>
              </a:rPr>
              <a:t>://www.amazon.com/Building-Android-Apps-HTML-JavaScript/dp/</a:t>
            </a:r>
            <a:r>
              <a:rPr lang="en-US" sz="1200" dirty="0" smtClean="0">
                <a:solidFill>
                  <a:srgbClr val="A6A6A6"/>
                </a:solidFill>
                <a:hlinkClick r:id="rId3"/>
              </a:rPr>
              <a:t>1449316417</a:t>
            </a:r>
            <a:endParaRPr lang="en-US" sz="1200" dirty="0" smtClean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73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3" y="0"/>
            <a:ext cx="8830253" cy="99948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Building iPhone Apps with HTML, CSS, and JavaScript: Making App Store Apps Without Objective-C or Cocoa</a:t>
            </a:r>
            <a:r>
              <a:rPr lang="en-US" sz="1600" smtClean="0"/>
              <a:t>, </a:t>
            </a:r>
            <a:br>
              <a:rPr lang="en-US" sz="1600" smtClean="0"/>
            </a:br>
            <a:r>
              <a:rPr lang="en-US" sz="1600" smtClean="0"/>
              <a:t>Jonathan </a:t>
            </a:r>
            <a:r>
              <a:rPr lang="en-US" sz="1600" dirty="0"/>
              <a:t>Stark, </a:t>
            </a:r>
            <a:r>
              <a:rPr lang="en-US" sz="1600" dirty="0" err="1"/>
              <a:t>O’reilly</a:t>
            </a:r>
            <a:r>
              <a:rPr lang="en-US" sz="1600" dirty="0" smtClean="0"/>
              <a:t>, 2010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</a:t>
            </a:r>
            <a:r>
              <a:rPr lang="en-US" altLang="zh-TW" sz="1000" dirty="0" smtClean="0">
                <a:solidFill>
                  <a:srgbClr val="A6A6A6"/>
                </a:solidFill>
              </a:rPr>
              <a:t>: </a:t>
            </a:r>
            <a:r>
              <a:rPr lang="en-US" altLang="zh-TW" sz="1000" dirty="0" smtClean="0">
                <a:solidFill>
                  <a:srgbClr val="A6A6A6"/>
                </a:solidFill>
                <a:hlinkClick r:id="rId2"/>
              </a:rPr>
              <a:t>http://www.amazon.com/Building-iPhone-Apps-HTML-JavaScript/dp/0596805780</a:t>
            </a:r>
            <a:endParaRPr lang="en-US" altLang="zh-TW" sz="1000" dirty="0" smtClean="0">
              <a:solidFill>
                <a:srgbClr val="A6A6A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999480"/>
            <a:ext cx="4199734" cy="558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1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706925" y="5195583"/>
            <a:ext cx="7237366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App Development Comparison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6563520"/>
            <a:ext cx="822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://www.scribd.com/doc/50805466/Native-Web-or-Hybrid-Mobile-App-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Development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9512" y="5187124"/>
            <a:ext cx="120338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Web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9512" y="3904858"/>
            <a:ext cx="1203385" cy="79847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Hybrid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9512" y="2621838"/>
            <a:ext cx="120338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Native Apps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06926" y="2621838"/>
            <a:ext cx="7237366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91624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Full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36036" y="5273028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Fast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11565" y="2710104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Mandatory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746121" y="2710104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Expensive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91624" y="5273028"/>
            <a:ext cx="1203385" cy="628280"/>
          </a:xfrm>
          <a:prstGeom prst="roundRect">
            <a:avLst/>
          </a:prstGeom>
          <a:solidFill>
            <a:srgbClr val="FF0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Partial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253301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Very Fast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29979" y="2710104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Available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673527" y="527302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Reasonable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29979" y="5273028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Not Available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611566" y="5273028"/>
            <a:ext cx="1213820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None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706925" y="3881341"/>
            <a:ext cx="7237365" cy="79847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46121" y="397831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Reasonable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229979" y="3972983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Available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233754" y="3978318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Native Speed as Necessary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909850" y="3972983"/>
            <a:ext cx="1203385" cy="6282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Full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611565" y="3972983"/>
            <a:ext cx="1203385" cy="628280"/>
          </a:xfrm>
          <a:prstGeom prst="roundRect">
            <a:avLst/>
          </a:prstGeom>
          <a:solidFill>
            <a:srgbClr val="FF8000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Low Overhead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706924" y="1435414"/>
            <a:ext cx="7237368" cy="8978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891624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Device Access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253301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Speed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673527" y="1490034"/>
            <a:ext cx="1403128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Development Cost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229980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App Store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7611565" y="1490034"/>
            <a:ext cx="1203385" cy="693019"/>
          </a:xfrm>
          <a:prstGeom prst="roundRect">
            <a:avLst/>
          </a:prstGeom>
          <a:solidFill>
            <a:schemeClr val="bg1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Approval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Process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24693" y="3714038"/>
            <a:ext cx="8981336" cy="1215255"/>
          </a:xfrm>
          <a:prstGeom prst="round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9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1032</Words>
  <Application>Microsoft Macintosh PowerPoint</Application>
  <PresentationFormat>On-screen Show (4:3)</PresentationFormat>
  <Paragraphs>277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Calibri</vt:lpstr>
      <vt:lpstr>proxima-nova-1</vt:lpstr>
      <vt:lpstr>新細明體</vt:lpstr>
      <vt:lpstr>Arial</vt:lpstr>
      <vt:lpstr>Office Theme</vt:lpstr>
      <vt:lpstr>Social Media Apps Programming</vt:lpstr>
      <vt:lpstr>Android /iOS Apps Programming</vt:lpstr>
      <vt:lpstr>Native Mobile App Hybrid Mobile App  Responsive Web App Progressive Web App (PWA)</vt:lpstr>
      <vt:lpstr>Progressive Web App (PWA) Responsive Web Apps Responsive Design  HTML5/CSS3/JavaScript</vt:lpstr>
      <vt:lpstr>Enterprise Apps in 2015</vt:lpstr>
      <vt:lpstr>Enterprise Apps (Hybrid HTML5) in 2016</vt:lpstr>
      <vt:lpstr>Building Android Apps with HTML, CSS, and JavaScript: Making Native Apps with Standards-Based Web Tools,  Jonathan Stark &amp; Brian Jepson, O’reilly, 2012</vt:lpstr>
      <vt:lpstr>Building iPhone Apps with HTML, CSS, and JavaScript: Making App Store Apps Without Objective-C or Cocoa,  Jonathan Stark, O’reilly, 2010</vt:lpstr>
      <vt:lpstr>App Development Comparison</vt:lpstr>
      <vt:lpstr>Course Syllabus Tamkang University  Academic Year 106, 1st Semester (Fall, 2017)</vt:lpstr>
      <vt:lpstr>Department Teaching Objectives</vt:lpstr>
      <vt:lpstr>Department Core Competences</vt:lpstr>
      <vt:lpstr>Course Introduction</vt:lpstr>
      <vt:lpstr>Teaching Objectives</vt:lpstr>
      <vt:lpstr>Teaching Methods</vt:lpstr>
      <vt:lpstr>Assessment</vt:lpstr>
      <vt:lpstr>Course Schedule (1/2)</vt:lpstr>
      <vt:lpstr>Course Schedule (2/2)</vt:lpstr>
      <vt:lpstr>Grading Policy</vt:lpstr>
      <vt:lpstr>Textbooks and References</vt:lpstr>
      <vt:lpstr>References</vt:lpstr>
      <vt:lpstr>Building iPhone Apps with HTML, CSS, and JavaScript: Making App Store Apps Without Objective-C or Cocoa,  Jonathan Stark, O’reilly, 2010</vt:lpstr>
      <vt:lpstr>Building Android Apps with HTML, CSS, and JavaScript: Making Native Apps with Standards-Based Web Tools,  Jonathan Stark &amp; Brian Jepson, O’reilly, 2012</vt:lpstr>
      <vt:lpstr>Rohit Ghatol and Yogesh Patel, Beginning PhoneGap: Mobile Web Framework for JavaScript and HTML5, Apress, 2012</vt:lpstr>
      <vt:lpstr>Jon Reid, jQuery Mobile, O’reilly, 2012</vt:lpstr>
      <vt:lpstr>jQuery Mobile http://jquerymobile.com/</vt:lpstr>
      <vt:lpstr>PhoneGap http://phonegap.com/</vt:lpstr>
      <vt:lpstr>Apple Developer https://developer.apple.com/</vt:lpstr>
      <vt:lpstr>Apple Swift for iOS </vt:lpstr>
      <vt:lpstr>Android Developer  http://developer.android.com/</vt:lpstr>
      <vt:lpstr>Facebook Developers</vt:lpstr>
      <vt:lpstr>Integrate Facebook with  your native iOS apps</vt:lpstr>
      <vt:lpstr>Facebook SDK for iOS</vt:lpstr>
      <vt:lpstr>Integrate Facebook with  your native Android apps.</vt:lpstr>
      <vt:lpstr>PowerPoint Presentation</vt:lpstr>
      <vt:lpstr>Twitter Developers https://dev.twitter.com/</vt:lpstr>
      <vt:lpstr>Google Cloud Platform</vt:lpstr>
      <vt:lpstr>Google App Engine</vt:lpstr>
      <vt:lpstr>Google Cloud Datastore</vt:lpstr>
      <vt:lpstr>Google Cloud Endpoints</vt:lpstr>
      <vt:lpstr>Mobile App Backend Services</vt:lpstr>
      <vt:lpstr>iOS App Development Process</vt:lpstr>
      <vt:lpstr>Apps Development Life Cycle</vt:lpstr>
      <vt:lpstr>Gephi: Social Network Analysis and Visualization: https://gephi.org/</vt:lpstr>
      <vt:lpstr>Summary</vt:lpstr>
      <vt:lpstr>Contact</vt:lpstr>
    </vt:vector>
  </TitlesOfParts>
  <Manager/>
  <Company>TKU</Company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Apps Programming</dc:title>
  <dc:subject/>
  <dc:creator>MY DAY</dc:creator>
  <cp:keywords/>
  <dc:description>Social Media Apps Programming</dc:description>
  <cp:lastModifiedBy>Microsoft Office User</cp:lastModifiedBy>
  <cp:revision>124</cp:revision>
  <cp:lastPrinted>2017-09-29T02:58:07Z</cp:lastPrinted>
  <dcterms:created xsi:type="dcterms:W3CDTF">2013-09-24T21:30:58Z</dcterms:created>
  <dcterms:modified xsi:type="dcterms:W3CDTF">2017-10-06T01:18:16Z</dcterms:modified>
  <cp:category/>
</cp:coreProperties>
</file>