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994" r:id="rId3"/>
    <p:sldId id="1004" r:id="rId4"/>
    <p:sldId id="950" r:id="rId5"/>
    <p:sldId id="1000" r:id="rId6"/>
    <p:sldId id="953" r:id="rId7"/>
    <p:sldId id="954" r:id="rId8"/>
    <p:sldId id="955" r:id="rId9"/>
    <p:sldId id="956" r:id="rId10"/>
    <p:sldId id="971" r:id="rId11"/>
    <p:sldId id="995" r:id="rId12"/>
    <p:sldId id="1002" r:id="rId13"/>
    <p:sldId id="959" r:id="rId14"/>
    <p:sldId id="996" r:id="rId15"/>
    <p:sldId id="997" r:id="rId16"/>
    <p:sldId id="998" r:id="rId17"/>
    <p:sldId id="1001" r:id="rId18"/>
    <p:sldId id="999" r:id="rId19"/>
    <p:sldId id="1003" r:id="rId20"/>
  </p:sldIdLst>
  <p:sldSz cx="9144000" cy="6858000" type="screen4x3"/>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37"/>
    <p:restoredTop sz="93632"/>
  </p:normalViewPr>
  <p:slideViewPr>
    <p:cSldViewPr>
      <p:cViewPr>
        <p:scale>
          <a:sx n="60" d="100"/>
          <a:sy n="60" d="100"/>
        </p:scale>
        <p:origin x="824" y="296"/>
      </p:cViewPr>
      <p:guideLst>
        <p:guide orient="horz" pos="2160"/>
        <p:guide pos="2880"/>
      </p:guideLst>
    </p:cSldViewPr>
  </p:slideViewPr>
  <p:outlineViewPr>
    <p:cViewPr>
      <p:scale>
        <a:sx n="33" d="100"/>
        <a:sy n="33" d="100"/>
      </p:scale>
      <p:origin x="0" y="4069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6661" tIns="48331" rIns="96661" bIns="48331" numCol="1" anchor="t" anchorCtr="0" compatLnSpc="1">
            <a:prstTxWarp prst="textNoShape">
              <a:avLst/>
            </a:prstTxWarp>
          </a:bodyPr>
          <a:lstStyle>
            <a:lvl1pPr>
              <a:defRPr kumimoji="0" sz="1300" smtClean="0">
                <a:latin typeface="Calibri" pitchFamily="34" charset="0"/>
                <a:ea typeface="新細明體" pitchFamily="18" charset="-120"/>
              </a:defRPr>
            </a:lvl1pPr>
          </a:lstStyle>
          <a:p>
            <a:pPr>
              <a:defRPr/>
            </a:pPr>
            <a:endParaRPr lang="zh-TW" altLang="en-US"/>
          </a:p>
        </p:txBody>
      </p:sp>
      <p:sp>
        <p:nvSpPr>
          <p:cNvPr id="3" name="日期版面配置區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kumimoji="0" sz="1300" smtClean="0">
                <a:latin typeface="Calibri" pitchFamily="34" charset="0"/>
                <a:ea typeface="新細明體" pitchFamily="18" charset="-120"/>
              </a:defRPr>
            </a:lvl1pPr>
          </a:lstStyle>
          <a:p>
            <a:pPr>
              <a:defRPr/>
            </a:pPr>
            <a:fld id="{3B24BAC1-2935-43CA-911D-6D1C071287B4}" type="datetimeFigureOut">
              <a:rPr lang="zh-TW" altLang="en-US"/>
              <a:pPr>
                <a:defRPr/>
              </a:pPr>
              <a:t>2017/9/20</a:t>
            </a:fld>
            <a:endParaRPr lang="zh-TW" altLang="en-US"/>
          </a:p>
        </p:txBody>
      </p:sp>
      <p:sp>
        <p:nvSpPr>
          <p:cNvPr id="4" name="投影片圖像版面配置區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6661" tIns="48331" rIns="96661" bIns="48331" numCol="1" anchor="ctr" anchorCtr="0" compatLnSpc="1">
            <a:prstTxWarp prst="textNoShape">
              <a:avLst/>
            </a:prstTxWarp>
          </a:bodyPr>
          <a:lstStyle/>
          <a:p>
            <a:pPr lvl="0"/>
            <a:endParaRPr lang="zh-TW" altLang="en-US" noProof="0" smtClean="0"/>
          </a:p>
        </p:txBody>
      </p:sp>
      <p:sp>
        <p:nvSpPr>
          <p:cNvPr id="5" name="備忘稿版面配置區 4"/>
          <p:cNvSpPr>
            <a:spLocks noGrp="1"/>
          </p:cNvSpPr>
          <p:nvPr>
            <p:ph type="body" sz="quarter" idx="3"/>
          </p:nvPr>
        </p:nvSpPr>
        <p:spPr>
          <a:xfrm>
            <a:off x="731838" y="4560888"/>
            <a:ext cx="5851525" cy="4319587"/>
          </a:xfrm>
          <a:prstGeom prst="rect">
            <a:avLst/>
          </a:prstGeom>
        </p:spPr>
        <p:txBody>
          <a:bodyPr vert="horz" wrap="square" lIns="96661" tIns="48331" rIns="96661" bIns="48331" numCol="1" anchor="t" anchorCtr="0" compatLnSpc="1">
            <a:prstTxWarp prst="textNoShape">
              <a:avLst/>
            </a:prstTxWarp>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120188"/>
            <a:ext cx="3170238" cy="479425"/>
          </a:xfrm>
          <a:prstGeom prst="rect">
            <a:avLst/>
          </a:prstGeom>
        </p:spPr>
        <p:txBody>
          <a:bodyPr vert="horz" wrap="square" lIns="96661" tIns="48331" rIns="96661" bIns="48331" numCol="1" anchor="b" anchorCtr="0" compatLnSpc="1">
            <a:prstTxWarp prst="textNoShape">
              <a:avLst/>
            </a:prstTxWarp>
          </a:bodyPr>
          <a:lstStyle>
            <a:lvl1pPr>
              <a:defRPr kumimoji="0" sz="1300" smtClean="0">
                <a:latin typeface="Calibri" pitchFamily="34" charset="0"/>
                <a:ea typeface="新細明體" pitchFamily="18" charset="-120"/>
              </a:defRPr>
            </a:lvl1pPr>
          </a:lstStyle>
          <a:p>
            <a:pPr>
              <a:defRPr/>
            </a:pPr>
            <a:endParaRPr lang="zh-TW" altLang="en-US"/>
          </a:p>
        </p:txBody>
      </p:sp>
      <p:sp>
        <p:nvSpPr>
          <p:cNvPr id="7" name="投影片編號版面配置區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kumimoji="0" sz="1300" smtClean="0">
                <a:latin typeface="Calibri" pitchFamily="34" charset="0"/>
                <a:ea typeface="新細明體" pitchFamily="18" charset="-120"/>
              </a:defRPr>
            </a:lvl1pPr>
          </a:lstStyle>
          <a:p>
            <a:pPr>
              <a:defRPr/>
            </a:pPr>
            <a:fld id="{AF8A86F4-187F-442E-9406-4262782A37C3}" type="slidenum">
              <a:rPr lang="zh-TW" altLang="en-US"/>
              <a:pPr>
                <a:defRPr/>
              </a:pPr>
              <a:t>‹#›</a:t>
            </a:fld>
            <a:endParaRPr lang="zh-TW" altLang="en-US"/>
          </a:p>
        </p:txBody>
      </p:sp>
    </p:spTree>
    <p:extLst>
      <p:ext uri="{BB962C8B-B14F-4D97-AF65-F5344CB8AC3E}">
        <p14:creationId xmlns:p14="http://schemas.microsoft.com/office/powerpoint/2010/main" val="11050134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新細明體" charset="0"/>
      </a:defRPr>
    </a:lvl1pPr>
    <a:lvl2pPr marL="457200" algn="l" rtl="0" eaLnBrk="0" fontAlgn="base" hangingPunct="0">
      <a:spcBef>
        <a:spcPct val="30000"/>
      </a:spcBef>
      <a:spcAft>
        <a:spcPct val="0"/>
      </a:spcAft>
      <a:defRPr sz="1200" kern="1200">
        <a:solidFill>
          <a:schemeClr val="tx1"/>
        </a:solidFill>
        <a:latin typeface="+mn-lt"/>
        <a:ea typeface="+mn-ea"/>
        <a:cs typeface="新細明體" charset="0"/>
      </a:defRPr>
    </a:lvl2pPr>
    <a:lvl3pPr marL="914400" algn="l" rtl="0" eaLnBrk="0" fontAlgn="base" hangingPunct="0">
      <a:spcBef>
        <a:spcPct val="30000"/>
      </a:spcBef>
      <a:spcAft>
        <a:spcPct val="0"/>
      </a:spcAft>
      <a:defRPr sz="1200" kern="1200">
        <a:solidFill>
          <a:schemeClr val="tx1"/>
        </a:solidFill>
        <a:latin typeface="+mn-lt"/>
        <a:ea typeface="+mn-ea"/>
        <a:cs typeface="新細明體" charset="0"/>
      </a:defRPr>
    </a:lvl3pPr>
    <a:lvl4pPr marL="1371600" algn="l" rtl="0" eaLnBrk="0" fontAlgn="base" hangingPunct="0">
      <a:spcBef>
        <a:spcPct val="30000"/>
      </a:spcBef>
      <a:spcAft>
        <a:spcPct val="0"/>
      </a:spcAft>
      <a:defRPr sz="1200" kern="1200">
        <a:solidFill>
          <a:schemeClr val="tx1"/>
        </a:solidFill>
        <a:latin typeface="+mn-lt"/>
        <a:ea typeface="+mn-ea"/>
        <a:cs typeface="新細明體" charset="0"/>
      </a:defRPr>
    </a:lvl4pPr>
    <a:lvl5pPr marL="1828800" algn="l" rtl="0" eaLnBrk="0" fontAlgn="base" hangingPunct="0">
      <a:spcBef>
        <a:spcPct val="30000"/>
      </a:spcBef>
      <a:spcAft>
        <a:spcPct val="0"/>
      </a:spcAft>
      <a:defRPr sz="1200" kern="1200">
        <a:solidFill>
          <a:schemeClr val="tx1"/>
        </a:solidFill>
        <a:latin typeface="+mn-lt"/>
        <a:ea typeface="+mn-ea"/>
        <a:cs typeface="新細明體"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p>
        </p:txBody>
      </p:sp>
      <p:sp>
        <p:nvSpPr>
          <p:cNvPr id="2458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新細明體" charset="-120"/>
              </a:defRPr>
            </a:lvl1pPr>
            <a:lvl2pPr marL="742950" indent="-285750" eaLnBrk="0" hangingPunct="0">
              <a:spcBef>
                <a:spcPct val="30000"/>
              </a:spcBef>
              <a:defRPr sz="1200">
                <a:solidFill>
                  <a:schemeClr val="tx1"/>
                </a:solidFill>
                <a:latin typeface="Calibri" pitchFamily="34" charset="0"/>
                <a:ea typeface="新細明體" charset="-120"/>
              </a:defRPr>
            </a:lvl2pPr>
            <a:lvl3pPr marL="1143000" indent="-228600" eaLnBrk="0" hangingPunct="0">
              <a:spcBef>
                <a:spcPct val="30000"/>
              </a:spcBef>
              <a:defRPr sz="1200">
                <a:solidFill>
                  <a:schemeClr val="tx1"/>
                </a:solidFill>
                <a:latin typeface="Calibri" pitchFamily="34" charset="0"/>
                <a:ea typeface="新細明體" charset="-120"/>
              </a:defRPr>
            </a:lvl3pPr>
            <a:lvl4pPr marL="1600200" indent="-228600" eaLnBrk="0" hangingPunct="0">
              <a:spcBef>
                <a:spcPct val="30000"/>
              </a:spcBef>
              <a:defRPr sz="1200">
                <a:solidFill>
                  <a:schemeClr val="tx1"/>
                </a:solidFill>
                <a:latin typeface="Calibri" pitchFamily="34" charset="0"/>
                <a:ea typeface="新細明體" charset="-120"/>
              </a:defRPr>
            </a:lvl4pPr>
            <a:lvl5pPr marL="2057400" indent="-228600" eaLnBrk="0" hangingPunct="0">
              <a:spcBef>
                <a:spcPct val="30000"/>
              </a:spcBef>
              <a:defRPr sz="1200">
                <a:solidFill>
                  <a:schemeClr val="tx1"/>
                </a:solidFill>
                <a:latin typeface="Calibri" pitchFamily="34" charset="0"/>
                <a:ea typeface="新細明體"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charset="-120"/>
              </a:defRPr>
            </a:lvl9pPr>
          </a:lstStyle>
          <a:p>
            <a:pPr eaLnBrk="1" hangingPunct="1">
              <a:spcBef>
                <a:spcPct val="0"/>
              </a:spcBef>
            </a:pPr>
            <a:fld id="{972486A6-E5CA-41EB-8A22-44B281120DE5}" type="slidenum">
              <a:rPr lang="zh-TW" altLang="en-US" sz="1300"/>
              <a:pPr eaLnBrk="1" hangingPunct="1">
                <a:spcBef>
                  <a:spcPct val="0"/>
                </a:spcBef>
              </a:pPr>
              <a:t>1</a:t>
            </a:fld>
            <a:endParaRPr lang="zh-TW" altLang="en-US" sz="1300"/>
          </a:p>
        </p:txBody>
      </p:sp>
    </p:spTree>
    <p:extLst>
      <p:ext uri="{BB962C8B-B14F-4D97-AF65-F5344CB8AC3E}">
        <p14:creationId xmlns:p14="http://schemas.microsoft.com/office/powerpoint/2010/main" val="1108911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p>
        </p:txBody>
      </p:sp>
      <p:sp>
        <p:nvSpPr>
          <p:cNvPr id="2560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新細明體" charset="-120"/>
              </a:defRPr>
            </a:lvl1pPr>
            <a:lvl2pPr marL="742950" indent="-285750" eaLnBrk="0" hangingPunct="0">
              <a:spcBef>
                <a:spcPct val="30000"/>
              </a:spcBef>
              <a:defRPr sz="1200">
                <a:solidFill>
                  <a:schemeClr val="tx1"/>
                </a:solidFill>
                <a:latin typeface="Calibri" pitchFamily="34" charset="0"/>
                <a:ea typeface="新細明體" charset="-120"/>
              </a:defRPr>
            </a:lvl2pPr>
            <a:lvl3pPr marL="1143000" indent="-228600" eaLnBrk="0" hangingPunct="0">
              <a:spcBef>
                <a:spcPct val="30000"/>
              </a:spcBef>
              <a:defRPr sz="1200">
                <a:solidFill>
                  <a:schemeClr val="tx1"/>
                </a:solidFill>
                <a:latin typeface="Calibri" pitchFamily="34" charset="0"/>
                <a:ea typeface="新細明體" charset="-120"/>
              </a:defRPr>
            </a:lvl3pPr>
            <a:lvl4pPr marL="1600200" indent="-228600" eaLnBrk="0" hangingPunct="0">
              <a:spcBef>
                <a:spcPct val="30000"/>
              </a:spcBef>
              <a:defRPr sz="1200">
                <a:solidFill>
                  <a:schemeClr val="tx1"/>
                </a:solidFill>
                <a:latin typeface="Calibri" pitchFamily="34" charset="0"/>
                <a:ea typeface="新細明體" charset="-120"/>
              </a:defRPr>
            </a:lvl4pPr>
            <a:lvl5pPr marL="2057400" indent="-228600" eaLnBrk="0" hangingPunct="0">
              <a:spcBef>
                <a:spcPct val="30000"/>
              </a:spcBef>
              <a:defRPr sz="1200">
                <a:solidFill>
                  <a:schemeClr val="tx1"/>
                </a:solidFill>
                <a:latin typeface="Calibri" pitchFamily="34" charset="0"/>
                <a:ea typeface="新細明體"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charset="-120"/>
              </a:defRPr>
            </a:lvl9pPr>
          </a:lstStyle>
          <a:p>
            <a:pPr eaLnBrk="1" hangingPunct="1">
              <a:spcBef>
                <a:spcPct val="0"/>
              </a:spcBef>
            </a:pPr>
            <a:fld id="{58E6F7FC-A28E-4AF7-BB69-7A9EC4872D0B}" type="slidenum">
              <a:rPr lang="zh-TW" altLang="en-US" sz="1300"/>
              <a:pPr eaLnBrk="1" hangingPunct="1">
                <a:spcBef>
                  <a:spcPct val="0"/>
                </a:spcBef>
              </a:pPr>
              <a:t>2</a:t>
            </a:fld>
            <a:endParaRPr lang="zh-TW" altLang="en-US" sz="1300"/>
          </a:p>
        </p:txBody>
      </p:sp>
    </p:spTree>
    <p:extLst>
      <p:ext uri="{BB962C8B-B14F-4D97-AF65-F5344CB8AC3E}">
        <p14:creationId xmlns:p14="http://schemas.microsoft.com/office/powerpoint/2010/main" val="1615920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p>
        </p:txBody>
      </p:sp>
      <p:sp>
        <p:nvSpPr>
          <p:cNvPr id="2662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新細明體" charset="-120"/>
              </a:defRPr>
            </a:lvl1pPr>
            <a:lvl2pPr marL="742950" indent="-285750" eaLnBrk="0" hangingPunct="0">
              <a:spcBef>
                <a:spcPct val="30000"/>
              </a:spcBef>
              <a:defRPr sz="1200">
                <a:solidFill>
                  <a:schemeClr val="tx1"/>
                </a:solidFill>
                <a:latin typeface="Calibri" pitchFamily="34" charset="0"/>
                <a:ea typeface="新細明體" charset="-120"/>
              </a:defRPr>
            </a:lvl2pPr>
            <a:lvl3pPr marL="1143000" indent="-228600" eaLnBrk="0" hangingPunct="0">
              <a:spcBef>
                <a:spcPct val="30000"/>
              </a:spcBef>
              <a:defRPr sz="1200">
                <a:solidFill>
                  <a:schemeClr val="tx1"/>
                </a:solidFill>
                <a:latin typeface="Calibri" pitchFamily="34" charset="0"/>
                <a:ea typeface="新細明體" charset="-120"/>
              </a:defRPr>
            </a:lvl3pPr>
            <a:lvl4pPr marL="1600200" indent="-228600" eaLnBrk="0" hangingPunct="0">
              <a:spcBef>
                <a:spcPct val="30000"/>
              </a:spcBef>
              <a:defRPr sz="1200">
                <a:solidFill>
                  <a:schemeClr val="tx1"/>
                </a:solidFill>
                <a:latin typeface="Calibri" pitchFamily="34" charset="0"/>
                <a:ea typeface="新細明體" charset="-120"/>
              </a:defRPr>
            </a:lvl4pPr>
            <a:lvl5pPr marL="2057400" indent="-228600" eaLnBrk="0" hangingPunct="0">
              <a:spcBef>
                <a:spcPct val="30000"/>
              </a:spcBef>
              <a:defRPr sz="1200">
                <a:solidFill>
                  <a:schemeClr val="tx1"/>
                </a:solidFill>
                <a:latin typeface="Calibri" pitchFamily="34" charset="0"/>
                <a:ea typeface="新細明體"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charset="-120"/>
              </a:defRPr>
            </a:lvl9pPr>
          </a:lstStyle>
          <a:p>
            <a:pPr eaLnBrk="1" hangingPunct="1">
              <a:spcBef>
                <a:spcPct val="0"/>
              </a:spcBef>
            </a:pPr>
            <a:fld id="{895ECA60-BDB9-4636-B908-642C306EAC92}" type="slidenum">
              <a:rPr lang="zh-TW" altLang="en-US" sz="1300"/>
              <a:pPr eaLnBrk="1" hangingPunct="1">
                <a:spcBef>
                  <a:spcPct val="0"/>
                </a:spcBef>
              </a:pPr>
              <a:t>5</a:t>
            </a:fld>
            <a:endParaRPr lang="zh-TW" altLang="en-US" sz="1300"/>
          </a:p>
        </p:txBody>
      </p:sp>
    </p:spTree>
    <p:extLst>
      <p:ext uri="{BB962C8B-B14F-4D97-AF65-F5344CB8AC3E}">
        <p14:creationId xmlns:p14="http://schemas.microsoft.com/office/powerpoint/2010/main" val="1697004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b="1" i="0" baseline="0">
                <a:latin typeface="Calibri" pitchFamily="34" charset="0"/>
                <a:ea typeface="標楷體" pitchFamily="65" charset="-120"/>
              </a:defRPr>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1371600" y="3886200"/>
            <a:ext cx="6400800" cy="1752600"/>
          </a:xfrm>
        </p:spPr>
        <p:txBody>
          <a:bodyPr/>
          <a:lstStyle>
            <a:lvl1pPr marL="0" indent="0" algn="ctr">
              <a:buNone/>
              <a:defRPr b="1" i="0" baseline="0">
                <a:solidFill>
                  <a:schemeClr val="tx1">
                    <a:tint val="75000"/>
                  </a:schemeClr>
                </a:solidFill>
                <a:latin typeface="Calibri" pitchFamily="34" charset="0"/>
                <a:ea typeface="標楷體" pitchFamily="65"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按一下以編輯母片副標題樣式</a:t>
            </a:r>
            <a:endParaRPr lang="zh-TW" altLang="en-US" dirty="0"/>
          </a:p>
        </p:txBody>
      </p:sp>
      <p:sp>
        <p:nvSpPr>
          <p:cNvPr id="4" name="日期版面配置區 3"/>
          <p:cNvSpPr>
            <a:spLocks noGrp="1"/>
          </p:cNvSpPr>
          <p:nvPr>
            <p:ph type="dt" sz="half" idx="10"/>
          </p:nvPr>
        </p:nvSpPr>
        <p:spPr>
          <a:xfrm>
            <a:off x="-36513" y="6519863"/>
            <a:ext cx="2133601" cy="365125"/>
          </a:xfrm>
        </p:spPr>
        <p:txBody>
          <a:bodyPr/>
          <a:lstStyle>
            <a:lvl1pPr>
              <a:defRPr smtClean="0"/>
            </a:lvl1pPr>
          </a:lstStyle>
          <a:p>
            <a:pPr>
              <a:defRPr/>
            </a:pPr>
            <a:fld id="{7F5561CD-ACEE-4215-B2FC-D0A3B618061E}" type="datetime1">
              <a:rPr lang="zh-TW" altLang="en-US"/>
              <a:pPr>
                <a:defRPr/>
              </a:pPr>
              <a:t>2017/9/20</a:t>
            </a:fld>
            <a:endParaRPr lang="zh-TW" altLang="en-US"/>
          </a:p>
        </p:txBody>
      </p:sp>
      <p:sp>
        <p:nvSpPr>
          <p:cNvPr id="5" name="頁尾版面配置區 4"/>
          <p:cNvSpPr>
            <a:spLocks noGrp="1"/>
          </p:cNvSpPr>
          <p:nvPr>
            <p:ph type="ftr" sz="quarter" idx="11"/>
          </p:nvPr>
        </p:nvSpPr>
        <p:spPr>
          <a:xfrm>
            <a:off x="2987675" y="6519863"/>
            <a:ext cx="2895600" cy="365125"/>
          </a:xfrm>
        </p:spPr>
        <p:txBody>
          <a:bodyPr/>
          <a:lstStyle>
            <a:lvl1pPr>
              <a:defRPr smtClean="0"/>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smtClean="0"/>
            </a:lvl1pPr>
          </a:lstStyle>
          <a:p>
            <a:pPr>
              <a:defRPr/>
            </a:pPr>
            <a:fld id="{0B2259FA-2608-4BFB-ACD4-AD20779FCEE9}" type="slidenum">
              <a:rPr lang="zh-TW" altLang="en-US"/>
              <a:pPr>
                <a:defRPr/>
              </a:pPr>
              <a:t>‹#›</a:t>
            </a:fld>
            <a:endParaRPr lang="zh-TW" altLang="en-US"/>
          </a:p>
        </p:txBody>
      </p:sp>
    </p:spTree>
    <p:extLst>
      <p:ext uri="{BB962C8B-B14F-4D97-AF65-F5344CB8AC3E}">
        <p14:creationId xmlns:p14="http://schemas.microsoft.com/office/powerpoint/2010/main" val="3411846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27D2FA0C-6FAE-469E-BAB9-7BBE404B9879}" type="datetime1">
              <a:rPr lang="zh-TW" altLang="en-US"/>
              <a:pPr>
                <a:defRPr/>
              </a:pPr>
              <a:t>2017/9/20</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4DEAB15-26C8-4EB3-A36E-54B00E92326B}" type="slidenum">
              <a:rPr lang="zh-TW" altLang="en-US"/>
              <a:pPr>
                <a:defRPr/>
              </a:pPr>
              <a:t>‹#›</a:t>
            </a:fld>
            <a:endParaRPr lang="zh-TW" altLang="en-US"/>
          </a:p>
        </p:txBody>
      </p:sp>
    </p:spTree>
    <p:extLst>
      <p:ext uri="{BB962C8B-B14F-4D97-AF65-F5344CB8AC3E}">
        <p14:creationId xmlns:p14="http://schemas.microsoft.com/office/powerpoint/2010/main" val="3901937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8FC1D062-1CB0-4934-AC7F-7A4D8436B09A}" type="datetime1">
              <a:rPr lang="zh-TW" altLang="en-US"/>
              <a:pPr>
                <a:defRPr/>
              </a:pPr>
              <a:t>2017/9/20</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C886E900-B68F-4450-B79B-86C64D8B5441}" type="slidenum">
              <a:rPr lang="zh-TW" altLang="en-US"/>
              <a:pPr>
                <a:defRPr/>
              </a:pPr>
              <a:t>‹#›</a:t>
            </a:fld>
            <a:endParaRPr lang="zh-TW" altLang="en-US"/>
          </a:p>
        </p:txBody>
      </p:sp>
    </p:spTree>
    <p:extLst>
      <p:ext uri="{BB962C8B-B14F-4D97-AF65-F5344CB8AC3E}">
        <p14:creationId xmlns:p14="http://schemas.microsoft.com/office/powerpoint/2010/main" val="3496910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1" i="0" baseline="0">
                <a:latin typeface="Calibri" pitchFamily="34" charset="0"/>
                <a:ea typeface="標楷體" pitchFamily="65" charset="-120"/>
              </a:defRPr>
            </a:lvl1p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lvl1pPr>
              <a:defRPr baseline="0">
                <a:latin typeface="Calibri" pitchFamily="34" charset="0"/>
                <a:ea typeface="標楷體" pitchFamily="65" charset="-120"/>
              </a:defRPr>
            </a:lvl1pPr>
            <a:lvl2pPr>
              <a:defRPr baseline="0">
                <a:latin typeface="Calibri" pitchFamily="34" charset="0"/>
                <a:ea typeface="標楷體" pitchFamily="65" charset="-120"/>
              </a:defRPr>
            </a:lvl2pPr>
            <a:lvl3pPr>
              <a:defRPr baseline="0">
                <a:latin typeface="Calibri" pitchFamily="34" charset="0"/>
                <a:ea typeface="標楷體" pitchFamily="65" charset="-120"/>
              </a:defRPr>
            </a:lvl3pPr>
            <a:lvl4pPr>
              <a:defRPr baseline="0">
                <a:latin typeface="Calibri" pitchFamily="34" charset="0"/>
                <a:ea typeface="標楷體" pitchFamily="65" charset="-120"/>
              </a:defRPr>
            </a:lvl4pPr>
            <a:lvl5pPr>
              <a:defRPr baseline="0">
                <a:latin typeface="Calibri" pitchFamily="34" charset="0"/>
                <a:ea typeface="標楷體" pitchFamily="65" charset="-12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日期版面配置區 3"/>
          <p:cNvSpPr>
            <a:spLocks noGrp="1"/>
          </p:cNvSpPr>
          <p:nvPr>
            <p:ph type="dt" sz="half" idx="10"/>
          </p:nvPr>
        </p:nvSpPr>
        <p:spPr>
          <a:xfrm>
            <a:off x="-36513" y="6519863"/>
            <a:ext cx="2133601" cy="365125"/>
          </a:xfrm>
        </p:spPr>
        <p:txBody>
          <a:bodyPr/>
          <a:lstStyle>
            <a:lvl1pPr>
              <a:defRPr smtClean="0"/>
            </a:lvl1pPr>
          </a:lstStyle>
          <a:p>
            <a:pPr>
              <a:defRPr/>
            </a:pPr>
            <a:fld id="{3C7FC80A-8A94-4A8D-B302-A3532B638942}" type="datetime1">
              <a:rPr lang="zh-TW" altLang="en-US"/>
              <a:pPr>
                <a:defRPr/>
              </a:pPr>
              <a:t>2017/9/20</a:t>
            </a:fld>
            <a:endParaRPr lang="zh-TW" altLang="en-US"/>
          </a:p>
        </p:txBody>
      </p:sp>
      <p:sp>
        <p:nvSpPr>
          <p:cNvPr id="5" name="頁尾版面配置區 4"/>
          <p:cNvSpPr>
            <a:spLocks noGrp="1"/>
          </p:cNvSpPr>
          <p:nvPr>
            <p:ph type="ftr" sz="quarter" idx="11"/>
          </p:nvPr>
        </p:nvSpPr>
        <p:spPr>
          <a:xfrm>
            <a:off x="3124200" y="6519863"/>
            <a:ext cx="2895600" cy="365125"/>
          </a:xfrm>
        </p:spPr>
        <p:txBody>
          <a:bodyPr/>
          <a:lstStyle>
            <a:lvl1pPr>
              <a:defRPr smtClean="0"/>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smtClean="0"/>
            </a:lvl1pPr>
          </a:lstStyle>
          <a:p>
            <a:pPr>
              <a:defRPr/>
            </a:pPr>
            <a:fld id="{3A9B0D46-B49F-44C4-B7A7-2FDFF73FBB8E}" type="slidenum">
              <a:rPr lang="zh-TW" altLang="en-US"/>
              <a:pPr>
                <a:defRPr/>
              </a:pPr>
              <a:t>‹#›</a:t>
            </a:fld>
            <a:endParaRPr lang="zh-TW" altLang="en-US"/>
          </a:p>
        </p:txBody>
      </p:sp>
    </p:spTree>
    <p:extLst>
      <p:ext uri="{BB962C8B-B14F-4D97-AF65-F5344CB8AC3E}">
        <p14:creationId xmlns:p14="http://schemas.microsoft.com/office/powerpoint/2010/main" val="3652198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5D89FD39-A8E3-43C2-B842-4C6E46BBBF60}" type="datetime1">
              <a:rPr lang="zh-TW" altLang="en-US"/>
              <a:pPr>
                <a:defRPr/>
              </a:pPr>
              <a:t>2017/9/20</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56783EE3-E3A0-4970-9A81-1AFE70F8026F}" type="slidenum">
              <a:rPr lang="zh-TW" altLang="en-US"/>
              <a:pPr>
                <a:defRPr/>
              </a:pPr>
              <a:t>‹#›</a:t>
            </a:fld>
            <a:endParaRPr lang="zh-TW" altLang="en-US"/>
          </a:p>
        </p:txBody>
      </p:sp>
    </p:spTree>
    <p:extLst>
      <p:ext uri="{BB962C8B-B14F-4D97-AF65-F5344CB8AC3E}">
        <p14:creationId xmlns:p14="http://schemas.microsoft.com/office/powerpoint/2010/main" val="1140721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fld id="{94F9B6A2-400F-4D7B-AA05-78B3C5B4BE26}" type="datetime1">
              <a:rPr lang="zh-TW" altLang="en-US"/>
              <a:pPr>
                <a:defRPr/>
              </a:pPr>
              <a:t>2017/9/20</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D663868D-4921-44F9-A279-1651155B770C}" type="slidenum">
              <a:rPr lang="zh-TW" altLang="en-US"/>
              <a:pPr>
                <a:defRPr/>
              </a:pPr>
              <a:t>‹#›</a:t>
            </a:fld>
            <a:endParaRPr lang="zh-TW" altLang="en-US"/>
          </a:p>
        </p:txBody>
      </p:sp>
    </p:spTree>
    <p:extLst>
      <p:ext uri="{BB962C8B-B14F-4D97-AF65-F5344CB8AC3E}">
        <p14:creationId xmlns:p14="http://schemas.microsoft.com/office/powerpoint/2010/main" val="2033086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fld id="{77A1BFE1-36A3-454E-A09F-09AAA2CB27A0}" type="datetime1">
              <a:rPr lang="zh-TW" altLang="en-US"/>
              <a:pPr>
                <a:defRPr/>
              </a:pPr>
              <a:t>2017/9/20</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6292157B-DCE6-48D7-BE01-D830C7A675CF}" type="slidenum">
              <a:rPr lang="zh-TW" altLang="en-US"/>
              <a:pPr>
                <a:defRPr/>
              </a:pPr>
              <a:t>‹#›</a:t>
            </a:fld>
            <a:endParaRPr lang="zh-TW" altLang="en-US"/>
          </a:p>
        </p:txBody>
      </p:sp>
    </p:spTree>
    <p:extLst>
      <p:ext uri="{BB962C8B-B14F-4D97-AF65-F5344CB8AC3E}">
        <p14:creationId xmlns:p14="http://schemas.microsoft.com/office/powerpoint/2010/main" val="1547734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fld id="{51C331E2-792C-4B60-B7BB-B71AB7020BEC}" type="datetime1">
              <a:rPr lang="zh-TW" altLang="en-US"/>
              <a:pPr>
                <a:defRPr/>
              </a:pPr>
              <a:t>2017/9/20</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4A5AEC9F-AB88-44C9-911E-D4976176AA37}" type="slidenum">
              <a:rPr lang="zh-TW" altLang="en-US"/>
              <a:pPr>
                <a:defRPr/>
              </a:pPr>
              <a:t>‹#›</a:t>
            </a:fld>
            <a:endParaRPr lang="zh-TW" altLang="en-US"/>
          </a:p>
        </p:txBody>
      </p:sp>
    </p:spTree>
    <p:extLst>
      <p:ext uri="{BB962C8B-B14F-4D97-AF65-F5344CB8AC3E}">
        <p14:creationId xmlns:p14="http://schemas.microsoft.com/office/powerpoint/2010/main" val="2158195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22A67A2E-0235-4F4D-B497-4A9C72AECD8D}" type="datetime1">
              <a:rPr lang="zh-TW" altLang="en-US"/>
              <a:pPr>
                <a:defRPr/>
              </a:pPr>
              <a:t>2017/9/20</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E2F44BD0-D34E-487D-B58C-FF90A8C51CDD}" type="slidenum">
              <a:rPr lang="zh-TW" altLang="en-US"/>
              <a:pPr>
                <a:defRPr/>
              </a:pPr>
              <a:t>‹#›</a:t>
            </a:fld>
            <a:endParaRPr lang="zh-TW" altLang="en-US"/>
          </a:p>
        </p:txBody>
      </p:sp>
    </p:spTree>
    <p:extLst>
      <p:ext uri="{BB962C8B-B14F-4D97-AF65-F5344CB8AC3E}">
        <p14:creationId xmlns:p14="http://schemas.microsoft.com/office/powerpoint/2010/main" val="259744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0E05E729-722D-44BD-AE12-AA7C9BDFCBD4}" type="datetime1">
              <a:rPr lang="zh-TW" altLang="en-US"/>
              <a:pPr>
                <a:defRPr/>
              </a:pPr>
              <a:t>2017/9/20</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4DC103AC-4022-49F8-9106-3C31BA5FC22F}" type="slidenum">
              <a:rPr lang="zh-TW" altLang="en-US"/>
              <a:pPr>
                <a:defRPr/>
              </a:pPr>
              <a:t>‹#›</a:t>
            </a:fld>
            <a:endParaRPr lang="zh-TW" altLang="en-US"/>
          </a:p>
        </p:txBody>
      </p:sp>
    </p:spTree>
    <p:extLst>
      <p:ext uri="{BB962C8B-B14F-4D97-AF65-F5344CB8AC3E}">
        <p14:creationId xmlns:p14="http://schemas.microsoft.com/office/powerpoint/2010/main" val="4829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B3CA4008-445D-47FF-8B3D-8EA6CEC3CA89}" type="datetime1">
              <a:rPr lang="zh-TW" altLang="en-US"/>
              <a:pPr>
                <a:defRPr/>
              </a:pPr>
              <a:t>2017/9/20</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80A45C10-D8C0-4261-A201-95F217E9EAFF}" type="slidenum">
              <a:rPr lang="zh-TW" altLang="en-US"/>
              <a:pPr>
                <a:defRPr/>
              </a:pPr>
              <a:t>‹#›</a:t>
            </a:fld>
            <a:endParaRPr lang="zh-TW" altLang="en-US"/>
          </a:p>
        </p:txBody>
      </p:sp>
    </p:spTree>
    <p:extLst>
      <p:ext uri="{BB962C8B-B14F-4D97-AF65-F5344CB8AC3E}">
        <p14:creationId xmlns:p14="http://schemas.microsoft.com/office/powerpoint/2010/main" val="14076609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200" smtClean="0">
                <a:solidFill>
                  <a:srgbClr val="898989"/>
                </a:solidFill>
                <a:latin typeface="Calibri" pitchFamily="34" charset="0"/>
                <a:ea typeface="新細明體" pitchFamily="18" charset="-120"/>
              </a:defRPr>
            </a:lvl1pPr>
          </a:lstStyle>
          <a:p>
            <a:pPr>
              <a:defRPr/>
            </a:pPr>
            <a:fld id="{8705BDE5-E270-46C7-9AEB-77B0174F02BF}" type="datetime1">
              <a:rPr lang="zh-TW" altLang="en-US"/>
              <a:pPr>
                <a:defRPr/>
              </a:pPr>
              <a:t>2017/9/20</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200" smtClean="0">
                <a:solidFill>
                  <a:srgbClr val="898989"/>
                </a:solidFill>
                <a:latin typeface="Calibri" pitchFamily="34" charset="0"/>
                <a:ea typeface="新細明體" pitchFamily="18" charset="-120"/>
              </a:defRPr>
            </a:lvl1pPr>
          </a:lstStyle>
          <a:p>
            <a:pPr>
              <a:defRPr/>
            </a:pPr>
            <a:endParaRPr lang="zh-TW" altLang="en-US"/>
          </a:p>
        </p:txBody>
      </p:sp>
      <p:sp>
        <p:nvSpPr>
          <p:cNvPr id="6" name="投影片編號版面配置區 5"/>
          <p:cNvSpPr>
            <a:spLocks noGrp="1"/>
          </p:cNvSpPr>
          <p:nvPr>
            <p:ph type="sldNum" sz="quarter" idx="4"/>
          </p:nvPr>
        </p:nvSpPr>
        <p:spPr>
          <a:xfrm>
            <a:off x="7010400" y="64928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smtClean="0">
                <a:solidFill>
                  <a:srgbClr val="898989"/>
                </a:solidFill>
                <a:latin typeface="Calibri" pitchFamily="34" charset="0"/>
                <a:ea typeface="新細明體" pitchFamily="18" charset="-120"/>
              </a:defRPr>
            </a:lvl1pPr>
          </a:lstStyle>
          <a:p>
            <a:pPr>
              <a:defRPr/>
            </a:pPr>
            <a:fld id="{B7476116-9D81-47DE-AEFB-82A3A8A4DDD8}"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269" r:id="rId1"/>
    <p:sldLayoutId id="2147484270" r:id="rId2"/>
    <p:sldLayoutId id="2147484260" r:id="rId3"/>
    <p:sldLayoutId id="2147484261" r:id="rId4"/>
    <p:sldLayoutId id="2147484262" r:id="rId5"/>
    <p:sldLayoutId id="2147484263" r:id="rId6"/>
    <p:sldLayoutId id="2147484264" r:id="rId7"/>
    <p:sldLayoutId id="2147484265" r:id="rId8"/>
    <p:sldLayoutId id="2147484266" r:id="rId9"/>
    <p:sldLayoutId id="2147484267" r:id="rId10"/>
    <p:sldLayoutId id="2147484268"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新細明體"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新細明體"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新細明體"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2.jpeg"/><Relationship Id="rId12" Type="http://schemas.openxmlformats.org/officeDocument/2006/relationships/image" Target="../media/image3.png"/><Relationship Id="rId13"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mail.im.tku.edu.tw/~myday/" TargetMode="External"/><Relationship Id="rId4" Type="http://schemas.openxmlformats.org/officeDocument/2006/relationships/hyperlink" Target="http://mail.im.tku.edu.tw/~myday/cindex.htm" TargetMode="External"/><Relationship Id="rId5" Type="http://schemas.openxmlformats.org/officeDocument/2006/relationships/hyperlink" Target="http://www.im.tku.edu.tw/en_index.html" TargetMode="External"/><Relationship Id="rId6" Type="http://schemas.openxmlformats.org/officeDocument/2006/relationships/hyperlink" Target="http://english.tku.edu.tw/index.asp" TargetMode="External"/><Relationship Id="rId7" Type="http://schemas.openxmlformats.org/officeDocument/2006/relationships/hyperlink" Target="http://www.tku.edu.tw/" TargetMode="External"/><Relationship Id="rId8" Type="http://schemas.openxmlformats.org/officeDocument/2006/relationships/hyperlink" Target="http://www.im.tku.edu.tw/" TargetMode="External"/><Relationship Id="rId9" Type="http://schemas.openxmlformats.org/officeDocument/2006/relationships/hyperlink" Target="http://mail.tku.edu.tw/myday/" TargetMode="External"/><Relationship Id="rId10"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im.tku.edu.tw/" TargetMode="External"/><Relationship Id="rId4" Type="http://schemas.openxmlformats.org/officeDocument/2006/relationships/hyperlink" Target="http://mail.tku.edu.tw/myday/" TargetMode="External"/><Relationship Id="rId5"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hyperlink" Target="http://www.tku.edu.tw/"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標題 1"/>
          <p:cNvSpPr>
            <a:spLocks noGrp="1"/>
          </p:cNvSpPr>
          <p:nvPr>
            <p:ph type="ctrTitle"/>
          </p:nvPr>
        </p:nvSpPr>
        <p:spPr>
          <a:xfrm>
            <a:off x="395288" y="117475"/>
            <a:ext cx="8424862" cy="1439863"/>
          </a:xfrm>
        </p:spPr>
        <p:txBody>
          <a:bodyPr/>
          <a:lstStyle/>
          <a:p>
            <a:pPr eaLnBrk="1" hangingPunct="1"/>
            <a:r>
              <a:rPr lang="zh-TW" altLang="en-US" smtClean="0">
                <a:solidFill>
                  <a:srgbClr val="4F81BD"/>
                </a:solidFill>
              </a:rPr>
              <a:t>資訊數位服務</a:t>
            </a:r>
            <a:r>
              <a:rPr lang="en-US" altLang="zh-TW" smtClean="0">
                <a:solidFill>
                  <a:srgbClr val="4F81BD"/>
                </a:solidFill>
              </a:rPr>
              <a:t/>
            </a:r>
            <a:br>
              <a:rPr lang="en-US" altLang="zh-TW" smtClean="0">
                <a:solidFill>
                  <a:srgbClr val="4F81BD"/>
                </a:solidFill>
              </a:rPr>
            </a:br>
            <a:r>
              <a:rPr lang="en-US" altLang="zh-TW" smtClean="0">
                <a:solidFill>
                  <a:srgbClr val="4F81BD"/>
                </a:solidFill>
              </a:rPr>
              <a:t>Information Service</a:t>
            </a:r>
            <a:endParaRPr lang="zh-TW" altLang="en-US" smtClean="0">
              <a:solidFill>
                <a:srgbClr val="4F81BD"/>
              </a:solidFill>
            </a:endParaRPr>
          </a:p>
        </p:txBody>
      </p:sp>
      <p:sp>
        <p:nvSpPr>
          <p:cNvPr id="4099" name="副標題 2"/>
          <p:cNvSpPr>
            <a:spLocks noGrp="1"/>
          </p:cNvSpPr>
          <p:nvPr>
            <p:ph type="subTitle" idx="1"/>
          </p:nvPr>
        </p:nvSpPr>
        <p:spPr>
          <a:xfrm>
            <a:off x="539750" y="3933825"/>
            <a:ext cx="8208963" cy="2924175"/>
          </a:xfrm>
        </p:spPr>
        <p:txBody>
          <a:bodyPr/>
          <a:lstStyle/>
          <a:p>
            <a:pPr eaLnBrk="1" hangingPunct="1">
              <a:lnSpc>
                <a:spcPct val="80000"/>
              </a:lnSpc>
            </a:pPr>
            <a:r>
              <a:rPr lang="en-US" altLang="zh-TW" sz="2500" dirty="0" smtClean="0">
                <a:solidFill>
                  <a:srgbClr val="898989"/>
                </a:solidFill>
                <a:latin typeface="Times New Roman" pitchFamily="18" charset="0"/>
                <a:cs typeface="Times New Roman" pitchFamily="18" charset="0"/>
                <a:hlinkClick r:id="rId3"/>
              </a:rPr>
              <a:t>Min-</a:t>
            </a:r>
            <a:r>
              <a:rPr lang="en-US" altLang="zh-TW" sz="2500" dirty="0" err="1" smtClean="0">
                <a:solidFill>
                  <a:srgbClr val="898989"/>
                </a:solidFill>
                <a:latin typeface="Times New Roman" pitchFamily="18" charset="0"/>
                <a:cs typeface="Times New Roman" pitchFamily="18" charset="0"/>
                <a:hlinkClick r:id="rId3"/>
              </a:rPr>
              <a:t>Yuh</a:t>
            </a:r>
            <a:r>
              <a:rPr lang="en-US" altLang="zh-TW" sz="2500" dirty="0" smtClean="0">
                <a:solidFill>
                  <a:srgbClr val="898989"/>
                </a:solidFill>
                <a:latin typeface="Times New Roman" pitchFamily="18" charset="0"/>
                <a:cs typeface="Times New Roman" pitchFamily="18" charset="0"/>
                <a:hlinkClick r:id="rId3"/>
              </a:rPr>
              <a:t> Day</a:t>
            </a:r>
            <a:endParaRPr lang="en-US" altLang="zh-TW" sz="2500" dirty="0" smtClean="0">
              <a:solidFill>
                <a:srgbClr val="898989"/>
              </a:solidFill>
              <a:latin typeface="Times New Roman" pitchFamily="18" charset="0"/>
              <a:cs typeface="Times New Roman" pitchFamily="18" charset="0"/>
            </a:endParaRPr>
          </a:p>
          <a:p>
            <a:pPr eaLnBrk="1" hangingPunct="1">
              <a:lnSpc>
                <a:spcPct val="80000"/>
              </a:lnSpc>
            </a:pPr>
            <a:r>
              <a:rPr lang="zh-TW" altLang="en-US" sz="2500" dirty="0" smtClean="0">
                <a:solidFill>
                  <a:srgbClr val="898989"/>
                </a:solidFill>
                <a:latin typeface="標楷體" pitchFamily="65" charset="-120"/>
                <a:cs typeface="Times New Roman" pitchFamily="18" charset="0"/>
                <a:hlinkClick r:id="rId4"/>
              </a:rPr>
              <a:t>戴敏育</a:t>
            </a:r>
            <a:endParaRPr lang="en-US" altLang="zh-TW" sz="2500" dirty="0" smtClean="0">
              <a:solidFill>
                <a:schemeClr val="tx1"/>
              </a:solidFill>
              <a:latin typeface="標楷體" pitchFamily="65" charset="-120"/>
              <a:cs typeface="Times New Roman" pitchFamily="18" charset="0"/>
            </a:endParaRPr>
          </a:p>
          <a:p>
            <a:pPr eaLnBrk="1" hangingPunct="1">
              <a:lnSpc>
                <a:spcPct val="80000"/>
              </a:lnSpc>
            </a:pPr>
            <a:r>
              <a:rPr lang="en-US" altLang="zh-TW" sz="2500" dirty="0" smtClean="0">
                <a:solidFill>
                  <a:schemeClr val="tx2"/>
                </a:solidFill>
                <a:latin typeface="Times New Roman" pitchFamily="18" charset="0"/>
                <a:ea typeface="Arial Unicode MS" pitchFamily="34" charset="-120"/>
                <a:cs typeface="Times New Roman" pitchFamily="18" charset="0"/>
              </a:rPr>
              <a:t>Assistant Professor</a:t>
            </a:r>
          </a:p>
          <a:p>
            <a:pPr eaLnBrk="1" hangingPunct="1">
              <a:lnSpc>
                <a:spcPct val="80000"/>
              </a:lnSpc>
            </a:pPr>
            <a:r>
              <a:rPr lang="zh-TW" altLang="en-US" sz="2500" dirty="0" smtClean="0">
                <a:solidFill>
                  <a:schemeClr val="tx2"/>
                </a:solidFill>
                <a:latin typeface="標楷體" pitchFamily="65" charset="-120"/>
              </a:rPr>
              <a:t>專任助理教授</a:t>
            </a:r>
            <a:endParaRPr lang="en-US" altLang="zh-TW" sz="2500" dirty="0" smtClean="0">
              <a:solidFill>
                <a:schemeClr val="tx2"/>
              </a:solidFill>
              <a:latin typeface="標楷體" pitchFamily="65" charset="-120"/>
            </a:endParaRPr>
          </a:p>
          <a:p>
            <a:pPr eaLnBrk="1" hangingPunct="1">
              <a:lnSpc>
                <a:spcPct val="80000"/>
              </a:lnSpc>
            </a:pPr>
            <a:r>
              <a:rPr lang="zh-TW" altLang="en-US" sz="2500" dirty="0" smtClean="0">
                <a:solidFill>
                  <a:schemeClr val="tx2"/>
                </a:solidFill>
                <a:latin typeface="標楷體" pitchFamily="65" charset="-120"/>
              </a:rPr>
              <a:t> </a:t>
            </a:r>
            <a:r>
              <a:rPr lang="en-US" altLang="zh-TW" sz="2500" dirty="0" smtClean="0">
                <a:solidFill>
                  <a:srgbClr val="898989"/>
                </a:solidFill>
                <a:latin typeface="Times New Roman" pitchFamily="18" charset="0"/>
                <a:hlinkClick r:id="rId5"/>
              </a:rPr>
              <a:t>Dept. of Information Management</a:t>
            </a:r>
            <a:r>
              <a:rPr lang="en-US" altLang="zh-TW" sz="2500" dirty="0" smtClean="0">
                <a:solidFill>
                  <a:srgbClr val="898989"/>
                </a:solidFill>
                <a:latin typeface="Times New Roman" pitchFamily="18" charset="0"/>
              </a:rPr>
              <a:t>, </a:t>
            </a:r>
            <a:r>
              <a:rPr lang="en-US" altLang="zh-TW" sz="2500" dirty="0" err="1" smtClean="0">
                <a:solidFill>
                  <a:srgbClr val="898989"/>
                </a:solidFill>
                <a:latin typeface="Times New Roman" pitchFamily="18" charset="0"/>
                <a:hlinkClick r:id="rId6"/>
              </a:rPr>
              <a:t>Tamkang</a:t>
            </a:r>
            <a:r>
              <a:rPr lang="en-US" altLang="zh-TW" sz="2500" dirty="0" smtClean="0">
                <a:solidFill>
                  <a:srgbClr val="898989"/>
                </a:solidFill>
                <a:latin typeface="Times New Roman" pitchFamily="18" charset="0"/>
                <a:hlinkClick r:id="rId6"/>
              </a:rPr>
              <a:t> University</a:t>
            </a:r>
            <a:endParaRPr lang="en-US" altLang="zh-TW" sz="2500" dirty="0" smtClean="0">
              <a:solidFill>
                <a:srgbClr val="898989"/>
              </a:solidFill>
              <a:latin typeface="Times New Roman" pitchFamily="18" charset="0"/>
            </a:endParaRPr>
          </a:p>
          <a:p>
            <a:pPr eaLnBrk="1" hangingPunct="1">
              <a:lnSpc>
                <a:spcPct val="80000"/>
              </a:lnSpc>
            </a:pPr>
            <a:r>
              <a:rPr lang="zh-TW" altLang="en-US" sz="2500" dirty="0" smtClean="0">
                <a:solidFill>
                  <a:srgbClr val="898989"/>
                </a:solidFill>
                <a:latin typeface="Times New Roman" pitchFamily="18" charset="0"/>
                <a:hlinkClick r:id="rId7"/>
              </a:rPr>
              <a:t>淡江大學</a:t>
            </a:r>
            <a:r>
              <a:rPr lang="zh-TW" altLang="en-US" sz="2500" dirty="0" smtClean="0">
                <a:solidFill>
                  <a:srgbClr val="898989"/>
                </a:solidFill>
                <a:latin typeface="Times New Roman" pitchFamily="18" charset="0"/>
              </a:rPr>
              <a:t> </a:t>
            </a:r>
            <a:r>
              <a:rPr lang="zh-TW" altLang="en-US" sz="2500" dirty="0" smtClean="0">
                <a:solidFill>
                  <a:srgbClr val="898989"/>
                </a:solidFill>
                <a:latin typeface="Times New Roman" pitchFamily="18" charset="0"/>
                <a:hlinkClick r:id="rId8"/>
              </a:rPr>
              <a:t>資訊管理學系</a:t>
            </a:r>
            <a:endParaRPr lang="en-US" altLang="zh-TW" sz="2500" dirty="0" smtClean="0">
              <a:solidFill>
                <a:srgbClr val="898989"/>
              </a:solidFill>
              <a:latin typeface="Times New Roman" pitchFamily="18" charset="0"/>
            </a:endParaRPr>
          </a:p>
          <a:p>
            <a:pPr eaLnBrk="1" hangingPunct="1">
              <a:lnSpc>
                <a:spcPct val="80000"/>
              </a:lnSpc>
            </a:pPr>
            <a:endParaRPr lang="en-US" altLang="zh-TW" sz="900" dirty="0" smtClean="0">
              <a:solidFill>
                <a:srgbClr val="898989"/>
              </a:solidFill>
              <a:hlinkClick r:id="rId3"/>
            </a:endParaRPr>
          </a:p>
          <a:p>
            <a:pPr eaLnBrk="1" hangingPunct="1">
              <a:lnSpc>
                <a:spcPct val="80000"/>
              </a:lnSpc>
            </a:pPr>
            <a:r>
              <a:rPr lang="en-US" altLang="zh-TW" sz="1200" dirty="0" smtClean="0">
                <a:solidFill>
                  <a:srgbClr val="898989"/>
                </a:solidFill>
                <a:hlinkClick r:id="rId9"/>
              </a:rPr>
              <a:t>http://mail.tku.edu.tw/myday/</a:t>
            </a:r>
            <a:endParaRPr lang="en-US" altLang="zh-TW" sz="1200" dirty="0" smtClean="0">
              <a:solidFill>
                <a:srgbClr val="898989"/>
              </a:solidFill>
              <a:latin typeface="Times New Roman" pitchFamily="18" charset="0"/>
            </a:endParaRPr>
          </a:p>
          <a:p>
            <a:pPr eaLnBrk="1" hangingPunct="1">
              <a:lnSpc>
                <a:spcPct val="80000"/>
              </a:lnSpc>
            </a:pPr>
            <a:r>
              <a:rPr lang="en-US" altLang="zh-TW" sz="1200" dirty="0" smtClean="0">
                <a:solidFill>
                  <a:srgbClr val="898989"/>
                </a:solidFill>
              </a:rPr>
              <a:t>2017-09-23,</a:t>
            </a:r>
            <a:r>
              <a:rPr lang="zh-TW" altLang="en-US" sz="1200" dirty="0" smtClean="0">
                <a:solidFill>
                  <a:srgbClr val="898989"/>
                </a:solidFill>
              </a:rPr>
              <a:t> </a:t>
            </a:r>
            <a:r>
              <a:rPr lang="en-US" altLang="zh-TW" sz="1200" dirty="0" smtClean="0">
                <a:solidFill>
                  <a:srgbClr val="898989"/>
                </a:solidFill>
              </a:rPr>
              <a:t>30</a:t>
            </a:r>
            <a:endParaRPr lang="zh-TW" altLang="en-US" sz="2500" dirty="0" smtClean="0">
              <a:solidFill>
                <a:srgbClr val="898989"/>
              </a:solidFill>
            </a:endParaRPr>
          </a:p>
        </p:txBody>
      </p:sp>
      <p:sp>
        <p:nvSpPr>
          <p:cNvPr id="4100"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eaLnBrk="1" hangingPunct="1">
              <a:spcBef>
                <a:spcPct val="0"/>
              </a:spcBef>
              <a:buFontTx/>
              <a:buNone/>
            </a:pPr>
            <a:fld id="{6D9BED2B-4ECB-43FA-976F-D1A3F347A4CF}" type="slidenum">
              <a:rPr lang="zh-TW" altLang="en-US" sz="1200">
                <a:solidFill>
                  <a:srgbClr val="898989"/>
                </a:solidFill>
              </a:rPr>
              <a:pPr eaLnBrk="1" hangingPunct="1">
                <a:spcBef>
                  <a:spcPct val="0"/>
                </a:spcBef>
                <a:buFontTx/>
                <a:buNone/>
              </a:pPr>
              <a:t>1</a:t>
            </a:fld>
            <a:endParaRPr lang="zh-TW" altLang="en-US" sz="1200">
              <a:solidFill>
                <a:srgbClr val="898989"/>
              </a:solidFill>
            </a:endParaRPr>
          </a:p>
        </p:txBody>
      </p:sp>
      <p:sp>
        <p:nvSpPr>
          <p:cNvPr id="4101" name="文字方塊 5"/>
          <p:cNvSpPr txBox="1">
            <a:spLocks noChangeArrowheads="1"/>
          </p:cNvSpPr>
          <p:nvPr/>
        </p:nvSpPr>
        <p:spPr bwMode="auto">
          <a:xfrm>
            <a:off x="2843213" y="2924175"/>
            <a:ext cx="37449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algn="ctr" eaLnBrk="1" hangingPunct="1">
              <a:spcBef>
                <a:spcPct val="0"/>
              </a:spcBef>
              <a:buFontTx/>
              <a:buNone/>
            </a:pPr>
            <a:r>
              <a:rPr kumimoji="0" lang="en-US" altLang="zh-TW" sz="1800" dirty="0" smtClean="0">
                <a:solidFill>
                  <a:srgbClr val="7F7F7F"/>
                </a:solidFill>
              </a:rPr>
              <a:t>1061IS01</a:t>
            </a:r>
            <a:endParaRPr kumimoji="0" lang="en-US" altLang="zh-TW" sz="1800" dirty="0">
              <a:solidFill>
                <a:srgbClr val="7F7F7F"/>
              </a:solidFill>
            </a:endParaRPr>
          </a:p>
          <a:p>
            <a:pPr algn="ctr" eaLnBrk="1" hangingPunct="1">
              <a:spcBef>
                <a:spcPct val="0"/>
              </a:spcBef>
              <a:buFontTx/>
              <a:buNone/>
            </a:pPr>
            <a:r>
              <a:rPr kumimoji="0" lang="en-US" altLang="zh-TW" sz="1800" dirty="0" smtClean="0">
                <a:solidFill>
                  <a:srgbClr val="7F7F7F"/>
                </a:solidFill>
              </a:rPr>
              <a:t>TLMXB3P</a:t>
            </a:r>
            <a:r>
              <a:rPr kumimoji="0" lang="zh-TW" altLang="en-US" sz="1800" dirty="0" smtClean="0">
                <a:solidFill>
                  <a:srgbClr val="7F7F7F"/>
                </a:solidFill>
              </a:rPr>
              <a:t> </a:t>
            </a:r>
            <a:r>
              <a:rPr kumimoji="0" lang="en-US" altLang="zh-TW" sz="1800" dirty="0" smtClean="0">
                <a:solidFill>
                  <a:srgbClr val="7F7F7F"/>
                </a:solidFill>
              </a:rPr>
              <a:t>(M1891)</a:t>
            </a:r>
            <a:endParaRPr kumimoji="0" lang="en-US" altLang="zh-TW" sz="1800" dirty="0">
              <a:solidFill>
                <a:srgbClr val="7F7F7F"/>
              </a:solidFill>
            </a:endParaRPr>
          </a:p>
          <a:p>
            <a:pPr algn="ctr" eaLnBrk="1" hangingPunct="1">
              <a:spcBef>
                <a:spcPct val="0"/>
              </a:spcBef>
              <a:buFontTx/>
              <a:buNone/>
            </a:pPr>
            <a:r>
              <a:rPr kumimoji="0" lang="en-US" altLang="zh-TW" sz="1800" dirty="0" smtClean="0">
                <a:solidFill>
                  <a:srgbClr val="7F7F7F"/>
                </a:solidFill>
              </a:rPr>
              <a:t>Sat </a:t>
            </a:r>
            <a:r>
              <a:rPr kumimoji="0" lang="en-US" altLang="zh-TW" sz="1800" dirty="0" smtClean="0">
                <a:solidFill>
                  <a:srgbClr val="7F7F7F"/>
                </a:solidFill>
              </a:rPr>
              <a:t>3,4 </a:t>
            </a:r>
            <a:r>
              <a:rPr kumimoji="0" lang="en-US" altLang="zh-TW" sz="1800" dirty="0" smtClean="0">
                <a:solidFill>
                  <a:srgbClr val="7F7F7F"/>
                </a:solidFill>
              </a:rPr>
              <a:t>(</a:t>
            </a:r>
            <a:r>
              <a:rPr kumimoji="0" lang="en-US" altLang="zh-TW" sz="1800" dirty="0" smtClean="0">
                <a:solidFill>
                  <a:srgbClr val="7F7F7F"/>
                </a:solidFill>
              </a:rPr>
              <a:t>10:10-12:00</a:t>
            </a:r>
            <a:r>
              <a:rPr kumimoji="0" lang="en-US" altLang="zh-TW" sz="1800" dirty="0">
                <a:solidFill>
                  <a:srgbClr val="7F7F7F"/>
                </a:solidFill>
              </a:rPr>
              <a:t>)</a:t>
            </a:r>
            <a:r>
              <a:rPr kumimoji="0" lang="zh-TW" altLang="en-US" sz="1800" dirty="0">
                <a:solidFill>
                  <a:srgbClr val="7F7F7F"/>
                </a:solidFill>
              </a:rPr>
              <a:t> </a:t>
            </a:r>
            <a:r>
              <a:rPr kumimoji="0" lang="en-US" altLang="zh-TW" sz="1800" dirty="0" smtClean="0">
                <a:solidFill>
                  <a:srgbClr val="7F7F7F"/>
                </a:solidFill>
              </a:rPr>
              <a:t>B425</a:t>
            </a:r>
            <a:endParaRPr kumimoji="0" lang="zh-TW" altLang="en-US" sz="1800" dirty="0">
              <a:solidFill>
                <a:srgbClr val="7F7F7F"/>
              </a:solidFill>
            </a:endParaRPr>
          </a:p>
        </p:txBody>
      </p:sp>
      <p:sp>
        <p:nvSpPr>
          <p:cNvPr id="7" name="標題 1"/>
          <p:cNvSpPr txBox="1">
            <a:spLocks/>
          </p:cNvSpPr>
          <p:nvPr/>
        </p:nvSpPr>
        <p:spPr bwMode="auto">
          <a:xfrm>
            <a:off x="611188" y="1700213"/>
            <a:ext cx="8137525" cy="1223962"/>
          </a:xfrm>
          <a:prstGeom prst="rect">
            <a:avLst/>
          </a:prstGeom>
          <a:noFill/>
          <a:ln w="9525">
            <a:noFill/>
            <a:miter lim="800000"/>
            <a:headEnd/>
            <a:tailEnd/>
          </a:ln>
        </p:spPr>
        <p:txBody>
          <a:bodyPr anchor="ctr"/>
          <a:lstStyle/>
          <a:p>
            <a:pPr algn="ctr">
              <a:defRPr/>
            </a:pPr>
            <a:r>
              <a:rPr kumimoji="0" lang="zh-TW" altLang="en-US" sz="4000" b="1" dirty="0">
                <a:solidFill>
                  <a:srgbClr val="FF0000"/>
                </a:solidFill>
                <a:latin typeface="+mj-lt"/>
                <a:ea typeface="標楷體" pitchFamily="65" charset="-120"/>
                <a:cs typeface="+mj-cs"/>
              </a:rPr>
              <a:t>資訊數位服務課程大綱介紹</a:t>
            </a:r>
            <a:r>
              <a:rPr kumimoji="0" lang="en-US" altLang="zh-TW" sz="4000" b="1" dirty="0">
                <a:solidFill>
                  <a:srgbClr val="FF0000"/>
                </a:solidFill>
                <a:latin typeface="+mj-lt"/>
                <a:ea typeface="標楷體" pitchFamily="65" charset="-120"/>
                <a:cs typeface="+mj-cs"/>
              </a:rPr>
              <a:t/>
            </a:r>
            <a:br>
              <a:rPr kumimoji="0" lang="en-US" altLang="zh-TW" sz="4000" b="1" dirty="0">
                <a:solidFill>
                  <a:srgbClr val="FF0000"/>
                </a:solidFill>
                <a:latin typeface="+mj-lt"/>
                <a:ea typeface="標楷體" pitchFamily="65" charset="-120"/>
                <a:cs typeface="+mj-cs"/>
              </a:rPr>
            </a:br>
            <a:r>
              <a:rPr kumimoji="0" lang="en-US" altLang="zh-TW" sz="4000" b="1" dirty="0">
                <a:solidFill>
                  <a:srgbClr val="FF0000"/>
                </a:solidFill>
                <a:latin typeface="+mj-lt"/>
                <a:ea typeface="標楷體" pitchFamily="65" charset="-120"/>
                <a:cs typeface="+mj-cs"/>
              </a:rPr>
              <a:t>Introduction to Information Service</a:t>
            </a:r>
          </a:p>
        </p:txBody>
      </p:sp>
      <p:pic>
        <p:nvPicPr>
          <p:cNvPr id="4103" name="Picture 5" descr="C:\Users\myday\Downloads\TKU-logo-12cm.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337425" y="26988"/>
            <a:ext cx="633413"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文字方塊 14"/>
          <p:cNvSpPr txBox="1">
            <a:spLocks noChangeArrowheads="1"/>
          </p:cNvSpPr>
          <p:nvPr/>
        </p:nvSpPr>
        <p:spPr bwMode="auto">
          <a:xfrm>
            <a:off x="7970838" y="-1588"/>
            <a:ext cx="11541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r>
              <a:rPr kumimoji="0" lang="en-US" altLang="zh-TW" b="1">
                <a:solidFill>
                  <a:srgbClr val="FF0000"/>
                </a:solidFill>
                <a:latin typeface="Calibri" pitchFamily="34" charset="0"/>
              </a:rPr>
              <a:t>Tamkang </a:t>
            </a:r>
            <a:br>
              <a:rPr kumimoji="0" lang="en-US" altLang="zh-TW" b="1">
                <a:solidFill>
                  <a:srgbClr val="FF0000"/>
                </a:solidFill>
                <a:latin typeface="Calibri" pitchFamily="34" charset="0"/>
              </a:rPr>
            </a:br>
            <a:r>
              <a:rPr kumimoji="0" lang="en-US" altLang="zh-TW" b="1">
                <a:solidFill>
                  <a:srgbClr val="FF0000"/>
                </a:solidFill>
                <a:latin typeface="Calibri" pitchFamily="34" charset="0"/>
              </a:rPr>
              <a:t>University</a:t>
            </a:r>
            <a:endParaRPr kumimoji="0" lang="zh-TW" altLang="en-US" b="1">
              <a:solidFill>
                <a:srgbClr val="FF0000"/>
              </a:solidFill>
              <a:latin typeface="Calibri" pitchFamily="34" charset="0"/>
            </a:endParaRPr>
          </a:p>
        </p:txBody>
      </p:sp>
      <p:pic>
        <p:nvPicPr>
          <p:cNvPr id="4105" name="Picture 4" descr="http://mail.tku.edu.tw/myday/images/Myday_Photo.jpg"/>
          <p:cNvPicPr>
            <a:picLocks noChangeAspect="1" noChangeArrowheads="1"/>
          </p:cNvPicPr>
          <p:nvPr/>
        </p:nvPicPr>
        <p:blipFill>
          <a:blip r:embed="rId11">
            <a:extLst>
              <a:ext uri="{28A0092B-C50C-407E-A947-70E740481C1C}">
                <a14:useLocalDpi xmlns:a14="http://schemas.microsoft.com/office/drawing/2010/main" val="0"/>
              </a:ext>
            </a:extLst>
          </a:blip>
          <a:srcRect l="10527" t="1544" r="10527" b="25148"/>
          <a:stretch>
            <a:fillRect/>
          </a:stretch>
        </p:blipFill>
        <p:spPr bwMode="auto">
          <a:xfrm>
            <a:off x="2124075" y="4006850"/>
            <a:ext cx="1046163" cy="129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6" descr="qrcode.myday.pn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7970838" y="5778500"/>
            <a:ext cx="1079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descr="C:\Users\myday\Downloads\TKU-title15cm.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6388" y="260350"/>
            <a:ext cx="13858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文字方塊 14"/>
          <p:cNvSpPr txBox="1">
            <a:spLocks noChangeArrowheads="1"/>
          </p:cNvSpPr>
          <p:nvPr/>
        </p:nvSpPr>
        <p:spPr bwMode="auto">
          <a:xfrm>
            <a:off x="-36513" y="-26988"/>
            <a:ext cx="19446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algn="ctr" eaLnBrk="1" hangingPunct="1">
              <a:spcBef>
                <a:spcPct val="0"/>
              </a:spcBef>
              <a:buFontTx/>
              <a:buNone/>
            </a:pPr>
            <a:r>
              <a:rPr kumimoji="0" lang="en-US" altLang="zh-TW" sz="1600" b="1" dirty="0" err="1">
                <a:solidFill>
                  <a:srgbClr val="FF0000"/>
                </a:solidFill>
              </a:rPr>
              <a:t>Tamkang</a:t>
            </a:r>
            <a:r>
              <a:rPr kumimoji="0" lang="en-US" altLang="zh-TW" sz="1600" b="1" dirty="0">
                <a:solidFill>
                  <a:srgbClr val="FF0000"/>
                </a:solidFill>
              </a:rPr>
              <a:t> University</a:t>
            </a:r>
            <a:endParaRPr kumimoji="0" lang="zh-TW" altLang="en-US" sz="16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標題 1"/>
          <p:cNvSpPr>
            <a:spLocks noGrp="1"/>
          </p:cNvSpPr>
          <p:nvPr>
            <p:ph type="title"/>
          </p:nvPr>
        </p:nvSpPr>
        <p:spPr>
          <a:xfrm>
            <a:off x="457200" y="44450"/>
            <a:ext cx="8229600" cy="633413"/>
          </a:xfrm>
        </p:spPr>
        <p:txBody>
          <a:bodyPr/>
          <a:lstStyle/>
          <a:p>
            <a:pPr eaLnBrk="1" hangingPunct="1"/>
            <a:r>
              <a:rPr lang="zh-TW" altLang="en-US" smtClean="0">
                <a:solidFill>
                  <a:srgbClr val="4F81BD"/>
                </a:solidFill>
              </a:rPr>
              <a:t>課程大綱 </a:t>
            </a:r>
            <a:r>
              <a:rPr lang="en-US" altLang="zh-TW" smtClean="0">
                <a:solidFill>
                  <a:srgbClr val="4F81BD"/>
                </a:solidFill>
              </a:rPr>
              <a:t>(Syllabus)</a:t>
            </a:r>
            <a:endParaRPr lang="zh-TW" altLang="en-US" smtClean="0">
              <a:solidFill>
                <a:srgbClr val="4F81BD"/>
              </a:solidFill>
            </a:endParaRPr>
          </a:p>
        </p:txBody>
      </p:sp>
      <p:sp>
        <p:nvSpPr>
          <p:cNvPr id="13315" name="內容版面配置區 2"/>
          <p:cNvSpPr>
            <a:spLocks noGrp="1"/>
          </p:cNvSpPr>
          <p:nvPr>
            <p:ph idx="1"/>
          </p:nvPr>
        </p:nvSpPr>
        <p:spPr>
          <a:xfrm>
            <a:off x="323528" y="764704"/>
            <a:ext cx="8569201" cy="5761037"/>
          </a:xfrm>
        </p:spPr>
        <p:txBody>
          <a:bodyPr/>
          <a:lstStyle/>
          <a:p>
            <a:pPr eaLnBrk="1" hangingPunct="1">
              <a:buFont typeface="Arial" charset="0"/>
              <a:buNone/>
            </a:pPr>
            <a:r>
              <a:rPr lang="zh-TW" altLang="en-US" sz="2200" dirty="0" smtClean="0"/>
              <a:t>週次 </a:t>
            </a:r>
            <a:r>
              <a:rPr lang="en-US" altLang="zh-TW" sz="2200" dirty="0" smtClean="0"/>
              <a:t>(Week)   </a:t>
            </a:r>
            <a:r>
              <a:rPr lang="zh-TW" altLang="en-US" sz="2200" dirty="0" smtClean="0"/>
              <a:t>日期 </a:t>
            </a:r>
            <a:r>
              <a:rPr lang="en-US" altLang="zh-TW" sz="2200" dirty="0" smtClean="0"/>
              <a:t>(Date)   </a:t>
            </a:r>
            <a:r>
              <a:rPr lang="zh-TW" altLang="en-US" sz="2200" dirty="0" smtClean="0"/>
              <a:t>內容 </a:t>
            </a:r>
            <a:r>
              <a:rPr lang="en-US" altLang="zh-TW" sz="2200" dirty="0" smtClean="0"/>
              <a:t>(Subject/Topics)</a:t>
            </a:r>
          </a:p>
          <a:p>
            <a:pPr eaLnBrk="1" hangingPunct="1">
              <a:buNone/>
            </a:pPr>
            <a:r>
              <a:rPr lang="en-US" altLang="zh-TW" sz="2200" dirty="0" smtClean="0">
                <a:solidFill>
                  <a:srgbClr val="FF0000"/>
                </a:solidFill>
              </a:rPr>
              <a:t>1   </a:t>
            </a:r>
            <a:r>
              <a:rPr lang="is-IS" altLang="zh-TW" sz="2200" dirty="0" smtClean="0">
                <a:solidFill>
                  <a:srgbClr val="FF0000"/>
                </a:solidFill>
              </a:rPr>
              <a:t>2017</a:t>
            </a:r>
            <a:r>
              <a:rPr lang="en-US" altLang="zh-TW" sz="2200" dirty="0" smtClean="0">
                <a:solidFill>
                  <a:srgbClr val="FF0000"/>
                </a:solidFill>
              </a:rPr>
              <a:t>/09/23   </a:t>
            </a:r>
            <a:r>
              <a:rPr lang="zh-TW" altLang="en-US" sz="2200" dirty="0">
                <a:solidFill>
                  <a:srgbClr val="FF0000"/>
                </a:solidFill>
              </a:rPr>
              <a:t>資訊數位服務課程介紹，講解課程大綱</a:t>
            </a:r>
            <a:r>
              <a:rPr lang="zh-TW" altLang="en-US" sz="2200" dirty="0" smtClean="0">
                <a:solidFill>
                  <a:srgbClr val="FF0000"/>
                </a:solidFill>
              </a:rPr>
              <a:t>，</a:t>
            </a:r>
            <a:r>
              <a:rPr lang="en-US" altLang="zh-TW" sz="2200" dirty="0" smtClean="0">
                <a:solidFill>
                  <a:srgbClr val="FF0000"/>
                </a:solidFill>
              </a:rPr>
              <a:t/>
            </a:r>
            <a:br>
              <a:rPr lang="en-US" altLang="zh-TW" sz="2200" dirty="0" smtClean="0">
                <a:solidFill>
                  <a:srgbClr val="FF0000"/>
                </a:solidFill>
              </a:rPr>
            </a:br>
            <a:r>
              <a:rPr lang="zh-TW" altLang="en-US" sz="2200" dirty="0" smtClean="0">
                <a:solidFill>
                  <a:srgbClr val="FF0000"/>
                </a:solidFill>
              </a:rPr>
              <a:t>                        專業</a:t>
            </a:r>
            <a:r>
              <a:rPr lang="zh-TW" altLang="en-US" sz="2200" dirty="0">
                <a:solidFill>
                  <a:srgbClr val="FF0000"/>
                </a:solidFill>
              </a:rPr>
              <a:t>理論講述。</a:t>
            </a:r>
            <a:r>
              <a:rPr lang="en-US" altLang="zh-TW" sz="2200" dirty="0">
                <a:solidFill>
                  <a:srgbClr val="FF0000"/>
                </a:solidFill>
              </a:rPr>
              <a:t>(</a:t>
            </a:r>
            <a:r>
              <a:rPr lang="zh-TW" altLang="en-US" sz="2200" dirty="0">
                <a:solidFill>
                  <a:srgbClr val="FF0000"/>
                </a:solidFill>
              </a:rPr>
              <a:t>準備階段</a:t>
            </a:r>
            <a:r>
              <a:rPr lang="en-US" altLang="zh-TW" sz="2200" dirty="0">
                <a:solidFill>
                  <a:srgbClr val="FF0000"/>
                </a:solidFill>
              </a:rPr>
              <a:t>) </a:t>
            </a:r>
            <a:endParaRPr lang="en-US" altLang="zh-TW" sz="2200" dirty="0" smtClean="0">
              <a:solidFill>
                <a:srgbClr val="FF0000"/>
              </a:solidFill>
            </a:endParaRPr>
          </a:p>
          <a:p>
            <a:pPr eaLnBrk="1" hangingPunct="1">
              <a:buNone/>
            </a:pPr>
            <a:r>
              <a:rPr lang="en-US" altLang="zh-TW" sz="2200" dirty="0" smtClean="0">
                <a:solidFill>
                  <a:srgbClr val="FF0000"/>
                </a:solidFill>
              </a:rPr>
              <a:t>2   </a:t>
            </a:r>
            <a:r>
              <a:rPr lang="is-IS" altLang="zh-TW" sz="2200" dirty="0" smtClean="0">
                <a:solidFill>
                  <a:srgbClr val="FF0000"/>
                </a:solidFill>
              </a:rPr>
              <a:t>2017</a:t>
            </a:r>
            <a:r>
              <a:rPr lang="en-US" altLang="zh-TW" sz="2200" dirty="0" smtClean="0">
                <a:solidFill>
                  <a:srgbClr val="FF0000"/>
                </a:solidFill>
              </a:rPr>
              <a:t>/09/30   </a:t>
            </a:r>
            <a:r>
              <a:rPr lang="zh-TW" altLang="en-US" sz="2200" dirty="0">
                <a:solidFill>
                  <a:srgbClr val="FF0000"/>
                </a:solidFill>
              </a:rPr>
              <a:t>課程學習，校外服務</a:t>
            </a:r>
            <a:r>
              <a:rPr lang="en-US" altLang="zh-TW" sz="2200" dirty="0">
                <a:solidFill>
                  <a:srgbClr val="FF0000"/>
                </a:solidFill>
              </a:rPr>
              <a:t>(</a:t>
            </a:r>
            <a:r>
              <a:rPr lang="zh-TW" altLang="en-US" sz="2200" dirty="0">
                <a:solidFill>
                  <a:srgbClr val="FF0000"/>
                </a:solidFill>
              </a:rPr>
              <a:t>前置期</a:t>
            </a:r>
            <a:r>
              <a:rPr lang="en-US" altLang="zh-TW" sz="2200" dirty="0">
                <a:solidFill>
                  <a:srgbClr val="FF0000"/>
                </a:solidFill>
              </a:rPr>
              <a:t>)</a:t>
            </a:r>
            <a:r>
              <a:rPr lang="zh-TW" altLang="en-US" sz="2200" dirty="0" smtClean="0">
                <a:solidFill>
                  <a:srgbClr val="FF0000"/>
                </a:solidFill>
              </a:rPr>
              <a:t>：</a:t>
            </a:r>
            <a:r>
              <a:rPr lang="en-US" altLang="zh-TW" sz="2200" dirty="0" smtClean="0">
                <a:solidFill>
                  <a:srgbClr val="FF0000"/>
                </a:solidFill>
              </a:rPr>
              <a:t/>
            </a:r>
            <a:br>
              <a:rPr lang="en-US" altLang="zh-TW" sz="2200" dirty="0" smtClean="0">
                <a:solidFill>
                  <a:srgbClr val="FF0000"/>
                </a:solidFill>
              </a:rPr>
            </a:br>
            <a:r>
              <a:rPr lang="zh-TW" altLang="en-US" sz="2200" dirty="0" smtClean="0">
                <a:solidFill>
                  <a:srgbClr val="FF0000"/>
                </a:solidFill>
              </a:rPr>
              <a:t>                        分組</a:t>
            </a:r>
            <a:r>
              <a:rPr lang="zh-TW" altLang="en-US" sz="2200" dirty="0">
                <a:solidFill>
                  <a:srgbClr val="FF0000"/>
                </a:solidFill>
              </a:rPr>
              <a:t>及確立</a:t>
            </a:r>
            <a:r>
              <a:rPr lang="zh-TW" altLang="en-US" sz="2200" dirty="0" smtClean="0">
                <a:solidFill>
                  <a:srgbClr val="FF0000"/>
                </a:solidFill>
              </a:rPr>
              <a:t>服務工作</a:t>
            </a:r>
            <a:r>
              <a:rPr lang="zh-TW" altLang="en-US" sz="2200" dirty="0">
                <a:solidFill>
                  <a:srgbClr val="FF0000"/>
                </a:solidFill>
              </a:rPr>
              <a:t>推展細部計畫與工作分配</a:t>
            </a:r>
            <a:r>
              <a:rPr lang="zh-TW" altLang="en-US" sz="2200" dirty="0" smtClean="0">
                <a:solidFill>
                  <a:srgbClr val="FF0000"/>
                </a:solidFill>
              </a:rPr>
              <a:t>。</a:t>
            </a:r>
            <a:r>
              <a:rPr lang="en-US" altLang="zh-TW" sz="2200" dirty="0" smtClean="0">
                <a:solidFill>
                  <a:srgbClr val="FF0000"/>
                </a:solidFill>
              </a:rPr>
              <a:t/>
            </a:r>
            <a:br>
              <a:rPr lang="en-US" altLang="zh-TW" sz="2200" dirty="0" smtClean="0">
                <a:solidFill>
                  <a:srgbClr val="FF0000"/>
                </a:solidFill>
              </a:rPr>
            </a:br>
            <a:r>
              <a:rPr lang="zh-TW" altLang="en-US" sz="2200" dirty="0" smtClean="0">
                <a:solidFill>
                  <a:srgbClr val="FF0000"/>
                </a:solidFill>
              </a:rPr>
              <a:t>                        服務</a:t>
            </a:r>
            <a:r>
              <a:rPr lang="zh-TW" altLang="en-US" sz="2200" dirty="0">
                <a:solidFill>
                  <a:srgbClr val="FF0000"/>
                </a:solidFill>
              </a:rPr>
              <a:t>方案資料蒐整。</a:t>
            </a:r>
            <a:r>
              <a:rPr lang="en-US" altLang="zh-TW" sz="2200" dirty="0">
                <a:solidFill>
                  <a:srgbClr val="FF0000"/>
                </a:solidFill>
              </a:rPr>
              <a:t>(</a:t>
            </a:r>
            <a:r>
              <a:rPr lang="zh-TW" altLang="en-US" sz="2200" dirty="0">
                <a:solidFill>
                  <a:srgbClr val="FF0000"/>
                </a:solidFill>
              </a:rPr>
              <a:t>準備階段</a:t>
            </a:r>
            <a:r>
              <a:rPr lang="en-US" altLang="zh-TW" sz="2200" dirty="0">
                <a:solidFill>
                  <a:srgbClr val="FF0000"/>
                </a:solidFill>
              </a:rPr>
              <a:t>)</a:t>
            </a:r>
          </a:p>
          <a:p>
            <a:pPr eaLnBrk="1" hangingPunct="1">
              <a:buNone/>
            </a:pPr>
            <a:r>
              <a:rPr lang="en-US" altLang="zh-TW" sz="2200" dirty="0"/>
              <a:t>3   </a:t>
            </a:r>
            <a:r>
              <a:rPr lang="is-IS" altLang="zh-TW" sz="2200" dirty="0" smtClean="0"/>
              <a:t>2017</a:t>
            </a:r>
            <a:r>
              <a:rPr lang="en-US" altLang="zh-TW" sz="2200" dirty="0" smtClean="0"/>
              <a:t>/10/07   </a:t>
            </a:r>
            <a:r>
              <a:rPr lang="zh-TW" altLang="en-US" sz="2200" dirty="0"/>
              <a:t>課程學習，校外服務</a:t>
            </a:r>
            <a:r>
              <a:rPr lang="en-US" altLang="zh-TW" sz="2200" dirty="0"/>
              <a:t>(</a:t>
            </a:r>
            <a:r>
              <a:rPr lang="zh-TW" altLang="en-US" sz="2200" dirty="0"/>
              <a:t>前置期</a:t>
            </a:r>
            <a:r>
              <a:rPr lang="en-US" altLang="zh-TW" sz="2200" dirty="0"/>
              <a:t>)</a:t>
            </a:r>
            <a:r>
              <a:rPr lang="zh-TW" altLang="en-US" sz="2200" dirty="0" smtClean="0"/>
              <a:t>：</a:t>
            </a:r>
            <a:r>
              <a:rPr lang="en-US" altLang="zh-TW" sz="2200" dirty="0" smtClean="0"/>
              <a:t/>
            </a:r>
            <a:br>
              <a:rPr lang="en-US" altLang="zh-TW" sz="2200" dirty="0" smtClean="0"/>
            </a:br>
            <a:r>
              <a:rPr lang="zh-TW" altLang="en-US" sz="2200" dirty="0" smtClean="0"/>
              <a:t>                        建立</a:t>
            </a:r>
            <a:r>
              <a:rPr lang="zh-TW" altLang="en-US" sz="2200" dirty="0"/>
              <a:t>淡江大學與服務對象間的聯絡管道</a:t>
            </a:r>
            <a:r>
              <a:rPr lang="zh-TW" altLang="en-US" sz="2200" dirty="0" smtClean="0"/>
              <a:t>，</a:t>
            </a:r>
            <a:r>
              <a:rPr lang="en-US" altLang="zh-TW" sz="2200" dirty="0" smtClean="0"/>
              <a:t/>
            </a:r>
            <a:br>
              <a:rPr lang="en-US" altLang="zh-TW" sz="2200" dirty="0" smtClean="0"/>
            </a:br>
            <a:r>
              <a:rPr lang="zh-TW" altLang="en-US" sz="2200" dirty="0" smtClean="0"/>
              <a:t>                       進行</a:t>
            </a:r>
            <a:r>
              <a:rPr lang="zh-TW" altLang="en-US" sz="2200" dirty="0"/>
              <a:t>初步意願確認。服務方案資料蒐整。</a:t>
            </a:r>
            <a:r>
              <a:rPr lang="en-US" altLang="zh-TW" sz="2200" dirty="0"/>
              <a:t>(</a:t>
            </a:r>
            <a:r>
              <a:rPr lang="zh-TW" altLang="en-US" sz="2200" dirty="0"/>
              <a:t>準備階段</a:t>
            </a:r>
            <a:r>
              <a:rPr lang="en-US" altLang="zh-TW" sz="2200" dirty="0"/>
              <a:t>)</a:t>
            </a:r>
          </a:p>
          <a:p>
            <a:pPr eaLnBrk="1" hangingPunct="1">
              <a:buNone/>
            </a:pPr>
            <a:r>
              <a:rPr lang="en-US" altLang="zh-TW" sz="2200" dirty="0"/>
              <a:t>4   </a:t>
            </a:r>
            <a:r>
              <a:rPr lang="is-IS" altLang="zh-TW" sz="2200" dirty="0" smtClean="0"/>
              <a:t>2017</a:t>
            </a:r>
            <a:r>
              <a:rPr lang="en-US" altLang="zh-TW" sz="2200" dirty="0" smtClean="0"/>
              <a:t>/10/14   </a:t>
            </a:r>
            <a:r>
              <a:rPr lang="zh-TW" altLang="en-US" sz="2200" dirty="0"/>
              <a:t>課程學習，校外服務</a:t>
            </a:r>
            <a:r>
              <a:rPr lang="en-US" altLang="zh-TW" sz="2200" dirty="0"/>
              <a:t>(</a:t>
            </a:r>
            <a:r>
              <a:rPr lang="zh-TW" altLang="en-US" sz="2200" dirty="0"/>
              <a:t>探索期</a:t>
            </a:r>
            <a:r>
              <a:rPr lang="en-US" altLang="zh-TW" sz="2200" dirty="0"/>
              <a:t>)</a:t>
            </a:r>
            <a:r>
              <a:rPr lang="zh-TW" altLang="en-US" sz="2200" dirty="0" smtClean="0"/>
              <a:t>：</a:t>
            </a:r>
            <a:r>
              <a:rPr lang="en-US" altLang="zh-TW" sz="2200" dirty="0" smtClean="0"/>
              <a:t/>
            </a:r>
            <a:br>
              <a:rPr lang="en-US" altLang="zh-TW" sz="2200" dirty="0" smtClean="0"/>
            </a:br>
            <a:r>
              <a:rPr lang="zh-TW" altLang="en-US" sz="2200" dirty="0" smtClean="0"/>
              <a:t>                        訪談</a:t>
            </a:r>
            <a:r>
              <a:rPr lang="zh-TW" altLang="en-US" sz="2200" dirty="0"/>
              <a:t>服務對象</a:t>
            </a:r>
            <a:r>
              <a:rPr lang="zh-TW" altLang="en-US" sz="2200" dirty="0" smtClean="0"/>
              <a:t>，了解</a:t>
            </a:r>
            <a:r>
              <a:rPr lang="zh-TW" altLang="en-US" sz="2200" dirty="0"/>
              <a:t>其系統需求</a:t>
            </a:r>
            <a:r>
              <a:rPr lang="zh-TW" altLang="en-US" sz="2200" dirty="0" smtClean="0"/>
              <a:t>。</a:t>
            </a:r>
            <a:r>
              <a:rPr lang="en-US" altLang="zh-TW" sz="2200" dirty="0" smtClean="0"/>
              <a:t/>
            </a:r>
            <a:br>
              <a:rPr lang="en-US" altLang="zh-TW" sz="2200" dirty="0" smtClean="0"/>
            </a:br>
            <a:r>
              <a:rPr lang="zh-TW" altLang="en-US" sz="2200" dirty="0" smtClean="0"/>
              <a:t>                        服務</a:t>
            </a:r>
            <a:r>
              <a:rPr lang="zh-TW" altLang="en-US" sz="2200" dirty="0"/>
              <a:t>方案資料蒐整，服務方案設計。</a:t>
            </a:r>
            <a:r>
              <a:rPr lang="en-US" altLang="zh-TW" sz="2200" dirty="0"/>
              <a:t>(</a:t>
            </a:r>
            <a:r>
              <a:rPr lang="zh-TW" altLang="en-US" sz="2200" dirty="0"/>
              <a:t>準備階段</a:t>
            </a:r>
            <a:r>
              <a:rPr lang="en-US" altLang="zh-TW" sz="2200" dirty="0"/>
              <a:t>)</a:t>
            </a:r>
          </a:p>
          <a:p>
            <a:pPr eaLnBrk="1" hangingPunct="1">
              <a:buNone/>
            </a:pPr>
            <a:r>
              <a:rPr lang="en-US" altLang="zh-TW" sz="2200" dirty="0"/>
              <a:t>5   </a:t>
            </a:r>
            <a:r>
              <a:rPr lang="is-IS" altLang="zh-TW" sz="2200" dirty="0" smtClean="0"/>
              <a:t>2017</a:t>
            </a:r>
            <a:r>
              <a:rPr lang="en-US" altLang="zh-TW" sz="2200" dirty="0" smtClean="0"/>
              <a:t>/10/21   </a:t>
            </a:r>
            <a:r>
              <a:rPr lang="zh-TW" altLang="en-US" sz="2200" dirty="0"/>
              <a:t>課程學習，校外服務</a:t>
            </a:r>
            <a:r>
              <a:rPr lang="en-US" altLang="zh-TW" sz="2200" dirty="0"/>
              <a:t>(</a:t>
            </a:r>
            <a:r>
              <a:rPr lang="zh-TW" altLang="en-US" sz="2200" dirty="0"/>
              <a:t>探索期</a:t>
            </a:r>
            <a:r>
              <a:rPr lang="en-US" altLang="zh-TW" sz="2200" dirty="0"/>
              <a:t>)</a:t>
            </a:r>
            <a:r>
              <a:rPr lang="zh-TW" altLang="en-US" sz="2200" dirty="0" smtClean="0"/>
              <a:t>：</a:t>
            </a:r>
            <a:r>
              <a:rPr lang="en-US" altLang="zh-TW" sz="2200" dirty="0" smtClean="0"/>
              <a:t/>
            </a:r>
            <a:br>
              <a:rPr lang="en-US" altLang="zh-TW" sz="2200" dirty="0" smtClean="0"/>
            </a:br>
            <a:r>
              <a:rPr lang="zh-TW" altLang="en-US" sz="2200" dirty="0" smtClean="0"/>
              <a:t>                        訪談</a:t>
            </a:r>
            <a:r>
              <a:rPr lang="zh-TW" altLang="en-US" sz="2200" dirty="0"/>
              <a:t>服務對象，了解其系統需求</a:t>
            </a:r>
            <a:r>
              <a:rPr lang="zh-TW" altLang="en-US" sz="2200" dirty="0" smtClean="0"/>
              <a:t>。</a:t>
            </a:r>
            <a:r>
              <a:rPr lang="en-US" altLang="zh-TW" sz="2200" dirty="0" smtClean="0"/>
              <a:t/>
            </a:r>
            <a:br>
              <a:rPr lang="en-US" altLang="zh-TW" sz="2200" dirty="0" smtClean="0"/>
            </a:br>
            <a:r>
              <a:rPr lang="zh-TW" altLang="en-US" sz="2200" dirty="0" smtClean="0"/>
              <a:t>                        服務</a:t>
            </a:r>
            <a:r>
              <a:rPr lang="zh-TW" altLang="en-US" sz="2200" dirty="0"/>
              <a:t>方案資料蒐整，服務方案設計。</a:t>
            </a:r>
            <a:r>
              <a:rPr lang="en-US" altLang="zh-TW" sz="2200" dirty="0"/>
              <a:t>(</a:t>
            </a:r>
            <a:r>
              <a:rPr lang="zh-TW" altLang="en-US" sz="2200" dirty="0"/>
              <a:t>準備階段</a:t>
            </a:r>
            <a:r>
              <a:rPr lang="en-US" altLang="zh-TW" sz="2200" dirty="0"/>
              <a:t>)</a:t>
            </a:r>
          </a:p>
          <a:p>
            <a:pPr eaLnBrk="1" hangingPunct="1">
              <a:buNone/>
            </a:pPr>
            <a:r>
              <a:rPr lang="en-US" altLang="zh-TW" sz="2200" dirty="0"/>
              <a:t>6   </a:t>
            </a:r>
            <a:r>
              <a:rPr lang="is-IS" altLang="zh-TW" sz="2200" dirty="0" smtClean="0"/>
              <a:t>2017</a:t>
            </a:r>
            <a:r>
              <a:rPr lang="en-US" altLang="zh-TW" sz="2200" dirty="0" smtClean="0"/>
              <a:t>/10/28   </a:t>
            </a:r>
            <a:r>
              <a:rPr lang="zh-TW" altLang="en-US" sz="2200" dirty="0"/>
              <a:t>課程學習，討論與反思：檢討目前進度。</a:t>
            </a:r>
            <a:r>
              <a:rPr lang="en-US" altLang="zh-TW" sz="2200" dirty="0"/>
              <a:t>(</a:t>
            </a:r>
            <a:r>
              <a:rPr lang="zh-TW" altLang="en-US" sz="2200" dirty="0"/>
              <a:t>反思階段</a:t>
            </a:r>
            <a:r>
              <a:rPr lang="en-US" altLang="zh-TW" sz="2200" dirty="0"/>
              <a:t>)</a:t>
            </a:r>
          </a:p>
          <a:p>
            <a:pPr eaLnBrk="1" hangingPunct="1">
              <a:buFont typeface="Arial" charset="0"/>
              <a:buNone/>
            </a:pPr>
            <a:endParaRPr lang="zh-TW" altLang="en-US" sz="2200" dirty="0" smtClean="0"/>
          </a:p>
        </p:txBody>
      </p:sp>
      <p:sp>
        <p:nvSpPr>
          <p:cNvPr id="13316"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eaLnBrk="1" hangingPunct="1">
              <a:spcBef>
                <a:spcPct val="0"/>
              </a:spcBef>
              <a:buFontTx/>
              <a:buNone/>
            </a:pPr>
            <a:fld id="{C1D71B65-3469-4336-B03E-2CFB6007E944}" type="slidenum">
              <a:rPr lang="zh-TW" altLang="en-US" sz="1200">
                <a:solidFill>
                  <a:srgbClr val="898989"/>
                </a:solidFill>
              </a:rPr>
              <a:pPr eaLnBrk="1" hangingPunct="1">
                <a:spcBef>
                  <a:spcPct val="0"/>
                </a:spcBef>
                <a:buFontTx/>
                <a:buNone/>
              </a:pPr>
              <a:t>10</a:t>
            </a:fld>
            <a:endParaRPr lang="zh-TW" altLang="en-US" sz="1200">
              <a:solidFill>
                <a:srgbClr val="898989"/>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title"/>
          </p:nvPr>
        </p:nvSpPr>
        <p:spPr>
          <a:xfrm>
            <a:off x="457200" y="44450"/>
            <a:ext cx="8229600" cy="633413"/>
          </a:xfrm>
        </p:spPr>
        <p:txBody>
          <a:bodyPr/>
          <a:lstStyle/>
          <a:p>
            <a:pPr eaLnBrk="1" hangingPunct="1"/>
            <a:r>
              <a:rPr lang="zh-TW" altLang="en-US" smtClean="0">
                <a:solidFill>
                  <a:srgbClr val="4F81BD"/>
                </a:solidFill>
              </a:rPr>
              <a:t>課程大綱 </a:t>
            </a:r>
            <a:r>
              <a:rPr lang="en-US" altLang="zh-TW" smtClean="0">
                <a:solidFill>
                  <a:srgbClr val="4F81BD"/>
                </a:solidFill>
              </a:rPr>
              <a:t>(Syllabus)</a:t>
            </a:r>
            <a:endParaRPr lang="zh-TW" altLang="en-US" smtClean="0">
              <a:solidFill>
                <a:srgbClr val="4F81BD"/>
              </a:solidFill>
            </a:endParaRPr>
          </a:p>
        </p:txBody>
      </p:sp>
      <p:sp>
        <p:nvSpPr>
          <p:cNvPr id="14339" name="內容版面配置區 2"/>
          <p:cNvSpPr>
            <a:spLocks noGrp="1"/>
          </p:cNvSpPr>
          <p:nvPr>
            <p:ph idx="1"/>
          </p:nvPr>
        </p:nvSpPr>
        <p:spPr>
          <a:xfrm>
            <a:off x="72009" y="836613"/>
            <a:ext cx="8964487" cy="5761037"/>
          </a:xfrm>
        </p:spPr>
        <p:txBody>
          <a:bodyPr/>
          <a:lstStyle/>
          <a:p>
            <a:pPr eaLnBrk="1" hangingPunct="1">
              <a:buFont typeface="Arial" pitchFamily="34" charset="0"/>
              <a:buNone/>
              <a:defRPr/>
            </a:pPr>
            <a:r>
              <a:rPr lang="zh-TW" altLang="en-US" sz="2200" dirty="0" smtClean="0"/>
              <a:t>週次 </a:t>
            </a:r>
            <a:r>
              <a:rPr lang="en-US" altLang="zh-TW" sz="2200" dirty="0" smtClean="0"/>
              <a:t>(Week)   </a:t>
            </a:r>
            <a:r>
              <a:rPr lang="zh-TW" altLang="en-US" sz="2200" dirty="0" smtClean="0"/>
              <a:t>日期 </a:t>
            </a:r>
            <a:r>
              <a:rPr lang="en-US" altLang="zh-TW" sz="2200" dirty="0" smtClean="0"/>
              <a:t>(Date)   </a:t>
            </a:r>
            <a:r>
              <a:rPr lang="zh-TW" altLang="en-US" sz="2200" dirty="0" smtClean="0"/>
              <a:t>內容 </a:t>
            </a:r>
            <a:r>
              <a:rPr lang="en-US" altLang="zh-TW" sz="2200" dirty="0" smtClean="0"/>
              <a:t>(Subject/Topics)</a:t>
            </a:r>
          </a:p>
          <a:p>
            <a:pPr eaLnBrk="1" hangingPunct="1">
              <a:buFont typeface="Arial" pitchFamily="34" charset="0"/>
              <a:buNone/>
              <a:defRPr/>
            </a:pPr>
            <a:r>
              <a:rPr lang="en-US" altLang="zh-TW" sz="2200" dirty="0"/>
              <a:t>7   </a:t>
            </a:r>
            <a:r>
              <a:rPr lang="is-IS" altLang="zh-TW" sz="2200" dirty="0" smtClean="0"/>
              <a:t>2017</a:t>
            </a:r>
            <a:r>
              <a:rPr lang="en-US" altLang="zh-TW" sz="2200" dirty="0" smtClean="0"/>
              <a:t>/11/04   </a:t>
            </a:r>
            <a:r>
              <a:rPr lang="zh-TW" altLang="en-US" sz="2200" dirty="0"/>
              <a:t>課程學習，校外服務</a:t>
            </a:r>
            <a:r>
              <a:rPr lang="en-US" altLang="zh-TW" sz="2200" dirty="0"/>
              <a:t>(</a:t>
            </a:r>
            <a:r>
              <a:rPr lang="zh-TW" altLang="en-US" sz="2200" dirty="0"/>
              <a:t>建置期</a:t>
            </a:r>
            <a:r>
              <a:rPr lang="en-US" altLang="zh-TW" sz="2200" dirty="0"/>
              <a:t>)</a:t>
            </a:r>
            <a:r>
              <a:rPr lang="zh-TW" altLang="en-US" sz="2200" dirty="0" smtClean="0"/>
              <a:t>：</a:t>
            </a:r>
            <a:r>
              <a:rPr lang="en-US" altLang="zh-TW" sz="2200" dirty="0" smtClean="0"/>
              <a:t/>
            </a:r>
            <a:br>
              <a:rPr lang="en-US" altLang="zh-TW" sz="2200" dirty="0" smtClean="0"/>
            </a:br>
            <a:r>
              <a:rPr lang="zh-TW" altLang="en-US" sz="2200" dirty="0" smtClean="0"/>
              <a:t>                        開發</a:t>
            </a:r>
            <a:r>
              <a:rPr lang="zh-TW" altLang="en-US" sz="2200" dirty="0"/>
              <a:t>及測試相關系統</a:t>
            </a:r>
            <a:r>
              <a:rPr lang="zh-TW" altLang="en-US" sz="2200" dirty="0" smtClean="0"/>
              <a:t>。服務</a:t>
            </a:r>
            <a:r>
              <a:rPr lang="zh-TW" altLang="en-US" sz="2200" dirty="0"/>
              <a:t>方案執行與討論。</a:t>
            </a:r>
            <a:r>
              <a:rPr lang="en-US" altLang="zh-TW" sz="2200" dirty="0"/>
              <a:t>(</a:t>
            </a:r>
            <a:r>
              <a:rPr lang="zh-TW" altLang="en-US" sz="2200" dirty="0"/>
              <a:t>服務階段</a:t>
            </a:r>
            <a:r>
              <a:rPr lang="en-US" altLang="zh-TW" sz="2200" dirty="0"/>
              <a:t>)</a:t>
            </a:r>
          </a:p>
          <a:p>
            <a:pPr eaLnBrk="1" hangingPunct="1">
              <a:buFont typeface="Arial" pitchFamily="34" charset="0"/>
              <a:buNone/>
              <a:defRPr/>
            </a:pPr>
            <a:r>
              <a:rPr lang="en-US" altLang="zh-TW" sz="2200" dirty="0"/>
              <a:t>8   </a:t>
            </a:r>
            <a:r>
              <a:rPr lang="is-IS" altLang="zh-TW" sz="2200" dirty="0" smtClean="0"/>
              <a:t>2017</a:t>
            </a:r>
            <a:r>
              <a:rPr lang="en-US" altLang="zh-TW" sz="2200" dirty="0" smtClean="0"/>
              <a:t>/11/11   </a:t>
            </a:r>
            <a:r>
              <a:rPr lang="zh-TW" altLang="en-US" sz="2200" dirty="0"/>
              <a:t>課程學習，校外服務</a:t>
            </a:r>
            <a:r>
              <a:rPr lang="en-US" altLang="zh-TW" sz="2200" dirty="0"/>
              <a:t>(</a:t>
            </a:r>
            <a:r>
              <a:rPr lang="zh-TW" altLang="en-US" sz="2200" dirty="0"/>
              <a:t>建置期</a:t>
            </a:r>
            <a:r>
              <a:rPr lang="en-US" altLang="zh-TW" sz="2200" dirty="0"/>
              <a:t>)</a:t>
            </a:r>
            <a:r>
              <a:rPr lang="zh-TW" altLang="en-US" sz="2200" dirty="0" smtClean="0"/>
              <a:t>：</a:t>
            </a:r>
            <a:r>
              <a:rPr lang="en-US" altLang="zh-TW" sz="2200" dirty="0" smtClean="0"/>
              <a:t/>
            </a:r>
            <a:br>
              <a:rPr lang="en-US" altLang="zh-TW" sz="2200" dirty="0" smtClean="0"/>
            </a:br>
            <a:r>
              <a:rPr lang="zh-TW" altLang="en-US" sz="2200" dirty="0" smtClean="0"/>
              <a:t>                        開發</a:t>
            </a:r>
            <a:r>
              <a:rPr lang="zh-TW" altLang="en-US" sz="2200" dirty="0"/>
              <a:t>及測試相關系統</a:t>
            </a:r>
            <a:r>
              <a:rPr lang="zh-TW" altLang="en-US" sz="2200" dirty="0" smtClean="0"/>
              <a:t>。服務</a:t>
            </a:r>
            <a:r>
              <a:rPr lang="zh-TW" altLang="en-US" sz="2200" dirty="0"/>
              <a:t>方案執行與討論。</a:t>
            </a:r>
            <a:r>
              <a:rPr lang="en-US" altLang="zh-TW" sz="2200" dirty="0"/>
              <a:t>(</a:t>
            </a:r>
            <a:r>
              <a:rPr lang="zh-TW" altLang="en-US" sz="2200" dirty="0"/>
              <a:t>服務階段</a:t>
            </a:r>
            <a:r>
              <a:rPr lang="en-US" altLang="zh-TW" sz="2200" dirty="0"/>
              <a:t>)</a:t>
            </a:r>
          </a:p>
          <a:p>
            <a:pPr eaLnBrk="1" hangingPunct="1">
              <a:buFont typeface="Arial" pitchFamily="34" charset="0"/>
              <a:buNone/>
              <a:defRPr/>
            </a:pPr>
            <a:r>
              <a:rPr lang="en-US" altLang="zh-TW" sz="2200" dirty="0"/>
              <a:t>9   </a:t>
            </a:r>
            <a:r>
              <a:rPr lang="is-IS" altLang="zh-TW" sz="2200" dirty="0" smtClean="0"/>
              <a:t>2017</a:t>
            </a:r>
            <a:r>
              <a:rPr lang="en-US" altLang="zh-TW" sz="2200" dirty="0" smtClean="0"/>
              <a:t>/11/18   </a:t>
            </a:r>
            <a:r>
              <a:rPr lang="zh-TW" altLang="en-US" sz="2200" dirty="0"/>
              <a:t>課程學習，校外服務</a:t>
            </a:r>
            <a:r>
              <a:rPr lang="en-US" altLang="zh-TW" sz="2200" dirty="0"/>
              <a:t>(</a:t>
            </a:r>
            <a:r>
              <a:rPr lang="zh-TW" altLang="en-US" sz="2200" dirty="0"/>
              <a:t>建置期</a:t>
            </a:r>
            <a:r>
              <a:rPr lang="en-US" altLang="zh-TW" sz="2200" dirty="0"/>
              <a:t>)</a:t>
            </a:r>
            <a:r>
              <a:rPr lang="zh-TW" altLang="en-US" sz="2200" dirty="0" smtClean="0"/>
              <a:t>：</a:t>
            </a:r>
            <a:r>
              <a:rPr lang="en-US" altLang="zh-TW" sz="2200" dirty="0" smtClean="0"/>
              <a:t/>
            </a:r>
            <a:br>
              <a:rPr lang="en-US" altLang="zh-TW" sz="2200" dirty="0" smtClean="0"/>
            </a:br>
            <a:r>
              <a:rPr lang="zh-TW" altLang="en-US" sz="2200" dirty="0" smtClean="0"/>
              <a:t>                         開發</a:t>
            </a:r>
            <a:r>
              <a:rPr lang="zh-TW" altLang="en-US" sz="2200" dirty="0"/>
              <a:t>及測試相關系統。服務方案執行與討論</a:t>
            </a:r>
            <a:r>
              <a:rPr lang="zh-TW" altLang="en-US" sz="2200" dirty="0" smtClean="0"/>
              <a:t>。</a:t>
            </a:r>
            <a:r>
              <a:rPr lang="en-US" altLang="zh-TW" sz="2200" dirty="0" smtClean="0"/>
              <a:t/>
            </a:r>
            <a:br>
              <a:rPr lang="en-US" altLang="zh-TW" sz="2200" dirty="0" smtClean="0"/>
            </a:br>
            <a:r>
              <a:rPr lang="zh-TW" altLang="en-US" sz="2200" dirty="0" smtClean="0">
                <a:solidFill>
                  <a:srgbClr val="FF0000"/>
                </a:solidFill>
              </a:rPr>
              <a:t>                         期中</a:t>
            </a:r>
            <a:r>
              <a:rPr lang="zh-TW" altLang="en-US" sz="2200" dirty="0">
                <a:solidFill>
                  <a:srgbClr val="FF0000"/>
                </a:solidFill>
              </a:rPr>
              <a:t>評量（繳交報告） </a:t>
            </a:r>
            <a:r>
              <a:rPr lang="en-US" altLang="zh-TW" sz="2200" dirty="0">
                <a:solidFill>
                  <a:srgbClr val="FF0000"/>
                </a:solidFill>
              </a:rPr>
              <a:t>(</a:t>
            </a:r>
            <a:r>
              <a:rPr lang="zh-TW" altLang="en-US" sz="2200" dirty="0">
                <a:solidFill>
                  <a:srgbClr val="FF0000"/>
                </a:solidFill>
              </a:rPr>
              <a:t>服務階段</a:t>
            </a:r>
            <a:r>
              <a:rPr lang="en-US" altLang="zh-TW" sz="2200" dirty="0">
                <a:solidFill>
                  <a:srgbClr val="FF0000"/>
                </a:solidFill>
              </a:rPr>
              <a:t>)</a:t>
            </a:r>
          </a:p>
          <a:p>
            <a:pPr eaLnBrk="1" hangingPunct="1">
              <a:buFont typeface="Arial" pitchFamily="34" charset="0"/>
              <a:buNone/>
              <a:defRPr/>
            </a:pPr>
            <a:r>
              <a:rPr lang="en-US" altLang="zh-TW" sz="2200" dirty="0">
                <a:solidFill>
                  <a:schemeClr val="accent6">
                    <a:lumMod val="50000"/>
                  </a:schemeClr>
                </a:solidFill>
              </a:rPr>
              <a:t>10   </a:t>
            </a:r>
            <a:r>
              <a:rPr lang="is-IS" altLang="zh-TW" sz="2200" dirty="0" smtClean="0">
                <a:solidFill>
                  <a:schemeClr val="accent6">
                    <a:lumMod val="50000"/>
                  </a:schemeClr>
                </a:solidFill>
              </a:rPr>
              <a:t>2017</a:t>
            </a:r>
            <a:r>
              <a:rPr lang="en-US" altLang="zh-TW" sz="2200" dirty="0" smtClean="0">
                <a:solidFill>
                  <a:schemeClr val="accent6">
                    <a:lumMod val="50000"/>
                  </a:schemeClr>
                </a:solidFill>
              </a:rPr>
              <a:t>/11/25   </a:t>
            </a:r>
            <a:r>
              <a:rPr lang="zh-TW" altLang="en-US" sz="2200" dirty="0">
                <a:solidFill>
                  <a:schemeClr val="accent6">
                    <a:lumMod val="50000"/>
                  </a:schemeClr>
                </a:solidFill>
              </a:rPr>
              <a:t>期中考試週</a:t>
            </a:r>
          </a:p>
          <a:p>
            <a:pPr eaLnBrk="1" hangingPunct="1">
              <a:buFont typeface="Arial" pitchFamily="34" charset="0"/>
              <a:buNone/>
              <a:defRPr/>
            </a:pPr>
            <a:r>
              <a:rPr lang="en-US" altLang="zh-TW" sz="2200" dirty="0"/>
              <a:t>11   </a:t>
            </a:r>
            <a:r>
              <a:rPr lang="is-IS" altLang="zh-TW" sz="2200" dirty="0" smtClean="0"/>
              <a:t>2017</a:t>
            </a:r>
            <a:r>
              <a:rPr lang="en-US" altLang="zh-TW" sz="2200" dirty="0" smtClean="0"/>
              <a:t>/12/02   </a:t>
            </a:r>
            <a:r>
              <a:rPr lang="zh-TW" altLang="en-US" sz="2200" dirty="0"/>
              <a:t>課程學習，校外服務</a:t>
            </a:r>
            <a:r>
              <a:rPr lang="en-US" altLang="zh-TW" sz="2200" dirty="0"/>
              <a:t>(</a:t>
            </a:r>
            <a:r>
              <a:rPr lang="zh-TW" altLang="en-US" sz="2200" dirty="0"/>
              <a:t>建置期</a:t>
            </a:r>
            <a:r>
              <a:rPr lang="en-US" altLang="zh-TW" sz="2200" dirty="0"/>
              <a:t>)</a:t>
            </a:r>
            <a:r>
              <a:rPr lang="zh-TW" altLang="en-US" sz="2200" dirty="0" smtClean="0"/>
              <a:t>：</a:t>
            </a:r>
            <a:r>
              <a:rPr lang="en-US" altLang="zh-TW" sz="2200" dirty="0" smtClean="0"/>
              <a:t/>
            </a:r>
            <a:br>
              <a:rPr lang="en-US" altLang="zh-TW" sz="2200" dirty="0" smtClean="0"/>
            </a:br>
            <a:r>
              <a:rPr lang="en-US" altLang="zh-TW" sz="2200" dirty="0" smtClean="0"/>
              <a:t>                         </a:t>
            </a:r>
            <a:r>
              <a:rPr lang="zh-TW" altLang="en-US" sz="2200" dirty="0" smtClean="0"/>
              <a:t>開發</a:t>
            </a:r>
            <a:r>
              <a:rPr lang="zh-TW" altLang="en-US" sz="2200" dirty="0"/>
              <a:t>及測試相關系統。服務方案執行與討論。</a:t>
            </a:r>
            <a:r>
              <a:rPr lang="en-US" altLang="zh-TW" sz="2200" dirty="0"/>
              <a:t>(</a:t>
            </a:r>
            <a:r>
              <a:rPr lang="zh-TW" altLang="en-US" sz="2200" dirty="0"/>
              <a:t>服務階段</a:t>
            </a:r>
            <a:r>
              <a:rPr lang="en-US" altLang="zh-TW" sz="2200" dirty="0"/>
              <a:t>)</a:t>
            </a:r>
          </a:p>
          <a:p>
            <a:pPr eaLnBrk="1" hangingPunct="1">
              <a:buFont typeface="Arial" pitchFamily="34" charset="0"/>
              <a:buNone/>
              <a:defRPr/>
            </a:pPr>
            <a:r>
              <a:rPr lang="en-US" altLang="zh-TW" sz="2200" dirty="0"/>
              <a:t>12   </a:t>
            </a:r>
            <a:r>
              <a:rPr lang="is-IS" altLang="zh-TW" sz="2200" dirty="0" smtClean="0"/>
              <a:t>2017</a:t>
            </a:r>
            <a:r>
              <a:rPr lang="en-US" altLang="zh-TW" sz="2200" dirty="0" smtClean="0"/>
              <a:t>/12/09   </a:t>
            </a:r>
            <a:r>
              <a:rPr lang="zh-TW" altLang="en-US" sz="2200" dirty="0"/>
              <a:t>課程學習，校外服務</a:t>
            </a:r>
            <a:r>
              <a:rPr lang="en-US" altLang="zh-TW" sz="2200" dirty="0"/>
              <a:t>(</a:t>
            </a:r>
            <a:r>
              <a:rPr lang="zh-TW" altLang="en-US" sz="2200" dirty="0"/>
              <a:t>建置期</a:t>
            </a:r>
            <a:r>
              <a:rPr lang="en-US" altLang="zh-TW" sz="2200" dirty="0"/>
              <a:t>)</a:t>
            </a:r>
            <a:r>
              <a:rPr lang="zh-TW" altLang="en-US" sz="2200" dirty="0" smtClean="0"/>
              <a:t>：</a:t>
            </a:r>
            <a:r>
              <a:rPr lang="en-US" altLang="zh-TW" sz="2200" dirty="0" smtClean="0"/>
              <a:t/>
            </a:r>
            <a:br>
              <a:rPr lang="en-US" altLang="zh-TW" sz="2200" dirty="0" smtClean="0"/>
            </a:br>
            <a:r>
              <a:rPr lang="en-US" altLang="zh-TW" sz="2200" dirty="0" smtClean="0"/>
              <a:t>                         </a:t>
            </a:r>
            <a:r>
              <a:rPr lang="zh-TW" altLang="en-US" sz="2200" dirty="0" smtClean="0"/>
              <a:t>開發</a:t>
            </a:r>
            <a:r>
              <a:rPr lang="zh-TW" altLang="en-US" sz="2200" dirty="0"/>
              <a:t>及測試相關系統。服務方案執行與討論。</a:t>
            </a:r>
            <a:r>
              <a:rPr lang="en-US" altLang="zh-TW" sz="2200" dirty="0"/>
              <a:t>(</a:t>
            </a:r>
            <a:r>
              <a:rPr lang="zh-TW" altLang="en-US" sz="2200" dirty="0"/>
              <a:t>服務階段</a:t>
            </a:r>
            <a:r>
              <a:rPr lang="en-US" altLang="zh-TW" sz="2200" dirty="0" smtClean="0"/>
              <a:t>)</a:t>
            </a:r>
            <a:endParaRPr lang="en-US" altLang="zh-TW" sz="2200" dirty="0"/>
          </a:p>
        </p:txBody>
      </p:sp>
      <p:sp>
        <p:nvSpPr>
          <p:cNvPr id="14340"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eaLnBrk="1" hangingPunct="1">
              <a:spcBef>
                <a:spcPct val="0"/>
              </a:spcBef>
              <a:buFontTx/>
              <a:buNone/>
            </a:pPr>
            <a:fld id="{CE45CBAA-4B6D-4872-8C3A-9D20F04059FD}" type="slidenum">
              <a:rPr lang="zh-TW" altLang="en-US" sz="1200">
                <a:solidFill>
                  <a:srgbClr val="898989"/>
                </a:solidFill>
              </a:rPr>
              <a:pPr eaLnBrk="1" hangingPunct="1">
                <a:spcBef>
                  <a:spcPct val="0"/>
                </a:spcBef>
                <a:buFontTx/>
                <a:buNone/>
              </a:pPr>
              <a:t>11</a:t>
            </a:fld>
            <a:endParaRPr lang="zh-TW" altLang="en-US" sz="1200">
              <a:solidFill>
                <a:srgbClr val="89898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標題 1"/>
          <p:cNvSpPr>
            <a:spLocks noGrp="1"/>
          </p:cNvSpPr>
          <p:nvPr>
            <p:ph type="title"/>
          </p:nvPr>
        </p:nvSpPr>
        <p:spPr>
          <a:xfrm>
            <a:off x="457200" y="44450"/>
            <a:ext cx="8229600" cy="633413"/>
          </a:xfrm>
        </p:spPr>
        <p:txBody>
          <a:bodyPr/>
          <a:lstStyle/>
          <a:p>
            <a:pPr eaLnBrk="1" hangingPunct="1"/>
            <a:r>
              <a:rPr lang="zh-TW" altLang="en-US" smtClean="0">
                <a:solidFill>
                  <a:srgbClr val="4F81BD"/>
                </a:solidFill>
              </a:rPr>
              <a:t>課程大綱 </a:t>
            </a:r>
            <a:r>
              <a:rPr lang="en-US" altLang="zh-TW" smtClean="0">
                <a:solidFill>
                  <a:srgbClr val="4F81BD"/>
                </a:solidFill>
              </a:rPr>
              <a:t>(Syllabus)</a:t>
            </a:r>
            <a:endParaRPr lang="zh-TW" altLang="en-US" smtClean="0">
              <a:solidFill>
                <a:srgbClr val="4F81BD"/>
              </a:solidFill>
            </a:endParaRPr>
          </a:p>
        </p:txBody>
      </p:sp>
      <p:sp>
        <p:nvSpPr>
          <p:cNvPr id="15363" name="內容版面配置區 2"/>
          <p:cNvSpPr>
            <a:spLocks noGrp="1"/>
          </p:cNvSpPr>
          <p:nvPr>
            <p:ph idx="1"/>
          </p:nvPr>
        </p:nvSpPr>
        <p:spPr>
          <a:xfrm>
            <a:off x="457200" y="836613"/>
            <a:ext cx="8291513" cy="5761037"/>
          </a:xfrm>
        </p:spPr>
        <p:txBody>
          <a:bodyPr/>
          <a:lstStyle/>
          <a:p>
            <a:pPr eaLnBrk="1" hangingPunct="1">
              <a:buFont typeface="Arial" charset="0"/>
              <a:buNone/>
            </a:pPr>
            <a:r>
              <a:rPr lang="zh-TW" altLang="en-US" sz="2200" dirty="0" smtClean="0"/>
              <a:t>週次 </a:t>
            </a:r>
            <a:r>
              <a:rPr lang="en-US" altLang="zh-TW" sz="2200" dirty="0" smtClean="0"/>
              <a:t>(Week)   </a:t>
            </a:r>
            <a:r>
              <a:rPr lang="zh-TW" altLang="en-US" sz="2200" dirty="0" smtClean="0"/>
              <a:t>日期 </a:t>
            </a:r>
            <a:r>
              <a:rPr lang="en-US" altLang="zh-TW" sz="2200" dirty="0" smtClean="0"/>
              <a:t>(Date)   </a:t>
            </a:r>
            <a:r>
              <a:rPr lang="zh-TW" altLang="en-US" sz="2200" dirty="0" smtClean="0"/>
              <a:t>內容 </a:t>
            </a:r>
            <a:r>
              <a:rPr lang="en-US" altLang="zh-TW" sz="2200" dirty="0" smtClean="0"/>
              <a:t>(Subject/Topics)</a:t>
            </a:r>
          </a:p>
          <a:p>
            <a:pPr eaLnBrk="1" hangingPunct="1">
              <a:buNone/>
            </a:pPr>
            <a:r>
              <a:rPr lang="en-US" altLang="zh-TW" sz="2200" dirty="0"/>
              <a:t>13   </a:t>
            </a:r>
            <a:r>
              <a:rPr lang="is-IS" altLang="zh-TW" sz="2200" dirty="0" smtClean="0"/>
              <a:t>2017</a:t>
            </a:r>
            <a:r>
              <a:rPr lang="en-US" altLang="zh-TW" sz="2200" dirty="0" smtClean="0"/>
              <a:t>/12/16   </a:t>
            </a:r>
            <a:r>
              <a:rPr lang="zh-TW" altLang="en-US" sz="2200" dirty="0"/>
              <a:t>課程學習，校外服務</a:t>
            </a:r>
            <a:r>
              <a:rPr lang="en-US" altLang="zh-TW" sz="2200" dirty="0"/>
              <a:t>(</a:t>
            </a:r>
            <a:r>
              <a:rPr lang="zh-TW" altLang="en-US" sz="2200" dirty="0"/>
              <a:t>教育訓練及維護期</a:t>
            </a:r>
            <a:r>
              <a:rPr lang="en-US" altLang="zh-TW" sz="2200" dirty="0"/>
              <a:t>)</a:t>
            </a:r>
            <a:r>
              <a:rPr lang="zh-TW" altLang="en-US" sz="2200" dirty="0" smtClean="0"/>
              <a:t>：</a:t>
            </a:r>
            <a:r>
              <a:rPr lang="en-US" altLang="zh-TW" sz="2200" dirty="0" smtClean="0"/>
              <a:t/>
            </a:r>
            <a:br>
              <a:rPr lang="en-US" altLang="zh-TW" sz="2200" dirty="0" smtClean="0"/>
            </a:br>
            <a:r>
              <a:rPr lang="en-US" altLang="zh-TW" sz="2200" dirty="0" smtClean="0"/>
              <a:t>                          </a:t>
            </a:r>
            <a:r>
              <a:rPr lang="zh-TW" altLang="en-US" sz="2200" dirty="0" smtClean="0"/>
              <a:t>進行</a:t>
            </a:r>
            <a:r>
              <a:rPr lang="zh-TW" altLang="en-US" sz="2200" dirty="0"/>
              <a:t>教育訓練及系統維護</a:t>
            </a:r>
            <a:r>
              <a:rPr lang="zh-TW" altLang="en-US" sz="2200" dirty="0" smtClean="0"/>
              <a:t>。</a:t>
            </a:r>
            <a:r>
              <a:rPr lang="en-US" altLang="zh-TW" sz="2200" dirty="0" smtClean="0"/>
              <a:t/>
            </a:r>
            <a:br>
              <a:rPr lang="en-US" altLang="zh-TW" sz="2200" dirty="0" smtClean="0"/>
            </a:br>
            <a:r>
              <a:rPr lang="en-US" altLang="zh-TW" sz="2200" dirty="0" smtClean="0"/>
              <a:t>                          </a:t>
            </a:r>
            <a:r>
              <a:rPr lang="zh-TW" altLang="en-US" sz="2200" dirty="0" smtClean="0"/>
              <a:t>服務</a:t>
            </a:r>
            <a:r>
              <a:rPr lang="zh-TW" altLang="en-US" sz="2200" dirty="0"/>
              <a:t>方案執行與討論。</a:t>
            </a:r>
            <a:r>
              <a:rPr lang="en-US" altLang="zh-TW" sz="2200" dirty="0"/>
              <a:t>(</a:t>
            </a:r>
            <a:r>
              <a:rPr lang="zh-TW" altLang="en-US" sz="2200" dirty="0"/>
              <a:t>服務階段</a:t>
            </a:r>
            <a:r>
              <a:rPr lang="en-US" altLang="zh-TW" sz="2200" dirty="0"/>
              <a:t>)</a:t>
            </a:r>
          </a:p>
          <a:p>
            <a:pPr eaLnBrk="1" hangingPunct="1">
              <a:buNone/>
            </a:pPr>
            <a:r>
              <a:rPr lang="en-US" altLang="zh-TW" sz="2200" dirty="0"/>
              <a:t>14   </a:t>
            </a:r>
            <a:r>
              <a:rPr lang="is-IS" altLang="zh-TW" sz="2200" dirty="0" smtClean="0"/>
              <a:t>2017</a:t>
            </a:r>
            <a:r>
              <a:rPr lang="en-US" altLang="zh-TW" sz="2200" dirty="0" smtClean="0"/>
              <a:t>/12/23   </a:t>
            </a:r>
            <a:r>
              <a:rPr lang="zh-TW" altLang="en-US" sz="2200" dirty="0"/>
              <a:t>課程學習，校外服務</a:t>
            </a:r>
            <a:r>
              <a:rPr lang="en-US" altLang="zh-TW" sz="2200" dirty="0"/>
              <a:t>(</a:t>
            </a:r>
            <a:r>
              <a:rPr lang="zh-TW" altLang="en-US" sz="2200" dirty="0"/>
              <a:t>教育訓練及維護期</a:t>
            </a:r>
            <a:r>
              <a:rPr lang="en-US" altLang="zh-TW" sz="2200" dirty="0"/>
              <a:t>)</a:t>
            </a:r>
            <a:r>
              <a:rPr lang="zh-TW" altLang="en-US" sz="2200" dirty="0" smtClean="0"/>
              <a:t>：</a:t>
            </a:r>
            <a:r>
              <a:rPr lang="en-US" altLang="zh-TW" sz="2200" dirty="0" smtClean="0"/>
              <a:t/>
            </a:r>
            <a:br>
              <a:rPr lang="en-US" altLang="zh-TW" sz="2200" dirty="0" smtClean="0"/>
            </a:br>
            <a:r>
              <a:rPr lang="en-US" altLang="zh-TW" sz="2200" dirty="0" smtClean="0"/>
              <a:t>                          </a:t>
            </a:r>
            <a:r>
              <a:rPr lang="zh-TW" altLang="en-US" sz="2200" dirty="0" smtClean="0"/>
              <a:t>進行</a:t>
            </a:r>
            <a:r>
              <a:rPr lang="zh-TW" altLang="en-US" sz="2200" dirty="0"/>
              <a:t>教育訓練及系統維護</a:t>
            </a:r>
            <a:r>
              <a:rPr lang="zh-TW" altLang="en-US" sz="2200" dirty="0" smtClean="0"/>
              <a:t>。</a:t>
            </a:r>
            <a:r>
              <a:rPr lang="en-US" altLang="zh-TW" sz="2200" dirty="0" smtClean="0"/>
              <a:t/>
            </a:r>
            <a:br>
              <a:rPr lang="en-US" altLang="zh-TW" sz="2200" dirty="0" smtClean="0"/>
            </a:br>
            <a:r>
              <a:rPr lang="zh-TW" altLang="en-US" sz="2200" dirty="0" smtClean="0"/>
              <a:t>                          服務</a:t>
            </a:r>
            <a:r>
              <a:rPr lang="zh-TW" altLang="en-US" sz="2200" dirty="0"/>
              <a:t>方案執行與討論。</a:t>
            </a:r>
            <a:r>
              <a:rPr lang="en-US" altLang="zh-TW" sz="2200" dirty="0"/>
              <a:t>(</a:t>
            </a:r>
            <a:r>
              <a:rPr lang="zh-TW" altLang="en-US" sz="2200" dirty="0"/>
              <a:t>服務階段</a:t>
            </a:r>
            <a:r>
              <a:rPr lang="en-US" altLang="zh-TW" sz="2200" dirty="0"/>
              <a:t>)</a:t>
            </a:r>
          </a:p>
          <a:p>
            <a:pPr eaLnBrk="1" hangingPunct="1">
              <a:buNone/>
            </a:pPr>
            <a:r>
              <a:rPr lang="en-US" altLang="zh-TW" sz="2200" dirty="0"/>
              <a:t>15   </a:t>
            </a:r>
            <a:r>
              <a:rPr lang="is-IS" altLang="zh-TW" sz="2200" dirty="0" smtClean="0"/>
              <a:t>2017</a:t>
            </a:r>
            <a:r>
              <a:rPr lang="en-US" altLang="zh-TW" sz="2200" dirty="0" smtClean="0"/>
              <a:t>/12/30   </a:t>
            </a:r>
            <a:r>
              <a:rPr lang="zh-TW" altLang="en-US" sz="2200" dirty="0"/>
              <a:t>課程學習，服務方案評估，服務歷程反思</a:t>
            </a:r>
            <a:r>
              <a:rPr lang="zh-TW" altLang="en-US" sz="2200" dirty="0" smtClean="0"/>
              <a:t>。</a:t>
            </a:r>
            <a:r>
              <a:rPr lang="en-US" altLang="zh-TW" sz="2200" dirty="0" smtClean="0"/>
              <a:t/>
            </a:r>
            <a:br>
              <a:rPr lang="en-US" altLang="zh-TW" sz="2200" dirty="0" smtClean="0"/>
            </a:br>
            <a:r>
              <a:rPr lang="zh-TW" altLang="en-US" sz="2200" dirty="0" smtClean="0"/>
              <a:t>                          </a:t>
            </a:r>
            <a:r>
              <a:rPr lang="en-US" altLang="zh-TW" sz="2200" dirty="0" smtClean="0"/>
              <a:t>(</a:t>
            </a:r>
            <a:r>
              <a:rPr lang="zh-TW" altLang="en-US" sz="2200" dirty="0"/>
              <a:t>反思階段</a:t>
            </a:r>
            <a:r>
              <a:rPr lang="en-US" altLang="zh-TW" sz="2200" dirty="0"/>
              <a:t>)</a:t>
            </a:r>
          </a:p>
          <a:p>
            <a:pPr eaLnBrk="1" hangingPunct="1">
              <a:buNone/>
            </a:pPr>
            <a:r>
              <a:rPr lang="en-US" altLang="zh-TW" sz="2200" dirty="0">
                <a:solidFill>
                  <a:srgbClr val="FF0000"/>
                </a:solidFill>
              </a:rPr>
              <a:t>16   </a:t>
            </a:r>
            <a:r>
              <a:rPr lang="is-IS" altLang="zh-TW" sz="2200" dirty="0" smtClean="0">
                <a:solidFill>
                  <a:srgbClr val="FF0000"/>
                </a:solidFill>
              </a:rPr>
              <a:t>2018</a:t>
            </a:r>
            <a:r>
              <a:rPr lang="en-US" altLang="zh-TW" sz="2200" dirty="0" smtClean="0">
                <a:solidFill>
                  <a:srgbClr val="FF0000"/>
                </a:solidFill>
              </a:rPr>
              <a:t>/01/06   </a:t>
            </a:r>
            <a:r>
              <a:rPr lang="zh-TW" altLang="en-US" sz="2200" dirty="0">
                <a:solidFill>
                  <a:srgbClr val="FF0000"/>
                </a:solidFill>
              </a:rPr>
              <a:t>課程學習，服務方案評估，服務歷程反思</a:t>
            </a:r>
            <a:r>
              <a:rPr lang="zh-TW" altLang="en-US" sz="2200" dirty="0" smtClean="0">
                <a:solidFill>
                  <a:srgbClr val="FF0000"/>
                </a:solidFill>
              </a:rPr>
              <a:t>。</a:t>
            </a:r>
            <a:r>
              <a:rPr lang="en-US" altLang="zh-TW" sz="2200" dirty="0" smtClean="0">
                <a:solidFill>
                  <a:srgbClr val="FF0000"/>
                </a:solidFill>
              </a:rPr>
              <a:t/>
            </a:r>
            <a:br>
              <a:rPr lang="en-US" altLang="zh-TW" sz="2200" dirty="0" smtClean="0">
                <a:solidFill>
                  <a:srgbClr val="FF0000"/>
                </a:solidFill>
              </a:rPr>
            </a:br>
            <a:r>
              <a:rPr lang="zh-TW" altLang="en-US" sz="2200" dirty="0" smtClean="0">
                <a:solidFill>
                  <a:srgbClr val="FF0000"/>
                </a:solidFill>
              </a:rPr>
              <a:t>                          </a:t>
            </a:r>
            <a:r>
              <a:rPr lang="en-US" altLang="zh-TW" sz="2200" dirty="0" smtClean="0">
                <a:solidFill>
                  <a:srgbClr val="FF0000"/>
                </a:solidFill>
              </a:rPr>
              <a:t>(</a:t>
            </a:r>
            <a:r>
              <a:rPr lang="zh-TW" altLang="en-US" sz="2200" dirty="0">
                <a:solidFill>
                  <a:srgbClr val="FF0000"/>
                </a:solidFill>
              </a:rPr>
              <a:t>反思階段</a:t>
            </a:r>
            <a:r>
              <a:rPr lang="en-US" altLang="zh-TW" sz="2200" dirty="0">
                <a:solidFill>
                  <a:srgbClr val="FF0000"/>
                </a:solidFill>
              </a:rPr>
              <a:t>)</a:t>
            </a:r>
          </a:p>
          <a:p>
            <a:pPr eaLnBrk="1" hangingPunct="1">
              <a:buNone/>
            </a:pPr>
            <a:r>
              <a:rPr lang="en-US" altLang="zh-TW" sz="2200" dirty="0">
                <a:solidFill>
                  <a:srgbClr val="FF0000"/>
                </a:solidFill>
              </a:rPr>
              <a:t>17   </a:t>
            </a:r>
            <a:r>
              <a:rPr lang="en-US" altLang="zh-TW" sz="2200" dirty="0" smtClean="0">
                <a:solidFill>
                  <a:srgbClr val="FF0000"/>
                </a:solidFill>
              </a:rPr>
              <a:t>2018/01/13   </a:t>
            </a:r>
            <a:r>
              <a:rPr lang="zh-TW" altLang="en-US" sz="2200" dirty="0">
                <a:solidFill>
                  <a:srgbClr val="FF0000"/>
                </a:solidFill>
              </a:rPr>
              <a:t>課程學習，課程回顧，服務經驗交流與分享</a:t>
            </a:r>
            <a:r>
              <a:rPr lang="zh-TW" altLang="en-US" sz="2200" dirty="0" smtClean="0">
                <a:solidFill>
                  <a:srgbClr val="FF0000"/>
                </a:solidFill>
              </a:rPr>
              <a:t>。</a:t>
            </a:r>
            <a:r>
              <a:rPr lang="en-US" altLang="zh-TW" sz="2200" dirty="0" smtClean="0">
                <a:solidFill>
                  <a:srgbClr val="FF0000"/>
                </a:solidFill>
              </a:rPr>
              <a:t/>
            </a:r>
            <a:br>
              <a:rPr lang="en-US" altLang="zh-TW" sz="2200" dirty="0" smtClean="0">
                <a:solidFill>
                  <a:srgbClr val="FF0000"/>
                </a:solidFill>
              </a:rPr>
            </a:br>
            <a:r>
              <a:rPr lang="zh-TW" altLang="en-US" sz="2200" dirty="0" smtClean="0">
                <a:solidFill>
                  <a:srgbClr val="FF0000"/>
                </a:solidFill>
              </a:rPr>
              <a:t>                          期末</a:t>
            </a:r>
            <a:r>
              <a:rPr lang="zh-TW" altLang="en-US" sz="2200" dirty="0">
                <a:solidFill>
                  <a:srgbClr val="FF0000"/>
                </a:solidFill>
              </a:rPr>
              <a:t>評量（繳交報告）</a:t>
            </a:r>
            <a:r>
              <a:rPr lang="en-US" altLang="zh-TW" sz="2200" dirty="0">
                <a:solidFill>
                  <a:srgbClr val="FF0000"/>
                </a:solidFill>
              </a:rPr>
              <a:t>(</a:t>
            </a:r>
            <a:r>
              <a:rPr lang="zh-TW" altLang="en-US" sz="2200" dirty="0">
                <a:solidFill>
                  <a:srgbClr val="FF0000"/>
                </a:solidFill>
              </a:rPr>
              <a:t>慶賀階段</a:t>
            </a:r>
            <a:r>
              <a:rPr lang="en-US" altLang="zh-TW" sz="2200" dirty="0">
                <a:solidFill>
                  <a:srgbClr val="FF0000"/>
                </a:solidFill>
              </a:rPr>
              <a:t>)</a:t>
            </a:r>
          </a:p>
          <a:p>
            <a:pPr eaLnBrk="1" hangingPunct="1">
              <a:buNone/>
            </a:pPr>
            <a:r>
              <a:rPr lang="en-US" altLang="zh-TW" sz="2200" dirty="0">
                <a:solidFill>
                  <a:schemeClr val="accent6">
                    <a:lumMod val="50000"/>
                  </a:schemeClr>
                </a:solidFill>
              </a:rPr>
              <a:t>18   </a:t>
            </a:r>
            <a:r>
              <a:rPr lang="en-US" altLang="zh-TW" sz="2200" dirty="0" smtClean="0">
                <a:solidFill>
                  <a:schemeClr val="accent6">
                    <a:lumMod val="50000"/>
                  </a:schemeClr>
                </a:solidFill>
              </a:rPr>
              <a:t>2018/01/20   </a:t>
            </a:r>
            <a:r>
              <a:rPr lang="zh-TW" altLang="en-US" sz="2200" dirty="0">
                <a:solidFill>
                  <a:schemeClr val="accent6">
                    <a:lumMod val="50000"/>
                  </a:schemeClr>
                </a:solidFill>
              </a:rPr>
              <a:t>期末考試</a:t>
            </a:r>
            <a:r>
              <a:rPr lang="zh-TW" altLang="en-US" sz="2200" dirty="0" smtClean="0">
                <a:solidFill>
                  <a:schemeClr val="accent6">
                    <a:lumMod val="50000"/>
                  </a:schemeClr>
                </a:solidFill>
              </a:rPr>
              <a:t>週</a:t>
            </a:r>
            <a:endParaRPr lang="en-US" altLang="zh-TW" sz="2200" dirty="0" smtClean="0">
              <a:solidFill>
                <a:schemeClr val="accent6">
                  <a:lumMod val="50000"/>
                </a:schemeClr>
              </a:solidFill>
            </a:endParaRPr>
          </a:p>
        </p:txBody>
      </p:sp>
      <p:sp>
        <p:nvSpPr>
          <p:cNvPr id="15364"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eaLnBrk="1" hangingPunct="1">
              <a:spcBef>
                <a:spcPct val="0"/>
              </a:spcBef>
              <a:buFontTx/>
              <a:buNone/>
            </a:pPr>
            <a:fld id="{EF62022E-7DCC-4265-95D1-4A34ABCAB69B}" type="slidenum">
              <a:rPr lang="zh-TW" altLang="en-US" sz="1200">
                <a:solidFill>
                  <a:srgbClr val="898989"/>
                </a:solidFill>
              </a:rPr>
              <a:pPr eaLnBrk="1" hangingPunct="1">
                <a:spcBef>
                  <a:spcPct val="0"/>
                </a:spcBef>
                <a:buFontTx/>
                <a:buNone/>
              </a:pPr>
              <a:t>12</a:t>
            </a:fld>
            <a:endParaRPr lang="zh-TW" altLang="en-US" sz="1200">
              <a:solidFill>
                <a:srgbClr val="898989"/>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a:xfrm>
            <a:off x="457200" y="188913"/>
            <a:ext cx="8229600" cy="777875"/>
          </a:xfrm>
        </p:spPr>
        <p:txBody>
          <a:bodyPr/>
          <a:lstStyle/>
          <a:p>
            <a:r>
              <a:rPr lang="zh-TW" altLang="en-US" smtClean="0">
                <a:solidFill>
                  <a:srgbClr val="4F81BD"/>
                </a:solidFill>
              </a:rPr>
              <a:t>修課應注意事項</a:t>
            </a:r>
            <a:endParaRPr lang="zh-TW" altLang="en-US" smtClean="0">
              <a:solidFill>
                <a:srgbClr val="4F81BD"/>
              </a:solidFill>
              <a:latin typeface="標楷體" pitchFamily="65" charset="-120"/>
            </a:endParaRPr>
          </a:p>
        </p:txBody>
      </p:sp>
      <p:sp>
        <p:nvSpPr>
          <p:cNvPr id="16387" name="內容版面配置區 2"/>
          <p:cNvSpPr>
            <a:spLocks noGrp="1"/>
          </p:cNvSpPr>
          <p:nvPr>
            <p:ph idx="1"/>
          </p:nvPr>
        </p:nvSpPr>
        <p:spPr>
          <a:xfrm>
            <a:off x="250825" y="1268413"/>
            <a:ext cx="8569325" cy="5113337"/>
          </a:xfrm>
        </p:spPr>
        <p:txBody>
          <a:bodyPr/>
          <a:lstStyle/>
          <a:p>
            <a:pPr>
              <a:buFont typeface="Arial" charset="0"/>
              <a:buNone/>
            </a:pPr>
            <a:r>
              <a:rPr lang="zh-TW" altLang="en-US" sz="2400" smtClean="0"/>
              <a:t>一、本課程內容主要為讓大學生與當地公務機關</a:t>
            </a:r>
            <a:r>
              <a:rPr lang="en-US" altLang="zh-TW" sz="2400" smtClean="0"/>
              <a:t/>
            </a:r>
            <a:br>
              <a:rPr lang="en-US" altLang="zh-TW" sz="2400" smtClean="0"/>
            </a:br>
            <a:r>
              <a:rPr lang="en-US" altLang="zh-TW" sz="2400" smtClean="0"/>
              <a:t>(</a:t>
            </a:r>
            <a:r>
              <a:rPr lang="zh-TW" altLang="en-US" sz="2400" smtClean="0"/>
              <a:t>如新北市研考會數位志工辦公室及淡水區公所</a:t>
            </a:r>
            <a:r>
              <a:rPr lang="en-US" altLang="zh-TW" sz="2400" smtClean="0"/>
              <a:t>)</a:t>
            </a:r>
            <a:r>
              <a:rPr lang="zh-TW" altLang="en-US" sz="2400" smtClean="0"/>
              <a:t>有所接觸與溝通，培養出一群陣容堅強的資訊服務團隊，透過推動生活化資訊應用的服務活動，培養學生服務的精神。</a:t>
            </a:r>
            <a:endParaRPr lang="en-US" altLang="zh-TW" sz="2400" smtClean="0"/>
          </a:p>
          <a:p>
            <a:pPr lvl="1">
              <a:buFont typeface="Arial" charset="0"/>
              <a:buNone/>
            </a:pPr>
            <a:r>
              <a:rPr lang="en-US" altLang="zh-TW" sz="2400" smtClean="0"/>
              <a:t> (</a:t>
            </a:r>
            <a:r>
              <a:rPr lang="zh-TW" altLang="en-US" sz="2400" smtClean="0"/>
              <a:t>一</a:t>
            </a:r>
            <a:r>
              <a:rPr lang="en-US" altLang="zh-TW" sz="2400" smtClean="0"/>
              <a:t>)</a:t>
            </a:r>
            <a:r>
              <a:rPr lang="zh-TW" altLang="en-US" sz="2400" smtClean="0"/>
              <a:t>建置網路服務雛形系統</a:t>
            </a:r>
            <a:r>
              <a:rPr lang="en-US" altLang="zh-TW" sz="2400" smtClean="0"/>
              <a:t> (App)</a:t>
            </a:r>
            <a:r>
              <a:rPr lang="zh-TW" altLang="en-US" sz="2400" smtClean="0"/>
              <a:t>：</a:t>
            </a:r>
            <a:r>
              <a:rPr lang="en-US" altLang="zh-TW" sz="2400" smtClean="0"/>
              <a:t/>
            </a:r>
            <a:br>
              <a:rPr lang="en-US" altLang="zh-TW" sz="2400" smtClean="0"/>
            </a:br>
            <a:r>
              <a:rPr lang="zh-TW" altLang="en-US" sz="2400" smtClean="0"/>
              <a:t>讓大學生能深入了解區公所相關公務單位提供線上服務相關系統需求，完成建置網路服務雛形系統</a:t>
            </a:r>
            <a:r>
              <a:rPr lang="en-US" altLang="zh-TW" sz="2400" smtClean="0"/>
              <a:t> (App)</a:t>
            </a:r>
            <a:r>
              <a:rPr lang="zh-TW" altLang="en-US" sz="2400" smtClean="0"/>
              <a:t>，並進行教育訓練，培養資訊素養與服務精神。</a:t>
            </a:r>
            <a:endParaRPr lang="zh-TW" altLang="ja-JP" sz="2400" smtClean="0"/>
          </a:p>
          <a:p>
            <a:pPr lvl="1">
              <a:buFont typeface="Arial" charset="0"/>
              <a:buNone/>
            </a:pPr>
            <a:r>
              <a:rPr lang="en-US" altLang="zh-TW" sz="2400" smtClean="0"/>
              <a:t>(</a:t>
            </a:r>
            <a:r>
              <a:rPr lang="zh-TW" altLang="en-US" sz="2400" smtClean="0"/>
              <a:t>二</a:t>
            </a:r>
            <a:r>
              <a:rPr lang="en-US" altLang="zh-TW" sz="2400" smtClean="0"/>
              <a:t>)</a:t>
            </a:r>
            <a:r>
              <a:rPr lang="zh-TW" altLang="en-US" sz="2400" smtClean="0"/>
              <a:t>建置特色商店網路行銷管道：</a:t>
            </a:r>
            <a:r>
              <a:rPr lang="en-US" altLang="zh-TW" sz="2400" smtClean="0"/>
              <a:t/>
            </a:r>
            <a:br>
              <a:rPr lang="en-US" altLang="zh-TW" sz="2400" smtClean="0"/>
            </a:br>
            <a:r>
              <a:rPr lang="zh-TW" altLang="en-US" sz="2400" smtClean="0"/>
              <a:t>讓大學生能深入了解觀光旅遊特色商店網路行銷相關需求，完成建置特色商店網路行銷管道，並進行教育訓練，培養資訊素養與服務精神。</a:t>
            </a:r>
            <a:endParaRPr lang="zh-TW" altLang="ja-JP" sz="2400" smtClean="0"/>
          </a:p>
          <a:p>
            <a:pPr>
              <a:buFont typeface="Arial" charset="0"/>
              <a:buNone/>
            </a:pPr>
            <a:endParaRPr lang="zh-TW" altLang="zh-TW" sz="2400" smtClean="0"/>
          </a:p>
        </p:txBody>
      </p:sp>
      <p:sp>
        <p:nvSpPr>
          <p:cNvPr id="16388"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eaLnBrk="1" hangingPunct="1">
              <a:spcBef>
                <a:spcPct val="0"/>
              </a:spcBef>
              <a:buFontTx/>
              <a:buNone/>
            </a:pPr>
            <a:fld id="{B4EB0DE0-69D9-4375-B2A7-E79374F989F0}" type="slidenum">
              <a:rPr lang="zh-TW" altLang="en-US" sz="1200">
                <a:solidFill>
                  <a:srgbClr val="898989"/>
                </a:solidFill>
              </a:rPr>
              <a:pPr eaLnBrk="1" hangingPunct="1">
                <a:spcBef>
                  <a:spcPct val="0"/>
                </a:spcBef>
                <a:buFontTx/>
                <a:buNone/>
              </a:pPr>
              <a:t>13</a:t>
            </a:fld>
            <a:endParaRPr lang="zh-TW" altLang="en-US" sz="1200">
              <a:solidFill>
                <a:srgbClr val="898989"/>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標題 1"/>
          <p:cNvSpPr>
            <a:spLocks noGrp="1"/>
          </p:cNvSpPr>
          <p:nvPr>
            <p:ph type="title"/>
          </p:nvPr>
        </p:nvSpPr>
        <p:spPr>
          <a:xfrm>
            <a:off x="457200" y="188913"/>
            <a:ext cx="8229600" cy="777875"/>
          </a:xfrm>
        </p:spPr>
        <p:txBody>
          <a:bodyPr/>
          <a:lstStyle/>
          <a:p>
            <a:r>
              <a:rPr lang="zh-TW" altLang="en-US" smtClean="0">
                <a:solidFill>
                  <a:srgbClr val="4F81BD"/>
                </a:solidFill>
              </a:rPr>
              <a:t>修課應注意事項</a:t>
            </a:r>
            <a:endParaRPr lang="zh-TW" altLang="en-US" smtClean="0">
              <a:solidFill>
                <a:srgbClr val="4F81BD"/>
              </a:solidFill>
              <a:latin typeface="標楷體" pitchFamily="65" charset="-120"/>
            </a:endParaRPr>
          </a:p>
        </p:txBody>
      </p:sp>
      <p:sp>
        <p:nvSpPr>
          <p:cNvPr id="17411" name="內容版面配置區 2"/>
          <p:cNvSpPr>
            <a:spLocks noGrp="1"/>
          </p:cNvSpPr>
          <p:nvPr>
            <p:ph idx="1"/>
          </p:nvPr>
        </p:nvSpPr>
        <p:spPr>
          <a:xfrm>
            <a:off x="250825" y="1268413"/>
            <a:ext cx="8569325" cy="5113337"/>
          </a:xfrm>
        </p:spPr>
        <p:txBody>
          <a:bodyPr/>
          <a:lstStyle/>
          <a:p>
            <a:pPr>
              <a:buFont typeface="Arial" charset="0"/>
              <a:buNone/>
            </a:pPr>
            <a:r>
              <a:rPr lang="zh-TW" altLang="en-US" sz="2800" dirty="0" smtClean="0"/>
              <a:t>二、合作機構：</a:t>
            </a:r>
            <a:endParaRPr lang="zh-TW" altLang="zh-TW" sz="2800" dirty="0" smtClean="0"/>
          </a:p>
          <a:p>
            <a:pPr lvl="1"/>
            <a:r>
              <a:rPr lang="zh-TW" altLang="en-US" dirty="0" smtClean="0"/>
              <a:t>新北市研考會數位志工辦公室、</a:t>
            </a:r>
            <a:endParaRPr lang="en-US" altLang="zh-TW" dirty="0" smtClean="0"/>
          </a:p>
          <a:p>
            <a:pPr lvl="1"/>
            <a:r>
              <a:rPr lang="zh-TW" altLang="en-US" dirty="0" smtClean="0"/>
              <a:t>淡水區公所相關公務單位、</a:t>
            </a:r>
            <a:endParaRPr lang="en-US" altLang="zh-TW" dirty="0" smtClean="0"/>
          </a:p>
          <a:p>
            <a:pPr lvl="1"/>
            <a:r>
              <a:rPr lang="zh-TW" altLang="en-US" dirty="0" smtClean="0"/>
              <a:t>八里區公所相關公務單位、</a:t>
            </a:r>
            <a:endParaRPr lang="en-US" altLang="zh-TW" dirty="0" smtClean="0"/>
          </a:p>
          <a:p>
            <a:pPr lvl="1"/>
            <a:r>
              <a:rPr lang="zh-TW" altLang="en-US" dirty="0"/>
              <a:t>淡水鄧公國小、</a:t>
            </a:r>
            <a:endParaRPr lang="en-US" altLang="zh-TW" dirty="0" smtClean="0"/>
          </a:p>
          <a:p>
            <a:pPr lvl="1"/>
            <a:r>
              <a:rPr lang="zh-TW" altLang="en-US" dirty="0" smtClean="0"/>
              <a:t>淡水潤泰社區、</a:t>
            </a:r>
            <a:endParaRPr lang="en-US" altLang="zh-TW" dirty="0" smtClean="0"/>
          </a:p>
          <a:p>
            <a:pPr lvl="1"/>
            <a:r>
              <a:rPr lang="zh-TW" altLang="en-US" dirty="0" smtClean="0"/>
              <a:t>觀光區特色商店</a:t>
            </a:r>
            <a:endParaRPr lang="en-US" altLang="zh-TW" dirty="0" smtClean="0"/>
          </a:p>
        </p:txBody>
      </p:sp>
      <p:sp>
        <p:nvSpPr>
          <p:cNvPr id="17412"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eaLnBrk="1" hangingPunct="1">
              <a:spcBef>
                <a:spcPct val="0"/>
              </a:spcBef>
              <a:buFontTx/>
              <a:buNone/>
            </a:pPr>
            <a:fld id="{C2762729-569E-49A4-99EC-7F54FDCD18D6}" type="slidenum">
              <a:rPr lang="zh-TW" altLang="en-US" sz="1200">
                <a:solidFill>
                  <a:srgbClr val="898989"/>
                </a:solidFill>
              </a:rPr>
              <a:pPr eaLnBrk="1" hangingPunct="1">
                <a:spcBef>
                  <a:spcPct val="0"/>
                </a:spcBef>
                <a:buFontTx/>
                <a:buNone/>
              </a:pPr>
              <a:t>14</a:t>
            </a:fld>
            <a:endParaRPr lang="zh-TW" altLang="en-US" sz="1200">
              <a:solidFill>
                <a:srgbClr val="898989"/>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標題 1"/>
          <p:cNvSpPr>
            <a:spLocks noGrp="1"/>
          </p:cNvSpPr>
          <p:nvPr>
            <p:ph type="title"/>
          </p:nvPr>
        </p:nvSpPr>
        <p:spPr>
          <a:xfrm>
            <a:off x="457200" y="188913"/>
            <a:ext cx="8229600" cy="777875"/>
          </a:xfrm>
        </p:spPr>
        <p:txBody>
          <a:bodyPr/>
          <a:lstStyle/>
          <a:p>
            <a:r>
              <a:rPr lang="zh-TW" altLang="en-US" smtClean="0">
                <a:solidFill>
                  <a:srgbClr val="4F81BD"/>
                </a:solidFill>
              </a:rPr>
              <a:t>修課應注意事項</a:t>
            </a:r>
            <a:endParaRPr lang="zh-TW" altLang="en-US" smtClean="0">
              <a:solidFill>
                <a:srgbClr val="4F81BD"/>
              </a:solidFill>
              <a:latin typeface="標楷體" pitchFamily="65" charset="-120"/>
            </a:endParaRPr>
          </a:p>
        </p:txBody>
      </p:sp>
      <p:sp>
        <p:nvSpPr>
          <p:cNvPr id="18435" name="內容版面配置區 2"/>
          <p:cNvSpPr>
            <a:spLocks noGrp="1"/>
          </p:cNvSpPr>
          <p:nvPr>
            <p:ph idx="1"/>
          </p:nvPr>
        </p:nvSpPr>
        <p:spPr>
          <a:xfrm>
            <a:off x="250825" y="1268413"/>
            <a:ext cx="8569325" cy="5113337"/>
          </a:xfrm>
        </p:spPr>
        <p:txBody>
          <a:bodyPr/>
          <a:lstStyle/>
          <a:p>
            <a:pPr>
              <a:buFont typeface="Arial" charset="0"/>
              <a:buNone/>
            </a:pPr>
            <a:r>
              <a:rPr lang="zh-TW" altLang="en-US" smtClean="0"/>
              <a:t>三、教學策略與服務實施方式</a:t>
            </a:r>
            <a:endParaRPr lang="zh-TW" altLang="zh-TW" smtClean="0"/>
          </a:p>
          <a:p>
            <a:pPr lvl="1">
              <a:buFont typeface="Arial" charset="0"/>
              <a:buNone/>
            </a:pPr>
            <a:r>
              <a:rPr lang="en-US" altLang="zh-TW" sz="3200" smtClean="0"/>
              <a:t>(</a:t>
            </a:r>
            <a:r>
              <a:rPr lang="zh-TW" altLang="en-US" sz="3200" smtClean="0"/>
              <a:t>一</a:t>
            </a:r>
            <a:r>
              <a:rPr lang="en-US" altLang="zh-TW" sz="3200" smtClean="0"/>
              <a:t>)</a:t>
            </a:r>
            <a:r>
              <a:rPr lang="zh-TW" altLang="en-US" sz="3200" smtClean="0"/>
              <a:t>校外服務時數至少需達</a:t>
            </a:r>
            <a:r>
              <a:rPr lang="en-US" altLang="zh-TW" sz="3200" smtClean="0"/>
              <a:t> 36 </a:t>
            </a:r>
            <a:r>
              <a:rPr lang="zh-TW" altLang="en-US" sz="3200" smtClean="0"/>
              <a:t>小時以上。</a:t>
            </a:r>
            <a:endParaRPr lang="zh-TW" altLang="ja-JP" sz="3200" smtClean="0"/>
          </a:p>
          <a:p>
            <a:pPr lvl="1">
              <a:buFont typeface="Arial" charset="0"/>
              <a:buNone/>
            </a:pPr>
            <a:r>
              <a:rPr lang="en-US" altLang="zh-TW" sz="3200" smtClean="0"/>
              <a:t>(</a:t>
            </a:r>
            <a:r>
              <a:rPr lang="zh-TW" altLang="en-US" sz="3200" smtClean="0"/>
              <a:t>二</a:t>
            </a:r>
            <a:r>
              <a:rPr lang="en-US" altLang="zh-TW" sz="3200" smtClean="0"/>
              <a:t>)</a:t>
            </a:r>
            <a:r>
              <a:rPr lang="zh-TW" altLang="en-US" sz="3200" smtClean="0"/>
              <a:t>校外服務討論與反思至少須二次以上，並作成紀錄。</a:t>
            </a:r>
            <a:endParaRPr lang="zh-TW" altLang="zh-TW" sz="3200" smtClean="0"/>
          </a:p>
        </p:txBody>
      </p:sp>
      <p:sp>
        <p:nvSpPr>
          <p:cNvPr id="18436"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eaLnBrk="1" hangingPunct="1">
              <a:spcBef>
                <a:spcPct val="0"/>
              </a:spcBef>
              <a:buFontTx/>
              <a:buNone/>
            </a:pPr>
            <a:fld id="{0FC9BE61-2EB0-4EA7-A5F7-6B1D0F5DC9EC}" type="slidenum">
              <a:rPr lang="zh-TW" altLang="en-US" sz="1200">
                <a:solidFill>
                  <a:srgbClr val="898989"/>
                </a:solidFill>
              </a:rPr>
              <a:pPr eaLnBrk="1" hangingPunct="1">
                <a:spcBef>
                  <a:spcPct val="0"/>
                </a:spcBef>
                <a:buFontTx/>
                <a:buNone/>
              </a:pPr>
              <a:t>15</a:t>
            </a:fld>
            <a:endParaRPr lang="zh-TW" altLang="en-US" sz="1200">
              <a:solidFill>
                <a:srgbClr val="898989"/>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標題 1"/>
          <p:cNvSpPr>
            <a:spLocks noGrp="1"/>
          </p:cNvSpPr>
          <p:nvPr>
            <p:ph type="title"/>
          </p:nvPr>
        </p:nvSpPr>
        <p:spPr>
          <a:xfrm>
            <a:off x="457200" y="188913"/>
            <a:ext cx="8229600" cy="777875"/>
          </a:xfrm>
        </p:spPr>
        <p:txBody>
          <a:bodyPr/>
          <a:lstStyle/>
          <a:p>
            <a:r>
              <a:rPr lang="zh-TW" altLang="en-US" smtClean="0">
                <a:solidFill>
                  <a:srgbClr val="4F81BD"/>
                </a:solidFill>
              </a:rPr>
              <a:t>修課應注意事項</a:t>
            </a:r>
            <a:endParaRPr lang="zh-TW" altLang="en-US" smtClean="0">
              <a:solidFill>
                <a:srgbClr val="4F81BD"/>
              </a:solidFill>
              <a:latin typeface="標楷體" pitchFamily="65" charset="-120"/>
            </a:endParaRPr>
          </a:p>
        </p:txBody>
      </p:sp>
      <p:sp>
        <p:nvSpPr>
          <p:cNvPr id="19459" name="內容版面配置區 2"/>
          <p:cNvSpPr>
            <a:spLocks noGrp="1"/>
          </p:cNvSpPr>
          <p:nvPr>
            <p:ph idx="1"/>
          </p:nvPr>
        </p:nvSpPr>
        <p:spPr>
          <a:xfrm>
            <a:off x="250825" y="1268413"/>
            <a:ext cx="8569325" cy="5113337"/>
          </a:xfrm>
        </p:spPr>
        <p:txBody>
          <a:bodyPr/>
          <a:lstStyle/>
          <a:p>
            <a:pPr>
              <a:buFont typeface="Arial" charset="0"/>
              <a:buNone/>
            </a:pPr>
            <a:r>
              <a:rPr lang="zh-TW" altLang="en-US" sz="3600" dirty="0" smtClean="0"/>
              <a:t>四、學期成績評量方式</a:t>
            </a:r>
            <a:endParaRPr lang="zh-TW" altLang="zh-TW" sz="3600" dirty="0" smtClean="0"/>
          </a:p>
          <a:p>
            <a:pPr lvl="1">
              <a:buFont typeface="Arial" charset="0"/>
              <a:buNone/>
            </a:pPr>
            <a:r>
              <a:rPr lang="en-US" altLang="zh-TW" sz="3600" dirty="0" smtClean="0"/>
              <a:t>(</a:t>
            </a:r>
            <a:r>
              <a:rPr lang="zh-TW" altLang="en-US" sz="3600" dirty="0" smtClean="0"/>
              <a:t>一</a:t>
            </a:r>
            <a:r>
              <a:rPr lang="en-US" altLang="zh-TW" sz="3600" dirty="0" smtClean="0"/>
              <a:t>)</a:t>
            </a:r>
            <a:r>
              <a:rPr lang="zh-TW" altLang="en-US" sz="3600" dirty="0" smtClean="0"/>
              <a:t>學習活動參與：</a:t>
            </a:r>
            <a:r>
              <a:rPr lang="en-US" altLang="zh-TW" sz="3600" dirty="0" smtClean="0"/>
              <a:t>40%</a:t>
            </a:r>
            <a:endParaRPr lang="zh-TW" altLang="ja-JP" sz="3600" dirty="0" smtClean="0"/>
          </a:p>
          <a:p>
            <a:pPr lvl="1">
              <a:buFont typeface="Arial" charset="0"/>
              <a:buNone/>
            </a:pPr>
            <a:r>
              <a:rPr lang="en-US" altLang="zh-TW" sz="3600" dirty="0" smtClean="0"/>
              <a:t>(</a:t>
            </a:r>
            <a:r>
              <a:rPr lang="zh-TW" altLang="en-US" sz="3600" dirty="0" smtClean="0"/>
              <a:t>二</a:t>
            </a:r>
            <a:r>
              <a:rPr lang="en-US" altLang="zh-TW" sz="3600" dirty="0" smtClean="0"/>
              <a:t>)</a:t>
            </a:r>
            <a:r>
              <a:rPr lang="zh-TW" altLang="en-US" sz="3600" dirty="0" smtClean="0"/>
              <a:t>撰寫服務日誌：</a:t>
            </a:r>
            <a:r>
              <a:rPr lang="en-US" altLang="zh-TW" sz="3600" dirty="0" smtClean="0"/>
              <a:t>30%</a:t>
            </a:r>
            <a:endParaRPr lang="zh-TW" altLang="ja-JP" sz="3600" dirty="0" smtClean="0"/>
          </a:p>
          <a:p>
            <a:pPr lvl="1">
              <a:buFont typeface="Arial" charset="0"/>
              <a:buNone/>
            </a:pPr>
            <a:r>
              <a:rPr lang="en-US" altLang="zh-TW" sz="3600" dirty="0" smtClean="0"/>
              <a:t>(</a:t>
            </a:r>
            <a:r>
              <a:rPr lang="zh-TW" altLang="en-US" sz="3600" dirty="0" smtClean="0"/>
              <a:t>三</a:t>
            </a:r>
            <a:r>
              <a:rPr lang="en-US" altLang="zh-TW" sz="3600" dirty="0" smtClean="0"/>
              <a:t>)</a:t>
            </a:r>
            <a:r>
              <a:rPr lang="zh-TW" altLang="en-US" sz="3600" dirty="0" smtClean="0"/>
              <a:t>繳交期中期末報告：</a:t>
            </a:r>
            <a:r>
              <a:rPr lang="en-US" altLang="zh-TW" sz="3600" dirty="0" smtClean="0"/>
              <a:t>30%</a:t>
            </a:r>
            <a:endParaRPr lang="zh-TW" altLang="zh-TW" sz="3600" dirty="0" smtClean="0"/>
          </a:p>
        </p:txBody>
      </p:sp>
      <p:sp>
        <p:nvSpPr>
          <p:cNvPr id="19460"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eaLnBrk="1" hangingPunct="1">
              <a:spcBef>
                <a:spcPct val="0"/>
              </a:spcBef>
              <a:buFontTx/>
              <a:buNone/>
            </a:pPr>
            <a:fld id="{B5AEC1C6-741F-415C-A469-10D650FA991A}" type="slidenum">
              <a:rPr lang="zh-TW" altLang="en-US" sz="1200">
                <a:solidFill>
                  <a:srgbClr val="898989"/>
                </a:solidFill>
              </a:rPr>
              <a:pPr eaLnBrk="1" hangingPunct="1">
                <a:spcBef>
                  <a:spcPct val="0"/>
                </a:spcBef>
                <a:buFontTx/>
                <a:buNone/>
              </a:pPr>
              <a:t>16</a:t>
            </a:fld>
            <a:endParaRPr lang="zh-TW" altLang="en-US" sz="1200">
              <a:solidFill>
                <a:srgbClr val="898989"/>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標題 1"/>
          <p:cNvSpPr>
            <a:spLocks noGrp="1"/>
          </p:cNvSpPr>
          <p:nvPr>
            <p:ph type="title"/>
          </p:nvPr>
        </p:nvSpPr>
        <p:spPr/>
        <p:txBody>
          <a:bodyPr/>
          <a:lstStyle/>
          <a:p>
            <a:r>
              <a:rPr lang="zh-TW" altLang="en-US" smtClean="0">
                <a:solidFill>
                  <a:schemeClr val="accent1"/>
                </a:solidFill>
                <a:latin typeface="Times New Roman" pitchFamily="18" charset="0"/>
              </a:rPr>
              <a:t>資訊數位服務</a:t>
            </a:r>
            <a:endParaRPr lang="zh-TW" altLang="en-US" smtClean="0">
              <a:solidFill>
                <a:schemeClr val="accent1"/>
              </a:solidFill>
            </a:endParaRPr>
          </a:p>
        </p:txBody>
      </p:sp>
      <p:sp>
        <p:nvSpPr>
          <p:cNvPr id="20483" name="內容版面配置區 2"/>
          <p:cNvSpPr>
            <a:spLocks noGrp="1"/>
          </p:cNvSpPr>
          <p:nvPr>
            <p:ph idx="1"/>
          </p:nvPr>
        </p:nvSpPr>
        <p:spPr>
          <a:xfrm>
            <a:off x="457200" y="1600200"/>
            <a:ext cx="8291513" cy="4525963"/>
          </a:xfrm>
        </p:spPr>
        <p:txBody>
          <a:bodyPr/>
          <a:lstStyle/>
          <a:p>
            <a:r>
              <a:rPr lang="zh-TW" altLang="en-US" smtClean="0"/>
              <a:t>目標：使命、價值觀、願景</a:t>
            </a:r>
            <a:endParaRPr lang="en-US" altLang="zh-TW" smtClean="0"/>
          </a:p>
          <a:p>
            <a:r>
              <a:rPr lang="zh-TW" altLang="en-US" smtClean="0"/>
              <a:t>必須與民間社群建立長期友善、互信關係</a:t>
            </a:r>
            <a:endParaRPr lang="en-US" altLang="zh-TW" smtClean="0"/>
          </a:p>
          <a:p>
            <a:r>
              <a:rPr lang="zh-TW" altLang="en-US" smtClean="0"/>
              <a:t>同學可以正面態度參與「服務學習課程」</a:t>
            </a:r>
            <a:endParaRPr lang="en-US" altLang="zh-TW" smtClean="0"/>
          </a:p>
          <a:p>
            <a:r>
              <a:rPr lang="zh-TW" altLang="en-US" smtClean="0"/>
              <a:t>讓雙方都獲得學習與快樂</a:t>
            </a:r>
            <a:endParaRPr lang="en-US" altLang="zh-TW" smtClean="0"/>
          </a:p>
          <a:p>
            <a:endParaRPr lang="en-US" altLang="zh-TW" smtClean="0"/>
          </a:p>
          <a:p>
            <a:endParaRPr lang="en-US" altLang="zh-TW" smtClean="0"/>
          </a:p>
          <a:p>
            <a:endParaRPr lang="zh-TW" altLang="en-US" smtClean="0"/>
          </a:p>
        </p:txBody>
      </p:sp>
      <p:sp>
        <p:nvSpPr>
          <p:cNvPr id="20484"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eaLnBrk="1" hangingPunct="1">
              <a:spcBef>
                <a:spcPct val="0"/>
              </a:spcBef>
              <a:buFontTx/>
              <a:buNone/>
            </a:pPr>
            <a:fld id="{CBABE856-3D9B-4FA9-814D-C9E0DCADCD88}" type="slidenum">
              <a:rPr lang="zh-TW" altLang="en-US" sz="1200">
                <a:solidFill>
                  <a:srgbClr val="898989"/>
                </a:solidFill>
              </a:rPr>
              <a:pPr eaLnBrk="1" hangingPunct="1">
                <a:spcBef>
                  <a:spcPct val="0"/>
                </a:spcBef>
                <a:buFontTx/>
                <a:buNone/>
              </a:pPr>
              <a:t>17</a:t>
            </a:fld>
            <a:endParaRPr lang="zh-TW" altLang="en-US" sz="1200">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773238"/>
            <a:ext cx="8362950" cy="4352925"/>
          </a:xfrm>
        </p:spPr>
        <p:txBody>
          <a:bodyPr/>
          <a:lstStyle/>
          <a:p>
            <a:pPr algn="ctr">
              <a:buFont typeface="Arial" charset="0"/>
              <a:buNone/>
              <a:defRPr/>
            </a:pPr>
            <a:r>
              <a:rPr lang="zh-TW" altLang="zh-TW" sz="7200" dirty="0" smtClean="0">
                <a:solidFill>
                  <a:schemeClr val="tx2">
                    <a:lumMod val="75000"/>
                  </a:schemeClr>
                </a:solidFill>
                <a:cs typeface="+mn-cs"/>
              </a:rPr>
              <a:t>「在</a:t>
            </a:r>
            <a:r>
              <a:rPr lang="zh-TW" altLang="zh-TW" sz="7200" dirty="0" smtClean="0">
                <a:solidFill>
                  <a:srgbClr val="C00000"/>
                </a:solidFill>
                <a:cs typeface="+mn-cs"/>
              </a:rPr>
              <a:t>他人</a:t>
            </a:r>
            <a:r>
              <a:rPr lang="zh-TW" altLang="zh-TW" sz="7200" dirty="0" smtClean="0">
                <a:solidFill>
                  <a:schemeClr val="tx2">
                    <a:lumMod val="75000"/>
                  </a:schemeClr>
                </a:solidFill>
                <a:cs typeface="+mn-cs"/>
              </a:rPr>
              <a:t>的</a:t>
            </a:r>
            <a:r>
              <a:rPr lang="zh-TW" altLang="zh-TW" sz="7200" dirty="0" smtClean="0">
                <a:solidFill>
                  <a:srgbClr val="FF0000"/>
                </a:solidFill>
                <a:cs typeface="+mn-cs"/>
              </a:rPr>
              <a:t>需要</a:t>
            </a:r>
            <a:r>
              <a:rPr lang="zh-TW" altLang="zh-TW" sz="7200" dirty="0" smtClean="0">
                <a:solidFill>
                  <a:schemeClr val="tx2">
                    <a:lumMod val="75000"/>
                  </a:schemeClr>
                </a:solidFill>
                <a:cs typeface="+mn-cs"/>
              </a:rPr>
              <a:t>裡</a:t>
            </a:r>
            <a:r>
              <a:rPr lang="en-US" altLang="zh-TW" sz="7200" dirty="0" smtClean="0">
                <a:solidFill>
                  <a:schemeClr val="tx2">
                    <a:lumMod val="75000"/>
                  </a:schemeClr>
                </a:solidFill>
                <a:cs typeface="+mn-cs"/>
              </a:rPr>
              <a:t/>
            </a:r>
            <a:br>
              <a:rPr lang="en-US" altLang="zh-TW" sz="7200" dirty="0" smtClean="0">
                <a:solidFill>
                  <a:schemeClr val="tx2">
                    <a:lumMod val="75000"/>
                  </a:schemeClr>
                </a:solidFill>
                <a:cs typeface="+mn-cs"/>
              </a:rPr>
            </a:br>
            <a:r>
              <a:rPr lang="zh-TW" altLang="zh-TW" sz="7200" dirty="0" smtClean="0">
                <a:solidFill>
                  <a:schemeClr val="tx2">
                    <a:lumMod val="75000"/>
                  </a:schemeClr>
                </a:solidFill>
                <a:cs typeface="+mn-cs"/>
              </a:rPr>
              <a:t>看見</a:t>
            </a:r>
            <a:r>
              <a:rPr lang="zh-TW" altLang="zh-TW" sz="7200" dirty="0" smtClean="0">
                <a:solidFill>
                  <a:srgbClr val="C00000"/>
                </a:solidFill>
                <a:cs typeface="+mn-cs"/>
              </a:rPr>
              <a:t>自己</a:t>
            </a:r>
            <a:r>
              <a:rPr lang="zh-TW" altLang="zh-TW" sz="7200" dirty="0" smtClean="0">
                <a:solidFill>
                  <a:schemeClr val="tx2">
                    <a:lumMod val="75000"/>
                  </a:schemeClr>
                </a:solidFill>
                <a:cs typeface="+mn-cs"/>
              </a:rPr>
              <a:t>的</a:t>
            </a:r>
            <a:r>
              <a:rPr lang="zh-TW" altLang="zh-TW" sz="7200" dirty="0" smtClean="0">
                <a:solidFill>
                  <a:srgbClr val="FF0000"/>
                </a:solidFill>
                <a:cs typeface="+mn-cs"/>
              </a:rPr>
              <a:t>責任</a:t>
            </a:r>
            <a:r>
              <a:rPr lang="zh-TW" altLang="zh-TW" sz="7200" dirty="0" smtClean="0">
                <a:solidFill>
                  <a:schemeClr val="tx2">
                    <a:lumMod val="75000"/>
                  </a:schemeClr>
                </a:solidFill>
                <a:cs typeface="+mn-cs"/>
              </a:rPr>
              <a:t>」</a:t>
            </a:r>
            <a:endParaRPr lang="zh-TW" altLang="en-US" sz="7200" dirty="0">
              <a:solidFill>
                <a:schemeClr val="tx2">
                  <a:lumMod val="75000"/>
                </a:schemeClr>
              </a:solidFill>
              <a:cs typeface="+mn-cs"/>
            </a:endParaRPr>
          </a:p>
        </p:txBody>
      </p:sp>
      <p:sp>
        <p:nvSpPr>
          <p:cNvPr id="21507"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eaLnBrk="1" hangingPunct="1">
              <a:spcBef>
                <a:spcPct val="0"/>
              </a:spcBef>
              <a:buFontTx/>
              <a:buNone/>
            </a:pPr>
            <a:fld id="{7CE3215C-716B-487D-8E59-14E28C739DBD}" type="slidenum">
              <a:rPr lang="zh-TW" altLang="en-US" sz="1200">
                <a:solidFill>
                  <a:srgbClr val="898989"/>
                </a:solidFill>
              </a:rPr>
              <a:pPr eaLnBrk="1" hangingPunct="1">
                <a:spcBef>
                  <a:spcPct val="0"/>
                </a:spcBef>
                <a:buFontTx/>
                <a:buNone/>
              </a:pPr>
              <a:t>18</a:t>
            </a:fld>
            <a:endParaRPr lang="zh-TW" altLang="en-US" sz="1200">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標題 1"/>
          <p:cNvSpPr>
            <a:spLocks noGrp="1"/>
          </p:cNvSpPr>
          <p:nvPr>
            <p:ph type="title"/>
          </p:nvPr>
        </p:nvSpPr>
        <p:spPr>
          <a:xfrm>
            <a:off x="457200" y="274638"/>
            <a:ext cx="8229600" cy="850106"/>
          </a:xfrm>
        </p:spPr>
        <p:txBody>
          <a:bodyPr/>
          <a:lstStyle/>
          <a:p>
            <a:pPr eaLnBrk="1" hangingPunct="1"/>
            <a:r>
              <a:rPr lang="en-US" altLang="zh-TW" dirty="0" smtClean="0">
                <a:solidFill>
                  <a:schemeClr val="accent1"/>
                </a:solidFill>
              </a:rPr>
              <a:t>Contact Information</a:t>
            </a:r>
            <a:endParaRPr lang="zh-TW" altLang="en-US" dirty="0" smtClean="0">
              <a:solidFill>
                <a:schemeClr val="accent1"/>
              </a:solidFill>
            </a:endParaRPr>
          </a:p>
        </p:txBody>
      </p:sp>
      <p:sp>
        <p:nvSpPr>
          <p:cNvPr id="22531" name="內容版面配置區 2"/>
          <p:cNvSpPr>
            <a:spLocks noGrp="1"/>
          </p:cNvSpPr>
          <p:nvPr>
            <p:ph idx="1"/>
          </p:nvPr>
        </p:nvSpPr>
        <p:spPr>
          <a:xfrm>
            <a:off x="457200" y="1268760"/>
            <a:ext cx="8229600" cy="5328592"/>
          </a:xfrm>
        </p:spPr>
        <p:txBody>
          <a:bodyPr/>
          <a:lstStyle/>
          <a:p>
            <a:pPr eaLnBrk="1" hangingPunct="1">
              <a:lnSpc>
                <a:spcPct val="80000"/>
              </a:lnSpc>
              <a:buFont typeface="Arial" charset="0"/>
              <a:buNone/>
            </a:pPr>
            <a:r>
              <a:rPr lang="zh-TW" altLang="en-US" b="1" dirty="0" smtClean="0"/>
              <a:t>戴敏育 博士 </a:t>
            </a:r>
            <a:r>
              <a:rPr lang="en-US" altLang="zh-TW" b="1" dirty="0" smtClean="0"/>
              <a:t>(Min-</a:t>
            </a:r>
            <a:r>
              <a:rPr lang="en-US" altLang="zh-TW" b="1" dirty="0" err="1" smtClean="0"/>
              <a:t>Yuh</a:t>
            </a:r>
            <a:r>
              <a:rPr lang="en-US" altLang="zh-TW" b="1" dirty="0" smtClean="0"/>
              <a:t> Day, Ph.D.)</a:t>
            </a:r>
            <a:endParaRPr lang="en-US" altLang="zh-TW" dirty="0" smtClean="0"/>
          </a:p>
          <a:p>
            <a:pPr eaLnBrk="1" hangingPunct="1">
              <a:lnSpc>
                <a:spcPct val="80000"/>
              </a:lnSpc>
              <a:buFont typeface="Arial" charset="0"/>
              <a:buNone/>
            </a:pPr>
            <a:r>
              <a:rPr lang="zh-TW" altLang="en-US" dirty="0" smtClean="0"/>
              <a:t>　</a:t>
            </a:r>
          </a:p>
          <a:p>
            <a:pPr eaLnBrk="1" hangingPunct="1">
              <a:lnSpc>
                <a:spcPct val="80000"/>
              </a:lnSpc>
              <a:buFont typeface="Arial" charset="0"/>
              <a:buNone/>
            </a:pPr>
            <a:r>
              <a:rPr lang="zh-TW" altLang="en-US" dirty="0" smtClean="0"/>
              <a:t>專任助理教授</a:t>
            </a:r>
          </a:p>
          <a:p>
            <a:pPr eaLnBrk="1" hangingPunct="1">
              <a:lnSpc>
                <a:spcPct val="80000"/>
              </a:lnSpc>
              <a:buFont typeface="Arial" charset="0"/>
              <a:buNone/>
            </a:pPr>
            <a:r>
              <a:rPr lang="zh-TW" altLang="en-US" b="1" dirty="0" smtClean="0">
                <a:hlinkClick r:id="rId2"/>
              </a:rPr>
              <a:t>淡江大學</a:t>
            </a:r>
            <a:r>
              <a:rPr lang="zh-TW" altLang="en-US" b="1" dirty="0" smtClean="0"/>
              <a:t> </a:t>
            </a:r>
            <a:r>
              <a:rPr lang="zh-TW" altLang="en-US" b="1" dirty="0" smtClean="0">
                <a:hlinkClick r:id="rId3"/>
              </a:rPr>
              <a:t>資訊管理學系</a:t>
            </a:r>
            <a:endParaRPr lang="zh-TW" altLang="en-US" dirty="0" smtClean="0"/>
          </a:p>
          <a:p>
            <a:pPr eaLnBrk="1" hangingPunct="1">
              <a:lnSpc>
                <a:spcPct val="80000"/>
              </a:lnSpc>
              <a:buFont typeface="Arial" charset="0"/>
              <a:buNone/>
            </a:pPr>
            <a:endParaRPr lang="en-US" altLang="zh-TW" dirty="0" smtClean="0"/>
          </a:p>
          <a:p>
            <a:pPr eaLnBrk="1" hangingPunct="1">
              <a:lnSpc>
                <a:spcPct val="80000"/>
              </a:lnSpc>
              <a:buFont typeface="Arial" charset="0"/>
              <a:buNone/>
            </a:pPr>
            <a:r>
              <a:rPr lang="zh-TW" altLang="en-US" dirty="0" smtClean="0"/>
              <a:t>電話：</a:t>
            </a:r>
            <a:r>
              <a:rPr lang="en-US" altLang="zh-TW" dirty="0" smtClean="0"/>
              <a:t>02-26215656 #2846</a:t>
            </a:r>
          </a:p>
          <a:p>
            <a:pPr eaLnBrk="1" hangingPunct="1">
              <a:lnSpc>
                <a:spcPct val="80000"/>
              </a:lnSpc>
              <a:buFont typeface="Arial" charset="0"/>
              <a:buNone/>
            </a:pPr>
            <a:r>
              <a:rPr lang="zh-TW" altLang="en-US" dirty="0" smtClean="0"/>
              <a:t>傳真：</a:t>
            </a:r>
            <a:r>
              <a:rPr lang="en-US" altLang="zh-TW" dirty="0" smtClean="0"/>
              <a:t>02-26209737</a:t>
            </a:r>
          </a:p>
          <a:p>
            <a:pPr eaLnBrk="1" hangingPunct="1">
              <a:lnSpc>
                <a:spcPct val="80000"/>
              </a:lnSpc>
              <a:buFont typeface="Arial" charset="0"/>
              <a:buNone/>
            </a:pPr>
            <a:r>
              <a:rPr lang="zh-TW" altLang="en-US" dirty="0" smtClean="0"/>
              <a:t>研究室：</a:t>
            </a:r>
            <a:r>
              <a:rPr lang="en-US" altLang="zh-TW" dirty="0" smtClean="0"/>
              <a:t>B929</a:t>
            </a:r>
          </a:p>
          <a:p>
            <a:pPr eaLnBrk="1" hangingPunct="1">
              <a:lnSpc>
                <a:spcPct val="80000"/>
              </a:lnSpc>
              <a:buFont typeface="Arial" charset="0"/>
              <a:buNone/>
            </a:pPr>
            <a:r>
              <a:rPr lang="zh-TW" altLang="en-US" dirty="0" smtClean="0"/>
              <a:t>地址： </a:t>
            </a:r>
            <a:r>
              <a:rPr lang="en-US" altLang="zh-TW" dirty="0" smtClean="0"/>
              <a:t>25137 </a:t>
            </a:r>
            <a:r>
              <a:rPr lang="zh-TW" altLang="en-US" dirty="0" smtClean="0"/>
              <a:t>新北市淡水區英專路</a:t>
            </a:r>
            <a:r>
              <a:rPr lang="en-US" altLang="zh-TW" dirty="0" smtClean="0"/>
              <a:t>151</a:t>
            </a:r>
            <a:r>
              <a:rPr lang="zh-TW" altLang="en-US" dirty="0" smtClean="0"/>
              <a:t>號</a:t>
            </a:r>
          </a:p>
          <a:p>
            <a:pPr eaLnBrk="1" hangingPunct="1">
              <a:lnSpc>
                <a:spcPct val="80000"/>
              </a:lnSpc>
              <a:buFont typeface="Arial" charset="0"/>
              <a:buNone/>
            </a:pPr>
            <a:r>
              <a:rPr lang="en-US" altLang="zh-TW" dirty="0" smtClean="0"/>
              <a:t>Email</a:t>
            </a:r>
            <a:r>
              <a:rPr lang="zh-TW" altLang="en-US" dirty="0" smtClean="0"/>
              <a:t>： </a:t>
            </a:r>
            <a:r>
              <a:rPr lang="en-US" altLang="zh-TW" dirty="0" smtClean="0"/>
              <a:t>myday@mail.tku.edu.tw</a:t>
            </a:r>
          </a:p>
          <a:p>
            <a:pPr eaLnBrk="1" hangingPunct="1">
              <a:lnSpc>
                <a:spcPct val="80000"/>
              </a:lnSpc>
              <a:buFont typeface="Arial" charset="0"/>
              <a:buNone/>
            </a:pPr>
            <a:r>
              <a:rPr lang="zh-TW" altLang="en-US" dirty="0" smtClean="0"/>
              <a:t>網址：</a:t>
            </a:r>
            <a:r>
              <a:rPr lang="en-US" altLang="zh-TW" dirty="0" smtClean="0">
                <a:hlinkClick r:id="rId4"/>
              </a:rPr>
              <a:t>http://mail.tku.edu.tw/myday/</a:t>
            </a:r>
            <a:endParaRPr lang="en-US" altLang="zh-TW" dirty="0" smtClean="0"/>
          </a:p>
          <a:p>
            <a:pPr eaLnBrk="1" hangingPunct="1">
              <a:lnSpc>
                <a:spcPct val="80000"/>
              </a:lnSpc>
              <a:buFont typeface="Arial" charset="0"/>
              <a:buNone/>
            </a:pPr>
            <a:endParaRPr lang="zh-TW" altLang="en-US" dirty="0" smtClean="0"/>
          </a:p>
        </p:txBody>
      </p:sp>
      <p:sp>
        <p:nvSpPr>
          <p:cNvPr id="22532"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eaLnBrk="1" hangingPunct="1">
              <a:spcBef>
                <a:spcPct val="0"/>
              </a:spcBef>
              <a:buFontTx/>
              <a:buNone/>
            </a:pPr>
            <a:fld id="{F1BEE717-B3D2-4B6B-98D7-7357373349B8}" type="slidenum">
              <a:rPr lang="zh-TW" altLang="en-US" sz="1200">
                <a:solidFill>
                  <a:srgbClr val="898989"/>
                </a:solidFill>
              </a:rPr>
              <a:pPr eaLnBrk="1" hangingPunct="1">
                <a:spcBef>
                  <a:spcPct val="0"/>
                </a:spcBef>
                <a:buFontTx/>
                <a:buNone/>
              </a:pPr>
              <a:t>19</a:t>
            </a:fld>
            <a:endParaRPr lang="zh-TW" altLang="en-US" sz="1200">
              <a:solidFill>
                <a:srgbClr val="898989"/>
              </a:solidFill>
            </a:endParaRPr>
          </a:p>
        </p:txBody>
      </p:sp>
      <p:pic>
        <p:nvPicPr>
          <p:cNvPr id="22533" name="Picture 6" descr="http://mail.tku.edu.tw/myday/images/Myday_Phot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2588" y="1628775"/>
            <a:ext cx="1849437" cy="246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橢圓 7"/>
          <p:cNvSpPr>
            <a:spLocks/>
          </p:cNvSpPr>
          <p:nvPr/>
        </p:nvSpPr>
        <p:spPr>
          <a:xfrm>
            <a:off x="2051050" y="1700213"/>
            <a:ext cx="5040313" cy="5040312"/>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sz="2400">
                <a:solidFill>
                  <a:schemeClr val="tx1"/>
                </a:solidFill>
                <a:latin typeface="Arial" pitchFamily="34" charset="0"/>
                <a:ea typeface="新細明體" pitchFamily="18" charset="-120"/>
              </a:defRPr>
            </a:lvl1pPr>
            <a:lvl2pPr marL="742950" indent="-285750" eaLnBrk="0" hangingPunct="0">
              <a:defRPr kumimoji="1" sz="2400">
                <a:solidFill>
                  <a:schemeClr val="tx1"/>
                </a:solidFill>
                <a:latin typeface="Arial" pitchFamily="34" charset="0"/>
                <a:ea typeface="新細明體" pitchFamily="18" charset="-120"/>
              </a:defRPr>
            </a:lvl2pPr>
            <a:lvl3pPr marL="1143000" indent="-228600" eaLnBrk="0" hangingPunct="0">
              <a:defRPr kumimoji="1" sz="2400">
                <a:solidFill>
                  <a:schemeClr val="tx1"/>
                </a:solidFill>
                <a:latin typeface="Arial" pitchFamily="34" charset="0"/>
                <a:ea typeface="新細明體" pitchFamily="18" charset="-120"/>
              </a:defRPr>
            </a:lvl3pPr>
            <a:lvl4pPr marL="1600200" indent="-228600" eaLnBrk="0" hangingPunct="0">
              <a:defRPr kumimoji="1" sz="2400">
                <a:solidFill>
                  <a:schemeClr val="tx1"/>
                </a:solidFill>
                <a:latin typeface="Arial" pitchFamily="34" charset="0"/>
                <a:ea typeface="新細明體" pitchFamily="18" charset="-120"/>
              </a:defRPr>
            </a:lvl4pPr>
            <a:lvl5pPr marL="2057400" indent="-228600" eaLnBrk="0" hangingPunct="0">
              <a:defRPr kumimoji="1" sz="2400">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9pPr>
          </a:lstStyle>
          <a:p>
            <a:pPr algn="ctr" eaLnBrk="1" hangingPunct="1">
              <a:defRPr/>
            </a:pPr>
            <a:endParaRPr lang="zh-TW" altLang="en-US" sz="1800" smtClean="0">
              <a:solidFill>
                <a:srgbClr val="FFFFFF"/>
              </a:solidFill>
              <a:latin typeface="Calibri" pitchFamily="34" charset="0"/>
            </a:endParaRPr>
          </a:p>
        </p:txBody>
      </p:sp>
      <p:sp>
        <p:nvSpPr>
          <p:cNvPr id="5123" name="標題 1"/>
          <p:cNvSpPr>
            <a:spLocks noGrp="1"/>
          </p:cNvSpPr>
          <p:nvPr>
            <p:ph type="title"/>
          </p:nvPr>
        </p:nvSpPr>
        <p:spPr>
          <a:xfrm>
            <a:off x="457200" y="188913"/>
            <a:ext cx="8229600" cy="1143000"/>
          </a:xfrm>
        </p:spPr>
        <p:txBody>
          <a:bodyPr/>
          <a:lstStyle/>
          <a:p>
            <a:r>
              <a:rPr lang="zh-TW" altLang="en-US" smtClean="0">
                <a:solidFill>
                  <a:srgbClr val="4F81BD"/>
                </a:solidFill>
              </a:rPr>
              <a:t>資訊數位服務</a:t>
            </a:r>
            <a:r>
              <a:rPr lang="en-US" altLang="zh-TW" smtClean="0">
                <a:solidFill>
                  <a:srgbClr val="4F81BD"/>
                </a:solidFill>
              </a:rPr>
              <a:t/>
            </a:r>
            <a:br>
              <a:rPr lang="en-US" altLang="zh-TW" smtClean="0">
                <a:solidFill>
                  <a:srgbClr val="4F81BD"/>
                </a:solidFill>
              </a:rPr>
            </a:br>
            <a:r>
              <a:rPr lang="en-US" altLang="zh-TW" smtClean="0">
                <a:solidFill>
                  <a:srgbClr val="4F81BD"/>
                </a:solidFill>
              </a:rPr>
              <a:t>Information Service</a:t>
            </a:r>
            <a:endParaRPr lang="zh-TW" altLang="en-US" smtClean="0">
              <a:solidFill>
                <a:srgbClr val="4F81BD"/>
              </a:solidFill>
            </a:endParaRPr>
          </a:p>
        </p:txBody>
      </p:sp>
      <p:sp>
        <p:nvSpPr>
          <p:cNvPr id="5124"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eaLnBrk="1" hangingPunct="1">
              <a:spcBef>
                <a:spcPct val="0"/>
              </a:spcBef>
              <a:buFontTx/>
              <a:buNone/>
            </a:pPr>
            <a:fld id="{AC3F7AB4-134B-4EFC-AF55-BF91CD06607E}" type="slidenum">
              <a:rPr lang="zh-TW" altLang="en-US" sz="1200">
                <a:solidFill>
                  <a:srgbClr val="898989"/>
                </a:solidFill>
              </a:rPr>
              <a:pPr eaLnBrk="1" hangingPunct="1">
                <a:spcBef>
                  <a:spcPct val="0"/>
                </a:spcBef>
                <a:buFontTx/>
                <a:buNone/>
              </a:pPr>
              <a:t>2</a:t>
            </a:fld>
            <a:endParaRPr lang="zh-TW" altLang="en-US" sz="1200">
              <a:solidFill>
                <a:srgbClr val="898989"/>
              </a:solidFill>
            </a:endParaRPr>
          </a:p>
        </p:txBody>
      </p:sp>
      <p:sp>
        <p:nvSpPr>
          <p:cNvPr id="5" name="橢圓 4"/>
          <p:cNvSpPr/>
          <p:nvPr/>
        </p:nvSpPr>
        <p:spPr>
          <a:xfrm>
            <a:off x="3492500" y="1484313"/>
            <a:ext cx="1979613"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sz="2400">
                <a:solidFill>
                  <a:schemeClr val="tx1"/>
                </a:solidFill>
                <a:latin typeface="Arial" pitchFamily="34" charset="0"/>
                <a:ea typeface="新細明體" pitchFamily="18" charset="-120"/>
              </a:defRPr>
            </a:lvl1pPr>
            <a:lvl2pPr marL="742950" indent="-285750" eaLnBrk="0" hangingPunct="0">
              <a:defRPr kumimoji="1" sz="2400">
                <a:solidFill>
                  <a:schemeClr val="tx1"/>
                </a:solidFill>
                <a:latin typeface="Arial" pitchFamily="34" charset="0"/>
                <a:ea typeface="新細明體" pitchFamily="18" charset="-120"/>
              </a:defRPr>
            </a:lvl2pPr>
            <a:lvl3pPr marL="1143000" indent="-228600" eaLnBrk="0" hangingPunct="0">
              <a:defRPr kumimoji="1" sz="2400">
                <a:solidFill>
                  <a:schemeClr val="tx1"/>
                </a:solidFill>
                <a:latin typeface="Arial" pitchFamily="34" charset="0"/>
                <a:ea typeface="新細明體" pitchFamily="18" charset="-120"/>
              </a:defRPr>
            </a:lvl3pPr>
            <a:lvl4pPr marL="1600200" indent="-228600" eaLnBrk="0" hangingPunct="0">
              <a:defRPr kumimoji="1" sz="2400">
                <a:solidFill>
                  <a:schemeClr val="tx1"/>
                </a:solidFill>
                <a:latin typeface="Arial" pitchFamily="34" charset="0"/>
                <a:ea typeface="新細明體" pitchFamily="18" charset="-120"/>
              </a:defRPr>
            </a:lvl4pPr>
            <a:lvl5pPr marL="2057400" indent="-228600" eaLnBrk="0" hangingPunct="0">
              <a:defRPr kumimoji="1" sz="2400">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9pPr>
          </a:lstStyle>
          <a:p>
            <a:pPr algn="ctr" eaLnBrk="1" hangingPunct="1">
              <a:defRPr/>
            </a:pPr>
            <a:r>
              <a:rPr lang="zh-TW" altLang="en-US" sz="4000" smtClean="0">
                <a:solidFill>
                  <a:srgbClr val="FFFFFF"/>
                </a:solidFill>
                <a:latin typeface="標楷體" pitchFamily="65" charset="-120"/>
                <a:ea typeface="標楷體" pitchFamily="65" charset="-120"/>
              </a:rPr>
              <a:t>課程</a:t>
            </a:r>
            <a:r>
              <a:rPr lang="en-US" altLang="zh-TW" sz="4000" smtClean="0">
                <a:solidFill>
                  <a:srgbClr val="FFFFFF"/>
                </a:solidFill>
                <a:latin typeface="標楷體" pitchFamily="65" charset="-120"/>
                <a:ea typeface="標楷體" pitchFamily="65" charset="-120"/>
              </a:rPr>
              <a:t/>
            </a:r>
            <a:br>
              <a:rPr lang="en-US" altLang="zh-TW" sz="4000" smtClean="0">
                <a:solidFill>
                  <a:srgbClr val="FFFFFF"/>
                </a:solidFill>
                <a:latin typeface="標楷體" pitchFamily="65" charset="-120"/>
                <a:ea typeface="標楷體" pitchFamily="65" charset="-120"/>
              </a:rPr>
            </a:br>
            <a:r>
              <a:rPr lang="en-US" altLang="zh-TW" smtClean="0">
                <a:solidFill>
                  <a:srgbClr val="FFFFFF"/>
                </a:solidFill>
                <a:latin typeface="Arial Unicode MS" pitchFamily="34" charset="-120"/>
                <a:ea typeface="Arial Unicode MS" pitchFamily="34" charset="-120"/>
                <a:cs typeface="Arial Unicode MS" pitchFamily="34" charset="-120"/>
              </a:rPr>
              <a:t>(Course)</a:t>
            </a:r>
            <a:endParaRPr lang="zh-TW" altLang="en-US" smtClean="0">
              <a:solidFill>
                <a:srgbClr val="FFFFFF"/>
              </a:solidFill>
              <a:latin typeface="Arial Unicode MS" pitchFamily="34" charset="-120"/>
              <a:ea typeface="Arial Unicode MS" pitchFamily="34" charset="-120"/>
              <a:cs typeface="Arial Unicode MS" pitchFamily="34" charset="-120"/>
            </a:endParaRPr>
          </a:p>
        </p:txBody>
      </p:sp>
      <p:sp>
        <p:nvSpPr>
          <p:cNvPr id="6" name="橢圓 5"/>
          <p:cNvSpPr/>
          <p:nvPr/>
        </p:nvSpPr>
        <p:spPr>
          <a:xfrm>
            <a:off x="1727200" y="4473575"/>
            <a:ext cx="1981200" cy="19796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sz="2400">
                <a:solidFill>
                  <a:schemeClr val="tx1"/>
                </a:solidFill>
                <a:latin typeface="Arial" pitchFamily="34" charset="0"/>
                <a:ea typeface="新細明體" pitchFamily="18" charset="-120"/>
              </a:defRPr>
            </a:lvl1pPr>
            <a:lvl2pPr marL="742950" indent="-285750" eaLnBrk="0" hangingPunct="0">
              <a:defRPr kumimoji="1" sz="2400">
                <a:solidFill>
                  <a:schemeClr val="tx1"/>
                </a:solidFill>
                <a:latin typeface="Arial" pitchFamily="34" charset="0"/>
                <a:ea typeface="新細明體" pitchFamily="18" charset="-120"/>
              </a:defRPr>
            </a:lvl2pPr>
            <a:lvl3pPr marL="1143000" indent="-228600" eaLnBrk="0" hangingPunct="0">
              <a:defRPr kumimoji="1" sz="2400">
                <a:solidFill>
                  <a:schemeClr val="tx1"/>
                </a:solidFill>
                <a:latin typeface="Arial" pitchFamily="34" charset="0"/>
                <a:ea typeface="新細明體" pitchFamily="18" charset="-120"/>
              </a:defRPr>
            </a:lvl3pPr>
            <a:lvl4pPr marL="1600200" indent="-228600" eaLnBrk="0" hangingPunct="0">
              <a:defRPr kumimoji="1" sz="2400">
                <a:solidFill>
                  <a:schemeClr val="tx1"/>
                </a:solidFill>
                <a:latin typeface="Arial" pitchFamily="34" charset="0"/>
                <a:ea typeface="新細明體" pitchFamily="18" charset="-120"/>
              </a:defRPr>
            </a:lvl4pPr>
            <a:lvl5pPr marL="2057400" indent="-228600" eaLnBrk="0" hangingPunct="0">
              <a:defRPr kumimoji="1" sz="2400">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9pPr>
          </a:lstStyle>
          <a:p>
            <a:pPr algn="ctr" eaLnBrk="1" hangingPunct="1">
              <a:defRPr/>
            </a:pPr>
            <a:r>
              <a:rPr lang="zh-TW" altLang="en-US" sz="4000" smtClean="0">
                <a:solidFill>
                  <a:srgbClr val="FFFFFF"/>
                </a:solidFill>
                <a:latin typeface="標楷體" pitchFamily="65" charset="-120"/>
                <a:ea typeface="標楷體" pitchFamily="65" charset="-120"/>
              </a:rPr>
              <a:t>服務</a:t>
            </a:r>
            <a:r>
              <a:rPr lang="en-US" altLang="zh-TW" sz="4000" smtClean="0">
                <a:solidFill>
                  <a:srgbClr val="FFFFFF"/>
                </a:solidFill>
                <a:latin typeface="標楷體" pitchFamily="65" charset="-120"/>
                <a:ea typeface="標楷體" pitchFamily="65" charset="-120"/>
              </a:rPr>
              <a:t/>
            </a:r>
            <a:br>
              <a:rPr lang="en-US" altLang="zh-TW" sz="4000" smtClean="0">
                <a:solidFill>
                  <a:srgbClr val="FFFFFF"/>
                </a:solidFill>
                <a:latin typeface="標楷體" pitchFamily="65" charset="-120"/>
                <a:ea typeface="標楷體" pitchFamily="65" charset="-120"/>
              </a:rPr>
            </a:br>
            <a:r>
              <a:rPr lang="en-US" altLang="zh-TW" smtClean="0">
                <a:solidFill>
                  <a:srgbClr val="FFFFFF"/>
                </a:solidFill>
                <a:latin typeface="Arial Unicode MS" pitchFamily="34" charset="-120"/>
                <a:ea typeface="Arial Unicode MS" pitchFamily="34" charset="-120"/>
                <a:cs typeface="Arial Unicode MS" pitchFamily="34" charset="-120"/>
              </a:rPr>
              <a:t>(Service)</a:t>
            </a:r>
            <a:endParaRPr lang="zh-TW" altLang="en-US" sz="4000" smtClean="0">
              <a:solidFill>
                <a:srgbClr val="FFFFFF"/>
              </a:solidFill>
              <a:latin typeface="標楷體" pitchFamily="65" charset="-120"/>
              <a:ea typeface="標楷體" pitchFamily="65" charset="-120"/>
            </a:endParaRPr>
          </a:p>
        </p:txBody>
      </p:sp>
      <p:sp>
        <p:nvSpPr>
          <p:cNvPr id="7" name="橢圓 6"/>
          <p:cNvSpPr/>
          <p:nvPr/>
        </p:nvSpPr>
        <p:spPr>
          <a:xfrm>
            <a:off x="5364163" y="4473575"/>
            <a:ext cx="1979612" cy="19796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sz="2400">
                <a:solidFill>
                  <a:schemeClr val="tx1"/>
                </a:solidFill>
                <a:latin typeface="Arial" pitchFamily="34" charset="0"/>
                <a:ea typeface="新細明體" pitchFamily="18" charset="-120"/>
              </a:defRPr>
            </a:lvl1pPr>
            <a:lvl2pPr marL="742950" indent="-285750" eaLnBrk="0" hangingPunct="0">
              <a:defRPr kumimoji="1" sz="2400">
                <a:solidFill>
                  <a:schemeClr val="tx1"/>
                </a:solidFill>
                <a:latin typeface="Arial" pitchFamily="34" charset="0"/>
                <a:ea typeface="新細明體" pitchFamily="18" charset="-120"/>
              </a:defRPr>
            </a:lvl2pPr>
            <a:lvl3pPr marL="1143000" indent="-228600" eaLnBrk="0" hangingPunct="0">
              <a:defRPr kumimoji="1" sz="2400">
                <a:solidFill>
                  <a:schemeClr val="tx1"/>
                </a:solidFill>
                <a:latin typeface="Arial" pitchFamily="34" charset="0"/>
                <a:ea typeface="新細明體" pitchFamily="18" charset="-120"/>
              </a:defRPr>
            </a:lvl3pPr>
            <a:lvl4pPr marL="1600200" indent="-228600" eaLnBrk="0" hangingPunct="0">
              <a:defRPr kumimoji="1" sz="2400">
                <a:solidFill>
                  <a:schemeClr val="tx1"/>
                </a:solidFill>
                <a:latin typeface="Arial" pitchFamily="34" charset="0"/>
                <a:ea typeface="新細明體" pitchFamily="18" charset="-120"/>
              </a:defRPr>
            </a:lvl4pPr>
            <a:lvl5pPr marL="2057400" indent="-228600" eaLnBrk="0" hangingPunct="0">
              <a:defRPr kumimoji="1" sz="2400">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9pPr>
          </a:lstStyle>
          <a:p>
            <a:pPr algn="ctr" eaLnBrk="1" hangingPunct="1">
              <a:defRPr/>
            </a:pPr>
            <a:r>
              <a:rPr lang="zh-TW" altLang="en-US" sz="4000" smtClean="0">
                <a:solidFill>
                  <a:srgbClr val="FFFFFF"/>
                </a:solidFill>
                <a:latin typeface="標楷體" pitchFamily="65" charset="-120"/>
                <a:ea typeface="標楷體" pitchFamily="65" charset="-120"/>
              </a:rPr>
              <a:t>學習</a:t>
            </a:r>
            <a:r>
              <a:rPr lang="en-US" altLang="zh-TW" sz="4000" smtClean="0">
                <a:solidFill>
                  <a:srgbClr val="FFFFFF"/>
                </a:solidFill>
                <a:latin typeface="標楷體" pitchFamily="65" charset="-120"/>
                <a:ea typeface="標楷體" pitchFamily="65" charset="-120"/>
              </a:rPr>
              <a:t/>
            </a:r>
            <a:br>
              <a:rPr lang="en-US" altLang="zh-TW" sz="4000" smtClean="0">
                <a:solidFill>
                  <a:srgbClr val="FFFFFF"/>
                </a:solidFill>
                <a:latin typeface="標楷體" pitchFamily="65" charset="-120"/>
                <a:ea typeface="標楷體" pitchFamily="65" charset="-120"/>
              </a:rPr>
            </a:br>
            <a:r>
              <a:rPr lang="en-US" altLang="zh-TW" sz="2000" smtClean="0">
                <a:solidFill>
                  <a:srgbClr val="FFFFFF"/>
                </a:solidFill>
                <a:latin typeface="Arial Unicode MS" pitchFamily="34" charset="-120"/>
                <a:ea typeface="Arial Unicode MS" pitchFamily="34" charset="-120"/>
                <a:cs typeface="Arial Unicode MS" pitchFamily="34" charset="-120"/>
              </a:rPr>
              <a:t>(Learning)</a:t>
            </a:r>
            <a:endParaRPr lang="zh-TW" altLang="en-US" sz="2000" smtClean="0">
              <a:solidFill>
                <a:srgbClr val="FFFFFF"/>
              </a:solidFill>
              <a:latin typeface="標楷體" pitchFamily="65" charset="-120"/>
              <a:ea typeface="標楷體" pitchFamily="65" charset="-120"/>
            </a:endParaRPr>
          </a:p>
        </p:txBody>
      </p:sp>
      <p:sp>
        <p:nvSpPr>
          <p:cNvPr id="5128" name="文字方塊 8"/>
          <p:cNvSpPr txBox="1">
            <a:spLocks noChangeArrowheads="1"/>
          </p:cNvSpPr>
          <p:nvPr/>
        </p:nvSpPr>
        <p:spPr bwMode="auto">
          <a:xfrm>
            <a:off x="3155950" y="3606800"/>
            <a:ext cx="2646363"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algn="ctr" eaLnBrk="1" hangingPunct="1">
              <a:spcBef>
                <a:spcPct val="0"/>
              </a:spcBef>
              <a:buFontTx/>
              <a:buNone/>
            </a:pPr>
            <a:r>
              <a:rPr lang="zh-TW" altLang="en-US">
                <a:solidFill>
                  <a:srgbClr val="FFC000"/>
                </a:solidFill>
                <a:latin typeface="Arial" charset="0"/>
                <a:ea typeface="標楷體" pitchFamily="65" charset="-120"/>
              </a:rPr>
              <a:t>資訊數位服務</a:t>
            </a:r>
            <a:r>
              <a:rPr lang="en-US" altLang="zh-TW">
                <a:solidFill>
                  <a:srgbClr val="FFC000"/>
                </a:solidFill>
                <a:latin typeface="Arial" charset="0"/>
                <a:ea typeface="標楷體" pitchFamily="65" charset="-120"/>
              </a:rPr>
              <a:t/>
            </a:r>
            <a:br>
              <a:rPr lang="en-US" altLang="zh-TW">
                <a:solidFill>
                  <a:srgbClr val="FFC000"/>
                </a:solidFill>
                <a:latin typeface="Arial" charset="0"/>
                <a:ea typeface="標楷體" pitchFamily="65" charset="-120"/>
              </a:rPr>
            </a:br>
            <a:r>
              <a:rPr lang="en-US" altLang="zh-TW" sz="2000">
                <a:solidFill>
                  <a:srgbClr val="FFC000"/>
                </a:solidFill>
                <a:latin typeface="Arial" charset="0"/>
                <a:ea typeface="標楷體" pitchFamily="65" charset="-120"/>
              </a:rPr>
              <a:t>(Information Service)</a:t>
            </a:r>
            <a:endParaRPr lang="zh-TW" altLang="en-US" sz="2000">
              <a:solidFill>
                <a:srgbClr val="FFC000"/>
              </a:solidFill>
              <a:latin typeface="Arial" charset="0"/>
              <a:ea typeface="標楷體" pitchFamily="65"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p:txBody>
          <a:bodyPr/>
          <a:lstStyle/>
          <a:p>
            <a:r>
              <a:rPr lang="zh-TW" altLang="en-US" smtClean="0">
                <a:solidFill>
                  <a:schemeClr val="accent1"/>
                </a:solidFill>
              </a:rPr>
              <a:t>資訊數位服務</a:t>
            </a:r>
            <a:r>
              <a:rPr lang="en-US" altLang="zh-TW" smtClean="0">
                <a:solidFill>
                  <a:schemeClr val="accent1"/>
                </a:solidFill>
              </a:rPr>
              <a:t/>
            </a:r>
            <a:br>
              <a:rPr lang="en-US" altLang="zh-TW" smtClean="0">
                <a:solidFill>
                  <a:schemeClr val="accent1"/>
                </a:solidFill>
              </a:rPr>
            </a:br>
            <a:r>
              <a:rPr lang="en-US" altLang="zh-TW" smtClean="0">
                <a:solidFill>
                  <a:schemeClr val="accent1"/>
                </a:solidFill>
              </a:rPr>
              <a:t>Information Service</a:t>
            </a:r>
            <a:endParaRPr lang="zh-TW" altLang="en-US" smtClean="0">
              <a:solidFill>
                <a:schemeClr val="accent1"/>
              </a:solidFill>
            </a:endParaRPr>
          </a:p>
        </p:txBody>
      </p:sp>
      <p:sp>
        <p:nvSpPr>
          <p:cNvPr id="6147" name="內容版面配置區 2"/>
          <p:cNvSpPr>
            <a:spLocks noGrp="1"/>
          </p:cNvSpPr>
          <p:nvPr>
            <p:ph idx="1"/>
          </p:nvPr>
        </p:nvSpPr>
        <p:spPr>
          <a:xfrm>
            <a:off x="457200" y="1782763"/>
            <a:ext cx="8229600" cy="4525962"/>
          </a:xfrm>
        </p:spPr>
        <p:txBody>
          <a:bodyPr/>
          <a:lstStyle/>
          <a:p>
            <a:r>
              <a:rPr lang="zh-TW" altLang="en-US" smtClean="0"/>
              <a:t>這是一門充滿「</a:t>
            </a:r>
            <a:r>
              <a:rPr lang="zh-TW" altLang="en-US" smtClean="0">
                <a:solidFill>
                  <a:srgbClr val="FF0000"/>
                </a:solidFill>
              </a:rPr>
              <a:t>愛與勇氣</a:t>
            </a:r>
            <a:r>
              <a:rPr lang="zh-TW" altLang="en-US" smtClean="0"/>
              <a:t>」的課程</a:t>
            </a:r>
            <a:endParaRPr lang="en-US" altLang="zh-TW" smtClean="0"/>
          </a:p>
          <a:p>
            <a:r>
              <a:rPr lang="zh-TW" altLang="en-US" smtClean="0"/>
              <a:t>是一門結合了</a:t>
            </a:r>
            <a:r>
              <a:rPr lang="en-US" altLang="zh-TW" smtClean="0"/>
              <a:t/>
            </a:r>
            <a:br>
              <a:rPr lang="en-US" altLang="zh-TW" smtClean="0"/>
            </a:br>
            <a:r>
              <a:rPr lang="zh-TW" altLang="en-US" smtClean="0"/>
              <a:t>「</a:t>
            </a:r>
            <a:r>
              <a:rPr lang="zh-TW" altLang="en-US" smtClean="0">
                <a:solidFill>
                  <a:srgbClr val="FF0000"/>
                </a:solidFill>
              </a:rPr>
              <a:t>服務</a:t>
            </a:r>
            <a:r>
              <a:rPr lang="zh-TW" altLang="en-US" smtClean="0"/>
              <a:t>」、「</a:t>
            </a:r>
            <a:r>
              <a:rPr lang="zh-TW" altLang="en-US" smtClean="0">
                <a:solidFill>
                  <a:srgbClr val="FF0000"/>
                </a:solidFill>
              </a:rPr>
              <a:t>學習</a:t>
            </a:r>
            <a:r>
              <a:rPr lang="zh-TW" altLang="en-US" smtClean="0"/>
              <a:t>」、「</a:t>
            </a:r>
            <a:r>
              <a:rPr lang="zh-TW" altLang="en-US" smtClean="0">
                <a:solidFill>
                  <a:srgbClr val="FF0000"/>
                </a:solidFill>
              </a:rPr>
              <a:t>課程</a:t>
            </a:r>
            <a:r>
              <a:rPr lang="zh-TW" altLang="en-US" smtClean="0"/>
              <a:t>」</a:t>
            </a:r>
            <a:r>
              <a:rPr lang="en-US" altLang="zh-TW" smtClean="0"/>
              <a:t/>
            </a:r>
            <a:br>
              <a:rPr lang="en-US" altLang="zh-TW" smtClean="0"/>
            </a:br>
            <a:r>
              <a:rPr lang="zh-TW" altLang="en-US" smtClean="0"/>
              <a:t>三個元素的淡江資管</a:t>
            </a:r>
            <a:r>
              <a:rPr lang="zh-TW" altLang="en-US" smtClean="0">
                <a:solidFill>
                  <a:srgbClr val="FF0000"/>
                </a:solidFill>
              </a:rPr>
              <a:t>系選修課</a:t>
            </a:r>
            <a:endParaRPr lang="en-US" altLang="zh-TW" smtClean="0">
              <a:solidFill>
                <a:srgbClr val="FF0000"/>
              </a:solidFill>
            </a:endParaRPr>
          </a:p>
          <a:p>
            <a:r>
              <a:rPr lang="zh-TW" altLang="en-US" smtClean="0"/>
              <a:t>是「</a:t>
            </a:r>
            <a:r>
              <a:rPr lang="zh-TW" altLang="en-US" smtClean="0">
                <a:solidFill>
                  <a:srgbClr val="FF0000"/>
                </a:solidFill>
              </a:rPr>
              <a:t>走入人群</a:t>
            </a:r>
            <a:r>
              <a:rPr lang="zh-TW" altLang="en-US" smtClean="0"/>
              <a:t>」與「</a:t>
            </a:r>
            <a:r>
              <a:rPr lang="zh-TW" altLang="en-US" smtClean="0">
                <a:solidFill>
                  <a:srgbClr val="FF0000"/>
                </a:solidFill>
              </a:rPr>
              <a:t>手心向下</a:t>
            </a:r>
            <a:r>
              <a:rPr lang="zh-TW" altLang="en-US" smtClean="0"/>
              <a:t>」的一門</a:t>
            </a:r>
            <a:r>
              <a:rPr lang="en-US" altLang="zh-TW" smtClean="0"/>
              <a:t/>
            </a:r>
            <a:br>
              <a:rPr lang="en-US" altLang="zh-TW" smtClean="0"/>
            </a:br>
            <a:r>
              <a:rPr lang="zh-TW" altLang="en-US" smtClean="0">
                <a:solidFill>
                  <a:srgbClr val="FF0000"/>
                </a:solidFill>
              </a:rPr>
              <a:t>發現自我</a:t>
            </a:r>
            <a:r>
              <a:rPr lang="zh-TW" altLang="en-US" smtClean="0"/>
              <a:t>的課程</a:t>
            </a:r>
            <a:endParaRPr lang="en-US" altLang="zh-TW" smtClean="0"/>
          </a:p>
          <a:p>
            <a:r>
              <a:rPr lang="zh-TW" altLang="en-US" smtClean="0"/>
              <a:t>是</a:t>
            </a:r>
            <a:r>
              <a:rPr lang="zh-TW" altLang="en-US" smtClean="0">
                <a:solidFill>
                  <a:srgbClr val="FF0000"/>
                </a:solidFill>
              </a:rPr>
              <a:t>走出校園</a:t>
            </a:r>
            <a:r>
              <a:rPr lang="zh-TW" altLang="en-US" smtClean="0"/>
              <a:t>到</a:t>
            </a:r>
            <a:r>
              <a:rPr lang="zh-TW" altLang="en-US" smtClean="0">
                <a:solidFill>
                  <a:srgbClr val="FF0000"/>
                </a:solidFill>
              </a:rPr>
              <a:t>校外</a:t>
            </a:r>
            <a:r>
              <a:rPr lang="zh-TW" altLang="en-US" smtClean="0"/>
              <a:t>的</a:t>
            </a:r>
            <a:r>
              <a:rPr lang="zh-TW" altLang="en-US" smtClean="0">
                <a:solidFill>
                  <a:srgbClr val="FF0000"/>
                </a:solidFill>
              </a:rPr>
              <a:t>志工服務</a:t>
            </a:r>
            <a:r>
              <a:rPr lang="zh-TW" altLang="en-US" smtClean="0"/>
              <a:t>課程</a:t>
            </a:r>
          </a:p>
        </p:txBody>
      </p:sp>
      <p:sp>
        <p:nvSpPr>
          <p:cNvPr id="6148"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eaLnBrk="1" hangingPunct="1">
              <a:spcBef>
                <a:spcPct val="0"/>
              </a:spcBef>
              <a:buFontTx/>
              <a:buNone/>
            </a:pPr>
            <a:fld id="{EFCE7716-D012-4B9A-B3B5-4278CB026741}" type="slidenum">
              <a:rPr lang="zh-TW" altLang="en-US" sz="1200">
                <a:solidFill>
                  <a:srgbClr val="898989"/>
                </a:solidFill>
              </a:rPr>
              <a:pPr eaLnBrk="1" hangingPunct="1">
                <a:spcBef>
                  <a:spcPct val="0"/>
                </a:spcBef>
                <a:buFontTx/>
                <a:buNone/>
              </a:pPr>
              <a:t>3</a:t>
            </a:fld>
            <a:endParaRPr lang="zh-TW" altLang="en-US" sz="1200">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內容版面配置區 2"/>
          <p:cNvSpPr>
            <a:spLocks noGrp="1"/>
          </p:cNvSpPr>
          <p:nvPr>
            <p:ph idx="1"/>
          </p:nvPr>
        </p:nvSpPr>
        <p:spPr>
          <a:xfrm>
            <a:off x="323850" y="2204864"/>
            <a:ext cx="8569325" cy="4248472"/>
          </a:xfrm>
        </p:spPr>
        <p:txBody>
          <a:bodyPr/>
          <a:lstStyle/>
          <a:p>
            <a:r>
              <a:rPr lang="zh-TW" altLang="en-US" dirty="0" smtClean="0"/>
              <a:t>課程名稱：</a:t>
            </a:r>
            <a:r>
              <a:rPr lang="zh-TW" altLang="en-US" dirty="0" smtClean="0">
                <a:solidFill>
                  <a:srgbClr val="FF0000"/>
                </a:solidFill>
              </a:rPr>
              <a:t>資訊數位服務</a:t>
            </a:r>
            <a:br>
              <a:rPr lang="zh-TW" altLang="en-US" dirty="0" smtClean="0">
                <a:solidFill>
                  <a:srgbClr val="FF0000"/>
                </a:solidFill>
              </a:rPr>
            </a:br>
            <a:r>
              <a:rPr lang="en-US" altLang="zh-TW" dirty="0" smtClean="0">
                <a:solidFill>
                  <a:srgbClr val="FF0000"/>
                </a:solidFill>
              </a:rPr>
              <a:t>                     (Information Service)</a:t>
            </a:r>
          </a:p>
          <a:p>
            <a:r>
              <a:rPr lang="zh-TW" altLang="en-US" dirty="0" smtClean="0"/>
              <a:t>授課教師：戴敏育 </a:t>
            </a:r>
            <a:r>
              <a:rPr lang="en-US" altLang="zh-TW" dirty="0" smtClean="0"/>
              <a:t>(Min-</a:t>
            </a:r>
            <a:r>
              <a:rPr lang="en-US" altLang="zh-TW" dirty="0" err="1" smtClean="0"/>
              <a:t>Yuh</a:t>
            </a:r>
            <a:r>
              <a:rPr lang="en-US" altLang="zh-TW" dirty="0" smtClean="0"/>
              <a:t> Day)</a:t>
            </a:r>
            <a:endParaRPr lang="zh-TW" altLang="zh-TW" dirty="0" smtClean="0"/>
          </a:p>
          <a:p>
            <a:r>
              <a:rPr lang="zh-TW" altLang="en-US" dirty="0" smtClean="0"/>
              <a:t>開課系級：資管三 </a:t>
            </a:r>
            <a:r>
              <a:rPr lang="en-US" altLang="zh-TW" dirty="0" smtClean="0"/>
              <a:t>(TLMXB3P) (M1891)</a:t>
            </a:r>
          </a:p>
          <a:p>
            <a:r>
              <a:rPr lang="zh-TW" altLang="en-US" dirty="0" smtClean="0"/>
              <a:t>開課資料：選修 單學期 </a:t>
            </a:r>
            <a:r>
              <a:rPr lang="en-US" altLang="zh-TW" dirty="0" smtClean="0"/>
              <a:t>2</a:t>
            </a:r>
            <a:r>
              <a:rPr lang="zh-TW" altLang="en-US" dirty="0" smtClean="0"/>
              <a:t>學分</a:t>
            </a:r>
            <a:endParaRPr lang="en-US" altLang="zh-TW" dirty="0" smtClean="0"/>
          </a:p>
          <a:p>
            <a:r>
              <a:rPr lang="zh-TW" altLang="en-US" dirty="0" smtClean="0"/>
              <a:t>上課時間：週六 </a:t>
            </a:r>
            <a:r>
              <a:rPr lang="en-US" altLang="zh-TW" dirty="0" smtClean="0"/>
              <a:t>3,4</a:t>
            </a:r>
            <a:r>
              <a:rPr lang="zh-TW" altLang="en-US" dirty="0" smtClean="0"/>
              <a:t> </a:t>
            </a:r>
            <a:r>
              <a:rPr lang="en-US" altLang="zh-TW" dirty="0" smtClean="0"/>
              <a:t>(Sat </a:t>
            </a:r>
            <a:r>
              <a:rPr lang="en-US" altLang="zh-TW" dirty="0" smtClean="0"/>
              <a:t>10:10-12:00</a:t>
            </a:r>
            <a:r>
              <a:rPr lang="en-US" altLang="zh-TW" dirty="0" smtClean="0"/>
              <a:t>) </a:t>
            </a:r>
            <a:r>
              <a:rPr lang="en-US" altLang="zh-TW" dirty="0" smtClean="0"/>
              <a:t>(TBA)</a:t>
            </a:r>
            <a:endParaRPr lang="en-US" altLang="zh-TW" dirty="0" smtClean="0"/>
          </a:p>
          <a:p>
            <a:r>
              <a:rPr lang="zh-TW" altLang="en-US" dirty="0" smtClean="0"/>
              <a:t>上課教室：</a:t>
            </a:r>
            <a:r>
              <a:rPr lang="zh-TW" altLang="en-US" dirty="0" smtClean="0">
                <a:solidFill>
                  <a:srgbClr val="FF0000"/>
                </a:solidFill>
              </a:rPr>
              <a:t>校外服務</a:t>
            </a:r>
            <a:r>
              <a:rPr lang="en-US" altLang="zh-TW" dirty="0" smtClean="0"/>
              <a:t> (B425)</a:t>
            </a:r>
          </a:p>
          <a:p>
            <a:endParaRPr lang="zh-TW" altLang="en-US" dirty="0" smtClean="0">
              <a:latin typeface="Times New Roman" pitchFamily="18" charset="0"/>
            </a:endParaRPr>
          </a:p>
        </p:txBody>
      </p:sp>
      <p:sp>
        <p:nvSpPr>
          <p:cNvPr id="7172"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eaLnBrk="1" hangingPunct="1">
              <a:spcBef>
                <a:spcPct val="0"/>
              </a:spcBef>
              <a:buFontTx/>
              <a:buNone/>
            </a:pPr>
            <a:fld id="{F4E37447-A421-40DF-B231-9F5739A0941D}" type="slidenum">
              <a:rPr lang="zh-TW" altLang="en-US" sz="1200">
                <a:solidFill>
                  <a:srgbClr val="898989"/>
                </a:solidFill>
              </a:rPr>
              <a:pPr eaLnBrk="1" hangingPunct="1">
                <a:spcBef>
                  <a:spcPct val="0"/>
                </a:spcBef>
                <a:buFontTx/>
                <a:buNone/>
              </a:pPr>
              <a:t>4</a:t>
            </a:fld>
            <a:endParaRPr lang="zh-TW" altLang="en-US" sz="1200">
              <a:solidFill>
                <a:srgbClr val="898989"/>
              </a:solidFill>
            </a:endParaRPr>
          </a:p>
        </p:txBody>
      </p:sp>
      <p:sp>
        <p:nvSpPr>
          <p:cNvPr id="6" name="標題 1"/>
          <p:cNvSpPr>
            <a:spLocks noGrp="1"/>
          </p:cNvSpPr>
          <p:nvPr>
            <p:ph type="title"/>
          </p:nvPr>
        </p:nvSpPr>
        <p:spPr>
          <a:xfrm>
            <a:off x="457200" y="188913"/>
            <a:ext cx="8229600" cy="1727200"/>
          </a:xfrm>
        </p:spPr>
        <p:txBody>
          <a:bodyPr/>
          <a:lstStyle/>
          <a:p>
            <a:pPr eaLnBrk="1" hangingPunct="1">
              <a:defRPr/>
            </a:pPr>
            <a:r>
              <a:rPr lang="zh-TW" altLang="zh-TW" dirty="0" smtClean="0">
                <a:solidFill>
                  <a:schemeClr val="accent1"/>
                </a:solidFill>
                <a:latin typeface="Arial Unicode MS" pitchFamily="34" charset="-120"/>
              </a:rPr>
              <a:t>淡江大學</a:t>
            </a:r>
            <a:r>
              <a:rPr lang="en-US" altLang="zh-TW" dirty="0" smtClean="0">
                <a:solidFill>
                  <a:schemeClr val="accent1"/>
                </a:solidFill>
                <a:latin typeface="Arial Unicode MS" pitchFamily="34" charset="-120"/>
              </a:rPr>
              <a:t>106</a:t>
            </a:r>
            <a:r>
              <a:rPr lang="zh-TW" altLang="zh-TW" dirty="0" smtClean="0">
                <a:solidFill>
                  <a:schemeClr val="accent1"/>
                </a:solidFill>
                <a:latin typeface="Arial Unicode MS" pitchFamily="34" charset="-120"/>
              </a:rPr>
              <a:t>學年度</a:t>
            </a:r>
            <a:r>
              <a:rPr lang="zh-TW" altLang="zh-TW" dirty="0" smtClean="0">
                <a:solidFill>
                  <a:schemeClr val="accent1"/>
                </a:solidFill>
                <a:latin typeface="Arial Unicode MS" pitchFamily="34" charset="-120"/>
              </a:rPr>
              <a:t>第</a:t>
            </a:r>
            <a:r>
              <a:rPr lang="en-US" altLang="zh-TW" dirty="0" smtClean="0">
                <a:solidFill>
                  <a:schemeClr val="accent1"/>
                </a:solidFill>
                <a:latin typeface="Arial Unicode MS" pitchFamily="34" charset="-120"/>
              </a:rPr>
              <a:t>1</a:t>
            </a:r>
            <a:r>
              <a:rPr lang="zh-TW" altLang="zh-TW" dirty="0" smtClean="0">
                <a:solidFill>
                  <a:schemeClr val="accent1"/>
                </a:solidFill>
                <a:latin typeface="Arial Unicode MS" pitchFamily="34" charset="-120"/>
              </a:rPr>
              <a:t>學期</a:t>
            </a:r>
            <a:r>
              <a:rPr lang="en-US" altLang="zh-TW" dirty="0" smtClean="0">
                <a:solidFill>
                  <a:schemeClr val="accent1"/>
                </a:solidFill>
                <a:latin typeface="Arial Unicode MS" pitchFamily="34" charset="-120"/>
              </a:rPr>
              <a:t/>
            </a:r>
            <a:br>
              <a:rPr lang="en-US" altLang="zh-TW" dirty="0" smtClean="0">
                <a:solidFill>
                  <a:schemeClr val="accent1"/>
                </a:solidFill>
                <a:latin typeface="Arial Unicode MS" pitchFamily="34" charset="-120"/>
              </a:rPr>
            </a:br>
            <a:r>
              <a:rPr lang="zh-TW" altLang="zh-TW" dirty="0" smtClean="0">
                <a:solidFill>
                  <a:schemeClr val="accent1"/>
                </a:solidFill>
                <a:latin typeface="Arial Unicode MS" pitchFamily="34" charset="-120"/>
              </a:rPr>
              <a:t>課程教學計畫表</a:t>
            </a:r>
            <a:r>
              <a:rPr lang="en-US" altLang="zh-TW" dirty="0" smtClean="0">
                <a:solidFill>
                  <a:schemeClr val="accent1"/>
                </a:solidFill>
                <a:latin typeface="標楷體" pitchFamily="65" charset="-120"/>
              </a:rPr>
              <a:t/>
            </a:r>
            <a:br>
              <a:rPr lang="en-US" altLang="zh-TW" dirty="0" smtClean="0">
                <a:solidFill>
                  <a:schemeClr val="accent1"/>
                </a:solidFill>
                <a:latin typeface="標楷體" pitchFamily="65" charset="-120"/>
              </a:rPr>
            </a:br>
            <a:r>
              <a:rPr lang="en-US" altLang="zh-TW" dirty="0" smtClean="0">
                <a:solidFill>
                  <a:schemeClr val="accent1"/>
                </a:solidFill>
              </a:rPr>
              <a:t> </a:t>
            </a:r>
            <a:r>
              <a:rPr lang="en-US" altLang="zh-TW" sz="3600" dirty="0" smtClean="0">
                <a:solidFill>
                  <a:schemeClr val="accent1"/>
                </a:solidFill>
              </a:rPr>
              <a:t>Fall </a:t>
            </a:r>
            <a:r>
              <a:rPr lang="en-US" altLang="zh-TW" sz="3600" dirty="0" smtClean="0">
                <a:solidFill>
                  <a:schemeClr val="accent1"/>
                </a:solidFill>
              </a:rPr>
              <a:t>2017 </a:t>
            </a:r>
            <a:r>
              <a:rPr lang="en-US" altLang="zh-TW" sz="3600" dirty="0" smtClean="0">
                <a:solidFill>
                  <a:schemeClr val="accent1"/>
                </a:solidFill>
              </a:rPr>
              <a:t>(</a:t>
            </a:r>
            <a:r>
              <a:rPr lang="en-US" altLang="zh-TW" sz="3600" dirty="0" smtClean="0">
                <a:solidFill>
                  <a:schemeClr val="accent1"/>
                </a:solidFill>
              </a:rPr>
              <a:t>2017.09.23 </a:t>
            </a:r>
            <a:r>
              <a:rPr lang="en-US" altLang="zh-TW" sz="3600" dirty="0" smtClean="0">
                <a:solidFill>
                  <a:schemeClr val="accent1"/>
                </a:solidFill>
              </a:rPr>
              <a:t>- </a:t>
            </a:r>
            <a:r>
              <a:rPr lang="en-US" altLang="zh-TW" sz="3600" dirty="0" smtClean="0">
                <a:solidFill>
                  <a:schemeClr val="accent1"/>
                </a:solidFill>
              </a:rPr>
              <a:t>2018.01.20)</a:t>
            </a:r>
            <a:endParaRPr lang="zh-TW" altLang="en-US" sz="3600" dirty="0" smtClean="0">
              <a:solidFill>
                <a:schemeClr val="accent1"/>
              </a:solidFill>
              <a:latin typeface="標楷體" pitchFamily="65" charset="-12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標題 1"/>
          <p:cNvSpPr>
            <a:spLocks noGrp="1"/>
          </p:cNvSpPr>
          <p:nvPr>
            <p:ph type="title"/>
          </p:nvPr>
        </p:nvSpPr>
        <p:spPr>
          <a:xfrm>
            <a:off x="457200" y="188913"/>
            <a:ext cx="8229600" cy="863600"/>
          </a:xfrm>
        </p:spPr>
        <p:txBody>
          <a:bodyPr/>
          <a:lstStyle/>
          <a:p>
            <a:r>
              <a:rPr lang="zh-TW" altLang="en-US" dirty="0" smtClean="0">
                <a:solidFill>
                  <a:srgbClr val="FF0000"/>
                </a:solidFill>
              </a:rPr>
              <a:t>專業服務學習</a:t>
            </a:r>
            <a:r>
              <a:rPr lang="zh-TW" altLang="en-US" dirty="0" smtClean="0">
                <a:solidFill>
                  <a:srgbClr val="4F81BD"/>
                </a:solidFill>
              </a:rPr>
              <a:t>課程的思考</a:t>
            </a:r>
          </a:p>
        </p:txBody>
      </p:sp>
      <p:sp>
        <p:nvSpPr>
          <p:cNvPr id="8195" name="內容版面配置區 2"/>
          <p:cNvSpPr>
            <a:spLocks noGrp="1"/>
          </p:cNvSpPr>
          <p:nvPr>
            <p:ph idx="1"/>
          </p:nvPr>
        </p:nvSpPr>
        <p:spPr>
          <a:xfrm>
            <a:off x="457200" y="1196975"/>
            <a:ext cx="8435975" cy="5256213"/>
          </a:xfrm>
        </p:spPr>
        <p:txBody>
          <a:bodyPr/>
          <a:lstStyle/>
          <a:p>
            <a:r>
              <a:rPr lang="zh-TW" altLang="en-US" sz="2800" smtClean="0"/>
              <a:t>學生可以為淡水地區在地民間社會帶來什麼服務？</a:t>
            </a:r>
            <a:endParaRPr lang="en-US" altLang="zh-TW" sz="2800" smtClean="0"/>
          </a:p>
          <a:p>
            <a:r>
              <a:rPr lang="zh-TW" altLang="en-US" sz="2800" smtClean="0"/>
              <a:t>社會可以提供學生什麼學習資源？</a:t>
            </a:r>
            <a:endParaRPr lang="en-US" altLang="zh-TW" sz="2800" smtClean="0"/>
          </a:p>
          <a:p>
            <a:r>
              <a:rPr lang="zh-TW" altLang="en-US" sz="2800" smtClean="0"/>
              <a:t>如何克服同學的心理障礙？</a:t>
            </a:r>
            <a:endParaRPr lang="en-US" altLang="zh-TW" sz="2800" smtClean="0"/>
          </a:p>
          <a:p>
            <a:r>
              <a:rPr lang="zh-TW" altLang="en-US" sz="2800" smtClean="0"/>
              <a:t>如何讓社群接受學生的服務？</a:t>
            </a:r>
            <a:endParaRPr lang="en-US" altLang="zh-TW" sz="2800" smtClean="0"/>
          </a:p>
          <a:p>
            <a:r>
              <a:rPr lang="zh-TW" altLang="en-US" sz="2800" smtClean="0"/>
              <a:t>民間社會的學習資產</a:t>
            </a:r>
            <a:endParaRPr lang="en-US" altLang="zh-TW" sz="2800" smtClean="0"/>
          </a:p>
          <a:p>
            <a:pPr lvl="1"/>
            <a:r>
              <a:rPr lang="zh-TW" altLang="en-US" smtClean="0"/>
              <a:t>人的關懷</a:t>
            </a:r>
            <a:endParaRPr lang="en-US" altLang="zh-TW" smtClean="0"/>
          </a:p>
          <a:p>
            <a:pPr lvl="1"/>
            <a:r>
              <a:rPr lang="zh-TW" altLang="en-US" smtClean="0"/>
              <a:t>環境的關懷及土地的關懷</a:t>
            </a:r>
            <a:endParaRPr lang="en-US" altLang="zh-TW" smtClean="0"/>
          </a:p>
          <a:p>
            <a:pPr lvl="1"/>
            <a:r>
              <a:rPr lang="zh-TW" altLang="en-US" smtClean="0"/>
              <a:t>信念、價值觀、生活態度</a:t>
            </a:r>
            <a:endParaRPr lang="en-US" altLang="zh-TW" smtClean="0"/>
          </a:p>
          <a:p>
            <a:r>
              <a:rPr lang="zh-TW" altLang="en-US" sz="2800" smtClean="0"/>
              <a:t>社群領導人給學生帶來的啟思與學習</a:t>
            </a:r>
            <a:endParaRPr lang="en-US" altLang="zh-TW" sz="2800" smtClean="0"/>
          </a:p>
          <a:p>
            <a:pPr lvl="1"/>
            <a:endParaRPr lang="zh-TW" altLang="en-US" smtClean="0"/>
          </a:p>
        </p:txBody>
      </p:sp>
      <p:sp>
        <p:nvSpPr>
          <p:cNvPr id="8196"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eaLnBrk="1" hangingPunct="1">
              <a:spcBef>
                <a:spcPct val="0"/>
              </a:spcBef>
              <a:buFontTx/>
              <a:buNone/>
            </a:pPr>
            <a:fld id="{8B5B5270-AB89-44A4-A3B3-7C1A26B78E84}" type="slidenum">
              <a:rPr lang="zh-TW" altLang="en-US" sz="1200">
                <a:solidFill>
                  <a:srgbClr val="898989"/>
                </a:solidFill>
              </a:rPr>
              <a:pPr eaLnBrk="1" hangingPunct="1">
                <a:spcBef>
                  <a:spcPct val="0"/>
                </a:spcBef>
                <a:buFontTx/>
                <a:buNone/>
              </a:pPr>
              <a:t>5</a:t>
            </a:fld>
            <a:endParaRPr lang="zh-TW" altLang="en-US" sz="1200">
              <a:solidFill>
                <a:srgbClr val="898989"/>
              </a:solidFill>
            </a:endParaRPr>
          </a:p>
        </p:txBody>
      </p:sp>
      <p:sp>
        <p:nvSpPr>
          <p:cNvPr id="8197" name="矩形 4"/>
          <p:cNvSpPr>
            <a:spLocks noChangeArrowheads="1"/>
          </p:cNvSpPr>
          <p:nvPr/>
        </p:nvSpPr>
        <p:spPr bwMode="auto">
          <a:xfrm>
            <a:off x="1116013" y="6611938"/>
            <a:ext cx="66055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algn="ctr" eaLnBrk="1" hangingPunct="1">
              <a:spcBef>
                <a:spcPct val="0"/>
              </a:spcBef>
              <a:buFontTx/>
              <a:buNone/>
            </a:pPr>
            <a:r>
              <a:rPr lang="en-US" altLang="zh-TW" sz="1000">
                <a:solidFill>
                  <a:srgbClr val="A6A6A6"/>
                </a:solidFill>
                <a:latin typeface="Arial" charset="0"/>
              </a:rPr>
              <a:t>Source:</a:t>
            </a:r>
            <a:r>
              <a:rPr lang="zh-TW" altLang="en-US" sz="1000">
                <a:solidFill>
                  <a:srgbClr val="A6A6A6"/>
                </a:solidFill>
                <a:latin typeface="Arial" charset="0"/>
              </a:rPr>
              <a:t>林銀河 </a:t>
            </a:r>
            <a:r>
              <a:rPr lang="en-US" altLang="zh-TW" sz="1000">
                <a:solidFill>
                  <a:srgbClr val="A6A6A6"/>
                </a:solidFill>
                <a:latin typeface="Arial" charset="0"/>
              </a:rPr>
              <a:t>(2011)</a:t>
            </a:r>
            <a:r>
              <a:rPr lang="zh-TW" altLang="en-US" sz="1000">
                <a:solidFill>
                  <a:srgbClr val="A6A6A6"/>
                </a:solidFill>
                <a:latin typeface="Arial" charset="0"/>
              </a:rPr>
              <a:t>，</a:t>
            </a:r>
            <a:r>
              <a:rPr lang="en-US" altLang="zh-TW" sz="1000">
                <a:solidFill>
                  <a:srgbClr val="A6A6A6"/>
                </a:solidFill>
                <a:latin typeface="Arial" charset="0"/>
              </a:rPr>
              <a:t>99</a:t>
            </a:r>
            <a:r>
              <a:rPr lang="zh-TW" altLang="en-US" sz="1000">
                <a:solidFill>
                  <a:srgbClr val="A6A6A6"/>
                </a:solidFill>
                <a:latin typeface="Arial" charset="0"/>
              </a:rPr>
              <a:t>學年度專業服務學習課程經驗分享</a:t>
            </a:r>
            <a:r>
              <a:rPr lang="en-US" altLang="zh-TW" sz="1000">
                <a:solidFill>
                  <a:srgbClr val="A6A6A6"/>
                </a:solidFill>
                <a:latin typeface="Arial" charset="0"/>
              </a:rPr>
              <a:t>—</a:t>
            </a:r>
            <a:r>
              <a:rPr lang="zh-TW" altLang="en-US" sz="1000">
                <a:solidFill>
                  <a:srgbClr val="A6A6A6"/>
                </a:solidFill>
                <a:latin typeface="Arial" charset="0"/>
              </a:rPr>
              <a:t>宜蘭在地知識建構與數位典藏，</a:t>
            </a:r>
            <a:r>
              <a:rPr lang="en-US" altLang="zh-TW" sz="1000">
                <a:solidFill>
                  <a:srgbClr val="A6A6A6"/>
                </a:solidFill>
                <a:latin typeface="Arial" charset="0"/>
              </a:rPr>
              <a:t>2011.06.09</a:t>
            </a:r>
            <a:endParaRPr lang="zh-TW" altLang="en-US" sz="1000">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標題 1"/>
          <p:cNvSpPr>
            <a:spLocks noGrp="1"/>
          </p:cNvSpPr>
          <p:nvPr>
            <p:ph type="title"/>
          </p:nvPr>
        </p:nvSpPr>
        <p:spPr>
          <a:xfrm>
            <a:off x="457200" y="274638"/>
            <a:ext cx="8229600" cy="850900"/>
          </a:xfrm>
        </p:spPr>
        <p:txBody>
          <a:bodyPr/>
          <a:lstStyle/>
          <a:p>
            <a:r>
              <a:rPr lang="zh-TW" altLang="en-US" smtClean="0">
                <a:solidFill>
                  <a:srgbClr val="4F81BD"/>
                </a:solidFill>
                <a:latin typeface="標楷體" pitchFamily="65" charset="-120"/>
              </a:rPr>
              <a:t>課程簡介</a:t>
            </a:r>
          </a:p>
        </p:txBody>
      </p:sp>
      <p:sp>
        <p:nvSpPr>
          <p:cNvPr id="9219" name="內容版面配置區 2"/>
          <p:cNvSpPr>
            <a:spLocks noGrp="1"/>
          </p:cNvSpPr>
          <p:nvPr>
            <p:ph idx="1"/>
          </p:nvPr>
        </p:nvSpPr>
        <p:spPr>
          <a:xfrm>
            <a:off x="0" y="1268413"/>
            <a:ext cx="9144000" cy="5113337"/>
          </a:xfrm>
        </p:spPr>
        <p:txBody>
          <a:bodyPr/>
          <a:lstStyle/>
          <a:p>
            <a:r>
              <a:rPr lang="zh-TW" altLang="en-US" smtClean="0"/>
              <a:t>本課程目標為協助學生</a:t>
            </a:r>
            <a:r>
              <a:rPr lang="en-US" altLang="zh-TW" smtClean="0"/>
              <a:t/>
            </a:r>
            <a:br>
              <a:rPr lang="en-US" altLang="zh-TW" smtClean="0"/>
            </a:br>
            <a:r>
              <a:rPr lang="zh-TW" altLang="en-US" smtClean="0"/>
              <a:t>應用課堂所學、增進自我服務與反思能力。</a:t>
            </a:r>
            <a:endParaRPr lang="en-US" altLang="zh-TW" smtClean="0"/>
          </a:p>
          <a:p>
            <a:r>
              <a:rPr lang="zh-TW" altLang="en-US" smtClean="0"/>
              <a:t>由學生組成服務團隊，</a:t>
            </a:r>
            <a:r>
              <a:rPr lang="en-US" altLang="zh-TW" smtClean="0"/>
              <a:t/>
            </a:r>
            <a:br>
              <a:rPr lang="en-US" altLang="zh-TW" smtClean="0"/>
            </a:br>
            <a:r>
              <a:rPr lang="zh-TW" altLang="en-US" smtClean="0"/>
              <a:t>本著專業態度與服務精神，</a:t>
            </a:r>
            <a:r>
              <a:rPr lang="en-US" altLang="zh-TW" smtClean="0"/>
              <a:t/>
            </a:r>
            <a:br>
              <a:rPr lang="en-US" altLang="zh-TW" smtClean="0"/>
            </a:br>
            <a:r>
              <a:rPr lang="zh-TW" altLang="en-US" smtClean="0"/>
              <a:t>在授課教師的帶領下，</a:t>
            </a:r>
            <a:r>
              <a:rPr lang="en-US" altLang="zh-TW" smtClean="0"/>
              <a:t/>
            </a:r>
            <a:br>
              <a:rPr lang="en-US" altLang="zh-TW" smtClean="0"/>
            </a:br>
            <a:r>
              <a:rPr lang="zh-TW" altLang="en-US" smtClean="0"/>
              <a:t>一起服務學校附近地區，</a:t>
            </a:r>
            <a:r>
              <a:rPr lang="en-US" altLang="zh-TW" smtClean="0"/>
              <a:t/>
            </a:r>
            <a:br>
              <a:rPr lang="en-US" altLang="zh-TW" smtClean="0"/>
            </a:br>
            <a:r>
              <a:rPr lang="zh-TW" altLang="en-US" smtClean="0"/>
              <a:t>並增加學生應用資訊科技解決實務問題之能力，</a:t>
            </a:r>
            <a:r>
              <a:rPr lang="en-US" altLang="zh-TW" smtClean="0"/>
              <a:t/>
            </a:r>
            <a:br>
              <a:rPr lang="en-US" altLang="zh-TW" smtClean="0"/>
            </a:br>
            <a:r>
              <a:rPr lang="zh-TW" altLang="en-US" smtClean="0"/>
              <a:t>係一門推動並深化具「課程」結合「服務」內涵之服務學習課程。</a:t>
            </a:r>
          </a:p>
        </p:txBody>
      </p:sp>
      <p:sp>
        <p:nvSpPr>
          <p:cNvPr id="9220"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eaLnBrk="1" hangingPunct="1">
              <a:spcBef>
                <a:spcPct val="0"/>
              </a:spcBef>
              <a:buFontTx/>
              <a:buNone/>
            </a:pPr>
            <a:fld id="{C217420F-6AF6-40EB-831A-2BE3A1EB04BF}" type="slidenum">
              <a:rPr lang="zh-TW" altLang="en-US" sz="1200">
                <a:solidFill>
                  <a:srgbClr val="898989"/>
                </a:solidFill>
              </a:rPr>
              <a:pPr eaLnBrk="1" hangingPunct="1">
                <a:spcBef>
                  <a:spcPct val="0"/>
                </a:spcBef>
                <a:buFontTx/>
                <a:buNone/>
              </a:pPr>
              <a:t>6</a:t>
            </a:fld>
            <a:endParaRPr lang="zh-TW" altLang="en-US" sz="1200">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標題 1"/>
          <p:cNvSpPr>
            <a:spLocks noGrp="1"/>
          </p:cNvSpPr>
          <p:nvPr>
            <p:ph type="title"/>
          </p:nvPr>
        </p:nvSpPr>
        <p:spPr>
          <a:xfrm>
            <a:off x="457200" y="188913"/>
            <a:ext cx="8229600" cy="719137"/>
          </a:xfrm>
        </p:spPr>
        <p:txBody>
          <a:bodyPr/>
          <a:lstStyle/>
          <a:p>
            <a:r>
              <a:rPr lang="en-US" altLang="zh-TW" smtClean="0">
                <a:solidFill>
                  <a:srgbClr val="4F81BD"/>
                </a:solidFill>
              </a:rPr>
              <a:t>Course Introduction</a:t>
            </a:r>
            <a:endParaRPr lang="zh-TW" altLang="en-US" smtClean="0">
              <a:solidFill>
                <a:srgbClr val="4F81BD"/>
              </a:solidFill>
            </a:endParaRPr>
          </a:p>
        </p:txBody>
      </p:sp>
      <p:sp>
        <p:nvSpPr>
          <p:cNvPr id="10243" name="內容版面配置區 2"/>
          <p:cNvSpPr>
            <a:spLocks noGrp="1"/>
          </p:cNvSpPr>
          <p:nvPr>
            <p:ph idx="1"/>
          </p:nvPr>
        </p:nvSpPr>
        <p:spPr>
          <a:xfrm>
            <a:off x="457200" y="1125538"/>
            <a:ext cx="8229600" cy="5000625"/>
          </a:xfrm>
        </p:spPr>
        <p:txBody>
          <a:bodyPr/>
          <a:lstStyle/>
          <a:p>
            <a:r>
              <a:rPr lang="en-US" altLang="zh-TW" sz="2800" smtClean="0"/>
              <a:t>The course objective is to assist students to apply their classroom learning, and reflection to enhance self-service capabilities. </a:t>
            </a:r>
          </a:p>
          <a:p>
            <a:r>
              <a:rPr lang="en-US" altLang="zh-TW" sz="2800" smtClean="0"/>
              <a:t>The service teams composed by students, in a professional manner and spirit of service, will provide information service to community near the school under the leadership of the instructor. Students are expected to increase the ability of applying information technology to solve practical problem. This is a service learning course to promote and deepen the combination of "course" and "service".</a:t>
            </a:r>
          </a:p>
        </p:txBody>
      </p:sp>
      <p:sp>
        <p:nvSpPr>
          <p:cNvPr id="10244"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eaLnBrk="1" hangingPunct="1">
              <a:spcBef>
                <a:spcPct val="0"/>
              </a:spcBef>
              <a:buFontTx/>
              <a:buNone/>
            </a:pPr>
            <a:fld id="{636B1542-9F1B-4AD2-93C3-0E32993EEBF9}" type="slidenum">
              <a:rPr lang="zh-TW" altLang="en-US" sz="1200">
                <a:solidFill>
                  <a:srgbClr val="898989"/>
                </a:solidFill>
              </a:rPr>
              <a:pPr eaLnBrk="1" hangingPunct="1">
                <a:spcBef>
                  <a:spcPct val="0"/>
                </a:spcBef>
                <a:buFontTx/>
                <a:buNone/>
              </a:pPr>
              <a:t>7</a:t>
            </a:fld>
            <a:endParaRPr lang="zh-TW" altLang="en-US" sz="1200">
              <a:solidFill>
                <a:srgbClr val="898989"/>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標題 1"/>
          <p:cNvSpPr>
            <a:spLocks noGrp="1"/>
          </p:cNvSpPr>
          <p:nvPr>
            <p:ph type="title"/>
          </p:nvPr>
        </p:nvSpPr>
        <p:spPr>
          <a:xfrm>
            <a:off x="421481" y="188640"/>
            <a:ext cx="8229600" cy="954360"/>
          </a:xfrm>
        </p:spPr>
        <p:txBody>
          <a:bodyPr/>
          <a:lstStyle/>
          <a:p>
            <a:r>
              <a:rPr lang="zh-TW" altLang="en-US" smtClean="0">
                <a:solidFill>
                  <a:srgbClr val="4F81BD"/>
                </a:solidFill>
              </a:rPr>
              <a:t>教學目標</a:t>
            </a:r>
          </a:p>
        </p:txBody>
      </p:sp>
      <p:sp>
        <p:nvSpPr>
          <p:cNvPr id="11267" name="內容版面配置區 2"/>
          <p:cNvSpPr>
            <a:spLocks noGrp="1"/>
          </p:cNvSpPr>
          <p:nvPr>
            <p:ph idx="1"/>
          </p:nvPr>
        </p:nvSpPr>
        <p:spPr>
          <a:xfrm>
            <a:off x="179388" y="1268760"/>
            <a:ext cx="8713787" cy="5251103"/>
          </a:xfrm>
        </p:spPr>
        <p:txBody>
          <a:bodyPr/>
          <a:lstStyle/>
          <a:p>
            <a:pPr algn="ctr">
              <a:buFont typeface="Arial" charset="0"/>
              <a:buNone/>
            </a:pPr>
            <a:r>
              <a:rPr lang="zh-TW" altLang="en-US" sz="4000" dirty="0" smtClean="0"/>
              <a:t>協助學生</a:t>
            </a:r>
            <a:r>
              <a:rPr lang="en-US" altLang="zh-TW" sz="4000" dirty="0" smtClean="0"/>
              <a:t/>
            </a:r>
            <a:br>
              <a:rPr lang="en-US" altLang="zh-TW" sz="4000" dirty="0" smtClean="0"/>
            </a:br>
            <a:r>
              <a:rPr lang="zh-TW" altLang="en-US" sz="4000" dirty="0" smtClean="0"/>
              <a:t>應用課堂所學、</a:t>
            </a:r>
            <a:r>
              <a:rPr lang="en-US" altLang="zh-TW" sz="4000" dirty="0" smtClean="0"/>
              <a:t/>
            </a:r>
            <a:br>
              <a:rPr lang="en-US" altLang="zh-TW" sz="4000" dirty="0" smtClean="0"/>
            </a:br>
            <a:r>
              <a:rPr lang="zh-TW" altLang="en-US" sz="4000" dirty="0" smtClean="0"/>
              <a:t>增進自我服務與反思能力。</a:t>
            </a:r>
            <a:endParaRPr lang="en-US" altLang="zh-TW" sz="4000" dirty="0" smtClean="0"/>
          </a:p>
          <a:p>
            <a:pPr algn="ctr">
              <a:buFont typeface="Arial" charset="0"/>
              <a:buNone/>
            </a:pPr>
            <a:endParaRPr lang="en-US" altLang="zh-TW" sz="4000" dirty="0" smtClean="0"/>
          </a:p>
          <a:p>
            <a:pPr algn="ctr">
              <a:buFont typeface="Arial" charset="0"/>
              <a:buNone/>
            </a:pPr>
            <a:r>
              <a:rPr lang="en-US" altLang="zh-TW" sz="4000" dirty="0" smtClean="0"/>
              <a:t>Assist students to </a:t>
            </a:r>
            <a:br>
              <a:rPr lang="en-US" altLang="zh-TW" sz="4000" dirty="0" smtClean="0"/>
            </a:br>
            <a:r>
              <a:rPr lang="en-US" altLang="zh-TW" sz="4000" dirty="0" smtClean="0"/>
              <a:t>apply their classroom learning, </a:t>
            </a:r>
            <a:br>
              <a:rPr lang="en-US" altLang="zh-TW" sz="4000" dirty="0" smtClean="0"/>
            </a:br>
            <a:r>
              <a:rPr lang="en-US" altLang="zh-TW" sz="4000" dirty="0" smtClean="0"/>
              <a:t>and reflection to enhance self-service capabilities.</a:t>
            </a:r>
          </a:p>
        </p:txBody>
      </p:sp>
      <p:sp>
        <p:nvSpPr>
          <p:cNvPr id="11268"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eaLnBrk="1" hangingPunct="1">
              <a:spcBef>
                <a:spcPct val="0"/>
              </a:spcBef>
              <a:buFontTx/>
              <a:buNone/>
            </a:pPr>
            <a:fld id="{14CC7A14-5C70-4C3A-A3B0-3E2785F8CBA0}" type="slidenum">
              <a:rPr lang="zh-TW" altLang="en-US" sz="1200">
                <a:solidFill>
                  <a:srgbClr val="898989"/>
                </a:solidFill>
              </a:rPr>
              <a:pPr eaLnBrk="1" hangingPunct="1">
                <a:spcBef>
                  <a:spcPct val="0"/>
                </a:spcBef>
                <a:buFontTx/>
                <a:buNone/>
              </a:pPr>
              <a:t>8</a:t>
            </a:fld>
            <a:endParaRPr lang="zh-TW" altLang="en-US" sz="1200">
              <a:solidFill>
                <a:srgbClr val="89898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p:txBody>
          <a:bodyPr/>
          <a:lstStyle/>
          <a:p>
            <a:r>
              <a:rPr lang="zh-TW" altLang="en-US" smtClean="0">
                <a:solidFill>
                  <a:srgbClr val="4F81BD"/>
                </a:solidFill>
                <a:latin typeface="標楷體" pitchFamily="65" charset="-120"/>
              </a:rPr>
              <a:t>教學策略與評量方法</a:t>
            </a:r>
          </a:p>
        </p:txBody>
      </p:sp>
      <p:sp>
        <p:nvSpPr>
          <p:cNvPr id="12291" name="內容版面配置區 2"/>
          <p:cNvSpPr>
            <a:spLocks noGrp="1"/>
          </p:cNvSpPr>
          <p:nvPr>
            <p:ph idx="1"/>
          </p:nvPr>
        </p:nvSpPr>
        <p:spPr/>
        <p:txBody>
          <a:bodyPr/>
          <a:lstStyle/>
          <a:p>
            <a:r>
              <a:rPr lang="zh-TW" altLang="en-US" smtClean="0">
                <a:latin typeface="標楷體" pitchFamily="65" charset="-120"/>
              </a:rPr>
              <a:t>教學策略</a:t>
            </a:r>
            <a:endParaRPr lang="en-US" altLang="zh-TW" smtClean="0">
              <a:latin typeface="標楷體" pitchFamily="65" charset="-120"/>
            </a:endParaRPr>
          </a:p>
          <a:p>
            <a:pPr lvl="1"/>
            <a:r>
              <a:rPr lang="zh-TW" altLang="en-US" smtClean="0"/>
              <a:t>講述、分組討論、校外服務、實作、問題解決</a:t>
            </a:r>
            <a:endParaRPr lang="en-US" altLang="zh-TW" smtClean="0"/>
          </a:p>
          <a:p>
            <a:r>
              <a:rPr lang="zh-TW" altLang="en-US" smtClean="0">
                <a:latin typeface="標楷體" pitchFamily="65" charset="-120"/>
              </a:rPr>
              <a:t>評量方法</a:t>
            </a:r>
            <a:endParaRPr lang="en-US" altLang="zh-TW" smtClean="0">
              <a:latin typeface="標楷體" pitchFamily="65" charset="-120"/>
            </a:endParaRPr>
          </a:p>
          <a:p>
            <a:pPr lvl="1"/>
            <a:r>
              <a:rPr lang="zh-TW" altLang="en-US" smtClean="0"/>
              <a:t>實作、報告</a:t>
            </a:r>
            <a:endParaRPr lang="zh-TW" altLang="en-US" smtClean="0">
              <a:latin typeface="標楷體" pitchFamily="65" charset="-120"/>
            </a:endParaRPr>
          </a:p>
        </p:txBody>
      </p:sp>
      <p:sp>
        <p:nvSpPr>
          <p:cNvPr id="12292"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eaLnBrk="1" hangingPunct="1">
              <a:spcBef>
                <a:spcPct val="0"/>
              </a:spcBef>
              <a:buFontTx/>
              <a:buNone/>
            </a:pPr>
            <a:fld id="{8FAC39E8-16F5-4BAD-8104-1E2CB8D1D6E5}" type="slidenum">
              <a:rPr lang="zh-TW" altLang="en-US" sz="1200">
                <a:solidFill>
                  <a:srgbClr val="898989"/>
                </a:solidFill>
              </a:rPr>
              <a:pPr eaLnBrk="1" hangingPunct="1">
                <a:spcBef>
                  <a:spcPct val="0"/>
                </a:spcBef>
                <a:buFontTx/>
                <a:buNone/>
              </a:pPr>
              <a:t>9</a:t>
            </a:fld>
            <a:endParaRPr lang="zh-TW" altLang="en-US" sz="1200">
              <a:solidFill>
                <a:srgbClr val="89898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8193</TotalTime>
  <Words>616</Words>
  <Application>Microsoft Macintosh PowerPoint</Application>
  <PresentationFormat>On-screen Show (4:3)</PresentationFormat>
  <Paragraphs>145</Paragraphs>
  <Slides>19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 Unicode MS</vt:lpstr>
      <vt:lpstr>Calibri</vt:lpstr>
      <vt:lpstr>Times New Roman</vt:lpstr>
      <vt:lpstr>新細明體</vt:lpstr>
      <vt:lpstr>標楷體</vt:lpstr>
      <vt:lpstr>Arial</vt:lpstr>
      <vt:lpstr>Office 佈景主題</vt:lpstr>
      <vt:lpstr>資訊數位服務 Information Service</vt:lpstr>
      <vt:lpstr>資訊數位服務 Information Service</vt:lpstr>
      <vt:lpstr>資訊數位服務 Information Service</vt:lpstr>
      <vt:lpstr>淡江大學106學年度第1學期 課程教學計畫表  Fall 2017 (2017.09.23 - 2018.01.20)</vt:lpstr>
      <vt:lpstr>專業服務學習課程的思考</vt:lpstr>
      <vt:lpstr>課程簡介</vt:lpstr>
      <vt:lpstr>Course Introduction</vt:lpstr>
      <vt:lpstr>教學目標</vt:lpstr>
      <vt:lpstr>教學策略與評量方法</vt:lpstr>
      <vt:lpstr>課程大綱 (Syllabus)</vt:lpstr>
      <vt:lpstr>課程大綱 (Syllabus)</vt:lpstr>
      <vt:lpstr>課程大綱 (Syllabus)</vt:lpstr>
      <vt:lpstr>修課應注意事項</vt:lpstr>
      <vt:lpstr>修課應注意事項</vt:lpstr>
      <vt:lpstr>修課應注意事項</vt:lpstr>
      <vt:lpstr>修課應注意事項</vt:lpstr>
      <vt:lpstr>資訊數位服務</vt:lpstr>
      <vt:lpstr>PowerPoint Presentation</vt:lpstr>
      <vt:lpstr>Contact Information</vt:lpstr>
    </vt:vector>
  </TitlesOfParts>
  <Manager/>
  <Company/>
  <LinksUpToDate>false</LinksUpToDate>
  <SharedDoc>false</SharedDoc>
  <HyperlinkBase/>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資訊數位服務 (Information Service)</dc:title>
  <dc:subject>資訊數位服務 (Information Service)</dc:subject>
  <dc:creator>myday</dc:creator>
  <cp:keywords/>
  <dc:description>資訊數位服務 (Information Service)</dc:description>
  <cp:lastModifiedBy>Microsoft Office User</cp:lastModifiedBy>
  <cp:revision>317</cp:revision>
  <dcterms:created xsi:type="dcterms:W3CDTF">2011-02-14T23:24:00Z</dcterms:created>
  <dcterms:modified xsi:type="dcterms:W3CDTF">2017-09-20T01:17:07Z</dcterms:modified>
  <cp:category/>
</cp:coreProperties>
</file>