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612" r:id="rId2"/>
    <p:sldId id="1155" r:id="rId3"/>
    <p:sldId id="1156" r:id="rId4"/>
    <p:sldId id="1157" r:id="rId5"/>
    <p:sldId id="1158" r:id="rId6"/>
    <p:sldId id="1159" r:id="rId7"/>
    <p:sldId id="1160" r:id="rId8"/>
    <p:sldId id="1161" r:id="rId9"/>
    <p:sldId id="1162" r:id="rId10"/>
    <p:sldId id="1166" r:id="rId11"/>
    <p:sldId id="1254" r:id="rId12"/>
    <p:sldId id="1255" r:id="rId13"/>
    <p:sldId id="1256" r:id="rId14"/>
    <p:sldId id="1257" r:id="rId15"/>
    <p:sldId id="1258" r:id="rId16"/>
    <p:sldId id="1259" r:id="rId17"/>
    <p:sldId id="1260" r:id="rId18"/>
    <p:sldId id="1261" r:id="rId19"/>
    <p:sldId id="1262" r:id="rId20"/>
    <p:sldId id="1263" r:id="rId21"/>
    <p:sldId id="1264" r:id="rId22"/>
    <p:sldId id="1265" r:id="rId23"/>
    <p:sldId id="1266" r:id="rId24"/>
    <p:sldId id="1267" r:id="rId25"/>
    <p:sldId id="1268" r:id="rId26"/>
    <p:sldId id="1269" r:id="rId27"/>
    <p:sldId id="1270" r:id="rId28"/>
    <p:sldId id="1271" r:id="rId29"/>
    <p:sldId id="1272" r:id="rId30"/>
    <p:sldId id="1273" r:id="rId31"/>
    <p:sldId id="1274" r:id="rId32"/>
    <p:sldId id="1275" r:id="rId33"/>
    <p:sldId id="817" r:id="rId34"/>
    <p:sldId id="903" r:id="rId35"/>
  </p:sldIdLst>
  <p:sldSz cx="9144000" cy="6858000" type="screen4x3"/>
  <p:notesSz cx="7315200" cy="9601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7C80"/>
    <a:srgbClr val="FF9999"/>
    <a:srgbClr val="969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6" autoAdjust="0"/>
    <p:restoredTop sz="50000" autoAdjust="0"/>
  </p:normalViewPr>
  <p:slideViewPr>
    <p:cSldViewPr>
      <p:cViewPr varScale="1">
        <p:scale>
          <a:sx n="78" d="100"/>
          <a:sy n="78" d="100"/>
        </p:scale>
        <p:origin x="176" y="6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8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368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D6E09A4-C260-449E-899F-1EEBD1068A58}" type="datetimeFigureOut">
              <a:rPr lang="zh-TW" altLang="en-US"/>
              <a:pPr>
                <a:defRPr/>
              </a:pPr>
              <a:t>2017/12/6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BFBDF98-E37E-45BD-B08D-D77A117C76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494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0C689C75-64B6-4986-80EF-DA95AD0FEADA}" type="datetimeFigureOut">
              <a:rPr lang="zh-TW" altLang="en-US"/>
              <a:pPr>
                <a:defRPr/>
              </a:pPr>
              <a:t>2017/12/6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EEE19E7F-FD20-4A6B-AEEC-8A48D9E0DE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439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14DAB-38AA-4A0B-8817-46E1E424CD14}" type="datetime1">
              <a:rPr lang="zh-TW" altLang="en-US"/>
              <a:pPr>
                <a:defRPr/>
              </a:pPr>
              <a:t>2017/12/6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987675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010CD-CD4E-434B-8926-A9DE1916E5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81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156D-5BE4-4D0E-B529-E1E921E08DD6}" type="datetime1">
              <a:rPr lang="zh-TW" altLang="en-US"/>
              <a:pPr>
                <a:defRPr/>
              </a:pPr>
              <a:t>2017/12/6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3FF6B-308D-4F4D-B992-A97D2D06A1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65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9BB11-AE20-4388-91F9-2F5C8E241841}" type="datetime1">
              <a:rPr lang="zh-TW" altLang="en-US"/>
              <a:pPr>
                <a:defRPr/>
              </a:pPr>
              <a:t>2017/12/6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6C17-1FE7-4230-80E6-1A589769E7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05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標楷體" pitchFamily="65" charset="-120"/>
              </a:defRPr>
            </a:lvl1pPr>
            <a:lvl2pPr>
              <a:defRPr baseline="0">
                <a:latin typeface="Calibri" pitchFamily="34" charset="0"/>
                <a:ea typeface="標楷體" pitchFamily="65" charset="-120"/>
              </a:defRPr>
            </a:lvl2pPr>
            <a:lvl3pPr>
              <a:defRPr baseline="0">
                <a:latin typeface="Calibri" pitchFamily="34" charset="0"/>
                <a:ea typeface="標楷體" pitchFamily="65" charset="-120"/>
              </a:defRPr>
            </a:lvl3pPr>
            <a:lvl4pPr>
              <a:defRPr baseline="0">
                <a:latin typeface="Calibri" pitchFamily="34" charset="0"/>
                <a:ea typeface="標楷體" pitchFamily="65" charset="-120"/>
              </a:defRPr>
            </a:lvl4pPr>
            <a:lvl5pPr>
              <a:defRPr baseline="0">
                <a:latin typeface="Calibri" pitchFamily="34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E8239-D69B-4BE6-9906-F3E13853F333}" type="datetime1">
              <a:rPr lang="zh-TW" altLang="en-US"/>
              <a:pPr>
                <a:defRPr/>
              </a:pPr>
              <a:t>2017/12/6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B46C-01CC-41BD-8A17-4C0AF2F2BD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690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F4F5-365D-44BD-B8EC-821E3B0522A3}" type="datetime1">
              <a:rPr lang="zh-TW" altLang="en-US"/>
              <a:pPr>
                <a:defRPr/>
              </a:pPr>
              <a:t>2017/12/6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2499A-672A-437B-AFCA-F1B688B66E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73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CE425-E5BB-4854-B461-7C45B10036F6}" type="datetime1">
              <a:rPr lang="zh-TW" altLang="en-US"/>
              <a:pPr>
                <a:defRPr/>
              </a:pPr>
              <a:t>2017/12/6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1A427-593D-434B-B916-C49A0C4221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84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B3534-3210-4D4D-99F9-EC7107345914}" type="datetime1">
              <a:rPr lang="zh-TW" altLang="en-US"/>
              <a:pPr>
                <a:defRPr/>
              </a:pPr>
              <a:t>2017/12/6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63C0-4647-4BE2-82CF-17C0ABE06F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31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B208-A4B1-4F54-9E7D-EA4D2245067A}" type="datetime1">
              <a:rPr lang="zh-TW" altLang="en-US"/>
              <a:pPr>
                <a:defRPr/>
              </a:pPr>
              <a:t>2017/12/6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5884-E26B-4815-8806-E40648857E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55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551EF-3145-49A1-8529-F9FEDE2458BC}" type="datetime1">
              <a:rPr lang="zh-TW" altLang="en-US"/>
              <a:pPr>
                <a:defRPr/>
              </a:pPr>
              <a:t>2017/12/6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949D-7381-4EB4-99E7-E9EAFA63A6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84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FE841-4957-4453-9FDC-A8D2130F59D1}" type="datetime1">
              <a:rPr lang="zh-TW" altLang="en-US"/>
              <a:pPr>
                <a:defRPr/>
              </a:pPr>
              <a:t>2017/12/6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42C21-AF3C-4262-8D32-0240285020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6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BABEC-9A0E-4453-8D91-9B2D65042634}" type="datetime1">
              <a:rPr lang="zh-TW" altLang="en-US"/>
              <a:pPr>
                <a:defRPr/>
              </a:pPr>
              <a:t>2017/12/6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945B6-641E-4D6D-BAC9-79EC71224D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05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4CE432-E022-4DF1-92AA-28625D4FD1FE}" type="datetime1">
              <a:rPr lang="zh-TW" altLang="en-US"/>
              <a:pPr>
                <a:defRPr/>
              </a:pPr>
              <a:t>2017/12/6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96CE35B-6413-42D8-B1FC-8DE1F5D98A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mail.tku.edu.tw/myday/" TargetMode="External"/><Relationship Id="rId3" Type="http://schemas.openxmlformats.org/officeDocument/2006/relationships/hyperlink" Target="http://mail.tku.edu.tw/myday/cindex.htm" TargetMode="External"/><Relationship Id="rId4" Type="http://schemas.openxmlformats.org/officeDocument/2006/relationships/hyperlink" Target="http://www.im.tku.edu.tw/en_index.html" TargetMode="External"/><Relationship Id="rId5" Type="http://schemas.openxmlformats.org/officeDocument/2006/relationships/hyperlink" Target="http://english.tku.edu.tw/index.asp" TargetMode="External"/><Relationship Id="rId6" Type="http://schemas.openxmlformats.org/officeDocument/2006/relationships/hyperlink" Target="http://www.tku.edu.tw/" TargetMode="External"/><Relationship Id="rId7" Type="http://schemas.openxmlformats.org/officeDocument/2006/relationships/hyperlink" Target="http://www.im.tku.edu.tw/" TargetMode="External"/><Relationship Id="rId8" Type="http://schemas.openxmlformats.org/officeDocument/2006/relationships/hyperlink" Target="http://mail.im.tku.edu.tw/~myday/" TargetMode="External"/><Relationship Id="rId9" Type="http://schemas.openxmlformats.org/officeDocument/2006/relationships/image" Target="../media/image1.jpeg"/><Relationship Id="rId10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ctrTitle"/>
          </p:nvPr>
        </p:nvSpPr>
        <p:spPr>
          <a:xfrm>
            <a:off x="395288" y="116632"/>
            <a:ext cx="8424862" cy="1150938"/>
          </a:xfrm>
        </p:spPr>
        <p:txBody>
          <a:bodyPr/>
          <a:lstStyle/>
          <a:p>
            <a:pPr eaLnBrk="1" hangingPunct="1"/>
            <a:r>
              <a:rPr lang="zh-TW" altLang="en-US" sz="4000" smtClean="0">
                <a:solidFill>
                  <a:schemeClr val="tx2"/>
                </a:solidFill>
              </a:rPr>
              <a:t>資訊管理專題</a:t>
            </a:r>
            <a:r>
              <a:rPr lang="en-US" altLang="zh-TW" sz="4000" dirty="0" smtClean="0">
                <a:solidFill>
                  <a:schemeClr val="tx2"/>
                </a:solidFill>
              </a:rPr>
              <a:t/>
            </a:r>
            <a:br>
              <a:rPr lang="en-US" altLang="zh-TW" sz="4000" dirty="0" smtClean="0">
                <a:solidFill>
                  <a:schemeClr val="tx2"/>
                </a:solidFill>
              </a:rPr>
            </a:br>
            <a:r>
              <a:rPr lang="en-US" altLang="zh-TW" sz="3600" dirty="0">
                <a:solidFill>
                  <a:schemeClr val="tx2"/>
                </a:solidFill>
              </a:rPr>
              <a:t>Hot Issues of Information Management</a:t>
            </a:r>
            <a:endParaRPr lang="zh-TW" altLang="en-US" sz="3600" smtClean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F5118-6F2C-4406-9285-DCCCB2E27C5B}" type="slidenum">
              <a:rPr lang="zh-TW" altLang="en-US"/>
              <a:pPr>
                <a:defRPr/>
              </a:pPr>
              <a:t>1</a:t>
            </a:fld>
            <a:endParaRPr lang="zh-TW" altLang="en-US"/>
          </a:p>
        </p:txBody>
      </p:sp>
      <p:sp>
        <p:nvSpPr>
          <p:cNvPr id="4100" name="文字方塊 5"/>
          <p:cNvSpPr txBox="1">
            <a:spLocks noChangeArrowheads="1"/>
          </p:cNvSpPr>
          <p:nvPr/>
        </p:nvSpPr>
        <p:spPr bwMode="auto">
          <a:xfrm>
            <a:off x="1763713" y="2865710"/>
            <a:ext cx="59039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 smtClean="0">
                <a:solidFill>
                  <a:srgbClr val="7F7F7F"/>
                </a:solidFill>
              </a:rPr>
              <a:t>1061IM4C08</a:t>
            </a:r>
            <a:endParaRPr kumimoji="0" lang="en-US" altLang="zh-TW" sz="1800" dirty="0">
              <a:solidFill>
                <a:srgbClr val="7F7F7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 smtClean="0">
                <a:solidFill>
                  <a:srgbClr val="7F7F7F"/>
                </a:solidFill>
              </a:rPr>
              <a:t>TLMXB4C </a:t>
            </a:r>
            <a:r>
              <a:rPr kumimoji="0" lang="en-US" altLang="zh-TW" sz="1800" dirty="0">
                <a:solidFill>
                  <a:srgbClr val="7F7F7F"/>
                </a:solidFill>
              </a:rPr>
              <a:t>(</a:t>
            </a:r>
            <a:r>
              <a:rPr kumimoji="0" lang="en-US" altLang="zh-TW" sz="1800" dirty="0" smtClean="0">
                <a:solidFill>
                  <a:srgbClr val="7F7F7F"/>
                </a:solidFill>
              </a:rPr>
              <a:t>M0842)</a:t>
            </a:r>
            <a:r>
              <a:rPr kumimoji="0" lang="en-US" altLang="zh-TW" sz="1800" dirty="0">
                <a:solidFill>
                  <a:srgbClr val="7F7F7F"/>
                </a:solidFill>
              </a:rPr>
              <a:t/>
            </a:r>
            <a:br>
              <a:rPr kumimoji="0" lang="en-US" altLang="zh-TW" sz="1800" dirty="0">
                <a:solidFill>
                  <a:srgbClr val="7F7F7F"/>
                </a:solidFill>
              </a:rPr>
            </a:br>
            <a:r>
              <a:rPr kumimoji="0" lang="nn-NO" altLang="zh-TW" sz="1800" dirty="0">
                <a:solidFill>
                  <a:srgbClr val="7F7F7F"/>
                </a:solidFill>
              </a:rPr>
              <a:t> 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Thu 7,8 </a:t>
            </a:r>
            <a:r>
              <a:rPr kumimoji="0" lang="nn-NO" altLang="zh-TW" sz="1800" dirty="0">
                <a:solidFill>
                  <a:srgbClr val="7F7F7F"/>
                </a:solidFill>
              </a:rPr>
              <a:t>(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14:10-16:00</a:t>
            </a:r>
            <a:r>
              <a:rPr kumimoji="0" lang="nn-NO" altLang="zh-TW" sz="1800" dirty="0">
                <a:solidFill>
                  <a:srgbClr val="7F7F7F"/>
                </a:solidFill>
              </a:rPr>
              <a:t>) 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B702</a:t>
            </a:r>
            <a:endParaRPr kumimoji="0" lang="zh-TW" altLang="en-US" sz="1800" dirty="0">
              <a:solidFill>
                <a:srgbClr val="7F7F7F"/>
              </a:solidFill>
            </a:endParaRPr>
          </a:p>
        </p:txBody>
      </p:sp>
      <p:sp>
        <p:nvSpPr>
          <p:cNvPr id="4102" name="副標題 2"/>
          <p:cNvSpPr txBox="1">
            <a:spLocks/>
          </p:cNvSpPr>
          <p:nvPr/>
        </p:nvSpPr>
        <p:spPr bwMode="auto">
          <a:xfrm>
            <a:off x="503238" y="3933825"/>
            <a:ext cx="82089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Min-Yuh Day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hlinkClick r:id="rId3"/>
              </a:rPr>
              <a:t>戴敏育</a:t>
            </a:r>
            <a:endParaRPr kumimoji="0" lang="en-US" altLang="zh-TW" sz="25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5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Assistant Professor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專任助理教授</a:t>
            </a:r>
            <a:endParaRPr kumimoji="0" lang="en-US" altLang="zh-TW" sz="25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4"/>
              </a:rPr>
              <a:t>Dept. of Information Management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5"/>
              </a:rPr>
              <a:t>Tamkang University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6"/>
              </a:rPr>
              <a:t>淡江大學</a:t>
            </a: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7"/>
              </a:rPr>
              <a:t>資訊管理學系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kumimoji="0" lang="en-US" altLang="zh-TW" sz="900" b="1" dirty="0">
              <a:solidFill>
                <a:srgbClr val="898989"/>
              </a:solidFill>
              <a:ea typeface="標楷體" pitchFamily="65" charset="-120"/>
              <a:cs typeface="Times New Roman" pitchFamily="18" charset="0"/>
              <a:hlinkClick r:id="rId8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http://mail. tku.edu.tw/myday/</a:t>
            </a:r>
            <a:endParaRPr kumimoji="0" lang="en-US" altLang="zh-TW" sz="12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smtClean="0">
                <a:solidFill>
                  <a:srgbClr val="898989"/>
                </a:solidFill>
                <a:ea typeface="標楷體" pitchFamily="65" charset="-120"/>
                <a:cs typeface="Times New Roman" pitchFamily="18" charset="0"/>
              </a:rPr>
              <a:t>2017-11-30; 2017-12-07</a:t>
            </a:r>
            <a:endParaRPr kumimoji="0" lang="zh-TW" altLang="en-US" sz="2500" b="1" dirty="0">
              <a:solidFill>
                <a:srgbClr val="898989"/>
              </a:solidFill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103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1979613" y="3968750"/>
            <a:ext cx="1135062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myday\Downloads\TKU-logo-12c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6988"/>
            <a:ext cx="6334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14"/>
          <p:cNvSpPr txBox="1">
            <a:spLocks noChangeArrowheads="1"/>
          </p:cNvSpPr>
          <p:nvPr/>
        </p:nvSpPr>
        <p:spPr bwMode="auto">
          <a:xfrm>
            <a:off x="7970838" y="-1588"/>
            <a:ext cx="1154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b="1" dirty="0" err="1">
                <a:solidFill>
                  <a:srgbClr val="FF0000"/>
                </a:solidFill>
              </a:rPr>
              <a:t>Tamkang</a:t>
            </a:r>
            <a:r>
              <a:rPr kumimoji="0" lang="en-US" altLang="zh-TW" sz="1800" b="1">
                <a:solidFill>
                  <a:srgbClr val="FF0000"/>
                </a:solidFill>
              </a:rPr>
              <a:t> </a:t>
            </a:r>
            <a:br>
              <a:rPr kumimoji="0" lang="en-US" altLang="zh-TW" sz="1800" b="1">
                <a:solidFill>
                  <a:srgbClr val="FF0000"/>
                </a:solidFill>
              </a:rPr>
            </a:br>
            <a:r>
              <a:rPr kumimoji="0" lang="en-US" altLang="zh-TW" sz="1800" b="1">
                <a:solidFill>
                  <a:srgbClr val="FF0000"/>
                </a:solidFill>
              </a:rPr>
              <a:t>University</a:t>
            </a:r>
            <a:endParaRPr kumimoji="0" lang="zh-TW" altLang="en-US" sz="1800" b="1">
              <a:solidFill>
                <a:srgbClr val="FF0000"/>
              </a:solidFill>
            </a:endParaRPr>
          </a:p>
        </p:txBody>
      </p:sp>
      <p:pic>
        <p:nvPicPr>
          <p:cNvPr id="10" name="Picture 9" descr="qrcode.myday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21388"/>
            <a:ext cx="8366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myday\Downloads\TKU-title15c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60350"/>
            <a:ext cx="1385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4"/>
          <p:cNvSpPr txBox="1">
            <a:spLocks noChangeArrowheads="1"/>
          </p:cNvSpPr>
          <p:nvPr/>
        </p:nvSpPr>
        <p:spPr bwMode="auto">
          <a:xfrm>
            <a:off x="-36513" y="-26988"/>
            <a:ext cx="1944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b="1" err="1">
                <a:solidFill>
                  <a:srgbClr val="FF0000"/>
                </a:solidFill>
              </a:rPr>
              <a:t>Tamkang</a:t>
            </a:r>
            <a:r>
              <a:rPr kumimoji="0" lang="en-US" altLang="zh-TW" sz="1600" b="1">
                <a:solidFill>
                  <a:srgbClr val="FF0000"/>
                </a:solidFill>
              </a:rPr>
              <a:t> University</a:t>
            </a:r>
            <a:endParaRPr kumimoji="0" lang="zh-TW" altLang="en-US" sz="1600" b="1">
              <a:solidFill>
                <a:srgbClr val="FF0000"/>
              </a:solidFill>
            </a:endParaRPr>
          </a:p>
        </p:txBody>
      </p:sp>
      <p:sp>
        <p:nvSpPr>
          <p:cNvPr id="19" name="標題 1"/>
          <p:cNvSpPr txBox="1">
            <a:spLocks/>
          </p:cNvSpPr>
          <p:nvPr/>
        </p:nvSpPr>
        <p:spPr bwMode="auto">
          <a:xfrm>
            <a:off x="179388" y="1340396"/>
            <a:ext cx="8785225" cy="151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600" b="1" dirty="0">
                <a:solidFill>
                  <a:srgbClr val="FF0000"/>
                </a:solidFill>
                <a:latin typeface="+mj-lt"/>
              </a:rPr>
              <a:t>Telecommunications, the Internet, and </a:t>
            </a:r>
            <a:r>
              <a:rPr lang="en-US" altLang="zh-TW" sz="3600" b="1" dirty="0" smtClean="0">
                <a:solidFill>
                  <a:srgbClr val="FF0000"/>
                </a:solidFill>
                <a:latin typeface="+mj-lt"/>
              </a:rPr>
              <a:t>Wireless Technology</a:t>
            </a:r>
            <a:r>
              <a:rPr lang="en-US" altLang="zh-TW" sz="3600" b="1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altLang="zh-TW" sz="3600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latin typeface="+mj-lt"/>
              </a:rPr>
            </a:br>
            <a:r>
              <a:rPr lang="en-US" altLang="zh-TW" sz="3600" b="1" dirty="0" smtClean="0">
                <a:solidFill>
                  <a:srgbClr val="FF0000"/>
                </a:solidFill>
                <a:latin typeface="+mj-lt"/>
              </a:rPr>
              <a:t>Google</a:t>
            </a:r>
            <a:r>
              <a:rPr lang="en-US" altLang="zh-TW" sz="3600" b="1" dirty="0">
                <a:solidFill>
                  <a:srgbClr val="FF0000"/>
                </a:solidFill>
                <a:latin typeface="+mj-lt"/>
              </a:rPr>
              <a:t>, Apple, and Microsoft </a:t>
            </a:r>
            <a:r>
              <a:rPr lang="en-US" altLang="zh-TW" sz="3600" b="1" dirty="0" smtClean="0">
                <a:solidFill>
                  <a:srgbClr val="FF0000"/>
                </a:solidFill>
                <a:latin typeface="+mj-lt"/>
              </a:rPr>
              <a:t> (</a:t>
            </a:r>
            <a:r>
              <a:rPr lang="en-US" altLang="zh-TW" sz="3600" b="1" dirty="0">
                <a:solidFill>
                  <a:srgbClr val="FF0000"/>
                </a:solidFill>
                <a:latin typeface="+mj-lt"/>
              </a:rPr>
              <a:t>Chap. 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993775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Business Model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6C2F8-306B-FA43-A548-6982A36A8CA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24075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Activities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24075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Resources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019925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Segments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9750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Partners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435600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Relationships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435600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Channels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7200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Revenue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Streams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3975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Cost 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Structure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08400" y="1268413"/>
            <a:ext cx="1727200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Value Proposition</a:t>
            </a:r>
          </a:p>
        </p:txBody>
      </p:sp>
      <p:sp>
        <p:nvSpPr>
          <p:cNvPr id="66574" name="TextBox 15"/>
          <p:cNvSpPr txBox="1">
            <a:spLocks noChangeArrowheads="1"/>
          </p:cNvSpPr>
          <p:nvPr/>
        </p:nvSpPr>
        <p:spPr bwMode="auto">
          <a:xfrm>
            <a:off x="7092950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66575" name="TextBox 18"/>
          <p:cNvSpPr txBox="1">
            <a:spLocks noChangeArrowheads="1"/>
          </p:cNvSpPr>
          <p:nvPr/>
        </p:nvSpPr>
        <p:spPr bwMode="auto">
          <a:xfrm>
            <a:off x="377983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66576" name="TextBox 20"/>
          <p:cNvSpPr txBox="1">
            <a:spLocks noChangeArrowheads="1"/>
          </p:cNvSpPr>
          <p:nvPr/>
        </p:nvSpPr>
        <p:spPr bwMode="auto">
          <a:xfrm>
            <a:off x="5508625" y="3225031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66577" name="TextBox 21"/>
          <p:cNvSpPr txBox="1">
            <a:spLocks noChangeArrowheads="1"/>
          </p:cNvSpPr>
          <p:nvPr/>
        </p:nvSpPr>
        <p:spPr bwMode="auto">
          <a:xfrm>
            <a:off x="2139439" y="3225031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66578" name="TextBox 22"/>
          <p:cNvSpPr txBox="1">
            <a:spLocks noChangeArrowheads="1"/>
          </p:cNvSpPr>
          <p:nvPr/>
        </p:nvSpPr>
        <p:spPr bwMode="auto">
          <a:xfrm>
            <a:off x="2159794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66579" name="TextBox 23"/>
          <p:cNvSpPr txBox="1">
            <a:spLocks noChangeArrowheads="1"/>
          </p:cNvSpPr>
          <p:nvPr/>
        </p:nvSpPr>
        <p:spPr bwMode="auto">
          <a:xfrm>
            <a:off x="5508625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66580" name="TextBox 24"/>
          <p:cNvSpPr txBox="1">
            <a:spLocks noChangeArrowheads="1"/>
          </p:cNvSpPr>
          <p:nvPr/>
        </p:nvSpPr>
        <p:spPr bwMode="auto">
          <a:xfrm>
            <a:off x="539750" y="4881563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66581" name="TextBox 25"/>
          <p:cNvSpPr txBox="1">
            <a:spLocks noChangeArrowheads="1"/>
          </p:cNvSpPr>
          <p:nvPr/>
        </p:nvSpPr>
        <p:spPr bwMode="auto">
          <a:xfrm>
            <a:off x="4643438" y="4881563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66582" name="TextBox 26"/>
          <p:cNvSpPr txBox="1">
            <a:spLocks noChangeArrowheads="1"/>
          </p:cNvSpPr>
          <p:nvPr/>
        </p:nvSpPr>
        <p:spPr bwMode="auto">
          <a:xfrm>
            <a:off x="61118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12055" y="1919524"/>
            <a:ext cx="1689161" cy="643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76200" dir="2700000" algn="tl" rotWithShape="0">
              <a:schemeClr val="bg1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</a:rPr>
              <a:t>What?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31075" y="4390951"/>
            <a:ext cx="1689161" cy="6430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76200" dir="2700000" algn="tl" rotWithShape="0">
              <a:schemeClr val="bg1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</a:rPr>
              <a:t>Why?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5057" y="3791707"/>
            <a:ext cx="1689161" cy="64301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76200" dir="2700000" algn="tl" rotWithShape="0">
              <a:schemeClr val="bg1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How?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04248" y="3588612"/>
            <a:ext cx="1689161" cy="64301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76200" dir="2700000" algn="tl" rotWithShape="0">
              <a:schemeClr val="bg1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</a:rPr>
              <a:t>Who?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08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Components of a Simple Computer Network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B438C-5B21-4B0D-BF44-6D878BDAFD30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pic>
        <p:nvPicPr>
          <p:cNvPr id="5325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853757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702121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649287"/>
          </a:xfrm>
        </p:spPr>
        <p:txBody>
          <a:bodyPr/>
          <a:lstStyle/>
          <a:p>
            <a:r>
              <a:rPr lang="en-US" altLang="zh-TW" sz="4000" smtClean="0">
                <a:solidFill>
                  <a:schemeClr val="accent1"/>
                </a:solidFill>
              </a:rPr>
              <a:t>Corporate Network Infrastructure</a:t>
            </a:r>
            <a:endParaRPr lang="zh-TW" altLang="en-US" sz="400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881F7-70B0-4C91-A547-D41C7CBCBBD9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pic>
        <p:nvPicPr>
          <p:cNvPr id="54276" name="Picture 7" descr="Ess10_Fig-6-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52500"/>
            <a:ext cx="633571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38301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>
                <a:solidFill>
                  <a:schemeClr val="accent1"/>
                </a:solidFill>
              </a:rPr>
              <a:t>Packet-Switched Networks and Packet Communications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51B05-EDEE-4837-AAD6-5C2979AE89B2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752600"/>
            <a:ext cx="795337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848811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>
                <a:solidFill>
                  <a:schemeClr val="accent1"/>
                </a:solidFill>
              </a:rPr>
              <a:t>The Transmission Control Protocol/Internet Protocol (TCP/IP) Reference Model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90D23-BD4D-4B8E-AC92-E71A3BE186D3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pic>
        <p:nvPicPr>
          <p:cNvPr id="56324" name="Picture 9" descr="fig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1600200"/>
            <a:ext cx="3352800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33450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accent1"/>
                </a:solidFill>
              </a:rPr>
              <a:t>Functions of the Modem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76F6B-134E-438D-AFAD-3B6BDDFDB939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28925"/>
            <a:ext cx="8837613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47056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The Domain Name System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3C564-E7AB-4B05-AB53-96458A7A494A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pic>
        <p:nvPicPr>
          <p:cNvPr id="5837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00200"/>
            <a:ext cx="614045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sp>
        <p:nvSpPr>
          <p:cNvPr id="58374" name="Footer Placeholder 4"/>
          <p:cNvSpPr txBox="1">
            <a:spLocks/>
          </p:cNvSpPr>
          <p:nvPr/>
        </p:nvSpPr>
        <p:spPr bwMode="auto">
          <a:xfrm>
            <a:off x="800100" y="6750050"/>
            <a:ext cx="7848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000">
                <a:solidFill>
                  <a:srgbClr val="898989"/>
                </a:solidFill>
              </a:rPr>
              <a:t>Source: Kenneth C. Laudon &amp; Jane P. Laudon (2014), Management Information Systems: Managing the Digital Firm, Thirteenth Edition, Pearson. </a:t>
            </a:r>
            <a:endParaRPr kumimoji="0" lang="es-ES" altLang="zh-TW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92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標題 1"/>
          <p:cNvSpPr>
            <a:spLocks noGrp="1"/>
          </p:cNvSpPr>
          <p:nvPr>
            <p:ph type="title"/>
          </p:nvPr>
        </p:nvSpPr>
        <p:spPr>
          <a:xfrm>
            <a:off x="323850" y="58738"/>
            <a:ext cx="8640763" cy="993775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accent1"/>
                </a:solidFill>
              </a:rPr>
              <a:t>Internet Network Architecture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6DDC3-9B00-4048-8CCA-5E43360E15EB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96975"/>
            <a:ext cx="6624637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30097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Client/Server Computing on the Internet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38380-98DE-4EFB-984E-6C3ADDCEF884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pic>
        <p:nvPicPr>
          <p:cNvPr id="60420" name="Picture 7" descr="Ess10_Fig-6-10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828800"/>
            <a:ext cx="8577262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415371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accent1"/>
                </a:solidFill>
              </a:rPr>
              <a:t>How Voice over IP Works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61AB6-729C-4CE0-832D-6E90B90DA775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09788"/>
            <a:ext cx="88090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834578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內容版面配置區 2"/>
          <p:cNvSpPr>
            <a:spLocks noGrp="1"/>
          </p:cNvSpPr>
          <p:nvPr>
            <p:ph idx="1"/>
          </p:nvPr>
        </p:nvSpPr>
        <p:spPr>
          <a:xfrm>
            <a:off x="71438" y="1052513"/>
            <a:ext cx="8964612" cy="56165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 </a:t>
            </a:r>
            <a:r>
              <a:rPr lang="en-US" altLang="zh-TW" sz="2400" dirty="0" smtClean="0"/>
              <a:t>(Week)    </a:t>
            </a:r>
            <a:r>
              <a:rPr lang="zh-TW" altLang="en-US" sz="2400" dirty="0" smtClean="0"/>
              <a:t>日期 </a:t>
            </a:r>
            <a:r>
              <a:rPr lang="en-US" altLang="zh-TW" sz="2400" dirty="0" smtClean="0"/>
              <a:t>(Date)    </a:t>
            </a:r>
            <a:r>
              <a:rPr lang="zh-TW" altLang="en-US" sz="2400" dirty="0" smtClean="0"/>
              <a:t>內容 </a:t>
            </a:r>
            <a:r>
              <a:rPr lang="en-US" altLang="zh-TW" sz="2400" dirty="0" smtClean="0"/>
              <a:t>(Subject/Topics)</a:t>
            </a:r>
          </a:p>
          <a:p>
            <a:pPr>
              <a:buNone/>
            </a:pPr>
            <a:r>
              <a:rPr lang="en-US" altLang="zh-TW" sz="2400" dirty="0"/>
              <a:t>1   2017/09/21   Introduction to Case Study for Hot Issues of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Information </a:t>
            </a:r>
            <a:r>
              <a:rPr lang="en-US" altLang="zh-TW" sz="2400" dirty="0"/>
              <a:t>Management</a:t>
            </a:r>
          </a:p>
          <a:p>
            <a:pPr>
              <a:buNone/>
            </a:pPr>
            <a:r>
              <a:rPr lang="en-US" altLang="zh-TW" sz="2400" dirty="0"/>
              <a:t>2   2017/09/28   Information Systems in Global Business: UPS  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(</a:t>
            </a:r>
            <a:r>
              <a:rPr lang="en-US" altLang="zh-TW" sz="2400" dirty="0"/>
              <a:t>Chap. 1) (pp.53-54) </a:t>
            </a:r>
          </a:p>
          <a:p>
            <a:pPr>
              <a:buNone/>
            </a:pPr>
            <a:r>
              <a:rPr lang="en-US" altLang="zh-TW" sz="2400" dirty="0"/>
              <a:t>3   2017/10/05   Global E-Business and Collaboration: P&amp;G  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(</a:t>
            </a:r>
            <a:r>
              <a:rPr lang="en-US" altLang="zh-TW" sz="2400" dirty="0"/>
              <a:t>Chap. 2) (pp.84-85) </a:t>
            </a:r>
          </a:p>
          <a:p>
            <a:pPr>
              <a:buNone/>
            </a:pPr>
            <a:r>
              <a:rPr lang="en-US" altLang="zh-TW" sz="2400" dirty="0"/>
              <a:t>4   2017/10/12   Information Systems, Organization, and Strategy: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Starbucks   </a:t>
            </a:r>
            <a:r>
              <a:rPr lang="en-US" altLang="zh-TW" sz="2400" dirty="0"/>
              <a:t>(Chap. 3) (pp.129-130) </a:t>
            </a:r>
          </a:p>
          <a:p>
            <a:pPr>
              <a:buNone/>
            </a:pPr>
            <a:r>
              <a:rPr lang="en-US" altLang="zh-TW" sz="2400" dirty="0"/>
              <a:t>5   2017/10/19   Ethical and Social Issues in Information Systems: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Facebook   </a:t>
            </a:r>
            <a:r>
              <a:rPr lang="en-US" altLang="zh-TW" sz="2400" dirty="0"/>
              <a:t>(Chap. 4) (pp.188-190) </a:t>
            </a:r>
          </a:p>
          <a:p>
            <a:pPr>
              <a:buNone/>
            </a:pPr>
            <a:r>
              <a:rPr lang="en-US" altLang="zh-TW" sz="2400" dirty="0"/>
              <a:t>6   2017/10/26   IT Infrastructure and Emerging Technologies: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Amazon </a:t>
            </a:r>
            <a:r>
              <a:rPr lang="en-US" altLang="zh-TW" sz="2400" dirty="0"/>
              <a:t>and Cloud Computing   (Chap. 5) </a:t>
            </a:r>
            <a:r>
              <a:rPr lang="en-US" altLang="zh-TW" sz="2200" dirty="0"/>
              <a:t>(pp. 234-236) </a:t>
            </a:r>
          </a:p>
          <a:p>
            <a:pPr>
              <a:buNone/>
            </a:pPr>
            <a:endParaRPr lang="en-US" altLang="zh-TW" sz="2400" dirty="0"/>
          </a:p>
        </p:txBody>
      </p:sp>
      <p:sp>
        <p:nvSpPr>
          <p:cNvPr id="14340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99045DEC-9E37-4AD3-9DC8-FC4E02C75674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559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A Virtual Private Network Using the Internet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AA6A2-12EF-4704-8B4D-0681DE24F5B0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7273925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84393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The Global Internet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63491" name="內容版面配置區 2"/>
          <p:cNvSpPr>
            <a:spLocks noGrp="1"/>
          </p:cNvSpPr>
          <p:nvPr>
            <p:ph idx="1"/>
          </p:nvPr>
        </p:nvSpPr>
        <p:spPr>
          <a:xfrm>
            <a:off x="250825" y="1196975"/>
            <a:ext cx="8569325" cy="5140325"/>
          </a:xfrm>
        </p:spPr>
        <p:txBody>
          <a:bodyPr/>
          <a:lstStyle/>
          <a:p>
            <a:r>
              <a:rPr lang="en-US" altLang="zh-TW" smtClean="0"/>
              <a:t>Search engines</a:t>
            </a:r>
          </a:p>
          <a:p>
            <a:pPr lvl="1"/>
            <a:r>
              <a:rPr lang="en-US" altLang="zh-TW" smtClean="0"/>
              <a:t>Started as simpler programs using keyword indexes</a:t>
            </a:r>
          </a:p>
          <a:p>
            <a:pPr lvl="1"/>
            <a:r>
              <a:rPr lang="en-US" altLang="zh-TW" smtClean="0"/>
              <a:t>Google improved indexing and created page ranking system</a:t>
            </a:r>
          </a:p>
          <a:p>
            <a:r>
              <a:rPr lang="en-US" altLang="zh-TW" smtClean="0"/>
              <a:t>Mobile search: 20% of all searches in 2012</a:t>
            </a:r>
          </a:p>
          <a:p>
            <a:r>
              <a:rPr lang="en-US" altLang="zh-TW" smtClean="0"/>
              <a:t>Search engine marketing </a:t>
            </a:r>
          </a:p>
          <a:p>
            <a:pPr lvl="1"/>
            <a:r>
              <a:rPr lang="en-US" altLang="zh-TW" smtClean="0"/>
              <a:t>Major source of Internet advertising revenue</a:t>
            </a:r>
          </a:p>
          <a:p>
            <a:r>
              <a:rPr lang="en-US" altLang="zh-TW" smtClean="0"/>
              <a:t>Search engine optimization (SEO)</a:t>
            </a:r>
          </a:p>
          <a:p>
            <a:pPr lvl="1"/>
            <a:r>
              <a:rPr lang="en-US" altLang="zh-TW" smtClean="0"/>
              <a:t>Adjusting Web site and traffic to improve rankings in search engine results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4FC26-568E-4BF7-87E7-675557CFE0E1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85509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Social  search</a:t>
            </a:r>
          </a:p>
          <a:p>
            <a:pPr lvl="1"/>
            <a:r>
              <a:rPr lang="en-US" altLang="zh-TW" smtClean="0"/>
              <a:t>Google +1, Facebook Like</a:t>
            </a:r>
          </a:p>
          <a:p>
            <a:r>
              <a:rPr lang="en-US" altLang="zh-TW" smtClean="0"/>
              <a:t>Semantic search</a:t>
            </a:r>
          </a:p>
          <a:p>
            <a:pPr lvl="1"/>
            <a:r>
              <a:rPr lang="en-US" altLang="zh-TW" smtClean="0"/>
              <a:t>Anticipating what users are looking for rather than simply returning millions of links</a:t>
            </a:r>
          </a:p>
          <a:p>
            <a:r>
              <a:rPr lang="en-US" altLang="zh-TW" smtClean="0"/>
              <a:t>Intelligent agent shopping bots</a:t>
            </a:r>
          </a:p>
          <a:p>
            <a:pPr lvl="1"/>
            <a:r>
              <a:rPr lang="en-US" altLang="zh-TW" smtClean="0"/>
              <a:t>Use intelligent agent software for searching Internet for shopping information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304ED-83BE-478D-86F0-EC80E0B57344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sp>
        <p:nvSpPr>
          <p:cNvPr id="6451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The Global Internet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072455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Top U.S. Web Search Engines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772A2-AEB0-4856-BBC0-D6BB3D83824B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  <p:pic>
        <p:nvPicPr>
          <p:cNvPr id="6554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7770812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925725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accent1"/>
                </a:solidFill>
              </a:rPr>
              <a:t>How Google Works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76FBD-A64F-483F-8D44-D561F79F5904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68413"/>
            <a:ext cx="80327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53220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Web 2.0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67587" name="內容版面配置區 2"/>
          <p:cNvSpPr>
            <a:spLocks noGrp="1"/>
          </p:cNvSpPr>
          <p:nvPr>
            <p:ph idx="1"/>
          </p:nvPr>
        </p:nvSpPr>
        <p:spPr>
          <a:xfrm>
            <a:off x="323850" y="1052513"/>
            <a:ext cx="8496300" cy="5256212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en-US" altLang="zh-TW" smtClean="0">
                <a:ea typeface="ＭＳ Ｐゴシック" pitchFamily="34" charset="-128"/>
              </a:rPr>
              <a:t>Second-generation services</a:t>
            </a:r>
          </a:p>
          <a:p>
            <a:pPr>
              <a:spcAft>
                <a:spcPts val="200"/>
              </a:spcAft>
            </a:pPr>
            <a:r>
              <a:rPr lang="en-US" altLang="zh-TW" smtClean="0">
                <a:ea typeface="ＭＳ Ｐゴシック" pitchFamily="34" charset="-128"/>
              </a:rPr>
              <a:t>Enabling collaboration, sharing information, and creating new services online</a:t>
            </a:r>
          </a:p>
          <a:p>
            <a:pPr>
              <a:spcAft>
                <a:spcPts val="200"/>
              </a:spcAft>
            </a:pPr>
            <a:r>
              <a:rPr lang="en-US" altLang="zh-TW" smtClean="0">
                <a:ea typeface="ＭＳ Ｐゴシック" pitchFamily="34" charset="-128"/>
              </a:rPr>
              <a:t>Features</a:t>
            </a:r>
          </a:p>
          <a:p>
            <a:pPr lvl="1">
              <a:spcAft>
                <a:spcPts val="200"/>
              </a:spcAft>
            </a:pPr>
            <a:r>
              <a:rPr lang="en-US" altLang="zh-TW" sz="3200" smtClean="0">
                <a:ea typeface="ＭＳ Ｐゴシック" pitchFamily="34" charset="-128"/>
              </a:rPr>
              <a:t>Interactivity</a:t>
            </a:r>
          </a:p>
          <a:p>
            <a:pPr lvl="1">
              <a:spcAft>
                <a:spcPts val="200"/>
              </a:spcAft>
            </a:pPr>
            <a:r>
              <a:rPr lang="en-US" altLang="zh-TW" sz="3200" smtClean="0">
                <a:ea typeface="ＭＳ Ｐゴシック" pitchFamily="34" charset="-128"/>
              </a:rPr>
              <a:t>Real-time user control</a:t>
            </a:r>
          </a:p>
          <a:p>
            <a:pPr lvl="1">
              <a:spcAft>
                <a:spcPts val="200"/>
              </a:spcAft>
            </a:pPr>
            <a:r>
              <a:rPr lang="en-US" altLang="zh-TW" sz="3200" smtClean="0">
                <a:ea typeface="ＭＳ Ｐゴシック" pitchFamily="34" charset="-128"/>
              </a:rPr>
              <a:t>Social participation (sharing)</a:t>
            </a:r>
          </a:p>
          <a:p>
            <a:pPr lvl="1">
              <a:spcAft>
                <a:spcPts val="200"/>
              </a:spcAft>
            </a:pPr>
            <a:r>
              <a:rPr lang="en-US" altLang="zh-TW" sz="3200" smtClean="0">
                <a:ea typeface="ＭＳ Ｐゴシック" pitchFamily="34" charset="-128"/>
              </a:rPr>
              <a:t>User-generated content</a:t>
            </a:r>
            <a:endParaRPr lang="zh-TW" altLang="en-US" sz="32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C3E1E-D832-40F3-9D62-E96C77A17902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48302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Web 2.0 services and tools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68611" name="內容版面配置區 2"/>
          <p:cNvSpPr>
            <a:spLocks noGrp="1"/>
          </p:cNvSpPr>
          <p:nvPr>
            <p:ph idx="1"/>
          </p:nvPr>
        </p:nvSpPr>
        <p:spPr>
          <a:xfrm>
            <a:off x="250825" y="981075"/>
            <a:ext cx="8569325" cy="5145088"/>
          </a:xfrm>
        </p:spPr>
        <p:txBody>
          <a:bodyPr/>
          <a:lstStyle/>
          <a:p>
            <a:r>
              <a:rPr lang="en-US" altLang="zh-TW" sz="2800" b="1" smtClean="0">
                <a:solidFill>
                  <a:schemeClr val="accent1"/>
                </a:solidFill>
              </a:rPr>
              <a:t>Blogs</a:t>
            </a:r>
            <a:r>
              <a:rPr lang="en-US" altLang="zh-TW" sz="2800" smtClean="0"/>
              <a:t>: chronological, informal Web sites created by individuals</a:t>
            </a:r>
          </a:p>
          <a:p>
            <a:pPr lvl="1"/>
            <a:r>
              <a:rPr lang="en-US" altLang="zh-TW" smtClean="0"/>
              <a:t>RSS (Really Simple Syndication): syndicates Web content so aggregator software can pull content for use in another setting or viewing later</a:t>
            </a:r>
          </a:p>
          <a:p>
            <a:pPr lvl="1"/>
            <a:r>
              <a:rPr lang="en-US" altLang="zh-TW" smtClean="0"/>
              <a:t>Blogosphere</a:t>
            </a:r>
          </a:p>
          <a:p>
            <a:pPr lvl="1"/>
            <a:r>
              <a:rPr lang="en-US" altLang="zh-TW" smtClean="0"/>
              <a:t>Microblogging</a:t>
            </a:r>
          </a:p>
          <a:p>
            <a:r>
              <a:rPr lang="en-US" altLang="zh-TW" sz="2800" b="1" smtClean="0">
                <a:solidFill>
                  <a:schemeClr val="accent1"/>
                </a:solidFill>
              </a:rPr>
              <a:t>Wikis</a:t>
            </a:r>
            <a:r>
              <a:rPr lang="en-US" altLang="zh-TW" sz="2800" smtClean="0"/>
              <a:t>: collaborative Web sites where visitors can add, delete, or modify content on the site</a:t>
            </a:r>
          </a:p>
          <a:p>
            <a:r>
              <a:rPr lang="en-US" altLang="zh-TW" sz="2800" b="1" smtClean="0">
                <a:solidFill>
                  <a:schemeClr val="accent1"/>
                </a:solidFill>
              </a:rPr>
              <a:t>Social networking sites</a:t>
            </a:r>
            <a:r>
              <a:rPr lang="en-US" altLang="zh-TW" sz="2800" smtClean="0"/>
              <a:t>:  enable users to build communities of friends and share information</a:t>
            </a:r>
            <a:endParaRPr lang="zh-TW" altLang="en-US" sz="28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5A1CD-06C9-4045-80F6-5CE5FBC372C4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034204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Web 3.0: The “Semantic Web”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69635" name="內容版面配置區 2"/>
          <p:cNvSpPr>
            <a:spLocks noGrp="1"/>
          </p:cNvSpPr>
          <p:nvPr>
            <p:ph idx="1"/>
          </p:nvPr>
        </p:nvSpPr>
        <p:spPr>
          <a:xfrm>
            <a:off x="395288" y="1268413"/>
            <a:ext cx="8424862" cy="4968875"/>
          </a:xfrm>
        </p:spPr>
        <p:txBody>
          <a:bodyPr/>
          <a:lstStyle/>
          <a:p>
            <a:r>
              <a:rPr lang="en-US" altLang="zh-TW" smtClean="0"/>
              <a:t>A collaborative effort led by W3C to add layer of meaning to the existing Web</a:t>
            </a:r>
          </a:p>
          <a:p>
            <a:r>
              <a:rPr lang="en-US" altLang="zh-TW" smtClean="0"/>
              <a:t>Goal is to reduce human effort in searching for and processing information</a:t>
            </a:r>
          </a:p>
          <a:p>
            <a:r>
              <a:rPr lang="en-US" altLang="zh-TW" smtClean="0"/>
              <a:t>Making Web more “intelligent” and intuitive</a:t>
            </a:r>
          </a:p>
          <a:p>
            <a:r>
              <a:rPr lang="en-US" altLang="zh-TW" smtClean="0"/>
              <a:t>Increased communication and synchronization with computing devices, communities</a:t>
            </a:r>
          </a:p>
          <a:p>
            <a:r>
              <a:rPr lang="en-US" altLang="zh-TW" smtClean="0"/>
              <a:t>“Web of things” </a:t>
            </a:r>
          </a:p>
          <a:p>
            <a:r>
              <a:rPr lang="en-US" altLang="zh-TW" smtClean="0"/>
              <a:t>Increased cloud computing, mobile computing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18163-AA0C-4041-971E-FA862238E170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939589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A Bluetooth Network (PAN)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12137-71F4-4441-9302-7823BB047EBE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pic>
        <p:nvPicPr>
          <p:cNvPr id="70660" name="Picture 7" descr="Ess10_Fig-6-15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8413"/>
            <a:ext cx="72009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238797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An 802.11 Wireless LAN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B3FE1-A45B-48DA-8AA0-0AD2032527C9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052513"/>
            <a:ext cx="7151688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622818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142875" y="1125538"/>
            <a:ext cx="8893175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 </a:t>
            </a:r>
            <a:r>
              <a:rPr lang="en-US" altLang="zh-TW" sz="2400" dirty="0" smtClean="0"/>
              <a:t>(Week)    </a:t>
            </a:r>
            <a:r>
              <a:rPr lang="zh-TW" altLang="en-US" sz="2400" dirty="0" smtClean="0"/>
              <a:t>日期 </a:t>
            </a:r>
            <a:r>
              <a:rPr lang="en-US" altLang="zh-TW" sz="2400" dirty="0" smtClean="0"/>
              <a:t>(Date)    </a:t>
            </a:r>
            <a:r>
              <a:rPr lang="zh-TW" altLang="en-US" sz="2400" dirty="0" smtClean="0"/>
              <a:t>內容 </a:t>
            </a:r>
            <a:r>
              <a:rPr lang="en-US" altLang="zh-TW" sz="2400" dirty="0" smtClean="0"/>
              <a:t>(Subject/Topics)</a:t>
            </a:r>
          </a:p>
          <a:p>
            <a:pPr>
              <a:buNone/>
            </a:pPr>
            <a:r>
              <a:rPr lang="de-DE" altLang="zh-TW" sz="2400" dirty="0"/>
              <a:t>7   </a:t>
            </a:r>
            <a:r>
              <a:rPr lang="de-DE" altLang="zh-TW" sz="2400" dirty="0" smtClean="0"/>
              <a:t>2017/11/02   </a:t>
            </a:r>
            <a:r>
              <a:rPr lang="en-US" altLang="zh-TW" sz="2400" dirty="0"/>
              <a:t>IT Infrastructure and Emerging Technologies: </a:t>
            </a:r>
            <a:br>
              <a:rPr lang="en-US" altLang="zh-TW" sz="2400" dirty="0"/>
            </a:br>
            <a:r>
              <a:rPr lang="en-US" altLang="zh-TW" sz="2400" dirty="0"/>
              <a:t>                        Amazon and Cloud Computing   (Chap. 5) </a:t>
            </a:r>
            <a:r>
              <a:rPr lang="en-US" altLang="zh-TW" sz="2200" dirty="0"/>
              <a:t>(pp. 234-236) </a:t>
            </a:r>
            <a:r>
              <a:rPr lang="en-US" altLang="zh-TW" sz="2200" dirty="0" smtClean="0"/>
              <a:t> </a:t>
            </a:r>
            <a:endParaRPr lang="de-DE" altLang="zh-TW" sz="2200" dirty="0"/>
          </a:p>
          <a:p>
            <a:pPr>
              <a:buNone/>
            </a:pPr>
            <a:r>
              <a:rPr lang="de-DE" altLang="zh-TW" sz="2400" dirty="0"/>
              <a:t>8   </a:t>
            </a:r>
            <a:r>
              <a:rPr lang="de-DE" altLang="zh-TW" sz="2400" dirty="0" smtClean="0"/>
              <a:t>2017/11/09   </a:t>
            </a:r>
            <a:r>
              <a:rPr lang="de-DE" altLang="zh-TW" sz="2400" dirty="0" err="1" smtClean="0"/>
              <a:t>Foundations</a:t>
            </a:r>
            <a:r>
              <a:rPr lang="de-DE" altLang="zh-TW" sz="2400" dirty="0" smtClean="0"/>
              <a:t> </a:t>
            </a:r>
            <a:r>
              <a:rPr lang="de-DE" altLang="zh-TW" sz="2400" dirty="0" err="1"/>
              <a:t>of</a:t>
            </a:r>
            <a:r>
              <a:rPr lang="de-DE" altLang="zh-TW" sz="2400" dirty="0"/>
              <a:t> Business </a:t>
            </a:r>
            <a:r>
              <a:rPr lang="de-DE" altLang="zh-TW" sz="2400" dirty="0" err="1"/>
              <a:t>Intelligence</a:t>
            </a:r>
            <a:r>
              <a:rPr lang="de-DE" altLang="zh-TW" sz="2400" dirty="0"/>
              <a:t>: </a:t>
            </a:r>
            <a:br>
              <a:rPr lang="de-DE" altLang="zh-TW" sz="2400" dirty="0"/>
            </a:br>
            <a:r>
              <a:rPr lang="de-DE" altLang="zh-TW" sz="2400" dirty="0"/>
              <a:t>                         IBM </a:t>
            </a:r>
            <a:r>
              <a:rPr lang="de-DE" altLang="zh-TW" sz="2400" dirty="0" err="1"/>
              <a:t>and</a:t>
            </a:r>
            <a:r>
              <a:rPr lang="de-DE" altLang="zh-TW" sz="2400" dirty="0"/>
              <a:t> Big Data   (</a:t>
            </a:r>
            <a:r>
              <a:rPr lang="de-DE" altLang="zh-TW" sz="2400" dirty="0" err="1"/>
              <a:t>Chap</a:t>
            </a:r>
            <a:r>
              <a:rPr lang="de-DE" altLang="zh-TW" sz="2400" dirty="0"/>
              <a:t>. 6) (pp.261-262) </a:t>
            </a:r>
          </a:p>
          <a:p>
            <a:pPr>
              <a:buNone/>
            </a:pP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9   2017/11/16   </a:t>
            </a:r>
            <a:r>
              <a:rPr lang="de-DE" altLang="zh-TW" sz="2400" dirty="0" err="1">
                <a:solidFill>
                  <a:schemeClr val="accent6">
                    <a:lumMod val="75000"/>
                  </a:schemeClr>
                </a:solidFill>
              </a:rPr>
              <a:t>Midterm</a:t>
            </a: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 Report (</a:t>
            </a:r>
            <a:r>
              <a:rPr lang="zh-TW" altLang="de-DE" sz="2400" dirty="0">
                <a:solidFill>
                  <a:schemeClr val="accent6">
                    <a:lumMod val="75000"/>
                  </a:schemeClr>
                </a:solidFill>
              </a:rPr>
              <a:t>期中報告</a:t>
            </a: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10   2017/11/23   </a:t>
            </a:r>
            <a:r>
              <a:rPr lang="de-DE" altLang="zh-TW" sz="2400" dirty="0" err="1">
                <a:solidFill>
                  <a:schemeClr val="accent6">
                    <a:lumMod val="50000"/>
                  </a:schemeClr>
                </a:solidFill>
              </a:rPr>
              <a:t>Midterm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altLang="zh-TW" sz="2400" dirty="0" err="1">
                <a:solidFill>
                  <a:schemeClr val="accent6">
                    <a:lumMod val="50000"/>
                  </a:schemeClr>
                </a:solidFill>
              </a:rPr>
              <a:t>Exam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altLang="zh-TW" sz="2400" dirty="0" err="1">
                <a:solidFill>
                  <a:schemeClr val="accent6">
                    <a:lumMod val="50000"/>
                  </a:schemeClr>
                </a:solidFill>
              </a:rPr>
              <a:t>Week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zh-TW" altLang="de-DE" sz="2400" dirty="0">
                <a:solidFill>
                  <a:schemeClr val="accent6">
                    <a:lumMod val="50000"/>
                  </a:schemeClr>
                </a:solidFill>
              </a:rPr>
              <a:t>期中考試週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de-DE" altLang="zh-TW" sz="2400" dirty="0">
                <a:solidFill>
                  <a:srgbClr val="FF0000"/>
                </a:solidFill>
              </a:rPr>
              <a:t>11   </a:t>
            </a:r>
            <a:r>
              <a:rPr lang="de-DE" altLang="zh-TW" sz="2400" dirty="0" smtClean="0">
                <a:solidFill>
                  <a:srgbClr val="FF0000"/>
                </a:solidFill>
              </a:rPr>
              <a:t>2017/11/30   </a:t>
            </a:r>
            <a:r>
              <a:rPr lang="de-DE" altLang="zh-TW" sz="2400" dirty="0">
                <a:solidFill>
                  <a:srgbClr val="FF0000"/>
                </a:solidFill>
              </a:rPr>
              <a:t>Telecommunications, </a:t>
            </a:r>
            <a:r>
              <a:rPr lang="de-DE" altLang="zh-TW" sz="2400" dirty="0" err="1">
                <a:solidFill>
                  <a:srgbClr val="FF0000"/>
                </a:solidFill>
              </a:rPr>
              <a:t>the</a:t>
            </a:r>
            <a:r>
              <a:rPr lang="de-DE" altLang="zh-TW" sz="2400" dirty="0">
                <a:solidFill>
                  <a:srgbClr val="FF0000"/>
                </a:solidFill>
              </a:rPr>
              <a:t> Internet, </a:t>
            </a:r>
            <a:r>
              <a:rPr lang="de-DE" altLang="zh-TW" sz="2400" dirty="0" err="1">
                <a:solidFill>
                  <a:srgbClr val="FF0000"/>
                </a:solidFill>
              </a:rPr>
              <a:t>and</a:t>
            </a:r>
            <a:r>
              <a:rPr lang="de-DE" altLang="zh-TW" sz="2400" dirty="0">
                <a:solidFill>
                  <a:srgbClr val="FF0000"/>
                </a:solidFill>
              </a:rPr>
              <a:t> Wireless</a:t>
            </a:r>
            <a:br>
              <a:rPr lang="de-DE" altLang="zh-TW" sz="2400" dirty="0">
                <a:solidFill>
                  <a:srgbClr val="FF0000"/>
                </a:solidFill>
              </a:rPr>
            </a:br>
            <a:r>
              <a:rPr lang="de-DE" altLang="zh-TW" sz="2400" dirty="0">
                <a:solidFill>
                  <a:srgbClr val="FF0000"/>
                </a:solidFill>
              </a:rPr>
              <a:t>                         </a:t>
            </a:r>
            <a:r>
              <a:rPr lang="de-DE" altLang="zh-TW" sz="2400" dirty="0" smtClean="0">
                <a:solidFill>
                  <a:srgbClr val="FF0000"/>
                </a:solidFill>
              </a:rPr>
              <a:t>  Technology</a:t>
            </a:r>
            <a:r>
              <a:rPr lang="de-DE" altLang="zh-TW" sz="2400" dirty="0">
                <a:solidFill>
                  <a:srgbClr val="FF0000"/>
                </a:solidFill>
              </a:rPr>
              <a:t>: Google, Apple, </a:t>
            </a:r>
            <a:r>
              <a:rPr lang="de-DE" altLang="zh-TW" sz="2400" dirty="0" err="1">
                <a:solidFill>
                  <a:srgbClr val="FF0000"/>
                </a:solidFill>
              </a:rPr>
              <a:t>and</a:t>
            </a:r>
            <a:r>
              <a:rPr lang="de-DE" altLang="zh-TW" sz="2400" dirty="0">
                <a:solidFill>
                  <a:srgbClr val="FF0000"/>
                </a:solidFill>
              </a:rPr>
              <a:t> Microsoft   </a:t>
            </a:r>
            <a:br>
              <a:rPr lang="de-DE" altLang="zh-TW" sz="2400" dirty="0">
                <a:solidFill>
                  <a:srgbClr val="FF0000"/>
                </a:solidFill>
              </a:rPr>
            </a:br>
            <a:r>
              <a:rPr lang="de-DE" altLang="zh-TW" sz="2400" dirty="0">
                <a:solidFill>
                  <a:srgbClr val="FF0000"/>
                </a:solidFill>
              </a:rPr>
              <a:t>                          (</a:t>
            </a:r>
            <a:r>
              <a:rPr lang="de-DE" altLang="zh-TW" sz="2400" dirty="0" err="1">
                <a:solidFill>
                  <a:srgbClr val="FF0000"/>
                </a:solidFill>
              </a:rPr>
              <a:t>Chap</a:t>
            </a:r>
            <a:r>
              <a:rPr lang="de-DE" altLang="zh-TW" sz="2400" dirty="0">
                <a:solidFill>
                  <a:srgbClr val="FF0000"/>
                </a:solidFill>
              </a:rPr>
              <a:t>. 7) (pp.318-320) </a:t>
            </a:r>
          </a:p>
          <a:p>
            <a:pPr>
              <a:buNone/>
            </a:pPr>
            <a:r>
              <a:rPr lang="de-DE" altLang="zh-TW" sz="2400" dirty="0">
                <a:solidFill>
                  <a:srgbClr val="FF0000"/>
                </a:solidFill>
              </a:rPr>
              <a:t>12   </a:t>
            </a:r>
            <a:r>
              <a:rPr lang="de-DE" altLang="zh-TW" sz="2400" dirty="0" smtClean="0">
                <a:solidFill>
                  <a:srgbClr val="FF0000"/>
                </a:solidFill>
              </a:rPr>
              <a:t>2017/12/07</a:t>
            </a:r>
            <a:r>
              <a:rPr lang="de-DE" altLang="zh-TW" sz="2400" dirty="0">
                <a:solidFill>
                  <a:srgbClr val="FF0000"/>
                </a:solidFill>
              </a:rPr>
              <a:t> </a:t>
            </a:r>
            <a:r>
              <a:rPr lang="de-DE" altLang="zh-TW" sz="2400" dirty="0" smtClean="0">
                <a:solidFill>
                  <a:srgbClr val="FF0000"/>
                </a:solidFill>
              </a:rPr>
              <a:t>  Telecommunications</a:t>
            </a:r>
            <a:r>
              <a:rPr lang="de-DE" altLang="zh-TW" sz="2400" dirty="0">
                <a:solidFill>
                  <a:srgbClr val="FF0000"/>
                </a:solidFill>
              </a:rPr>
              <a:t>, </a:t>
            </a:r>
            <a:r>
              <a:rPr lang="de-DE" altLang="zh-TW" sz="2400" dirty="0" err="1">
                <a:solidFill>
                  <a:srgbClr val="FF0000"/>
                </a:solidFill>
              </a:rPr>
              <a:t>the</a:t>
            </a:r>
            <a:r>
              <a:rPr lang="de-DE" altLang="zh-TW" sz="2400" dirty="0">
                <a:solidFill>
                  <a:srgbClr val="FF0000"/>
                </a:solidFill>
              </a:rPr>
              <a:t> Internet, </a:t>
            </a:r>
            <a:r>
              <a:rPr lang="de-DE" altLang="zh-TW" sz="2400" dirty="0" err="1">
                <a:solidFill>
                  <a:srgbClr val="FF0000"/>
                </a:solidFill>
              </a:rPr>
              <a:t>and</a:t>
            </a:r>
            <a:r>
              <a:rPr lang="de-DE" altLang="zh-TW" sz="2400" dirty="0">
                <a:solidFill>
                  <a:srgbClr val="FF0000"/>
                </a:solidFill>
              </a:rPr>
              <a:t> Wireless</a:t>
            </a:r>
            <a:br>
              <a:rPr lang="de-DE" altLang="zh-TW" sz="2400" dirty="0">
                <a:solidFill>
                  <a:srgbClr val="FF0000"/>
                </a:solidFill>
              </a:rPr>
            </a:br>
            <a:r>
              <a:rPr lang="de-DE" altLang="zh-TW" sz="2400" dirty="0">
                <a:solidFill>
                  <a:srgbClr val="FF0000"/>
                </a:solidFill>
              </a:rPr>
              <a:t>                           Technology: Google, Apple, </a:t>
            </a:r>
            <a:r>
              <a:rPr lang="de-DE" altLang="zh-TW" sz="2400" dirty="0" err="1">
                <a:solidFill>
                  <a:srgbClr val="FF0000"/>
                </a:solidFill>
              </a:rPr>
              <a:t>and</a:t>
            </a:r>
            <a:r>
              <a:rPr lang="de-DE" altLang="zh-TW" sz="2400" dirty="0">
                <a:solidFill>
                  <a:srgbClr val="FF0000"/>
                </a:solidFill>
              </a:rPr>
              <a:t> Microsoft   </a:t>
            </a:r>
            <a:br>
              <a:rPr lang="de-DE" altLang="zh-TW" sz="2400" dirty="0">
                <a:solidFill>
                  <a:srgbClr val="FF0000"/>
                </a:solidFill>
              </a:rPr>
            </a:br>
            <a:r>
              <a:rPr lang="de-DE" altLang="zh-TW" sz="2400" dirty="0">
                <a:solidFill>
                  <a:srgbClr val="FF0000"/>
                </a:solidFill>
              </a:rPr>
              <a:t>                          (</a:t>
            </a:r>
            <a:r>
              <a:rPr lang="de-DE" altLang="zh-TW" sz="2400" dirty="0" err="1">
                <a:solidFill>
                  <a:srgbClr val="FF0000"/>
                </a:solidFill>
              </a:rPr>
              <a:t>Chap</a:t>
            </a:r>
            <a:r>
              <a:rPr lang="de-DE" altLang="zh-TW" sz="2400" dirty="0">
                <a:solidFill>
                  <a:srgbClr val="FF0000"/>
                </a:solidFill>
              </a:rPr>
              <a:t>. 7) (pp.318-320</a:t>
            </a:r>
            <a:r>
              <a:rPr lang="de-DE" altLang="zh-TW" sz="2400" dirty="0" smtClean="0">
                <a:solidFill>
                  <a:srgbClr val="FF0000"/>
                </a:solidFill>
              </a:rPr>
              <a:t>)</a:t>
            </a:r>
            <a:endParaRPr lang="de-DE" altLang="zh-TW" sz="2400" dirty="0">
              <a:solidFill>
                <a:srgbClr val="FF0000"/>
              </a:solidFill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D30A21A0-59A3-43C8-ACE4-DB2BC0645572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855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How RFID Works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A02F0-AEA9-4A53-A392-FC1C9120C7FC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pic>
        <p:nvPicPr>
          <p:cNvPr id="72708" name="Picture 8" descr="fig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534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870712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A Wireless Sensor Network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6C948-EE01-477B-812D-379B4EAC450A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775493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118795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179388" y="26988"/>
            <a:ext cx="8856662" cy="1601787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Case Study: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sz="4000" dirty="0" smtClean="0">
                <a:solidFill>
                  <a:srgbClr val="FF0000"/>
                </a:solidFill>
              </a:rPr>
              <a:t>Summit </a:t>
            </a:r>
            <a:r>
              <a:rPr lang="en-US" altLang="zh-TW" sz="4000" dirty="0">
                <a:solidFill>
                  <a:srgbClr val="FF0000"/>
                </a:solidFill>
              </a:rPr>
              <a:t>and SAP</a:t>
            </a:r>
            <a:r>
              <a:rPr lang="en-US" altLang="zh-TW" sz="3200" dirty="0">
                <a:solidFill>
                  <a:srgbClr val="FF0000"/>
                </a:solidFill>
              </a:rPr>
              <a:t> </a:t>
            </a:r>
            <a:r>
              <a:rPr lang="en-US" altLang="zh-TW" sz="3200" dirty="0" smtClean="0"/>
              <a:t>(Chap. 9)</a:t>
            </a:r>
            <a:r>
              <a:rPr lang="en-US" altLang="zh-TW" sz="3600" dirty="0" smtClean="0"/>
              <a:t> 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</a:rPr>
              <a:t>(pp. 396-398)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</a:rPr>
              <a:t>Summit Electric Lights Up with a New ERP System</a:t>
            </a:r>
            <a:endParaRPr lang="zh-TW" altLang="en-US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4755" name="內容版面配置區 2"/>
          <p:cNvSpPr>
            <a:spLocks noGrp="1"/>
          </p:cNvSpPr>
          <p:nvPr>
            <p:ph idx="1"/>
          </p:nvPr>
        </p:nvSpPr>
        <p:spPr>
          <a:xfrm>
            <a:off x="323850" y="1773238"/>
            <a:ext cx="8569325" cy="4760912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n-US" altLang="zh-TW" sz="2800" smtClean="0"/>
              <a:t>1. Which business processes are the most important at Summit Electric Supply? Why?</a:t>
            </a:r>
          </a:p>
          <a:p>
            <a:pPr algn="just">
              <a:buFont typeface="Arial" charset="0"/>
              <a:buNone/>
            </a:pPr>
            <a:r>
              <a:rPr lang="en-US" altLang="zh-TW" sz="2800" smtClean="0"/>
              <a:t>2. What problems did Summit have with its old systems? What was the business impact of those problems?</a:t>
            </a:r>
          </a:p>
          <a:p>
            <a:pPr algn="just">
              <a:buFont typeface="Arial" charset="0"/>
              <a:buNone/>
            </a:pPr>
            <a:r>
              <a:rPr lang="en-US" altLang="zh-TW" sz="2800" smtClean="0"/>
              <a:t>3. How did Summit’s ERP system improve operational efficiency and decision making? Give several examples.</a:t>
            </a:r>
          </a:p>
          <a:p>
            <a:pPr algn="just">
              <a:buFont typeface="Arial" charset="0"/>
              <a:buNone/>
            </a:pPr>
            <a:r>
              <a:rPr lang="en-US" altLang="zh-TW" sz="2800" smtClean="0"/>
              <a:t>4. Describe two ways in which Summit’s customers benefit from the new ERP system.</a:t>
            </a:r>
          </a:p>
          <a:p>
            <a:pPr algn="just">
              <a:buFont typeface="Arial" charset="0"/>
              <a:buNone/>
            </a:pPr>
            <a:r>
              <a:rPr lang="en-US" altLang="zh-TW" sz="2800" smtClean="0"/>
              <a:t>5. Diagram Summit’s old and new process for handling chargebacks. </a:t>
            </a:r>
          </a:p>
          <a:p>
            <a:pPr algn="just">
              <a:buFont typeface="Arial" charset="0"/>
              <a:buNone/>
            </a:pPr>
            <a:endParaRPr lang="en-US" altLang="zh-TW" sz="2800" smtClean="0"/>
          </a:p>
          <a:p>
            <a:pPr algn="just">
              <a:buFont typeface="Arial" charset="0"/>
              <a:buNone/>
            </a:pPr>
            <a:endParaRPr lang="en-US" altLang="zh-TW" sz="2800" smtClean="0"/>
          </a:p>
          <a:p>
            <a:pPr algn="just">
              <a:buFont typeface="Arial" charset="0"/>
              <a:buNone/>
            </a:pPr>
            <a:endParaRPr lang="en-US" altLang="zh-TW" sz="2800" smtClean="0"/>
          </a:p>
          <a:p>
            <a:pPr algn="just">
              <a:buFont typeface="Arial" charset="0"/>
              <a:buNone/>
            </a:pPr>
            <a:endParaRPr lang="en-US" altLang="zh-TW" sz="2800" smtClean="0"/>
          </a:p>
          <a:p>
            <a:pPr algn="just">
              <a:buFont typeface="Arial" charset="0"/>
              <a:buNone/>
            </a:pPr>
            <a:endParaRPr lang="en-US" altLang="zh-TW" sz="28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72463-2CA4-472C-B176-8FD0F21141D0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22684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r>
              <a:rPr lang="zh-TW" altLang="en-US">
                <a:solidFill>
                  <a:srgbClr val="FF0000"/>
                </a:solidFill>
              </a:rPr>
              <a:t>資訊管理專題</a:t>
            </a:r>
            <a:br>
              <a:rPr lang="zh-TW" altLang="en-US">
                <a:solidFill>
                  <a:srgbClr val="FF0000"/>
                </a:solidFill>
              </a:rPr>
            </a:br>
            <a:r>
              <a:rPr lang="en-US" altLang="zh-TW" sz="3600" smtClean="0">
                <a:solidFill>
                  <a:srgbClr val="FF0000"/>
                </a:solidFill>
              </a:rPr>
              <a:t>(Hot </a:t>
            </a:r>
            <a:r>
              <a:rPr lang="en-US" altLang="zh-TW" sz="3600">
                <a:solidFill>
                  <a:srgbClr val="FF0000"/>
                </a:solidFill>
              </a:rPr>
              <a:t>Issues of Information </a:t>
            </a:r>
            <a:r>
              <a:rPr lang="en-US" altLang="zh-TW" sz="3600" smtClean="0">
                <a:solidFill>
                  <a:srgbClr val="FF0000"/>
                </a:solidFill>
              </a:rPr>
              <a:t>Management)</a:t>
            </a:r>
            <a:endParaRPr lang="zh-TW" altLang="en-US" sz="36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9D8D5-4789-4399-95BC-650780018546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75252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dirty="0" smtClean="0"/>
              <a:t>1. </a:t>
            </a:r>
            <a:r>
              <a:rPr lang="zh-TW" altLang="en-US" dirty="0" smtClean="0"/>
              <a:t>請同學於資訊管理專題個案</a:t>
            </a:r>
            <a:r>
              <a:rPr lang="zh-TW" altLang="en-US" dirty="0" smtClean="0">
                <a:solidFill>
                  <a:srgbClr val="FF0000"/>
                </a:solidFill>
              </a:rPr>
              <a:t>討論前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應</a:t>
            </a:r>
            <a:r>
              <a:rPr lang="zh-TW" altLang="en-US" dirty="0" smtClean="0">
                <a:solidFill>
                  <a:srgbClr val="FF0000"/>
                </a:solidFill>
              </a:rPr>
              <a:t>詳細研讀個案</a:t>
            </a:r>
            <a:r>
              <a:rPr lang="zh-TW" altLang="en-US" dirty="0" smtClean="0"/>
              <a:t>，並</a:t>
            </a:r>
            <a:r>
              <a:rPr lang="zh-TW" altLang="en-US" dirty="0" smtClean="0">
                <a:solidFill>
                  <a:srgbClr val="FF0000"/>
                </a:solidFill>
              </a:rPr>
              <a:t>思考個案研究問題</a:t>
            </a:r>
            <a:r>
              <a:rPr lang="zh-TW" altLang="en-US" dirty="0" smtClean="0"/>
              <a:t>。</a:t>
            </a:r>
          </a:p>
          <a:p>
            <a:pPr>
              <a:buFont typeface="Arial" charset="0"/>
              <a:buNone/>
            </a:pPr>
            <a:r>
              <a:rPr lang="en-US" altLang="zh-TW" dirty="0" smtClean="0"/>
              <a:t>2. </a:t>
            </a:r>
            <a:r>
              <a:rPr lang="zh-TW" altLang="en-US" dirty="0" smtClean="0"/>
              <a:t>請同學於</a:t>
            </a:r>
            <a:r>
              <a:rPr lang="zh-TW" altLang="en-US" dirty="0" smtClean="0">
                <a:solidFill>
                  <a:srgbClr val="FF0000"/>
                </a:solidFill>
              </a:rPr>
              <a:t>上課前複習</a:t>
            </a:r>
            <a:r>
              <a:rPr lang="zh-TW" altLang="en-US" dirty="0" smtClean="0"/>
              <a:t>相關資訊管理相關</a:t>
            </a:r>
            <a:r>
              <a:rPr lang="zh-TW" altLang="en-US" dirty="0" smtClean="0">
                <a:solidFill>
                  <a:srgbClr val="FF0000"/>
                </a:solidFill>
              </a:rPr>
              <a:t>理論</a:t>
            </a:r>
            <a:r>
              <a:rPr lang="zh-TW" altLang="en-US" dirty="0" smtClean="0"/>
              <a:t>，以作為</a:t>
            </a:r>
            <a:r>
              <a:rPr lang="zh-TW" altLang="en-US" dirty="0" smtClean="0">
                <a:solidFill>
                  <a:srgbClr val="C00000"/>
                </a:solidFill>
              </a:rPr>
              <a:t>個案分析</a:t>
            </a:r>
            <a:r>
              <a:rPr lang="zh-TW" altLang="en-US" dirty="0" smtClean="0"/>
              <a:t>及</a:t>
            </a:r>
            <a:r>
              <a:rPr lang="zh-TW" altLang="en-US" dirty="0" smtClean="0">
                <a:solidFill>
                  <a:srgbClr val="C00000"/>
                </a:solidFill>
              </a:rPr>
              <a:t>擬定管理對策</a:t>
            </a:r>
            <a:r>
              <a:rPr lang="zh-TW" altLang="en-US" dirty="0" smtClean="0"/>
              <a:t>的依據。</a:t>
            </a:r>
          </a:p>
          <a:p>
            <a:pPr>
              <a:buNone/>
            </a:pPr>
            <a:r>
              <a:rPr lang="en-US" altLang="zh-TW" dirty="0" smtClean="0"/>
              <a:t>3. </a:t>
            </a:r>
            <a:r>
              <a:rPr lang="zh-TW" altLang="en-US" dirty="0" smtClean="0"/>
              <a:t>請同學於</a:t>
            </a:r>
            <a:r>
              <a:rPr lang="zh-TW" altLang="en-US" dirty="0" smtClean="0">
                <a:solidFill>
                  <a:srgbClr val="FF0000"/>
                </a:solidFill>
              </a:rPr>
              <a:t>上課前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先</a:t>
            </a:r>
            <a:r>
              <a:rPr lang="zh-TW" altLang="en-US" dirty="0">
                <a:solidFill>
                  <a:srgbClr val="FF0000"/>
                </a:solidFill>
              </a:rPr>
              <a:t>繳交資訊管理專題個案</a:t>
            </a:r>
            <a:r>
              <a:rPr lang="zh-TW" altLang="en-US" dirty="0" smtClean="0">
                <a:solidFill>
                  <a:srgbClr val="FF0000"/>
                </a:solidFill>
              </a:rPr>
              <a:t>研究問題書面報告</a:t>
            </a:r>
            <a:r>
              <a:rPr lang="zh-TW" altLang="en-US" dirty="0" smtClean="0"/>
              <a:t>。</a:t>
            </a:r>
          </a:p>
          <a:p>
            <a:pPr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上課時間地點：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is-IS" dirty="0"/>
              <a:t>週四 </a:t>
            </a:r>
            <a:r>
              <a:rPr lang="is-IS" altLang="zh-TW" dirty="0"/>
              <a:t>7,8 (14:10-16:00) </a:t>
            </a:r>
            <a:r>
              <a:rPr lang="is-IS" altLang="zh-TW" dirty="0" smtClean="0"/>
              <a:t>B702</a:t>
            </a:r>
            <a:endParaRPr lang="zh-TW" altLang="en-US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References</a:t>
            </a:r>
            <a:endParaRPr lang="zh-TW" altLang="en-US" smtClean="0"/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marL="342900" lvl="1" indent="-342900"/>
            <a:r>
              <a:rPr lang="en-US" altLang="zh-TW" smtClean="0"/>
              <a:t>Kenneth C. Laudon &amp; Jane P. Laudon (2014), </a:t>
            </a:r>
            <a:br>
              <a:rPr lang="en-US" altLang="zh-TW" smtClean="0"/>
            </a:br>
            <a:r>
              <a:rPr lang="en-US" altLang="zh-TW" smtClean="0"/>
              <a:t>Management Information Systems: Managing the Digital Firm, Thirteenth Edition, Pearson. </a:t>
            </a:r>
          </a:p>
          <a:p>
            <a:pPr marL="342900" lvl="1" indent="-342900"/>
            <a:r>
              <a:rPr lang="en-US" altLang="zh-TW" smtClean="0"/>
              <a:t>Kenneth C. Laudon &amp; Jane P. Laudon</a:t>
            </a:r>
            <a:r>
              <a:rPr lang="zh-TW" altLang="en-US" smtClean="0"/>
              <a:t>原著，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游張松 主編，陳文生 翻譯 </a:t>
            </a:r>
            <a:r>
              <a:rPr lang="en-US" altLang="zh-TW" smtClean="0"/>
              <a:t>(2014)</a:t>
            </a:r>
            <a:r>
              <a:rPr lang="zh-TW" altLang="en-US" smtClean="0"/>
              <a:t>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資訊管理系統，第</a:t>
            </a:r>
            <a:r>
              <a:rPr lang="en-US" altLang="zh-TW" smtClean="0"/>
              <a:t>13</a:t>
            </a:r>
            <a:r>
              <a:rPr lang="zh-TW" altLang="en-US" smtClean="0"/>
              <a:t>版，滄海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3B25B-5D40-49B8-BE46-8233DC8A956A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0074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1"/>
          </p:nvPr>
        </p:nvSpPr>
        <p:spPr>
          <a:xfrm>
            <a:off x="250825" y="1125538"/>
            <a:ext cx="8569325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600" dirty="0" smtClean="0"/>
              <a:t>週次	日期	     內容（</a:t>
            </a:r>
            <a:r>
              <a:rPr lang="en-US" altLang="zh-TW" sz="2600" dirty="0" smtClean="0"/>
              <a:t>Subject/Topics</a:t>
            </a:r>
            <a:r>
              <a:rPr lang="zh-TW" altLang="en-US" sz="2600" dirty="0" smtClean="0"/>
              <a:t>）</a:t>
            </a:r>
            <a:endParaRPr lang="en-US" altLang="zh-TW" sz="2600" dirty="0" smtClean="0"/>
          </a:p>
          <a:p>
            <a:pPr>
              <a:buNone/>
            </a:pPr>
            <a:r>
              <a:rPr lang="de-DE" altLang="zh-TW" sz="2600" dirty="0"/>
              <a:t>13   </a:t>
            </a:r>
            <a:r>
              <a:rPr lang="de-DE" altLang="zh-TW" sz="2600" dirty="0" smtClean="0"/>
              <a:t>2017/12/14</a:t>
            </a:r>
            <a:r>
              <a:rPr lang="de-DE" altLang="zh-TW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altLang="zh-TW" sz="26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de-DE" altLang="zh-TW" sz="2800" dirty="0" smtClean="0"/>
              <a:t>Enterprise </a:t>
            </a:r>
            <a:r>
              <a:rPr lang="de-DE" altLang="zh-TW" sz="2800" dirty="0" err="1"/>
              <a:t>Applications</a:t>
            </a:r>
            <a:r>
              <a:rPr lang="de-DE" altLang="zh-TW" sz="2800" dirty="0"/>
              <a:t>: </a:t>
            </a:r>
            <a:r>
              <a:rPr lang="de-DE" altLang="zh-TW" sz="2800" dirty="0" err="1"/>
              <a:t>Summit</a:t>
            </a:r>
            <a:r>
              <a:rPr lang="de-DE" altLang="zh-TW" sz="2800" dirty="0"/>
              <a:t> </a:t>
            </a:r>
            <a:r>
              <a:rPr lang="de-DE" altLang="zh-TW" sz="2800" dirty="0" err="1"/>
              <a:t>and</a:t>
            </a:r>
            <a:r>
              <a:rPr lang="de-DE" altLang="zh-TW" sz="2800" dirty="0"/>
              <a:t> SAP   </a:t>
            </a:r>
            <a:br>
              <a:rPr lang="de-DE" altLang="zh-TW" sz="2800" dirty="0"/>
            </a:br>
            <a:r>
              <a:rPr lang="de-DE" altLang="zh-TW" sz="2800" dirty="0"/>
              <a:t>                           (</a:t>
            </a:r>
            <a:r>
              <a:rPr lang="de-DE" altLang="zh-TW" sz="2800" dirty="0" err="1"/>
              <a:t>Chap</a:t>
            </a:r>
            <a:r>
              <a:rPr lang="de-DE" altLang="zh-TW" sz="2800" dirty="0"/>
              <a:t>. 9) (pp.396-398</a:t>
            </a:r>
            <a:r>
              <a:rPr lang="de-DE" altLang="zh-TW" sz="2800" dirty="0" smtClean="0"/>
              <a:t>)</a:t>
            </a:r>
            <a:endParaRPr lang="de-DE" altLang="zh-TW" sz="2600" dirty="0"/>
          </a:p>
          <a:p>
            <a:pPr>
              <a:buNone/>
            </a:pPr>
            <a:r>
              <a:rPr lang="de-DE" altLang="zh-TW" sz="2600" dirty="0"/>
              <a:t>14   </a:t>
            </a:r>
            <a:r>
              <a:rPr lang="de-DE" altLang="zh-TW" sz="2600" dirty="0" smtClean="0"/>
              <a:t>2017/12/21</a:t>
            </a:r>
            <a:r>
              <a:rPr lang="de-DE" altLang="zh-TW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altLang="zh-TW" sz="26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de-DE" altLang="zh-TW" sz="2600" dirty="0"/>
              <a:t>E-</a:t>
            </a:r>
            <a:r>
              <a:rPr lang="de-DE" altLang="zh-TW" sz="2600" dirty="0" err="1"/>
              <a:t>commerce</a:t>
            </a:r>
            <a:r>
              <a:rPr lang="de-DE" altLang="zh-TW" sz="2600" dirty="0"/>
              <a:t>: </a:t>
            </a:r>
            <a:r>
              <a:rPr lang="de-DE" altLang="zh-TW" sz="2600" dirty="0" err="1"/>
              <a:t>Zagat</a:t>
            </a:r>
            <a:r>
              <a:rPr lang="de-DE" altLang="zh-TW" sz="2600" dirty="0"/>
              <a:t>   (</a:t>
            </a:r>
            <a:r>
              <a:rPr lang="de-DE" altLang="zh-TW" sz="2600" dirty="0" err="1"/>
              <a:t>Chap</a:t>
            </a:r>
            <a:r>
              <a:rPr lang="de-DE" altLang="zh-TW" sz="2600" dirty="0"/>
              <a:t>. 10) (pp.443-445) </a:t>
            </a:r>
            <a:endParaRPr lang="de-DE" altLang="zh-TW" sz="2600" dirty="0"/>
          </a:p>
          <a:p>
            <a:pPr>
              <a:buNone/>
            </a:pPr>
            <a:r>
              <a:rPr lang="de-DE" altLang="zh-TW" sz="2600" dirty="0"/>
              <a:t>15   </a:t>
            </a:r>
            <a:r>
              <a:rPr lang="de-DE" altLang="zh-TW" sz="2600" dirty="0" smtClean="0"/>
              <a:t>2017/12/28 </a:t>
            </a:r>
            <a:r>
              <a:rPr lang="de-DE" altLang="zh-TW" sz="2600" dirty="0" smtClean="0"/>
              <a:t>  </a:t>
            </a:r>
            <a:r>
              <a:rPr lang="de-DE" altLang="zh-TW" sz="2600" dirty="0" err="1" smtClean="0"/>
              <a:t>Enhancing</a:t>
            </a:r>
            <a:r>
              <a:rPr lang="de-DE" altLang="zh-TW" sz="2600" dirty="0" smtClean="0"/>
              <a:t> </a:t>
            </a:r>
            <a:r>
              <a:rPr lang="de-DE" altLang="zh-TW" sz="2600" dirty="0" err="1"/>
              <a:t>Decision</a:t>
            </a:r>
            <a:r>
              <a:rPr lang="de-DE" altLang="zh-TW" sz="2600" dirty="0"/>
              <a:t> Making: </a:t>
            </a:r>
            <a:r>
              <a:rPr lang="de-DE" altLang="zh-TW" sz="2600" dirty="0" err="1"/>
              <a:t>Zynga</a:t>
            </a:r>
            <a:r>
              <a:rPr lang="de-DE" altLang="zh-TW" sz="2600" dirty="0"/>
              <a:t>   </a:t>
            </a:r>
            <a:br>
              <a:rPr lang="de-DE" altLang="zh-TW" sz="2600" dirty="0"/>
            </a:br>
            <a:r>
              <a:rPr lang="de-DE" altLang="zh-TW" sz="2600" dirty="0"/>
              <a:t>                           (</a:t>
            </a:r>
            <a:r>
              <a:rPr lang="de-DE" altLang="zh-TW" sz="2600" dirty="0" err="1"/>
              <a:t>Chap</a:t>
            </a:r>
            <a:r>
              <a:rPr lang="de-DE" altLang="zh-TW" sz="2600" dirty="0"/>
              <a:t>. 12) (pp.512-514) </a:t>
            </a:r>
            <a:endParaRPr lang="de-DE" altLang="zh-TW" sz="2600" dirty="0"/>
          </a:p>
          <a:p>
            <a:pPr>
              <a:buNone/>
            </a:pPr>
            <a:r>
              <a:rPr lang="de-DE" altLang="zh-TW" sz="2600" dirty="0">
                <a:solidFill>
                  <a:schemeClr val="accent6">
                    <a:lumMod val="75000"/>
                  </a:schemeClr>
                </a:solidFill>
              </a:rPr>
              <a:t>16   2018/01/04   Final Report I (</a:t>
            </a:r>
            <a:r>
              <a:rPr lang="zh-TW" altLang="de-DE" sz="26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de-DE" altLang="zh-TW" sz="2600" dirty="0">
                <a:solidFill>
                  <a:schemeClr val="accent6">
                    <a:lumMod val="75000"/>
                  </a:schemeClr>
                </a:solidFill>
              </a:rPr>
              <a:t>I)</a:t>
            </a:r>
          </a:p>
          <a:p>
            <a:pPr>
              <a:buNone/>
            </a:pPr>
            <a:r>
              <a:rPr lang="de-DE" altLang="zh-TW" sz="2600" dirty="0">
                <a:solidFill>
                  <a:schemeClr val="accent6">
                    <a:lumMod val="75000"/>
                  </a:schemeClr>
                </a:solidFill>
              </a:rPr>
              <a:t>17   2018/01/11   Final Report II (</a:t>
            </a:r>
            <a:r>
              <a:rPr lang="zh-TW" altLang="de-DE" sz="26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de-DE" altLang="zh-TW" sz="2600" dirty="0">
                <a:solidFill>
                  <a:schemeClr val="accent6">
                    <a:lumMod val="75000"/>
                  </a:schemeClr>
                </a:solidFill>
              </a:rPr>
              <a:t>II)</a:t>
            </a:r>
          </a:p>
          <a:p>
            <a:pPr>
              <a:buNone/>
            </a:pPr>
            <a:r>
              <a:rPr lang="de-DE" altLang="zh-TW" sz="2600" dirty="0">
                <a:solidFill>
                  <a:schemeClr val="accent6">
                    <a:lumMod val="50000"/>
                  </a:schemeClr>
                </a:solidFill>
              </a:rPr>
              <a:t>18   2018/01/18   Final </a:t>
            </a:r>
            <a:r>
              <a:rPr lang="de-DE" altLang="zh-TW" sz="2600" dirty="0" err="1">
                <a:solidFill>
                  <a:schemeClr val="accent6">
                    <a:lumMod val="50000"/>
                  </a:schemeClr>
                </a:solidFill>
              </a:rPr>
              <a:t>Exam</a:t>
            </a:r>
            <a:r>
              <a:rPr lang="de-DE" altLang="zh-TW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altLang="zh-TW" sz="2600" dirty="0" err="1">
                <a:solidFill>
                  <a:schemeClr val="accent6">
                    <a:lumMod val="50000"/>
                  </a:schemeClr>
                </a:solidFill>
              </a:rPr>
              <a:t>Week</a:t>
            </a:r>
            <a:r>
              <a:rPr lang="de-DE" altLang="zh-TW" sz="26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zh-TW" altLang="de-DE" sz="2600" dirty="0">
                <a:solidFill>
                  <a:schemeClr val="accent6">
                    <a:lumMod val="50000"/>
                  </a:schemeClr>
                </a:solidFill>
              </a:rPr>
              <a:t>期末考試週</a:t>
            </a:r>
            <a:r>
              <a:rPr lang="de-DE" altLang="zh-TW" sz="26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85A741B6-F8A3-4A8B-84B1-8E7EAE54B52B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30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FF0000"/>
                </a:solidFill>
              </a:rPr>
              <a:t>Management Information Systems: </a:t>
            </a:r>
            <a:r>
              <a:rPr lang="en-US" altLang="zh-TW" sz="3200" dirty="0" smtClean="0">
                <a:solidFill>
                  <a:schemeClr val="accent1"/>
                </a:solidFill>
              </a:rPr>
              <a:t>Managing the Digital Firm</a:t>
            </a:r>
            <a:endParaRPr lang="zh-TW" altLang="en-US" sz="3200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7" name="Rounded Rectangle 9"/>
          <p:cNvSpPr>
            <a:spLocks noChangeArrowheads="1"/>
          </p:cNvSpPr>
          <p:nvPr/>
        </p:nvSpPr>
        <p:spPr bwMode="auto">
          <a:xfrm>
            <a:off x="1079612" y="1381844"/>
            <a:ext cx="6984776" cy="1150937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+mn-lt"/>
                <a:ea typeface="+mn-ea"/>
              </a:rPr>
              <a:t>Organization, Management, and</a:t>
            </a:r>
            <a:r>
              <a:rPr lang="zh-TW" altLang="en-US" sz="3200" b="1" dirty="0" smtClean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chemeClr val="tx2"/>
                </a:solidFill>
                <a:latin typeface="+mn-lt"/>
                <a:ea typeface="+mn-ea"/>
              </a:rPr>
              <a:t>the Networked Enterprise</a:t>
            </a:r>
            <a:endParaRPr lang="en-US" sz="3200" b="1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9" name="Rounded Rectangle 9"/>
          <p:cNvSpPr>
            <a:spLocks noChangeArrowheads="1"/>
          </p:cNvSpPr>
          <p:nvPr/>
        </p:nvSpPr>
        <p:spPr bwMode="auto">
          <a:xfrm>
            <a:off x="1075792" y="2708290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Information Technology Infrastructure</a:t>
            </a:r>
            <a:endParaRPr 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050640" y="4034736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Key System Applications for the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/>
            </a:r>
            <a:b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Digital Age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Rounded Rectangle 9"/>
          <p:cNvSpPr>
            <a:spLocks noChangeArrowheads="1"/>
          </p:cNvSpPr>
          <p:nvPr/>
        </p:nvSpPr>
        <p:spPr bwMode="auto">
          <a:xfrm>
            <a:off x="1115616" y="5361182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Building and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Managing Systems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37513" y="1398766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chemeClr val="tx2"/>
                </a:solidFill>
              </a:rPr>
              <a:t>1</a:t>
            </a:r>
            <a:endParaRPr lang="zh-TW" altLang="en-US" sz="7200" b="1" dirty="0">
              <a:solidFill>
                <a:schemeClr val="tx2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37513" y="402391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zh-TW" altLang="en-US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37513" y="2711339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rgbClr val="FF0000"/>
                </a:solidFill>
              </a:rPr>
              <a:t>2</a:t>
            </a:r>
            <a:endParaRPr lang="zh-TW" altLang="en-US" sz="7200" b="1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37513" y="5336485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zh-TW" altLang="en-US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92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Chap. 7</a:t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mtClean="0">
                <a:solidFill>
                  <a:srgbClr val="FF0000"/>
                </a:solidFill>
              </a:rPr>
              <a:t>Telecommunications, the Internet, and Wireless Technology: </a:t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mtClean="0">
                <a:solidFill>
                  <a:srgbClr val="FF0000"/>
                </a:solidFill>
              </a:rPr>
              <a:t>Google, Apple, and Microsoft</a:t>
            </a:r>
            <a:br>
              <a:rPr lang="en-US" altLang="zh-TW" smtClean="0">
                <a:solidFill>
                  <a:srgbClr val="FF0000"/>
                </a:solidFill>
              </a:rPr>
            </a:b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12234-A957-4B21-9697-F12145C0C483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18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179388" y="26988"/>
            <a:ext cx="8856662" cy="1528762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Case Study: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sz="3200" dirty="0">
                <a:solidFill>
                  <a:srgbClr val="FF0000"/>
                </a:solidFill>
              </a:rPr>
              <a:t>Google, Apple, and Microsoft </a:t>
            </a:r>
            <a:r>
              <a:rPr lang="en-US" altLang="zh-TW" sz="3200" dirty="0" smtClean="0"/>
              <a:t>(Chap. 7)</a:t>
            </a:r>
            <a:r>
              <a:rPr lang="en-US" altLang="zh-TW" sz="3600" dirty="0" smtClean="0"/>
              <a:t> 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</a:rPr>
              <a:t>(pp. 318-320)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zh-TW" sz="2400" dirty="0"/>
              <a:t>Apple, Google, and Microsoft Battle for Your Internet Experience</a:t>
            </a:r>
            <a:endParaRPr lang="zh-TW" altLang="en-US" sz="2400" dirty="0" smtClean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323850" y="1628775"/>
            <a:ext cx="8569325" cy="490537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n-US" altLang="zh-TW" sz="2500" smtClean="0"/>
              <a:t>1. Define and compare the business models and areas of strength of Apple, Google, and Microsoft.</a:t>
            </a:r>
          </a:p>
          <a:p>
            <a:pPr algn="just">
              <a:buFont typeface="Arial" charset="0"/>
              <a:buNone/>
            </a:pPr>
            <a:r>
              <a:rPr lang="en-US" altLang="zh-TW" sz="2500" smtClean="0"/>
              <a:t>2. Why is mobile computing so important to these three firms? Evaluate the mobile platform offerings of each firm.</a:t>
            </a:r>
          </a:p>
          <a:p>
            <a:pPr algn="just">
              <a:buFont typeface="Arial" charset="0"/>
              <a:buNone/>
            </a:pPr>
            <a:r>
              <a:rPr lang="en-US" altLang="zh-TW" sz="2500" smtClean="0"/>
              <a:t>3. What is the significance of applications and app stores, and closed vs. open app standards to the success or failure of mobile computing?</a:t>
            </a:r>
          </a:p>
          <a:p>
            <a:pPr algn="just">
              <a:buFont typeface="Arial" charset="0"/>
              <a:buNone/>
            </a:pPr>
            <a:r>
              <a:rPr lang="en-US" altLang="zh-TW" sz="2500" smtClean="0"/>
              <a:t>4. Which company and business model do you believe will prevail in this epic struggle? Explain your answer.</a:t>
            </a:r>
          </a:p>
          <a:p>
            <a:pPr algn="just">
              <a:buFont typeface="Arial" charset="0"/>
              <a:buNone/>
            </a:pPr>
            <a:r>
              <a:rPr lang="en-US" altLang="zh-TW" sz="2500" smtClean="0"/>
              <a:t>5. What difference would it make to a business or to an individual consumer if Apple, Google, or Microsoft dominated the Internet experience? Explain your answer.</a:t>
            </a:r>
          </a:p>
          <a:p>
            <a:pPr algn="just">
              <a:buFont typeface="Arial" charset="0"/>
              <a:buNone/>
            </a:pPr>
            <a:endParaRPr lang="en-US" altLang="zh-TW" sz="2500" smtClean="0"/>
          </a:p>
          <a:p>
            <a:pPr algn="just">
              <a:buFont typeface="Arial" charset="0"/>
              <a:buNone/>
            </a:pPr>
            <a:endParaRPr lang="en-US" altLang="zh-TW" sz="2500" smtClean="0"/>
          </a:p>
          <a:p>
            <a:pPr algn="just">
              <a:buFont typeface="Arial" charset="0"/>
              <a:buNone/>
            </a:pPr>
            <a:endParaRPr lang="en-US" altLang="zh-TW" sz="25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AE6C6-3F36-47ED-8CC3-BF66167E1438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81638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1FA9C-F806-4228-B569-26578A8CFB14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grpSp>
        <p:nvGrpSpPr>
          <p:cNvPr id="10243" name="群組 17"/>
          <p:cNvGrpSpPr>
            <a:grpSpLocks/>
          </p:cNvGrpSpPr>
          <p:nvPr/>
        </p:nvGrpSpPr>
        <p:grpSpPr bwMode="auto">
          <a:xfrm>
            <a:off x="806450" y="1412875"/>
            <a:ext cx="7726363" cy="5048250"/>
            <a:chOff x="806544" y="1412776"/>
            <a:chExt cx="7725896" cy="5048451"/>
          </a:xfrm>
        </p:grpSpPr>
        <p:sp>
          <p:nvSpPr>
            <p:cNvPr id="19" name="矩形 18"/>
            <p:cNvSpPr/>
            <p:nvPr/>
          </p:nvSpPr>
          <p:spPr bwMode="auto">
            <a:xfrm>
              <a:off x="806544" y="2765040"/>
              <a:ext cx="1695928" cy="8113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Management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806544" y="4207455"/>
              <a:ext cx="1695740" cy="8113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Organization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806544" y="5649869"/>
              <a:ext cx="1695740" cy="8113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Technology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3633091" y="4207455"/>
              <a:ext cx="1695928" cy="81135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Information </a:t>
              </a:r>
              <a:br>
                <a:rPr lang="en-US" altLang="zh-TW" sz="2000" b="1" dirty="0">
                  <a:solidFill>
                    <a:schemeClr val="tx1"/>
                  </a:solidFill>
                </a:rPr>
              </a:br>
              <a:r>
                <a:rPr lang="en-US" altLang="zh-TW" sz="2000" b="1" dirty="0">
                  <a:solidFill>
                    <a:schemeClr val="tx1"/>
                  </a:solidFill>
                </a:rPr>
                <a:t>System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3633091" y="1412776"/>
              <a:ext cx="1695928" cy="81135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Business </a:t>
              </a:r>
              <a:br>
                <a:rPr lang="en-US" altLang="zh-TW" sz="2000" b="1" dirty="0">
                  <a:solidFill>
                    <a:schemeClr val="tx1"/>
                  </a:solidFill>
                </a:rPr>
              </a:br>
              <a:r>
                <a:rPr lang="en-US" altLang="zh-TW" sz="2000" b="1" dirty="0">
                  <a:solidFill>
                    <a:schemeClr val="tx1"/>
                  </a:solidFill>
                </a:rPr>
                <a:t>Challenges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6836512" y="4207455"/>
              <a:ext cx="1695928" cy="81135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bg1"/>
                  </a:solidFill>
                </a:rPr>
                <a:t>Business </a:t>
              </a:r>
              <a:br>
                <a:rPr lang="en-US" altLang="zh-TW" sz="2000" b="1" dirty="0">
                  <a:solidFill>
                    <a:schemeClr val="bg1"/>
                  </a:solidFill>
                </a:rPr>
              </a:br>
              <a:r>
                <a:rPr lang="en-US" altLang="zh-TW" sz="2000" b="1" dirty="0">
                  <a:solidFill>
                    <a:schemeClr val="bg1"/>
                  </a:solidFill>
                </a:rPr>
                <a:t>Solutions</a:t>
              </a:r>
              <a:endParaRPr lang="zh-TW" alt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直線單箭頭接點 26"/>
            <p:cNvCxnSpPr/>
            <p:nvPr/>
          </p:nvCxnSpPr>
          <p:spPr bwMode="auto">
            <a:xfrm>
              <a:off x="2501892" y="3170209"/>
              <a:ext cx="1131820" cy="10366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 bwMode="auto">
            <a:xfrm>
              <a:off x="2501892" y="4613303"/>
              <a:ext cx="11318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/>
            <p:cNvCxnSpPr/>
            <p:nvPr/>
          </p:nvCxnSpPr>
          <p:spPr bwMode="auto">
            <a:xfrm flipV="1">
              <a:off x="2501892" y="5018133"/>
              <a:ext cx="1131820" cy="10382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/>
            <p:cNvCxnSpPr/>
            <p:nvPr/>
          </p:nvCxnSpPr>
          <p:spPr bwMode="auto">
            <a:xfrm>
              <a:off x="5329059" y="4613303"/>
              <a:ext cx="15064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圖案 29"/>
            <p:cNvCxnSpPr/>
            <p:nvPr/>
          </p:nvCxnSpPr>
          <p:spPr bwMode="auto">
            <a:xfrm rot="16200000" flipV="1">
              <a:off x="5312271" y="1834393"/>
              <a:ext cx="2389282" cy="235570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圖案 30"/>
            <p:cNvCxnSpPr/>
            <p:nvPr/>
          </p:nvCxnSpPr>
          <p:spPr bwMode="auto">
            <a:xfrm rot="10800000" flipV="1">
              <a:off x="1654218" y="1817605"/>
              <a:ext cx="1979493" cy="947775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sp>
        <p:nvSpPr>
          <p:cNvPr id="36" name="標題 1"/>
          <p:cNvSpPr txBox="1">
            <a:spLocks/>
          </p:cNvSpPr>
          <p:nvPr/>
        </p:nvSpPr>
        <p:spPr bwMode="auto">
          <a:xfrm>
            <a:off x="323850" y="44450"/>
            <a:ext cx="85693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kumimoji="0" lang="en-US" altLang="zh-TW" sz="4000" smtClean="0">
                <a:solidFill>
                  <a:srgbClr val="FF0000"/>
                </a:solidFill>
              </a:rPr>
              <a:t>Overview of </a:t>
            </a:r>
            <a:br>
              <a:rPr kumimoji="0" lang="en-US" altLang="zh-TW" sz="4000" smtClean="0">
                <a:solidFill>
                  <a:srgbClr val="FF0000"/>
                </a:solidFill>
              </a:rPr>
            </a:br>
            <a:r>
              <a:rPr kumimoji="0" lang="en-US" altLang="zh-TW" sz="4000" smtClean="0">
                <a:solidFill>
                  <a:srgbClr val="FF0000"/>
                </a:solidFill>
              </a:rPr>
              <a:t>Fundamental MIS Concepts</a:t>
            </a:r>
            <a:endParaRPr kumimoji="0" lang="zh-TW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5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993775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Business Model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6C2F8-306B-FA43-A548-6982A36A8CA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24075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Activities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24075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Resources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019925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Segments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9750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Partners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435600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Relationships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435600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Channels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7200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Revenue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Streams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3975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Cost 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Structure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08400" y="1268413"/>
            <a:ext cx="1727200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Value Proposition</a:t>
            </a:r>
          </a:p>
        </p:txBody>
      </p:sp>
      <p:sp>
        <p:nvSpPr>
          <p:cNvPr id="66574" name="TextBox 15"/>
          <p:cNvSpPr txBox="1">
            <a:spLocks noChangeArrowheads="1"/>
          </p:cNvSpPr>
          <p:nvPr/>
        </p:nvSpPr>
        <p:spPr bwMode="auto">
          <a:xfrm>
            <a:off x="7092950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66575" name="TextBox 18"/>
          <p:cNvSpPr txBox="1">
            <a:spLocks noChangeArrowheads="1"/>
          </p:cNvSpPr>
          <p:nvPr/>
        </p:nvSpPr>
        <p:spPr bwMode="auto">
          <a:xfrm>
            <a:off x="377983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66576" name="TextBox 20"/>
          <p:cNvSpPr txBox="1">
            <a:spLocks noChangeArrowheads="1"/>
          </p:cNvSpPr>
          <p:nvPr/>
        </p:nvSpPr>
        <p:spPr bwMode="auto">
          <a:xfrm>
            <a:off x="5508625" y="3225031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66577" name="TextBox 21"/>
          <p:cNvSpPr txBox="1">
            <a:spLocks noChangeArrowheads="1"/>
          </p:cNvSpPr>
          <p:nvPr/>
        </p:nvSpPr>
        <p:spPr bwMode="auto">
          <a:xfrm>
            <a:off x="2139439" y="3225031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66578" name="TextBox 22"/>
          <p:cNvSpPr txBox="1">
            <a:spLocks noChangeArrowheads="1"/>
          </p:cNvSpPr>
          <p:nvPr/>
        </p:nvSpPr>
        <p:spPr bwMode="auto">
          <a:xfrm>
            <a:off x="2159794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66579" name="TextBox 23"/>
          <p:cNvSpPr txBox="1">
            <a:spLocks noChangeArrowheads="1"/>
          </p:cNvSpPr>
          <p:nvPr/>
        </p:nvSpPr>
        <p:spPr bwMode="auto">
          <a:xfrm>
            <a:off x="5508625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66580" name="TextBox 24"/>
          <p:cNvSpPr txBox="1">
            <a:spLocks noChangeArrowheads="1"/>
          </p:cNvSpPr>
          <p:nvPr/>
        </p:nvSpPr>
        <p:spPr bwMode="auto">
          <a:xfrm>
            <a:off x="539750" y="4881563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66581" name="TextBox 25"/>
          <p:cNvSpPr txBox="1">
            <a:spLocks noChangeArrowheads="1"/>
          </p:cNvSpPr>
          <p:nvPr/>
        </p:nvSpPr>
        <p:spPr bwMode="auto">
          <a:xfrm>
            <a:off x="4643438" y="4881563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66582" name="TextBox 26"/>
          <p:cNvSpPr txBox="1">
            <a:spLocks noChangeArrowheads="1"/>
          </p:cNvSpPr>
          <p:nvPr/>
        </p:nvSpPr>
        <p:spPr bwMode="auto">
          <a:xfrm>
            <a:off x="61118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95237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9162</TotalTime>
  <Words>1585</Words>
  <Application>Microsoft Macintosh PowerPoint</Application>
  <PresentationFormat>On-screen Show (4:3)</PresentationFormat>
  <Paragraphs>238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Calibri</vt:lpstr>
      <vt:lpstr>ＭＳ Ｐゴシック</vt:lpstr>
      <vt:lpstr>Times New Roman</vt:lpstr>
      <vt:lpstr>新細明體</vt:lpstr>
      <vt:lpstr>標楷體</vt:lpstr>
      <vt:lpstr>Arial</vt:lpstr>
      <vt:lpstr>Office 佈景主題</vt:lpstr>
      <vt:lpstr>資訊管理專題 Hot Issues of Information Management</vt:lpstr>
      <vt:lpstr>PowerPoint Presentation</vt:lpstr>
      <vt:lpstr>PowerPoint Presentation</vt:lpstr>
      <vt:lpstr>PowerPoint Presentation</vt:lpstr>
      <vt:lpstr>Management Information Systems: Managing the Digital Firm</vt:lpstr>
      <vt:lpstr>Chap. 7 Telecommunications, the Internet, and Wireless Technology:  Google, Apple, and Microsoft </vt:lpstr>
      <vt:lpstr>Case Study:  Google, Apple, and Microsoft (Chap. 7) (pp. 318-320) Apple, Google, and Microsoft Battle for Your Internet Experience</vt:lpstr>
      <vt:lpstr>PowerPoint Presentation</vt:lpstr>
      <vt:lpstr>Business Model</vt:lpstr>
      <vt:lpstr>Business Model</vt:lpstr>
      <vt:lpstr>Components of a Simple Computer Network</vt:lpstr>
      <vt:lpstr>Corporate Network Infrastructure</vt:lpstr>
      <vt:lpstr>Packet-Switched Networks and Packet Communications</vt:lpstr>
      <vt:lpstr>The Transmission Control Protocol/Internet Protocol (TCP/IP) Reference Model</vt:lpstr>
      <vt:lpstr>Functions of the Modem</vt:lpstr>
      <vt:lpstr>The Domain Name System</vt:lpstr>
      <vt:lpstr>Internet Network Architecture</vt:lpstr>
      <vt:lpstr>Client/Server Computing on the Internet</vt:lpstr>
      <vt:lpstr>How Voice over IP Works</vt:lpstr>
      <vt:lpstr>A Virtual Private Network Using the Internet</vt:lpstr>
      <vt:lpstr>The Global Internet</vt:lpstr>
      <vt:lpstr>The Global Internet</vt:lpstr>
      <vt:lpstr>Top U.S. Web Search Engines</vt:lpstr>
      <vt:lpstr>How Google Works</vt:lpstr>
      <vt:lpstr>Web 2.0</vt:lpstr>
      <vt:lpstr>Web 2.0 services and tools</vt:lpstr>
      <vt:lpstr>Web 3.0: The “Semantic Web”</vt:lpstr>
      <vt:lpstr>A Bluetooth Network (PAN)</vt:lpstr>
      <vt:lpstr>An 802.11 Wireless LAN</vt:lpstr>
      <vt:lpstr>How RFID Works</vt:lpstr>
      <vt:lpstr>A Wireless Sensor Network</vt:lpstr>
      <vt:lpstr>Case Study:  Summit and SAP (Chap. 9) (pp. 396-398) Summit Electric Lights Up with a New ERP System</vt:lpstr>
      <vt:lpstr>資訊管理專題 (Hot Issues of Information Management)</vt:lpstr>
      <vt:lpstr>References</vt:lpstr>
    </vt:vector>
  </TitlesOfParts>
  <Manager/>
  <Company/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Issues of Information Management (資訊管理專題)</dc:title>
  <dc:subject>Hot Issues of Information Management (資訊管理專題)</dc:subject>
  <dc:creator>myday</dc:creator>
  <cp:keywords>Hot Issues of Information Management (資訊管理專題)</cp:keywords>
  <dc:description>Hot Issues of Information Management (資訊管理專題)</dc:description>
  <cp:lastModifiedBy>Microsoft Office User</cp:lastModifiedBy>
  <cp:revision>566</cp:revision>
  <cp:lastPrinted>2017-12-06T09:12:06Z</cp:lastPrinted>
  <dcterms:created xsi:type="dcterms:W3CDTF">2011-02-14T23:24:00Z</dcterms:created>
  <dcterms:modified xsi:type="dcterms:W3CDTF">2017-12-06T09:12:17Z</dcterms:modified>
  <cp:category/>
</cp:coreProperties>
</file>