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612" r:id="rId2"/>
    <p:sldId id="1087" r:id="rId3"/>
    <p:sldId id="1088" r:id="rId4"/>
    <p:sldId id="1089" r:id="rId5"/>
    <p:sldId id="1040" r:id="rId6"/>
    <p:sldId id="1041" r:id="rId7"/>
    <p:sldId id="1042" r:id="rId8"/>
    <p:sldId id="1043" r:id="rId9"/>
    <p:sldId id="1091" r:id="rId10"/>
    <p:sldId id="1045" r:id="rId11"/>
    <p:sldId id="1046" r:id="rId12"/>
    <p:sldId id="1047" r:id="rId13"/>
    <p:sldId id="1048" r:id="rId14"/>
    <p:sldId id="1049" r:id="rId15"/>
    <p:sldId id="1050" r:id="rId16"/>
    <p:sldId id="1051" r:id="rId17"/>
    <p:sldId id="1052" r:id="rId18"/>
    <p:sldId id="1053" r:id="rId19"/>
    <p:sldId id="1054" r:id="rId20"/>
    <p:sldId id="1055" r:id="rId21"/>
    <p:sldId id="1056" r:id="rId22"/>
    <p:sldId id="1057" r:id="rId23"/>
    <p:sldId id="1058" r:id="rId24"/>
    <p:sldId id="1059" r:id="rId25"/>
    <p:sldId id="1060" r:id="rId26"/>
    <p:sldId id="1061" r:id="rId27"/>
    <p:sldId id="1062" r:id="rId28"/>
    <p:sldId id="1063" r:id="rId29"/>
    <p:sldId id="1064" r:id="rId30"/>
    <p:sldId id="1065" r:id="rId31"/>
    <p:sldId id="1066" r:id="rId32"/>
    <p:sldId id="1067" r:id="rId33"/>
    <p:sldId id="1068" r:id="rId34"/>
    <p:sldId id="1069" r:id="rId35"/>
    <p:sldId id="1070" r:id="rId36"/>
    <p:sldId id="1071" r:id="rId37"/>
    <p:sldId id="1072" r:id="rId38"/>
    <p:sldId id="1073" r:id="rId39"/>
    <p:sldId id="1074" r:id="rId40"/>
    <p:sldId id="1075" r:id="rId41"/>
    <p:sldId id="1076" r:id="rId42"/>
    <p:sldId id="1077" r:id="rId43"/>
    <p:sldId id="1078" r:id="rId44"/>
    <p:sldId id="1079" r:id="rId45"/>
    <p:sldId id="1080" r:id="rId46"/>
    <p:sldId id="1081" r:id="rId47"/>
    <p:sldId id="1082" r:id="rId48"/>
    <p:sldId id="1083" r:id="rId49"/>
    <p:sldId id="1084" r:id="rId50"/>
    <p:sldId id="1085" r:id="rId51"/>
    <p:sldId id="1086" r:id="rId52"/>
    <p:sldId id="1090" r:id="rId53"/>
    <p:sldId id="817" r:id="rId54"/>
    <p:sldId id="903" r:id="rId55"/>
  </p:sldIdLst>
  <p:sldSz cx="9144000" cy="6858000" type="screen4x3"/>
  <p:notesSz cx="7315200" cy="9601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7C80"/>
    <a:srgbClr val="FF9999"/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7" autoAdjust="0"/>
    <p:restoredTop sz="50000" autoAdjust="0"/>
  </p:normalViewPr>
  <p:slideViewPr>
    <p:cSldViewPr>
      <p:cViewPr varScale="1">
        <p:scale>
          <a:sx n="71" d="100"/>
          <a:sy n="71" d="100"/>
        </p:scale>
        <p:origin x="65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8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368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D6E09A4-C260-449E-899F-1EEBD1068A58}" type="datetimeFigureOut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BFBDF98-E37E-45BD-B08D-D77A117C76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494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0C689C75-64B6-4986-80EF-DA95AD0FEADA}" type="datetimeFigureOut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EEE19E7F-FD20-4A6B-AEEC-8A48D9E0DE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439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4DAB-38AA-4A0B-8817-46E1E424CD14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987675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010CD-CD4E-434B-8926-A9DE1916E5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81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156D-5BE4-4D0E-B529-E1E921E08DD6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3FF6B-308D-4F4D-B992-A97D2D06A1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65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9BB11-AE20-4388-91F9-2F5C8E241841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6C17-1FE7-4230-80E6-1A589769E7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05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標楷體" pitchFamily="65" charset="-120"/>
              </a:defRPr>
            </a:lvl1pPr>
            <a:lvl2pPr>
              <a:defRPr baseline="0">
                <a:latin typeface="Calibri" pitchFamily="34" charset="0"/>
                <a:ea typeface="標楷體" pitchFamily="65" charset="-120"/>
              </a:defRPr>
            </a:lvl2pPr>
            <a:lvl3pPr>
              <a:defRPr baseline="0">
                <a:latin typeface="Calibri" pitchFamily="34" charset="0"/>
                <a:ea typeface="標楷體" pitchFamily="65" charset="-120"/>
              </a:defRPr>
            </a:lvl3pPr>
            <a:lvl4pPr>
              <a:defRPr baseline="0">
                <a:latin typeface="Calibri" pitchFamily="34" charset="0"/>
                <a:ea typeface="標楷體" pitchFamily="65" charset="-120"/>
              </a:defRPr>
            </a:lvl4pPr>
            <a:lvl5pPr>
              <a:defRPr baseline="0">
                <a:latin typeface="Calibri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E8239-D69B-4BE6-9906-F3E13853F333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B46C-01CC-41BD-8A17-4C0AF2F2BD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690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F4F5-365D-44BD-B8EC-821E3B0522A3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2499A-672A-437B-AFCA-F1B688B66E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73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CE425-E5BB-4854-B461-7C45B10036F6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1A427-593D-434B-B916-C49A0C4221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84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B3534-3210-4D4D-99F9-EC7107345914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63C0-4647-4BE2-82CF-17C0ABE06F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31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B208-A4B1-4F54-9E7D-EA4D2245067A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5884-E26B-4815-8806-E40648857E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55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51EF-3145-49A1-8529-F9FEDE2458BC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949D-7381-4EB4-99E7-E9EAFA63A6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84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FE841-4957-4453-9FDC-A8D2130F59D1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42C21-AF3C-4262-8D32-0240285020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6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BABEC-9A0E-4453-8D91-9B2D65042634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45B6-641E-4D6D-BAC9-79EC71224D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5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4CE432-E022-4DF1-92AA-28625D4FD1FE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96CE35B-6413-42D8-B1FC-8DE1F5D98A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mail.tku.edu.tw/myday/" TargetMode="External"/><Relationship Id="rId3" Type="http://schemas.openxmlformats.org/officeDocument/2006/relationships/hyperlink" Target="http://mail.tku.edu.tw/myday/cindex.htm" TargetMode="External"/><Relationship Id="rId4" Type="http://schemas.openxmlformats.org/officeDocument/2006/relationships/hyperlink" Target="http://www.im.tku.edu.tw/en_index.html" TargetMode="External"/><Relationship Id="rId5" Type="http://schemas.openxmlformats.org/officeDocument/2006/relationships/hyperlink" Target="http://english.tku.edu.tw/index.asp" TargetMode="External"/><Relationship Id="rId6" Type="http://schemas.openxmlformats.org/officeDocument/2006/relationships/hyperlink" Target="http://www.tku.edu.tw/" TargetMode="External"/><Relationship Id="rId7" Type="http://schemas.openxmlformats.org/officeDocument/2006/relationships/hyperlink" Target="http://www.im.tku.edu.tw/" TargetMode="External"/><Relationship Id="rId8" Type="http://schemas.openxmlformats.org/officeDocument/2006/relationships/hyperlink" Target="http://mail.im.tku.edu.tw/~myday/" TargetMode="External"/><Relationship Id="rId9" Type="http://schemas.openxmlformats.org/officeDocument/2006/relationships/image" Target="../media/image1.jpeg"/><Relationship Id="rId10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://www.amazon.com/Social-Data-Mining-Hiroshi-Ishikawa/dp/149871093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>
          <a:xfrm>
            <a:off x="395288" y="116632"/>
            <a:ext cx="8424862" cy="1150938"/>
          </a:xfrm>
        </p:spPr>
        <p:txBody>
          <a:bodyPr/>
          <a:lstStyle/>
          <a:p>
            <a:pPr eaLnBrk="1" hangingPunct="1"/>
            <a:r>
              <a:rPr lang="zh-TW" altLang="en-US" sz="4000" smtClean="0">
                <a:solidFill>
                  <a:schemeClr val="tx2"/>
                </a:solidFill>
              </a:rPr>
              <a:t>資訊管理專題</a:t>
            </a:r>
            <a:r>
              <a:rPr lang="en-US" altLang="zh-TW" sz="4000" dirty="0" smtClean="0">
                <a:solidFill>
                  <a:schemeClr val="tx2"/>
                </a:solidFill>
              </a:rPr>
              <a:t/>
            </a:r>
            <a:br>
              <a:rPr lang="en-US" altLang="zh-TW" sz="4000" dirty="0" smtClean="0">
                <a:solidFill>
                  <a:schemeClr val="tx2"/>
                </a:solidFill>
              </a:rPr>
            </a:br>
            <a:r>
              <a:rPr lang="en-US" altLang="zh-TW" sz="3600" dirty="0">
                <a:solidFill>
                  <a:schemeClr val="tx2"/>
                </a:solidFill>
              </a:rPr>
              <a:t>Hot Issues of Information Management</a:t>
            </a:r>
            <a:endParaRPr lang="zh-TW" altLang="en-US" sz="3600" smtClean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F5118-6F2C-4406-9285-DCCCB2E27C5B}" type="slidenum">
              <a:rPr lang="zh-TW" altLang="en-US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4100" name="文字方塊 5"/>
          <p:cNvSpPr txBox="1">
            <a:spLocks noChangeArrowheads="1"/>
          </p:cNvSpPr>
          <p:nvPr/>
        </p:nvSpPr>
        <p:spPr bwMode="auto">
          <a:xfrm>
            <a:off x="1763713" y="2865710"/>
            <a:ext cx="59039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 smtClean="0">
                <a:solidFill>
                  <a:srgbClr val="7F7F7F"/>
                </a:solidFill>
              </a:rPr>
              <a:t>1061IM4C07</a:t>
            </a:r>
            <a:endParaRPr kumimoji="0" lang="en-US" altLang="zh-TW" sz="1800" dirty="0">
              <a:solidFill>
                <a:srgbClr val="7F7F7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 smtClean="0">
                <a:solidFill>
                  <a:srgbClr val="7F7F7F"/>
                </a:solidFill>
              </a:rPr>
              <a:t>TLMXB4C </a:t>
            </a:r>
            <a:r>
              <a:rPr kumimoji="0" lang="en-US" altLang="zh-TW" sz="1800" dirty="0">
                <a:solidFill>
                  <a:srgbClr val="7F7F7F"/>
                </a:solidFill>
              </a:rPr>
              <a:t>(</a:t>
            </a:r>
            <a:r>
              <a:rPr kumimoji="0" lang="en-US" altLang="zh-TW" sz="1800" dirty="0" smtClean="0">
                <a:solidFill>
                  <a:srgbClr val="7F7F7F"/>
                </a:solidFill>
              </a:rPr>
              <a:t>M0842)</a:t>
            </a:r>
            <a:r>
              <a:rPr kumimoji="0" lang="en-US" altLang="zh-TW" sz="1800" dirty="0">
                <a:solidFill>
                  <a:srgbClr val="7F7F7F"/>
                </a:solidFill>
              </a:rPr>
              <a:t/>
            </a:r>
            <a:br>
              <a:rPr kumimoji="0" lang="en-US" altLang="zh-TW" sz="1800" dirty="0">
                <a:solidFill>
                  <a:srgbClr val="7F7F7F"/>
                </a:solidFill>
              </a:rPr>
            </a:br>
            <a:r>
              <a:rPr kumimoji="0" lang="nn-NO" altLang="zh-TW" sz="1800" dirty="0">
                <a:solidFill>
                  <a:srgbClr val="7F7F7F"/>
                </a:solidFill>
              </a:rPr>
              <a:t> 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Thu 7,8 </a:t>
            </a:r>
            <a:r>
              <a:rPr kumimoji="0" lang="nn-NO" altLang="zh-TW" sz="1800" dirty="0">
                <a:solidFill>
                  <a:srgbClr val="7F7F7F"/>
                </a:solidFill>
              </a:rPr>
              <a:t>(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14:10-16:00</a:t>
            </a:r>
            <a:r>
              <a:rPr kumimoji="0" lang="nn-NO" altLang="zh-TW" sz="1800" dirty="0">
                <a:solidFill>
                  <a:srgbClr val="7F7F7F"/>
                </a:solidFill>
              </a:rPr>
              <a:t>) 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B702</a:t>
            </a:r>
            <a:endParaRPr kumimoji="0" lang="zh-TW" altLang="en-US" sz="1800" dirty="0">
              <a:solidFill>
                <a:srgbClr val="7F7F7F"/>
              </a:solidFill>
            </a:endParaRPr>
          </a:p>
        </p:txBody>
      </p:sp>
      <p:sp>
        <p:nvSpPr>
          <p:cNvPr id="4102" name="副標題 2"/>
          <p:cNvSpPr txBox="1">
            <a:spLocks/>
          </p:cNvSpPr>
          <p:nvPr/>
        </p:nvSpPr>
        <p:spPr bwMode="auto">
          <a:xfrm>
            <a:off x="503238" y="3933825"/>
            <a:ext cx="82089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Min-Yuh Day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hlinkClick r:id="rId3"/>
              </a:rPr>
              <a:t>戴敏育</a:t>
            </a:r>
            <a:endParaRPr kumimoji="0" lang="en-US" altLang="zh-TW" sz="25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5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Assistant Professor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專任助理教授</a:t>
            </a:r>
            <a:endParaRPr kumimoji="0" lang="en-US" altLang="zh-TW" sz="25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4"/>
              </a:rPr>
              <a:t>Dept. of Information Management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5"/>
              </a:rPr>
              <a:t>Tamkang University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6"/>
              </a:rPr>
              <a:t>淡江大學</a:t>
            </a: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7"/>
              </a:rPr>
              <a:t>資訊管理學系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900" b="1" dirty="0">
              <a:solidFill>
                <a:srgbClr val="898989"/>
              </a:solidFill>
              <a:ea typeface="標楷體" pitchFamily="65" charset="-120"/>
              <a:cs typeface="Times New Roman" pitchFamily="18" charset="0"/>
              <a:hlinkClick r:id="rId8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http://mail. tku.edu.tw/myday/</a:t>
            </a:r>
            <a:endParaRPr kumimoji="0" lang="en-US" altLang="zh-TW" sz="12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 smtClean="0">
                <a:solidFill>
                  <a:srgbClr val="898989"/>
                </a:solidFill>
                <a:ea typeface="標楷體" pitchFamily="65" charset="-120"/>
                <a:cs typeface="Times New Roman" pitchFamily="18" charset="0"/>
              </a:rPr>
              <a:t>2017-11-09</a:t>
            </a:r>
            <a:endParaRPr kumimoji="0" lang="zh-TW" altLang="en-US" sz="2500" b="1" dirty="0">
              <a:solidFill>
                <a:srgbClr val="898989"/>
              </a:solidFill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103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1979613" y="3968750"/>
            <a:ext cx="1135062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myday\Downloads\TKU-logo-12c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6988"/>
            <a:ext cx="6334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14"/>
          <p:cNvSpPr txBox="1">
            <a:spLocks noChangeArrowheads="1"/>
          </p:cNvSpPr>
          <p:nvPr/>
        </p:nvSpPr>
        <p:spPr bwMode="auto">
          <a:xfrm>
            <a:off x="7970838" y="-1588"/>
            <a:ext cx="1154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b="1" dirty="0" err="1">
                <a:solidFill>
                  <a:srgbClr val="FF0000"/>
                </a:solidFill>
              </a:rPr>
              <a:t>Tamkang</a:t>
            </a:r>
            <a:r>
              <a:rPr kumimoji="0" lang="en-US" altLang="zh-TW" sz="1800" b="1">
                <a:solidFill>
                  <a:srgbClr val="FF0000"/>
                </a:solidFill>
              </a:rPr>
              <a:t> </a:t>
            </a:r>
            <a:br>
              <a:rPr kumimoji="0" lang="en-US" altLang="zh-TW" sz="1800" b="1">
                <a:solidFill>
                  <a:srgbClr val="FF0000"/>
                </a:solidFill>
              </a:rPr>
            </a:br>
            <a:r>
              <a:rPr kumimoji="0" lang="en-US" altLang="zh-TW" sz="1800" b="1">
                <a:solidFill>
                  <a:srgbClr val="FF0000"/>
                </a:solidFill>
              </a:rPr>
              <a:t>University</a:t>
            </a:r>
            <a:endParaRPr kumimoji="0" lang="zh-TW" altLang="en-US" sz="1800" b="1">
              <a:solidFill>
                <a:srgbClr val="FF0000"/>
              </a:solidFill>
            </a:endParaRPr>
          </a:p>
        </p:txBody>
      </p:sp>
      <p:pic>
        <p:nvPicPr>
          <p:cNvPr id="10" name="Picture 9" descr="qrcode.myday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21388"/>
            <a:ext cx="8366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myday\Downloads\TKU-title15c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60350"/>
            <a:ext cx="1385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4"/>
          <p:cNvSpPr txBox="1">
            <a:spLocks noChangeArrowheads="1"/>
          </p:cNvSpPr>
          <p:nvPr/>
        </p:nvSpPr>
        <p:spPr bwMode="auto">
          <a:xfrm>
            <a:off x="-36513" y="-26988"/>
            <a:ext cx="1944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b="1" err="1">
                <a:solidFill>
                  <a:srgbClr val="FF0000"/>
                </a:solidFill>
              </a:rPr>
              <a:t>Tamkang</a:t>
            </a:r>
            <a:r>
              <a:rPr kumimoji="0" lang="en-US" altLang="zh-TW" sz="1600" b="1">
                <a:solidFill>
                  <a:srgbClr val="FF0000"/>
                </a:solidFill>
              </a:rPr>
              <a:t> University</a:t>
            </a:r>
            <a:endParaRPr kumimoji="0" lang="zh-TW" altLang="en-US" sz="1600" b="1">
              <a:solidFill>
                <a:srgbClr val="FF0000"/>
              </a:solidFill>
            </a:endParaRPr>
          </a:p>
        </p:txBody>
      </p:sp>
      <p:sp>
        <p:nvSpPr>
          <p:cNvPr id="18" name="標題 1"/>
          <p:cNvSpPr txBox="1">
            <a:spLocks/>
          </p:cNvSpPr>
          <p:nvPr/>
        </p:nvSpPr>
        <p:spPr bwMode="auto">
          <a:xfrm>
            <a:off x="179388" y="1340396"/>
            <a:ext cx="8785225" cy="151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600" b="1" dirty="0">
                <a:solidFill>
                  <a:srgbClr val="FF0000"/>
                </a:solidFill>
                <a:latin typeface="+mj-lt"/>
              </a:rPr>
              <a:t>Foundations of Business </a:t>
            </a:r>
            <a:r>
              <a:rPr lang="en-US" altLang="zh-TW" sz="3600" b="1" dirty="0" smtClean="0">
                <a:solidFill>
                  <a:srgbClr val="FF0000"/>
                </a:solidFill>
                <a:latin typeface="+mj-lt"/>
              </a:rPr>
              <a:t>Intelligence: </a:t>
            </a:r>
            <a:br>
              <a:rPr lang="en-US" altLang="zh-TW" sz="3600" b="1" dirty="0" smtClean="0">
                <a:solidFill>
                  <a:srgbClr val="FF0000"/>
                </a:solidFill>
                <a:latin typeface="+mj-lt"/>
              </a:rPr>
            </a:br>
            <a:r>
              <a:rPr lang="en-US" altLang="zh-TW" sz="3600" b="1" dirty="0" smtClean="0">
                <a:solidFill>
                  <a:srgbClr val="FF0000"/>
                </a:solidFill>
                <a:latin typeface="+mj-lt"/>
              </a:rPr>
              <a:t>IBM </a:t>
            </a:r>
            <a:r>
              <a:rPr lang="en-US" altLang="zh-TW" sz="3600" b="1" dirty="0">
                <a:solidFill>
                  <a:srgbClr val="FF0000"/>
                </a:solidFill>
                <a:latin typeface="+mj-lt"/>
              </a:rPr>
              <a:t>and Big Data  (Chap. 6</a:t>
            </a:r>
            <a:r>
              <a:rPr lang="en-US" altLang="zh-TW" sz="3600" b="1" dirty="0" smtClean="0">
                <a:solidFill>
                  <a:srgbClr val="FF0000"/>
                </a:solidFill>
                <a:latin typeface="+mj-lt"/>
              </a:rPr>
              <a:t>)</a:t>
            </a:r>
            <a:endParaRPr lang="en-US" altLang="zh-TW" sz="3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770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THE DATA HIERARCHY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EA45-E66B-4517-9845-6AA6ED8E9E42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pic>
        <p:nvPicPr>
          <p:cNvPr id="11268" name="Picture Placeholder 10" descr="Fig-6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836613"/>
            <a:ext cx="4906962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470857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TRADITIONAL FILE PROCESSING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ADE75-9798-45D6-ABB1-1012B7E92265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pic>
        <p:nvPicPr>
          <p:cNvPr id="12292" name="Picture Placeholder 10" descr="Fig-6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981075"/>
            <a:ext cx="8043862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23570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  <a:t>The Database Approach to </a:t>
            </a:r>
            <a:b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</a:br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  <a:t>Data Management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>
          <a:xfrm>
            <a:off x="431800" y="1592263"/>
            <a:ext cx="8316913" cy="4533900"/>
          </a:xfrm>
        </p:spPr>
        <p:txBody>
          <a:bodyPr/>
          <a:lstStyle/>
          <a:p>
            <a:r>
              <a:rPr lang="en-US" altLang="zh-TW" smtClean="0"/>
              <a:t>Database</a:t>
            </a:r>
          </a:p>
          <a:p>
            <a:pPr lvl="1"/>
            <a:r>
              <a:rPr lang="en-US" altLang="zh-TW" smtClean="0"/>
              <a:t>Serves many applications by centralizing data and controlling redundant data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70E55-A24F-4C82-8BB0-A4DF042B9647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592225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  <a:t>The Database Approach to </a:t>
            </a:r>
            <a:b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</a:br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  <a:t>Data Management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179388" y="1484313"/>
            <a:ext cx="8713787" cy="4968875"/>
          </a:xfrm>
        </p:spPr>
        <p:txBody>
          <a:bodyPr/>
          <a:lstStyle/>
          <a:p>
            <a:r>
              <a:rPr lang="en-US" altLang="zh-TW" smtClean="0"/>
              <a:t>Database management system (DBMS)</a:t>
            </a:r>
          </a:p>
          <a:p>
            <a:pPr lvl="1"/>
            <a:r>
              <a:rPr lang="en-US" altLang="zh-TW" smtClean="0"/>
              <a:t>Interfaces between applications and physical data files</a:t>
            </a:r>
          </a:p>
          <a:p>
            <a:pPr lvl="1"/>
            <a:r>
              <a:rPr lang="en-US" altLang="zh-TW" smtClean="0"/>
              <a:t>Separates logical and physical views of data</a:t>
            </a:r>
          </a:p>
          <a:p>
            <a:pPr lvl="1"/>
            <a:r>
              <a:rPr lang="en-US" altLang="zh-TW" smtClean="0"/>
              <a:t>Solves problems of traditional file environment</a:t>
            </a:r>
          </a:p>
          <a:p>
            <a:pPr lvl="2"/>
            <a:r>
              <a:rPr lang="en-US" altLang="zh-TW" sz="2800" smtClean="0"/>
              <a:t>Controls redundancy</a:t>
            </a:r>
          </a:p>
          <a:p>
            <a:pPr lvl="2"/>
            <a:r>
              <a:rPr lang="en-US" altLang="zh-TW" sz="2800" smtClean="0"/>
              <a:t>Eliminates inconsistency</a:t>
            </a:r>
          </a:p>
          <a:p>
            <a:pPr lvl="2"/>
            <a:r>
              <a:rPr lang="en-US" altLang="zh-TW" sz="2800" smtClean="0"/>
              <a:t>Uncouples programs and data</a:t>
            </a:r>
          </a:p>
          <a:p>
            <a:pPr lvl="2"/>
            <a:r>
              <a:rPr lang="en-US" altLang="zh-TW" sz="2800" smtClean="0"/>
              <a:t>Enables organization to central manage data and data security</a:t>
            </a:r>
            <a:endParaRPr lang="zh-TW" altLang="en-US" sz="28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7D0A0-8CF6-4151-B15E-D6CD37463DEB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746186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223962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HUMAN RESOURCES DATABASE WITH MULTIPLE VIEWS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54953-C3C7-47D9-8DB8-A5B93051EA14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pic>
        <p:nvPicPr>
          <p:cNvPr id="15364" name="Picture Placeholder 10" descr="Fig-6-01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875" y="1557338"/>
            <a:ext cx="8024813" cy="4721225"/>
          </a:xfr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992835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Relational DBMS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Represent data as two-dimensional tables </a:t>
            </a:r>
          </a:p>
          <a:p>
            <a:r>
              <a:rPr lang="en-US" altLang="zh-TW" smtClean="0"/>
              <a:t>Each table contains data on entity and attributes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67004-6DB6-4CB5-BE93-5D22BF41775A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424483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Table: grid of columns and rows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323850" y="1600200"/>
            <a:ext cx="8496300" cy="4525963"/>
          </a:xfrm>
        </p:spPr>
        <p:txBody>
          <a:bodyPr/>
          <a:lstStyle/>
          <a:p>
            <a:r>
              <a:rPr lang="en-US" altLang="zh-TW" b="1" smtClean="0"/>
              <a:t>Rows (tuples)</a:t>
            </a:r>
            <a:r>
              <a:rPr lang="en-US" altLang="zh-TW" smtClean="0"/>
              <a:t>: Records for different entities</a:t>
            </a:r>
          </a:p>
          <a:p>
            <a:r>
              <a:rPr lang="en-US" altLang="zh-TW" b="1" smtClean="0"/>
              <a:t>Fields (columns)</a:t>
            </a:r>
            <a:r>
              <a:rPr lang="en-US" altLang="zh-TW" smtClean="0"/>
              <a:t>: Represents attribute for entity</a:t>
            </a:r>
          </a:p>
          <a:p>
            <a:r>
              <a:rPr lang="en-US" altLang="zh-TW" b="1" smtClean="0"/>
              <a:t>Key field</a:t>
            </a:r>
            <a:r>
              <a:rPr lang="en-US" altLang="zh-TW" smtClean="0"/>
              <a:t>: Field used to uniquely identify each record</a:t>
            </a:r>
          </a:p>
          <a:p>
            <a:r>
              <a:rPr lang="en-US" altLang="zh-TW" b="1" smtClean="0"/>
              <a:t>Primary key</a:t>
            </a:r>
            <a:r>
              <a:rPr lang="en-US" altLang="zh-TW" smtClean="0"/>
              <a:t>: Field in table used for key fields</a:t>
            </a:r>
          </a:p>
          <a:p>
            <a:r>
              <a:rPr lang="en-US" altLang="zh-TW" b="1" smtClean="0"/>
              <a:t>Foreign key</a:t>
            </a:r>
            <a:r>
              <a:rPr lang="en-US" altLang="zh-TW" smtClean="0"/>
              <a:t>: Primary key used in second table as look-up field to identify records from original table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79F3F-3442-46B3-8E3E-CC9FDD3D80DC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138975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849312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RELATIONAL DATABASE TABLES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DE8E6-CEF3-4461-B59A-2B4E1D1D14F8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pic>
        <p:nvPicPr>
          <p:cNvPr id="18436" name="Picture Placeholder 12" descr="Fig-6-04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125538"/>
            <a:ext cx="7272337" cy="5327650"/>
          </a:xfr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83847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Operations of a Relational DBMS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Three basic operations used to develop useful sets of data</a:t>
            </a:r>
          </a:p>
          <a:p>
            <a:pPr lvl="1"/>
            <a:r>
              <a:rPr lang="en-US" altLang="zh-TW" b="1" smtClean="0"/>
              <a:t>SELECT</a:t>
            </a:r>
            <a:r>
              <a:rPr lang="en-US" altLang="zh-TW" smtClean="0"/>
              <a:t>: Creates subset of data of all records that meet stated criteria</a:t>
            </a:r>
          </a:p>
          <a:p>
            <a:pPr lvl="1"/>
            <a:r>
              <a:rPr lang="en-US" altLang="zh-TW" b="1" smtClean="0"/>
              <a:t>JOIN</a:t>
            </a:r>
            <a:r>
              <a:rPr lang="en-US" altLang="zh-TW" smtClean="0"/>
              <a:t>: Combines relational tables to provide user with more information than available in individual tables</a:t>
            </a:r>
          </a:p>
          <a:p>
            <a:pPr lvl="1"/>
            <a:r>
              <a:rPr lang="en-US" altLang="zh-TW" b="1" smtClean="0"/>
              <a:t>PROJECT</a:t>
            </a:r>
            <a:r>
              <a:rPr lang="en-US" altLang="zh-TW" smtClean="0"/>
              <a:t>: Creates subset of columns in table, creating tables with only the information specified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7DC40-0BC9-439B-B52D-10707098FDAD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479811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THE THREE BASIC OPERATIONS OF A RELATIONAL DBMS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D9325-713C-4C63-B652-5A90CF56F43C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pic>
        <p:nvPicPr>
          <p:cNvPr id="20484" name="Picture Placeholder 12" descr="Fig-6-04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700213"/>
            <a:ext cx="8915400" cy="2971800"/>
          </a:xfrm>
          <a:noFill/>
        </p:spPr>
      </p:pic>
      <p:sp>
        <p:nvSpPr>
          <p:cNvPr id="20485" name="矩形 1"/>
          <p:cNvSpPr>
            <a:spLocks noChangeArrowheads="1"/>
          </p:cNvSpPr>
          <p:nvPr/>
        </p:nvSpPr>
        <p:spPr bwMode="auto">
          <a:xfrm>
            <a:off x="468313" y="5013325"/>
            <a:ext cx="84248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Arial" charset="0"/>
                <a:ea typeface="MS PGothic" pitchFamily="34" charset="-128"/>
              </a:rPr>
              <a:t>The </a:t>
            </a:r>
            <a:r>
              <a:rPr lang="en-US" altLang="zh-TW" sz="28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select</a:t>
            </a:r>
            <a:r>
              <a:rPr lang="en-US" altLang="zh-TW" sz="2800">
                <a:latin typeface="Arial" charset="0"/>
                <a:ea typeface="MS PGothic" pitchFamily="34" charset="-128"/>
              </a:rPr>
              <a:t>, </a:t>
            </a:r>
            <a:r>
              <a:rPr lang="en-US" altLang="zh-TW" sz="28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join</a:t>
            </a:r>
            <a:r>
              <a:rPr lang="en-US" altLang="zh-TW" sz="2800">
                <a:latin typeface="Arial" charset="0"/>
                <a:ea typeface="MS PGothic" pitchFamily="34" charset="-128"/>
              </a:rPr>
              <a:t>, and </a:t>
            </a:r>
            <a:r>
              <a:rPr lang="en-US" altLang="zh-TW" sz="28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project</a:t>
            </a:r>
            <a:r>
              <a:rPr lang="en-US" altLang="zh-TW" sz="280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en-US" altLang="zh-TW" sz="2800">
                <a:latin typeface="Arial" charset="0"/>
                <a:ea typeface="MS PGothic" pitchFamily="34" charset="-128"/>
              </a:rPr>
              <a:t>operations enable data from two different tables to be combined and only selected attributes to be displayed.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8905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內容版面配置區 2"/>
          <p:cNvSpPr>
            <a:spLocks noGrp="1"/>
          </p:cNvSpPr>
          <p:nvPr>
            <p:ph idx="1"/>
          </p:nvPr>
        </p:nvSpPr>
        <p:spPr>
          <a:xfrm>
            <a:off x="71438" y="1052513"/>
            <a:ext cx="8964612" cy="56165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 </a:t>
            </a:r>
            <a:r>
              <a:rPr lang="en-US" altLang="zh-TW" sz="2400" dirty="0" smtClean="0"/>
              <a:t>(Week)    </a:t>
            </a:r>
            <a:r>
              <a:rPr lang="zh-TW" altLang="en-US" sz="2400" dirty="0" smtClean="0"/>
              <a:t>日期 </a:t>
            </a:r>
            <a:r>
              <a:rPr lang="en-US" altLang="zh-TW" sz="2400" dirty="0" smtClean="0"/>
              <a:t>(Date)    </a:t>
            </a:r>
            <a:r>
              <a:rPr lang="zh-TW" altLang="en-US" sz="2400" dirty="0" smtClean="0"/>
              <a:t>內容 </a:t>
            </a:r>
            <a:r>
              <a:rPr lang="en-US" altLang="zh-TW" sz="2400" dirty="0" smtClean="0"/>
              <a:t>(Subject/Topics)</a:t>
            </a:r>
          </a:p>
          <a:p>
            <a:pPr>
              <a:buNone/>
            </a:pPr>
            <a:r>
              <a:rPr lang="en-US" altLang="zh-TW" sz="2400" dirty="0"/>
              <a:t>1   2017/09/21   Introduction to Case Study for Hot Issues of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Information </a:t>
            </a:r>
            <a:r>
              <a:rPr lang="en-US" altLang="zh-TW" sz="2400" dirty="0"/>
              <a:t>Management</a:t>
            </a:r>
          </a:p>
          <a:p>
            <a:pPr>
              <a:buNone/>
            </a:pPr>
            <a:r>
              <a:rPr lang="en-US" altLang="zh-TW" sz="2400" dirty="0"/>
              <a:t>2   2017/09/28   Information Systems in Global Business: UPS 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(</a:t>
            </a:r>
            <a:r>
              <a:rPr lang="en-US" altLang="zh-TW" sz="2400" dirty="0"/>
              <a:t>Chap. 1) (pp.53-54) </a:t>
            </a:r>
          </a:p>
          <a:p>
            <a:pPr>
              <a:buNone/>
            </a:pPr>
            <a:r>
              <a:rPr lang="en-US" altLang="zh-TW" sz="2400" dirty="0"/>
              <a:t>3   2017/10/05   Global E-Business and Collaboration: P&amp;G 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(</a:t>
            </a:r>
            <a:r>
              <a:rPr lang="en-US" altLang="zh-TW" sz="2400" dirty="0"/>
              <a:t>Chap. 2) (pp.84-85) </a:t>
            </a:r>
          </a:p>
          <a:p>
            <a:pPr>
              <a:buNone/>
            </a:pPr>
            <a:r>
              <a:rPr lang="en-US" altLang="zh-TW" sz="2400" dirty="0"/>
              <a:t>4   2017/10/12   Information Systems, Organization, and Strategy: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Starbucks   </a:t>
            </a:r>
            <a:r>
              <a:rPr lang="en-US" altLang="zh-TW" sz="2400" dirty="0"/>
              <a:t>(Chap. 3) (pp.129-130) </a:t>
            </a:r>
          </a:p>
          <a:p>
            <a:pPr>
              <a:buNone/>
            </a:pPr>
            <a:r>
              <a:rPr lang="en-US" altLang="zh-TW" sz="2400" dirty="0"/>
              <a:t>5   2017/10/19   Ethical and Social Issues in Information Systems: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Facebook   </a:t>
            </a:r>
            <a:r>
              <a:rPr lang="en-US" altLang="zh-TW" sz="2400" dirty="0"/>
              <a:t>(Chap. 4) (pp.188-190) </a:t>
            </a:r>
          </a:p>
          <a:p>
            <a:pPr>
              <a:buNone/>
            </a:pPr>
            <a:r>
              <a:rPr lang="en-US" altLang="zh-TW" sz="2400" dirty="0"/>
              <a:t>6   2017/10/26   IT Infrastructure and Emerging Technologies: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Amazon </a:t>
            </a:r>
            <a:r>
              <a:rPr lang="en-US" altLang="zh-TW" sz="2400" dirty="0"/>
              <a:t>and Cloud Computing   (Chap. 5) </a:t>
            </a:r>
            <a:r>
              <a:rPr lang="en-US" altLang="zh-TW" sz="2200" dirty="0"/>
              <a:t>(pp. 234-236) </a:t>
            </a:r>
          </a:p>
          <a:p>
            <a:pPr>
              <a:buNone/>
            </a:pPr>
            <a:endParaRPr lang="en-US" altLang="zh-TW" sz="2400" dirty="0"/>
          </a:p>
        </p:txBody>
      </p:sp>
      <p:sp>
        <p:nvSpPr>
          <p:cNvPr id="14340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99045DEC-9E37-4AD3-9DC8-FC4E02C75674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1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Non-relational databases: “NoSQL”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More flexible data model</a:t>
            </a:r>
          </a:p>
          <a:p>
            <a:r>
              <a:rPr lang="en-US" altLang="zh-TW" smtClean="0"/>
              <a:t>Data sets stored across distributed machines </a:t>
            </a:r>
          </a:p>
          <a:p>
            <a:r>
              <a:rPr lang="en-US" altLang="zh-TW" smtClean="0"/>
              <a:t>Easier to scale</a:t>
            </a:r>
          </a:p>
          <a:p>
            <a:r>
              <a:rPr lang="en-US" altLang="zh-TW" smtClean="0"/>
              <a:t>Handle large volumes of unstructured and structured data (Web, social media, graphics)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3C73B-7E4F-43C1-9B10-FE4A5C35F355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905381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Databases in the cloud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Typically, less functionality than on-premises DBs</a:t>
            </a:r>
          </a:p>
          <a:p>
            <a:r>
              <a:rPr lang="en-US" altLang="zh-TW" smtClean="0"/>
              <a:t>Amazon Relational Database Service, Microsoft SQL Azure</a:t>
            </a:r>
          </a:p>
          <a:p>
            <a:r>
              <a:rPr lang="en-US" altLang="zh-TW" smtClean="0"/>
              <a:t>Private clouds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EAB14-24CB-42C6-BBFF-3065BFBF60C5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478961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Designing Databases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Conceptual (logical) design: </a:t>
            </a:r>
          </a:p>
          <a:p>
            <a:pPr lvl="1"/>
            <a:r>
              <a:rPr lang="en-US" altLang="zh-TW" smtClean="0"/>
              <a:t>abstract model from business perspective</a:t>
            </a:r>
          </a:p>
          <a:p>
            <a:r>
              <a:rPr lang="en-US" altLang="zh-TW" smtClean="0"/>
              <a:t>Physical design: </a:t>
            </a:r>
          </a:p>
          <a:p>
            <a:pPr lvl="1"/>
            <a:r>
              <a:rPr lang="en-US" altLang="zh-TW" smtClean="0"/>
              <a:t>How database is arranged on direct-access storage devices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A90D9-AC38-4755-8032-291211D49534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143372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Design process identifies and Normalization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395288" y="1528763"/>
            <a:ext cx="8497887" cy="4852987"/>
          </a:xfrm>
        </p:spPr>
        <p:txBody>
          <a:bodyPr/>
          <a:lstStyle/>
          <a:p>
            <a:r>
              <a:rPr lang="en-US" altLang="zh-TW" smtClean="0"/>
              <a:t>Design process identifies:</a:t>
            </a:r>
          </a:p>
          <a:p>
            <a:pPr lvl="1"/>
            <a:r>
              <a:rPr lang="en-US" altLang="zh-TW" smtClean="0"/>
              <a:t>Relationships among data elements, redundant database elements</a:t>
            </a:r>
          </a:p>
          <a:p>
            <a:pPr lvl="1"/>
            <a:r>
              <a:rPr lang="en-US" altLang="zh-TW" smtClean="0"/>
              <a:t>Most efficient way to group data elements to meet business requirements, needs of application programs</a:t>
            </a:r>
          </a:p>
          <a:p>
            <a:r>
              <a:rPr lang="en-US" altLang="zh-TW" smtClean="0"/>
              <a:t>Normalization</a:t>
            </a:r>
          </a:p>
          <a:p>
            <a:pPr lvl="1"/>
            <a:r>
              <a:rPr lang="en-US" altLang="zh-TW" smtClean="0"/>
              <a:t>Streamlining complex groupings of data to minimize redundant data elements and awkward </a:t>
            </a:r>
            <a:br>
              <a:rPr lang="en-US" altLang="zh-TW" smtClean="0"/>
            </a:br>
            <a:r>
              <a:rPr lang="en-US" altLang="zh-TW" smtClean="0"/>
              <a:t>many-to-many relationships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A7CAF-BD9A-455D-A5D4-C3CB6022EA97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984757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AN UNNORMALIZED RELATION FOR ORDER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9B2D2-0DC0-4DA0-BCC7-9A388F885FC7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pic>
        <p:nvPicPr>
          <p:cNvPr id="25604" name="Picture Placeholder 12" descr="Fig-6-04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800" y="2667000"/>
            <a:ext cx="8229600" cy="838200"/>
          </a:xfr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67641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NORMALIZED TABLES CREATED FROM ORDER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36AF7-6617-4820-9CCC-15246709A4F3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  <p:pic>
        <p:nvPicPr>
          <p:cNvPr id="26628" name="Picture Placeholder 12" descr="Fig-6-04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3" y="2141538"/>
            <a:ext cx="8229600" cy="2574925"/>
          </a:xfr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58414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>
                <a:solidFill>
                  <a:schemeClr val="accent1"/>
                </a:solidFill>
              </a:rPr>
              <a:t>AN ENTITY-RELATIONSHIP DIAGRAM</a:t>
            </a:r>
            <a:endParaRPr lang="zh-TW" altLang="en-US" sz="400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3F669-2A7F-43B7-B925-29202C07AEE0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  <p:pic>
        <p:nvPicPr>
          <p:cNvPr id="27652" name="Picture Placeholder 12" descr="Fig-6-04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8" y="2930525"/>
            <a:ext cx="8848725" cy="996950"/>
          </a:xfr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74945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>
                <a:solidFill>
                  <a:schemeClr val="accent1"/>
                </a:solidFill>
              </a:rPr>
              <a:t>Using Databases to Improve Business Performance and Decision Making</a:t>
            </a:r>
            <a:endParaRPr lang="zh-TW" altLang="en-US" sz="4000" smtClean="0">
              <a:solidFill>
                <a:schemeClr val="accent1"/>
              </a:solidFill>
            </a:endParaRPr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rgbClr val="FF0000"/>
                </a:solidFill>
              </a:rPr>
              <a:t>Big data</a:t>
            </a:r>
          </a:p>
          <a:p>
            <a:pPr lvl="1"/>
            <a:r>
              <a:rPr lang="en-US" altLang="zh-TW" b="1" smtClean="0"/>
              <a:t>Massive sets of unstructured/semi-structured data from Web traffic, social media, sensors, and so on</a:t>
            </a:r>
          </a:p>
          <a:p>
            <a:pPr lvl="1"/>
            <a:r>
              <a:rPr lang="en-US" altLang="zh-TW" b="1" smtClean="0"/>
              <a:t>Petabytes, exabytes of data</a:t>
            </a:r>
          </a:p>
          <a:p>
            <a:pPr lvl="2"/>
            <a:r>
              <a:rPr lang="en-US" altLang="zh-TW" sz="2800" smtClean="0"/>
              <a:t>Volumes too great for typical DBMS</a:t>
            </a:r>
          </a:p>
          <a:p>
            <a:pPr lvl="1"/>
            <a:r>
              <a:rPr lang="en-US" altLang="zh-TW" b="1" smtClean="0"/>
              <a:t>Can reveal more patterns and anomalies </a:t>
            </a:r>
            <a:endParaRPr lang="zh-TW" altLang="en-US" b="1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16A49-02B9-4E52-AD50-7ED28041B8A0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991157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>
                <a:solidFill>
                  <a:schemeClr val="accent1"/>
                </a:solidFill>
              </a:rPr>
              <a:t>Using Databases to Improve Business Performance and Decision Making</a:t>
            </a:r>
            <a:endParaRPr lang="zh-TW" altLang="en-US" sz="4000" smtClean="0">
              <a:solidFill>
                <a:schemeClr val="accent1"/>
              </a:solidFill>
            </a:endParaRP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088"/>
          </a:xfrm>
        </p:spPr>
        <p:txBody>
          <a:bodyPr/>
          <a:lstStyle/>
          <a:p>
            <a:r>
              <a:rPr lang="en-US" altLang="zh-TW" b="1" smtClean="0">
                <a:solidFill>
                  <a:srgbClr val="FF0000"/>
                </a:solidFill>
              </a:rPr>
              <a:t>Business intelligence infrastructure</a:t>
            </a:r>
          </a:p>
          <a:p>
            <a:pPr lvl="1"/>
            <a:r>
              <a:rPr lang="en-US" altLang="zh-TW" b="1" smtClean="0"/>
              <a:t>Today includes an array of tools for separate systems, and big data</a:t>
            </a:r>
          </a:p>
          <a:p>
            <a:r>
              <a:rPr lang="en-US" altLang="zh-TW" b="1" smtClean="0">
                <a:solidFill>
                  <a:srgbClr val="FF0000"/>
                </a:solidFill>
              </a:rPr>
              <a:t>Contemporary tools</a:t>
            </a:r>
            <a:r>
              <a:rPr lang="en-US" altLang="zh-TW" b="1" smtClean="0"/>
              <a:t>:</a:t>
            </a:r>
          </a:p>
          <a:p>
            <a:pPr lvl="1"/>
            <a:r>
              <a:rPr lang="en-US" altLang="zh-TW" b="1" smtClean="0"/>
              <a:t>Data warehouses</a:t>
            </a:r>
          </a:p>
          <a:p>
            <a:pPr lvl="1"/>
            <a:r>
              <a:rPr lang="en-US" altLang="zh-TW" b="1" smtClean="0"/>
              <a:t>Data marts</a:t>
            </a:r>
          </a:p>
          <a:p>
            <a:pPr lvl="1"/>
            <a:r>
              <a:rPr lang="en-US" altLang="zh-TW" b="1" smtClean="0"/>
              <a:t>Hadoop</a:t>
            </a:r>
          </a:p>
          <a:p>
            <a:pPr lvl="1"/>
            <a:r>
              <a:rPr lang="en-US" altLang="zh-TW" b="1" smtClean="0"/>
              <a:t>In-memory computing</a:t>
            </a:r>
          </a:p>
          <a:p>
            <a:pPr lvl="1"/>
            <a:r>
              <a:rPr lang="en-US" altLang="zh-TW" b="1" smtClean="0"/>
              <a:t>Analytical platforms</a:t>
            </a:r>
            <a:endParaRPr lang="zh-TW" altLang="en-US" b="1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7F4F3-2C5E-447D-B436-B8F083A6A86B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59368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>
          <a:xfrm>
            <a:off x="312738" y="115888"/>
            <a:ext cx="8580437" cy="792162"/>
          </a:xfrm>
        </p:spPr>
        <p:txBody>
          <a:bodyPr/>
          <a:lstStyle/>
          <a:p>
            <a:r>
              <a:rPr lang="en-US" altLang="zh-TW" sz="4000" smtClean="0">
                <a:solidFill>
                  <a:schemeClr val="accent1"/>
                </a:solidFill>
              </a:rPr>
              <a:t>Business Intelligence Infrastructure</a:t>
            </a:r>
            <a:endParaRPr lang="zh-TW" altLang="en-US" sz="400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15A99-8294-4B14-864C-B0C773336AA9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pic>
        <p:nvPicPr>
          <p:cNvPr id="30724" name="Picture Placeholder 12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052513"/>
            <a:ext cx="7772400" cy="5329237"/>
          </a:xfr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187154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142875" y="1125538"/>
            <a:ext cx="8893175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 </a:t>
            </a:r>
            <a:r>
              <a:rPr lang="en-US" altLang="zh-TW" sz="2400" dirty="0" smtClean="0"/>
              <a:t>(Week)    </a:t>
            </a:r>
            <a:r>
              <a:rPr lang="zh-TW" altLang="en-US" sz="2400" dirty="0" smtClean="0"/>
              <a:t>日期 </a:t>
            </a:r>
            <a:r>
              <a:rPr lang="en-US" altLang="zh-TW" sz="2400" dirty="0" smtClean="0"/>
              <a:t>(Date)    </a:t>
            </a:r>
            <a:r>
              <a:rPr lang="zh-TW" altLang="en-US" sz="2400" dirty="0" smtClean="0"/>
              <a:t>內容 </a:t>
            </a:r>
            <a:r>
              <a:rPr lang="en-US" altLang="zh-TW" sz="2400" dirty="0" smtClean="0"/>
              <a:t>(Subject/Topics)</a:t>
            </a:r>
          </a:p>
          <a:p>
            <a:pPr>
              <a:buNone/>
            </a:pPr>
            <a:r>
              <a:rPr lang="de-DE" altLang="zh-TW" sz="2400" dirty="0"/>
              <a:t>7   </a:t>
            </a:r>
            <a:r>
              <a:rPr lang="de-DE" altLang="zh-TW" sz="2400" dirty="0" smtClean="0"/>
              <a:t>2017/11/02   </a:t>
            </a:r>
            <a:r>
              <a:rPr lang="en-US" altLang="zh-TW" sz="2400" dirty="0"/>
              <a:t>IT Infrastructure and Emerging Technologies: </a:t>
            </a:r>
            <a:br>
              <a:rPr lang="en-US" altLang="zh-TW" sz="2400" dirty="0"/>
            </a:br>
            <a:r>
              <a:rPr lang="en-US" altLang="zh-TW" sz="2400" dirty="0"/>
              <a:t>                        Amazon and Cloud Computing   (Chap. 5) </a:t>
            </a:r>
            <a:r>
              <a:rPr lang="en-US" altLang="zh-TW" sz="2200" dirty="0"/>
              <a:t>(pp. 234-236) </a:t>
            </a:r>
            <a:r>
              <a:rPr lang="en-US" altLang="zh-TW" sz="2200" dirty="0" smtClean="0"/>
              <a:t> </a:t>
            </a:r>
            <a:endParaRPr lang="de-DE" altLang="zh-TW" sz="2200" dirty="0"/>
          </a:p>
          <a:p>
            <a:pPr>
              <a:buNone/>
            </a:pPr>
            <a:r>
              <a:rPr lang="de-DE" altLang="zh-TW" sz="2400" dirty="0">
                <a:solidFill>
                  <a:srgbClr val="FF0000"/>
                </a:solidFill>
              </a:rPr>
              <a:t>8   </a:t>
            </a:r>
            <a:r>
              <a:rPr lang="de-DE" altLang="zh-TW" sz="2400" dirty="0" smtClean="0">
                <a:solidFill>
                  <a:srgbClr val="FF0000"/>
                </a:solidFill>
              </a:rPr>
              <a:t>2017/11/09   </a:t>
            </a:r>
            <a:r>
              <a:rPr lang="de-DE" altLang="zh-TW" sz="2400" dirty="0" err="1" smtClean="0">
                <a:solidFill>
                  <a:srgbClr val="FF0000"/>
                </a:solidFill>
              </a:rPr>
              <a:t>Foundations</a:t>
            </a:r>
            <a:r>
              <a:rPr lang="de-DE" altLang="zh-TW" sz="2400" dirty="0" smtClean="0">
                <a:solidFill>
                  <a:srgbClr val="FF0000"/>
                </a:solidFill>
              </a:rPr>
              <a:t> </a:t>
            </a:r>
            <a:r>
              <a:rPr lang="de-DE" altLang="zh-TW" sz="2400" dirty="0" err="1">
                <a:solidFill>
                  <a:srgbClr val="FF0000"/>
                </a:solidFill>
              </a:rPr>
              <a:t>of</a:t>
            </a:r>
            <a:r>
              <a:rPr lang="de-DE" altLang="zh-TW" sz="2400" dirty="0">
                <a:solidFill>
                  <a:srgbClr val="FF0000"/>
                </a:solidFill>
              </a:rPr>
              <a:t> Business </a:t>
            </a:r>
            <a:r>
              <a:rPr lang="de-DE" altLang="zh-TW" sz="2400" dirty="0" err="1">
                <a:solidFill>
                  <a:srgbClr val="FF0000"/>
                </a:solidFill>
              </a:rPr>
              <a:t>Intelligence</a:t>
            </a:r>
            <a:r>
              <a:rPr lang="de-DE" altLang="zh-TW" sz="2400" dirty="0">
                <a:solidFill>
                  <a:srgbClr val="FF0000"/>
                </a:solidFill>
              </a:rPr>
              <a:t>: </a:t>
            </a:r>
            <a:br>
              <a:rPr lang="de-DE" altLang="zh-TW" sz="2400" dirty="0">
                <a:solidFill>
                  <a:srgbClr val="FF0000"/>
                </a:solidFill>
              </a:rPr>
            </a:br>
            <a:r>
              <a:rPr lang="de-DE" altLang="zh-TW" sz="2400" dirty="0">
                <a:solidFill>
                  <a:srgbClr val="FF0000"/>
                </a:solidFill>
              </a:rPr>
              <a:t>                         IBM </a:t>
            </a:r>
            <a:r>
              <a:rPr lang="de-DE" altLang="zh-TW" sz="2400" dirty="0" err="1">
                <a:solidFill>
                  <a:srgbClr val="FF0000"/>
                </a:solidFill>
              </a:rPr>
              <a:t>and</a:t>
            </a:r>
            <a:r>
              <a:rPr lang="de-DE" altLang="zh-TW" sz="2400" dirty="0">
                <a:solidFill>
                  <a:srgbClr val="FF0000"/>
                </a:solidFill>
              </a:rPr>
              <a:t> Big Data   (</a:t>
            </a:r>
            <a:r>
              <a:rPr lang="de-DE" altLang="zh-TW" sz="2400" dirty="0" err="1">
                <a:solidFill>
                  <a:srgbClr val="FF0000"/>
                </a:solidFill>
              </a:rPr>
              <a:t>Chap</a:t>
            </a:r>
            <a:r>
              <a:rPr lang="de-DE" altLang="zh-TW" sz="2400" dirty="0">
                <a:solidFill>
                  <a:srgbClr val="FF0000"/>
                </a:solidFill>
              </a:rPr>
              <a:t>. 6) (pp.261-262) </a:t>
            </a:r>
          </a:p>
          <a:p>
            <a:pPr>
              <a:buNone/>
            </a:pP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9   2017/11/16   </a:t>
            </a:r>
            <a:r>
              <a:rPr lang="de-DE" altLang="zh-TW" sz="2400" dirty="0" err="1">
                <a:solidFill>
                  <a:schemeClr val="accent6">
                    <a:lumMod val="75000"/>
                  </a:schemeClr>
                </a:solidFill>
              </a:rPr>
              <a:t>Midterm</a:t>
            </a: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 Report (</a:t>
            </a:r>
            <a:r>
              <a:rPr lang="zh-TW" altLang="de-DE" sz="2400" dirty="0">
                <a:solidFill>
                  <a:schemeClr val="accent6">
                    <a:lumMod val="75000"/>
                  </a:schemeClr>
                </a:solidFill>
              </a:rPr>
              <a:t>期中報告</a:t>
            </a: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10   2017/11/23   </a:t>
            </a:r>
            <a:r>
              <a:rPr lang="de-DE" altLang="zh-TW" sz="2400" dirty="0" err="1">
                <a:solidFill>
                  <a:schemeClr val="accent6">
                    <a:lumMod val="50000"/>
                  </a:schemeClr>
                </a:solidFill>
              </a:rPr>
              <a:t>Midterm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altLang="zh-TW" sz="2400" dirty="0" err="1">
                <a:solidFill>
                  <a:schemeClr val="accent6">
                    <a:lumMod val="50000"/>
                  </a:schemeClr>
                </a:solidFill>
              </a:rPr>
              <a:t>Exam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altLang="zh-TW" sz="2400" dirty="0" err="1">
                <a:solidFill>
                  <a:schemeClr val="accent6">
                    <a:lumMod val="50000"/>
                  </a:schemeClr>
                </a:solidFill>
              </a:rPr>
              <a:t>Week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zh-TW" altLang="de-DE" sz="2400" dirty="0">
                <a:solidFill>
                  <a:schemeClr val="accent6">
                    <a:lumMod val="50000"/>
                  </a:schemeClr>
                </a:solidFill>
              </a:rPr>
              <a:t>期中考試週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de-DE" altLang="zh-TW" sz="2400" dirty="0"/>
              <a:t>11   </a:t>
            </a:r>
            <a:r>
              <a:rPr lang="de-DE" altLang="zh-TW" sz="2400" dirty="0" smtClean="0"/>
              <a:t>2017/11/30   </a:t>
            </a:r>
            <a:r>
              <a:rPr lang="de-DE" altLang="zh-TW" sz="2400" dirty="0"/>
              <a:t>Telecommunications, </a:t>
            </a:r>
            <a:r>
              <a:rPr lang="de-DE" altLang="zh-TW" sz="2400" dirty="0" err="1"/>
              <a:t>the</a:t>
            </a:r>
            <a:r>
              <a:rPr lang="de-DE" altLang="zh-TW" sz="2400" dirty="0"/>
              <a:t> Internet, </a:t>
            </a:r>
            <a:r>
              <a:rPr lang="de-DE" altLang="zh-TW" sz="2400" dirty="0" err="1"/>
              <a:t>and</a:t>
            </a:r>
            <a:r>
              <a:rPr lang="de-DE" altLang="zh-TW" sz="2400" dirty="0"/>
              <a:t> Wireless</a:t>
            </a:r>
            <a:br>
              <a:rPr lang="de-DE" altLang="zh-TW" sz="2400" dirty="0"/>
            </a:br>
            <a:r>
              <a:rPr lang="de-DE" altLang="zh-TW" sz="2400" dirty="0"/>
              <a:t>                         </a:t>
            </a:r>
            <a:r>
              <a:rPr lang="de-DE" altLang="zh-TW" sz="2400" dirty="0" smtClean="0"/>
              <a:t>  Technology</a:t>
            </a:r>
            <a:r>
              <a:rPr lang="de-DE" altLang="zh-TW" sz="2400" dirty="0"/>
              <a:t>: Google, Apple, </a:t>
            </a:r>
            <a:r>
              <a:rPr lang="de-DE" altLang="zh-TW" sz="2400" dirty="0" err="1"/>
              <a:t>and</a:t>
            </a:r>
            <a:r>
              <a:rPr lang="de-DE" altLang="zh-TW" sz="2400" dirty="0"/>
              <a:t> Microsoft   </a:t>
            </a:r>
            <a:br>
              <a:rPr lang="de-DE" altLang="zh-TW" sz="2400" dirty="0"/>
            </a:br>
            <a:r>
              <a:rPr lang="de-DE" altLang="zh-TW" sz="2400" dirty="0"/>
              <a:t>                          (</a:t>
            </a:r>
            <a:r>
              <a:rPr lang="de-DE" altLang="zh-TW" sz="2400" dirty="0" err="1"/>
              <a:t>Chap</a:t>
            </a:r>
            <a:r>
              <a:rPr lang="de-DE" altLang="zh-TW" sz="2400" dirty="0"/>
              <a:t>. 7) (pp.318-320) </a:t>
            </a:r>
          </a:p>
          <a:p>
            <a:pPr>
              <a:buNone/>
            </a:pPr>
            <a:r>
              <a:rPr lang="de-DE" altLang="zh-TW" sz="2400" dirty="0"/>
              <a:t>12   </a:t>
            </a:r>
            <a:r>
              <a:rPr lang="de-DE" altLang="zh-TW" sz="2400" dirty="0" smtClean="0"/>
              <a:t>2017/12/07   </a:t>
            </a:r>
            <a:r>
              <a:rPr lang="de-DE" altLang="zh-TW" sz="2400" dirty="0"/>
              <a:t>Enterprise </a:t>
            </a:r>
            <a:r>
              <a:rPr lang="de-DE" altLang="zh-TW" sz="2400" dirty="0" err="1"/>
              <a:t>Applications</a:t>
            </a:r>
            <a:r>
              <a:rPr lang="de-DE" altLang="zh-TW" sz="2400" dirty="0"/>
              <a:t>: </a:t>
            </a:r>
            <a:r>
              <a:rPr lang="de-DE" altLang="zh-TW" sz="2400" dirty="0" err="1"/>
              <a:t>Summit</a:t>
            </a:r>
            <a:r>
              <a:rPr lang="de-DE" altLang="zh-TW" sz="2400" dirty="0"/>
              <a:t> </a:t>
            </a:r>
            <a:r>
              <a:rPr lang="de-DE" altLang="zh-TW" sz="2400" dirty="0" err="1"/>
              <a:t>and</a:t>
            </a:r>
            <a:r>
              <a:rPr lang="de-DE" altLang="zh-TW" sz="2400" dirty="0"/>
              <a:t> SAP   </a:t>
            </a:r>
            <a:br>
              <a:rPr lang="de-DE" altLang="zh-TW" sz="2400" dirty="0"/>
            </a:br>
            <a:r>
              <a:rPr lang="de-DE" altLang="zh-TW" sz="2400" dirty="0"/>
              <a:t>                           (</a:t>
            </a:r>
            <a:r>
              <a:rPr lang="de-DE" altLang="zh-TW" sz="2400" dirty="0" err="1"/>
              <a:t>Chap</a:t>
            </a:r>
            <a:r>
              <a:rPr lang="de-DE" altLang="zh-TW" sz="2400" dirty="0"/>
              <a:t>. 9) (pp.396-398</a:t>
            </a:r>
            <a:r>
              <a:rPr lang="de-DE" altLang="zh-TW" sz="2400" dirty="0" smtClean="0"/>
              <a:t>)</a:t>
            </a:r>
            <a:endParaRPr lang="de-DE" altLang="zh-TW" sz="2400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D30A21A0-59A3-43C8-ACE4-DB2BC0645572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905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223962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Data Warehouse vs.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Data Marts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>
          <a:xfrm>
            <a:off x="250825" y="1412875"/>
            <a:ext cx="8642350" cy="4968875"/>
          </a:xfrm>
        </p:spPr>
        <p:txBody>
          <a:bodyPr/>
          <a:lstStyle/>
          <a:p>
            <a:r>
              <a:rPr lang="en-US" altLang="zh-TW" sz="2800" b="1" smtClean="0">
                <a:solidFill>
                  <a:srgbClr val="0D0D0D"/>
                </a:solidFill>
              </a:rPr>
              <a:t>Data warehouse: </a:t>
            </a:r>
            <a:r>
              <a:rPr lang="en-US" altLang="zh-TW" sz="2800" smtClean="0">
                <a:solidFill>
                  <a:srgbClr val="0D0D0D"/>
                </a:solidFill>
              </a:rPr>
              <a:t> </a:t>
            </a:r>
          </a:p>
          <a:p>
            <a:pPr lvl="1"/>
            <a:r>
              <a:rPr lang="en-US" altLang="zh-TW" sz="2600" smtClean="0">
                <a:solidFill>
                  <a:srgbClr val="0D0D0D"/>
                </a:solidFill>
              </a:rPr>
              <a:t>Stores current and historical data from many core operational transaction systems</a:t>
            </a:r>
          </a:p>
          <a:p>
            <a:pPr lvl="1"/>
            <a:r>
              <a:rPr lang="en-US" altLang="zh-TW" sz="2600" smtClean="0">
                <a:solidFill>
                  <a:srgbClr val="0D0D0D"/>
                </a:solidFill>
              </a:rPr>
              <a:t>Consolidates and standardizes information for use across enterprise, but data cannot be altered</a:t>
            </a:r>
          </a:p>
          <a:p>
            <a:pPr lvl="1"/>
            <a:r>
              <a:rPr lang="en-US" altLang="zh-TW" sz="2600" smtClean="0">
                <a:solidFill>
                  <a:srgbClr val="0D0D0D"/>
                </a:solidFill>
              </a:rPr>
              <a:t>Provides analysis and reporting tools</a:t>
            </a:r>
          </a:p>
          <a:p>
            <a:r>
              <a:rPr lang="en-US" altLang="zh-TW" sz="2800" b="1" smtClean="0">
                <a:solidFill>
                  <a:srgbClr val="0D0D0D"/>
                </a:solidFill>
              </a:rPr>
              <a:t>Data marts: </a:t>
            </a:r>
          </a:p>
          <a:p>
            <a:pPr lvl="1"/>
            <a:r>
              <a:rPr lang="en-US" altLang="zh-TW" sz="2600" smtClean="0">
                <a:solidFill>
                  <a:srgbClr val="0D0D0D"/>
                </a:solidFill>
              </a:rPr>
              <a:t>Subset of data warehouse</a:t>
            </a:r>
          </a:p>
          <a:p>
            <a:pPr lvl="1"/>
            <a:r>
              <a:rPr lang="en-US" altLang="zh-TW" sz="2600" smtClean="0">
                <a:solidFill>
                  <a:srgbClr val="0D0D0D"/>
                </a:solidFill>
              </a:rPr>
              <a:t>Summarized or focused portion of data for use by specific population of users</a:t>
            </a:r>
          </a:p>
          <a:p>
            <a:pPr lvl="1"/>
            <a:r>
              <a:rPr lang="en-US" altLang="zh-TW" sz="2600" smtClean="0">
                <a:solidFill>
                  <a:srgbClr val="0D0D0D"/>
                </a:solidFill>
              </a:rPr>
              <a:t>Typically focuses on single subject or line of business</a:t>
            </a:r>
            <a:endParaRPr lang="en-US" altLang="zh-TW" sz="2600" smtClean="0">
              <a:ea typeface="MS PGothic" pitchFamily="34" charset="-128"/>
            </a:endParaRPr>
          </a:p>
          <a:p>
            <a:endParaRPr lang="zh-TW" altLang="en-US" sz="26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713C7-549A-4322-859F-91B14251CF40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28915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Hadoop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>
          <a:xfrm>
            <a:off x="323850" y="1600200"/>
            <a:ext cx="8499475" cy="4525963"/>
          </a:xfrm>
        </p:spPr>
        <p:txBody>
          <a:bodyPr/>
          <a:lstStyle/>
          <a:p>
            <a:r>
              <a:rPr lang="en-US" altLang="zh-TW" smtClean="0"/>
              <a:t>Enables distributed parallel processing of </a:t>
            </a:r>
            <a:br>
              <a:rPr lang="en-US" altLang="zh-TW" smtClean="0"/>
            </a:br>
            <a:r>
              <a:rPr lang="en-US" altLang="zh-TW" smtClean="0"/>
              <a:t>big data across inexpensive computers</a:t>
            </a:r>
          </a:p>
          <a:p>
            <a:r>
              <a:rPr lang="en-US" altLang="zh-TW" smtClean="0"/>
              <a:t>Key services</a:t>
            </a:r>
          </a:p>
          <a:p>
            <a:pPr lvl="1"/>
            <a:r>
              <a:rPr lang="en-US" altLang="zh-TW" smtClean="0">
                <a:solidFill>
                  <a:srgbClr val="FF0000"/>
                </a:solidFill>
              </a:rPr>
              <a:t>Hadoop Distributed File System (HDFS)</a:t>
            </a:r>
            <a:r>
              <a:rPr lang="en-US" altLang="zh-TW" smtClean="0"/>
              <a:t>: data storage</a:t>
            </a:r>
          </a:p>
          <a:p>
            <a:pPr lvl="1"/>
            <a:r>
              <a:rPr lang="en-US" altLang="zh-TW" smtClean="0">
                <a:solidFill>
                  <a:srgbClr val="FF0000"/>
                </a:solidFill>
              </a:rPr>
              <a:t>MapReduce</a:t>
            </a:r>
            <a:r>
              <a:rPr lang="en-US" altLang="zh-TW" smtClean="0"/>
              <a:t>: breaks data into clusters for work</a:t>
            </a:r>
          </a:p>
          <a:p>
            <a:pPr lvl="1"/>
            <a:r>
              <a:rPr lang="en-US" altLang="zh-TW" smtClean="0">
                <a:solidFill>
                  <a:srgbClr val="FF0000"/>
                </a:solidFill>
              </a:rPr>
              <a:t>Hbase</a:t>
            </a:r>
            <a:r>
              <a:rPr lang="en-US" altLang="zh-TW" smtClean="0"/>
              <a:t>: NoSQL database</a:t>
            </a:r>
          </a:p>
          <a:p>
            <a:r>
              <a:rPr lang="en-US" altLang="zh-TW" smtClean="0"/>
              <a:t>Used by Facebook, Yahoo, NextBio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6BADB-DE52-48E0-AE48-E85F24893EC0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238588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In-memory computing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>
          <a:xfrm>
            <a:off x="323850" y="1600200"/>
            <a:ext cx="8569325" cy="4525963"/>
          </a:xfrm>
        </p:spPr>
        <p:txBody>
          <a:bodyPr/>
          <a:lstStyle/>
          <a:p>
            <a:r>
              <a:rPr lang="en-US" altLang="zh-TW" smtClean="0"/>
              <a:t>Used in </a:t>
            </a:r>
            <a:r>
              <a:rPr lang="en-US" altLang="zh-TW" smtClean="0">
                <a:solidFill>
                  <a:srgbClr val="FF0000"/>
                </a:solidFill>
              </a:rPr>
              <a:t>big data analysis</a:t>
            </a:r>
          </a:p>
          <a:p>
            <a:r>
              <a:rPr lang="en-US" altLang="zh-TW" smtClean="0"/>
              <a:t>Use computers main memory (RAM) for data storage to avoid delays in retrieving data from disk storage</a:t>
            </a:r>
          </a:p>
          <a:p>
            <a:r>
              <a:rPr lang="en-US" altLang="zh-TW" smtClean="0"/>
              <a:t>Can reduce hours/days of processing to seconds</a:t>
            </a:r>
          </a:p>
          <a:p>
            <a:r>
              <a:rPr lang="en-US" altLang="zh-TW" smtClean="0"/>
              <a:t>Requires optimized hardware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3C610-767F-4010-97B8-00E3BD43EDB7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394618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Analytic platforms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High-speed platforms using both relational and non-relational tools optimized for large datasets</a:t>
            </a:r>
          </a:p>
          <a:p>
            <a:r>
              <a:rPr lang="en-US" altLang="zh-TW" smtClean="0"/>
              <a:t>Examples:</a:t>
            </a:r>
          </a:p>
          <a:p>
            <a:pPr lvl="1"/>
            <a:r>
              <a:rPr lang="en-US" altLang="zh-TW" smtClean="0"/>
              <a:t>IBM Netezza</a:t>
            </a:r>
          </a:p>
          <a:p>
            <a:pPr lvl="1"/>
            <a:r>
              <a:rPr lang="en-US" altLang="zh-TW" smtClean="0"/>
              <a:t>Oracle Exadata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58A49-A370-4B57-B906-64833E9D60DE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710723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>
                <a:solidFill>
                  <a:schemeClr val="accent1"/>
                </a:solidFill>
              </a:rPr>
              <a:t>Analytical tools: </a:t>
            </a:r>
            <a:br>
              <a:rPr lang="en-US" altLang="zh-TW" sz="4000" smtClean="0">
                <a:solidFill>
                  <a:schemeClr val="accent1"/>
                </a:solidFill>
              </a:rPr>
            </a:br>
            <a:r>
              <a:rPr lang="en-US" altLang="zh-TW" sz="4000" smtClean="0">
                <a:solidFill>
                  <a:schemeClr val="accent1"/>
                </a:solidFill>
              </a:rPr>
              <a:t>Relationships, patterns, trends</a:t>
            </a:r>
            <a:endParaRPr lang="zh-TW" altLang="en-US" sz="4000" smtClean="0">
              <a:solidFill>
                <a:schemeClr val="accent1"/>
              </a:solidFill>
            </a:endParaRP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>
          <a:xfrm>
            <a:off x="250825" y="1600200"/>
            <a:ext cx="8569325" cy="4708525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Business Intelligence Analytics and Applications</a:t>
            </a:r>
          </a:p>
          <a:p>
            <a:r>
              <a:rPr lang="en-US" altLang="zh-TW" smtClean="0"/>
              <a:t>Tools for consolidating, analyzing, and providing access to vast amounts of data to help users make better business decisions</a:t>
            </a:r>
          </a:p>
          <a:p>
            <a:pPr lvl="1"/>
            <a:r>
              <a:rPr lang="en-US" altLang="zh-TW" smtClean="0">
                <a:solidFill>
                  <a:srgbClr val="FF0000"/>
                </a:solidFill>
              </a:rPr>
              <a:t>Multidimensional data analysis (OLAP)</a:t>
            </a:r>
          </a:p>
          <a:p>
            <a:pPr lvl="1"/>
            <a:r>
              <a:rPr lang="en-US" altLang="zh-TW" smtClean="0">
                <a:solidFill>
                  <a:srgbClr val="FF0000"/>
                </a:solidFill>
              </a:rPr>
              <a:t>Data mining</a:t>
            </a:r>
          </a:p>
          <a:p>
            <a:pPr lvl="1"/>
            <a:r>
              <a:rPr lang="en-US" altLang="zh-TW" smtClean="0">
                <a:solidFill>
                  <a:srgbClr val="FF0000"/>
                </a:solidFill>
              </a:rPr>
              <a:t>Text mining</a:t>
            </a:r>
          </a:p>
          <a:p>
            <a:pPr lvl="1"/>
            <a:r>
              <a:rPr lang="en-US" altLang="zh-TW" smtClean="0">
                <a:solidFill>
                  <a:srgbClr val="FF0000"/>
                </a:solidFill>
              </a:rPr>
              <a:t>Web mining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547E9-6D75-44A3-92A6-C641CD52D709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6220254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Online analytical processing (OLAP)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Supports multidimensional data analysis</a:t>
            </a:r>
          </a:p>
          <a:p>
            <a:pPr lvl="1"/>
            <a:r>
              <a:rPr lang="en-US" altLang="zh-TW" smtClean="0"/>
              <a:t>Viewing data using multiple dimensions</a:t>
            </a:r>
          </a:p>
          <a:p>
            <a:pPr lvl="1"/>
            <a:r>
              <a:rPr lang="en-US" altLang="zh-TW" smtClean="0"/>
              <a:t>Each aspect of information (product, pricing, cost, region, time period) is different dimension</a:t>
            </a:r>
          </a:p>
          <a:p>
            <a:pPr lvl="1"/>
            <a:r>
              <a:rPr lang="en-US" altLang="zh-TW" smtClean="0"/>
              <a:t>Example: How many washers sold in East in June compared with other regions?</a:t>
            </a:r>
          </a:p>
          <a:p>
            <a:r>
              <a:rPr lang="en-US" altLang="zh-TW" smtClean="0"/>
              <a:t>OLAP enables rapid, online answers to ad hoc queries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3B2F2-C2CA-470C-8949-035A5C8D2422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223617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MULTIDIMENSIONAL DATA MODEL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4B059-4886-407B-992E-49534E4AB967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pic>
        <p:nvPicPr>
          <p:cNvPr id="37892" name="Picture Placeholder 12" descr="Fig-6-04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4488" y="1196975"/>
            <a:ext cx="5910262" cy="5184775"/>
          </a:xfrm>
          <a:noFill/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031515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Data mining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>
          <a:xfrm>
            <a:off x="250825" y="1125538"/>
            <a:ext cx="8642350" cy="5256212"/>
          </a:xfrm>
        </p:spPr>
        <p:txBody>
          <a:bodyPr/>
          <a:lstStyle/>
          <a:p>
            <a:r>
              <a:rPr lang="en-US" altLang="zh-TW" smtClean="0"/>
              <a:t>Finds hidden patterns, relationships in datasets</a:t>
            </a:r>
          </a:p>
          <a:p>
            <a:pPr lvl="1"/>
            <a:r>
              <a:rPr lang="en-US" altLang="zh-TW" smtClean="0"/>
              <a:t>Example: customer buying patterns</a:t>
            </a:r>
          </a:p>
          <a:p>
            <a:r>
              <a:rPr lang="en-US" altLang="zh-TW" smtClean="0"/>
              <a:t>Infers rules to predict future behavior</a:t>
            </a:r>
          </a:p>
          <a:p>
            <a:pPr lvl="1"/>
            <a:r>
              <a:rPr lang="en-US" altLang="zh-TW" smtClean="0"/>
              <a:t>Data mining provides insights into data that cannot be discovered through OLAP, by inferring rules from patterns in data.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C58CB-5F18-4365-8204-69C6774E5312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437447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Types of Information Obtained from Data Mining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>
          <a:xfrm>
            <a:off x="250825" y="1600200"/>
            <a:ext cx="8569325" cy="4525963"/>
          </a:xfrm>
        </p:spPr>
        <p:txBody>
          <a:bodyPr/>
          <a:lstStyle/>
          <a:p>
            <a:r>
              <a:rPr lang="en-US" altLang="zh-TW" sz="2800" b="1" smtClean="0"/>
              <a:t>Associations</a:t>
            </a:r>
            <a:r>
              <a:rPr lang="en-US" altLang="zh-TW" sz="2800" smtClean="0"/>
              <a:t>: Occurrences linked to single event</a:t>
            </a:r>
          </a:p>
          <a:p>
            <a:r>
              <a:rPr lang="en-US" altLang="zh-TW" sz="2800" b="1" smtClean="0"/>
              <a:t>Sequences</a:t>
            </a:r>
            <a:r>
              <a:rPr lang="en-US" altLang="zh-TW" sz="2800" smtClean="0"/>
              <a:t>: Events linked over time</a:t>
            </a:r>
          </a:p>
          <a:p>
            <a:r>
              <a:rPr lang="en-US" altLang="zh-TW" sz="2800" b="1" smtClean="0"/>
              <a:t>Classification</a:t>
            </a:r>
            <a:r>
              <a:rPr lang="en-US" altLang="zh-TW" sz="2800" smtClean="0"/>
              <a:t>: Recognizes patterns that describe group to which item belongs</a:t>
            </a:r>
          </a:p>
          <a:p>
            <a:r>
              <a:rPr lang="en-US" altLang="zh-TW" sz="2800" b="1" smtClean="0"/>
              <a:t>Clustering</a:t>
            </a:r>
            <a:r>
              <a:rPr lang="en-US" altLang="zh-TW" sz="2800" smtClean="0"/>
              <a:t>: Similar to classification when no groups have been defined; finds groupings within data</a:t>
            </a:r>
          </a:p>
          <a:p>
            <a:r>
              <a:rPr lang="en-US" altLang="zh-TW" sz="2800" b="1" smtClean="0"/>
              <a:t>Forecasting</a:t>
            </a:r>
            <a:r>
              <a:rPr lang="en-US" altLang="zh-TW" sz="2800" smtClean="0"/>
              <a:t>: Uses series of existing values to forecast what other values will be</a:t>
            </a:r>
            <a:endParaRPr lang="zh-TW" altLang="en-US" sz="28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70390-6F8B-4844-91DE-B565A74CC3D6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7782194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Text mining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0963" name="內容版面配置區 2"/>
          <p:cNvSpPr>
            <a:spLocks noGrp="1"/>
          </p:cNvSpPr>
          <p:nvPr>
            <p:ph idx="1"/>
          </p:nvPr>
        </p:nvSpPr>
        <p:spPr>
          <a:xfrm>
            <a:off x="323850" y="1341438"/>
            <a:ext cx="8569325" cy="4929187"/>
          </a:xfrm>
        </p:spPr>
        <p:txBody>
          <a:bodyPr/>
          <a:lstStyle/>
          <a:p>
            <a:r>
              <a:rPr lang="en-US" altLang="zh-TW" smtClean="0"/>
              <a:t>Extracts key elements from large unstructured data sets </a:t>
            </a:r>
          </a:p>
          <a:p>
            <a:pPr lvl="1"/>
            <a:r>
              <a:rPr lang="en-US" altLang="zh-TW" smtClean="0"/>
              <a:t>Stored e-mails</a:t>
            </a:r>
          </a:p>
          <a:p>
            <a:pPr lvl="1"/>
            <a:r>
              <a:rPr lang="en-US" altLang="zh-TW" smtClean="0"/>
              <a:t>Call center transcripts</a:t>
            </a:r>
          </a:p>
          <a:p>
            <a:pPr lvl="1"/>
            <a:r>
              <a:rPr lang="en-US" altLang="zh-TW" smtClean="0"/>
              <a:t>Legal cases</a:t>
            </a:r>
          </a:p>
          <a:p>
            <a:pPr lvl="1"/>
            <a:r>
              <a:rPr lang="en-US" altLang="zh-TW" smtClean="0"/>
              <a:t>Patent descriptions</a:t>
            </a:r>
          </a:p>
          <a:p>
            <a:pPr lvl="1"/>
            <a:r>
              <a:rPr lang="en-US" altLang="zh-TW" smtClean="0"/>
              <a:t>Service reports, and so on</a:t>
            </a:r>
          </a:p>
          <a:p>
            <a:r>
              <a:rPr lang="en-US" altLang="zh-TW" smtClean="0"/>
              <a:t>Sentiment analysis software</a:t>
            </a:r>
          </a:p>
          <a:p>
            <a:pPr lvl="1"/>
            <a:r>
              <a:rPr lang="en-US" altLang="zh-TW" smtClean="0"/>
              <a:t>Mines e-mails, blogs, social media to detect opinions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B9739-5D73-4A00-8EEF-64655BBBE0CE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35829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>
          <a:xfrm>
            <a:off x="250825" y="1125538"/>
            <a:ext cx="8569325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600" dirty="0" smtClean="0"/>
              <a:t>週次	日期	     內容（</a:t>
            </a:r>
            <a:r>
              <a:rPr lang="en-US" altLang="zh-TW" sz="2600" dirty="0" smtClean="0"/>
              <a:t>Subject/Topics</a:t>
            </a:r>
            <a:r>
              <a:rPr lang="zh-TW" altLang="en-US" sz="2600" dirty="0" smtClean="0"/>
              <a:t>）</a:t>
            </a:r>
            <a:endParaRPr lang="en-US" altLang="zh-TW" sz="2600" dirty="0" smtClean="0"/>
          </a:p>
          <a:p>
            <a:pPr>
              <a:buNone/>
            </a:pPr>
            <a:r>
              <a:rPr lang="de-DE" altLang="zh-TW" sz="2600" dirty="0"/>
              <a:t>13   </a:t>
            </a:r>
            <a:r>
              <a:rPr lang="de-DE" altLang="zh-TW" sz="2600" dirty="0" smtClean="0"/>
              <a:t>2017/12/14</a:t>
            </a:r>
            <a:r>
              <a:rPr lang="de-DE" altLang="zh-TW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altLang="zh-TW" sz="26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de-DE" altLang="zh-TW" sz="2600" dirty="0" smtClean="0"/>
              <a:t>E-</a:t>
            </a:r>
            <a:r>
              <a:rPr lang="de-DE" altLang="zh-TW" sz="2600" dirty="0" err="1" smtClean="0"/>
              <a:t>commerce</a:t>
            </a:r>
            <a:r>
              <a:rPr lang="de-DE" altLang="zh-TW" sz="2600" dirty="0"/>
              <a:t>: </a:t>
            </a:r>
            <a:r>
              <a:rPr lang="de-DE" altLang="zh-TW" sz="2600" dirty="0" err="1"/>
              <a:t>Zagat</a:t>
            </a:r>
            <a:r>
              <a:rPr lang="de-DE" altLang="zh-TW" sz="2600" dirty="0"/>
              <a:t>   (</a:t>
            </a:r>
            <a:r>
              <a:rPr lang="de-DE" altLang="zh-TW" sz="2600" dirty="0" err="1"/>
              <a:t>Chap</a:t>
            </a:r>
            <a:r>
              <a:rPr lang="de-DE" altLang="zh-TW" sz="2600" dirty="0"/>
              <a:t>. 10) (pp.443-445) </a:t>
            </a:r>
          </a:p>
          <a:p>
            <a:pPr>
              <a:buNone/>
            </a:pPr>
            <a:r>
              <a:rPr lang="de-DE" altLang="zh-TW" sz="2600" dirty="0"/>
              <a:t>14   </a:t>
            </a:r>
            <a:r>
              <a:rPr lang="de-DE" altLang="zh-TW" sz="2600" dirty="0" smtClean="0"/>
              <a:t>2017/12/21</a:t>
            </a:r>
            <a:r>
              <a:rPr lang="de-DE" altLang="zh-TW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altLang="zh-TW" sz="26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de-DE" altLang="zh-TW" sz="2600" dirty="0" err="1" smtClean="0"/>
              <a:t>Enhancing</a:t>
            </a:r>
            <a:r>
              <a:rPr lang="de-DE" altLang="zh-TW" sz="2600" dirty="0" smtClean="0"/>
              <a:t> </a:t>
            </a:r>
            <a:r>
              <a:rPr lang="de-DE" altLang="zh-TW" sz="2600" dirty="0" err="1"/>
              <a:t>Decision</a:t>
            </a:r>
            <a:r>
              <a:rPr lang="de-DE" altLang="zh-TW" sz="2600" dirty="0"/>
              <a:t> Making: </a:t>
            </a:r>
            <a:r>
              <a:rPr lang="de-DE" altLang="zh-TW" sz="2600" dirty="0" err="1"/>
              <a:t>Zynga</a:t>
            </a:r>
            <a:r>
              <a:rPr lang="de-DE" altLang="zh-TW" sz="2600" dirty="0"/>
              <a:t>   </a:t>
            </a:r>
            <a:br>
              <a:rPr lang="de-DE" altLang="zh-TW" sz="2600" dirty="0"/>
            </a:br>
            <a:r>
              <a:rPr lang="de-DE" altLang="zh-TW" sz="2600" dirty="0"/>
              <a:t>                           (</a:t>
            </a:r>
            <a:r>
              <a:rPr lang="de-DE" altLang="zh-TW" sz="2600" dirty="0" err="1"/>
              <a:t>Chap</a:t>
            </a:r>
            <a:r>
              <a:rPr lang="de-DE" altLang="zh-TW" sz="2600" dirty="0"/>
              <a:t>. 12) (pp.512-514) </a:t>
            </a:r>
          </a:p>
          <a:p>
            <a:pPr>
              <a:buNone/>
            </a:pPr>
            <a:r>
              <a:rPr lang="de-DE" altLang="zh-TW" sz="2600" dirty="0"/>
              <a:t>15   </a:t>
            </a:r>
            <a:r>
              <a:rPr lang="de-DE" altLang="zh-TW" sz="2600" dirty="0" smtClean="0"/>
              <a:t>2017/12/28 </a:t>
            </a:r>
            <a:r>
              <a:rPr lang="de-DE" altLang="zh-TW" sz="26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de-DE" altLang="zh-TW" sz="2600" dirty="0" smtClean="0"/>
              <a:t>Building </a:t>
            </a:r>
            <a:r>
              <a:rPr lang="de-DE" altLang="zh-TW" sz="2600" dirty="0"/>
              <a:t>Information Systems: USAA   </a:t>
            </a:r>
            <a:br>
              <a:rPr lang="de-DE" altLang="zh-TW" sz="2600" dirty="0"/>
            </a:br>
            <a:r>
              <a:rPr lang="de-DE" altLang="zh-TW" sz="2600" dirty="0"/>
              <a:t>                           (</a:t>
            </a:r>
            <a:r>
              <a:rPr lang="de-DE" altLang="zh-TW" sz="2600" dirty="0" err="1"/>
              <a:t>Chap</a:t>
            </a:r>
            <a:r>
              <a:rPr lang="de-DE" altLang="zh-TW" sz="2600" dirty="0"/>
              <a:t>. 13) (pp.547-548) </a:t>
            </a:r>
          </a:p>
          <a:p>
            <a:pPr>
              <a:buNone/>
            </a:pPr>
            <a:r>
              <a:rPr lang="de-DE" altLang="zh-TW" sz="2600" dirty="0">
                <a:solidFill>
                  <a:schemeClr val="accent6">
                    <a:lumMod val="75000"/>
                  </a:schemeClr>
                </a:solidFill>
              </a:rPr>
              <a:t>16   2018/01/04   Final Report I (</a:t>
            </a:r>
            <a:r>
              <a:rPr lang="zh-TW" altLang="de-DE" sz="26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de-DE" altLang="zh-TW" sz="2600" dirty="0">
                <a:solidFill>
                  <a:schemeClr val="accent6">
                    <a:lumMod val="75000"/>
                  </a:schemeClr>
                </a:solidFill>
              </a:rPr>
              <a:t>I)</a:t>
            </a:r>
          </a:p>
          <a:p>
            <a:pPr>
              <a:buNone/>
            </a:pPr>
            <a:r>
              <a:rPr lang="de-DE" altLang="zh-TW" sz="2600" dirty="0">
                <a:solidFill>
                  <a:schemeClr val="accent6">
                    <a:lumMod val="75000"/>
                  </a:schemeClr>
                </a:solidFill>
              </a:rPr>
              <a:t>17   2018/01/11   Final Report II (</a:t>
            </a:r>
            <a:r>
              <a:rPr lang="zh-TW" altLang="de-DE" sz="26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de-DE" altLang="zh-TW" sz="2600" dirty="0">
                <a:solidFill>
                  <a:schemeClr val="accent6">
                    <a:lumMod val="75000"/>
                  </a:schemeClr>
                </a:solidFill>
              </a:rPr>
              <a:t>II)</a:t>
            </a:r>
          </a:p>
          <a:p>
            <a:pPr>
              <a:buNone/>
            </a:pPr>
            <a:r>
              <a:rPr lang="de-DE" altLang="zh-TW" sz="2600" dirty="0">
                <a:solidFill>
                  <a:schemeClr val="accent6">
                    <a:lumMod val="50000"/>
                  </a:schemeClr>
                </a:solidFill>
              </a:rPr>
              <a:t>18   2018/01/18   Final </a:t>
            </a:r>
            <a:r>
              <a:rPr lang="de-DE" altLang="zh-TW" sz="2600" dirty="0" err="1">
                <a:solidFill>
                  <a:schemeClr val="accent6">
                    <a:lumMod val="50000"/>
                  </a:schemeClr>
                </a:solidFill>
              </a:rPr>
              <a:t>Exam</a:t>
            </a:r>
            <a:r>
              <a:rPr lang="de-DE" altLang="zh-TW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altLang="zh-TW" sz="2600" dirty="0" err="1">
                <a:solidFill>
                  <a:schemeClr val="accent6">
                    <a:lumMod val="50000"/>
                  </a:schemeClr>
                </a:solidFill>
              </a:rPr>
              <a:t>Week</a:t>
            </a:r>
            <a:r>
              <a:rPr lang="de-DE" altLang="zh-TW" sz="26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zh-TW" altLang="de-DE" sz="2600" dirty="0">
                <a:solidFill>
                  <a:schemeClr val="accent6">
                    <a:lumMod val="50000"/>
                  </a:schemeClr>
                </a:solidFill>
              </a:rPr>
              <a:t>期末考試週</a:t>
            </a:r>
            <a:r>
              <a:rPr lang="de-DE" altLang="zh-TW" sz="26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85A741B6-F8A3-4A8B-84B1-8E7EAE54B52B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97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Web mining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>
          <a:xfrm>
            <a:off x="271463" y="981075"/>
            <a:ext cx="8548687" cy="5487988"/>
          </a:xfrm>
        </p:spPr>
        <p:txBody>
          <a:bodyPr/>
          <a:lstStyle/>
          <a:p>
            <a:r>
              <a:rPr lang="en-US" altLang="zh-TW" smtClean="0"/>
              <a:t>Discovery and analysis of useful patterns and information from Web</a:t>
            </a:r>
          </a:p>
          <a:p>
            <a:pPr lvl="1"/>
            <a:r>
              <a:rPr lang="en-US" altLang="zh-TW" smtClean="0"/>
              <a:t>Understand customer behavior</a:t>
            </a:r>
          </a:p>
          <a:p>
            <a:pPr lvl="1"/>
            <a:r>
              <a:rPr lang="en-US" altLang="zh-TW" smtClean="0"/>
              <a:t>Evaluate effectiveness of Web site, and so on</a:t>
            </a:r>
          </a:p>
          <a:p>
            <a:r>
              <a:rPr lang="en-US" altLang="zh-TW" smtClean="0"/>
              <a:t>3 Tasks of Web Mining</a:t>
            </a:r>
          </a:p>
          <a:p>
            <a:pPr lvl="1"/>
            <a:r>
              <a:rPr lang="en-US" altLang="zh-TW" smtClean="0"/>
              <a:t>Web content mining</a:t>
            </a:r>
          </a:p>
          <a:p>
            <a:pPr lvl="2"/>
            <a:r>
              <a:rPr lang="en-US" altLang="zh-TW" smtClean="0"/>
              <a:t>Mines content of Web pages</a:t>
            </a:r>
          </a:p>
          <a:p>
            <a:pPr lvl="1"/>
            <a:r>
              <a:rPr lang="en-US" altLang="zh-TW" smtClean="0"/>
              <a:t>Web structure mining</a:t>
            </a:r>
          </a:p>
          <a:p>
            <a:pPr lvl="2"/>
            <a:r>
              <a:rPr lang="en-US" altLang="zh-TW" smtClean="0"/>
              <a:t>Analyzes links to and from Web page</a:t>
            </a:r>
          </a:p>
          <a:p>
            <a:pPr lvl="1"/>
            <a:r>
              <a:rPr lang="en-US" altLang="zh-TW" smtClean="0"/>
              <a:t>Web usage mining</a:t>
            </a:r>
          </a:p>
          <a:p>
            <a:pPr lvl="2"/>
            <a:r>
              <a:rPr lang="en-US" altLang="zh-TW" smtClean="0"/>
              <a:t>Mines user interaction data recorded by Web server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21AE3-4D5F-4892-9046-CEAC6FC69458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1578561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360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Databases and the Web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3011" name="內容版面配置區 2"/>
          <p:cNvSpPr>
            <a:spLocks noGrp="1"/>
          </p:cNvSpPr>
          <p:nvPr>
            <p:ph idx="1"/>
          </p:nvPr>
        </p:nvSpPr>
        <p:spPr>
          <a:xfrm>
            <a:off x="395288" y="1052513"/>
            <a:ext cx="8512175" cy="5073650"/>
          </a:xfrm>
        </p:spPr>
        <p:txBody>
          <a:bodyPr/>
          <a:lstStyle/>
          <a:p>
            <a:r>
              <a:rPr lang="en-US" altLang="zh-TW" sz="2800" smtClean="0"/>
              <a:t>Many companies use Web to make some internal databases available to customers or partners</a:t>
            </a:r>
          </a:p>
          <a:p>
            <a:r>
              <a:rPr lang="en-US" altLang="zh-TW" sz="2800" smtClean="0"/>
              <a:t>Typical configuration includes:</a:t>
            </a:r>
          </a:p>
          <a:p>
            <a:pPr lvl="1"/>
            <a:r>
              <a:rPr lang="en-US" altLang="zh-TW" sz="2600" smtClean="0"/>
              <a:t>Web server</a:t>
            </a:r>
          </a:p>
          <a:p>
            <a:pPr lvl="1"/>
            <a:r>
              <a:rPr lang="en-US" altLang="zh-TW" sz="2600" smtClean="0"/>
              <a:t>Application server/middleware/CGI scripts</a:t>
            </a:r>
          </a:p>
          <a:p>
            <a:pPr lvl="1"/>
            <a:r>
              <a:rPr lang="en-US" altLang="zh-TW" sz="2600" smtClean="0"/>
              <a:t>Database server (hosting DBMS)</a:t>
            </a:r>
          </a:p>
          <a:p>
            <a:r>
              <a:rPr lang="en-US" altLang="zh-TW" sz="2800" smtClean="0"/>
              <a:t>Advantages of using Web for database access:</a:t>
            </a:r>
          </a:p>
          <a:p>
            <a:pPr lvl="1"/>
            <a:r>
              <a:rPr lang="en-US" altLang="zh-TW" sz="2600" smtClean="0"/>
              <a:t>Ease of use of browser software</a:t>
            </a:r>
          </a:p>
          <a:p>
            <a:pPr lvl="1"/>
            <a:r>
              <a:rPr lang="en-US" altLang="zh-TW" sz="2600" smtClean="0"/>
              <a:t>Web interface requires few or no changes to database</a:t>
            </a:r>
          </a:p>
          <a:p>
            <a:pPr lvl="1"/>
            <a:r>
              <a:rPr lang="en-US" altLang="zh-TW" sz="2600" smtClean="0"/>
              <a:t>Inexpensive to add Web interface to system</a:t>
            </a:r>
            <a:endParaRPr lang="zh-TW" altLang="en-US" sz="26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70D97-2548-41B1-841C-992EEFB326DB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7383993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LINKING INTERNAL DATABASES TO THE WEB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3A642-B688-47E2-89CD-C7E31A56D846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  <p:pic>
        <p:nvPicPr>
          <p:cNvPr id="44036" name="Picture Placeholder 12" descr="Fig-6-04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565400"/>
            <a:ext cx="8820150" cy="2133600"/>
          </a:xfrm>
          <a:noFill/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762656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Managing Data Resources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5186363"/>
          </a:xfrm>
        </p:spPr>
        <p:txBody>
          <a:bodyPr/>
          <a:lstStyle/>
          <a:p>
            <a:r>
              <a:rPr lang="en-US" altLang="zh-TW" b="1" smtClean="0"/>
              <a:t>Establishing an information policy</a:t>
            </a:r>
          </a:p>
          <a:p>
            <a:pPr lvl="1"/>
            <a:r>
              <a:rPr lang="en-US" altLang="zh-TW" sz="2600" smtClean="0"/>
              <a:t>Firm’s rules, procedures, roles for sharing, managing, standardizing data</a:t>
            </a:r>
          </a:p>
          <a:p>
            <a:pPr lvl="1"/>
            <a:r>
              <a:rPr lang="en-US" altLang="zh-TW" sz="2600" smtClean="0"/>
              <a:t>Data administration </a:t>
            </a:r>
          </a:p>
          <a:p>
            <a:pPr lvl="2"/>
            <a:r>
              <a:rPr lang="en-US" altLang="zh-TW" sz="2600" smtClean="0"/>
              <a:t>Establishes policies and procedures to manage data</a:t>
            </a:r>
          </a:p>
          <a:p>
            <a:pPr lvl="1"/>
            <a:r>
              <a:rPr lang="en-US" altLang="zh-TW" sz="2600" smtClean="0"/>
              <a:t>Data governance</a:t>
            </a:r>
          </a:p>
          <a:p>
            <a:pPr lvl="2"/>
            <a:r>
              <a:rPr lang="en-US" altLang="zh-TW" sz="2600" smtClean="0"/>
              <a:t>Deals with policies and processes for managing availability, usability, integrity, and security of data, especially regarding government regulations</a:t>
            </a:r>
          </a:p>
          <a:p>
            <a:pPr lvl="1"/>
            <a:r>
              <a:rPr lang="en-US" altLang="zh-TW" sz="2600" smtClean="0"/>
              <a:t>Database administration</a:t>
            </a:r>
          </a:p>
          <a:p>
            <a:pPr lvl="2"/>
            <a:r>
              <a:rPr lang="en-US" altLang="zh-TW" sz="2600" smtClean="0"/>
              <a:t>Creating and maintaining database</a:t>
            </a:r>
            <a:endParaRPr lang="zh-TW" altLang="en-US" sz="26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5D64A-FFDD-4200-A354-B900DE0F21AC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7825498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Managing Data Resources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5186363"/>
          </a:xfrm>
        </p:spPr>
        <p:txBody>
          <a:bodyPr/>
          <a:lstStyle/>
          <a:p>
            <a:r>
              <a:rPr lang="en-US" altLang="zh-TW" b="1" smtClean="0"/>
              <a:t>Ensuring data quality </a:t>
            </a:r>
          </a:p>
          <a:p>
            <a:pPr lvl="1"/>
            <a:r>
              <a:rPr lang="en-US" altLang="zh-TW" smtClean="0"/>
              <a:t>More than 25% of critical data in Fortune 1000 company databases are inaccurate or incomplete</a:t>
            </a:r>
          </a:p>
          <a:p>
            <a:pPr lvl="2"/>
            <a:r>
              <a:rPr lang="en-US" altLang="zh-TW" sz="2800" smtClean="0"/>
              <a:t>Redundant data</a:t>
            </a:r>
          </a:p>
          <a:p>
            <a:pPr lvl="2"/>
            <a:r>
              <a:rPr lang="en-US" altLang="zh-TW" sz="2800" smtClean="0"/>
              <a:t>Inconsistent data</a:t>
            </a:r>
          </a:p>
          <a:p>
            <a:pPr lvl="2"/>
            <a:r>
              <a:rPr lang="en-US" altLang="zh-TW" sz="2800" smtClean="0"/>
              <a:t>Faulty input</a:t>
            </a:r>
          </a:p>
          <a:p>
            <a:pPr lvl="1"/>
            <a:r>
              <a:rPr lang="en-US" altLang="zh-TW" smtClean="0"/>
              <a:t>Before new database in place, need to:</a:t>
            </a:r>
          </a:p>
          <a:p>
            <a:pPr lvl="2"/>
            <a:r>
              <a:rPr lang="en-US" altLang="zh-TW" sz="2800" smtClean="0"/>
              <a:t>Identify and correct faulty data </a:t>
            </a:r>
          </a:p>
          <a:p>
            <a:pPr lvl="2"/>
            <a:r>
              <a:rPr lang="en-US" altLang="zh-TW" sz="2800" smtClean="0"/>
              <a:t>Establish better routines for editing data once database in operation</a:t>
            </a:r>
            <a:endParaRPr lang="zh-TW" altLang="en-US" sz="28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7AFE0-7508-4E85-A326-A92DFD331D1C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9179658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Managing Data Resources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7107" name="內容版面配置區 2"/>
          <p:cNvSpPr>
            <a:spLocks noGrp="1"/>
          </p:cNvSpPr>
          <p:nvPr>
            <p:ph idx="1"/>
          </p:nvPr>
        </p:nvSpPr>
        <p:spPr>
          <a:xfrm>
            <a:off x="250825" y="1125538"/>
            <a:ext cx="8642350" cy="5256212"/>
          </a:xfrm>
        </p:spPr>
        <p:txBody>
          <a:bodyPr/>
          <a:lstStyle/>
          <a:p>
            <a:r>
              <a:rPr lang="en-US" altLang="zh-TW" b="1" smtClean="0"/>
              <a:t>Data quality audit</a:t>
            </a:r>
          </a:p>
          <a:p>
            <a:pPr lvl="1"/>
            <a:r>
              <a:rPr lang="en-US" altLang="zh-TW" smtClean="0"/>
              <a:t>Structured survey of the accuracy and level of completeness of the data in an information system</a:t>
            </a:r>
          </a:p>
          <a:p>
            <a:pPr lvl="2"/>
            <a:r>
              <a:rPr lang="en-US" altLang="zh-TW" sz="2600" smtClean="0"/>
              <a:t>Survey samples from data files, or</a:t>
            </a:r>
          </a:p>
          <a:p>
            <a:pPr lvl="2"/>
            <a:r>
              <a:rPr lang="en-US" altLang="zh-TW" sz="2600" smtClean="0"/>
              <a:t>Survey end users for perceptions of quality</a:t>
            </a:r>
          </a:p>
          <a:p>
            <a:r>
              <a:rPr lang="en-US" altLang="zh-TW" b="1" smtClean="0"/>
              <a:t>Data cleansing</a:t>
            </a:r>
          </a:p>
          <a:p>
            <a:pPr lvl="1"/>
            <a:r>
              <a:rPr lang="en-US" altLang="zh-TW" smtClean="0"/>
              <a:t>Software to detect and correct data that are incorrect, incomplete, improperly formatted, or redundant</a:t>
            </a:r>
          </a:p>
          <a:p>
            <a:pPr lvl="1"/>
            <a:r>
              <a:rPr lang="en-US" altLang="zh-TW" smtClean="0"/>
              <a:t>Enforces consistency among different sets of data from separate information systems</a:t>
            </a:r>
            <a:endParaRPr lang="zh-TW" altLang="en-US" sz="24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9CCB7-1E7D-4AB9-A289-A970C0BD9CF4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5232894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6030E13-CDDC-41C4-A669-DA5E1D1F3384}" type="slidenum">
              <a:rPr kumimoji="0" lang="zh-TW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46</a:t>
            </a:fld>
            <a:endParaRPr kumimoji="0" lang="zh-TW" alt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864"/>
          </a:xfrm>
        </p:spPr>
        <p:txBody>
          <a:bodyPr/>
          <a:lstStyle/>
          <a:p>
            <a:r>
              <a:rPr lang="en-US" altLang="zh-TW" sz="9600" dirty="0" smtClean="0">
                <a:solidFill>
                  <a:srgbClr val="FF0000"/>
                </a:solidFill>
              </a:rPr>
              <a:t>Data Scientist</a:t>
            </a:r>
            <a:endParaRPr lang="en-US" altLang="zh-TW" sz="11000" dirty="0" smtClean="0">
              <a:solidFill>
                <a:srgbClr val="FF0000"/>
              </a:solidFill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07" y="1130105"/>
            <a:ext cx="6558253" cy="551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286000" y="6602413"/>
            <a:ext cx="4572000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Source: http://www.ibmbigdatahub.com/infographic/what-makes-data-scientist</a:t>
            </a:r>
            <a:endParaRPr lang="zh-TW" alt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4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85090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Architecture of </a:t>
            </a:r>
            <a:r>
              <a:rPr lang="en-US" altLang="zh-TW" dirty="0" smtClean="0">
                <a:solidFill>
                  <a:srgbClr val="FF0000"/>
                </a:solidFill>
              </a:rPr>
              <a:t>Big Data Analytics</a:t>
            </a:r>
            <a:endParaRPr lang="zh-TW" altLang="en-US" dirty="0" smtClean="0">
              <a:solidFill>
                <a:srgbClr val="FF0000"/>
              </a:solidFill>
            </a:endParaRPr>
          </a:p>
        </p:txBody>
      </p:sp>
      <p:sp>
        <p:nvSpPr>
          <p:cNvPr id="399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6CF1B9C-6FD3-4EE0-9977-706E43EE8E26}" type="slidenum">
              <a:rPr kumimoji="0" lang="zh-TW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47</a:t>
            </a:fld>
            <a:endParaRPr kumimoji="0" lang="zh-TW" alt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2788" y="6597650"/>
            <a:ext cx="7618412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</a:rPr>
              <a:t>Source: Stephan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</a:rPr>
              <a:t>Kudyba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</a:rPr>
              <a:t> (2014), Big Data, Mining, and Analytics: Components of Strategic Decision Making,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</a:rPr>
              <a:t>Auerbach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</a:rPr>
              <a:t> Publications</a:t>
            </a:r>
            <a:endParaRPr lang="zh-TW" alt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7618413" y="5514975"/>
            <a:ext cx="900112" cy="688975"/>
          </a:xfrm>
          <a:prstGeom prst="roundRect">
            <a:avLst>
              <a:gd name="adj" fmla="val 11658"/>
            </a:avLst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rgbClr val="FF0000"/>
                </a:solidFill>
              </a:rPr>
              <a:t>Data Mining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7618413" y="4365625"/>
            <a:ext cx="900112" cy="688975"/>
          </a:xfrm>
          <a:prstGeom prst="roundRect">
            <a:avLst>
              <a:gd name="adj" fmla="val 11658"/>
            </a:avLst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OLAP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7618413" y="3316288"/>
            <a:ext cx="900112" cy="688975"/>
          </a:xfrm>
          <a:prstGeom prst="roundRect">
            <a:avLst>
              <a:gd name="adj" fmla="val 11658"/>
            </a:avLst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Reports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7618413" y="2205038"/>
            <a:ext cx="900112" cy="688975"/>
          </a:xfrm>
          <a:prstGeom prst="roundRect">
            <a:avLst>
              <a:gd name="adj" fmla="val 11658"/>
            </a:avLst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Queries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4859338" y="2205038"/>
            <a:ext cx="1350962" cy="3998912"/>
          </a:xfrm>
          <a:prstGeom prst="roundRect">
            <a:avLst>
              <a:gd name="adj" fmla="val 8383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Hadoop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MapReduce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Pig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Hive</a:t>
            </a:r>
          </a:p>
          <a:p>
            <a:pPr algn="ctr">
              <a:defRPr/>
            </a:pPr>
            <a:r>
              <a:rPr lang="en-US" altLang="zh-TW" dirty="0" err="1">
                <a:solidFill>
                  <a:schemeClr val="tx1"/>
                </a:solidFill>
              </a:rPr>
              <a:t>Jaql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Zookeeper</a:t>
            </a:r>
          </a:p>
          <a:p>
            <a:pPr algn="ctr">
              <a:defRPr/>
            </a:pPr>
            <a:r>
              <a:rPr lang="en-US" altLang="zh-TW" dirty="0" err="1">
                <a:solidFill>
                  <a:schemeClr val="tx1"/>
                </a:solidFill>
              </a:rPr>
              <a:t>Hbase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Cassandra</a:t>
            </a:r>
          </a:p>
          <a:p>
            <a:pPr algn="ctr">
              <a:defRPr/>
            </a:pPr>
            <a:r>
              <a:rPr lang="en-US" altLang="zh-TW" dirty="0" err="1">
                <a:solidFill>
                  <a:schemeClr val="tx1"/>
                </a:solidFill>
              </a:rPr>
              <a:t>Oozie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Avro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Mahout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Others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2419350" y="2205038"/>
            <a:ext cx="1225550" cy="688975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Middleware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2419350" y="3213100"/>
            <a:ext cx="1225550" cy="889000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Extract Transform Load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2419350" y="4292600"/>
            <a:ext cx="1225550" cy="890588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Data Warehouse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2419350" y="5362575"/>
            <a:ext cx="1225550" cy="890588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Traditional Format </a:t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en-US" altLang="zh-TW" dirty="0">
                <a:solidFill>
                  <a:schemeClr val="tx1"/>
                </a:solidFill>
              </a:rPr>
              <a:t>CSV, Tables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341313" y="2205038"/>
            <a:ext cx="1350962" cy="3998912"/>
          </a:xfrm>
          <a:prstGeom prst="roundRect">
            <a:avLst>
              <a:gd name="adj" fmla="val 8383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Internal</a:t>
            </a:r>
          </a:p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External</a:t>
            </a:r>
          </a:p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Multiple formats</a:t>
            </a:r>
          </a:p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Multiple </a:t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en-US" altLang="zh-TW" dirty="0">
                <a:solidFill>
                  <a:schemeClr val="tx1"/>
                </a:solidFill>
              </a:rPr>
              <a:t>locations</a:t>
            </a:r>
          </a:p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Multiple applications</a:t>
            </a:r>
          </a:p>
        </p:txBody>
      </p:sp>
      <p:cxnSp>
        <p:nvCxnSpPr>
          <p:cNvPr id="39951" name="Straight Arrow Connector 32"/>
          <p:cNvCxnSpPr>
            <a:cxnSpLocks noChangeShapeType="1"/>
          </p:cNvCxnSpPr>
          <p:nvPr/>
        </p:nvCxnSpPr>
        <p:spPr bwMode="auto">
          <a:xfrm>
            <a:off x="6210300" y="3644900"/>
            <a:ext cx="140811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2" name="Straight Arrow Connector 32"/>
          <p:cNvCxnSpPr>
            <a:cxnSpLocks noChangeShapeType="1"/>
            <a:endCxn id="9" idx="1"/>
          </p:cNvCxnSpPr>
          <p:nvPr/>
        </p:nvCxnSpPr>
        <p:spPr bwMode="auto">
          <a:xfrm>
            <a:off x="7164388" y="3644900"/>
            <a:ext cx="454025" cy="10652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3" name="Straight Arrow Connector 32"/>
          <p:cNvCxnSpPr>
            <a:cxnSpLocks noChangeShapeType="1"/>
            <a:endCxn id="8" idx="1"/>
          </p:cNvCxnSpPr>
          <p:nvPr/>
        </p:nvCxnSpPr>
        <p:spPr bwMode="auto">
          <a:xfrm>
            <a:off x="7164388" y="3660775"/>
            <a:ext cx="454025" cy="21986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4" name="Straight Arrow Connector 32"/>
          <p:cNvCxnSpPr>
            <a:cxnSpLocks noChangeShapeType="1"/>
            <a:endCxn id="11" idx="1"/>
          </p:cNvCxnSpPr>
          <p:nvPr/>
        </p:nvCxnSpPr>
        <p:spPr bwMode="auto">
          <a:xfrm flipV="1">
            <a:off x="7164388" y="2549525"/>
            <a:ext cx="454025" cy="1095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5" name="Straight Arrow Connector 32"/>
          <p:cNvCxnSpPr>
            <a:cxnSpLocks noChangeShapeType="1"/>
            <a:stCxn id="14" idx="3"/>
          </p:cNvCxnSpPr>
          <p:nvPr/>
        </p:nvCxnSpPr>
        <p:spPr bwMode="auto">
          <a:xfrm>
            <a:off x="3644900" y="3657600"/>
            <a:ext cx="121443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6" name="Straight Arrow Connector 32"/>
          <p:cNvCxnSpPr>
            <a:cxnSpLocks noChangeShapeType="1"/>
            <a:endCxn id="14" idx="1"/>
          </p:cNvCxnSpPr>
          <p:nvPr/>
        </p:nvCxnSpPr>
        <p:spPr bwMode="auto">
          <a:xfrm>
            <a:off x="1692275" y="3657600"/>
            <a:ext cx="72707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0269" name="文字方塊 480268"/>
          <p:cNvSpPr txBox="1"/>
          <p:nvPr/>
        </p:nvSpPr>
        <p:spPr>
          <a:xfrm>
            <a:off x="468313" y="1433513"/>
            <a:ext cx="103346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Big Data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Sources</a:t>
            </a:r>
            <a:endParaRPr lang="zh-TW" altLang="en-US" b="1" dirty="0">
              <a:latin typeface="+mn-lt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2216150" y="1470025"/>
            <a:ext cx="16478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Big Data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Transformation</a:t>
            </a:r>
            <a:endParaRPr lang="zh-TW" altLang="en-US" b="1" dirty="0">
              <a:latin typeface="+mn-lt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4602163" y="1470025"/>
            <a:ext cx="18669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Big Data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Platforms &amp; Tools</a:t>
            </a:r>
            <a:endParaRPr lang="zh-TW" altLang="en-US" b="1" dirty="0">
              <a:latin typeface="+mn-lt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7386638" y="1281113"/>
            <a:ext cx="136366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Big Data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Analytics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Applications</a:t>
            </a:r>
            <a:endParaRPr lang="zh-TW" altLang="en-US" b="1" dirty="0">
              <a:latin typeface="+mn-lt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6227763" y="2852738"/>
            <a:ext cx="11049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Big Data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Analytics </a:t>
            </a:r>
            <a:endParaRPr lang="zh-TW" altLang="en-US" b="1" dirty="0">
              <a:latin typeface="+mn-lt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3559175" y="2852738"/>
            <a:ext cx="14446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Transformed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Data</a:t>
            </a:r>
            <a:endParaRPr lang="zh-TW" altLang="en-US" b="1" dirty="0">
              <a:latin typeface="+mn-lt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1724025" y="2944813"/>
            <a:ext cx="6508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Raw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Data</a:t>
            </a:r>
            <a:endParaRPr lang="zh-TW" altLang="en-US" b="1" dirty="0">
              <a:latin typeface="+mn-lt"/>
            </a:endParaRPr>
          </a:p>
        </p:txBody>
      </p:sp>
      <p:cxnSp>
        <p:nvCxnSpPr>
          <p:cNvPr id="39964" name="Straight Arrow Connector 32"/>
          <p:cNvCxnSpPr>
            <a:cxnSpLocks noChangeShapeType="1"/>
            <a:stCxn id="13" idx="2"/>
            <a:endCxn id="14" idx="0"/>
          </p:cNvCxnSpPr>
          <p:nvPr/>
        </p:nvCxnSpPr>
        <p:spPr bwMode="auto">
          <a:xfrm>
            <a:off x="3032125" y="2894013"/>
            <a:ext cx="0" cy="3190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5" name="Straight Arrow Connector 32"/>
          <p:cNvCxnSpPr>
            <a:cxnSpLocks noChangeShapeType="1"/>
            <a:stCxn id="14" idx="2"/>
            <a:endCxn id="15" idx="0"/>
          </p:cNvCxnSpPr>
          <p:nvPr/>
        </p:nvCxnSpPr>
        <p:spPr bwMode="auto">
          <a:xfrm>
            <a:off x="3032125" y="4102100"/>
            <a:ext cx="0" cy="190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6" name="Straight Arrow Connector 32"/>
          <p:cNvCxnSpPr>
            <a:cxnSpLocks noChangeShapeType="1"/>
            <a:stCxn id="15" idx="2"/>
            <a:endCxn id="16" idx="0"/>
          </p:cNvCxnSpPr>
          <p:nvPr/>
        </p:nvCxnSpPr>
        <p:spPr bwMode="auto">
          <a:xfrm>
            <a:off x="3032125" y="5183188"/>
            <a:ext cx="0" cy="179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063938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85090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Architecture of Big Data Analytics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096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6D3BDA47-53A6-43C1-B3DE-1466622D1772}" type="slidenum">
              <a:rPr kumimoji="0" lang="zh-TW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48</a:t>
            </a:fld>
            <a:endParaRPr kumimoji="0" lang="zh-TW" alt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2788" y="6597650"/>
            <a:ext cx="7618412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</a:rPr>
              <a:t>Source: Stephan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</a:rPr>
              <a:t>Kudyba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</a:rPr>
              <a:t> (2014), Big Data, Mining, and Analytics: Components of Strategic Decision Making,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</a:rPr>
              <a:t>Auerbach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</a:rPr>
              <a:t> Publications</a:t>
            </a:r>
            <a:endParaRPr lang="zh-TW" alt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7618413" y="5514975"/>
            <a:ext cx="900112" cy="688975"/>
          </a:xfrm>
          <a:prstGeom prst="roundRect">
            <a:avLst>
              <a:gd name="adj" fmla="val 11658"/>
            </a:avLst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rgbClr val="FF0000"/>
                </a:solidFill>
              </a:rPr>
              <a:t>Data Mining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7618413" y="4365625"/>
            <a:ext cx="900112" cy="688975"/>
          </a:xfrm>
          <a:prstGeom prst="roundRect">
            <a:avLst>
              <a:gd name="adj" fmla="val 11658"/>
            </a:avLst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OLAP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7618413" y="3316288"/>
            <a:ext cx="900112" cy="688975"/>
          </a:xfrm>
          <a:prstGeom prst="roundRect">
            <a:avLst>
              <a:gd name="adj" fmla="val 11658"/>
            </a:avLst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Reports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7618413" y="2205038"/>
            <a:ext cx="900112" cy="688975"/>
          </a:xfrm>
          <a:prstGeom prst="roundRect">
            <a:avLst>
              <a:gd name="adj" fmla="val 11658"/>
            </a:avLst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Queries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4859338" y="2205038"/>
            <a:ext cx="1350962" cy="3998912"/>
          </a:xfrm>
          <a:prstGeom prst="roundRect">
            <a:avLst>
              <a:gd name="adj" fmla="val 8383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Hadoop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MapReduce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Pig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Hive</a:t>
            </a:r>
          </a:p>
          <a:p>
            <a:pPr algn="ctr">
              <a:defRPr/>
            </a:pPr>
            <a:r>
              <a:rPr lang="en-US" altLang="zh-TW" dirty="0" err="1">
                <a:solidFill>
                  <a:schemeClr val="tx1"/>
                </a:solidFill>
              </a:rPr>
              <a:t>Jaql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Zookeeper</a:t>
            </a:r>
          </a:p>
          <a:p>
            <a:pPr algn="ctr">
              <a:defRPr/>
            </a:pPr>
            <a:r>
              <a:rPr lang="en-US" altLang="zh-TW" dirty="0" err="1">
                <a:solidFill>
                  <a:schemeClr val="tx1"/>
                </a:solidFill>
              </a:rPr>
              <a:t>Hbase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Cassandra</a:t>
            </a:r>
          </a:p>
          <a:p>
            <a:pPr algn="ctr">
              <a:defRPr/>
            </a:pPr>
            <a:r>
              <a:rPr lang="en-US" altLang="zh-TW" dirty="0" err="1">
                <a:solidFill>
                  <a:schemeClr val="tx1"/>
                </a:solidFill>
              </a:rPr>
              <a:t>Oozie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Avro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Mahout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Others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2419350" y="2205038"/>
            <a:ext cx="1225550" cy="688975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Middleware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2419350" y="3213100"/>
            <a:ext cx="1225550" cy="889000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Extract Transform Load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2419350" y="4292600"/>
            <a:ext cx="1225550" cy="890588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Data Warehouse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2419350" y="5362575"/>
            <a:ext cx="1225550" cy="890588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Traditional Format </a:t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en-US" altLang="zh-TW" dirty="0">
                <a:solidFill>
                  <a:schemeClr val="tx1"/>
                </a:solidFill>
              </a:rPr>
              <a:t>CSV, Tables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341313" y="2205038"/>
            <a:ext cx="1350962" cy="3998912"/>
          </a:xfrm>
          <a:prstGeom prst="roundRect">
            <a:avLst>
              <a:gd name="adj" fmla="val 8383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Internal</a:t>
            </a:r>
          </a:p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External</a:t>
            </a:r>
          </a:p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Multiple formats</a:t>
            </a:r>
          </a:p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Multiple </a:t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en-US" altLang="zh-TW" dirty="0">
                <a:solidFill>
                  <a:schemeClr val="tx1"/>
                </a:solidFill>
              </a:rPr>
              <a:t>locations</a:t>
            </a:r>
          </a:p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Multiple applications</a:t>
            </a:r>
          </a:p>
        </p:txBody>
      </p:sp>
      <p:cxnSp>
        <p:nvCxnSpPr>
          <p:cNvPr id="40975" name="Straight Arrow Connector 32"/>
          <p:cNvCxnSpPr>
            <a:cxnSpLocks noChangeShapeType="1"/>
          </p:cNvCxnSpPr>
          <p:nvPr/>
        </p:nvCxnSpPr>
        <p:spPr bwMode="auto">
          <a:xfrm>
            <a:off x="6210300" y="3644900"/>
            <a:ext cx="140811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6" name="Straight Arrow Connector 32"/>
          <p:cNvCxnSpPr>
            <a:cxnSpLocks noChangeShapeType="1"/>
            <a:endCxn id="9" idx="1"/>
          </p:cNvCxnSpPr>
          <p:nvPr/>
        </p:nvCxnSpPr>
        <p:spPr bwMode="auto">
          <a:xfrm>
            <a:off x="7164388" y="3644900"/>
            <a:ext cx="454025" cy="10652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7" name="Straight Arrow Connector 32"/>
          <p:cNvCxnSpPr>
            <a:cxnSpLocks noChangeShapeType="1"/>
            <a:endCxn id="8" idx="1"/>
          </p:cNvCxnSpPr>
          <p:nvPr/>
        </p:nvCxnSpPr>
        <p:spPr bwMode="auto">
          <a:xfrm>
            <a:off x="7164388" y="3660775"/>
            <a:ext cx="454025" cy="21986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8" name="Straight Arrow Connector 32"/>
          <p:cNvCxnSpPr>
            <a:cxnSpLocks noChangeShapeType="1"/>
            <a:endCxn id="11" idx="1"/>
          </p:cNvCxnSpPr>
          <p:nvPr/>
        </p:nvCxnSpPr>
        <p:spPr bwMode="auto">
          <a:xfrm flipV="1">
            <a:off x="7164388" y="2549525"/>
            <a:ext cx="454025" cy="1095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9" name="Straight Arrow Connector 32"/>
          <p:cNvCxnSpPr>
            <a:cxnSpLocks noChangeShapeType="1"/>
            <a:stCxn id="14" idx="3"/>
          </p:cNvCxnSpPr>
          <p:nvPr/>
        </p:nvCxnSpPr>
        <p:spPr bwMode="auto">
          <a:xfrm>
            <a:off x="3644900" y="3657600"/>
            <a:ext cx="121443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80" name="Straight Arrow Connector 32"/>
          <p:cNvCxnSpPr>
            <a:cxnSpLocks noChangeShapeType="1"/>
            <a:endCxn id="14" idx="1"/>
          </p:cNvCxnSpPr>
          <p:nvPr/>
        </p:nvCxnSpPr>
        <p:spPr bwMode="auto">
          <a:xfrm>
            <a:off x="1692275" y="3657600"/>
            <a:ext cx="72707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0269" name="文字方塊 480268"/>
          <p:cNvSpPr txBox="1"/>
          <p:nvPr/>
        </p:nvSpPr>
        <p:spPr>
          <a:xfrm>
            <a:off x="468313" y="1433513"/>
            <a:ext cx="103346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Big Data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Sources</a:t>
            </a:r>
            <a:endParaRPr lang="zh-TW" altLang="en-US" b="1" dirty="0">
              <a:latin typeface="+mn-lt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2216150" y="1470025"/>
            <a:ext cx="16478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Big Data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Transformation</a:t>
            </a:r>
            <a:endParaRPr lang="zh-TW" altLang="en-US" b="1" dirty="0">
              <a:latin typeface="+mn-lt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4602163" y="1470025"/>
            <a:ext cx="18669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Big Data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Platforms &amp; Tools</a:t>
            </a:r>
            <a:endParaRPr lang="zh-TW" altLang="en-US" b="1" dirty="0">
              <a:latin typeface="+mn-lt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7386638" y="1281113"/>
            <a:ext cx="136366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Big Data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Analytics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Applications</a:t>
            </a:r>
            <a:endParaRPr lang="zh-TW" altLang="en-US" b="1" dirty="0">
              <a:latin typeface="+mn-lt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6227763" y="2852738"/>
            <a:ext cx="11049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Big Data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Analytics </a:t>
            </a:r>
            <a:endParaRPr lang="zh-TW" altLang="en-US" b="1" dirty="0">
              <a:latin typeface="+mn-lt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3559175" y="2852738"/>
            <a:ext cx="14446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Transformed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Data</a:t>
            </a:r>
            <a:endParaRPr lang="zh-TW" altLang="en-US" b="1" dirty="0">
              <a:latin typeface="+mn-lt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1724025" y="2944813"/>
            <a:ext cx="6508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Raw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Data</a:t>
            </a:r>
            <a:endParaRPr lang="zh-TW" altLang="en-US" b="1" dirty="0">
              <a:latin typeface="+mn-lt"/>
            </a:endParaRPr>
          </a:p>
        </p:txBody>
      </p:sp>
      <p:cxnSp>
        <p:nvCxnSpPr>
          <p:cNvPr id="40988" name="Straight Arrow Connector 32"/>
          <p:cNvCxnSpPr>
            <a:cxnSpLocks noChangeShapeType="1"/>
            <a:stCxn id="13" idx="2"/>
            <a:endCxn id="14" idx="0"/>
          </p:cNvCxnSpPr>
          <p:nvPr/>
        </p:nvCxnSpPr>
        <p:spPr bwMode="auto">
          <a:xfrm>
            <a:off x="3032125" y="2894013"/>
            <a:ext cx="0" cy="3190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89" name="Straight Arrow Connector 32"/>
          <p:cNvCxnSpPr>
            <a:cxnSpLocks noChangeShapeType="1"/>
            <a:stCxn id="14" idx="2"/>
            <a:endCxn id="15" idx="0"/>
          </p:cNvCxnSpPr>
          <p:nvPr/>
        </p:nvCxnSpPr>
        <p:spPr bwMode="auto">
          <a:xfrm>
            <a:off x="3032125" y="4102100"/>
            <a:ext cx="0" cy="190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0" name="Straight Arrow Connector 32"/>
          <p:cNvCxnSpPr>
            <a:cxnSpLocks noChangeShapeType="1"/>
            <a:stCxn id="15" idx="2"/>
            <a:endCxn id="16" idx="0"/>
          </p:cNvCxnSpPr>
          <p:nvPr/>
        </p:nvCxnSpPr>
        <p:spPr bwMode="auto">
          <a:xfrm>
            <a:off x="3032125" y="5183188"/>
            <a:ext cx="0" cy="179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圓角矩形 30"/>
          <p:cNvSpPr/>
          <p:nvPr/>
        </p:nvSpPr>
        <p:spPr>
          <a:xfrm>
            <a:off x="1619250" y="2163763"/>
            <a:ext cx="5889625" cy="4360862"/>
          </a:xfrm>
          <a:prstGeom prst="roundRect">
            <a:avLst>
              <a:gd name="adj" fmla="val 4665"/>
            </a:avLst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7200" b="1" dirty="0">
                <a:solidFill>
                  <a:srgbClr val="FF0000"/>
                </a:solidFill>
              </a:rPr>
              <a:t>Data Mining</a:t>
            </a:r>
          </a:p>
          <a:p>
            <a:pPr algn="ctr">
              <a:defRPr/>
            </a:pPr>
            <a:r>
              <a:rPr lang="en-US" altLang="zh-TW" sz="7200" b="1" dirty="0">
                <a:solidFill>
                  <a:schemeClr val="accent1"/>
                </a:solidFill>
              </a:rPr>
              <a:t>Big Data Analytics Applications</a:t>
            </a:r>
          </a:p>
        </p:txBody>
      </p:sp>
    </p:spTree>
    <p:extLst>
      <p:ext uri="{BB962C8B-B14F-4D97-AF65-F5344CB8AC3E}">
        <p14:creationId xmlns:p14="http://schemas.microsoft.com/office/powerpoint/2010/main" val="14682920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chemeClr val="accent1"/>
                </a:solidFill>
              </a:rPr>
              <a:t>Social Big </a:t>
            </a:r>
            <a:r>
              <a:rPr lang="en-US" altLang="zh-TW" dirty="0">
                <a:solidFill>
                  <a:schemeClr val="accent1"/>
                </a:solidFill>
              </a:rPr>
              <a:t>Data Mining</a:t>
            </a:r>
            <a:br>
              <a:rPr lang="en-US" altLang="zh-TW" dirty="0">
                <a:solidFill>
                  <a:schemeClr val="accent1"/>
                </a:solidFill>
              </a:rPr>
            </a:br>
            <a:r>
              <a:rPr lang="en-US" altLang="zh-TW" sz="2400" b="0" dirty="0">
                <a:solidFill>
                  <a:schemeClr val="bg1">
                    <a:lumMod val="65000"/>
                  </a:schemeClr>
                </a:solidFill>
              </a:rPr>
              <a:t>(Hiroshi Ishikawa, 2015)</a:t>
            </a:r>
            <a:endParaRPr lang="zh-TW" altLang="en-US" sz="24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516C6DD-9C5F-4BF2-9977-34B6C0A6BE16}" type="slidenum">
              <a:rPr kumimoji="0" lang="zh-TW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49</a:t>
            </a:fld>
            <a:endParaRPr kumimoji="0" lang="zh-TW" alt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19188"/>
            <a:ext cx="352901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763713" y="6519863"/>
            <a:ext cx="6164262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hlinkClick r:id="rId3"/>
              </a:rPr>
              <a:t>http://www.amazon.com/Social-Data-Mining-Hiroshi-Ishikawa/dp/149871093X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07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FF0000"/>
                </a:solidFill>
              </a:rPr>
              <a:t>Management Information Systems: </a:t>
            </a:r>
            <a:r>
              <a:rPr lang="en-US" altLang="zh-TW" sz="3200" dirty="0" smtClean="0">
                <a:solidFill>
                  <a:schemeClr val="accent1"/>
                </a:solidFill>
              </a:rPr>
              <a:t>Managing the Digital Firm</a:t>
            </a:r>
            <a:endParaRPr lang="zh-TW" altLang="en-US" sz="3200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7" name="Rounded Rectangle 9"/>
          <p:cNvSpPr>
            <a:spLocks noChangeArrowheads="1"/>
          </p:cNvSpPr>
          <p:nvPr/>
        </p:nvSpPr>
        <p:spPr bwMode="auto">
          <a:xfrm>
            <a:off x="1079612" y="1381844"/>
            <a:ext cx="6984776" cy="1150937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+mn-lt"/>
                <a:ea typeface="+mn-ea"/>
              </a:rPr>
              <a:t>Organization, Management, and</a:t>
            </a:r>
            <a:r>
              <a:rPr lang="zh-TW" altLang="en-US" sz="3200" b="1" dirty="0" smtClean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chemeClr val="tx2"/>
                </a:solidFill>
                <a:latin typeface="+mn-lt"/>
                <a:ea typeface="+mn-ea"/>
              </a:rPr>
              <a:t>the Networked Enterprise</a:t>
            </a:r>
            <a:endParaRPr lang="en-US" sz="3200" b="1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9" name="Rounded Rectangle 9"/>
          <p:cNvSpPr>
            <a:spLocks noChangeArrowheads="1"/>
          </p:cNvSpPr>
          <p:nvPr/>
        </p:nvSpPr>
        <p:spPr bwMode="auto">
          <a:xfrm>
            <a:off x="1075792" y="2708290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Information Technology Infrastructure</a:t>
            </a:r>
            <a:endParaRPr 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050640" y="4034736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Key System Applications for the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/>
            </a:r>
            <a:b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Digital Age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Rounded Rectangle 9"/>
          <p:cNvSpPr>
            <a:spLocks noChangeArrowheads="1"/>
          </p:cNvSpPr>
          <p:nvPr/>
        </p:nvSpPr>
        <p:spPr bwMode="auto">
          <a:xfrm>
            <a:off x="1115616" y="5361182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Building and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Managing Systems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37513" y="1398766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tx2"/>
                </a:solidFill>
              </a:rPr>
              <a:t>1</a:t>
            </a:r>
            <a:endParaRPr lang="zh-TW" altLang="en-US" sz="7200" b="1" dirty="0">
              <a:solidFill>
                <a:schemeClr val="tx2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37513" y="402391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zh-TW" altLang="en-US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37513" y="2711339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rgbClr val="FF0000"/>
                </a:solidFill>
              </a:rPr>
              <a:t>2</a:t>
            </a:r>
            <a:endParaRPr lang="zh-TW" altLang="en-US" sz="7200" b="1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37513" y="5336485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zh-TW" altLang="en-US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219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平行四邊形 15"/>
          <p:cNvSpPr/>
          <p:nvPr/>
        </p:nvSpPr>
        <p:spPr>
          <a:xfrm>
            <a:off x="2559050" y="5156200"/>
            <a:ext cx="4316413" cy="1228725"/>
          </a:xfrm>
          <a:prstGeom prst="parallelogram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584326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chemeClr val="accent1"/>
                </a:solidFill>
              </a:rPr>
              <a:t>Architecture </a:t>
            </a:r>
            <a:r>
              <a:rPr lang="en-US" altLang="zh-TW" dirty="0">
                <a:solidFill>
                  <a:schemeClr val="accent1"/>
                </a:solidFill>
              </a:rPr>
              <a:t>for </a:t>
            </a:r>
            <a:r>
              <a:rPr lang="en-US" altLang="zh-TW" dirty="0" smtClean="0">
                <a:solidFill>
                  <a:schemeClr val="accent1"/>
                </a:solidFill>
              </a:rPr>
              <a:t/>
            </a:r>
            <a:br>
              <a:rPr lang="en-US" altLang="zh-TW" dirty="0" smtClean="0">
                <a:solidFill>
                  <a:schemeClr val="accent1"/>
                </a:solidFill>
              </a:rPr>
            </a:br>
            <a:r>
              <a:rPr lang="en-US" altLang="zh-TW" dirty="0" smtClean="0">
                <a:solidFill>
                  <a:schemeClr val="accent1"/>
                </a:solidFill>
              </a:rPr>
              <a:t>Social </a:t>
            </a:r>
            <a:r>
              <a:rPr lang="en-US" altLang="zh-TW" dirty="0">
                <a:solidFill>
                  <a:schemeClr val="accent1"/>
                </a:solidFill>
              </a:rPr>
              <a:t>Big Data </a:t>
            </a:r>
            <a:r>
              <a:rPr lang="en-US" altLang="zh-TW" dirty="0" smtClean="0">
                <a:solidFill>
                  <a:schemeClr val="accent1"/>
                </a:solidFill>
              </a:rPr>
              <a:t>Mining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400" b="0" dirty="0">
                <a:solidFill>
                  <a:schemeClr val="bg1">
                    <a:lumMod val="65000"/>
                  </a:schemeClr>
                </a:solidFill>
              </a:rPr>
              <a:t>(Hiroshi Ishikawa, 2015)</a:t>
            </a:r>
            <a:endParaRPr lang="zh-TW" altLang="en-US" sz="2400" dirty="0"/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F169B5D-0D66-4BD5-B5C1-1B71E387386D}" type="slidenum">
              <a:rPr kumimoji="0" lang="zh-TW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50</a:t>
            </a:fld>
            <a:endParaRPr kumimoji="0" lang="zh-TW" alt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流程圖: 磁碟 4"/>
          <p:cNvSpPr/>
          <p:nvPr/>
        </p:nvSpPr>
        <p:spPr>
          <a:xfrm>
            <a:off x="2663825" y="5445125"/>
            <a:ext cx="360363" cy="43180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流程圖: 磁碟 6"/>
          <p:cNvSpPr/>
          <p:nvPr/>
        </p:nvSpPr>
        <p:spPr>
          <a:xfrm>
            <a:off x="2555875" y="5661025"/>
            <a:ext cx="360363" cy="43180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流程圖: 磁碟 7"/>
          <p:cNvSpPr/>
          <p:nvPr/>
        </p:nvSpPr>
        <p:spPr>
          <a:xfrm>
            <a:off x="2411413" y="5876925"/>
            <a:ext cx="360362" cy="43180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流程圖: 磁碟 8"/>
          <p:cNvSpPr/>
          <p:nvPr/>
        </p:nvSpPr>
        <p:spPr>
          <a:xfrm>
            <a:off x="6696075" y="5300663"/>
            <a:ext cx="360363" cy="43180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流程圖: 磁碟 9"/>
          <p:cNvSpPr/>
          <p:nvPr/>
        </p:nvSpPr>
        <p:spPr>
          <a:xfrm>
            <a:off x="6591300" y="5516563"/>
            <a:ext cx="360363" cy="43338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流程圖: 磁碟 10"/>
          <p:cNvSpPr/>
          <p:nvPr/>
        </p:nvSpPr>
        <p:spPr>
          <a:xfrm>
            <a:off x="6446838" y="5732463"/>
            <a:ext cx="360362" cy="43338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平行四邊形 12"/>
          <p:cNvSpPr/>
          <p:nvPr/>
        </p:nvSpPr>
        <p:spPr>
          <a:xfrm>
            <a:off x="2846388" y="1844675"/>
            <a:ext cx="4318000" cy="1368425"/>
          </a:xfrm>
          <a:prstGeom prst="parallelogra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平行四邊形 14"/>
          <p:cNvSpPr/>
          <p:nvPr/>
        </p:nvSpPr>
        <p:spPr>
          <a:xfrm>
            <a:off x="2654300" y="3429000"/>
            <a:ext cx="4318000" cy="1547813"/>
          </a:xfrm>
          <a:prstGeom prst="parallelogram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平行四邊形 16"/>
          <p:cNvSpPr/>
          <p:nvPr/>
        </p:nvSpPr>
        <p:spPr>
          <a:xfrm>
            <a:off x="4464050" y="5661025"/>
            <a:ext cx="1633538" cy="396875"/>
          </a:xfrm>
          <a:prstGeom prst="parallelogram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dirty="0"/>
              <a:t>Hardware</a:t>
            </a:r>
            <a:endParaRPr lang="zh-TW" altLang="en-US" sz="2000" dirty="0"/>
          </a:p>
        </p:txBody>
      </p:sp>
      <p:sp>
        <p:nvSpPr>
          <p:cNvPr id="18" name="平行四邊形 17"/>
          <p:cNvSpPr/>
          <p:nvPr/>
        </p:nvSpPr>
        <p:spPr>
          <a:xfrm>
            <a:off x="3335338" y="5300663"/>
            <a:ext cx="1631950" cy="396875"/>
          </a:xfrm>
          <a:prstGeom prst="parallelogram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dirty="0"/>
              <a:t>Software</a:t>
            </a:r>
            <a:endParaRPr lang="zh-TW" altLang="en-US" sz="2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291138" y="5229225"/>
            <a:ext cx="1241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Social Data</a:t>
            </a:r>
            <a:endParaRPr lang="zh-TW" altLang="en-US" b="1" dirty="0">
              <a:latin typeface="+mn-lt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113338" y="6083300"/>
            <a:ext cx="1511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Physical Layer</a:t>
            </a:r>
            <a:endParaRPr lang="zh-TW" altLang="en-US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292725" y="4652963"/>
            <a:ext cx="13985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solidFill>
                  <a:schemeClr val="tx2"/>
                </a:solidFill>
                <a:latin typeface="+mn-lt"/>
              </a:rPr>
              <a:t>Logical Layer</a:t>
            </a:r>
            <a:endParaRPr lang="zh-TW" altLang="en-US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167063" y="1952625"/>
            <a:ext cx="3365500" cy="93186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/>
              <a:t>Integrated analysis</a:t>
            </a:r>
            <a:endParaRPr lang="zh-TW" altLang="en-US" dirty="0"/>
          </a:p>
        </p:txBody>
      </p:sp>
      <p:sp>
        <p:nvSpPr>
          <p:cNvPr id="24" name="橢圓 23"/>
          <p:cNvSpPr/>
          <p:nvPr/>
        </p:nvSpPr>
        <p:spPr>
          <a:xfrm>
            <a:off x="2879725" y="4214813"/>
            <a:ext cx="1327150" cy="5826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1400" dirty="0"/>
              <a:t>Multivariate analysis</a:t>
            </a:r>
            <a:endParaRPr lang="zh-TW" altLang="en-US" sz="1400" dirty="0"/>
          </a:p>
        </p:txBody>
      </p:sp>
      <p:sp>
        <p:nvSpPr>
          <p:cNvPr id="25" name="橢圓 24"/>
          <p:cNvSpPr/>
          <p:nvPr/>
        </p:nvSpPr>
        <p:spPr>
          <a:xfrm>
            <a:off x="4294188" y="4149725"/>
            <a:ext cx="1327150" cy="58261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1400" dirty="0"/>
              <a:t>Application specific task</a:t>
            </a:r>
            <a:endParaRPr lang="zh-TW" altLang="en-US" sz="1400" dirty="0"/>
          </a:p>
        </p:txBody>
      </p:sp>
      <p:sp>
        <p:nvSpPr>
          <p:cNvPr id="28" name="橢圓 27"/>
          <p:cNvSpPr/>
          <p:nvPr/>
        </p:nvSpPr>
        <p:spPr>
          <a:xfrm>
            <a:off x="5834063" y="2273300"/>
            <a:ext cx="430212" cy="2921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TW" altLang="en-US" sz="1400" dirty="0"/>
          </a:p>
        </p:txBody>
      </p:sp>
      <p:sp>
        <p:nvSpPr>
          <p:cNvPr id="30" name="橢圓 29"/>
          <p:cNvSpPr/>
          <p:nvPr/>
        </p:nvSpPr>
        <p:spPr>
          <a:xfrm>
            <a:off x="3827463" y="2160588"/>
            <a:ext cx="2006600" cy="539750"/>
          </a:xfrm>
          <a:prstGeom prst="ellipse">
            <a:avLst/>
          </a:prstGeom>
          <a:noFill/>
          <a:ln w="28575">
            <a:prstDash val="sysDash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TW" altLang="en-US" sz="1400" dirty="0"/>
          </a:p>
        </p:txBody>
      </p:sp>
      <p:sp>
        <p:nvSpPr>
          <p:cNvPr id="31" name="橢圓 30"/>
          <p:cNvSpPr/>
          <p:nvPr/>
        </p:nvSpPr>
        <p:spPr>
          <a:xfrm>
            <a:off x="4597400" y="2565400"/>
            <a:ext cx="430213" cy="29051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TW" altLang="en-US" sz="1400" dirty="0"/>
          </a:p>
        </p:txBody>
      </p:sp>
      <p:sp>
        <p:nvSpPr>
          <p:cNvPr id="32" name="橢圓 31"/>
          <p:cNvSpPr/>
          <p:nvPr/>
        </p:nvSpPr>
        <p:spPr>
          <a:xfrm>
            <a:off x="3397250" y="2273300"/>
            <a:ext cx="430213" cy="2921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TW" altLang="en-US" sz="1400" dirty="0"/>
          </a:p>
        </p:txBody>
      </p:sp>
      <p:cxnSp>
        <p:nvCxnSpPr>
          <p:cNvPr id="33" name="直線接點 32"/>
          <p:cNvCxnSpPr>
            <a:stCxn id="32" idx="2"/>
            <a:endCxn id="24" idx="2"/>
          </p:cNvCxnSpPr>
          <p:nvPr/>
        </p:nvCxnSpPr>
        <p:spPr>
          <a:xfrm flipH="1">
            <a:off x="2879725" y="2419350"/>
            <a:ext cx="517525" cy="20859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stCxn id="32" idx="6"/>
            <a:endCxn id="24" idx="6"/>
          </p:cNvCxnSpPr>
          <p:nvPr/>
        </p:nvCxnSpPr>
        <p:spPr>
          <a:xfrm>
            <a:off x="3827463" y="2419350"/>
            <a:ext cx="379412" cy="20859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>
            <a:stCxn id="31" idx="2"/>
            <a:endCxn id="25" idx="2"/>
          </p:cNvCxnSpPr>
          <p:nvPr/>
        </p:nvCxnSpPr>
        <p:spPr>
          <a:xfrm flipH="1">
            <a:off x="4294188" y="2709863"/>
            <a:ext cx="303212" cy="17303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>
            <a:stCxn id="31" idx="6"/>
            <a:endCxn id="25" idx="6"/>
          </p:cNvCxnSpPr>
          <p:nvPr/>
        </p:nvCxnSpPr>
        <p:spPr>
          <a:xfrm>
            <a:off x="5027613" y="2709863"/>
            <a:ext cx="593725" cy="17303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橢圓 25"/>
          <p:cNvSpPr/>
          <p:nvPr/>
        </p:nvSpPr>
        <p:spPr>
          <a:xfrm>
            <a:off x="5291138" y="3573463"/>
            <a:ext cx="1327150" cy="5826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b="1" dirty="0">
                <a:solidFill>
                  <a:srgbClr val="FF0000"/>
                </a:solidFill>
              </a:rPr>
              <a:t>Data </a:t>
            </a:r>
            <a:br>
              <a:rPr lang="en-US" altLang="zh-TW" b="1" dirty="0">
                <a:solidFill>
                  <a:srgbClr val="FF0000"/>
                </a:solidFill>
              </a:rPr>
            </a:br>
            <a:r>
              <a:rPr lang="en-US" altLang="zh-TW" b="1" dirty="0">
                <a:solidFill>
                  <a:srgbClr val="FF0000"/>
                </a:solidFill>
              </a:rPr>
              <a:t>Mining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45" name="直線接點 44"/>
          <p:cNvCxnSpPr>
            <a:stCxn id="28" idx="6"/>
            <a:endCxn id="26" idx="6"/>
          </p:cNvCxnSpPr>
          <p:nvPr/>
        </p:nvCxnSpPr>
        <p:spPr>
          <a:xfrm>
            <a:off x="6264275" y="2419350"/>
            <a:ext cx="354013" cy="144462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>
            <a:stCxn id="28" idx="2"/>
          </p:cNvCxnSpPr>
          <p:nvPr/>
        </p:nvCxnSpPr>
        <p:spPr>
          <a:xfrm flipH="1">
            <a:off x="5280025" y="2419350"/>
            <a:ext cx="554038" cy="144462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5087938" y="2916238"/>
            <a:ext cx="182403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Conceptual Layer</a:t>
            </a:r>
            <a:endParaRPr lang="zh-TW" altLang="en-US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179388" y="1763713"/>
            <a:ext cx="22828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Enabling Technologies</a:t>
            </a:r>
            <a:endParaRPr lang="zh-TW" altLang="en-US" b="1" dirty="0">
              <a:latin typeface="+mn-lt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7732713" y="1763713"/>
            <a:ext cx="9858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Analysts</a:t>
            </a:r>
            <a:endParaRPr lang="zh-TW" altLang="en-US" b="1" dirty="0">
              <a:latin typeface="+mn-lt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7092950" y="2133600"/>
            <a:ext cx="1954213" cy="4302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</a:rPr>
              <a:t>Model Construction</a:t>
            </a:r>
          </a:p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</a:rPr>
              <a:t>Explanation by Model </a:t>
            </a:r>
            <a:endParaRPr lang="zh-TW" altLang="en-US" sz="1400" b="1" dirty="0">
              <a:latin typeface="+mn-lt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7115175" y="3357563"/>
            <a:ext cx="1825625" cy="17224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</a:rPr>
              <a:t>Construction and </a:t>
            </a:r>
            <a:br>
              <a:rPr lang="en-US" altLang="zh-TW" sz="1400" b="1" dirty="0">
                <a:latin typeface="+mn-lt"/>
              </a:rPr>
            </a:br>
            <a:r>
              <a:rPr lang="en-US" altLang="zh-TW" sz="1400" b="1" dirty="0">
                <a:latin typeface="+mn-lt"/>
              </a:rPr>
              <a:t>confirmation </a:t>
            </a:r>
            <a:br>
              <a:rPr lang="en-US" altLang="zh-TW" sz="1400" b="1" dirty="0">
                <a:latin typeface="+mn-lt"/>
              </a:rPr>
            </a:br>
            <a:r>
              <a:rPr lang="en-US" altLang="zh-TW" sz="1400" b="1" dirty="0">
                <a:latin typeface="+mn-lt"/>
              </a:rPr>
              <a:t>of individual </a:t>
            </a:r>
            <a:br>
              <a:rPr lang="en-US" altLang="zh-TW" sz="1400" b="1" dirty="0">
                <a:latin typeface="+mn-lt"/>
              </a:rPr>
            </a:br>
            <a:r>
              <a:rPr lang="en-US" altLang="zh-TW" sz="1400" b="1" dirty="0">
                <a:latin typeface="+mn-lt"/>
              </a:rPr>
              <a:t>hypothesis</a:t>
            </a:r>
          </a:p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</a:rPr>
              <a:t>Description and </a:t>
            </a:r>
            <a:br>
              <a:rPr lang="en-US" altLang="zh-TW" sz="1400" b="1" dirty="0">
                <a:latin typeface="+mn-lt"/>
              </a:rPr>
            </a:br>
            <a:r>
              <a:rPr lang="en-US" altLang="zh-TW" sz="1400" b="1" dirty="0">
                <a:latin typeface="+mn-lt"/>
              </a:rPr>
              <a:t>execution of </a:t>
            </a:r>
            <a:br>
              <a:rPr lang="en-US" altLang="zh-TW" sz="1400" b="1" dirty="0">
                <a:latin typeface="+mn-lt"/>
              </a:rPr>
            </a:br>
            <a:r>
              <a:rPr lang="en-US" altLang="zh-TW" sz="1400" b="1" dirty="0">
                <a:latin typeface="+mn-lt"/>
              </a:rPr>
              <a:t>application-specific </a:t>
            </a:r>
            <a:br>
              <a:rPr lang="en-US" altLang="zh-TW" sz="1400" b="1" dirty="0">
                <a:latin typeface="+mn-lt"/>
              </a:rPr>
            </a:br>
            <a:r>
              <a:rPr lang="en-US" altLang="zh-TW" sz="1400" b="1" dirty="0">
                <a:latin typeface="+mn-lt"/>
              </a:rPr>
              <a:t>task</a:t>
            </a:r>
            <a:endParaRPr lang="zh-TW" altLang="en-US" sz="1400" b="1" dirty="0">
              <a:latin typeface="+mn-lt"/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79375" y="2192338"/>
            <a:ext cx="2203450" cy="215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</a:rPr>
              <a:t>Integrated analysis model</a:t>
            </a:r>
            <a:endParaRPr lang="zh-TW" altLang="en-US" sz="1400" b="1" dirty="0">
              <a:latin typeface="+mn-lt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79375" y="3486150"/>
            <a:ext cx="2417763" cy="12938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</a:rPr>
              <a:t>Natural Language Processing</a:t>
            </a:r>
          </a:p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</a:rPr>
              <a:t>Information Extraction</a:t>
            </a:r>
          </a:p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</a:rPr>
              <a:t>Anomaly Detection</a:t>
            </a:r>
          </a:p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</a:rPr>
              <a:t>Discovery of relationships </a:t>
            </a:r>
            <a:br>
              <a:rPr lang="en-US" altLang="zh-TW" sz="1400" b="1" dirty="0">
                <a:latin typeface="+mn-lt"/>
              </a:rPr>
            </a:br>
            <a:r>
              <a:rPr lang="en-US" altLang="zh-TW" sz="1400" b="1" dirty="0">
                <a:latin typeface="+mn-lt"/>
              </a:rPr>
              <a:t>among heterogeneous data</a:t>
            </a:r>
          </a:p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</a:rPr>
              <a:t>Large-scale visualization</a:t>
            </a:r>
            <a:endParaRPr lang="zh-TW" altLang="en-US" sz="1400" b="1" dirty="0">
              <a:latin typeface="+mn-lt"/>
            </a:endParaRPr>
          </a:p>
        </p:txBody>
      </p:sp>
      <p:sp>
        <p:nvSpPr>
          <p:cNvPr id="58" name="圓角矩形 57"/>
          <p:cNvSpPr/>
          <p:nvPr/>
        </p:nvSpPr>
        <p:spPr>
          <a:xfrm>
            <a:off x="68263" y="2133600"/>
            <a:ext cx="2525712" cy="3636963"/>
          </a:xfrm>
          <a:prstGeom prst="roundRect">
            <a:avLst>
              <a:gd name="adj" fmla="val 4171"/>
            </a:avLst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altLang="zh-TW" sz="2200" dirty="0">
              <a:solidFill>
                <a:schemeClr val="tx1"/>
              </a:solidFill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79375" y="5283200"/>
            <a:ext cx="2462213" cy="215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</a:rPr>
              <a:t>Parallel distrusted processing</a:t>
            </a:r>
            <a:endParaRPr lang="zh-TW" altLang="en-US" sz="1400" b="1" dirty="0">
              <a:latin typeface="+mn-lt"/>
            </a:endParaRPr>
          </a:p>
        </p:txBody>
      </p:sp>
      <p:sp>
        <p:nvSpPr>
          <p:cNvPr id="61" name="圓角矩形 60"/>
          <p:cNvSpPr/>
          <p:nvPr/>
        </p:nvSpPr>
        <p:spPr>
          <a:xfrm>
            <a:off x="7121525" y="2095500"/>
            <a:ext cx="1925638" cy="3636963"/>
          </a:xfrm>
          <a:prstGeom prst="roundRect">
            <a:avLst>
              <a:gd name="adj" fmla="val 4171"/>
            </a:avLst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altLang="zh-TW" sz="2200" dirty="0">
              <a:solidFill>
                <a:schemeClr val="tx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484438" y="6638925"/>
            <a:ext cx="4572000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Source: Hiroshi Ishikawa (2015), Social Big Data Mining, CRC Press</a:t>
            </a:r>
            <a:endParaRPr lang="zh-TW" altLang="en-US" sz="1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55799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179388" y="26988"/>
            <a:ext cx="8856662" cy="1528762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Case Study: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sz="3200" dirty="0">
                <a:solidFill>
                  <a:srgbClr val="FF0000"/>
                </a:solidFill>
              </a:rPr>
              <a:t>Google, Apple, and Microsoft </a:t>
            </a:r>
            <a:r>
              <a:rPr lang="en-US" altLang="zh-TW" sz="3200" dirty="0" smtClean="0"/>
              <a:t>(Chap. 7)</a:t>
            </a:r>
            <a:r>
              <a:rPr lang="en-US" altLang="zh-TW" sz="3600" dirty="0" smtClean="0"/>
              <a:t> 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</a:rPr>
              <a:t>(pp. 318-320)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zh-TW" sz="2400" dirty="0"/>
              <a:t>Apple, Google, and Microsoft Battle for Your Internet Experience</a:t>
            </a:r>
            <a:endParaRPr lang="zh-TW" altLang="en-US" sz="2400" dirty="0" smtClean="0"/>
          </a:p>
        </p:txBody>
      </p:sp>
      <p:sp>
        <p:nvSpPr>
          <p:cNvPr id="48131" name="內容版面配置區 2"/>
          <p:cNvSpPr>
            <a:spLocks noGrp="1"/>
          </p:cNvSpPr>
          <p:nvPr>
            <p:ph idx="1"/>
          </p:nvPr>
        </p:nvSpPr>
        <p:spPr>
          <a:xfrm>
            <a:off x="323850" y="1628775"/>
            <a:ext cx="8569325" cy="490537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n-US" altLang="zh-TW" sz="2500" smtClean="0"/>
              <a:t>1. Define and compare the business models and areas of strength of Apple, Google, and Microsoft.</a:t>
            </a:r>
          </a:p>
          <a:p>
            <a:pPr algn="just">
              <a:buFont typeface="Arial" charset="0"/>
              <a:buNone/>
            </a:pPr>
            <a:r>
              <a:rPr lang="en-US" altLang="zh-TW" sz="2500" smtClean="0"/>
              <a:t>2. Why is mobile computing so important to these three firms? Evaluate the mobile platform offerings of each firm.</a:t>
            </a:r>
          </a:p>
          <a:p>
            <a:pPr algn="just">
              <a:buFont typeface="Arial" charset="0"/>
              <a:buNone/>
            </a:pPr>
            <a:r>
              <a:rPr lang="en-US" altLang="zh-TW" sz="2500" smtClean="0"/>
              <a:t>3. What is the significance of applications and app stores, and closed vs. open app standards to the success or failure of mobile computing?</a:t>
            </a:r>
          </a:p>
          <a:p>
            <a:pPr algn="just">
              <a:buFont typeface="Arial" charset="0"/>
              <a:buNone/>
            </a:pPr>
            <a:r>
              <a:rPr lang="en-US" altLang="zh-TW" sz="2500" smtClean="0"/>
              <a:t>4. Which company and business model do you believe will prevail in this epic struggle? Explain your answer.</a:t>
            </a:r>
          </a:p>
          <a:p>
            <a:pPr algn="just">
              <a:buFont typeface="Arial" charset="0"/>
              <a:buNone/>
            </a:pPr>
            <a:r>
              <a:rPr lang="en-US" altLang="zh-TW" sz="2500" smtClean="0"/>
              <a:t>5. What difference would it make to a business or to an individual consumer if Apple, Google, or Microsoft dominated the Internet experience? Explain your answer.</a:t>
            </a:r>
          </a:p>
          <a:p>
            <a:pPr algn="just">
              <a:buFont typeface="Arial" charset="0"/>
              <a:buNone/>
            </a:pPr>
            <a:endParaRPr lang="en-US" altLang="zh-TW" sz="2500" smtClean="0"/>
          </a:p>
          <a:p>
            <a:pPr algn="just">
              <a:buFont typeface="Arial" charset="0"/>
              <a:buNone/>
            </a:pPr>
            <a:endParaRPr lang="en-US" altLang="zh-TW" sz="2500" smtClean="0"/>
          </a:p>
          <a:p>
            <a:pPr algn="just">
              <a:buFont typeface="Arial" charset="0"/>
              <a:buNone/>
            </a:pPr>
            <a:endParaRPr lang="en-US" altLang="zh-TW" sz="25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B6349-8D59-4FD1-B227-25E2254B491A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1528500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2017/11/16 </a:t>
            </a:r>
            <a:r>
              <a:rPr lang="en-US" altLang="zh-TW" dirty="0" smtClean="0">
                <a:solidFill>
                  <a:schemeClr val="accent1"/>
                </a:solidFill>
              </a:rPr>
              <a:t/>
            </a:r>
            <a:br>
              <a:rPr lang="en-US" altLang="zh-TW" dirty="0" smtClean="0">
                <a:solidFill>
                  <a:schemeClr val="accent1"/>
                </a:solidFill>
              </a:rPr>
            </a:br>
            <a:r>
              <a:rPr lang="en-US" altLang="zh-TW" dirty="0" smtClean="0">
                <a:solidFill>
                  <a:schemeClr val="accent1"/>
                </a:solidFill>
              </a:rPr>
              <a:t>Midterm Report (</a:t>
            </a:r>
            <a:r>
              <a:rPr lang="zh-TW" altLang="en-US" dirty="0" smtClean="0">
                <a:solidFill>
                  <a:schemeClr val="accent1"/>
                </a:solidFill>
              </a:rPr>
              <a:t>期中報告</a:t>
            </a:r>
            <a:r>
              <a:rPr lang="en-US" altLang="zh-TW" dirty="0" smtClean="0">
                <a:solidFill>
                  <a:schemeClr val="accent1"/>
                </a:solidFill>
              </a:rPr>
              <a:t>)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sp>
        <p:nvSpPr>
          <p:cNvPr id="75779" name="內容版面配置區 2"/>
          <p:cNvSpPr>
            <a:spLocks noGrp="1"/>
          </p:cNvSpPr>
          <p:nvPr>
            <p:ph idx="1"/>
          </p:nvPr>
        </p:nvSpPr>
        <p:spPr>
          <a:xfrm>
            <a:off x="107950" y="1600200"/>
            <a:ext cx="8856663" cy="4781550"/>
          </a:xfrm>
        </p:spPr>
        <p:txBody>
          <a:bodyPr/>
          <a:lstStyle/>
          <a:p>
            <a:r>
              <a:rPr lang="zh-TW" altLang="en-US" sz="2400" dirty="0" smtClean="0"/>
              <a:t>請各組組長整理期中報告資料檔案，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於</a:t>
            </a:r>
            <a:r>
              <a:rPr lang="en-US" altLang="zh-TW" sz="2400" dirty="0" smtClean="0">
                <a:solidFill>
                  <a:srgbClr val="FF0000"/>
                </a:solidFill>
              </a:rPr>
              <a:t>2017/11/16 (</a:t>
            </a:r>
            <a:r>
              <a:rPr lang="zh-TW" altLang="en-US" sz="2400" dirty="0" smtClean="0">
                <a:solidFill>
                  <a:srgbClr val="FF0000"/>
                </a:solidFill>
              </a:rPr>
              <a:t>週四</a:t>
            </a:r>
            <a:r>
              <a:rPr lang="en-US" altLang="zh-TW" sz="2400" dirty="0" smtClean="0">
                <a:solidFill>
                  <a:srgbClr val="FF0000"/>
                </a:solidFill>
              </a:rPr>
              <a:t>) </a:t>
            </a:r>
            <a:r>
              <a:rPr lang="zh-TW" altLang="en-US" sz="2400" dirty="0" smtClean="0">
                <a:solidFill>
                  <a:srgbClr val="FF0000"/>
                </a:solidFill>
              </a:rPr>
              <a:t>下午</a:t>
            </a:r>
            <a:r>
              <a:rPr lang="en-US" altLang="zh-TW" sz="2400" dirty="0" smtClean="0">
                <a:solidFill>
                  <a:srgbClr val="FF0000"/>
                </a:solidFill>
              </a:rPr>
              <a:t>14:00 </a:t>
            </a:r>
            <a:r>
              <a:rPr lang="zh-TW" altLang="en-US" sz="2400" dirty="0" smtClean="0"/>
              <a:t>前，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完成</a:t>
            </a:r>
            <a:r>
              <a:rPr lang="en-US" altLang="zh-TW" sz="2400" dirty="0" smtClean="0"/>
              <a:t>Email </a:t>
            </a:r>
            <a:r>
              <a:rPr lang="zh-TW" altLang="en-US" sz="2400" dirty="0" smtClean="0"/>
              <a:t>寄出以下兩個壓縮檔的下載連結，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給所有組員和老師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正本</a:t>
            </a:r>
            <a:r>
              <a:rPr lang="en-US" altLang="zh-TW" sz="2400" dirty="0" smtClean="0"/>
              <a:t>to: </a:t>
            </a:r>
            <a:r>
              <a:rPr lang="zh-TW" altLang="en-US" sz="2400" dirty="0" smtClean="0"/>
              <a:t>老師，副本</a:t>
            </a:r>
            <a:r>
              <a:rPr lang="en-US" altLang="zh-TW" sz="2400" dirty="0" smtClean="0"/>
              <a:t>cc: </a:t>
            </a:r>
            <a:r>
              <a:rPr lang="zh-TW" altLang="en-US" sz="2400" dirty="0" smtClean="0"/>
              <a:t>所有組員</a:t>
            </a:r>
            <a:r>
              <a:rPr lang="en-US" altLang="zh-TW" sz="2400" dirty="0" smtClean="0"/>
              <a:t>) </a:t>
            </a:r>
            <a:r>
              <a:rPr lang="zh-TW" altLang="en-US" sz="2400" dirty="0" smtClean="0"/>
              <a:t>。</a:t>
            </a:r>
          </a:p>
          <a:p>
            <a:pPr lvl="1"/>
            <a:r>
              <a:rPr lang="en-US" altLang="zh-TW" sz="2400" dirty="0" smtClean="0"/>
              <a:t>1. </a:t>
            </a:r>
            <a:r>
              <a:rPr lang="zh-TW" altLang="en-US" sz="2400" dirty="0" smtClean="0"/>
              <a:t>整組各次簡報的 </a:t>
            </a:r>
            <a:r>
              <a:rPr lang="en-US" altLang="zh-TW" sz="2400" dirty="0" err="1" smtClean="0"/>
              <a:t>ppt</a:t>
            </a:r>
            <a:r>
              <a:rPr lang="en-US" altLang="zh-TW" sz="2400" dirty="0" smtClean="0"/>
              <a:t> (</a:t>
            </a:r>
            <a:r>
              <a:rPr lang="zh-TW" altLang="en-US" sz="2400" dirty="0" smtClean="0"/>
              <a:t>含整組期中報告目錄 </a:t>
            </a:r>
            <a:r>
              <a:rPr lang="en-US" altLang="zh-TW" sz="2400" dirty="0" err="1" smtClean="0"/>
              <a:t>ppt</a:t>
            </a:r>
            <a:r>
              <a:rPr lang="en-US" altLang="zh-TW" sz="2400" dirty="0" smtClean="0"/>
              <a:t>) </a:t>
            </a:r>
            <a:r>
              <a:rPr lang="zh-TW" altLang="en-US" sz="2400" dirty="0" smtClean="0"/>
              <a:t>壓縮檔 </a:t>
            </a:r>
            <a:endParaRPr lang="en-US" altLang="zh-TW" sz="2400" dirty="0" smtClean="0"/>
          </a:p>
          <a:p>
            <a:pPr lvl="2"/>
            <a:r>
              <a:rPr lang="en-US" altLang="zh-TW" dirty="0" smtClean="0"/>
              <a:t>(</a:t>
            </a:r>
            <a:r>
              <a:rPr lang="zh-TW" altLang="en-US" dirty="0" smtClean="0"/>
              <a:t>例如：</a:t>
            </a:r>
            <a:r>
              <a:rPr lang="en-US" altLang="zh-TW" sz="2200" dirty="0" smtClean="0">
                <a:solidFill>
                  <a:srgbClr val="FF0000"/>
                </a:solidFill>
              </a:rPr>
              <a:t>MI4C_</a:t>
            </a:r>
            <a:r>
              <a:rPr lang="zh-TW" altLang="en-US" sz="2200" dirty="0" smtClean="0">
                <a:solidFill>
                  <a:srgbClr val="FF0000"/>
                </a:solidFill>
              </a:rPr>
              <a:t>資訊管理</a:t>
            </a:r>
            <a:r>
              <a:rPr lang="zh-TW" altLang="en-US" sz="2200" dirty="0">
                <a:solidFill>
                  <a:srgbClr val="FF0000"/>
                </a:solidFill>
              </a:rPr>
              <a:t>專題</a:t>
            </a:r>
            <a:r>
              <a:rPr lang="en-US" altLang="zh-TW" sz="2200" dirty="0" smtClean="0">
                <a:solidFill>
                  <a:srgbClr val="FF0000"/>
                </a:solidFill>
              </a:rPr>
              <a:t>_</a:t>
            </a:r>
            <a:r>
              <a:rPr lang="zh-TW" altLang="en-US" sz="2200" dirty="0" smtClean="0">
                <a:solidFill>
                  <a:srgbClr val="FF0000"/>
                </a:solidFill>
              </a:rPr>
              <a:t>第</a:t>
            </a:r>
            <a:r>
              <a:rPr lang="en-US" altLang="zh-TW" sz="2200" dirty="0" smtClean="0">
                <a:solidFill>
                  <a:srgbClr val="FF0000"/>
                </a:solidFill>
              </a:rPr>
              <a:t>1</a:t>
            </a:r>
            <a:r>
              <a:rPr lang="zh-TW" altLang="en-US" sz="2200" dirty="0" smtClean="0">
                <a:solidFill>
                  <a:srgbClr val="FF0000"/>
                </a:solidFill>
              </a:rPr>
              <a:t>組</a:t>
            </a:r>
            <a:r>
              <a:rPr lang="en-US" altLang="zh-TW" sz="2200" dirty="0" smtClean="0">
                <a:solidFill>
                  <a:srgbClr val="FF0000"/>
                </a:solidFill>
              </a:rPr>
              <a:t>_</a:t>
            </a:r>
            <a:r>
              <a:rPr lang="zh-TW" altLang="en-US" sz="2200" dirty="0" smtClean="0">
                <a:solidFill>
                  <a:srgbClr val="FF0000"/>
                </a:solidFill>
              </a:rPr>
              <a:t>期中各次簡報</a:t>
            </a:r>
            <a:r>
              <a:rPr lang="en-US" altLang="zh-TW" sz="2200" dirty="0" smtClean="0">
                <a:solidFill>
                  <a:srgbClr val="FF0000"/>
                </a:solidFill>
              </a:rPr>
              <a:t>.zip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</a:p>
          <a:p>
            <a:pPr lvl="1"/>
            <a:r>
              <a:rPr lang="en-US" altLang="zh-TW" sz="2400" dirty="0" smtClean="0"/>
              <a:t>2. </a:t>
            </a:r>
            <a:r>
              <a:rPr lang="zh-TW" altLang="en-US" sz="2400" dirty="0" smtClean="0"/>
              <a:t>整組各組員的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 </a:t>
            </a:r>
            <a:r>
              <a:rPr lang="en-US" altLang="zh-TW" sz="2400" dirty="0" smtClean="0"/>
              <a:t>[(1) </a:t>
            </a:r>
            <a:r>
              <a:rPr lang="zh-TW" altLang="en-US" sz="2400" dirty="0" smtClean="0"/>
              <a:t>個人期中報告</a:t>
            </a:r>
            <a:r>
              <a:rPr lang="en-US" altLang="zh-TW" sz="2400" dirty="0" smtClean="0"/>
              <a:t>.</a:t>
            </a:r>
            <a:r>
              <a:rPr lang="en-US" altLang="zh-TW" sz="2400" dirty="0" err="1" smtClean="0"/>
              <a:t>ppt</a:t>
            </a:r>
            <a:r>
              <a:rPr lang="en-US" altLang="zh-TW" sz="2400" dirty="0" smtClean="0"/>
              <a:t> </a:t>
            </a:r>
            <a:br>
              <a:rPr lang="en-US" altLang="zh-TW" sz="2400" dirty="0" smtClean="0"/>
            </a:br>
            <a:r>
              <a:rPr lang="en-US" altLang="zh-TW" sz="2400" dirty="0" smtClean="0"/>
              <a:t>  (2) </a:t>
            </a:r>
            <a:r>
              <a:rPr lang="zh-TW" altLang="en-US" sz="2400" dirty="0" smtClean="0"/>
              <a:t>個人期中書面報告</a:t>
            </a:r>
            <a:r>
              <a:rPr lang="en-US" altLang="zh-TW" sz="2400" dirty="0" smtClean="0"/>
              <a:t>.pdf] </a:t>
            </a:r>
            <a:br>
              <a:rPr lang="en-US" altLang="zh-TW" sz="2400" dirty="0" smtClean="0"/>
            </a:br>
            <a:r>
              <a:rPr lang="zh-TW" altLang="en-US" sz="2400" dirty="0" smtClean="0"/>
              <a:t>之壓縮檔</a:t>
            </a:r>
            <a:endParaRPr lang="en-US" altLang="zh-TW" sz="2400" dirty="0" smtClean="0"/>
          </a:p>
          <a:p>
            <a:pPr lvl="2"/>
            <a:r>
              <a:rPr lang="en-US" altLang="zh-TW" dirty="0" smtClean="0"/>
              <a:t>(</a:t>
            </a:r>
            <a:r>
              <a:rPr lang="zh-TW" altLang="en-US" dirty="0" smtClean="0"/>
              <a:t>例如：</a:t>
            </a:r>
            <a:r>
              <a:rPr lang="en-US" altLang="zh-TW" sz="2200" dirty="0" smtClean="0">
                <a:solidFill>
                  <a:srgbClr val="FF0000"/>
                </a:solidFill>
              </a:rPr>
              <a:t>MI4C_</a:t>
            </a:r>
            <a:r>
              <a:rPr lang="zh-TW" altLang="en-US" sz="2200" dirty="0" smtClean="0">
                <a:solidFill>
                  <a:srgbClr val="FF0000"/>
                </a:solidFill>
              </a:rPr>
              <a:t>資訊管理專題</a:t>
            </a:r>
            <a:r>
              <a:rPr lang="en-US" altLang="zh-TW" sz="2200" dirty="0" smtClean="0">
                <a:solidFill>
                  <a:srgbClr val="FF0000"/>
                </a:solidFill>
              </a:rPr>
              <a:t>_</a:t>
            </a:r>
            <a:r>
              <a:rPr lang="zh-TW" altLang="en-US" sz="2200" dirty="0" smtClean="0">
                <a:solidFill>
                  <a:srgbClr val="FF0000"/>
                </a:solidFill>
              </a:rPr>
              <a:t>第</a:t>
            </a:r>
            <a:r>
              <a:rPr lang="en-US" altLang="zh-TW" sz="2200" dirty="0" smtClean="0">
                <a:solidFill>
                  <a:srgbClr val="FF0000"/>
                </a:solidFill>
              </a:rPr>
              <a:t>1</a:t>
            </a:r>
            <a:r>
              <a:rPr lang="zh-TW" altLang="en-US" sz="2200" dirty="0" smtClean="0">
                <a:solidFill>
                  <a:srgbClr val="FF0000"/>
                </a:solidFill>
              </a:rPr>
              <a:t>組</a:t>
            </a:r>
            <a:r>
              <a:rPr lang="en-US" altLang="zh-TW" sz="2200" dirty="0" smtClean="0">
                <a:solidFill>
                  <a:srgbClr val="FF0000"/>
                </a:solidFill>
              </a:rPr>
              <a:t>_</a:t>
            </a:r>
            <a:r>
              <a:rPr lang="zh-TW" altLang="en-US" sz="2200" dirty="0" smtClean="0">
                <a:solidFill>
                  <a:srgbClr val="FF0000"/>
                </a:solidFill>
              </a:rPr>
              <a:t>組員個人期中報告</a:t>
            </a:r>
            <a:r>
              <a:rPr lang="en-US" altLang="zh-TW" sz="2200" dirty="0" smtClean="0">
                <a:solidFill>
                  <a:srgbClr val="FF0000"/>
                </a:solidFill>
              </a:rPr>
              <a:t>.zip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</a:p>
        </p:txBody>
      </p:sp>
      <p:sp>
        <p:nvSpPr>
          <p:cNvPr id="7578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44B8EED5-C498-4C99-8FD1-9632916D8610}" type="slidenum">
              <a:rPr lang="zh-TW" altLang="en-US" sz="1200" smtClean="0">
                <a:solidFill>
                  <a:srgbClr val="898989"/>
                </a:solidFill>
                <a:ea typeface="ＭＳ Ｐゴシック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52</a:t>
            </a:fld>
            <a:endParaRPr lang="zh-TW" altLang="en-US" sz="1200" smtClean="0">
              <a:solidFill>
                <a:srgbClr val="898989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6827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r>
              <a:rPr lang="zh-TW" altLang="en-US">
                <a:solidFill>
                  <a:srgbClr val="FF0000"/>
                </a:solidFill>
              </a:rPr>
              <a:t>資訊管理專題</a:t>
            </a:r>
            <a:br>
              <a:rPr lang="zh-TW" altLang="en-US">
                <a:solidFill>
                  <a:srgbClr val="FF0000"/>
                </a:solidFill>
              </a:rPr>
            </a:br>
            <a:r>
              <a:rPr lang="en-US" altLang="zh-TW" sz="3600" smtClean="0">
                <a:solidFill>
                  <a:srgbClr val="FF0000"/>
                </a:solidFill>
              </a:rPr>
              <a:t>(Hot </a:t>
            </a:r>
            <a:r>
              <a:rPr lang="en-US" altLang="zh-TW" sz="3600">
                <a:solidFill>
                  <a:srgbClr val="FF0000"/>
                </a:solidFill>
              </a:rPr>
              <a:t>Issues of Information </a:t>
            </a:r>
            <a:r>
              <a:rPr lang="en-US" altLang="zh-TW" sz="3600" smtClean="0">
                <a:solidFill>
                  <a:srgbClr val="FF0000"/>
                </a:solidFill>
              </a:rPr>
              <a:t>Management)</a:t>
            </a:r>
            <a:endParaRPr lang="zh-TW" altLang="en-US" sz="36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9D8D5-4789-4399-95BC-650780018546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75252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dirty="0" smtClean="0"/>
              <a:t>1. </a:t>
            </a:r>
            <a:r>
              <a:rPr lang="zh-TW" altLang="en-US" dirty="0" smtClean="0"/>
              <a:t>請同學於資訊管理專題個案</a:t>
            </a:r>
            <a:r>
              <a:rPr lang="zh-TW" altLang="en-US" dirty="0" smtClean="0">
                <a:solidFill>
                  <a:srgbClr val="FF0000"/>
                </a:solidFill>
              </a:rPr>
              <a:t>討論前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應</a:t>
            </a:r>
            <a:r>
              <a:rPr lang="zh-TW" altLang="en-US" dirty="0" smtClean="0">
                <a:solidFill>
                  <a:srgbClr val="FF0000"/>
                </a:solidFill>
              </a:rPr>
              <a:t>詳細研讀個案</a:t>
            </a:r>
            <a:r>
              <a:rPr lang="zh-TW" altLang="en-US" dirty="0" smtClean="0"/>
              <a:t>，並</a:t>
            </a:r>
            <a:r>
              <a:rPr lang="zh-TW" altLang="en-US" dirty="0" smtClean="0">
                <a:solidFill>
                  <a:srgbClr val="FF0000"/>
                </a:solidFill>
              </a:rPr>
              <a:t>思考個案研究問題</a:t>
            </a:r>
            <a:r>
              <a:rPr lang="zh-TW" altLang="en-US" dirty="0" smtClean="0"/>
              <a:t>。</a:t>
            </a:r>
          </a:p>
          <a:p>
            <a:pPr>
              <a:buFont typeface="Arial" charset="0"/>
              <a:buNone/>
            </a:pPr>
            <a:r>
              <a:rPr lang="en-US" altLang="zh-TW" dirty="0" smtClean="0"/>
              <a:t>2. </a:t>
            </a:r>
            <a:r>
              <a:rPr lang="zh-TW" altLang="en-US" dirty="0" smtClean="0"/>
              <a:t>請同學於</a:t>
            </a:r>
            <a:r>
              <a:rPr lang="zh-TW" altLang="en-US" dirty="0" smtClean="0">
                <a:solidFill>
                  <a:srgbClr val="FF0000"/>
                </a:solidFill>
              </a:rPr>
              <a:t>上課前複習</a:t>
            </a:r>
            <a:r>
              <a:rPr lang="zh-TW" altLang="en-US" dirty="0" smtClean="0"/>
              <a:t>相關資訊管理相關</a:t>
            </a:r>
            <a:r>
              <a:rPr lang="zh-TW" altLang="en-US" dirty="0" smtClean="0">
                <a:solidFill>
                  <a:srgbClr val="FF0000"/>
                </a:solidFill>
              </a:rPr>
              <a:t>理論</a:t>
            </a:r>
            <a:r>
              <a:rPr lang="zh-TW" altLang="en-US" dirty="0" smtClean="0"/>
              <a:t>，以作為</a:t>
            </a:r>
            <a:r>
              <a:rPr lang="zh-TW" altLang="en-US" dirty="0" smtClean="0">
                <a:solidFill>
                  <a:srgbClr val="C00000"/>
                </a:solidFill>
              </a:rPr>
              <a:t>個案分析</a:t>
            </a:r>
            <a:r>
              <a:rPr lang="zh-TW" altLang="en-US" dirty="0" smtClean="0"/>
              <a:t>及</a:t>
            </a:r>
            <a:r>
              <a:rPr lang="zh-TW" altLang="en-US" dirty="0" smtClean="0">
                <a:solidFill>
                  <a:srgbClr val="C00000"/>
                </a:solidFill>
              </a:rPr>
              <a:t>擬定管理對策</a:t>
            </a:r>
            <a:r>
              <a:rPr lang="zh-TW" altLang="en-US" dirty="0" smtClean="0"/>
              <a:t>的依據。</a:t>
            </a:r>
          </a:p>
          <a:p>
            <a:pPr>
              <a:buNone/>
            </a:pPr>
            <a:r>
              <a:rPr lang="en-US" altLang="zh-TW" dirty="0" smtClean="0"/>
              <a:t>3. </a:t>
            </a:r>
            <a:r>
              <a:rPr lang="zh-TW" altLang="en-US" dirty="0" smtClean="0"/>
              <a:t>請同學於</a:t>
            </a:r>
            <a:r>
              <a:rPr lang="zh-TW" altLang="en-US" dirty="0" smtClean="0">
                <a:solidFill>
                  <a:srgbClr val="FF0000"/>
                </a:solidFill>
              </a:rPr>
              <a:t>上課前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先</a:t>
            </a:r>
            <a:r>
              <a:rPr lang="zh-TW" altLang="en-US" dirty="0">
                <a:solidFill>
                  <a:srgbClr val="FF0000"/>
                </a:solidFill>
              </a:rPr>
              <a:t>繳交資訊管理專題個案</a:t>
            </a:r>
            <a:r>
              <a:rPr lang="zh-TW" altLang="en-US" dirty="0" smtClean="0">
                <a:solidFill>
                  <a:srgbClr val="FF0000"/>
                </a:solidFill>
              </a:rPr>
              <a:t>研究問題書面報告</a:t>
            </a:r>
            <a:r>
              <a:rPr lang="zh-TW" altLang="en-US" dirty="0" smtClean="0"/>
              <a:t>。</a:t>
            </a:r>
          </a:p>
          <a:p>
            <a:pPr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上課時間地點：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is-IS" dirty="0"/>
              <a:t>週四 </a:t>
            </a:r>
            <a:r>
              <a:rPr lang="is-IS" altLang="zh-TW" dirty="0"/>
              <a:t>7,8 (14:10-16:00) </a:t>
            </a:r>
            <a:r>
              <a:rPr lang="is-IS" altLang="zh-TW" dirty="0" smtClean="0"/>
              <a:t>B702</a:t>
            </a:r>
            <a:endParaRPr lang="zh-TW" altLang="en-US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References</a:t>
            </a:r>
            <a:endParaRPr lang="zh-TW" altLang="en-US" smtClean="0"/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marL="342900" lvl="1" indent="-342900"/>
            <a:r>
              <a:rPr lang="en-US" altLang="zh-TW" smtClean="0"/>
              <a:t>Kenneth C. Laudon &amp; Jane P. Laudon (2014), </a:t>
            </a:r>
            <a:br>
              <a:rPr lang="en-US" altLang="zh-TW" smtClean="0"/>
            </a:br>
            <a:r>
              <a:rPr lang="en-US" altLang="zh-TW" smtClean="0"/>
              <a:t>Management Information Systems: Managing the Digital Firm, Thirteenth Edition, Pearson. </a:t>
            </a:r>
          </a:p>
          <a:p>
            <a:pPr marL="342900" lvl="1" indent="-342900"/>
            <a:r>
              <a:rPr lang="en-US" altLang="zh-TW" smtClean="0"/>
              <a:t>Kenneth C. Laudon &amp; Jane P. Laudon</a:t>
            </a:r>
            <a:r>
              <a:rPr lang="zh-TW" altLang="en-US" smtClean="0"/>
              <a:t>原著，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游張松 主編，陳文生 翻譯 </a:t>
            </a:r>
            <a:r>
              <a:rPr lang="en-US" altLang="zh-TW" smtClean="0"/>
              <a:t>(2014)</a:t>
            </a:r>
            <a:r>
              <a:rPr lang="zh-TW" altLang="en-US" smtClean="0"/>
              <a:t>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資訊管理系統，第</a:t>
            </a:r>
            <a:r>
              <a:rPr lang="en-US" altLang="zh-TW" smtClean="0"/>
              <a:t>13</a:t>
            </a:r>
            <a:r>
              <a:rPr lang="zh-TW" altLang="en-US" smtClean="0"/>
              <a:t>版，滄海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3B25B-5D40-49B8-BE46-8233DC8A956A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007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Chap. 6</a:t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>
                <a:solidFill>
                  <a:srgbClr val="FF0000"/>
                </a:solidFill>
              </a:rPr>
              <a:t>Foundations of </a:t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>
                <a:solidFill>
                  <a:srgbClr val="FF0000"/>
                </a:solidFill>
              </a:rPr>
              <a:t>Business Intelligence: </a:t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>
                <a:solidFill>
                  <a:srgbClr val="FF0000"/>
                </a:solidFill>
              </a:rPr>
              <a:t>IBM and Big Data</a:t>
            </a:r>
            <a:br>
              <a:rPr lang="en-US" altLang="zh-TW" smtClean="0">
                <a:solidFill>
                  <a:srgbClr val="FF0000"/>
                </a:solidFill>
              </a:rPr>
            </a:b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45F90-2165-4391-992B-08B0648E3463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90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179388" y="26988"/>
            <a:ext cx="8856662" cy="1528762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Case Study: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sz="3200" dirty="0">
                <a:solidFill>
                  <a:srgbClr val="FF0000"/>
                </a:solidFill>
              </a:rPr>
              <a:t>IBM and Big Data </a:t>
            </a:r>
            <a:r>
              <a:rPr lang="en-US" altLang="zh-TW" sz="3200" dirty="0" smtClean="0"/>
              <a:t>(Chap. 6)</a:t>
            </a:r>
            <a:r>
              <a:rPr lang="en-US" altLang="zh-TW" sz="3600" dirty="0" smtClean="0"/>
              <a:t> 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</a:rPr>
              <a:t>(pp. 261-262)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zh-TW" sz="2800" dirty="0"/>
              <a:t>Interactive Session: Technology: Big Data, Big Rewards</a:t>
            </a:r>
            <a:endParaRPr lang="zh-TW" altLang="en-US" sz="2800" dirty="0" smtClean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323850" y="1773238"/>
            <a:ext cx="8569325" cy="47609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600" smtClean="0"/>
              <a:t>1. Describe the kinds of “big data” collected by the organizations described in this case.</a:t>
            </a:r>
          </a:p>
          <a:p>
            <a:pPr>
              <a:buFont typeface="Arial" charset="0"/>
              <a:buNone/>
            </a:pPr>
            <a:r>
              <a:rPr lang="en-US" altLang="zh-TW" sz="2600" smtClean="0"/>
              <a:t>2. List and describe the business intelligence technologies described in this case. </a:t>
            </a:r>
          </a:p>
          <a:p>
            <a:pPr>
              <a:buFont typeface="Arial" charset="0"/>
              <a:buNone/>
            </a:pPr>
            <a:r>
              <a:rPr lang="en-US" altLang="zh-TW" sz="2600" smtClean="0"/>
              <a:t>3. Why did the companies described in this case need to maintain and analyze big data? What business benefits did they obtain?</a:t>
            </a:r>
          </a:p>
          <a:p>
            <a:pPr>
              <a:buFont typeface="Arial" charset="0"/>
              <a:buNone/>
            </a:pPr>
            <a:r>
              <a:rPr lang="en-US" altLang="zh-TW" sz="2600" smtClean="0"/>
              <a:t>4. Identify three decisions that were improved by using “big data.”</a:t>
            </a:r>
          </a:p>
          <a:p>
            <a:pPr>
              <a:buFont typeface="Arial" charset="0"/>
              <a:buNone/>
            </a:pPr>
            <a:r>
              <a:rPr lang="en-US" altLang="zh-TW" sz="2600" smtClean="0"/>
              <a:t>5. What kinds of organizations are most likely to need “big data” management and analytical tools? Why?</a:t>
            </a:r>
          </a:p>
          <a:p>
            <a:pPr>
              <a:buFont typeface="Arial" charset="0"/>
              <a:buNone/>
            </a:pPr>
            <a:endParaRPr lang="en-US" altLang="zh-TW" sz="2600" smtClean="0"/>
          </a:p>
          <a:p>
            <a:pPr>
              <a:buFont typeface="Arial" charset="0"/>
              <a:buNone/>
            </a:pPr>
            <a:endParaRPr lang="en-US" altLang="zh-TW" sz="26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6192C-6687-498D-9084-5CD22B9BD9C4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1836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51F7C-028A-4981-8C93-DD15C9B4A04C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grpSp>
        <p:nvGrpSpPr>
          <p:cNvPr id="10243" name="群組 17"/>
          <p:cNvGrpSpPr>
            <a:grpSpLocks/>
          </p:cNvGrpSpPr>
          <p:nvPr/>
        </p:nvGrpSpPr>
        <p:grpSpPr bwMode="auto">
          <a:xfrm>
            <a:off x="806450" y="1412875"/>
            <a:ext cx="7726363" cy="5048250"/>
            <a:chOff x="806544" y="1412776"/>
            <a:chExt cx="7725896" cy="5048451"/>
          </a:xfrm>
        </p:grpSpPr>
        <p:sp>
          <p:nvSpPr>
            <p:cNvPr id="19" name="矩形 18"/>
            <p:cNvSpPr/>
            <p:nvPr/>
          </p:nvSpPr>
          <p:spPr bwMode="auto">
            <a:xfrm>
              <a:off x="806544" y="2765040"/>
              <a:ext cx="1695928" cy="8113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Management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806544" y="4207455"/>
              <a:ext cx="1695740" cy="8113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Organization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806544" y="5649869"/>
              <a:ext cx="1695740" cy="8113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Technology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3633091" y="4207455"/>
              <a:ext cx="1695928" cy="81135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Information </a:t>
              </a:r>
              <a:br>
                <a:rPr lang="en-US" altLang="zh-TW" sz="2000" b="1" dirty="0">
                  <a:solidFill>
                    <a:schemeClr val="tx1"/>
                  </a:solidFill>
                </a:rPr>
              </a:br>
              <a:r>
                <a:rPr lang="en-US" altLang="zh-TW" sz="2000" b="1" dirty="0">
                  <a:solidFill>
                    <a:schemeClr val="tx1"/>
                  </a:solidFill>
                </a:rPr>
                <a:t>System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3633091" y="1412776"/>
              <a:ext cx="1695928" cy="81135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Business </a:t>
              </a:r>
              <a:br>
                <a:rPr lang="en-US" altLang="zh-TW" sz="2000" b="1" dirty="0">
                  <a:solidFill>
                    <a:schemeClr val="tx1"/>
                  </a:solidFill>
                </a:rPr>
              </a:br>
              <a:r>
                <a:rPr lang="en-US" altLang="zh-TW" sz="2000" b="1" dirty="0">
                  <a:solidFill>
                    <a:schemeClr val="tx1"/>
                  </a:solidFill>
                </a:rPr>
                <a:t>Challenges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6836512" y="4207455"/>
              <a:ext cx="1695928" cy="81135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bg1"/>
                  </a:solidFill>
                </a:rPr>
                <a:t>Business </a:t>
              </a:r>
              <a:br>
                <a:rPr lang="en-US" altLang="zh-TW" sz="2000" b="1" dirty="0">
                  <a:solidFill>
                    <a:schemeClr val="bg1"/>
                  </a:solidFill>
                </a:rPr>
              </a:br>
              <a:r>
                <a:rPr lang="en-US" altLang="zh-TW" sz="2000" b="1" dirty="0">
                  <a:solidFill>
                    <a:schemeClr val="bg1"/>
                  </a:solidFill>
                </a:rPr>
                <a:t>Solutions</a:t>
              </a:r>
              <a:endParaRPr lang="zh-TW" alt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直線單箭頭接點 26"/>
            <p:cNvCxnSpPr/>
            <p:nvPr/>
          </p:nvCxnSpPr>
          <p:spPr bwMode="auto">
            <a:xfrm>
              <a:off x="2501892" y="3170209"/>
              <a:ext cx="1131820" cy="10366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 bwMode="auto">
            <a:xfrm>
              <a:off x="2501892" y="4613303"/>
              <a:ext cx="11318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/>
            <p:cNvCxnSpPr/>
            <p:nvPr/>
          </p:nvCxnSpPr>
          <p:spPr bwMode="auto">
            <a:xfrm flipV="1">
              <a:off x="2501892" y="5018133"/>
              <a:ext cx="1131820" cy="10382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/>
            <p:cNvCxnSpPr/>
            <p:nvPr/>
          </p:nvCxnSpPr>
          <p:spPr bwMode="auto">
            <a:xfrm>
              <a:off x="5329059" y="4613303"/>
              <a:ext cx="15064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圖案 29"/>
            <p:cNvCxnSpPr/>
            <p:nvPr/>
          </p:nvCxnSpPr>
          <p:spPr bwMode="auto">
            <a:xfrm rot="16200000" flipV="1">
              <a:off x="5312271" y="1834393"/>
              <a:ext cx="2389282" cy="235570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圖案 30"/>
            <p:cNvCxnSpPr/>
            <p:nvPr/>
          </p:nvCxnSpPr>
          <p:spPr bwMode="auto">
            <a:xfrm rot="10800000" flipV="1">
              <a:off x="1654218" y="1817605"/>
              <a:ext cx="1979493" cy="947775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sp>
        <p:nvSpPr>
          <p:cNvPr id="36" name="標題 1"/>
          <p:cNvSpPr txBox="1">
            <a:spLocks/>
          </p:cNvSpPr>
          <p:nvPr/>
        </p:nvSpPr>
        <p:spPr bwMode="auto">
          <a:xfrm>
            <a:off x="323850" y="44450"/>
            <a:ext cx="85693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kumimoji="0" lang="en-US" altLang="zh-TW" sz="4000" smtClean="0">
                <a:solidFill>
                  <a:srgbClr val="FF0000"/>
                </a:solidFill>
              </a:rPr>
              <a:t>Overview of </a:t>
            </a:r>
            <a:br>
              <a:rPr kumimoji="0" lang="en-US" altLang="zh-TW" sz="4000" smtClean="0">
                <a:solidFill>
                  <a:srgbClr val="FF0000"/>
                </a:solidFill>
              </a:rPr>
            </a:br>
            <a:r>
              <a:rPr kumimoji="0" lang="en-US" altLang="zh-TW" sz="4000" smtClean="0">
                <a:solidFill>
                  <a:srgbClr val="FF0000"/>
                </a:solidFill>
              </a:rPr>
              <a:t>Fundamental MIS Concepts</a:t>
            </a:r>
            <a:endParaRPr kumimoji="0" lang="zh-TW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8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993775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Business Model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6C2F8-306B-FA43-A548-6982A36A8CA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24075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24075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019925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Segments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9750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435600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435600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7200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Revenue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3975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Cost 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08400" y="1268413"/>
            <a:ext cx="1727200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Value Proposition</a:t>
            </a:r>
          </a:p>
        </p:txBody>
      </p:sp>
      <p:sp>
        <p:nvSpPr>
          <p:cNvPr id="66574" name="TextBox 15"/>
          <p:cNvSpPr txBox="1">
            <a:spLocks noChangeArrowheads="1"/>
          </p:cNvSpPr>
          <p:nvPr/>
        </p:nvSpPr>
        <p:spPr bwMode="auto">
          <a:xfrm>
            <a:off x="7092950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66575" name="TextBox 18"/>
          <p:cNvSpPr txBox="1">
            <a:spLocks noChangeArrowheads="1"/>
          </p:cNvSpPr>
          <p:nvPr/>
        </p:nvSpPr>
        <p:spPr bwMode="auto">
          <a:xfrm>
            <a:off x="377983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66576" name="TextBox 20"/>
          <p:cNvSpPr txBox="1">
            <a:spLocks noChangeArrowheads="1"/>
          </p:cNvSpPr>
          <p:nvPr/>
        </p:nvSpPr>
        <p:spPr bwMode="auto">
          <a:xfrm>
            <a:off x="5508625" y="3225031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66577" name="TextBox 21"/>
          <p:cNvSpPr txBox="1">
            <a:spLocks noChangeArrowheads="1"/>
          </p:cNvSpPr>
          <p:nvPr/>
        </p:nvSpPr>
        <p:spPr bwMode="auto">
          <a:xfrm>
            <a:off x="2139439" y="3225031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66578" name="TextBox 22"/>
          <p:cNvSpPr txBox="1">
            <a:spLocks noChangeArrowheads="1"/>
          </p:cNvSpPr>
          <p:nvPr/>
        </p:nvSpPr>
        <p:spPr bwMode="auto">
          <a:xfrm>
            <a:off x="2159794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66579" name="TextBox 23"/>
          <p:cNvSpPr txBox="1">
            <a:spLocks noChangeArrowheads="1"/>
          </p:cNvSpPr>
          <p:nvPr/>
        </p:nvSpPr>
        <p:spPr bwMode="auto">
          <a:xfrm>
            <a:off x="5508625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66580" name="TextBox 24"/>
          <p:cNvSpPr txBox="1">
            <a:spLocks noChangeArrowheads="1"/>
          </p:cNvSpPr>
          <p:nvPr/>
        </p:nvSpPr>
        <p:spPr bwMode="auto">
          <a:xfrm>
            <a:off x="539750" y="4881563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66581" name="TextBox 25"/>
          <p:cNvSpPr txBox="1">
            <a:spLocks noChangeArrowheads="1"/>
          </p:cNvSpPr>
          <p:nvPr/>
        </p:nvSpPr>
        <p:spPr bwMode="auto">
          <a:xfrm>
            <a:off x="4643438" y="4881563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66582" name="TextBox 26"/>
          <p:cNvSpPr txBox="1">
            <a:spLocks noChangeArrowheads="1"/>
          </p:cNvSpPr>
          <p:nvPr/>
        </p:nvSpPr>
        <p:spPr bwMode="auto">
          <a:xfrm>
            <a:off x="61118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6638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9130</TotalTime>
  <Words>2998</Words>
  <Application>Microsoft Macintosh PowerPoint</Application>
  <PresentationFormat>On-screen Show (4:3)</PresentationFormat>
  <Paragraphs>483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Calibri</vt:lpstr>
      <vt:lpstr>MS PGothic</vt:lpstr>
      <vt:lpstr>ＭＳ Ｐゴシック</vt:lpstr>
      <vt:lpstr>Times New Roman</vt:lpstr>
      <vt:lpstr>新細明體</vt:lpstr>
      <vt:lpstr>標楷體</vt:lpstr>
      <vt:lpstr>Arial</vt:lpstr>
      <vt:lpstr>Office 佈景主題</vt:lpstr>
      <vt:lpstr>資訊管理專題 Hot Issues of Information Management</vt:lpstr>
      <vt:lpstr>PowerPoint Presentation</vt:lpstr>
      <vt:lpstr>PowerPoint Presentation</vt:lpstr>
      <vt:lpstr>PowerPoint Presentation</vt:lpstr>
      <vt:lpstr>Management Information Systems: Managing the Digital Firm</vt:lpstr>
      <vt:lpstr>Chap. 6 Foundations of  Business Intelligence:  IBM and Big Data </vt:lpstr>
      <vt:lpstr>Case Study:  IBM and Big Data (Chap. 6) (pp. 261-262) Interactive Session: Technology: Big Data, Big Rewards</vt:lpstr>
      <vt:lpstr>PowerPoint Presentation</vt:lpstr>
      <vt:lpstr>Business Model</vt:lpstr>
      <vt:lpstr>THE DATA HIERARCHY</vt:lpstr>
      <vt:lpstr>TRADITIONAL FILE PROCESSING</vt:lpstr>
      <vt:lpstr>The Database Approach to  Data Management</vt:lpstr>
      <vt:lpstr>The Database Approach to  Data Management</vt:lpstr>
      <vt:lpstr>HUMAN RESOURCES DATABASE WITH MULTIPLE VIEWS</vt:lpstr>
      <vt:lpstr>Relational DBMS</vt:lpstr>
      <vt:lpstr>Table: grid of columns and rows</vt:lpstr>
      <vt:lpstr>RELATIONAL DATABASE TABLES</vt:lpstr>
      <vt:lpstr>Operations of a Relational DBMS</vt:lpstr>
      <vt:lpstr>THE THREE BASIC OPERATIONS OF A RELATIONAL DBMS</vt:lpstr>
      <vt:lpstr>Non-relational databases: “NoSQL”</vt:lpstr>
      <vt:lpstr>Databases in the cloud</vt:lpstr>
      <vt:lpstr>Designing Databases</vt:lpstr>
      <vt:lpstr>Design process identifies and Normalization</vt:lpstr>
      <vt:lpstr>AN UNNORMALIZED RELATION FOR ORDER</vt:lpstr>
      <vt:lpstr>NORMALIZED TABLES CREATED FROM ORDER</vt:lpstr>
      <vt:lpstr>AN ENTITY-RELATIONSHIP DIAGRAM</vt:lpstr>
      <vt:lpstr>Using Databases to Improve Business Performance and Decision Making</vt:lpstr>
      <vt:lpstr>Using Databases to Improve Business Performance and Decision Making</vt:lpstr>
      <vt:lpstr>Business Intelligence Infrastructure</vt:lpstr>
      <vt:lpstr>Data Warehouse vs.  Data Marts</vt:lpstr>
      <vt:lpstr>Hadoop</vt:lpstr>
      <vt:lpstr>In-memory computing</vt:lpstr>
      <vt:lpstr>Analytic platforms</vt:lpstr>
      <vt:lpstr>Analytical tools:  Relationships, patterns, trends</vt:lpstr>
      <vt:lpstr>Online analytical processing (OLAP)</vt:lpstr>
      <vt:lpstr>MULTIDIMENSIONAL DATA MODEL</vt:lpstr>
      <vt:lpstr>Data mining</vt:lpstr>
      <vt:lpstr>Types of Information Obtained from Data Mining</vt:lpstr>
      <vt:lpstr>Text mining</vt:lpstr>
      <vt:lpstr>Web mining</vt:lpstr>
      <vt:lpstr>Databases and the Web</vt:lpstr>
      <vt:lpstr>LINKING INTERNAL DATABASES TO THE WEB</vt:lpstr>
      <vt:lpstr>Managing Data Resources</vt:lpstr>
      <vt:lpstr>Managing Data Resources</vt:lpstr>
      <vt:lpstr>Managing Data Resources</vt:lpstr>
      <vt:lpstr>Data Scientist</vt:lpstr>
      <vt:lpstr>Architecture of Big Data Analytics</vt:lpstr>
      <vt:lpstr>Architecture of Big Data Analytics</vt:lpstr>
      <vt:lpstr>Social Big Data Mining (Hiroshi Ishikawa, 2015)</vt:lpstr>
      <vt:lpstr>Architecture for  Social Big Data Mining (Hiroshi Ishikawa, 2015)</vt:lpstr>
      <vt:lpstr>Case Study:  Google, Apple, and Microsoft (Chap. 7) (pp. 318-320) Apple, Google, and Microsoft Battle for Your Internet Experience</vt:lpstr>
      <vt:lpstr>2017/11/16  Midterm Report (期中報告)</vt:lpstr>
      <vt:lpstr>資訊管理專題 (Hot Issues of Information Management)</vt:lpstr>
      <vt:lpstr>References</vt:lpstr>
    </vt:vector>
  </TitlesOfParts>
  <Manager/>
  <Company/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Issues of Information Management (資訊管理專題)</dc:title>
  <dc:subject>Hot Issues of Information Management (資訊管理專題)</dc:subject>
  <dc:creator>myday</dc:creator>
  <cp:keywords>Hot Issues of Information Management (資訊管理專題)</cp:keywords>
  <dc:description>Hot Issues of Information Management (資訊管理專題)</dc:description>
  <cp:lastModifiedBy>Microsoft Office User</cp:lastModifiedBy>
  <cp:revision>562</cp:revision>
  <cp:lastPrinted>2017-11-02T06:01:21Z</cp:lastPrinted>
  <dcterms:created xsi:type="dcterms:W3CDTF">2011-02-14T23:24:00Z</dcterms:created>
  <dcterms:modified xsi:type="dcterms:W3CDTF">2017-11-29T06:58:34Z</dcterms:modified>
  <cp:category/>
</cp:coreProperties>
</file>