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12" r:id="rId2"/>
    <p:sldId id="830" r:id="rId3"/>
    <p:sldId id="831" r:id="rId4"/>
    <p:sldId id="904" r:id="rId5"/>
    <p:sldId id="1009" r:id="rId6"/>
    <p:sldId id="1010" r:id="rId7"/>
    <p:sldId id="1011" r:id="rId8"/>
    <p:sldId id="1012" r:id="rId9"/>
    <p:sldId id="1040" r:id="rId10"/>
    <p:sldId id="1014" r:id="rId11"/>
    <p:sldId id="1015" r:id="rId12"/>
    <p:sldId id="1016" r:id="rId13"/>
    <p:sldId id="1017" r:id="rId14"/>
    <p:sldId id="1018" r:id="rId15"/>
    <p:sldId id="1019" r:id="rId16"/>
    <p:sldId id="1020" r:id="rId17"/>
    <p:sldId id="1021" r:id="rId18"/>
    <p:sldId id="1022" r:id="rId19"/>
    <p:sldId id="1023" r:id="rId20"/>
    <p:sldId id="1024" r:id="rId21"/>
    <p:sldId id="1025" r:id="rId22"/>
    <p:sldId id="1026" r:id="rId23"/>
    <p:sldId id="1027" r:id="rId24"/>
    <p:sldId id="1028" r:id="rId25"/>
    <p:sldId id="1029" r:id="rId26"/>
    <p:sldId id="1030" r:id="rId27"/>
    <p:sldId id="1031" r:id="rId28"/>
    <p:sldId id="1032" r:id="rId29"/>
    <p:sldId id="1033" r:id="rId30"/>
    <p:sldId id="1034" r:id="rId31"/>
    <p:sldId id="1035" r:id="rId32"/>
    <p:sldId id="1036" r:id="rId33"/>
    <p:sldId id="1037" r:id="rId34"/>
    <p:sldId id="1038" r:id="rId35"/>
    <p:sldId id="1039" r:id="rId36"/>
    <p:sldId id="817" r:id="rId37"/>
    <p:sldId id="903" r:id="rId38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  <a:srgbClr val="FF9999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7" autoAdjust="0"/>
    <p:restoredTop sz="50000" autoAdjust="0"/>
  </p:normalViewPr>
  <p:slideViewPr>
    <p:cSldViewPr>
      <p:cViewPr varScale="1">
        <p:scale>
          <a:sx n="71" d="100"/>
          <a:sy n="71" d="100"/>
        </p:scale>
        <p:origin x="6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1061IM4C06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Min-Yuh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tku.edu.tw/myday/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2017-10-26; 2017-11-02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800" b="1">
                <a:solidFill>
                  <a:srgbClr val="FF0000"/>
                </a:solidFill>
              </a:rPr>
              <a:t>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>
                <a:solidFill>
                  <a:srgbClr val="FF0000"/>
                </a:solidFill>
              </a:rPr>
              <a:t> University</a:t>
            </a:r>
            <a:endParaRPr kumimoji="0" lang="zh-TW" altLang="en-US" sz="1600" b="1">
              <a:solidFill>
                <a:srgbClr val="FF0000"/>
              </a:solidFill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IT Infrastructure and Emerging Technologies: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Amazon 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and Cloud Computing (Chap.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IT Infrastructure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111750"/>
          </a:xfrm>
        </p:spPr>
        <p:txBody>
          <a:bodyPr/>
          <a:lstStyle/>
          <a:p>
            <a:r>
              <a:rPr lang="en-US" altLang="zh-TW" sz="2400" smtClean="0">
                <a:ea typeface="MS PGothic" pitchFamily="34" charset="-128"/>
              </a:rPr>
              <a:t>Set of physical devices and software required to operate enterprise</a:t>
            </a:r>
          </a:p>
          <a:p>
            <a:r>
              <a:rPr lang="en-US" altLang="zh-TW" sz="2400" smtClean="0">
                <a:ea typeface="MS PGothic" pitchFamily="34" charset="-128"/>
              </a:rPr>
              <a:t>Set of firmwide services including: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Computing platforms providing computing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Telecommunications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Data management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Application software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Physical facilities management services</a:t>
            </a:r>
          </a:p>
          <a:p>
            <a:pPr lvl="1"/>
            <a:r>
              <a:rPr lang="en-US" altLang="zh-TW" sz="2400" smtClean="0">
                <a:ea typeface="MS PGothic" pitchFamily="34" charset="-128"/>
              </a:rPr>
              <a:t>IT management, standards, education, research and development services</a:t>
            </a:r>
          </a:p>
          <a:p>
            <a:r>
              <a:rPr lang="en-US" altLang="zh-TW" sz="2400" smtClean="0">
                <a:ea typeface="MS PGothic" pitchFamily="34" charset="-128"/>
              </a:rPr>
              <a:t>“Service platform” perspective more accurate view of value of investments</a:t>
            </a:r>
          </a:p>
          <a:p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29D23-327B-49F6-BD93-0C52E836917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2522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US" altLang="zh-TW" sz="3600" smtClean="0">
                <a:ea typeface="MS PGothic" pitchFamily="34" charset="-128"/>
              </a:rPr>
              <a:t>CONNECTION BETWEEN THE </a:t>
            </a:r>
            <a:r>
              <a:rPr lang="en-US" altLang="zh-TW" sz="3600" smtClean="0">
                <a:solidFill>
                  <a:srgbClr val="FF0000"/>
                </a:solidFill>
                <a:ea typeface="MS PGothic" pitchFamily="34" charset="-128"/>
              </a:rPr>
              <a:t>FIRM</a:t>
            </a:r>
            <a:r>
              <a:rPr lang="en-US" altLang="zh-TW" sz="3600" smtClean="0">
                <a:ea typeface="MS PGothic" pitchFamily="34" charset="-128"/>
              </a:rPr>
              <a:t>, </a:t>
            </a:r>
            <a:br>
              <a:rPr lang="en-US" altLang="zh-TW" sz="3600" smtClean="0">
                <a:ea typeface="MS PGothic" pitchFamily="34" charset="-128"/>
              </a:rPr>
            </a:br>
            <a:r>
              <a:rPr lang="en-US" altLang="zh-TW" sz="3600" smtClean="0">
                <a:solidFill>
                  <a:srgbClr val="FF0000"/>
                </a:solidFill>
                <a:ea typeface="MS PGothic" pitchFamily="34" charset="-128"/>
              </a:rPr>
              <a:t>IT INFRASTRUCTURE</a:t>
            </a:r>
            <a:r>
              <a:rPr lang="en-US" altLang="zh-TW" sz="3600" smtClean="0">
                <a:ea typeface="MS PGothic" pitchFamily="34" charset="-128"/>
              </a:rPr>
              <a:t>, AND </a:t>
            </a:r>
            <a:br>
              <a:rPr lang="en-US" altLang="zh-TW" sz="3600" smtClean="0">
                <a:ea typeface="MS PGothic" pitchFamily="34" charset="-128"/>
              </a:rPr>
            </a:br>
            <a:r>
              <a:rPr lang="en-US" altLang="zh-TW" sz="3600" smtClean="0">
                <a:solidFill>
                  <a:srgbClr val="FF0000"/>
                </a:solidFill>
                <a:ea typeface="MS PGothic" pitchFamily="34" charset="-128"/>
              </a:rPr>
              <a:t>BUSINESS CAPABILITIES</a:t>
            </a:r>
            <a:endParaRPr lang="zh-TW" altLang="en-US" sz="360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5C23E-5C93-44A9-AC00-020DC786C47C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12292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778000"/>
            <a:ext cx="76073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8385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8A36-75B0-43AB-857D-3A7728CDCEBC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3315" name="Picture Placeholder 10" descr="Fig-5-0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5" r="22108"/>
          <a:stretch>
            <a:fillRect/>
          </a:stretch>
        </p:blipFill>
        <p:spPr bwMode="auto">
          <a:xfrm>
            <a:off x="1452563" y="1027113"/>
            <a:ext cx="62388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標題 1"/>
          <p:cNvSpPr>
            <a:spLocks noGrp="1"/>
          </p:cNvSpPr>
          <p:nvPr>
            <p:ph type="title"/>
          </p:nvPr>
        </p:nvSpPr>
        <p:spPr>
          <a:xfrm>
            <a:off x="323850" y="71438"/>
            <a:ext cx="8569325" cy="981075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  <a:ea typeface="MS PGothic" pitchFamily="34" charset="-128"/>
              </a:rPr>
              <a:t>STAGES IN IT INFRASTRUCTURE EVOLUTION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4433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323850" y="71438"/>
            <a:ext cx="8569325" cy="981075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  <a:ea typeface="MS PGothic" pitchFamily="34" charset="-128"/>
              </a:rPr>
              <a:t>STAGES IN IT INFRASTRUCTURE EVOLUTION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858E-CC24-4F57-A3EF-76C9C76330F8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4340" name="Picture Placeholder 10" descr="Fig-5-0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" b="-1654"/>
          <a:stretch>
            <a:fillRect/>
          </a:stretch>
        </p:blipFill>
        <p:spPr bwMode="auto">
          <a:xfrm>
            <a:off x="1733550" y="1004888"/>
            <a:ext cx="5676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5031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A MULTITIERED CLIENT/SERVER NETWORK (N-TIER)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F15F3-8457-4757-9A63-96F62AC7698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15364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b="2158"/>
          <a:stretch>
            <a:fillRect/>
          </a:stretch>
        </p:blipFill>
        <p:spPr bwMode="auto">
          <a:xfrm>
            <a:off x="163513" y="2019300"/>
            <a:ext cx="88169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8111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MOORE’S LAW AND MICROPROCESSOR PERFORMANCE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0DED6-AA7B-4DC9-9EEE-8A1A44D45EB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16388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12875"/>
            <a:ext cx="64960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7274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FALLING COST OF CHIPS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0CE96-644E-4643-8E82-9474D293D7EF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17412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131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6377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EXAMPLES OF NANOTUBES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38459-9BFF-4B70-BDA7-98982D628C9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18436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3357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7590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THE COST OF STORING DATA DECLINES EXPONENTIALLY 1950–2012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B889D-8AED-482C-AF30-32BF1384E386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19460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165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4029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EXPONENTIAL DECLINES IN INTERNET COMMUNICATIONS COSTS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ED42-C3C0-4EDB-B74D-B3041605C797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20484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43063"/>
            <a:ext cx="84232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6799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2017/09/21   Introduction to Case Study for Hot Issues of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Information </a:t>
            </a:r>
            <a:r>
              <a:rPr lang="en-US" altLang="zh-TW" sz="2400" dirty="0"/>
              <a:t>Management</a:t>
            </a:r>
          </a:p>
          <a:p>
            <a:pPr>
              <a:buNone/>
            </a:pPr>
            <a:r>
              <a:rPr lang="en-US" altLang="zh-TW" sz="2400" dirty="0"/>
              <a:t>2   2017/09/28   Information Systems in Global Business: UPS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</a:t>
            </a:r>
            <a:r>
              <a:rPr lang="en-US" altLang="zh-TW" sz="2400" dirty="0"/>
              <a:t>Chap. 1) (pp.53-54) </a:t>
            </a:r>
          </a:p>
          <a:p>
            <a:pPr>
              <a:buNone/>
            </a:pPr>
            <a:r>
              <a:rPr lang="en-US" altLang="zh-TW" sz="2400" dirty="0"/>
              <a:t>3   2017/10/05   Global E-Business and Collaboration: P&amp;G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</a:t>
            </a:r>
            <a:r>
              <a:rPr lang="en-US" altLang="zh-TW" sz="2400" dirty="0"/>
              <a:t>Chap. 2) (pp.84-85) </a:t>
            </a:r>
          </a:p>
          <a:p>
            <a:pPr>
              <a:buNone/>
            </a:pPr>
            <a:r>
              <a:rPr lang="en-US" altLang="zh-TW" sz="2400" dirty="0"/>
              <a:t>4   2017/10/12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</a:t>
            </a:r>
            <a:r>
              <a:rPr lang="en-US" altLang="zh-TW" sz="2400" dirty="0"/>
              <a:t>(Chap. 3) (pp.129-130) </a:t>
            </a:r>
          </a:p>
          <a:p>
            <a:pPr>
              <a:buNone/>
            </a:pPr>
            <a:r>
              <a:rPr lang="en-US" altLang="zh-TW" sz="2400" dirty="0"/>
              <a:t>5   2017/10/19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</a:t>
            </a:r>
            <a:r>
              <a:rPr lang="en-US" altLang="zh-TW" sz="2400" dirty="0"/>
              <a:t>(Chap. 4) (pp.188-190) </a:t>
            </a: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6   2017/10/26   IT Infrastructure and Emerging Technologies: </a:t>
            </a:r>
            <a:r>
              <a:rPr lang="en-US" altLang="zh-TW" sz="2400" dirty="0" smtClean="0">
                <a:solidFill>
                  <a:srgbClr val="FF0000"/>
                </a:solidFill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                        Amazon </a:t>
            </a:r>
            <a:r>
              <a:rPr lang="en-US" altLang="zh-TW" sz="2400" dirty="0">
                <a:solidFill>
                  <a:srgbClr val="FF0000"/>
                </a:solidFill>
              </a:rPr>
              <a:t>and Cloud Computing   (Chap. 5) </a:t>
            </a:r>
            <a:r>
              <a:rPr lang="en-US" altLang="zh-TW" sz="2200" dirty="0">
                <a:solidFill>
                  <a:srgbClr val="FF0000"/>
                </a:solidFill>
              </a:rPr>
              <a:t>(pp. 234-236) </a:t>
            </a:r>
          </a:p>
          <a:p>
            <a:pPr>
              <a:buNone/>
            </a:pPr>
            <a:endParaRPr lang="en-US" altLang="zh-TW" sz="2400" dirty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IT Infrastructure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has seven main components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Computer hardware platforms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Operating system platforms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Enterprise software applications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Data management and storage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Networking/telecommunications platforms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Internet platforms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Consulting system integration services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3B66A-C8B2-4BAB-ADA9-852DCC7A7FB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8718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34388" cy="922337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THE IT INFRASTRUCTURE ECOSYSTEM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7720A-0672-49F9-A5B0-C88E6A904303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22532" name="Picture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" r="-1334"/>
          <a:stretch>
            <a:fillRect/>
          </a:stretch>
        </p:blipFill>
        <p:spPr bwMode="auto">
          <a:xfrm>
            <a:off x="1042988" y="1085850"/>
            <a:ext cx="7069137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7345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385763" y="123825"/>
            <a:ext cx="8507412" cy="784225"/>
          </a:xfrm>
        </p:spPr>
        <p:txBody>
          <a:bodyPr/>
          <a:lstStyle/>
          <a:p>
            <a:r>
              <a:rPr lang="en-US" altLang="zh-TW" sz="3800" smtClean="0">
                <a:solidFill>
                  <a:schemeClr val="accent1"/>
                </a:solidFill>
              </a:rPr>
              <a:t>Contemporary Hardware Platform Trends</a:t>
            </a:r>
            <a:endParaRPr lang="zh-TW" altLang="en-US" sz="3800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316537"/>
          </a:xfrm>
        </p:spPr>
        <p:txBody>
          <a:bodyPr/>
          <a:lstStyle/>
          <a:p>
            <a:r>
              <a:rPr lang="en-US" altLang="zh-TW" smtClean="0"/>
              <a:t>The Mobile Digital Platform</a:t>
            </a:r>
          </a:p>
          <a:p>
            <a:r>
              <a:rPr lang="en-US" altLang="zh-TW" smtClean="0"/>
              <a:t>Consumerization of IT and BYOD</a:t>
            </a:r>
          </a:p>
          <a:p>
            <a:r>
              <a:rPr lang="en-US" altLang="zh-TW" smtClean="0"/>
              <a:t>Grid computing</a:t>
            </a:r>
          </a:p>
          <a:p>
            <a:r>
              <a:rPr lang="en-US" altLang="zh-TW" smtClean="0"/>
              <a:t>Virtualization</a:t>
            </a:r>
          </a:p>
          <a:p>
            <a:r>
              <a:rPr lang="en-US" altLang="zh-TW" smtClean="0"/>
              <a:t>Cloud Computing</a:t>
            </a:r>
          </a:p>
          <a:p>
            <a:r>
              <a:rPr lang="en-US" altLang="zh-TW" smtClean="0"/>
              <a:t>Green Computing</a:t>
            </a:r>
          </a:p>
          <a:p>
            <a:r>
              <a:rPr lang="en-US" altLang="zh-TW" smtClean="0"/>
              <a:t>High-Performance and Power-Saving Processors</a:t>
            </a:r>
          </a:p>
          <a:p>
            <a:r>
              <a:rPr lang="en-US" altLang="zh-TW" smtClean="0"/>
              <a:t>Autonomic Computing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8A76-ACA2-43B0-875F-693443E0B12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4933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Cloud computing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967287"/>
          </a:xfrm>
        </p:spPr>
        <p:txBody>
          <a:bodyPr/>
          <a:lstStyle/>
          <a:p>
            <a:r>
              <a:rPr lang="en-US" altLang="zh-TW" smtClean="0"/>
              <a:t>On-demand (utility) computing  services obtained over network </a:t>
            </a:r>
          </a:p>
          <a:p>
            <a:pPr lvl="1"/>
            <a:r>
              <a:rPr lang="en-US" altLang="zh-TW" smtClean="0"/>
              <a:t>Infrastructure as a service (IaaS)</a:t>
            </a:r>
          </a:p>
          <a:p>
            <a:pPr lvl="1"/>
            <a:r>
              <a:rPr lang="en-US" altLang="zh-TW" smtClean="0"/>
              <a:t>Platform as a service (PaaS)</a:t>
            </a:r>
          </a:p>
          <a:p>
            <a:pPr lvl="1"/>
            <a:r>
              <a:rPr lang="en-US" altLang="zh-TW" smtClean="0"/>
              <a:t>Software as a service (SaaS)</a:t>
            </a:r>
          </a:p>
          <a:p>
            <a:r>
              <a:rPr lang="en-US" altLang="zh-TW" smtClean="0"/>
              <a:t>Cloud can be public or private</a:t>
            </a:r>
          </a:p>
          <a:p>
            <a:r>
              <a:rPr lang="en-US" altLang="zh-TW" smtClean="0"/>
              <a:t>Allows companies to minimize IT investments</a:t>
            </a:r>
          </a:p>
          <a:p>
            <a:r>
              <a:rPr lang="en-US" altLang="zh-TW" smtClean="0"/>
              <a:t>Drawbacks:  Concerns of security, reliability</a:t>
            </a:r>
          </a:p>
          <a:p>
            <a:r>
              <a:rPr lang="en-US" altLang="zh-TW" smtClean="0"/>
              <a:t>Hybrid cloud computing model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B59FC-00FE-4344-B796-18579A290EFC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7846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651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CLOUD COMPUTING PLATFORM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F71A5-17DE-4B40-B4C1-3A22BBD45178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908050"/>
            <a:ext cx="67945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24886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85763" y="123825"/>
            <a:ext cx="8507412" cy="784225"/>
          </a:xfrm>
        </p:spPr>
        <p:txBody>
          <a:bodyPr/>
          <a:lstStyle/>
          <a:p>
            <a:r>
              <a:rPr lang="en-US" altLang="zh-TW" sz="3800" smtClean="0">
                <a:solidFill>
                  <a:schemeClr val="accent1"/>
                </a:solidFill>
              </a:rPr>
              <a:t>Contemporary Software Platform Trends</a:t>
            </a:r>
            <a:endParaRPr lang="zh-TW" altLang="en-US" sz="3800" smtClean="0">
              <a:solidFill>
                <a:schemeClr val="accent1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316537"/>
          </a:xfrm>
        </p:spPr>
        <p:txBody>
          <a:bodyPr/>
          <a:lstStyle/>
          <a:p>
            <a:r>
              <a:rPr lang="en-US" altLang="zh-TW" smtClean="0"/>
              <a:t>Open Source Software</a:t>
            </a:r>
          </a:p>
          <a:p>
            <a:r>
              <a:rPr lang="en-US" altLang="zh-TW" smtClean="0"/>
              <a:t>Linux</a:t>
            </a:r>
          </a:p>
          <a:p>
            <a:r>
              <a:rPr lang="en-US" altLang="zh-TW" smtClean="0"/>
              <a:t>Software for the Web</a:t>
            </a:r>
          </a:p>
          <a:p>
            <a:pPr lvl="1"/>
            <a:r>
              <a:rPr lang="en-US" altLang="zh-TW" smtClean="0"/>
              <a:t>Java</a:t>
            </a:r>
          </a:p>
          <a:p>
            <a:pPr lvl="1"/>
            <a:r>
              <a:rPr lang="en-US" altLang="zh-TW" smtClean="0"/>
              <a:t>HTML and HTML5</a:t>
            </a:r>
          </a:p>
          <a:p>
            <a:r>
              <a:rPr lang="en-US" altLang="zh-TW" smtClean="0"/>
              <a:t>Web Services </a:t>
            </a:r>
          </a:p>
          <a:p>
            <a:r>
              <a:rPr lang="en-US" altLang="zh-TW" smtClean="0"/>
              <a:t>Service-Oriented Architecture (SOA)</a:t>
            </a:r>
          </a:p>
          <a:p>
            <a:r>
              <a:rPr lang="en-US" altLang="zh-TW" smtClean="0"/>
              <a:t>Software Outsourcing</a:t>
            </a:r>
          </a:p>
          <a:p>
            <a:r>
              <a:rPr lang="en-US" altLang="zh-TW" smtClean="0"/>
              <a:t>Cloud Services</a:t>
            </a:r>
          </a:p>
          <a:p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3847-4CC1-4F15-AAA3-5E74CD0F7FF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1868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HOW DOLLAR RENT A CAR USES WEB SERVICES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D73D-3A77-420E-8EBA-54DE546CD793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27652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2628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457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CHANGING SOURCES OF </a:t>
            </a:r>
            <a:b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z="4000" smtClean="0">
                <a:solidFill>
                  <a:schemeClr val="accent1"/>
                </a:solidFill>
                <a:ea typeface="MS PGothic" pitchFamily="34" charset="-128"/>
              </a:rPr>
              <a:t>FIRM SOFTWARE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65D09-675E-49BD-9CD1-9F39F13FB89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28676" name="Picture Placeholder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348662" cy="4751387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63760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Software outsourcing and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cloud services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852988"/>
          </a:xfrm>
        </p:spPr>
        <p:txBody>
          <a:bodyPr/>
          <a:lstStyle/>
          <a:p>
            <a:r>
              <a:rPr lang="en-US" altLang="zh-TW" smtClean="0">
                <a:ea typeface="MS PGothic" pitchFamily="34" charset="-128"/>
              </a:rPr>
              <a:t>Three external sources for software:</a:t>
            </a:r>
          </a:p>
          <a:p>
            <a:pPr marL="514350" lvl="1" indent="0">
              <a:buFont typeface="Arial" charset="0"/>
              <a:buNone/>
            </a:pPr>
            <a:r>
              <a:rPr lang="en-US" altLang="zh-TW" smtClean="0">
                <a:ea typeface="MS PGothic" pitchFamily="34" charset="-128"/>
              </a:rPr>
              <a:t>1. Software packages and enterprise software</a:t>
            </a:r>
          </a:p>
          <a:p>
            <a:pPr marL="514350" lvl="1" indent="0">
              <a:buFont typeface="Arial" charset="0"/>
              <a:buNone/>
            </a:pPr>
            <a:r>
              <a:rPr lang="en-US" altLang="zh-TW" smtClean="0">
                <a:ea typeface="MS PGothic" pitchFamily="34" charset="-128"/>
              </a:rPr>
              <a:t>2. Software outsourcing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Contracting outside firms to develop software</a:t>
            </a:r>
          </a:p>
          <a:p>
            <a:pPr marL="514350" lvl="1" indent="0">
              <a:buFont typeface="Arial" charset="0"/>
              <a:buNone/>
            </a:pPr>
            <a:r>
              <a:rPr lang="en-US" altLang="zh-TW" smtClean="0">
                <a:ea typeface="MS PGothic" pitchFamily="34" charset="-128"/>
              </a:rPr>
              <a:t>3. Cloud-based software services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Software as a service (SaaS)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Accessed with Web browser over Internet</a:t>
            </a:r>
          </a:p>
          <a:p>
            <a:pPr marL="1371600" lvl="2" indent="-457200"/>
            <a:r>
              <a:rPr lang="en-US" altLang="zh-TW" sz="2600" smtClean="0">
                <a:ea typeface="MS PGothic" pitchFamily="34" charset="-128"/>
              </a:rPr>
              <a:t>Service Level Agreements (SLAs): formal agreement with service providers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B436A-8639-4425-B66D-3509713558B2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11106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Software outsourcing and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cloud services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MS PGothic" pitchFamily="34" charset="-128"/>
              </a:rPr>
              <a:t>Mashups</a:t>
            </a:r>
          </a:p>
          <a:p>
            <a:pPr lvl="1"/>
            <a:r>
              <a:rPr lang="en-US" altLang="zh-TW" smtClean="0">
                <a:ea typeface="MS PGothic" pitchFamily="34" charset="-128"/>
                <a:cs typeface="Times New Roman" pitchFamily="18" charset="0"/>
              </a:rPr>
              <a:t>Combinations of two or more online applications, such as combining mapping software (Google Maps) with local content</a:t>
            </a:r>
          </a:p>
          <a:p>
            <a:r>
              <a:rPr lang="en-US" altLang="zh-TW" smtClean="0">
                <a:ea typeface="MS PGothic" pitchFamily="34" charset="-128"/>
                <a:cs typeface="Times New Roman" pitchFamily="18" charset="0"/>
              </a:rPr>
              <a:t>Apps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Small pieces of software that run on the Internet, on your computer, or on your cell phone 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iPhone, Android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Generally delivered over the Internet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B7869-857A-4597-BFAC-8673EB3083A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1626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de-DE" altLang="zh-TW" sz="2400" dirty="0">
                <a:solidFill>
                  <a:srgbClr val="FF0000"/>
                </a:solidFill>
              </a:rPr>
              <a:t>7   </a:t>
            </a:r>
            <a:r>
              <a:rPr lang="de-DE" altLang="zh-TW" sz="2400" dirty="0" smtClean="0">
                <a:solidFill>
                  <a:srgbClr val="FF0000"/>
                </a:solidFill>
              </a:rPr>
              <a:t>2017/11/02   </a:t>
            </a:r>
            <a:r>
              <a:rPr lang="en-US" altLang="zh-TW" sz="2400" dirty="0">
                <a:solidFill>
                  <a:srgbClr val="FF0000"/>
                </a:solidFill>
              </a:rPr>
              <a:t>IT Infrastructure and Emerging Technologies: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Amazon and Cloud Computing   (Chap. 5) </a:t>
            </a:r>
            <a:r>
              <a:rPr lang="en-US" altLang="zh-TW" sz="2200" dirty="0">
                <a:solidFill>
                  <a:srgbClr val="FF0000"/>
                </a:solidFill>
              </a:rPr>
              <a:t>(pp. 234-236) </a:t>
            </a:r>
            <a:r>
              <a:rPr lang="en-US" altLang="zh-TW" sz="2200" dirty="0" smtClean="0">
                <a:solidFill>
                  <a:srgbClr val="FF0000"/>
                </a:solidFill>
              </a:rPr>
              <a:t> </a:t>
            </a:r>
            <a:endParaRPr lang="de-DE" altLang="zh-TW" sz="2200" dirty="0"/>
          </a:p>
          <a:p>
            <a:pPr>
              <a:buNone/>
            </a:pPr>
            <a:r>
              <a:rPr lang="de-DE" altLang="zh-TW" sz="2400" dirty="0"/>
              <a:t>8   </a:t>
            </a:r>
            <a:r>
              <a:rPr lang="de-DE" altLang="zh-TW" sz="2400" dirty="0" smtClean="0"/>
              <a:t>2017/11/09   </a:t>
            </a:r>
            <a:r>
              <a:rPr lang="de-DE" altLang="zh-TW" sz="2400" dirty="0" err="1" smtClean="0"/>
              <a:t>Foundations</a:t>
            </a:r>
            <a:r>
              <a:rPr lang="de-DE" altLang="zh-TW" sz="2400" dirty="0" smtClean="0"/>
              <a:t> </a:t>
            </a:r>
            <a:r>
              <a:rPr lang="de-DE" altLang="zh-TW" sz="2400" dirty="0" err="1"/>
              <a:t>of</a:t>
            </a:r>
            <a:r>
              <a:rPr lang="de-DE" altLang="zh-TW" sz="2400" dirty="0"/>
              <a:t> Business </a:t>
            </a:r>
            <a:r>
              <a:rPr lang="de-DE" altLang="zh-TW" sz="2400" dirty="0" err="1"/>
              <a:t>Intelligence</a:t>
            </a:r>
            <a:r>
              <a:rPr lang="de-DE" altLang="zh-TW" sz="2400" dirty="0"/>
              <a:t>: </a:t>
            </a:r>
            <a:br>
              <a:rPr lang="de-DE" altLang="zh-TW" sz="2400" dirty="0"/>
            </a:br>
            <a:r>
              <a:rPr lang="de-DE" altLang="zh-TW" sz="2400" dirty="0"/>
              <a:t>                         IBM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Big Data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6) (pp.261-262)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9   2017/11/16   </a:t>
            </a:r>
            <a:r>
              <a:rPr lang="de-DE" altLang="zh-TW" sz="2400" dirty="0" err="1">
                <a:solidFill>
                  <a:schemeClr val="accent6">
                    <a:lumMod val="75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 Report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10   2017/11/23  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/>
              <a:t>11   </a:t>
            </a:r>
            <a:r>
              <a:rPr lang="de-DE" altLang="zh-TW" sz="2400" dirty="0" smtClean="0"/>
              <a:t>2017/11/30   </a:t>
            </a:r>
            <a:r>
              <a:rPr lang="de-DE" altLang="zh-TW" sz="2400" dirty="0"/>
              <a:t>Telecommunications, </a:t>
            </a:r>
            <a:r>
              <a:rPr lang="de-DE" altLang="zh-TW" sz="2400" dirty="0" err="1"/>
              <a:t>the</a:t>
            </a:r>
            <a:r>
              <a:rPr lang="de-DE" altLang="zh-TW" sz="2400" dirty="0"/>
              <a:t> Internet,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Wireless</a:t>
            </a:r>
            <a:br>
              <a:rPr lang="de-DE" altLang="zh-TW" sz="2400" dirty="0"/>
            </a:br>
            <a:r>
              <a:rPr lang="de-DE" altLang="zh-TW" sz="2400" dirty="0"/>
              <a:t>                         </a:t>
            </a:r>
            <a:r>
              <a:rPr lang="de-DE" altLang="zh-TW" sz="2400" dirty="0" smtClean="0"/>
              <a:t>  Technology</a:t>
            </a:r>
            <a:r>
              <a:rPr lang="de-DE" altLang="zh-TW" sz="2400" dirty="0"/>
              <a:t>: Google, Apple,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Microsoft   </a:t>
            </a:r>
            <a:br>
              <a:rPr lang="de-DE" altLang="zh-TW" sz="2400" dirty="0"/>
            </a:br>
            <a:r>
              <a:rPr lang="de-DE" altLang="zh-TW" sz="2400" dirty="0"/>
              <a:t>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7) (pp.318-320) </a:t>
            </a:r>
          </a:p>
          <a:p>
            <a:pPr>
              <a:buNone/>
            </a:pPr>
            <a:r>
              <a:rPr lang="de-DE" altLang="zh-TW" sz="2400" dirty="0"/>
              <a:t>12   </a:t>
            </a:r>
            <a:r>
              <a:rPr lang="de-DE" altLang="zh-TW" sz="2400" dirty="0" smtClean="0"/>
              <a:t>2017/12/07   </a:t>
            </a:r>
            <a:r>
              <a:rPr lang="de-DE" altLang="zh-TW" sz="2400" dirty="0"/>
              <a:t>Enterprise </a:t>
            </a:r>
            <a:r>
              <a:rPr lang="de-DE" altLang="zh-TW" sz="2400" dirty="0" err="1"/>
              <a:t>Applications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Summit</a:t>
            </a:r>
            <a:r>
              <a:rPr lang="de-DE" altLang="zh-TW" sz="2400" dirty="0"/>
              <a:t>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SAP   </a:t>
            </a:r>
            <a:br>
              <a:rPr lang="de-DE" altLang="zh-TW" sz="2400" dirty="0"/>
            </a:br>
            <a:r>
              <a:rPr lang="de-DE" altLang="zh-TW" sz="2400" dirty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9) (pp.396-398</a:t>
            </a:r>
            <a:r>
              <a:rPr lang="de-DE" altLang="zh-TW" sz="2400" dirty="0" smtClean="0"/>
              <a:t>)</a:t>
            </a:r>
            <a:endParaRPr lang="de-DE" altLang="zh-TW" sz="2400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  <a:cs typeface="Calibri" pitchFamily="34" charset="0"/>
              </a:rPr>
              <a:t>Management Issues</a:t>
            </a:r>
            <a:endParaRPr lang="zh-TW" altLang="en-US" smtClean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250825" y="1308100"/>
            <a:ext cx="8569325" cy="4857750"/>
          </a:xfrm>
        </p:spPr>
        <p:txBody>
          <a:bodyPr/>
          <a:lstStyle/>
          <a:p>
            <a:r>
              <a:rPr lang="en-US" altLang="zh-TW" sz="2800" smtClean="0">
                <a:solidFill>
                  <a:srgbClr val="0D0D0D"/>
                </a:solidFill>
                <a:ea typeface="MS PGothic" pitchFamily="34" charset="-128"/>
              </a:rPr>
              <a:t>Dealing with platform and infrastructure change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As firms shrink or grow, IT needs to be </a:t>
            </a:r>
            <a:br>
              <a:rPr lang="en-US" altLang="zh-TW" smtClean="0">
                <a:ea typeface="MS PGothic" pitchFamily="34" charset="-128"/>
              </a:rPr>
            </a:br>
            <a:r>
              <a:rPr lang="en-US" altLang="zh-TW" smtClean="0">
                <a:ea typeface="MS PGothic" pitchFamily="34" charset="-128"/>
              </a:rPr>
              <a:t>flexible and scalable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Scalability: </a:t>
            </a:r>
          </a:p>
          <a:p>
            <a:pPr lvl="2"/>
            <a:r>
              <a:rPr lang="en-US" altLang="zh-TW" sz="2800" smtClean="0">
                <a:ea typeface="MS PGothic" pitchFamily="34" charset="-128"/>
              </a:rPr>
              <a:t>Ability to expand to serve larger numbers of users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For </a:t>
            </a:r>
            <a:r>
              <a:rPr lang="en-US" altLang="zh-TW" smtClean="0">
                <a:solidFill>
                  <a:srgbClr val="FF0000"/>
                </a:solidFill>
                <a:ea typeface="MS PGothic" pitchFamily="34" charset="-128"/>
              </a:rPr>
              <a:t>mobile computing </a:t>
            </a:r>
            <a:r>
              <a:rPr lang="en-US" altLang="zh-TW" smtClean="0">
                <a:ea typeface="MS PGothic" pitchFamily="34" charset="-128"/>
              </a:rPr>
              <a:t>and </a:t>
            </a:r>
            <a:r>
              <a:rPr lang="en-US" altLang="zh-TW" smtClean="0">
                <a:solidFill>
                  <a:srgbClr val="FF0000"/>
                </a:solidFill>
                <a:ea typeface="MS PGothic" pitchFamily="34" charset="-128"/>
              </a:rPr>
              <a:t>cloud computing </a:t>
            </a:r>
          </a:p>
          <a:p>
            <a:pPr lvl="2"/>
            <a:r>
              <a:rPr lang="en-US" altLang="zh-TW" sz="2800" smtClean="0">
                <a:ea typeface="MS PGothic" pitchFamily="34" charset="-128"/>
              </a:rPr>
              <a:t>New policies and procedures for managing these new platforms</a:t>
            </a:r>
          </a:p>
          <a:p>
            <a:pPr lvl="2"/>
            <a:r>
              <a:rPr lang="en-US" altLang="zh-TW" sz="2800" smtClean="0">
                <a:ea typeface="MS PGothic" pitchFamily="34" charset="-128"/>
              </a:rPr>
              <a:t>Contractual agreements with firms running clouds and distributing software required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9C4F0-9195-4C87-BC85-19A8A6199A0D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49343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  <a:cs typeface="Calibri" pitchFamily="34" charset="0"/>
              </a:rPr>
              <a:t>Management Issues</a:t>
            </a:r>
            <a:endParaRPr lang="zh-TW" altLang="en-US" smtClean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D0D0D"/>
                </a:solidFill>
                <a:latin typeface="Arial" charset="0"/>
                <a:ea typeface="MS PGothic" pitchFamily="34" charset="-128"/>
              </a:rPr>
              <a:t>Management and governance</a:t>
            </a:r>
          </a:p>
          <a:p>
            <a:pPr lvl="1"/>
            <a:r>
              <a:rPr lang="en-US" altLang="zh-TW" smtClean="0">
                <a:latin typeface="Arial" charset="0"/>
                <a:ea typeface="MS PGothic" pitchFamily="34" charset="-128"/>
              </a:rPr>
              <a:t>Who controls IT infrastructure?</a:t>
            </a:r>
          </a:p>
          <a:p>
            <a:pPr lvl="1"/>
            <a:r>
              <a:rPr lang="en-US" altLang="zh-TW" smtClean="0">
                <a:latin typeface="Arial" charset="0"/>
                <a:ea typeface="MS PGothic" pitchFamily="34" charset="-128"/>
              </a:rPr>
              <a:t>How should IT department be organized?</a:t>
            </a:r>
          </a:p>
          <a:p>
            <a:pPr lvl="2"/>
            <a:r>
              <a:rPr lang="en-US" altLang="zh-TW" smtClean="0">
                <a:latin typeface="Arial" charset="0"/>
                <a:ea typeface="MS PGothic" pitchFamily="34" charset="-128"/>
              </a:rPr>
              <a:t>Centralized</a:t>
            </a:r>
          </a:p>
          <a:p>
            <a:pPr lvl="3"/>
            <a:r>
              <a:rPr lang="en-US" altLang="zh-TW" smtClean="0">
                <a:latin typeface="Arial" charset="0"/>
                <a:ea typeface="MS PGothic" pitchFamily="34" charset="-128"/>
              </a:rPr>
              <a:t>Central IT department makes decisions</a:t>
            </a:r>
          </a:p>
          <a:p>
            <a:pPr lvl="2"/>
            <a:r>
              <a:rPr lang="en-US" altLang="zh-TW" smtClean="0">
                <a:latin typeface="Arial" charset="0"/>
                <a:ea typeface="MS PGothic" pitchFamily="34" charset="-128"/>
              </a:rPr>
              <a:t>Decentralized</a:t>
            </a:r>
          </a:p>
          <a:p>
            <a:pPr lvl="3"/>
            <a:r>
              <a:rPr lang="en-US" altLang="zh-TW" smtClean="0">
                <a:latin typeface="Arial" charset="0"/>
                <a:ea typeface="MS PGothic" pitchFamily="34" charset="-128"/>
              </a:rPr>
              <a:t>Business unit IT departments make own decisions</a:t>
            </a:r>
          </a:p>
          <a:p>
            <a:pPr lvl="1"/>
            <a:r>
              <a:rPr lang="en-US" altLang="zh-TW" smtClean="0">
                <a:latin typeface="Arial" charset="0"/>
                <a:ea typeface="MS PGothic" pitchFamily="34" charset="-128"/>
              </a:rPr>
              <a:t>How are costs allocated between divisions, departments?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A6FE4-5118-4698-9A54-B5B4CDCBC7C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77373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  <a:cs typeface="Calibri" pitchFamily="34" charset="0"/>
              </a:rPr>
              <a:t>Management Issues</a:t>
            </a:r>
            <a:endParaRPr lang="zh-TW" altLang="en-US" smtClean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524000"/>
            <a:ext cx="8435975" cy="4857750"/>
          </a:xfrm>
        </p:spPr>
        <p:txBody>
          <a:bodyPr/>
          <a:lstStyle/>
          <a:p>
            <a:r>
              <a:rPr lang="en-US" altLang="zh-TW" smtClean="0">
                <a:solidFill>
                  <a:srgbClr val="0D0D0D"/>
                </a:solidFill>
                <a:ea typeface="MS PGothic" pitchFamily="34" charset="-128"/>
              </a:rPr>
              <a:t>Making wise infrastructure investments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Amount to spend on IT is complex question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Rent vs. buy, outsourcing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ea typeface="MS PGothic" pitchFamily="34" charset="-128"/>
              </a:rPr>
              <a:t>Total cost of ownership (TCO) </a:t>
            </a:r>
            <a:r>
              <a:rPr lang="en-US" altLang="zh-TW" smtClean="0">
                <a:ea typeface="MS PGothic" pitchFamily="34" charset="-128"/>
              </a:rPr>
              <a:t>model 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Analyzes direct and indirect costs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Hardware, software account for only about 20% of TCO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Other costs: Installation, training, support, maintenance, infrastructure, downtime, space and energy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TCO can be reduced through use of cloud services, greater centralization and standardization of hardware and software resources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287AB-AE4D-4682-AF11-453756F9E2E8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00893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COMPETITIVE FORCES MODEL FOR IT INFRASTRUCTURE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1FABE-071C-4DB1-A8D3-836D7306C648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34820" name="Picture Placeholder 10" descr="Fig-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4168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46118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Competitive forces model for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IT infrastructure investment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Market demand for firm’s services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Firm’s business strategy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Firm’s IT strategy, infrastructure, and cost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Information technology assessment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Competitor firm services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/>
              <a:t>Competitor firm IT infrastructure investments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4C928-14AC-48E7-B3A1-3F9EAF147D6A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2235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IBM and Big Data </a:t>
            </a:r>
            <a:r>
              <a:rPr lang="en-US" altLang="zh-TW" sz="3200" dirty="0" smtClean="0"/>
              <a:t>(Chap. 6)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261-262)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/>
              <a:t>Interactive Session: Technology: Big Data, Big Rewards</a:t>
            </a:r>
            <a:endParaRPr lang="zh-TW" altLang="en-US" sz="2800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600" smtClean="0"/>
              <a:t>1. Describe the kinds of “big data” collected by the organizations described in this case.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2. List and describe the business intelligence technologies described in this case. 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3. Why did the companies described in this case need to maintain and analyze big data? What business benefits did they obtain?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4. Identify three decisions that were improved by using “big data.”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5. What kinds of organizations are most likely to need “big data” management and analytical tools? Why?</a:t>
            </a:r>
          </a:p>
          <a:p>
            <a:pPr>
              <a:buFont typeface="Arial" charset="0"/>
              <a:buNone/>
            </a:pPr>
            <a:endParaRPr lang="en-US" altLang="zh-TW" sz="2600" smtClean="0"/>
          </a:p>
          <a:p>
            <a:pPr>
              <a:buFont typeface="Arial" charset="0"/>
              <a:buNone/>
            </a:pPr>
            <a:endParaRPr lang="en-US" altLang="zh-TW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641B6-34A5-4641-B39B-3EF915FB0B4D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00483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</a:rPr>
              <a:t>資訊管理專題</a:t>
            </a:r>
            <a:br>
              <a:rPr lang="zh-TW" altLang="en-US">
                <a:solidFill>
                  <a:srgbClr val="FF0000"/>
                </a:solidFill>
              </a:rPr>
            </a:br>
            <a:r>
              <a:rPr lang="en-US" altLang="zh-TW" sz="3600" smtClean="0">
                <a:solidFill>
                  <a:srgbClr val="FF0000"/>
                </a:solidFill>
              </a:rPr>
              <a:t>(Hot </a:t>
            </a:r>
            <a:r>
              <a:rPr lang="en-US" altLang="zh-TW" sz="3600">
                <a:solidFill>
                  <a:srgbClr val="FF0000"/>
                </a:solidFill>
              </a:rPr>
              <a:t>Issues of Information </a:t>
            </a:r>
            <a:r>
              <a:rPr lang="en-US" altLang="zh-TW" sz="3600" smtClean="0">
                <a:solidFill>
                  <a:srgbClr val="FF0000"/>
                </a:solidFill>
              </a:rPr>
              <a:t>Management)</a:t>
            </a:r>
            <a:endParaRPr lang="zh-TW" altLang="en-US" sz="3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週四 </a:t>
            </a:r>
            <a:r>
              <a:rPr lang="is-IS" altLang="zh-TW" dirty="0"/>
              <a:t>7,8 (14:10-16:00) </a:t>
            </a:r>
            <a:r>
              <a:rPr lang="is-IS" altLang="zh-TW" dirty="0" smtClean="0"/>
              <a:t>B702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07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600" dirty="0" smtClean="0"/>
              <a:t>週次	日期	     內容（</a:t>
            </a:r>
            <a:r>
              <a:rPr lang="en-US" altLang="zh-TW" sz="2600" dirty="0" smtClean="0"/>
              <a:t>Subject/Topics</a:t>
            </a:r>
            <a:r>
              <a:rPr lang="zh-TW" altLang="en-US" sz="2600" dirty="0" smtClean="0"/>
              <a:t>）</a:t>
            </a:r>
            <a:endParaRPr lang="en-US" altLang="zh-TW" sz="2600" dirty="0" smtClean="0"/>
          </a:p>
          <a:p>
            <a:pPr>
              <a:buNone/>
            </a:pPr>
            <a:r>
              <a:rPr lang="de-DE" altLang="zh-TW" sz="2600" dirty="0"/>
              <a:t>13   </a:t>
            </a:r>
            <a:r>
              <a:rPr lang="de-DE" altLang="zh-TW" sz="2600" dirty="0" smtClean="0"/>
              <a:t>2017/12/14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600" dirty="0" smtClean="0"/>
              <a:t>E-</a:t>
            </a:r>
            <a:r>
              <a:rPr lang="de-DE" altLang="zh-TW" sz="2600" dirty="0" err="1" smtClean="0"/>
              <a:t>commerce</a:t>
            </a:r>
            <a:r>
              <a:rPr lang="de-DE" altLang="zh-TW" sz="2600" dirty="0"/>
              <a:t>: </a:t>
            </a:r>
            <a:r>
              <a:rPr lang="de-DE" altLang="zh-TW" sz="2600" dirty="0" err="1"/>
              <a:t>Zagat</a:t>
            </a:r>
            <a:r>
              <a:rPr lang="de-DE" altLang="zh-TW" sz="2600" dirty="0"/>
              <a:t>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10) (pp.443-445) </a:t>
            </a:r>
          </a:p>
          <a:p>
            <a:pPr>
              <a:buNone/>
            </a:pPr>
            <a:r>
              <a:rPr lang="de-DE" altLang="zh-TW" sz="2600" dirty="0"/>
              <a:t>14   </a:t>
            </a:r>
            <a:r>
              <a:rPr lang="de-DE" altLang="zh-TW" sz="2600" dirty="0" smtClean="0"/>
              <a:t>2017/12/21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600" dirty="0" err="1" smtClean="0"/>
              <a:t>Enhancing</a:t>
            </a:r>
            <a:r>
              <a:rPr lang="de-DE" altLang="zh-TW" sz="2600" dirty="0" smtClean="0"/>
              <a:t> </a:t>
            </a:r>
            <a:r>
              <a:rPr lang="de-DE" altLang="zh-TW" sz="2600" dirty="0" err="1"/>
              <a:t>Decision</a:t>
            </a:r>
            <a:r>
              <a:rPr lang="de-DE" altLang="zh-TW" sz="2600" dirty="0"/>
              <a:t> Making: </a:t>
            </a:r>
            <a:r>
              <a:rPr lang="de-DE" altLang="zh-TW" sz="2600" dirty="0" err="1"/>
              <a:t>Zynga</a:t>
            </a:r>
            <a:r>
              <a:rPr lang="de-DE" altLang="zh-TW" sz="2600" dirty="0"/>
              <a:t>   </a:t>
            </a:r>
            <a:br>
              <a:rPr lang="de-DE" altLang="zh-TW" sz="2600" dirty="0"/>
            </a:br>
            <a:r>
              <a:rPr lang="de-DE" altLang="zh-TW" sz="2600" dirty="0"/>
              <a:t>                        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12) (pp.512-514) </a:t>
            </a:r>
          </a:p>
          <a:p>
            <a:pPr>
              <a:buNone/>
            </a:pPr>
            <a:r>
              <a:rPr lang="de-DE" altLang="zh-TW" sz="2600" dirty="0"/>
              <a:t>15   </a:t>
            </a:r>
            <a:r>
              <a:rPr lang="de-DE" altLang="zh-TW" sz="2600" dirty="0" smtClean="0"/>
              <a:t>2017/12/28 </a:t>
            </a:r>
            <a:r>
              <a:rPr lang="de-DE" altLang="zh-TW" sz="2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altLang="zh-TW" sz="2600" dirty="0" smtClean="0"/>
              <a:t>Building </a:t>
            </a:r>
            <a:r>
              <a:rPr lang="de-DE" altLang="zh-TW" sz="2600" dirty="0"/>
              <a:t>Information Systems: USAA   </a:t>
            </a:r>
            <a:br>
              <a:rPr lang="de-DE" altLang="zh-TW" sz="2600" dirty="0"/>
            </a:br>
            <a:r>
              <a:rPr lang="de-DE" altLang="zh-TW" sz="2600" dirty="0"/>
              <a:t>                           (</a:t>
            </a:r>
            <a:r>
              <a:rPr lang="de-DE" altLang="zh-TW" sz="2600" dirty="0" err="1"/>
              <a:t>Chap</a:t>
            </a:r>
            <a:r>
              <a:rPr lang="de-DE" altLang="zh-TW" sz="2600" dirty="0"/>
              <a:t>. 13) (pp.547-548) 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16   2018/01/04   Final Report I (</a:t>
            </a:r>
            <a:r>
              <a:rPr lang="zh-TW" altLang="de-DE" sz="26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I)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17   2018/01/11   Final Report II (</a:t>
            </a:r>
            <a:r>
              <a:rPr lang="zh-TW" altLang="de-DE" sz="26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600" dirty="0">
                <a:solidFill>
                  <a:schemeClr val="accent6">
                    <a:lumMod val="75000"/>
                  </a:schemeClr>
                </a:solidFill>
              </a:rPr>
              <a:t>II)</a:t>
            </a:r>
          </a:p>
          <a:p>
            <a:pPr>
              <a:buNone/>
            </a:pP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18   2018/01/18   Final </a:t>
            </a:r>
            <a:r>
              <a:rPr lang="de-DE" altLang="zh-TW" sz="26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6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6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6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48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5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IT Infrastructure and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Emerging Technologies: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Amazon and Cloud Computing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5E015-F6C1-4B1E-A89D-CF90CD69E46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99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 smtClean="0">
                <a:solidFill>
                  <a:srgbClr val="FF0000"/>
                </a:solidFill>
              </a:rPr>
              <a:t>Amazon </a:t>
            </a:r>
            <a:r>
              <a:rPr lang="en-US" altLang="zh-TW" sz="3200" dirty="0">
                <a:solidFill>
                  <a:srgbClr val="FF0000"/>
                </a:solidFill>
              </a:rPr>
              <a:t>and Cloud Computing </a:t>
            </a:r>
            <a:r>
              <a:rPr lang="en-US" altLang="zh-TW" sz="3200" dirty="0" smtClean="0"/>
              <a:t>(Chap. 5)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234-236)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/>
              <a:t>Should Businesses Move to the Cloud?</a:t>
            </a:r>
            <a:endParaRPr lang="zh-TW" altLang="en-US" sz="28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business benefits do cloud computing services provide? What problems do they solve?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What are the disadvantages of cloud computing?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How do the concepts of capacity planning, scalability, and TCO apply to this case? Apply these concepts both to Amazon and to subscribers of its services.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4. What kinds of businesses are most likely to benefit from using cloud computing? Why?</a:t>
            </a:r>
          </a:p>
          <a:p>
            <a:pPr>
              <a:buFont typeface="Arial" charset="0"/>
              <a:buNone/>
            </a:pPr>
            <a:endParaRPr lang="en-US" altLang="zh-TW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69C9A-AEF9-488A-9878-5335C7DA68C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4750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24836-B805-46BB-8028-B6EB38B91FC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4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0018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9134</TotalTime>
  <Words>1780</Words>
  <Application>Microsoft Macintosh PowerPoint</Application>
  <PresentationFormat>On-screen Show (4:3)</PresentationFormat>
  <Paragraphs>270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MS PGothic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PowerPoint Presentation</vt:lpstr>
      <vt:lpstr>PowerPoint Presentation</vt:lpstr>
      <vt:lpstr>PowerPoint Presentation</vt:lpstr>
      <vt:lpstr>Management Information Systems: Managing the Digital Firm</vt:lpstr>
      <vt:lpstr>Chap. 5  IT Infrastructure and  Emerging Technologies:  Amazon and Cloud Computing </vt:lpstr>
      <vt:lpstr>Case Study:  Amazon and Cloud Computing (Chap. 5) (pp. 234-236) Should Businesses Move to the Cloud?</vt:lpstr>
      <vt:lpstr>PowerPoint Presentation</vt:lpstr>
      <vt:lpstr>Business Model</vt:lpstr>
      <vt:lpstr>IT Infrastructure</vt:lpstr>
      <vt:lpstr>CONNECTION BETWEEN THE FIRM,  IT INFRASTRUCTURE, AND  BUSINESS CAPABILITIES</vt:lpstr>
      <vt:lpstr>STAGES IN IT INFRASTRUCTURE EVOLUTION</vt:lpstr>
      <vt:lpstr>STAGES IN IT INFRASTRUCTURE EVOLUTION</vt:lpstr>
      <vt:lpstr>A MULTITIERED CLIENT/SERVER NETWORK (N-TIER)</vt:lpstr>
      <vt:lpstr>MOORE’S LAW AND MICROPROCESSOR PERFORMANCE</vt:lpstr>
      <vt:lpstr>FALLING COST OF CHIPS</vt:lpstr>
      <vt:lpstr>EXAMPLES OF NANOTUBES</vt:lpstr>
      <vt:lpstr>THE COST OF STORING DATA DECLINES EXPONENTIALLY 1950–2012</vt:lpstr>
      <vt:lpstr>EXPONENTIAL DECLINES IN INTERNET COMMUNICATIONS COSTS</vt:lpstr>
      <vt:lpstr>IT Infrastructure  has seven main components</vt:lpstr>
      <vt:lpstr>THE IT INFRASTRUCTURE ECOSYSTEM</vt:lpstr>
      <vt:lpstr>Contemporary Hardware Platform Trends</vt:lpstr>
      <vt:lpstr>Cloud computing</vt:lpstr>
      <vt:lpstr>CLOUD COMPUTING PLATFORM</vt:lpstr>
      <vt:lpstr>Contemporary Software Platform Trends</vt:lpstr>
      <vt:lpstr>HOW DOLLAR RENT A CAR USES WEB SERVICES</vt:lpstr>
      <vt:lpstr>CHANGING SOURCES OF  FIRM SOFTWARE</vt:lpstr>
      <vt:lpstr>Software outsourcing and  cloud services</vt:lpstr>
      <vt:lpstr>Software outsourcing and  cloud services</vt:lpstr>
      <vt:lpstr>Management Issues</vt:lpstr>
      <vt:lpstr>Management Issues</vt:lpstr>
      <vt:lpstr>Management Issues</vt:lpstr>
      <vt:lpstr>COMPETITIVE FORCES MODEL FOR IT INFRASTRUCTURE</vt:lpstr>
      <vt:lpstr>Competitive forces model for  IT infrastructure investment</vt:lpstr>
      <vt:lpstr>Case Study:  IBM and Big Data (Chap. 6) (pp. 261-262) Interactive Session: Technology: Big Data, Big Rewards</vt:lpstr>
      <vt:lpstr>資訊管理專題 (Hot Issues of Information Management)</vt:lpstr>
      <vt:lpstr>References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559</cp:revision>
  <cp:lastPrinted>2017-11-02T05:56:34Z</cp:lastPrinted>
  <dcterms:created xsi:type="dcterms:W3CDTF">2011-02-14T23:24:00Z</dcterms:created>
  <dcterms:modified xsi:type="dcterms:W3CDTF">2017-11-29T06:57:17Z</dcterms:modified>
  <cp:category/>
</cp:coreProperties>
</file>