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612" r:id="rId2"/>
    <p:sldId id="830" r:id="rId3"/>
    <p:sldId id="831" r:id="rId4"/>
    <p:sldId id="904" r:id="rId5"/>
    <p:sldId id="979" r:id="rId6"/>
    <p:sldId id="980" r:id="rId7"/>
    <p:sldId id="981" r:id="rId8"/>
    <p:sldId id="982" r:id="rId9"/>
    <p:sldId id="1009" r:id="rId10"/>
    <p:sldId id="984" r:id="rId11"/>
    <p:sldId id="985" r:id="rId12"/>
    <p:sldId id="986" r:id="rId13"/>
    <p:sldId id="987" r:id="rId14"/>
    <p:sldId id="988" r:id="rId15"/>
    <p:sldId id="989" r:id="rId16"/>
    <p:sldId id="990" r:id="rId17"/>
    <p:sldId id="991" r:id="rId18"/>
    <p:sldId id="992" r:id="rId19"/>
    <p:sldId id="993" r:id="rId20"/>
    <p:sldId id="994" r:id="rId21"/>
    <p:sldId id="995" r:id="rId22"/>
    <p:sldId id="996" r:id="rId23"/>
    <p:sldId id="997" r:id="rId24"/>
    <p:sldId id="998" r:id="rId25"/>
    <p:sldId id="999" r:id="rId26"/>
    <p:sldId id="1000" r:id="rId27"/>
    <p:sldId id="1001" r:id="rId28"/>
    <p:sldId id="1002" r:id="rId29"/>
    <p:sldId id="1003" r:id="rId30"/>
    <p:sldId id="1004" r:id="rId31"/>
    <p:sldId id="1005" r:id="rId32"/>
    <p:sldId id="1006" r:id="rId33"/>
    <p:sldId id="1007" r:id="rId34"/>
    <p:sldId id="1008" r:id="rId35"/>
    <p:sldId id="817" r:id="rId36"/>
    <p:sldId id="903" r:id="rId37"/>
  </p:sldIdLst>
  <p:sldSz cx="9144000" cy="6858000" type="screen4x3"/>
  <p:notesSz cx="7315200" cy="96012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FF7C80"/>
    <a:srgbClr val="FF9999"/>
    <a:srgbClr val="96969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83" autoAdjust="0"/>
    <p:restoredTop sz="50000" autoAdjust="0"/>
  </p:normalViewPr>
  <p:slideViewPr>
    <p:cSldViewPr>
      <p:cViewPr varScale="1">
        <p:scale>
          <a:sx n="71" d="100"/>
          <a:sy n="71" d="100"/>
        </p:scale>
        <p:origin x="648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5826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8" d="100"/>
          <a:sy n="48" d="100"/>
        </p:scale>
        <p:origin x="-1368" y="-102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notesMaster" Target="notesMasters/notesMaster1.xml"/><Relationship Id="rId39" Type="http://schemas.openxmlformats.org/officeDocument/2006/relationships/handoutMaster" Target="handoutMasters/handoutMaster1.xml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FD6E09A4-C260-449E-899F-1EEBD1068A58}" type="datetimeFigureOut">
              <a:rPr lang="zh-TW" altLang="en-US"/>
              <a:pPr>
                <a:defRPr/>
              </a:pPr>
              <a:t>2017/11/29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DBFBDF98-E37E-45BD-B08D-D77A117C76A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54947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300">
                <a:latin typeface="+mn-lt"/>
                <a:ea typeface="+mn-ea"/>
              </a:defRPr>
            </a:lvl1pPr>
          </a:lstStyle>
          <a:p>
            <a:pPr>
              <a:defRPr/>
            </a:pPr>
            <a:fld id="{0C689C75-64B6-4986-80EF-DA95AD0FEADA}" type="datetimeFigureOut">
              <a:rPr lang="zh-TW" altLang="en-US"/>
              <a:pPr>
                <a:defRPr/>
              </a:pPr>
              <a:t>2017/11/29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zh-TW" altLang="en-US" noProof="0" smtClean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300">
                <a:latin typeface="+mn-lt"/>
                <a:ea typeface="+mn-ea"/>
              </a:defRPr>
            </a:lvl1pPr>
          </a:lstStyle>
          <a:p>
            <a:pPr>
              <a:defRPr/>
            </a:pPr>
            <a:fld id="{EEE19E7F-FD20-4A6B-AEEC-8A48D9E0DE9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754398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baseline="0">
                <a:latin typeface="Calibri" pitchFamily="34" charset="0"/>
                <a:ea typeface="標楷體" pitchFamily="65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 baseline="0">
                <a:solidFill>
                  <a:schemeClr val="tx1">
                    <a:tint val="75000"/>
                  </a:schemeClr>
                </a:solidFill>
                <a:latin typeface="Calibri" pitchFamily="34" charset="0"/>
                <a:ea typeface="標楷體" pitchFamily="65" charset="-12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dirty="0" smtClean="0"/>
              <a:t>按一下以編輯母片副標題樣式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-36513" y="6519863"/>
            <a:ext cx="2133601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714DAB-38AA-4A0B-8817-46E1E424CD14}" type="datetime1">
              <a:rPr lang="zh-TW" altLang="en-US"/>
              <a:pPr>
                <a:defRPr/>
              </a:pPr>
              <a:t>2017/11/29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2987675" y="6519863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75475" y="6519863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F010CD-CD4E-434B-8926-A9DE1916E53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6818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E156D-5BE4-4D0E-B529-E1E921E08DD6}" type="datetime1">
              <a:rPr lang="zh-TW" altLang="en-US"/>
              <a:pPr>
                <a:defRPr/>
              </a:pPr>
              <a:t>2017/11/29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53FF6B-308D-4F4D-B992-A97D2D06A14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4658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9BB11-AE20-4388-91F9-2F5C8E241841}" type="datetime1">
              <a:rPr lang="zh-TW" altLang="en-US"/>
              <a:pPr>
                <a:defRPr/>
              </a:pPr>
              <a:t>2017/11/29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B6C17-1FE7-4230-80E6-1A589769E7D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4055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baseline="0">
                <a:latin typeface="Calibri" pitchFamily="34" charset="0"/>
                <a:ea typeface="標楷體" pitchFamily="65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latin typeface="Calibri" pitchFamily="34" charset="0"/>
                <a:ea typeface="標楷體" pitchFamily="65" charset="-120"/>
              </a:defRPr>
            </a:lvl1pPr>
            <a:lvl2pPr>
              <a:defRPr baseline="0">
                <a:latin typeface="Calibri" pitchFamily="34" charset="0"/>
                <a:ea typeface="標楷體" pitchFamily="65" charset="-120"/>
              </a:defRPr>
            </a:lvl2pPr>
            <a:lvl3pPr>
              <a:defRPr baseline="0">
                <a:latin typeface="Calibri" pitchFamily="34" charset="0"/>
                <a:ea typeface="標楷體" pitchFamily="65" charset="-120"/>
              </a:defRPr>
            </a:lvl3pPr>
            <a:lvl4pPr>
              <a:defRPr baseline="0">
                <a:latin typeface="Calibri" pitchFamily="34" charset="0"/>
                <a:ea typeface="標楷體" pitchFamily="65" charset="-120"/>
              </a:defRPr>
            </a:lvl4pPr>
            <a:lvl5pPr>
              <a:defRPr baseline="0">
                <a:latin typeface="Calibri" pitchFamily="34" charset="0"/>
                <a:ea typeface="標楷體" pitchFamily="65" charset="-120"/>
              </a:defRPr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-36513" y="6519863"/>
            <a:ext cx="2133601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E8239-D69B-4BE6-9906-F3E13853F333}" type="datetime1">
              <a:rPr lang="zh-TW" altLang="en-US"/>
              <a:pPr>
                <a:defRPr/>
              </a:pPr>
              <a:t>2017/11/29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519863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75475" y="6519863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CFB46C-01CC-41BD-8A17-4C0AF2F2BDA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6905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2F4F5-365D-44BD-B8EC-821E3B0522A3}" type="datetime1">
              <a:rPr lang="zh-TW" altLang="en-US"/>
              <a:pPr>
                <a:defRPr/>
              </a:pPr>
              <a:t>2017/11/29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2499A-672A-437B-AFCA-F1B688B66E1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3730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CE425-E5BB-4854-B461-7C45B10036F6}" type="datetime1">
              <a:rPr lang="zh-TW" altLang="en-US"/>
              <a:pPr>
                <a:defRPr/>
              </a:pPr>
              <a:t>2017/11/29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61A427-593D-434B-B916-C49A0C42218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4849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B3534-3210-4D4D-99F9-EC7107345914}" type="datetime1">
              <a:rPr lang="zh-TW" altLang="en-US"/>
              <a:pPr>
                <a:defRPr/>
              </a:pPr>
              <a:t>2017/11/29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263C0-4647-4BE2-82CF-17C0ABE06F2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7316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4B208-A4B1-4F54-9E7D-EA4D2245067A}" type="datetime1">
              <a:rPr lang="zh-TW" altLang="en-US"/>
              <a:pPr>
                <a:defRPr/>
              </a:pPr>
              <a:t>2017/11/29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D5884-E26B-4815-8806-E40648857E0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1555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551EF-3145-49A1-8529-F9FEDE2458BC}" type="datetime1">
              <a:rPr lang="zh-TW" altLang="en-US"/>
              <a:pPr>
                <a:defRPr/>
              </a:pPr>
              <a:t>2017/11/29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0949D-7381-4EB4-99E7-E9EAFA63A6D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19841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FE841-4957-4453-9FDC-A8D2130F59D1}" type="datetime1">
              <a:rPr lang="zh-TW" altLang="en-US"/>
              <a:pPr>
                <a:defRPr/>
              </a:pPr>
              <a:t>2017/11/29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442C21-AF3C-4262-8D32-02402850200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7165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BABEC-9A0E-4453-8D91-9B2D65042634}" type="datetime1">
              <a:rPr lang="zh-TW" altLang="en-US"/>
              <a:pPr>
                <a:defRPr/>
              </a:pPr>
              <a:t>2017/11/29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945B6-641E-4D6D-BAC9-79EC71224DB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4057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F4CE432-E022-4DF1-92AA-28625D4FD1FE}" type="datetime1">
              <a:rPr lang="zh-TW" altLang="en-US"/>
              <a:pPr>
                <a:defRPr/>
              </a:pPr>
              <a:t>2017/11/29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96CE35B-6413-42D8-B1FC-8DE1F5D98AF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4" r:id="rId1"/>
    <p:sldLayoutId id="2147484335" r:id="rId2"/>
    <p:sldLayoutId id="2147484325" r:id="rId3"/>
    <p:sldLayoutId id="2147484326" r:id="rId4"/>
    <p:sldLayoutId id="2147484327" r:id="rId5"/>
    <p:sldLayoutId id="2147484328" r:id="rId6"/>
    <p:sldLayoutId id="2147484329" r:id="rId7"/>
    <p:sldLayoutId id="2147484330" r:id="rId8"/>
    <p:sldLayoutId id="2147484331" r:id="rId9"/>
    <p:sldLayoutId id="2147484332" r:id="rId10"/>
    <p:sldLayoutId id="214748433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3.png"/><Relationship Id="rId1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mail.tku.edu.tw/myday/" TargetMode="External"/><Relationship Id="rId3" Type="http://schemas.openxmlformats.org/officeDocument/2006/relationships/hyperlink" Target="http://mail.tku.edu.tw/myday/cindex.htm" TargetMode="External"/><Relationship Id="rId4" Type="http://schemas.openxmlformats.org/officeDocument/2006/relationships/hyperlink" Target="http://www.im.tku.edu.tw/en_index.html" TargetMode="External"/><Relationship Id="rId5" Type="http://schemas.openxmlformats.org/officeDocument/2006/relationships/hyperlink" Target="http://english.tku.edu.tw/index.asp" TargetMode="External"/><Relationship Id="rId6" Type="http://schemas.openxmlformats.org/officeDocument/2006/relationships/hyperlink" Target="http://www.tku.edu.tw/" TargetMode="External"/><Relationship Id="rId7" Type="http://schemas.openxmlformats.org/officeDocument/2006/relationships/hyperlink" Target="http://www.im.tku.edu.tw/" TargetMode="External"/><Relationship Id="rId8" Type="http://schemas.openxmlformats.org/officeDocument/2006/relationships/hyperlink" Target="http://mail.im.tku.edu.tw/~myday/" TargetMode="External"/><Relationship Id="rId9" Type="http://schemas.openxmlformats.org/officeDocument/2006/relationships/image" Target="../media/image1.jpeg"/><Relationship Id="rId10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標題 1"/>
          <p:cNvSpPr>
            <a:spLocks noGrp="1"/>
          </p:cNvSpPr>
          <p:nvPr>
            <p:ph type="ctrTitle"/>
          </p:nvPr>
        </p:nvSpPr>
        <p:spPr>
          <a:xfrm>
            <a:off x="395288" y="116632"/>
            <a:ext cx="8424862" cy="1150938"/>
          </a:xfrm>
        </p:spPr>
        <p:txBody>
          <a:bodyPr/>
          <a:lstStyle/>
          <a:p>
            <a:pPr eaLnBrk="1" hangingPunct="1"/>
            <a:r>
              <a:rPr lang="zh-TW" altLang="en-US" sz="4000" smtClean="0">
                <a:solidFill>
                  <a:schemeClr val="tx2"/>
                </a:solidFill>
              </a:rPr>
              <a:t>資訊管理專題</a:t>
            </a:r>
            <a:r>
              <a:rPr lang="en-US" altLang="zh-TW" sz="4000" dirty="0" smtClean="0">
                <a:solidFill>
                  <a:schemeClr val="tx2"/>
                </a:solidFill>
              </a:rPr>
              <a:t/>
            </a:r>
            <a:br>
              <a:rPr lang="en-US" altLang="zh-TW" sz="4000" dirty="0" smtClean="0">
                <a:solidFill>
                  <a:schemeClr val="tx2"/>
                </a:solidFill>
              </a:rPr>
            </a:br>
            <a:r>
              <a:rPr lang="en-US" altLang="zh-TW" sz="3600" dirty="0">
                <a:solidFill>
                  <a:schemeClr val="tx2"/>
                </a:solidFill>
              </a:rPr>
              <a:t>Hot Issues of Information Management</a:t>
            </a:r>
            <a:endParaRPr lang="zh-TW" altLang="en-US" sz="3600" smtClean="0">
              <a:solidFill>
                <a:schemeClr val="tx2"/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9F5118-6F2C-4406-9285-DCCCB2E27C5B}" type="slidenum">
              <a:rPr lang="zh-TW" altLang="en-US"/>
              <a:pPr>
                <a:defRPr/>
              </a:pPr>
              <a:t>1</a:t>
            </a:fld>
            <a:endParaRPr lang="zh-TW" altLang="en-US"/>
          </a:p>
        </p:txBody>
      </p:sp>
      <p:sp>
        <p:nvSpPr>
          <p:cNvPr id="4100" name="文字方塊 5"/>
          <p:cNvSpPr txBox="1">
            <a:spLocks noChangeArrowheads="1"/>
          </p:cNvSpPr>
          <p:nvPr/>
        </p:nvSpPr>
        <p:spPr bwMode="auto">
          <a:xfrm>
            <a:off x="1763713" y="2865710"/>
            <a:ext cx="590391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zh-TW" sz="1800" dirty="0" smtClean="0">
                <a:solidFill>
                  <a:srgbClr val="7F7F7F"/>
                </a:solidFill>
              </a:rPr>
              <a:t>1061IM4C05</a:t>
            </a:r>
            <a:endParaRPr kumimoji="0" lang="en-US" altLang="zh-TW" sz="1800" dirty="0">
              <a:solidFill>
                <a:srgbClr val="7F7F7F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zh-TW" sz="1800" dirty="0" smtClean="0">
                <a:solidFill>
                  <a:srgbClr val="7F7F7F"/>
                </a:solidFill>
              </a:rPr>
              <a:t>TLMXB4C </a:t>
            </a:r>
            <a:r>
              <a:rPr kumimoji="0" lang="en-US" altLang="zh-TW" sz="1800" dirty="0">
                <a:solidFill>
                  <a:srgbClr val="7F7F7F"/>
                </a:solidFill>
              </a:rPr>
              <a:t>(</a:t>
            </a:r>
            <a:r>
              <a:rPr kumimoji="0" lang="en-US" altLang="zh-TW" sz="1800" dirty="0" smtClean="0">
                <a:solidFill>
                  <a:srgbClr val="7F7F7F"/>
                </a:solidFill>
              </a:rPr>
              <a:t>M0842)</a:t>
            </a:r>
            <a:r>
              <a:rPr kumimoji="0" lang="en-US" altLang="zh-TW" sz="1800" dirty="0">
                <a:solidFill>
                  <a:srgbClr val="7F7F7F"/>
                </a:solidFill>
              </a:rPr>
              <a:t/>
            </a:r>
            <a:br>
              <a:rPr kumimoji="0" lang="en-US" altLang="zh-TW" sz="1800" dirty="0">
                <a:solidFill>
                  <a:srgbClr val="7F7F7F"/>
                </a:solidFill>
              </a:rPr>
            </a:br>
            <a:r>
              <a:rPr kumimoji="0" lang="nn-NO" altLang="zh-TW" sz="1800" dirty="0">
                <a:solidFill>
                  <a:srgbClr val="7F7F7F"/>
                </a:solidFill>
              </a:rPr>
              <a:t> </a:t>
            </a:r>
            <a:r>
              <a:rPr kumimoji="0" lang="nn-NO" altLang="zh-TW" sz="1800" dirty="0" smtClean="0">
                <a:solidFill>
                  <a:srgbClr val="7F7F7F"/>
                </a:solidFill>
              </a:rPr>
              <a:t>Thu 7,8 </a:t>
            </a:r>
            <a:r>
              <a:rPr kumimoji="0" lang="nn-NO" altLang="zh-TW" sz="1800" dirty="0">
                <a:solidFill>
                  <a:srgbClr val="7F7F7F"/>
                </a:solidFill>
              </a:rPr>
              <a:t>(</a:t>
            </a:r>
            <a:r>
              <a:rPr kumimoji="0" lang="nn-NO" altLang="zh-TW" sz="1800" dirty="0" smtClean="0">
                <a:solidFill>
                  <a:srgbClr val="7F7F7F"/>
                </a:solidFill>
              </a:rPr>
              <a:t>14:10-16:00</a:t>
            </a:r>
            <a:r>
              <a:rPr kumimoji="0" lang="nn-NO" altLang="zh-TW" sz="1800" dirty="0">
                <a:solidFill>
                  <a:srgbClr val="7F7F7F"/>
                </a:solidFill>
              </a:rPr>
              <a:t>) </a:t>
            </a:r>
            <a:r>
              <a:rPr kumimoji="0" lang="nn-NO" altLang="zh-TW" sz="1800" dirty="0" smtClean="0">
                <a:solidFill>
                  <a:srgbClr val="7F7F7F"/>
                </a:solidFill>
              </a:rPr>
              <a:t>B702</a:t>
            </a:r>
            <a:endParaRPr kumimoji="0" lang="zh-TW" altLang="en-US" sz="1800" dirty="0">
              <a:solidFill>
                <a:srgbClr val="7F7F7F"/>
              </a:solidFill>
            </a:endParaRPr>
          </a:p>
        </p:txBody>
      </p:sp>
      <p:sp>
        <p:nvSpPr>
          <p:cNvPr id="4102" name="副標題 2"/>
          <p:cNvSpPr txBox="1">
            <a:spLocks/>
          </p:cNvSpPr>
          <p:nvPr/>
        </p:nvSpPr>
        <p:spPr bwMode="auto">
          <a:xfrm>
            <a:off x="503238" y="3933825"/>
            <a:ext cx="8208962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kumimoji="0" lang="en-US" altLang="zh-TW" sz="2500" b="1" dirty="0">
                <a:solidFill>
                  <a:srgbClr val="89898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  <a:hlinkClick r:id="rId2"/>
              </a:rPr>
              <a:t>Min-Yuh Day</a:t>
            </a:r>
            <a:endParaRPr kumimoji="0" lang="en-US" altLang="zh-TW" sz="2500" b="1" dirty="0">
              <a:solidFill>
                <a:srgbClr val="898989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kumimoji="0" lang="zh-TW" altLang="en-US" sz="2500" b="1" dirty="0">
                <a:solidFill>
                  <a:srgbClr val="898989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  <a:hlinkClick r:id="rId3"/>
              </a:rPr>
              <a:t>戴敏育</a:t>
            </a:r>
            <a:endParaRPr kumimoji="0" lang="en-US" altLang="zh-TW" sz="25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kumimoji="0" lang="en-US" altLang="zh-TW" sz="2500" b="1" dirty="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Assistant Professor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kumimoji="0" lang="zh-TW" altLang="en-US" sz="2500" b="1" dirty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專任助理教授</a:t>
            </a:r>
            <a:endParaRPr kumimoji="0" lang="en-US" altLang="zh-TW" sz="25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kumimoji="0" lang="zh-TW" altLang="en-US" sz="2500" b="1" dirty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</a:t>
            </a:r>
            <a:r>
              <a:rPr kumimoji="0" lang="en-US" altLang="zh-TW" sz="2500" b="1" dirty="0">
                <a:solidFill>
                  <a:srgbClr val="89898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  <a:hlinkClick r:id="rId4"/>
              </a:rPr>
              <a:t>Dept. of Information Management</a:t>
            </a:r>
            <a:r>
              <a:rPr kumimoji="0" lang="en-US" altLang="zh-TW" sz="2500" b="1" dirty="0">
                <a:solidFill>
                  <a:srgbClr val="89898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 </a:t>
            </a:r>
            <a:r>
              <a:rPr kumimoji="0" lang="en-US" altLang="zh-TW" sz="2500" b="1" dirty="0">
                <a:solidFill>
                  <a:srgbClr val="89898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  <a:hlinkClick r:id="rId5"/>
              </a:rPr>
              <a:t>Tamkang University</a:t>
            </a:r>
            <a:endParaRPr kumimoji="0" lang="en-US" altLang="zh-TW" sz="2500" b="1" dirty="0">
              <a:solidFill>
                <a:srgbClr val="898989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kumimoji="0" lang="zh-TW" altLang="en-US" sz="2500" b="1" dirty="0">
                <a:solidFill>
                  <a:srgbClr val="89898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  <a:hlinkClick r:id="rId6"/>
              </a:rPr>
              <a:t>淡江大學</a:t>
            </a:r>
            <a:r>
              <a:rPr kumimoji="0" lang="zh-TW" altLang="en-US" sz="2500" b="1" dirty="0">
                <a:solidFill>
                  <a:srgbClr val="89898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 </a:t>
            </a:r>
            <a:r>
              <a:rPr kumimoji="0" lang="zh-TW" altLang="en-US" sz="2500" b="1" dirty="0">
                <a:solidFill>
                  <a:srgbClr val="89898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  <a:hlinkClick r:id="rId7"/>
              </a:rPr>
              <a:t>資訊管理學系</a:t>
            </a:r>
            <a:endParaRPr kumimoji="0" lang="en-US" altLang="zh-TW" sz="2500" b="1" dirty="0">
              <a:solidFill>
                <a:srgbClr val="898989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endParaRPr kumimoji="0" lang="en-US" altLang="zh-TW" sz="900" b="1" dirty="0">
              <a:solidFill>
                <a:srgbClr val="898989"/>
              </a:solidFill>
              <a:ea typeface="標楷體" pitchFamily="65" charset="-120"/>
              <a:cs typeface="Times New Roman" pitchFamily="18" charset="0"/>
              <a:hlinkClick r:id="rId8"/>
            </a:endParaRP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kumimoji="0" lang="en-US" altLang="zh-TW" sz="1200" b="1" dirty="0">
                <a:solidFill>
                  <a:srgbClr val="89898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  <a:hlinkClick r:id="rId2"/>
              </a:rPr>
              <a:t>http://mail. tku.edu.tw/myday/</a:t>
            </a:r>
            <a:endParaRPr kumimoji="0" lang="en-US" altLang="zh-TW" sz="1200" b="1" dirty="0">
              <a:solidFill>
                <a:srgbClr val="898989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kumimoji="0" lang="en-US" altLang="zh-TW" sz="1200" b="1" dirty="0" smtClean="0">
                <a:solidFill>
                  <a:srgbClr val="898989"/>
                </a:solidFill>
                <a:ea typeface="標楷體" pitchFamily="65" charset="-120"/>
                <a:cs typeface="Times New Roman" pitchFamily="18" charset="0"/>
              </a:rPr>
              <a:t>2017-10-19</a:t>
            </a:r>
            <a:endParaRPr kumimoji="0" lang="zh-TW" altLang="en-US" sz="2500" b="1" dirty="0">
              <a:solidFill>
                <a:srgbClr val="898989"/>
              </a:solidFill>
              <a:ea typeface="標楷體" pitchFamily="65" charset="-120"/>
              <a:cs typeface="Times New Roman" pitchFamily="18" charset="0"/>
            </a:endParaRPr>
          </a:p>
        </p:txBody>
      </p:sp>
      <p:pic>
        <p:nvPicPr>
          <p:cNvPr id="4103" name="Picture 4" descr="http://mail.tku.edu.tw/myday/images/Myday_Photo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27" t="1544" r="10527" b="25148"/>
          <a:stretch>
            <a:fillRect/>
          </a:stretch>
        </p:blipFill>
        <p:spPr bwMode="auto">
          <a:xfrm>
            <a:off x="1979613" y="3968750"/>
            <a:ext cx="1135062" cy="140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 descr="C:\Users\myday\Downloads\TKU-logo-12cm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7425" y="26988"/>
            <a:ext cx="633413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文字方塊 14"/>
          <p:cNvSpPr txBox="1">
            <a:spLocks noChangeArrowheads="1"/>
          </p:cNvSpPr>
          <p:nvPr/>
        </p:nvSpPr>
        <p:spPr bwMode="auto">
          <a:xfrm>
            <a:off x="7970838" y="-1588"/>
            <a:ext cx="11541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zh-TW" sz="1800" b="1" dirty="0" err="1">
                <a:solidFill>
                  <a:srgbClr val="FF0000"/>
                </a:solidFill>
              </a:rPr>
              <a:t>Tamkang</a:t>
            </a:r>
            <a:r>
              <a:rPr kumimoji="0" lang="en-US" altLang="zh-TW" sz="1800" b="1">
                <a:solidFill>
                  <a:srgbClr val="FF0000"/>
                </a:solidFill>
              </a:rPr>
              <a:t> </a:t>
            </a:r>
            <a:br>
              <a:rPr kumimoji="0" lang="en-US" altLang="zh-TW" sz="1800" b="1">
                <a:solidFill>
                  <a:srgbClr val="FF0000"/>
                </a:solidFill>
              </a:rPr>
            </a:br>
            <a:r>
              <a:rPr kumimoji="0" lang="en-US" altLang="zh-TW" sz="1800" b="1">
                <a:solidFill>
                  <a:srgbClr val="FF0000"/>
                </a:solidFill>
              </a:rPr>
              <a:t>University</a:t>
            </a:r>
            <a:endParaRPr kumimoji="0" lang="zh-TW" altLang="en-US" sz="1800" b="1">
              <a:solidFill>
                <a:srgbClr val="FF0000"/>
              </a:solidFill>
            </a:endParaRPr>
          </a:p>
        </p:txBody>
      </p:sp>
      <p:pic>
        <p:nvPicPr>
          <p:cNvPr id="10" name="Picture 9" descr="qrcode.myday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6021388"/>
            <a:ext cx="836612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6" descr="C:\Users\myday\Downloads\TKU-title15cm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388" y="260350"/>
            <a:ext cx="13858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文字方塊 14"/>
          <p:cNvSpPr txBox="1">
            <a:spLocks noChangeArrowheads="1"/>
          </p:cNvSpPr>
          <p:nvPr/>
        </p:nvSpPr>
        <p:spPr bwMode="auto">
          <a:xfrm>
            <a:off x="-36513" y="-26988"/>
            <a:ext cx="19446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zh-TW" sz="1600" b="1" err="1">
                <a:solidFill>
                  <a:srgbClr val="FF0000"/>
                </a:solidFill>
              </a:rPr>
              <a:t>Tamkang</a:t>
            </a:r>
            <a:r>
              <a:rPr kumimoji="0" lang="en-US" altLang="zh-TW" sz="1600" b="1">
                <a:solidFill>
                  <a:srgbClr val="FF0000"/>
                </a:solidFill>
              </a:rPr>
              <a:t> University</a:t>
            </a:r>
            <a:endParaRPr kumimoji="0" lang="zh-TW" altLang="en-US" sz="1600" b="1">
              <a:solidFill>
                <a:srgbClr val="FF0000"/>
              </a:solidFill>
            </a:endParaRPr>
          </a:p>
        </p:txBody>
      </p:sp>
      <p:sp>
        <p:nvSpPr>
          <p:cNvPr id="16" name="標題 1"/>
          <p:cNvSpPr txBox="1">
            <a:spLocks/>
          </p:cNvSpPr>
          <p:nvPr/>
        </p:nvSpPr>
        <p:spPr bwMode="auto">
          <a:xfrm>
            <a:off x="179388" y="1557338"/>
            <a:ext cx="8785225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4000" b="1" dirty="0">
                <a:solidFill>
                  <a:srgbClr val="FF0000"/>
                </a:solidFill>
                <a:latin typeface="+mj-lt"/>
              </a:rPr>
              <a:t>Ethical and Social Issues in </a:t>
            </a:r>
            <a:r>
              <a:rPr lang="en-US" altLang="zh-TW" sz="4000" b="1" dirty="0" smtClean="0">
                <a:solidFill>
                  <a:srgbClr val="FF0000"/>
                </a:solidFill>
                <a:latin typeface="+mj-lt"/>
              </a:rPr>
              <a:t>Information </a:t>
            </a:r>
            <a:r>
              <a:rPr lang="en-US" altLang="zh-TW" sz="4000" b="1" dirty="0">
                <a:solidFill>
                  <a:srgbClr val="FF0000"/>
                </a:solidFill>
                <a:latin typeface="+mj-lt"/>
              </a:rPr>
              <a:t>Systems: </a:t>
            </a:r>
            <a:r>
              <a:rPr lang="en-US" altLang="zh-TW" sz="4000" b="1" dirty="0" smtClean="0">
                <a:solidFill>
                  <a:srgbClr val="FF0000"/>
                </a:solidFill>
                <a:latin typeface="+mj-lt"/>
              </a:rPr>
              <a:t>Facebook   </a:t>
            </a:r>
            <a:r>
              <a:rPr lang="en-US" altLang="zh-TW" sz="4000" b="1" dirty="0">
                <a:solidFill>
                  <a:srgbClr val="FF0000"/>
                </a:solidFill>
                <a:latin typeface="+mj-lt"/>
              </a:rPr>
              <a:t>(Chap. 4)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>
                <a:solidFill>
                  <a:schemeClr val="accent1"/>
                </a:solidFill>
              </a:rPr>
              <a:t>Information Systems and Ethics</a:t>
            </a:r>
            <a:endParaRPr lang="zh-TW" altLang="en-US" smtClean="0">
              <a:solidFill>
                <a:schemeClr val="accent1"/>
              </a:solidFill>
            </a:endParaRPr>
          </a:p>
        </p:txBody>
      </p:sp>
      <p:sp>
        <p:nvSpPr>
          <p:cNvPr id="11267" name="內容版面配置區 2"/>
          <p:cNvSpPr>
            <a:spLocks noGrp="1"/>
          </p:cNvSpPr>
          <p:nvPr>
            <p:ph idx="1"/>
          </p:nvPr>
        </p:nvSpPr>
        <p:spPr>
          <a:xfrm>
            <a:off x="323850" y="1600200"/>
            <a:ext cx="8496300" cy="4525963"/>
          </a:xfrm>
        </p:spPr>
        <p:txBody>
          <a:bodyPr/>
          <a:lstStyle/>
          <a:p>
            <a:r>
              <a:rPr lang="en-US" altLang="zh-TW" smtClean="0"/>
              <a:t>Information systems raise new ethical questions because they create opportunities for:</a:t>
            </a:r>
          </a:p>
          <a:p>
            <a:pPr lvl="1"/>
            <a:r>
              <a:rPr lang="en-US" altLang="zh-TW" smtClean="0"/>
              <a:t>Intense social change, threatening existing distributions of power, money, rights, and obligations</a:t>
            </a:r>
          </a:p>
          <a:p>
            <a:pPr lvl="1"/>
            <a:r>
              <a:rPr lang="en-US" altLang="zh-TW" smtClean="0"/>
              <a:t>New kinds of crime</a:t>
            </a:r>
            <a:endParaRPr lang="zh-TW" altLang="en-US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9B3030-BA93-4A99-91BC-2730133C5FC3}" type="slidenum">
              <a:rPr lang="zh-TW" altLang="en-US" smtClean="0"/>
              <a:pPr>
                <a:defRPr/>
              </a:pPr>
              <a:t>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47700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 smtClean="0"/>
              <a:t>Source: </a:t>
            </a:r>
            <a:r>
              <a:rPr lang="en-US" altLang="zh-TW" sz="1000" dirty="0"/>
              <a:t>Kenneth C. Laudon &amp; Jane P. Laudon (2014), Management Information Systems: Managing the Digital Firm, Thirteenth Edition, Pearson. </a:t>
            </a:r>
            <a:endParaRPr lang="es-ES" altLang="zh-TW" sz="1000" dirty="0"/>
          </a:p>
        </p:txBody>
      </p:sp>
    </p:spTree>
    <p:extLst>
      <p:ext uri="{BB962C8B-B14F-4D97-AF65-F5344CB8AC3E}">
        <p14:creationId xmlns:p14="http://schemas.microsoft.com/office/powerpoint/2010/main" val="502679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標題 1"/>
          <p:cNvSpPr>
            <a:spLocks noGrp="1"/>
          </p:cNvSpPr>
          <p:nvPr>
            <p:ph type="title"/>
          </p:nvPr>
        </p:nvSpPr>
        <p:spPr>
          <a:xfrm>
            <a:off x="323850" y="44450"/>
            <a:ext cx="8569325" cy="1143000"/>
          </a:xfrm>
        </p:spPr>
        <p:txBody>
          <a:bodyPr/>
          <a:lstStyle/>
          <a:p>
            <a:r>
              <a:rPr lang="en-US" altLang="zh-TW" sz="3200" dirty="0" smtClean="0">
                <a:solidFill>
                  <a:schemeClr val="accent1"/>
                </a:solidFill>
              </a:rPr>
              <a:t>THE RELATIONSHIP AMONG </a:t>
            </a:r>
            <a:r>
              <a:rPr lang="en-US" altLang="zh-TW" sz="3200" dirty="0" smtClean="0">
                <a:solidFill>
                  <a:srgbClr val="FF0000"/>
                </a:solidFill>
              </a:rPr>
              <a:t>ETHICAL, SOCIAL, POLITICAL ISSUES </a:t>
            </a:r>
            <a:r>
              <a:rPr lang="en-US" altLang="zh-TW" sz="3200" dirty="0" smtClean="0">
                <a:solidFill>
                  <a:schemeClr val="accent1"/>
                </a:solidFill>
              </a:rPr>
              <a:t>IN AN </a:t>
            </a:r>
            <a:r>
              <a:rPr lang="en-US" altLang="zh-TW" sz="3200" dirty="0" smtClean="0">
                <a:solidFill>
                  <a:srgbClr val="FF0000"/>
                </a:solidFill>
              </a:rPr>
              <a:t>INFORMATION SOCIETY</a:t>
            </a:r>
            <a:endParaRPr lang="zh-TW" altLang="en-US" sz="3200" dirty="0" smtClean="0">
              <a:solidFill>
                <a:srgbClr val="FF000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B9B4F5-8AA4-4CD6-B24E-9F7C685DEB0B}" type="slidenum">
              <a:rPr lang="zh-TW" altLang="en-US" smtClean="0"/>
              <a:pPr>
                <a:defRPr/>
              </a:pPr>
              <a:t>11</a:t>
            </a:fld>
            <a:endParaRPr lang="zh-TW" altLang="en-US"/>
          </a:p>
        </p:txBody>
      </p:sp>
      <p:pic>
        <p:nvPicPr>
          <p:cNvPr id="12292" name="Picture 7" descr="D:\Chapter 12\fig12.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675" y="1443038"/>
            <a:ext cx="66294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47700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 smtClean="0"/>
              <a:t>Source: </a:t>
            </a:r>
            <a:r>
              <a:rPr lang="en-US" altLang="zh-TW" sz="1000" dirty="0"/>
              <a:t>Kenneth C. Laudon &amp; Jane P. Laudon (2014), Management Information Systems: Managing the Digital Firm, Thirteenth Edition, Pearson. </a:t>
            </a:r>
            <a:endParaRPr lang="es-ES" altLang="zh-TW" sz="1000" dirty="0"/>
          </a:p>
        </p:txBody>
      </p:sp>
    </p:spTree>
    <p:extLst>
      <p:ext uri="{BB962C8B-B14F-4D97-AF65-F5344CB8AC3E}">
        <p14:creationId xmlns:p14="http://schemas.microsoft.com/office/powerpoint/2010/main" val="3407481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標題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1143000"/>
          </a:xfrm>
        </p:spPr>
        <p:txBody>
          <a:bodyPr/>
          <a:lstStyle/>
          <a:p>
            <a:r>
              <a:rPr lang="en-US" altLang="zh-TW" smtClean="0">
                <a:solidFill>
                  <a:schemeClr val="accent1"/>
                </a:solidFill>
              </a:rPr>
              <a:t>A model for thinking about ethical, social, and political Issues</a:t>
            </a:r>
            <a:endParaRPr lang="zh-TW" altLang="en-US" smtClean="0">
              <a:solidFill>
                <a:schemeClr val="accent1"/>
              </a:solidFill>
            </a:endParaRPr>
          </a:p>
        </p:txBody>
      </p:sp>
      <p:sp>
        <p:nvSpPr>
          <p:cNvPr id="13315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Society as a calm pond</a:t>
            </a:r>
          </a:p>
          <a:p>
            <a:r>
              <a:rPr lang="en-US" altLang="zh-TW" smtClean="0"/>
              <a:t>IT as rock dropped in pond, creating ripples of new situations not covered by old rules</a:t>
            </a:r>
          </a:p>
          <a:p>
            <a:r>
              <a:rPr lang="en-US" altLang="zh-TW" smtClean="0"/>
              <a:t>Social and political institutions cannot respond overnight to these ripples—it may take years to develop etiquette, expectations, laws</a:t>
            </a:r>
          </a:p>
          <a:p>
            <a:pPr lvl="1"/>
            <a:r>
              <a:rPr lang="en-US" altLang="zh-TW" smtClean="0"/>
              <a:t>Requires understanding of ethics to make choices in legally gray areas</a:t>
            </a:r>
            <a:endParaRPr lang="zh-TW" altLang="en-US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6D01AF-A762-486E-99FB-46C89628FD35}" type="slidenum">
              <a:rPr lang="zh-TW" altLang="en-US" smtClean="0"/>
              <a:pPr>
                <a:defRPr/>
              </a:pPr>
              <a:t>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47700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 smtClean="0"/>
              <a:t>Source: </a:t>
            </a:r>
            <a:r>
              <a:rPr lang="en-US" altLang="zh-TW" sz="1000" dirty="0"/>
              <a:t>Kenneth C. Laudon &amp; Jane P. Laudon (2014), Management Information Systems: Managing the Digital Firm, Thirteenth Edition, Pearson. </a:t>
            </a:r>
            <a:endParaRPr lang="es-ES" altLang="zh-TW" sz="1000" dirty="0"/>
          </a:p>
        </p:txBody>
      </p:sp>
    </p:spTree>
    <p:extLst>
      <p:ext uri="{BB962C8B-B14F-4D97-AF65-F5344CB8AC3E}">
        <p14:creationId xmlns:p14="http://schemas.microsoft.com/office/powerpoint/2010/main" val="17626196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標題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Five moral dimensions </a:t>
            </a:r>
            <a:r>
              <a:rPr lang="en-US" altLang="zh-TW" dirty="0" smtClean="0">
                <a:solidFill>
                  <a:schemeClr val="accent1"/>
                </a:solidFill>
              </a:rPr>
              <a:t>of the </a:t>
            </a:r>
            <a:br>
              <a:rPr lang="en-US" altLang="zh-TW" dirty="0" smtClean="0">
                <a:solidFill>
                  <a:schemeClr val="accent1"/>
                </a:solidFill>
              </a:rPr>
            </a:br>
            <a:r>
              <a:rPr lang="en-US" altLang="zh-TW" dirty="0" smtClean="0">
                <a:solidFill>
                  <a:schemeClr val="accent1"/>
                </a:solidFill>
              </a:rPr>
              <a:t>information age</a:t>
            </a:r>
            <a:endParaRPr lang="zh-TW" altLang="en-US" dirty="0" smtClean="0">
              <a:solidFill>
                <a:schemeClr val="accent1"/>
              </a:solidFill>
            </a:endParaRPr>
          </a:p>
        </p:txBody>
      </p:sp>
      <p:sp>
        <p:nvSpPr>
          <p:cNvPr id="14339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Calibri" pitchFamily="34" charset="0"/>
              <a:buAutoNum type="arabicPeriod"/>
            </a:pPr>
            <a:r>
              <a:rPr lang="en-US" altLang="zh-TW" smtClean="0"/>
              <a:t>Information rights and obligations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altLang="zh-TW" smtClean="0"/>
              <a:t>Property rights and obligations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altLang="zh-TW" smtClean="0"/>
              <a:t>Accountability and control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altLang="zh-TW" smtClean="0"/>
              <a:t>System quality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altLang="zh-TW" smtClean="0"/>
              <a:t>Quality of life</a:t>
            </a:r>
            <a:endParaRPr lang="zh-TW" altLang="en-US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E2F9FB-8FDF-4A58-9156-49E5D8373283}" type="slidenum">
              <a:rPr lang="zh-TW" altLang="en-US" smtClean="0"/>
              <a:pPr>
                <a:defRPr/>
              </a:pPr>
              <a:t>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47700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 smtClean="0"/>
              <a:t>Source: </a:t>
            </a:r>
            <a:r>
              <a:rPr lang="en-US" altLang="zh-TW" sz="1000" dirty="0"/>
              <a:t>Kenneth C. Laudon &amp; Jane P. Laudon (2014), Management Information Systems: Managing the Digital Firm, Thirteenth Edition, Pearson. </a:t>
            </a:r>
            <a:endParaRPr lang="es-ES" altLang="zh-TW" sz="1000" dirty="0"/>
          </a:p>
        </p:txBody>
      </p:sp>
    </p:spTree>
    <p:extLst>
      <p:ext uri="{BB962C8B-B14F-4D97-AF65-F5344CB8AC3E}">
        <p14:creationId xmlns:p14="http://schemas.microsoft.com/office/powerpoint/2010/main" val="19597367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標題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r>
              <a:rPr lang="en-US" altLang="zh-TW" smtClean="0">
                <a:solidFill>
                  <a:schemeClr val="accent1"/>
                </a:solidFill>
              </a:rPr>
              <a:t>Key technology trends that raise ethical issues</a:t>
            </a:r>
            <a:endParaRPr lang="zh-TW" altLang="en-US" smtClean="0">
              <a:solidFill>
                <a:schemeClr val="accent1"/>
              </a:solidFill>
            </a:endParaRPr>
          </a:p>
        </p:txBody>
      </p:sp>
      <p:sp>
        <p:nvSpPr>
          <p:cNvPr id="15363" name="內容版面配置區 2"/>
          <p:cNvSpPr>
            <a:spLocks noGrp="1"/>
          </p:cNvSpPr>
          <p:nvPr>
            <p:ph idx="1"/>
          </p:nvPr>
        </p:nvSpPr>
        <p:spPr>
          <a:xfrm>
            <a:off x="323850" y="1557338"/>
            <a:ext cx="8640763" cy="4960937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altLang="zh-TW" smtClean="0"/>
              <a:t>1. Doubling of computer power</a:t>
            </a:r>
          </a:p>
          <a:p>
            <a:pPr lvl="1"/>
            <a:r>
              <a:rPr lang="en-US" altLang="zh-TW" smtClean="0"/>
              <a:t>More organizations depend on computer systems for critical operations.</a:t>
            </a:r>
          </a:p>
          <a:p>
            <a:pPr marL="0" indent="0">
              <a:buFont typeface="Arial" charset="0"/>
              <a:buNone/>
            </a:pPr>
            <a:r>
              <a:rPr lang="en-US" altLang="zh-TW" smtClean="0"/>
              <a:t>2. Rapidly declining data storage costs</a:t>
            </a:r>
          </a:p>
          <a:p>
            <a:pPr lvl="1"/>
            <a:r>
              <a:rPr lang="en-US" altLang="zh-TW" smtClean="0"/>
              <a:t>Organizations can easily maintain detailed databases on individuals.</a:t>
            </a:r>
          </a:p>
          <a:p>
            <a:pPr marL="0" indent="0">
              <a:buFont typeface="Arial" charset="0"/>
              <a:buNone/>
            </a:pPr>
            <a:r>
              <a:rPr lang="en-US" altLang="zh-TW" smtClean="0"/>
              <a:t>3. Networking advances and the Internet</a:t>
            </a:r>
          </a:p>
          <a:p>
            <a:pPr lvl="1"/>
            <a:r>
              <a:rPr lang="en-US" altLang="zh-TW" smtClean="0"/>
              <a:t>Copying data from one location to another and accessing personal data from remote locations are much easier.</a:t>
            </a:r>
            <a:endParaRPr lang="zh-TW" altLang="en-US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F4EDAB-CF3F-4B60-A3FF-850D016074EB}" type="slidenum">
              <a:rPr lang="zh-TW" altLang="en-US" smtClean="0"/>
              <a:pPr>
                <a:defRPr/>
              </a:pPr>
              <a:t>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47700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 smtClean="0"/>
              <a:t>Source: </a:t>
            </a:r>
            <a:r>
              <a:rPr lang="en-US" altLang="zh-TW" sz="1000" dirty="0"/>
              <a:t>Kenneth C. Laudon &amp; Jane P. Laudon (2014), Management Information Systems: Managing the Digital Firm, Thirteenth Edition, Pearson. </a:t>
            </a:r>
            <a:endParaRPr lang="es-ES" altLang="zh-TW" sz="1000" dirty="0"/>
          </a:p>
        </p:txBody>
      </p:sp>
    </p:spTree>
    <p:extLst>
      <p:ext uri="{BB962C8B-B14F-4D97-AF65-F5344CB8AC3E}">
        <p14:creationId xmlns:p14="http://schemas.microsoft.com/office/powerpoint/2010/main" val="13384598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標題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r>
              <a:rPr lang="en-US" altLang="zh-TW" smtClean="0">
                <a:solidFill>
                  <a:schemeClr val="accent1"/>
                </a:solidFill>
              </a:rPr>
              <a:t>Key technology trends that raise ethical issues</a:t>
            </a:r>
            <a:endParaRPr lang="zh-TW" altLang="en-US" smtClean="0">
              <a:solidFill>
                <a:schemeClr val="accent1"/>
              </a:solidFill>
            </a:endParaRPr>
          </a:p>
        </p:txBody>
      </p:sp>
      <p:sp>
        <p:nvSpPr>
          <p:cNvPr id="16387" name="內容版面配置區 2"/>
          <p:cNvSpPr>
            <a:spLocks noGrp="1"/>
          </p:cNvSpPr>
          <p:nvPr>
            <p:ph idx="1"/>
          </p:nvPr>
        </p:nvSpPr>
        <p:spPr>
          <a:xfrm>
            <a:off x="323850" y="1557338"/>
            <a:ext cx="8640763" cy="4960937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altLang="zh-TW" smtClean="0"/>
              <a:t>4. Advances in data analysis techniques</a:t>
            </a:r>
          </a:p>
          <a:p>
            <a:pPr lvl="1"/>
            <a:r>
              <a:rPr lang="en-US" altLang="zh-TW" smtClean="0"/>
              <a:t>Profiling</a:t>
            </a:r>
          </a:p>
          <a:p>
            <a:pPr lvl="2"/>
            <a:r>
              <a:rPr lang="en-US" altLang="zh-TW" smtClean="0"/>
              <a:t>Combining data from multiple sources to create dossiers of detailed information on individuals</a:t>
            </a:r>
          </a:p>
          <a:p>
            <a:pPr lvl="1"/>
            <a:r>
              <a:rPr lang="en-US" altLang="zh-TW" smtClean="0"/>
              <a:t>Nonobvious relationship awareness (NORA)</a:t>
            </a:r>
          </a:p>
          <a:p>
            <a:pPr lvl="2"/>
            <a:r>
              <a:rPr lang="en-US" altLang="zh-TW" smtClean="0"/>
              <a:t>Combining data from multiple sources to find obscure hidden connections that might help identify criminals or terrorists</a:t>
            </a:r>
          </a:p>
          <a:p>
            <a:pPr marL="0" indent="0">
              <a:buFont typeface="Arial" charset="0"/>
              <a:buNone/>
            </a:pPr>
            <a:r>
              <a:rPr lang="en-US" altLang="zh-TW" smtClean="0"/>
              <a:t>5. Mobile device growth</a:t>
            </a:r>
          </a:p>
          <a:p>
            <a:pPr lvl="1"/>
            <a:r>
              <a:rPr lang="en-US" altLang="zh-TW" smtClean="0"/>
              <a:t>Tracking of individual cell phones</a:t>
            </a:r>
            <a:endParaRPr lang="zh-TW" altLang="en-US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286D80-11B6-40EB-936A-D6B4A291CCF9}" type="slidenum">
              <a:rPr lang="zh-TW" altLang="en-US" smtClean="0"/>
              <a:pPr>
                <a:defRPr/>
              </a:pPr>
              <a:t>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47700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 smtClean="0"/>
              <a:t>Source: </a:t>
            </a:r>
            <a:r>
              <a:rPr lang="en-US" altLang="zh-TW" sz="1000" dirty="0"/>
              <a:t>Kenneth C. Laudon &amp; Jane P. Laudon (2014), Management Information Systems: Managing the Digital Firm, Thirteenth Edition, Pearson. </a:t>
            </a:r>
            <a:endParaRPr lang="es-ES" altLang="zh-TW" sz="1000" dirty="0"/>
          </a:p>
        </p:txBody>
      </p:sp>
    </p:spTree>
    <p:extLst>
      <p:ext uri="{BB962C8B-B14F-4D97-AF65-F5344CB8AC3E}">
        <p14:creationId xmlns:p14="http://schemas.microsoft.com/office/powerpoint/2010/main" val="6033789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標題 1"/>
          <p:cNvSpPr>
            <a:spLocks noGrp="1"/>
          </p:cNvSpPr>
          <p:nvPr>
            <p:ph type="title"/>
          </p:nvPr>
        </p:nvSpPr>
        <p:spPr>
          <a:xfrm>
            <a:off x="457200" y="44450"/>
            <a:ext cx="8229600" cy="915988"/>
          </a:xfrm>
        </p:spPr>
        <p:txBody>
          <a:bodyPr/>
          <a:lstStyle/>
          <a:p>
            <a:r>
              <a:rPr lang="en-US" altLang="zh-TW" sz="3200" smtClean="0">
                <a:solidFill>
                  <a:schemeClr val="accent1"/>
                </a:solidFill>
              </a:rPr>
              <a:t>NONOBVIOUS RELATIONSHIP AWARENESS (NORA)</a:t>
            </a:r>
            <a:endParaRPr lang="zh-TW" altLang="en-US" sz="3200" smtClean="0">
              <a:solidFill>
                <a:schemeClr val="accent1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1D741-0309-4AA6-BD1B-566C2771B94B}" type="slidenum">
              <a:rPr lang="zh-TW" altLang="en-US" smtClean="0"/>
              <a:pPr>
                <a:defRPr/>
              </a:pPr>
              <a:t>16</a:t>
            </a:fld>
            <a:endParaRPr lang="zh-TW" altLang="en-US"/>
          </a:p>
        </p:txBody>
      </p:sp>
      <p:pic>
        <p:nvPicPr>
          <p:cNvPr id="174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052513"/>
            <a:ext cx="5688012" cy="534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47700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 smtClean="0"/>
              <a:t>Source: </a:t>
            </a:r>
            <a:r>
              <a:rPr lang="en-US" altLang="zh-TW" sz="1000" dirty="0"/>
              <a:t>Kenneth C. Laudon &amp; Jane P. Laudon (2014), Management Information Systems: Managing the Digital Firm, Thirteenth Edition, Pearson. </a:t>
            </a:r>
            <a:endParaRPr lang="es-ES" altLang="zh-TW" sz="1000" dirty="0"/>
          </a:p>
        </p:txBody>
      </p:sp>
    </p:spTree>
    <p:extLst>
      <p:ext uri="{BB962C8B-B14F-4D97-AF65-F5344CB8AC3E}">
        <p14:creationId xmlns:p14="http://schemas.microsoft.com/office/powerpoint/2010/main" val="5726684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標題 1"/>
          <p:cNvSpPr>
            <a:spLocks noGrp="1"/>
          </p:cNvSpPr>
          <p:nvPr>
            <p:ph type="title"/>
          </p:nvPr>
        </p:nvSpPr>
        <p:spPr>
          <a:xfrm>
            <a:off x="457200" y="44450"/>
            <a:ext cx="8229600" cy="1143000"/>
          </a:xfrm>
        </p:spPr>
        <p:txBody>
          <a:bodyPr/>
          <a:lstStyle/>
          <a:p>
            <a:r>
              <a:rPr lang="en-US" altLang="zh-TW" dirty="0" smtClean="0">
                <a:solidFill>
                  <a:schemeClr val="accent1"/>
                </a:solidFill>
              </a:rPr>
              <a:t>Basic concepts for </a:t>
            </a:r>
            <a:r>
              <a:rPr lang="en-US" altLang="zh-TW" dirty="0" smtClean="0">
                <a:solidFill>
                  <a:srgbClr val="FF0000"/>
                </a:solidFill>
              </a:rPr>
              <a:t>ethical analysis</a:t>
            </a:r>
            <a:endParaRPr lang="zh-TW" altLang="en-US" dirty="0" smtClean="0">
              <a:solidFill>
                <a:srgbClr val="FF0000"/>
              </a:solidFill>
            </a:endParaRPr>
          </a:p>
        </p:txBody>
      </p:sp>
      <p:sp>
        <p:nvSpPr>
          <p:cNvPr id="18435" name="內容版面配置區 2"/>
          <p:cNvSpPr>
            <a:spLocks noGrp="1"/>
          </p:cNvSpPr>
          <p:nvPr>
            <p:ph idx="1"/>
          </p:nvPr>
        </p:nvSpPr>
        <p:spPr>
          <a:xfrm>
            <a:off x="250825" y="1341438"/>
            <a:ext cx="8642350" cy="5111750"/>
          </a:xfrm>
        </p:spPr>
        <p:txBody>
          <a:bodyPr/>
          <a:lstStyle/>
          <a:p>
            <a:r>
              <a:rPr lang="en-US" altLang="zh-TW" sz="2800" smtClean="0"/>
              <a:t>Responsibility: </a:t>
            </a:r>
            <a:r>
              <a:rPr lang="en-US" altLang="zh-TW" sz="2600" smtClean="0"/>
              <a:t> </a:t>
            </a:r>
          </a:p>
          <a:p>
            <a:pPr lvl="1"/>
            <a:r>
              <a:rPr lang="en-US" altLang="zh-TW" sz="2600" smtClean="0"/>
              <a:t>Accepting the potential costs, duties, and obligations for decisions</a:t>
            </a:r>
          </a:p>
          <a:p>
            <a:r>
              <a:rPr lang="en-US" altLang="zh-TW" sz="2800" smtClean="0"/>
              <a:t>Accountability: </a:t>
            </a:r>
          </a:p>
          <a:p>
            <a:pPr lvl="1"/>
            <a:r>
              <a:rPr lang="en-US" altLang="zh-TW" sz="2600" smtClean="0"/>
              <a:t>Mechanisms for identifying responsible parties</a:t>
            </a:r>
          </a:p>
          <a:p>
            <a:r>
              <a:rPr lang="en-US" altLang="zh-TW" sz="2800" smtClean="0"/>
              <a:t>Liability: </a:t>
            </a:r>
          </a:p>
          <a:p>
            <a:pPr lvl="1"/>
            <a:r>
              <a:rPr lang="en-US" altLang="zh-TW" sz="2600" smtClean="0"/>
              <a:t>Permits individuals (and firms) to recover damages done to them </a:t>
            </a:r>
          </a:p>
          <a:p>
            <a:r>
              <a:rPr lang="en-US" altLang="zh-TW" sz="2800" smtClean="0"/>
              <a:t>Due process:</a:t>
            </a:r>
            <a:r>
              <a:rPr lang="en-US" altLang="zh-TW" sz="2600" smtClean="0"/>
              <a:t> </a:t>
            </a:r>
          </a:p>
          <a:p>
            <a:pPr lvl="1"/>
            <a:r>
              <a:rPr lang="en-US" altLang="zh-TW" sz="2600" smtClean="0"/>
              <a:t>Laws are well-known and understood, with an ability to appeal to higher authorities </a:t>
            </a:r>
            <a:endParaRPr lang="zh-TW" altLang="en-US" sz="260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6D5019-AAD2-4D95-93CC-A7F62D76104C}" type="slidenum">
              <a:rPr lang="zh-TW" altLang="en-US" smtClean="0"/>
              <a:pPr>
                <a:defRPr/>
              </a:pPr>
              <a:t>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47700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 smtClean="0"/>
              <a:t>Source: </a:t>
            </a:r>
            <a:r>
              <a:rPr lang="en-US" altLang="zh-TW" sz="1000" dirty="0"/>
              <a:t>Kenneth C. Laudon &amp; Jane P. Laudon (2014), Management Information Systems: Managing the Digital Firm, Thirteenth Edition, Pearson. </a:t>
            </a:r>
            <a:endParaRPr lang="es-ES" altLang="zh-TW" sz="1000" dirty="0"/>
          </a:p>
        </p:txBody>
      </p:sp>
    </p:spTree>
    <p:extLst>
      <p:ext uri="{BB962C8B-B14F-4D97-AF65-F5344CB8AC3E}">
        <p14:creationId xmlns:p14="http://schemas.microsoft.com/office/powerpoint/2010/main" val="19652236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Five-step ethical analysis</a:t>
            </a:r>
            <a:endParaRPr lang="zh-TW" altLang="en-US" dirty="0" smtClean="0">
              <a:solidFill>
                <a:srgbClr val="FF0000"/>
              </a:solidFill>
            </a:endParaRPr>
          </a:p>
        </p:txBody>
      </p:sp>
      <p:sp>
        <p:nvSpPr>
          <p:cNvPr id="19459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Calibri" pitchFamily="34" charset="0"/>
              <a:buAutoNum type="arabicPeriod"/>
            </a:pPr>
            <a:r>
              <a:rPr lang="en-US" altLang="zh-TW" smtClean="0"/>
              <a:t>Identify and clearly describe the facts.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altLang="zh-TW" smtClean="0"/>
              <a:t>Define the conflict or dilemma and identify the higher-order values involved.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altLang="zh-TW" smtClean="0"/>
              <a:t>Identify the stakeholders.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altLang="zh-TW" smtClean="0"/>
              <a:t>Identify the options that you can reasonably take.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altLang="zh-TW" smtClean="0"/>
              <a:t>Identify the potential consequences of your options.</a:t>
            </a:r>
            <a:endParaRPr lang="zh-TW" altLang="en-US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FC17ED-8B90-489E-B364-5C52B45971DD}" type="slidenum">
              <a:rPr lang="zh-TW" altLang="en-US" smtClean="0"/>
              <a:pPr>
                <a:defRPr/>
              </a:pPr>
              <a:t>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47700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 smtClean="0"/>
              <a:t>Source: </a:t>
            </a:r>
            <a:r>
              <a:rPr lang="en-US" altLang="zh-TW" sz="1000" dirty="0"/>
              <a:t>Kenneth C. Laudon &amp; Jane P. Laudon (2014), Management Information Systems: Managing the Digital Firm, Thirteenth Edition, Pearson. </a:t>
            </a:r>
            <a:endParaRPr lang="es-ES" altLang="zh-TW" sz="1000" dirty="0"/>
          </a:p>
        </p:txBody>
      </p:sp>
    </p:spTree>
    <p:extLst>
      <p:ext uri="{BB962C8B-B14F-4D97-AF65-F5344CB8AC3E}">
        <p14:creationId xmlns:p14="http://schemas.microsoft.com/office/powerpoint/2010/main" val="12158820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標題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r>
              <a:rPr lang="en-US" altLang="zh-TW" smtClean="0">
                <a:solidFill>
                  <a:schemeClr val="accent1"/>
                </a:solidFill>
              </a:rPr>
              <a:t>Information rights: privacy and freedom in the Internet age</a:t>
            </a:r>
            <a:endParaRPr lang="zh-TW" altLang="en-US" smtClean="0">
              <a:solidFill>
                <a:schemeClr val="accent1"/>
              </a:solidFill>
            </a:endParaRPr>
          </a:p>
        </p:txBody>
      </p:sp>
      <p:sp>
        <p:nvSpPr>
          <p:cNvPr id="20483" name="內容版面配置區 2"/>
          <p:cNvSpPr>
            <a:spLocks noGrp="1"/>
          </p:cNvSpPr>
          <p:nvPr>
            <p:ph idx="1"/>
          </p:nvPr>
        </p:nvSpPr>
        <p:spPr>
          <a:xfrm>
            <a:off x="250825" y="1484313"/>
            <a:ext cx="8713788" cy="4897437"/>
          </a:xfrm>
        </p:spPr>
        <p:txBody>
          <a:bodyPr/>
          <a:lstStyle/>
          <a:p>
            <a:r>
              <a:rPr lang="en-US" altLang="zh-TW" smtClean="0"/>
              <a:t>Privacy: </a:t>
            </a:r>
          </a:p>
          <a:p>
            <a:pPr lvl="1"/>
            <a:r>
              <a:rPr lang="en-US" altLang="zh-TW" smtClean="0"/>
              <a:t>Claim of individuals to be left alone, free from surveillance or interference from other individuals, organizations, or state; claim to be able to control information about yourself</a:t>
            </a:r>
          </a:p>
          <a:p>
            <a:r>
              <a:rPr lang="en-US" altLang="zh-TW" smtClean="0"/>
              <a:t>In the United States, privacy protected by:</a:t>
            </a:r>
          </a:p>
          <a:p>
            <a:pPr lvl="1"/>
            <a:r>
              <a:rPr lang="en-US" altLang="zh-TW" smtClean="0"/>
              <a:t>First Amendment (freedom of speech)</a:t>
            </a:r>
          </a:p>
          <a:p>
            <a:pPr lvl="1"/>
            <a:r>
              <a:rPr lang="en-US" altLang="zh-TW" smtClean="0"/>
              <a:t>Fourth Amendment (unreasonable search and seizure)</a:t>
            </a:r>
          </a:p>
          <a:p>
            <a:pPr lvl="1"/>
            <a:r>
              <a:rPr lang="en-US" altLang="zh-TW" smtClean="0"/>
              <a:t>Additional federal statues (e.g., Privacy Act of 1974)</a:t>
            </a:r>
            <a:endParaRPr lang="zh-TW" altLang="en-US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1DB1F5-2410-46D7-BEAC-085366B6BC64}" type="slidenum">
              <a:rPr lang="zh-TW" altLang="en-US" smtClean="0"/>
              <a:pPr>
                <a:defRPr/>
              </a:pPr>
              <a:t>19</a:t>
            </a:fld>
            <a:endParaRPr lang="zh-TW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47700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 smtClean="0"/>
              <a:t>Source: </a:t>
            </a:r>
            <a:r>
              <a:rPr lang="en-US" altLang="zh-TW" sz="1000" dirty="0"/>
              <a:t>Kenneth C. Laudon &amp; Jane P. Laudon (2014), Management Information Systems: Managing the Digital Firm, Thirteenth Edition, Pearson. </a:t>
            </a:r>
            <a:endParaRPr lang="es-ES" altLang="zh-TW" sz="1000" dirty="0"/>
          </a:p>
        </p:txBody>
      </p:sp>
    </p:spTree>
    <p:extLst>
      <p:ext uri="{BB962C8B-B14F-4D97-AF65-F5344CB8AC3E}">
        <p14:creationId xmlns:p14="http://schemas.microsoft.com/office/powerpoint/2010/main" val="2023435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內容版面配置區 2"/>
          <p:cNvSpPr>
            <a:spLocks noGrp="1"/>
          </p:cNvSpPr>
          <p:nvPr>
            <p:ph idx="1"/>
          </p:nvPr>
        </p:nvSpPr>
        <p:spPr>
          <a:xfrm>
            <a:off x="71438" y="1052513"/>
            <a:ext cx="8964612" cy="561657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zh-TW" altLang="en-US" sz="2400" dirty="0" smtClean="0"/>
              <a:t>週次 </a:t>
            </a:r>
            <a:r>
              <a:rPr lang="en-US" altLang="zh-TW" sz="2400" dirty="0" smtClean="0"/>
              <a:t>(Week)    </a:t>
            </a:r>
            <a:r>
              <a:rPr lang="zh-TW" altLang="en-US" sz="2400" dirty="0" smtClean="0"/>
              <a:t>日期 </a:t>
            </a:r>
            <a:r>
              <a:rPr lang="en-US" altLang="zh-TW" sz="2400" dirty="0" smtClean="0"/>
              <a:t>(Date)    </a:t>
            </a:r>
            <a:r>
              <a:rPr lang="zh-TW" altLang="en-US" sz="2400" dirty="0" smtClean="0"/>
              <a:t>內容 </a:t>
            </a:r>
            <a:r>
              <a:rPr lang="en-US" altLang="zh-TW" sz="2400" dirty="0" smtClean="0"/>
              <a:t>(Subject/Topics)</a:t>
            </a:r>
          </a:p>
          <a:p>
            <a:pPr>
              <a:buNone/>
            </a:pPr>
            <a:r>
              <a:rPr lang="en-US" altLang="zh-TW" sz="2400" dirty="0"/>
              <a:t>1   2017/09/21   Introduction to Case Study for Hot Issues of </a:t>
            </a:r>
            <a:r>
              <a:rPr lang="en-US" altLang="zh-TW" sz="2400" dirty="0" smtClean="0"/>
              <a:t/>
            </a:r>
            <a:br>
              <a:rPr lang="en-US" altLang="zh-TW" sz="2400" dirty="0" smtClean="0"/>
            </a:br>
            <a:r>
              <a:rPr lang="en-US" altLang="zh-TW" sz="2400" dirty="0" smtClean="0"/>
              <a:t>                         Information </a:t>
            </a:r>
            <a:r>
              <a:rPr lang="en-US" altLang="zh-TW" sz="2400" dirty="0"/>
              <a:t>Management</a:t>
            </a:r>
          </a:p>
          <a:p>
            <a:pPr>
              <a:buNone/>
            </a:pPr>
            <a:r>
              <a:rPr lang="en-US" altLang="zh-TW" sz="2400" dirty="0"/>
              <a:t>2   2017/09/28   Information Systems in Global Business: UPS   </a:t>
            </a:r>
            <a:r>
              <a:rPr lang="en-US" altLang="zh-TW" sz="2400" dirty="0" smtClean="0"/>
              <a:t/>
            </a:r>
            <a:br>
              <a:rPr lang="en-US" altLang="zh-TW" sz="2400" dirty="0" smtClean="0"/>
            </a:br>
            <a:r>
              <a:rPr lang="en-US" altLang="zh-TW" sz="2400" dirty="0" smtClean="0"/>
              <a:t>                         (</a:t>
            </a:r>
            <a:r>
              <a:rPr lang="en-US" altLang="zh-TW" sz="2400" dirty="0"/>
              <a:t>Chap. 1) (pp.53-54) </a:t>
            </a:r>
          </a:p>
          <a:p>
            <a:pPr>
              <a:buNone/>
            </a:pPr>
            <a:r>
              <a:rPr lang="en-US" altLang="zh-TW" sz="2400" dirty="0"/>
              <a:t>3   2017/10/05   Global E-Business and Collaboration: P&amp;G   </a:t>
            </a:r>
            <a:r>
              <a:rPr lang="en-US" altLang="zh-TW" sz="2400" dirty="0" smtClean="0"/>
              <a:t/>
            </a:r>
            <a:br>
              <a:rPr lang="en-US" altLang="zh-TW" sz="2400" dirty="0" smtClean="0"/>
            </a:br>
            <a:r>
              <a:rPr lang="en-US" altLang="zh-TW" sz="2400" dirty="0" smtClean="0"/>
              <a:t>                         (</a:t>
            </a:r>
            <a:r>
              <a:rPr lang="en-US" altLang="zh-TW" sz="2400" dirty="0"/>
              <a:t>Chap. 2) (pp.84-85) </a:t>
            </a:r>
          </a:p>
          <a:p>
            <a:pPr>
              <a:buNone/>
            </a:pPr>
            <a:r>
              <a:rPr lang="en-US" altLang="zh-TW" sz="2400" dirty="0"/>
              <a:t>4   2017/10/12   Information Systems, Organization, and Strategy: </a:t>
            </a:r>
            <a:r>
              <a:rPr lang="en-US" altLang="zh-TW" sz="2400" dirty="0" smtClean="0"/>
              <a:t/>
            </a:r>
            <a:br>
              <a:rPr lang="en-US" altLang="zh-TW" sz="2400" dirty="0" smtClean="0"/>
            </a:br>
            <a:r>
              <a:rPr lang="en-US" altLang="zh-TW" sz="2400" dirty="0" smtClean="0"/>
              <a:t>                         Starbucks   </a:t>
            </a:r>
            <a:r>
              <a:rPr lang="en-US" altLang="zh-TW" sz="2400" dirty="0"/>
              <a:t>(Chap. 3) (pp.129-130) </a:t>
            </a:r>
          </a:p>
          <a:p>
            <a:pPr>
              <a:buNone/>
            </a:pPr>
            <a:r>
              <a:rPr lang="en-US" altLang="zh-TW" sz="2400" dirty="0">
                <a:solidFill>
                  <a:srgbClr val="FF0000"/>
                </a:solidFill>
              </a:rPr>
              <a:t>5   2017/10/19   Ethical and Social Issues in Information Systems: </a:t>
            </a:r>
            <a:r>
              <a:rPr lang="en-US" altLang="zh-TW" sz="2400" dirty="0" smtClean="0">
                <a:solidFill>
                  <a:srgbClr val="FF0000"/>
                </a:solidFill>
              </a:rPr>
              <a:t/>
            </a:r>
            <a:br>
              <a:rPr lang="en-US" altLang="zh-TW" sz="2400" dirty="0" smtClean="0">
                <a:solidFill>
                  <a:srgbClr val="FF0000"/>
                </a:solidFill>
              </a:rPr>
            </a:br>
            <a:r>
              <a:rPr lang="en-US" altLang="zh-TW" sz="2400" dirty="0" smtClean="0">
                <a:solidFill>
                  <a:srgbClr val="FF0000"/>
                </a:solidFill>
              </a:rPr>
              <a:t>                         Facebook   </a:t>
            </a:r>
            <a:r>
              <a:rPr lang="en-US" altLang="zh-TW" sz="2400" dirty="0">
                <a:solidFill>
                  <a:srgbClr val="FF0000"/>
                </a:solidFill>
              </a:rPr>
              <a:t>(Chap. 4) (pp.188-190) </a:t>
            </a:r>
          </a:p>
          <a:p>
            <a:pPr>
              <a:buNone/>
            </a:pPr>
            <a:r>
              <a:rPr lang="en-US" altLang="zh-TW" sz="2400" dirty="0"/>
              <a:t>6   2017/10/26   IT Infrastructure and Emerging Technologies: </a:t>
            </a:r>
            <a:r>
              <a:rPr lang="en-US" altLang="zh-TW" sz="2400" dirty="0" smtClean="0"/>
              <a:t/>
            </a:r>
            <a:br>
              <a:rPr lang="en-US" altLang="zh-TW" sz="2400" dirty="0" smtClean="0"/>
            </a:br>
            <a:r>
              <a:rPr lang="en-US" altLang="zh-TW" sz="2400" dirty="0" smtClean="0"/>
              <a:t>                        Amazon </a:t>
            </a:r>
            <a:r>
              <a:rPr lang="en-US" altLang="zh-TW" sz="2400" dirty="0"/>
              <a:t>and Cloud Computing   (Chap. 5) </a:t>
            </a:r>
            <a:r>
              <a:rPr lang="en-US" altLang="zh-TW" sz="2200" dirty="0"/>
              <a:t>(pp. 234-236) </a:t>
            </a:r>
          </a:p>
          <a:p>
            <a:pPr>
              <a:buNone/>
            </a:pPr>
            <a:endParaRPr lang="en-US" altLang="zh-TW" sz="2400" dirty="0"/>
          </a:p>
        </p:txBody>
      </p:sp>
      <p:sp>
        <p:nvSpPr>
          <p:cNvPr id="14340" name="矩形 4"/>
          <p:cNvSpPr>
            <a:spLocks noChangeArrowheads="1"/>
          </p:cNvSpPr>
          <p:nvPr/>
        </p:nvSpPr>
        <p:spPr bwMode="auto">
          <a:xfrm>
            <a:off x="395288" y="115888"/>
            <a:ext cx="813752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zh-TW" altLang="en-US" sz="4400" b="1">
                <a:solidFill>
                  <a:schemeClr val="accent1"/>
                </a:solidFill>
                <a:latin typeface="標楷體" pitchFamily="65" charset="-120"/>
                <a:ea typeface="標楷體" pitchFamily="65" charset="-120"/>
              </a:rPr>
              <a:t>課程大綱 </a:t>
            </a:r>
            <a:r>
              <a:rPr lang="en-US" altLang="zh-TW" sz="4400" b="1">
                <a:solidFill>
                  <a:schemeClr val="accent1"/>
                </a:solidFill>
                <a:latin typeface="+mj-lt"/>
              </a:rPr>
              <a:t>(</a:t>
            </a:r>
            <a:r>
              <a:rPr lang="en-US" altLang="zh-TW" sz="4400" b="1">
                <a:solidFill>
                  <a:schemeClr val="accent1"/>
                </a:solidFill>
                <a:latin typeface="+mj-lt"/>
                <a:ea typeface="新細明體" pitchFamily="18" charset="-120"/>
              </a:rPr>
              <a:t>Syllabus)</a:t>
            </a:r>
            <a:endParaRPr lang="zh-TW" altLang="en-US" sz="4400" b="1">
              <a:solidFill>
                <a:schemeClr val="accent1"/>
              </a:solidFill>
              <a:latin typeface="+mj-lt"/>
              <a:ea typeface="標楷體" pitchFamily="65" charset="-120"/>
            </a:endParaRPr>
          </a:p>
        </p:txBody>
      </p:sp>
      <p:sp>
        <p:nvSpPr>
          <p:cNvPr id="5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459788" y="6597650"/>
            <a:ext cx="649287" cy="287338"/>
          </a:xfrm>
        </p:spPr>
        <p:txBody>
          <a:bodyPr/>
          <a:lstStyle/>
          <a:p>
            <a:pPr>
              <a:defRPr/>
            </a:pPr>
            <a:fld id="{99045DEC-9E37-4AD3-9DC8-FC4E02C75674}" type="slidenum">
              <a:rPr lang="zh-TW" altLang="en-US" smtClean="0"/>
              <a:pPr>
                <a:defRPr/>
              </a:pPr>
              <a:t>2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標題 1"/>
          <p:cNvSpPr>
            <a:spLocks noGrp="1"/>
          </p:cNvSpPr>
          <p:nvPr>
            <p:ph type="title"/>
          </p:nvPr>
        </p:nvSpPr>
        <p:spPr>
          <a:xfrm>
            <a:off x="457200" y="44450"/>
            <a:ext cx="8229600" cy="936625"/>
          </a:xfrm>
        </p:spPr>
        <p:txBody>
          <a:bodyPr/>
          <a:lstStyle/>
          <a:p>
            <a:r>
              <a:rPr lang="en-US" altLang="zh-TW" smtClean="0">
                <a:solidFill>
                  <a:schemeClr val="accent1"/>
                </a:solidFill>
              </a:rPr>
              <a:t>Fair Information Practices (FIP)</a:t>
            </a:r>
            <a:endParaRPr lang="zh-TW" altLang="en-US" smtClean="0">
              <a:solidFill>
                <a:schemeClr val="accent1"/>
              </a:solidFill>
            </a:endParaRPr>
          </a:p>
        </p:txBody>
      </p:sp>
      <p:sp>
        <p:nvSpPr>
          <p:cNvPr id="21507" name="內容版面配置區 2"/>
          <p:cNvSpPr>
            <a:spLocks noGrp="1"/>
          </p:cNvSpPr>
          <p:nvPr>
            <p:ph idx="1"/>
          </p:nvPr>
        </p:nvSpPr>
        <p:spPr>
          <a:xfrm>
            <a:off x="179388" y="1052513"/>
            <a:ext cx="8713787" cy="5400675"/>
          </a:xfrm>
        </p:spPr>
        <p:txBody>
          <a:bodyPr/>
          <a:lstStyle/>
          <a:p>
            <a:r>
              <a:rPr lang="en-US" altLang="zh-TW" sz="2600" smtClean="0"/>
              <a:t>Set of principles governing the collection and use of information</a:t>
            </a:r>
          </a:p>
          <a:p>
            <a:pPr lvl="1"/>
            <a:r>
              <a:rPr lang="en-US" altLang="zh-TW" sz="2600" smtClean="0"/>
              <a:t>Basis of most U.S. and European privacy laws</a:t>
            </a:r>
          </a:p>
          <a:p>
            <a:pPr lvl="1"/>
            <a:r>
              <a:rPr lang="en-US" altLang="zh-TW" sz="2600" smtClean="0"/>
              <a:t>Based on mutuality of interest between record holder and individual </a:t>
            </a:r>
          </a:p>
          <a:p>
            <a:pPr lvl="1"/>
            <a:r>
              <a:rPr lang="en-US" altLang="zh-TW" sz="2600" smtClean="0"/>
              <a:t>Restated and extended by FTC in 1998 to provide guidelines for protecting online privacy</a:t>
            </a:r>
          </a:p>
          <a:p>
            <a:r>
              <a:rPr lang="en-US" altLang="zh-TW" sz="2600" smtClean="0"/>
              <a:t>Used to drive changes in privacy legislation</a:t>
            </a:r>
          </a:p>
          <a:p>
            <a:pPr lvl="1"/>
            <a:r>
              <a:rPr lang="en-US" altLang="zh-TW" sz="2600" smtClean="0"/>
              <a:t>COPPA</a:t>
            </a:r>
          </a:p>
          <a:p>
            <a:pPr lvl="1"/>
            <a:r>
              <a:rPr lang="en-US" altLang="zh-TW" sz="2600" smtClean="0"/>
              <a:t>Gramm-Leach-Bliley Act</a:t>
            </a:r>
          </a:p>
          <a:p>
            <a:pPr lvl="1"/>
            <a:r>
              <a:rPr lang="en-US" altLang="zh-TW" sz="2600" smtClean="0"/>
              <a:t>HIPAA</a:t>
            </a:r>
          </a:p>
          <a:p>
            <a:pPr lvl="1"/>
            <a:r>
              <a:rPr lang="en-US" altLang="zh-TW" sz="2600" smtClean="0"/>
              <a:t>Do-Not-Track Online Act of 2011</a:t>
            </a:r>
            <a:endParaRPr lang="zh-TW" altLang="en-US" sz="260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65FD4E-58E4-4B69-8DC5-3CBA679DE375}" type="slidenum">
              <a:rPr lang="zh-TW" altLang="en-US" smtClean="0"/>
              <a:pPr>
                <a:defRPr/>
              </a:pPr>
              <a:t>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47700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 smtClean="0"/>
              <a:t>Source: </a:t>
            </a:r>
            <a:r>
              <a:rPr lang="en-US" altLang="zh-TW" sz="1000" dirty="0"/>
              <a:t>Kenneth C. Laudon &amp; Jane P. Laudon (2014), Management Information Systems: Managing the Digital Firm, Thirteenth Edition, Pearson. </a:t>
            </a:r>
            <a:endParaRPr lang="es-ES" altLang="zh-TW" sz="1000" dirty="0"/>
          </a:p>
        </p:txBody>
      </p:sp>
    </p:spTree>
    <p:extLst>
      <p:ext uri="{BB962C8B-B14F-4D97-AF65-F5344CB8AC3E}">
        <p14:creationId xmlns:p14="http://schemas.microsoft.com/office/powerpoint/2010/main" val="3352298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smtClean="0">
                <a:solidFill>
                  <a:schemeClr val="accent1"/>
                </a:solidFill>
              </a:rPr>
              <a:t>Federal Trade Commission (FTC) </a:t>
            </a:r>
            <a:br>
              <a:rPr lang="en-US" altLang="zh-TW" sz="3600" smtClean="0">
                <a:solidFill>
                  <a:schemeClr val="accent1"/>
                </a:solidFill>
              </a:rPr>
            </a:br>
            <a:r>
              <a:rPr lang="en-US" altLang="zh-TW" sz="3600" smtClean="0">
                <a:solidFill>
                  <a:schemeClr val="accent1"/>
                </a:solidFill>
              </a:rPr>
              <a:t>Fair Information Practices (FIP) principles</a:t>
            </a:r>
            <a:endParaRPr lang="zh-TW" altLang="en-US" sz="3600" smtClean="0">
              <a:solidFill>
                <a:schemeClr val="accent1"/>
              </a:solidFill>
            </a:endParaRPr>
          </a:p>
        </p:txBody>
      </p:sp>
      <p:sp>
        <p:nvSpPr>
          <p:cNvPr id="2253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en-US" altLang="zh-TW" smtClean="0"/>
              <a:t>1. Notice/awareness (core principle) </a:t>
            </a:r>
          </a:p>
          <a:p>
            <a:pPr lvl="1"/>
            <a:r>
              <a:rPr lang="en-US" altLang="zh-TW" smtClean="0"/>
              <a:t>Web sites must disclose practices before collecting data.</a:t>
            </a:r>
          </a:p>
          <a:p>
            <a:pPr marL="0" indent="0">
              <a:buFont typeface="Arial" charset="0"/>
              <a:buNone/>
            </a:pPr>
            <a:r>
              <a:rPr lang="en-US" altLang="zh-TW" smtClean="0"/>
              <a:t>2. Choice/consent (core principle) </a:t>
            </a:r>
          </a:p>
          <a:p>
            <a:pPr lvl="1"/>
            <a:r>
              <a:rPr lang="en-US" altLang="zh-TW" smtClean="0"/>
              <a:t>Consumers must be able to choose how information is used for secondary purposes.</a:t>
            </a:r>
          </a:p>
          <a:p>
            <a:pPr marL="0" indent="0">
              <a:buFont typeface="Arial" charset="0"/>
              <a:buNone/>
            </a:pPr>
            <a:r>
              <a:rPr lang="en-US" altLang="zh-TW" smtClean="0"/>
              <a:t>3. Access/participation </a:t>
            </a:r>
          </a:p>
          <a:p>
            <a:pPr lvl="1"/>
            <a:r>
              <a:rPr lang="en-US" altLang="zh-TW" smtClean="0"/>
              <a:t>Consumers must be able to review and contest accuracy of personal data.</a:t>
            </a:r>
            <a:endParaRPr lang="zh-TW" altLang="en-US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8DC69E-8385-4C24-A695-41428F0BC8BB}" type="slidenum">
              <a:rPr lang="zh-TW" altLang="en-US" smtClean="0"/>
              <a:pPr>
                <a:defRPr/>
              </a:pPr>
              <a:t>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47700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 smtClean="0"/>
              <a:t>Source: </a:t>
            </a:r>
            <a:r>
              <a:rPr lang="en-US" altLang="zh-TW" sz="1000" dirty="0"/>
              <a:t>Kenneth C. Laudon &amp; Jane P. Laudon (2014), Management Information Systems: Managing the Digital Firm, Thirteenth Edition, Pearson. </a:t>
            </a:r>
            <a:endParaRPr lang="es-ES" altLang="zh-TW" sz="1000" dirty="0"/>
          </a:p>
        </p:txBody>
      </p:sp>
    </p:spTree>
    <p:extLst>
      <p:ext uri="{BB962C8B-B14F-4D97-AF65-F5344CB8AC3E}">
        <p14:creationId xmlns:p14="http://schemas.microsoft.com/office/powerpoint/2010/main" val="13581467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smtClean="0">
                <a:solidFill>
                  <a:schemeClr val="accent1"/>
                </a:solidFill>
              </a:rPr>
              <a:t>Federal Trade Commission (FTC) </a:t>
            </a:r>
            <a:br>
              <a:rPr lang="en-US" altLang="zh-TW" sz="3600" smtClean="0">
                <a:solidFill>
                  <a:schemeClr val="accent1"/>
                </a:solidFill>
              </a:rPr>
            </a:br>
            <a:r>
              <a:rPr lang="en-US" altLang="zh-TW" sz="3600" smtClean="0">
                <a:solidFill>
                  <a:schemeClr val="accent1"/>
                </a:solidFill>
              </a:rPr>
              <a:t>Fair Information Practices (FIP) principles</a:t>
            </a:r>
            <a:endParaRPr lang="zh-TW" altLang="en-US" sz="3600" smtClean="0">
              <a:solidFill>
                <a:schemeClr val="accent1"/>
              </a:solidFill>
            </a:endParaRPr>
          </a:p>
        </p:txBody>
      </p:sp>
      <p:sp>
        <p:nvSpPr>
          <p:cNvPr id="23555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en-US" altLang="zh-TW" smtClean="0"/>
              <a:t>4. Security </a:t>
            </a:r>
          </a:p>
          <a:p>
            <a:pPr lvl="1"/>
            <a:r>
              <a:rPr lang="en-US" altLang="zh-TW" smtClean="0"/>
              <a:t>Data collectors must take steps to ensure accuracy, security of personal data.</a:t>
            </a:r>
          </a:p>
          <a:p>
            <a:pPr marL="0" indent="0">
              <a:buFont typeface="Arial" charset="0"/>
              <a:buNone/>
            </a:pPr>
            <a:r>
              <a:rPr lang="en-US" altLang="zh-TW" smtClean="0"/>
              <a:t>5. Enforcement </a:t>
            </a:r>
          </a:p>
          <a:p>
            <a:pPr lvl="1"/>
            <a:r>
              <a:rPr lang="en-US" altLang="zh-TW" smtClean="0"/>
              <a:t>Must be mechanism to enforce FIP principles.</a:t>
            </a:r>
            <a:endParaRPr lang="zh-TW" altLang="en-US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FF154E-E9C9-4F86-8784-162022519409}" type="slidenum">
              <a:rPr lang="zh-TW" altLang="en-US" smtClean="0"/>
              <a:pPr>
                <a:defRPr/>
              </a:pPr>
              <a:t>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47700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 smtClean="0"/>
              <a:t>Source: </a:t>
            </a:r>
            <a:r>
              <a:rPr lang="en-US" altLang="zh-TW" sz="1000" dirty="0"/>
              <a:t>Kenneth C. Laudon &amp; Jane P. Laudon (2014), Management Information Systems: Managing the Digital Firm, Thirteenth Edition, Pearson. </a:t>
            </a:r>
            <a:endParaRPr lang="es-ES" altLang="zh-TW" sz="1000" dirty="0"/>
          </a:p>
        </p:txBody>
      </p:sp>
    </p:spTree>
    <p:extLst>
      <p:ext uri="{BB962C8B-B14F-4D97-AF65-F5344CB8AC3E}">
        <p14:creationId xmlns:p14="http://schemas.microsoft.com/office/powerpoint/2010/main" val="7683903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標題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927100"/>
          </a:xfrm>
        </p:spPr>
        <p:txBody>
          <a:bodyPr/>
          <a:lstStyle/>
          <a:p>
            <a:r>
              <a:rPr lang="en-US" altLang="zh-TW" smtClean="0">
                <a:solidFill>
                  <a:schemeClr val="accent1"/>
                </a:solidFill>
              </a:rPr>
              <a:t>Internet challenges to privacy</a:t>
            </a:r>
            <a:endParaRPr lang="zh-TW" altLang="en-US" smtClean="0">
              <a:solidFill>
                <a:schemeClr val="accent1"/>
              </a:solidFill>
            </a:endParaRPr>
          </a:p>
        </p:txBody>
      </p:sp>
      <p:sp>
        <p:nvSpPr>
          <p:cNvPr id="24579" name="內容版面配置區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256212"/>
          </a:xfrm>
        </p:spPr>
        <p:txBody>
          <a:bodyPr/>
          <a:lstStyle/>
          <a:p>
            <a:r>
              <a:rPr lang="en-US" altLang="zh-TW" sz="2800" smtClean="0"/>
              <a:t>Cookies</a:t>
            </a:r>
          </a:p>
          <a:p>
            <a:pPr lvl="1"/>
            <a:r>
              <a:rPr lang="en-US" altLang="zh-TW" sz="2600" smtClean="0"/>
              <a:t>Identify browser and track visits to site</a:t>
            </a:r>
          </a:p>
          <a:p>
            <a:pPr lvl="1"/>
            <a:r>
              <a:rPr lang="en-US" altLang="zh-TW" sz="2600" smtClean="0"/>
              <a:t>Super cookies (Flash cookies)</a:t>
            </a:r>
          </a:p>
          <a:p>
            <a:r>
              <a:rPr lang="en-US" altLang="zh-TW" sz="2800" smtClean="0"/>
              <a:t>Web beacons (Web bugs)</a:t>
            </a:r>
          </a:p>
          <a:p>
            <a:pPr lvl="1"/>
            <a:r>
              <a:rPr lang="en-US" altLang="zh-TW" sz="2600" smtClean="0"/>
              <a:t>Tiny graphics embedded in e-mails and Web pages</a:t>
            </a:r>
          </a:p>
          <a:p>
            <a:pPr lvl="1"/>
            <a:r>
              <a:rPr lang="en-US" altLang="zh-TW" sz="2600" smtClean="0"/>
              <a:t>Monitor who is reading e-mail message or visiting site</a:t>
            </a:r>
          </a:p>
          <a:p>
            <a:r>
              <a:rPr lang="en-US" altLang="zh-TW" sz="2800" smtClean="0"/>
              <a:t>Spyware</a:t>
            </a:r>
          </a:p>
          <a:p>
            <a:pPr lvl="1"/>
            <a:r>
              <a:rPr lang="en-US" altLang="zh-TW" sz="2600" smtClean="0"/>
              <a:t>Surreptitiously installed on user’s computer</a:t>
            </a:r>
          </a:p>
          <a:p>
            <a:pPr lvl="1"/>
            <a:r>
              <a:rPr lang="en-US" altLang="zh-TW" sz="2600" smtClean="0"/>
              <a:t>May transmit user’s keystrokes or display unwanted ads</a:t>
            </a:r>
          </a:p>
          <a:p>
            <a:r>
              <a:rPr lang="en-US" altLang="zh-TW" sz="2800" smtClean="0"/>
              <a:t>Google services and behavioral targeting</a:t>
            </a:r>
            <a:endParaRPr lang="zh-TW" altLang="en-US" sz="280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C40EA9-59E3-4386-A3D8-B91CB9D6A5D0}" type="slidenum">
              <a:rPr lang="zh-TW" altLang="en-US" smtClean="0"/>
              <a:pPr>
                <a:defRPr/>
              </a:pPr>
              <a:t>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47700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 smtClean="0"/>
              <a:t>Source: </a:t>
            </a:r>
            <a:r>
              <a:rPr lang="en-US" altLang="zh-TW" sz="1000" dirty="0"/>
              <a:t>Kenneth C. Laudon &amp; Jane P. Laudon (2014), Management Information Systems: Managing the Digital Firm, Thirteenth Edition, Pearson. </a:t>
            </a:r>
            <a:endParaRPr lang="es-ES" altLang="zh-TW" sz="1000" dirty="0"/>
          </a:p>
        </p:txBody>
      </p:sp>
    </p:spTree>
    <p:extLst>
      <p:ext uri="{BB962C8B-B14F-4D97-AF65-F5344CB8AC3E}">
        <p14:creationId xmlns:p14="http://schemas.microsoft.com/office/powerpoint/2010/main" val="15172749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>
                <a:solidFill>
                  <a:schemeClr val="accent1"/>
                </a:solidFill>
              </a:rPr>
              <a:t>HOW COOKIES IDENTIFY </a:t>
            </a:r>
            <a:br>
              <a:rPr lang="en-US" altLang="zh-TW" smtClean="0">
                <a:solidFill>
                  <a:schemeClr val="accent1"/>
                </a:solidFill>
              </a:rPr>
            </a:br>
            <a:r>
              <a:rPr lang="en-US" altLang="zh-TW" smtClean="0">
                <a:solidFill>
                  <a:schemeClr val="accent1"/>
                </a:solidFill>
              </a:rPr>
              <a:t>WEB VISITORS</a:t>
            </a:r>
            <a:endParaRPr lang="zh-TW" altLang="en-US" smtClean="0">
              <a:solidFill>
                <a:schemeClr val="accent1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843D2E-C11C-4354-818B-F93776C08E26}" type="slidenum">
              <a:rPr lang="zh-TW" altLang="en-US" smtClean="0"/>
              <a:pPr>
                <a:defRPr/>
              </a:pPr>
              <a:t>24</a:t>
            </a:fld>
            <a:endParaRPr lang="zh-TW" altLang="en-US"/>
          </a:p>
        </p:txBody>
      </p:sp>
      <p:pic>
        <p:nvPicPr>
          <p:cNvPr id="25604" name="Picture 7" descr="D:\Chapter 12\fig12.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3" y="1747838"/>
            <a:ext cx="8783637" cy="427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47700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 smtClean="0"/>
              <a:t>Source: </a:t>
            </a:r>
            <a:r>
              <a:rPr lang="en-US" altLang="zh-TW" sz="1000" dirty="0"/>
              <a:t>Kenneth C. Laudon &amp; Jane P. Laudon (2014), Management Information Systems: Managing the Digital Firm, Thirteenth Edition, Pearson. </a:t>
            </a:r>
            <a:endParaRPr lang="es-ES" altLang="zh-TW" sz="1000" dirty="0"/>
          </a:p>
        </p:txBody>
      </p:sp>
    </p:spTree>
    <p:extLst>
      <p:ext uri="{BB962C8B-B14F-4D97-AF65-F5344CB8AC3E}">
        <p14:creationId xmlns:p14="http://schemas.microsoft.com/office/powerpoint/2010/main" val="16195795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內容版面配置區 2"/>
          <p:cNvSpPr>
            <a:spLocks noGrp="1"/>
          </p:cNvSpPr>
          <p:nvPr>
            <p:ph idx="1"/>
          </p:nvPr>
        </p:nvSpPr>
        <p:spPr>
          <a:xfrm>
            <a:off x="323850" y="1116013"/>
            <a:ext cx="8569325" cy="5300662"/>
          </a:xfrm>
        </p:spPr>
        <p:txBody>
          <a:bodyPr/>
          <a:lstStyle/>
          <a:p>
            <a:r>
              <a:rPr lang="en-US" altLang="zh-TW" smtClean="0"/>
              <a:t>The United States allows businesses to gather transaction information and use this for other marketing purposes.</a:t>
            </a:r>
          </a:p>
          <a:p>
            <a:pPr lvl="1"/>
            <a:r>
              <a:rPr lang="en-US" altLang="zh-TW" smtClean="0"/>
              <a:t>Opt-out vs. opt-in model</a:t>
            </a:r>
          </a:p>
          <a:p>
            <a:r>
              <a:rPr lang="en-US" altLang="zh-TW" smtClean="0"/>
              <a:t>Online industry promotes self-regulation over privacy legislation.</a:t>
            </a:r>
          </a:p>
          <a:p>
            <a:r>
              <a:rPr lang="en-US" altLang="zh-TW" smtClean="0"/>
              <a:t>However, extent of responsibility taken varies:</a:t>
            </a:r>
          </a:p>
          <a:p>
            <a:pPr lvl="1"/>
            <a:r>
              <a:rPr lang="en-US" altLang="zh-TW" smtClean="0"/>
              <a:t>Complex/ambiguous privacy statements</a:t>
            </a:r>
          </a:p>
          <a:p>
            <a:pPr lvl="1"/>
            <a:r>
              <a:rPr lang="en-US" altLang="zh-TW" smtClean="0"/>
              <a:t>Opt-out models selected over opt-in</a:t>
            </a:r>
          </a:p>
          <a:p>
            <a:pPr lvl="1"/>
            <a:r>
              <a:rPr lang="en-US" altLang="zh-TW" smtClean="0"/>
              <a:t>Online “seals” of privacy principles</a:t>
            </a:r>
            <a:endParaRPr lang="zh-TW" altLang="en-US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53A43-593B-456C-9F37-3440A89E11A7}" type="slidenum">
              <a:rPr lang="zh-TW" altLang="en-US" smtClean="0"/>
              <a:pPr>
                <a:defRPr/>
              </a:pPr>
              <a:t>25</a:t>
            </a:fld>
            <a:endParaRPr lang="zh-TW" altLang="en-US"/>
          </a:p>
        </p:txBody>
      </p:sp>
      <p:sp>
        <p:nvSpPr>
          <p:cNvPr id="26628" name="標題 1"/>
          <p:cNvSpPr txBox="1">
            <a:spLocks/>
          </p:cNvSpPr>
          <p:nvPr/>
        </p:nvSpPr>
        <p:spPr bwMode="auto">
          <a:xfrm>
            <a:off x="452438" y="115888"/>
            <a:ext cx="822960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zh-TW" sz="4400" b="1">
                <a:solidFill>
                  <a:schemeClr val="accent1"/>
                </a:solidFill>
                <a:ea typeface="標楷體" pitchFamily="65" charset="-120"/>
              </a:rPr>
              <a:t>Internet challenges to privacy</a:t>
            </a:r>
            <a:endParaRPr kumimoji="0" lang="zh-TW" altLang="en-US" sz="4400" b="1">
              <a:solidFill>
                <a:schemeClr val="accent1"/>
              </a:solidFill>
              <a:ea typeface="標楷體" pitchFamily="65" charset="-120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47700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 smtClean="0"/>
              <a:t>Source: </a:t>
            </a:r>
            <a:r>
              <a:rPr lang="en-US" altLang="zh-TW" sz="1000" dirty="0"/>
              <a:t>Kenneth C. Laudon &amp; Jane P. Laudon (2014), Management Information Systems: Managing the Digital Firm, Thirteenth Edition, Pearson. </a:t>
            </a:r>
            <a:endParaRPr lang="es-ES" altLang="zh-TW" sz="1000" dirty="0"/>
          </a:p>
        </p:txBody>
      </p:sp>
    </p:spTree>
    <p:extLst>
      <p:ext uri="{BB962C8B-B14F-4D97-AF65-F5344CB8AC3E}">
        <p14:creationId xmlns:p14="http://schemas.microsoft.com/office/powerpoint/2010/main" val="9175148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>
                <a:solidFill>
                  <a:schemeClr val="accent1"/>
                </a:solidFill>
              </a:rPr>
              <a:t>Technical solutions for privacy</a:t>
            </a:r>
            <a:endParaRPr lang="zh-TW" altLang="en-US" smtClean="0">
              <a:solidFill>
                <a:schemeClr val="accent1"/>
              </a:solidFill>
            </a:endParaRPr>
          </a:p>
        </p:txBody>
      </p:sp>
      <p:sp>
        <p:nvSpPr>
          <p:cNvPr id="2765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E-mail encryption</a:t>
            </a:r>
          </a:p>
          <a:p>
            <a:r>
              <a:rPr lang="en-US" altLang="zh-TW" smtClean="0"/>
              <a:t>Anonymity tools</a:t>
            </a:r>
          </a:p>
          <a:p>
            <a:r>
              <a:rPr lang="en-US" altLang="zh-TW" smtClean="0"/>
              <a:t>Anti-spyware tools</a:t>
            </a:r>
          </a:p>
          <a:p>
            <a:r>
              <a:rPr lang="en-US" altLang="zh-TW" smtClean="0"/>
              <a:t>Browser features</a:t>
            </a:r>
          </a:p>
          <a:p>
            <a:pPr lvl="1"/>
            <a:r>
              <a:rPr lang="en-US" altLang="zh-TW" smtClean="0"/>
              <a:t>“Private” browsing </a:t>
            </a:r>
          </a:p>
          <a:p>
            <a:pPr lvl="1"/>
            <a:r>
              <a:rPr lang="en-US" altLang="zh-TW" smtClean="0"/>
              <a:t>“Do not track” options</a:t>
            </a:r>
          </a:p>
          <a:p>
            <a:r>
              <a:rPr lang="en-US" altLang="zh-TW" smtClean="0"/>
              <a:t>Overall, few technical solutions</a:t>
            </a:r>
            <a:endParaRPr lang="zh-TW" altLang="en-US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4C5976-9E09-4788-80CA-70128F121DC6}" type="slidenum">
              <a:rPr lang="zh-TW" altLang="en-US" smtClean="0"/>
              <a:pPr>
                <a:defRPr/>
              </a:pPr>
              <a:t>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47700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 smtClean="0"/>
              <a:t>Source: </a:t>
            </a:r>
            <a:r>
              <a:rPr lang="en-US" altLang="zh-TW" sz="1000" dirty="0"/>
              <a:t>Kenneth C. Laudon &amp; Jane P. Laudon (2014), Management Information Systems: Managing the Digital Firm, Thirteenth Edition, Pearson. </a:t>
            </a:r>
            <a:endParaRPr lang="es-ES" altLang="zh-TW" sz="1000" dirty="0"/>
          </a:p>
        </p:txBody>
      </p:sp>
    </p:spTree>
    <p:extLst>
      <p:ext uri="{BB962C8B-B14F-4D97-AF65-F5344CB8AC3E}">
        <p14:creationId xmlns:p14="http://schemas.microsoft.com/office/powerpoint/2010/main" val="17388262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標題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r>
              <a:rPr lang="en-US" altLang="zh-TW" smtClean="0">
                <a:solidFill>
                  <a:schemeClr val="accent1"/>
                </a:solidFill>
              </a:rPr>
              <a:t>Property rights: </a:t>
            </a:r>
            <a:br>
              <a:rPr lang="en-US" altLang="zh-TW" smtClean="0">
                <a:solidFill>
                  <a:schemeClr val="accent1"/>
                </a:solidFill>
              </a:rPr>
            </a:br>
            <a:r>
              <a:rPr lang="en-US" altLang="zh-TW" smtClean="0">
                <a:solidFill>
                  <a:schemeClr val="accent1"/>
                </a:solidFill>
              </a:rPr>
              <a:t>Intellectual property</a:t>
            </a:r>
            <a:endParaRPr lang="zh-TW" altLang="en-US" smtClean="0">
              <a:solidFill>
                <a:schemeClr val="accent1"/>
              </a:solidFill>
            </a:endParaRPr>
          </a:p>
        </p:txBody>
      </p:sp>
      <p:sp>
        <p:nvSpPr>
          <p:cNvPr id="28675" name="內容版面配置區 2"/>
          <p:cNvSpPr>
            <a:spLocks noGrp="1"/>
          </p:cNvSpPr>
          <p:nvPr>
            <p:ph idx="1"/>
          </p:nvPr>
        </p:nvSpPr>
        <p:spPr>
          <a:xfrm>
            <a:off x="250825" y="1484313"/>
            <a:ext cx="8569325" cy="4641850"/>
          </a:xfrm>
        </p:spPr>
        <p:txBody>
          <a:bodyPr/>
          <a:lstStyle/>
          <a:p>
            <a:r>
              <a:rPr lang="en-US" altLang="zh-TW" sz="2800" smtClean="0"/>
              <a:t>Intellectual property: intangible property of any kind created by individuals or corporations</a:t>
            </a:r>
          </a:p>
          <a:p>
            <a:r>
              <a:rPr lang="en-US" altLang="zh-TW" sz="2800" smtClean="0"/>
              <a:t>Three main ways that intellectual property is protected: </a:t>
            </a:r>
          </a:p>
          <a:p>
            <a:pPr lvl="1"/>
            <a:r>
              <a:rPr lang="en-US" altLang="zh-TW" sz="2600" b="1" smtClean="0"/>
              <a:t>Trade secret:</a:t>
            </a:r>
            <a:r>
              <a:rPr lang="en-US" altLang="zh-TW" sz="2600" smtClean="0"/>
              <a:t> intellectual work or product belonging to business, not in the public domain</a:t>
            </a:r>
          </a:p>
          <a:p>
            <a:pPr lvl="1"/>
            <a:r>
              <a:rPr lang="en-US" altLang="zh-TW" sz="2600" b="1" smtClean="0"/>
              <a:t>Copyright:</a:t>
            </a:r>
            <a:r>
              <a:rPr lang="en-US" altLang="zh-TW" sz="2600" smtClean="0"/>
              <a:t> statutory grant protecting intellectual property from being copied for the life of the author, plus 70 years</a:t>
            </a:r>
          </a:p>
          <a:p>
            <a:pPr lvl="1"/>
            <a:r>
              <a:rPr lang="en-US" altLang="zh-TW" sz="2600" b="1" smtClean="0"/>
              <a:t>Patents:</a:t>
            </a:r>
            <a:r>
              <a:rPr lang="en-US" altLang="zh-TW" sz="2600" smtClean="0"/>
              <a:t> grants creator of invention an exclusive monopoly on ideas behind invention for 20 years</a:t>
            </a:r>
          </a:p>
          <a:p>
            <a:endParaRPr lang="zh-TW" altLang="en-US" sz="260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179962-6C9E-4610-BE32-4B9141B8423F}" type="slidenum">
              <a:rPr lang="zh-TW" altLang="en-US" smtClean="0"/>
              <a:pPr>
                <a:defRPr/>
              </a:pPr>
              <a:t>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47700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 smtClean="0"/>
              <a:t>Source: </a:t>
            </a:r>
            <a:r>
              <a:rPr lang="en-US" altLang="zh-TW" sz="1000" dirty="0"/>
              <a:t>Kenneth C. Laudon &amp; Jane P. Laudon (2014), Management Information Systems: Managing the Digital Firm, Thirteenth Edition, Pearson. </a:t>
            </a:r>
            <a:endParaRPr lang="es-ES" altLang="zh-TW" sz="1000" dirty="0"/>
          </a:p>
        </p:txBody>
      </p:sp>
    </p:spTree>
    <p:extLst>
      <p:ext uri="{BB962C8B-B14F-4D97-AF65-F5344CB8AC3E}">
        <p14:creationId xmlns:p14="http://schemas.microsoft.com/office/powerpoint/2010/main" val="14946430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標題 1"/>
          <p:cNvSpPr>
            <a:spLocks noGrp="1"/>
          </p:cNvSpPr>
          <p:nvPr>
            <p:ph type="title"/>
          </p:nvPr>
        </p:nvSpPr>
        <p:spPr>
          <a:xfrm>
            <a:off x="250825" y="274638"/>
            <a:ext cx="8701088" cy="777875"/>
          </a:xfrm>
        </p:spPr>
        <p:txBody>
          <a:bodyPr/>
          <a:lstStyle/>
          <a:p>
            <a:r>
              <a:rPr lang="en-US" altLang="zh-TW" sz="3800" smtClean="0">
                <a:solidFill>
                  <a:schemeClr val="accent1"/>
                </a:solidFill>
              </a:rPr>
              <a:t>Challenges to intellectual property rights</a:t>
            </a:r>
            <a:endParaRPr lang="zh-TW" altLang="en-US" sz="3800" smtClean="0">
              <a:solidFill>
                <a:schemeClr val="accent1"/>
              </a:solidFill>
            </a:endParaRPr>
          </a:p>
        </p:txBody>
      </p:sp>
      <p:sp>
        <p:nvSpPr>
          <p:cNvPr id="29699" name="內容版面配置區 2"/>
          <p:cNvSpPr>
            <a:spLocks noGrp="1"/>
          </p:cNvSpPr>
          <p:nvPr>
            <p:ph idx="1"/>
          </p:nvPr>
        </p:nvSpPr>
        <p:spPr>
          <a:xfrm>
            <a:off x="323850" y="1196975"/>
            <a:ext cx="8569325" cy="5203825"/>
          </a:xfrm>
        </p:spPr>
        <p:txBody>
          <a:bodyPr/>
          <a:lstStyle/>
          <a:p>
            <a:r>
              <a:rPr lang="en-US" altLang="zh-TW" smtClean="0"/>
              <a:t>Digital media different from physical media </a:t>
            </a:r>
            <a:br>
              <a:rPr lang="en-US" altLang="zh-TW" smtClean="0"/>
            </a:br>
            <a:r>
              <a:rPr lang="en-US" altLang="zh-TW" smtClean="0"/>
              <a:t>(e.g., books)</a:t>
            </a:r>
          </a:p>
          <a:p>
            <a:pPr lvl="1"/>
            <a:r>
              <a:rPr lang="en-US" altLang="zh-TW" smtClean="0"/>
              <a:t>Ease of replication</a:t>
            </a:r>
          </a:p>
          <a:p>
            <a:pPr lvl="1"/>
            <a:r>
              <a:rPr lang="en-US" altLang="zh-TW" smtClean="0"/>
              <a:t>Ease of transmission (networks, Internet)</a:t>
            </a:r>
          </a:p>
          <a:p>
            <a:pPr lvl="1"/>
            <a:r>
              <a:rPr lang="en-US" altLang="zh-TW" smtClean="0"/>
              <a:t>Difficulty in classifying software</a:t>
            </a:r>
          </a:p>
          <a:p>
            <a:pPr lvl="1"/>
            <a:r>
              <a:rPr lang="en-US" altLang="zh-TW" smtClean="0"/>
              <a:t>Compactness</a:t>
            </a:r>
          </a:p>
          <a:p>
            <a:pPr lvl="1"/>
            <a:r>
              <a:rPr lang="en-US" altLang="zh-TW" smtClean="0"/>
              <a:t>Difficulties in establishing uniqueness</a:t>
            </a:r>
          </a:p>
          <a:p>
            <a:r>
              <a:rPr lang="en-US" altLang="zh-TW" smtClean="0"/>
              <a:t>Digital Millennium Copyright Act (DMCA)</a:t>
            </a:r>
          </a:p>
          <a:p>
            <a:pPr lvl="1"/>
            <a:r>
              <a:rPr lang="en-US" altLang="zh-TW" smtClean="0"/>
              <a:t>Makes it illegal to circumvent technology-based protections of copyrighted materials</a:t>
            </a:r>
            <a:endParaRPr lang="zh-TW" altLang="en-US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BF549E-412C-499E-B354-B0FC4B2D5374}" type="slidenum">
              <a:rPr lang="zh-TW" altLang="en-US" smtClean="0"/>
              <a:pPr>
                <a:defRPr/>
              </a:pPr>
              <a:t>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47700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 smtClean="0"/>
              <a:t>Source: </a:t>
            </a:r>
            <a:r>
              <a:rPr lang="en-US" altLang="zh-TW" sz="1000" dirty="0"/>
              <a:t>Kenneth C. Laudon &amp; Jane P. Laudon (2014), Management Information Systems: Managing the Digital Firm, Thirteenth Edition, Pearson. </a:t>
            </a:r>
            <a:endParaRPr lang="es-ES" altLang="zh-TW" sz="1000" dirty="0"/>
          </a:p>
        </p:txBody>
      </p:sp>
    </p:spTree>
    <p:extLst>
      <p:ext uri="{BB962C8B-B14F-4D97-AF65-F5344CB8AC3E}">
        <p14:creationId xmlns:p14="http://schemas.microsoft.com/office/powerpoint/2010/main" val="13502618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>
                <a:solidFill>
                  <a:schemeClr val="accent1"/>
                </a:solidFill>
              </a:rPr>
              <a:t>Accountability, liability, control</a:t>
            </a:r>
            <a:endParaRPr lang="zh-TW" altLang="en-US" smtClean="0">
              <a:solidFill>
                <a:schemeClr val="accent1"/>
              </a:solidFill>
            </a:endParaRPr>
          </a:p>
        </p:txBody>
      </p:sp>
      <p:sp>
        <p:nvSpPr>
          <p:cNvPr id="30723" name="內容版面配置區 2"/>
          <p:cNvSpPr>
            <a:spLocks noGrp="1"/>
          </p:cNvSpPr>
          <p:nvPr>
            <p:ph idx="1"/>
          </p:nvPr>
        </p:nvSpPr>
        <p:spPr>
          <a:xfrm>
            <a:off x="250825" y="1600200"/>
            <a:ext cx="8569325" cy="4525963"/>
          </a:xfrm>
        </p:spPr>
        <p:txBody>
          <a:bodyPr/>
          <a:lstStyle/>
          <a:p>
            <a:r>
              <a:rPr lang="en-US" altLang="zh-TW" smtClean="0"/>
              <a:t>Computer-related liability problems</a:t>
            </a:r>
          </a:p>
          <a:p>
            <a:pPr lvl="1"/>
            <a:r>
              <a:rPr lang="en-US" altLang="zh-TW" smtClean="0"/>
              <a:t>If software fails, who is responsible?</a:t>
            </a:r>
          </a:p>
          <a:p>
            <a:pPr lvl="2"/>
            <a:r>
              <a:rPr lang="en-US" altLang="zh-TW" sz="2600" smtClean="0"/>
              <a:t>If seen as part of machine that injures or harms, software producer and operator may be liable.</a:t>
            </a:r>
          </a:p>
          <a:p>
            <a:pPr lvl="2"/>
            <a:r>
              <a:rPr lang="en-US" altLang="zh-TW" sz="2600" smtClean="0"/>
              <a:t>If seen as similar to book, difficult to hold author/publisher responsible.</a:t>
            </a:r>
          </a:p>
          <a:p>
            <a:pPr lvl="2"/>
            <a:r>
              <a:rPr lang="en-US" altLang="zh-TW" sz="2600" smtClean="0"/>
              <a:t>What should liability be if software seen as service? Would this be similar to telephone systems not being liable for transmitted messages?</a:t>
            </a:r>
            <a:endParaRPr lang="zh-TW" altLang="en-US" sz="260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625E9D-FF37-4581-B3E6-DC5BDD9BBAD3}" type="slidenum">
              <a:rPr lang="zh-TW" altLang="en-US" smtClean="0"/>
              <a:pPr>
                <a:defRPr/>
              </a:pPr>
              <a:t>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47700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 smtClean="0"/>
              <a:t>Source: </a:t>
            </a:r>
            <a:r>
              <a:rPr lang="en-US" altLang="zh-TW" sz="1000" dirty="0"/>
              <a:t>Kenneth C. Laudon &amp; Jane P. Laudon (2014), Management Information Systems: Managing the Digital Firm, Thirteenth Edition, Pearson. </a:t>
            </a:r>
            <a:endParaRPr lang="es-ES" altLang="zh-TW" sz="1000" dirty="0"/>
          </a:p>
        </p:txBody>
      </p:sp>
    </p:spTree>
    <p:extLst>
      <p:ext uri="{BB962C8B-B14F-4D97-AF65-F5344CB8AC3E}">
        <p14:creationId xmlns:p14="http://schemas.microsoft.com/office/powerpoint/2010/main" val="1392038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內容版面配置區 2"/>
          <p:cNvSpPr>
            <a:spLocks noGrp="1"/>
          </p:cNvSpPr>
          <p:nvPr>
            <p:ph idx="1"/>
          </p:nvPr>
        </p:nvSpPr>
        <p:spPr>
          <a:xfrm>
            <a:off x="142875" y="1125538"/>
            <a:ext cx="8893175" cy="5399087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zh-TW" altLang="en-US" sz="2400" dirty="0" smtClean="0"/>
              <a:t>週次 </a:t>
            </a:r>
            <a:r>
              <a:rPr lang="en-US" altLang="zh-TW" sz="2400" dirty="0" smtClean="0"/>
              <a:t>(Week)    </a:t>
            </a:r>
            <a:r>
              <a:rPr lang="zh-TW" altLang="en-US" sz="2400" dirty="0" smtClean="0"/>
              <a:t>日期 </a:t>
            </a:r>
            <a:r>
              <a:rPr lang="en-US" altLang="zh-TW" sz="2400" dirty="0" smtClean="0"/>
              <a:t>(Date)    </a:t>
            </a:r>
            <a:r>
              <a:rPr lang="zh-TW" altLang="en-US" sz="2400" dirty="0" smtClean="0"/>
              <a:t>內容 </a:t>
            </a:r>
            <a:r>
              <a:rPr lang="en-US" altLang="zh-TW" sz="2400" dirty="0" smtClean="0"/>
              <a:t>(Subject/Topics)</a:t>
            </a:r>
          </a:p>
          <a:p>
            <a:pPr>
              <a:buNone/>
            </a:pPr>
            <a:r>
              <a:rPr lang="de-DE" altLang="zh-TW" sz="2400" dirty="0"/>
              <a:t>7   2017/11/02   </a:t>
            </a:r>
            <a:r>
              <a:rPr lang="de-DE" altLang="zh-TW" sz="2400" dirty="0" err="1"/>
              <a:t>Foundations</a:t>
            </a:r>
            <a:r>
              <a:rPr lang="de-DE" altLang="zh-TW" sz="2400" dirty="0"/>
              <a:t> </a:t>
            </a:r>
            <a:r>
              <a:rPr lang="de-DE" altLang="zh-TW" sz="2400" dirty="0" err="1"/>
              <a:t>of</a:t>
            </a:r>
            <a:r>
              <a:rPr lang="de-DE" altLang="zh-TW" sz="2400" dirty="0"/>
              <a:t> Business </a:t>
            </a:r>
            <a:r>
              <a:rPr lang="de-DE" altLang="zh-TW" sz="2400" dirty="0" err="1"/>
              <a:t>Intelligence</a:t>
            </a:r>
            <a:r>
              <a:rPr lang="de-DE" altLang="zh-TW" sz="2400" dirty="0"/>
              <a:t>: </a:t>
            </a:r>
            <a:r>
              <a:rPr lang="de-DE" altLang="zh-TW" sz="2400" dirty="0" smtClean="0"/>
              <a:t/>
            </a:r>
            <a:br>
              <a:rPr lang="de-DE" altLang="zh-TW" sz="2400" dirty="0" smtClean="0"/>
            </a:br>
            <a:r>
              <a:rPr lang="de-DE" altLang="zh-TW" sz="2400" dirty="0" smtClean="0"/>
              <a:t>                         IBM </a:t>
            </a:r>
            <a:r>
              <a:rPr lang="de-DE" altLang="zh-TW" sz="2400" dirty="0" err="1"/>
              <a:t>and</a:t>
            </a:r>
            <a:r>
              <a:rPr lang="de-DE" altLang="zh-TW" sz="2400" dirty="0"/>
              <a:t> Big Data   (</a:t>
            </a:r>
            <a:r>
              <a:rPr lang="de-DE" altLang="zh-TW" sz="2400" dirty="0" err="1"/>
              <a:t>Chap</a:t>
            </a:r>
            <a:r>
              <a:rPr lang="de-DE" altLang="zh-TW" sz="2400" dirty="0"/>
              <a:t>. 6) (pp.261-262) </a:t>
            </a:r>
          </a:p>
          <a:p>
            <a:pPr>
              <a:buNone/>
            </a:pPr>
            <a:r>
              <a:rPr lang="de-DE" altLang="zh-TW" sz="2400" dirty="0"/>
              <a:t>8   2017/11/09   Telecommunications, </a:t>
            </a:r>
            <a:r>
              <a:rPr lang="de-DE" altLang="zh-TW" sz="2400" dirty="0" err="1"/>
              <a:t>the</a:t>
            </a:r>
            <a:r>
              <a:rPr lang="de-DE" altLang="zh-TW" sz="2400" dirty="0"/>
              <a:t> Internet, </a:t>
            </a:r>
            <a:r>
              <a:rPr lang="de-DE" altLang="zh-TW" sz="2400" dirty="0" err="1"/>
              <a:t>and</a:t>
            </a:r>
            <a:r>
              <a:rPr lang="de-DE" altLang="zh-TW" sz="2400" dirty="0"/>
              <a:t> </a:t>
            </a:r>
            <a:r>
              <a:rPr lang="de-DE" altLang="zh-TW" sz="2400" dirty="0" smtClean="0"/>
              <a:t>Wireless</a:t>
            </a:r>
            <a:br>
              <a:rPr lang="de-DE" altLang="zh-TW" sz="2400" dirty="0" smtClean="0"/>
            </a:br>
            <a:r>
              <a:rPr lang="de-DE" altLang="zh-TW" sz="2400" dirty="0" smtClean="0"/>
              <a:t>                         Technology</a:t>
            </a:r>
            <a:r>
              <a:rPr lang="de-DE" altLang="zh-TW" sz="2400" dirty="0"/>
              <a:t>: Google, Apple, </a:t>
            </a:r>
            <a:r>
              <a:rPr lang="de-DE" altLang="zh-TW" sz="2400" dirty="0" err="1"/>
              <a:t>and</a:t>
            </a:r>
            <a:r>
              <a:rPr lang="de-DE" altLang="zh-TW" sz="2400" dirty="0"/>
              <a:t> Microsoft   </a:t>
            </a:r>
            <a:r>
              <a:rPr lang="de-DE" altLang="zh-TW" sz="2400" dirty="0" smtClean="0"/>
              <a:t/>
            </a:r>
            <a:br>
              <a:rPr lang="de-DE" altLang="zh-TW" sz="2400" dirty="0" smtClean="0"/>
            </a:br>
            <a:r>
              <a:rPr lang="de-DE" altLang="zh-TW" sz="2400" dirty="0"/>
              <a:t> </a:t>
            </a:r>
            <a:r>
              <a:rPr lang="de-DE" altLang="zh-TW" sz="2400" dirty="0" smtClean="0"/>
              <a:t>                         (</a:t>
            </a:r>
            <a:r>
              <a:rPr lang="de-DE" altLang="zh-TW" sz="2400" dirty="0" err="1"/>
              <a:t>Chap</a:t>
            </a:r>
            <a:r>
              <a:rPr lang="de-DE" altLang="zh-TW" sz="2400" dirty="0"/>
              <a:t>. 7) (pp.318-320) </a:t>
            </a:r>
          </a:p>
          <a:p>
            <a:pPr>
              <a:buNone/>
            </a:pPr>
            <a:r>
              <a:rPr lang="de-DE" altLang="zh-TW" sz="2400" dirty="0">
                <a:solidFill>
                  <a:schemeClr val="accent6">
                    <a:lumMod val="75000"/>
                  </a:schemeClr>
                </a:solidFill>
              </a:rPr>
              <a:t>9   2017/11/16   </a:t>
            </a:r>
            <a:r>
              <a:rPr lang="de-DE" altLang="zh-TW" sz="2400" dirty="0" err="1">
                <a:solidFill>
                  <a:schemeClr val="accent6">
                    <a:lumMod val="75000"/>
                  </a:schemeClr>
                </a:solidFill>
              </a:rPr>
              <a:t>Midterm</a:t>
            </a:r>
            <a:r>
              <a:rPr lang="de-DE" altLang="zh-TW" sz="2400" dirty="0">
                <a:solidFill>
                  <a:schemeClr val="accent6">
                    <a:lumMod val="75000"/>
                  </a:schemeClr>
                </a:solidFill>
              </a:rPr>
              <a:t> Report (</a:t>
            </a:r>
            <a:r>
              <a:rPr lang="zh-TW" altLang="de-DE" sz="2400" dirty="0">
                <a:solidFill>
                  <a:schemeClr val="accent6">
                    <a:lumMod val="75000"/>
                  </a:schemeClr>
                </a:solidFill>
              </a:rPr>
              <a:t>期中報告</a:t>
            </a:r>
            <a:r>
              <a:rPr lang="de-DE" altLang="zh-TW" sz="2400" dirty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  <a:p>
            <a:pPr>
              <a:buNone/>
            </a:pPr>
            <a:r>
              <a:rPr lang="de-DE" altLang="zh-TW" sz="2400" dirty="0">
                <a:solidFill>
                  <a:schemeClr val="accent6">
                    <a:lumMod val="50000"/>
                  </a:schemeClr>
                </a:solidFill>
              </a:rPr>
              <a:t>10   2017/11/23   </a:t>
            </a:r>
            <a:r>
              <a:rPr lang="de-DE" altLang="zh-TW" sz="2400" dirty="0" err="1">
                <a:solidFill>
                  <a:schemeClr val="accent6">
                    <a:lumMod val="50000"/>
                  </a:schemeClr>
                </a:solidFill>
              </a:rPr>
              <a:t>Midterm</a:t>
            </a:r>
            <a:r>
              <a:rPr lang="de-DE" altLang="zh-TW" sz="2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de-DE" altLang="zh-TW" sz="2400" dirty="0" err="1">
                <a:solidFill>
                  <a:schemeClr val="accent6">
                    <a:lumMod val="50000"/>
                  </a:schemeClr>
                </a:solidFill>
              </a:rPr>
              <a:t>Exam</a:t>
            </a:r>
            <a:r>
              <a:rPr lang="de-DE" altLang="zh-TW" sz="2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de-DE" altLang="zh-TW" sz="2400" dirty="0" err="1">
                <a:solidFill>
                  <a:schemeClr val="accent6">
                    <a:lumMod val="50000"/>
                  </a:schemeClr>
                </a:solidFill>
              </a:rPr>
              <a:t>Week</a:t>
            </a:r>
            <a:r>
              <a:rPr lang="de-DE" altLang="zh-TW" sz="2400" dirty="0">
                <a:solidFill>
                  <a:schemeClr val="accent6">
                    <a:lumMod val="50000"/>
                  </a:schemeClr>
                </a:solidFill>
              </a:rPr>
              <a:t> (</a:t>
            </a:r>
            <a:r>
              <a:rPr lang="zh-TW" altLang="de-DE" sz="2400" dirty="0">
                <a:solidFill>
                  <a:schemeClr val="accent6">
                    <a:lumMod val="50000"/>
                  </a:schemeClr>
                </a:solidFill>
              </a:rPr>
              <a:t>期中考試週</a:t>
            </a:r>
            <a:r>
              <a:rPr lang="de-DE" altLang="zh-TW" sz="2400" dirty="0">
                <a:solidFill>
                  <a:schemeClr val="accent6">
                    <a:lumMod val="50000"/>
                  </a:schemeClr>
                </a:solidFill>
              </a:rPr>
              <a:t>)</a:t>
            </a:r>
          </a:p>
          <a:p>
            <a:pPr>
              <a:buNone/>
            </a:pPr>
            <a:r>
              <a:rPr lang="de-DE" altLang="zh-TW" sz="2400" dirty="0"/>
              <a:t>11   2017/11/30   Enterprise </a:t>
            </a:r>
            <a:r>
              <a:rPr lang="de-DE" altLang="zh-TW" sz="2400" dirty="0" err="1"/>
              <a:t>Applications</a:t>
            </a:r>
            <a:r>
              <a:rPr lang="de-DE" altLang="zh-TW" sz="2400" dirty="0"/>
              <a:t>: </a:t>
            </a:r>
            <a:r>
              <a:rPr lang="de-DE" altLang="zh-TW" sz="2400" dirty="0" err="1"/>
              <a:t>Summit</a:t>
            </a:r>
            <a:r>
              <a:rPr lang="de-DE" altLang="zh-TW" sz="2400" dirty="0"/>
              <a:t> </a:t>
            </a:r>
            <a:r>
              <a:rPr lang="de-DE" altLang="zh-TW" sz="2400" dirty="0" err="1"/>
              <a:t>and</a:t>
            </a:r>
            <a:r>
              <a:rPr lang="de-DE" altLang="zh-TW" sz="2400" dirty="0"/>
              <a:t> SAP   </a:t>
            </a:r>
            <a:r>
              <a:rPr lang="de-DE" altLang="zh-TW" sz="2400" dirty="0" smtClean="0"/>
              <a:t/>
            </a:r>
            <a:br>
              <a:rPr lang="de-DE" altLang="zh-TW" sz="2400" dirty="0" smtClean="0"/>
            </a:br>
            <a:r>
              <a:rPr lang="de-DE" altLang="zh-TW" sz="2400" dirty="0" smtClean="0"/>
              <a:t>                           (</a:t>
            </a:r>
            <a:r>
              <a:rPr lang="de-DE" altLang="zh-TW" sz="2400" dirty="0" err="1"/>
              <a:t>Chap</a:t>
            </a:r>
            <a:r>
              <a:rPr lang="de-DE" altLang="zh-TW" sz="2400" dirty="0"/>
              <a:t>. 9) (pp.396-398) </a:t>
            </a:r>
          </a:p>
          <a:p>
            <a:pPr>
              <a:buNone/>
            </a:pPr>
            <a:r>
              <a:rPr lang="de-DE" altLang="zh-TW" sz="2400" dirty="0"/>
              <a:t>12   2017/12/07   E-</a:t>
            </a:r>
            <a:r>
              <a:rPr lang="de-DE" altLang="zh-TW" sz="2400" dirty="0" err="1"/>
              <a:t>commerce</a:t>
            </a:r>
            <a:r>
              <a:rPr lang="de-DE" altLang="zh-TW" sz="2400" dirty="0"/>
              <a:t>: </a:t>
            </a:r>
            <a:r>
              <a:rPr lang="de-DE" altLang="zh-TW" sz="2400" dirty="0" err="1"/>
              <a:t>Zagat</a:t>
            </a:r>
            <a:r>
              <a:rPr lang="de-DE" altLang="zh-TW" sz="2400" dirty="0"/>
              <a:t>   (</a:t>
            </a:r>
            <a:r>
              <a:rPr lang="de-DE" altLang="zh-TW" sz="2400" dirty="0" err="1"/>
              <a:t>Chap</a:t>
            </a:r>
            <a:r>
              <a:rPr lang="de-DE" altLang="zh-TW" sz="2400" dirty="0"/>
              <a:t>. 10) (pp.443-445) </a:t>
            </a:r>
          </a:p>
        </p:txBody>
      </p:sp>
      <p:sp>
        <p:nvSpPr>
          <p:cNvPr id="5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459788" y="6597650"/>
            <a:ext cx="649287" cy="287338"/>
          </a:xfrm>
        </p:spPr>
        <p:txBody>
          <a:bodyPr/>
          <a:lstStyle/>
          <a:p>
            <a:pPr>
              <a:defRPr/>
            </a:pPr>
            <a:fld id="{D30A21A0-59A3-43C8-ACE4-DB2BC0645572}" type="slidenum">
              <a:rPr lang="zh-TW" altLang="en-US" smtClean="0"/>
              <a:pPr>
                <a:defRPr/>
              </a:pPr>
              <a:t>3</a:t>
            </a:fld>
            <a:endParaRPr lang="zh-TW" altLang="en-US"/>
          </a:p>
        </p:txBody>
      </p:sp>
      <p:sp>
        <p:nvSpPr>
          <p:cNvPr id="7" name="矩形 4"/>
          <p:cNvSpPr>
            <a:spLocks noChangeArrowheads="1"/>
          </p:cNvSpPr>
          <p:nvPr/>
        </p:nvSpPr>
        <p:spPr bwMode="auto">
          <a:xfrm>
            <a:off x="395288" y="115888"/>
            <a:ext cx="813752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zh-TW" altLang="en-US" sz="4400" b="1">
                <a:solidFill>
                  <a:schemeClr val="accent1"/>
                </a:solidFill>
                <a:latin typeface="標楷體" pitchFamily="65" charset="-120"/>
                <a:ea typeface="標楷體" pitchFamily="65" charset="-120"/>
              </a:rPr>
              <a:t>課程大綱 </a:t>
            </a:r>
            <a:r>
              <a:rPr lang="en-US" altLang="zh-TW" sz="4400" b="1">
                <a:solidFill>
                  <a:schemeClr val="accent1"/>
                </a:solidFill>
                <a:latin typeface="+mj-lt"/>
              </a:rPr>
              <a:t>(</a:t>
            </a:r>
            <a:r>
              <a:rPr lang="en-US" altLang="zh-TW" sz="4400" b="1">
                <a:solidFill>
                  <a:schemeClr val="accent1"/>
                </a:solidFill>
                <a:latin typeface="+mj-lt"/>
                <a:ea typeface="新細明體" pitchFamily="18" charset="-120"/>
              </a:rPr>
              <a:t>Syllabus)</a:t>
            </a:r>
            <a:endParaRPr lang="zh-TW" altLang="en-US" sz="4400" b="1">
              <a:solidFill>
                <a:schemeClr val="accent1"/>
              </a:solidFill>
              <a:latin typeface="+mj-lt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>
                <a:solidFill>
                  <a:schemeClr val="accent1"/>
                </a:solidFill>
              </a:rPr>
              <a:t>System quality: </a:t>
            </a:r>
            <a:br>
              <a:rPr lang="en-US" altLang="zh-TW" smtClean="0">
                <a:solidFill>
                  <a:schemeClr val="accent1"/>
                </a:solidFill>
              </a:rPr>
            </a:br>
            <a:r>
              <a:rPr lang="en-US" altLang="zh-TW" smtClean="0">
                <a:solidFill>
                  <a:schemeClr val="accent1"/>
                </a:solidFill>
              </a:rPr>
              <a:t>Data quality and system errors</a:t>
            </a:r>
            <a:endParaRPr lang="zh-TW" altLang="en-US" smtClean="0">
              <a:solidFill>
                <a:schemeClr val="accent1"/>
              </a:solidFill>
            </a:endParaRPr>
          </a:p>
        </p:txBody>
      </p:sp>
      <p:sp>
        <p:nvSpPr>
          <p:cNvPr id="31747" name="內容版面配置區 2"/>
          <p:cNvSpPr>
            <a:spLocks noGrp="1"/>
          </p:cNvSpPr>
          <p:nvPr>
            <p:ph idx="1"/>
          </p:nvPr>
        </p:nvSpPr>
        <p:spPr>
          <a:xfrm>
            <a:off x="323850" y="1600200"/>
            <a:ext cx="8569325" cy="4525963"/>
          </a:xfrm>
        </p:spPr>
        <p:txBody>
          <a:bodyPr/>
          <a:lstStyle/>
          <a:p>
            <a:r>
              <a:rPr lang="en-US" altLang="zh-TW" smtClean="0"/>
              <a:t>What is an acceptable, technologically feasible level of system quality?</a:t>
            </a:r>
          </a:p>
          <a:p>
            <a:pPr lvl="1"/>
            <a:r>
              <a:rPr lang="en-US" altLang="zh-TW" smtClean="0"/>
              <a:t>Flawless software is economically unfeasible.</a:t>
            </a:r>
          </a:p>
          <a:p>
            <a:r>
              <a:rPr lang="en-US" altLang="zh-TW" smtClean="0"/>
              <a:t>Three principal sources of poor system performance:</a:t>
            </a:r>
          </a:p>
          <a:p>
            <a:pPr lvl="1"/>
            <a:r>
              <a:rPr lang="en-US" altLang="zh-TW" smtClean="0"/>
              <a:t>Software bugs, errors</a:t>
            </a:r>
          </a:p>
          <a:p>
            <a:pPr lvl="1"/>
            <a:r>
              <a:rPr lang="en-US" altLang="zh-TW" smtClean="0"/>
              <a:t>Hardware or facility failures</a:t>
            </a:r>
          </a:p>
          <a:p>
            <a:pPr lvl="1"/>
            <a:r>
              <a:rPr lang="en-US" altLang="zh-TW" smtClean="0"/>
              <a:t>Poor input data quality (most common source of business system failure)</a:t>
            </a:r>
            <a:endParaRPr lang="zh-TW" altLang="en-US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EBEF5C-E410-40CB-B242-90001AE30055}" type="slidenum">
              <a:rPr lang="zh-TW" altLang="en-US" smtClean="0"/>
              <a:pPr>
                <a:defRPr/>
              </a:pPr>
              <a:t>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47700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 smtClean="0"/>
              <a:t>Source: </a:t>
            </a:r>
            <a:r>
              <a:rPr lang="en-US" altLang="zh-TW" sz="1000" dirty="0"/>
              <a:t>Kenneth C. Laudon &amp; Jane P. Laudon (2014), Management Information Systems: Managing the Digital Firm, Thirteenth Edition, Pearson. </a:t>
            </a:r>
            <a:endParaRPr lang="es-ES" altLang="zh-TW" sz="1000" dirty="0"/>
          </a:p>
        </p:txBody>
      </p:sp>
    </p:spTree>
    <p:extLst>
      <p:ext uri="{BB962C8B-B14F-4D97-AF65-F5344CB8AC3E}">
        <p14:creationId xmlns:p14="http://schemas.microsoft.com/office/powerpoint/2010/main" val="130663929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>
                <a:solidFill>
                  <a:schemeClr val="accent1"/>
                </a:solidFill>
              </a:rPr>
              <a:t>Quality of life: </a:t>
            </a:r>
            <a:br>
              <a:rPr lang="en-US" altLang="zh-TW" smtClean="0">
                <a:solidFill>
                  <a:schemeClr val="accent1"/>
                </a:solidFill>
              </a:rPr>
            </a:br>
            <a:r>
              <a:rPr lang="en-US" altLang="zh-TW" smtClean="0">
                <a:solidFill>
                  <a:schemeClr val="accent1"/>
                </a:solidFill>
              </a:rPr>
              <a:t>Equity, access, boundaries</a:t>
            </a:r>
            <a:endParaRPr lang="zh-TW" altLang="en-US" smtClean="0">
              <a:solidFill>
                <a:schemeClr val="accent1"/>
              </a:solidFill>
            </a:endParaRPr>
          </a:p>
        </p:txBody>
      </p:sp>
      <p:sp>
        <p:nvSpPr>
          <p:cNvPr id="32771" name="內容版面配置區 2"/>
          <p:cNvSpPr>
            <a:spLocks noGrp="1"/>
          </p:cNvSpPr>
          <p:nvPr>
            <p:ph idx="1"/>
          </p:nvPr>
        </p:nvSpPr>
        <p:spPr>
          <a:xfrm>
            <a:off x="323850" y="1600200"/>
            <a:ext cx="8569325" cy="4637088"/>
          </a:xfrm>
        </p:spPr>
        <p:txBody>
          <a:bodyPr/>
          <a:lstStyle/>
          <a:p>
            <a:r>
              <a:rPr lang="en-US" altLang="zh-TW" smtClean="0"/>
              <a:t>Negative social consequences of systems</a:t>
            </a:r>
          </a:p>
          <a:p>
            <a:pPr lvl="1"/>
            <a:r>
              <a:rPr lang="en-US" altLang="zh-TW" sz="2600" smtClean="0"/>
              <a:t>Balancing power: although computing power decentralizing, key decision making remains centralized</a:t>
            </a:r>
          </a:p>
          <a:p>
            <a:pPr lvl="1"/>
            <a:r>
              <a:rPr lang="en-US" altLang="zh-TW" sz="2600" smtClean="0"/>
              <a:t>Rapidity of change: businesses may not have enough time to respond to global competition</a:t>
            </a:r>
          </a:p>
          <a:p>
            <a:pPr lvl="1"/>
            <a:r>
              <a:rPr lang="en-US" altLang="zh-TW" sz="2600" smtClean="0"/>
              <a:t>Maintaining boundaries: computing, Internet use lengthens work-day, infringes on family, personal time</a:t>
            </a:r>
          </a:p>
          <a:p>
            <a:pPr lvl="1"/>
            <a:r>
              <a:rPr lang="en-US" altLang="zh-TW" sz="2600" smtClean="0"/>
              <a:t>Dependence and vulnerability: public and private organizations ever more dependent on computer systems</a:t>
            </a:r>
            <a:endParaRPr lang="zh-TW" altLang="en-US" sz="260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06363B-3C54-4FA6-ABFC-8E9EA592DCC5}" type="slidenum">
              <a:rPr lang="zh-TW" altLang="en-US" smtClean="0"/>
              <a:pPr>
                <a:defRPr/>
              </a:pPr>
              <a:t>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47700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 smtClean="0"/>
              <a:t>Source: </a:t>
            </a:r>
            <a:r>
              <a:rPr lang="en-US" altLang="zh-TW" sz="1000" dirty="0"/>
              <a:t>Kenneth C. Laudon &amp; Jane P. Laudon (2014), Management Information Systems: Managing the Digital Firm, Thirteenth Edition, Pearson. </a:t>
            </a:r>
            <a:endParaRPr lang="es-ES" altLang="zh-TW" sz="1000" dirty="0"/>
          </a:p>
        </p:txBody>
      </p:sp>
    </p:spTree>
    <p:extLst>
      <p:ext uri="{BB962C8B-B14F-4D97-AF65-F5344CB8AC3E}">
        <p14:creationId xmlns:p14="http://schemas.microsoft.com/office/powerpoint/2010/main" val="51877280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內容版面配置區 2"/>
          <p:cNvSpPr>
            <a:spLocks noGrp="1"/>
          </p:cNvSpPr>
          <p:nvPr>
            <p:ph idx="1"/>
          </p:nvPr>
        </p:nvSpPr>
        <p:spPr>
          <a:xfrm>
            <a:off x="323850" y="1341438"/>
            <a:ext cx="8569325" cy="5111750"/>
          </a:xfrm>
        </p:spPr>
        <p:txBody>
          <a:bodyPr/>
          <a:lstStyle/>
          <a:p>
            <a:r>
              <a:rPr lang="en-US" altLang="zh-TW" sz="2600" smtClean="0"/>
              <a:t>Computer crime and abuse</a:t>
            </a:r>
          </a:p>
          <a:p>
            <a:pPr lvl="1"/>
            <a:r>
              <a:rPr lang="en-US" altLang="zh-TW" sz="2600" smtClean="0"/>
              <a:t>Computer crime: commission of illegal acts through use of computer or against a computer system—computer may be object or instrument of crime</a:t>
            </a:r>
          </a:p>
          <a:p>
            <a:pPr lvl="1"/>
            <a:r>
              <a:rPr lang="en-US" altLang="zh-TW" sz="2600" smtClean="0"/>
              <a:t>Computer abuse: unethical acts, not illegal</a:t>
            </a:r>
          </a:p>
          <a:p>
            <a:pPr lvl="2"/>
            <a:r>
              <a:rPr lang="en-US" altLang="zh-TW" sz="2600" smtClean="0"/>
              <a:t>Spam: high costs for businesses in dealing with spam</a:t>
            </a:r>
          </a:p>
          <a:p>
            <a:r>
              <a:rPr lang="en-US" altLang="zh-TW" sz="2600" smtClean="0"/>
              <a:t>Employment: </a:t>
            </a:r>
          </a:p>
          <a:p>
            <a:pPr lvl="1"/>
            <a:r>
              <a:rPr lang="en-US" altLang="zh-TW" sz="2600" smtClean="0"/>
              <a:t>Reengineering work resulting in lost jobs</a:t>
            </a:r>
          </a:p>
          <a:p>
            <a:r>
              <a:rPr lang="en-US" altLang="zh-TW" sz="2600" smtClean="0"/>
              <a:t>Equity and access—the digital divide: </a:t>
            </a:r>
          </a:p>
          <a:p>
            <a:pPr lvl="1"/>
            <a:r>
              <a:rPr lang="en-US" altLang="zh-TW" sz="2600" smtClean="0"/>
              <a:t>Certain ethnic and income groups in the United States less likely to have computers or Internet access</a:t>
            </a:r>
            <a:endParaRPr lang="zh-TW" altLang="en-US" sz="260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DC67BD-8414-4F56-BB9B-1D6B6D5978AE}" type="slidenum">
              <a:rPr lang="zh-TW" altLang="en-US" smtClean="0"/>
              <a:pPr>
                <a:defRPr/>
              </a:pPr>
              <a:t>32</a:t>
            </a:fld>
            <a:endParaRPr lang="zh-TW" altLang="en-US"/>
          </a:p>
        </p:txBody>
      </p:sp>
      <p:sp>
        <p:nvSpPr>
          <p:cNvPr id="33796" name="標題 1"/>
          <p:cNvSpPr>
            <a:spLocks noGrp="1"/>
          </p:cNvSpPr>
          <p:nvPr>
            <p:ph type="title"/>
          </p:nvPr>
        </p:nvSpPr>
        <p:spPr>
          <a:xfrm>
            <a:off x="457200" y="44450"/>
            <a:ext cx="8229600" cy="1143000"/>
          </a:xfrm>
        </p:spPr>
        <p:txBody>
          <a:bodyPr/>
          <a:lstStyle/>
          <a:p>
            <a:r>
              <a:rPr lang="en-US" altLang="zh-TW" smtClean="0">
                <a:solidFill>
                  <a:schemeClr val="accent1"/>
                </a:solidFill>
              </a:rPr>
              <a:t>Quality of life: </a:t>
            </a:r>
            <a:br>
              <a:rPr lang="en-US" altLang="zh-TW" smtClean="0">
                <a:solidFill>
                  <a:schemeClr val="accent1"/>
                </a:solidFill>
              </a:rPr>
            </a:br>
            <a:r>
              <a:rPr lang="en-US" altLang="zh-TW" smtClean="0">
                <a:solidFill>
                  <a:schemeClr val="accent1"/>
                </a:solidFill>
              </a:rPr>
              <a:t>Equity, access, boundaries</a:t>
            </a:r>
            <a:endParaRPr lang="zh-TW" altLang="en-US" smtClean="0">
              <a:solidFill>
                <a:schemeClr val="accent1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47700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 smtClean="0"/>
              <a:t>Source: </a:t>
            </a:r>
            <a:r>
              <a:rPr lang="en-US" altLang="zh-TW" sz="1000" dirty="0"/>
              <a:t>Kenneth C. Laudon &amp; Jane P. Laudon (2014), Management Information Systems: Managing the Digital Firm, Thirteenth Edition, Pearson. </a:t>
            </a:r>
            <a:endParaRPr lang="es-ES" altLang="zh-TW" sz="1000" dirty="0"/>
          </a:p>
        </p:txBody>
      </p:sp>
    </p:spTree>
    <p:extLst>
      <p:ext uri="{BB962C8B-B14F-4D97-AF65-F5344CB8AC3E}">
        <p14:creationId xmlns:p14="http://schemas.microsoft.com/office/powerpoint/2010/main" val="23097723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內容版面配置區 2"/>
          <p:cNvSpPr>
            <a:spLocks noGrp="1"/>
          </p:cNvSpPr>
          <p:nvPr>
            <p:ph idx="1"/>
          </p:nvPr>
        </p:nvSpPr>
        <p:spPr>
          <a:xfrm>
            <a:off x="323850" y="1600200"/>
            <a:ext cx="8516938" cy="4525963"/>
          </a:xfrm>
        </p:spPr>
        <p:txBody>
          <a:bodyPr/>
          <a:lstStyle/>
          <a:p>
            <a:r>
              <a:rPr lang="en-US" altLang="zh-TW" smtClean="0"/>
              <a:t>Health risks</a:t>
            </a:r>
          </a:p>
          <a:p>
            <a:pPr lvl="1"/>
            <a:r>
              <a:rPr lang="en-US" altLang="zh-TW" smtClean="0"/>
              <a:t>Repetitive stress injury (RSI)</a:t>
            </a:r>
          </a:p>
          <a:p>
            <a:pPr lvl="2"/>
            <a:r>
              <a:rPr lang="en-US" altLang="zh-TW" smtClean="0"/>
              <a:t>Largest source is computer keyboards</a:t>
            </a:r>
          </a:p>
          <a:p>
            <a:pPr lvl="2"/>
            <a:r>
              <a:rPr lang="en-US" altLang="zh-TW" smtClean="0"/>
              <a:t>Carpal tunnel syndrome (CTS)</a:t>
            </a:r>
          </a:p>
          <a:p>
            <a:pPr lvl="1"/>
            <a:r>
              <a:rPr lang="en-US" altLang="zh-TW" smtClean="0"/>
              <a:t>Computer vision syndrome (CVS)</a:t>
            </a:r>
          </a:p>
          <a:p>
            <a:pPr lvl="2"/>
            <a:r>
              <a:rPr lang="en-US" altLang="zh-TW" smtClean="0"/>
              <a:t>Eyestrain and headaches related to screen use</a:t>
            </a:r>
          </a:p>
          <a:p>
            <a:pPr lvl="1"/>
            <a:r>
              <a:rPr lang="en-US" altLang="zh-TW" smtClean="0"/>
              <a:t>Technostress</a:t>
            </a:r>
          </a:p>
          <a:p>
            <a:pPr lvl="2"/>
            <a:r>
              <a:rPr lang="en-US" altLang="zh-TW" smtClean="0"/>
              <a:t>Aggravation, impatience, fatigue</a:t>
            </a:r>
            <a:endParaRPr lang="zh-TW" altLang="en-US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DAF99B-824B-4911-8349-5B3ACC4482F6}" type="slidenum">
              <a:rPr lang="zh-TW" altLang="en-US" smtClean="0"/>
              <a:pPr>
                <a:defRPr/>
              </a:pPr>
              <a:t>33</a:t>
            </a:fld>
            <a:endParaRPr lang="zh-TW" altLang="en-US"/>
          </a:p>
        </p:txBody>
      </p:sp>
      <p:sp>
        <p:nvSpPr>
          <p:cNvPr id="34820" name="標題 1"/>
          <p:cNvSpPr txBox="1">
            <a:spLocks/>
          </p:cNvSpPr>
          <p:nvPr/>
        </p:nvSpPr>
        <p:spPr bwMode="auto">
          <a:xfrm>
            <a:off x="611188" y="11588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zh-TW" sz="4400" b="1">
                <a:solidFill>
                  <a:schemeClr val="accent1"/>
                </a:solidFill>
                <a:ea typeface="標楷體" pitchFamily="65" charset="-120"/>
              </a:rPr>
              <a:t>Quality of life: </a:t>
            </a:r>
            <a:br>
              <a:rPr kumimoji="0" lang="en-US" altLang="zh-TW" sz="4400" b="1">
                <a:solidFill>
                  <a:schemeClr val="accent1"/>
                </a:solidFill>
                <a:ea typeface="標楷體" pitchFamily="65" charset="-120"/>
              </a:rPr>
            </a:br>
            <a:r>
              <a:rPr kumimoji="0" lang="en-US" altLang="zh-TW" sz="4400" b="1">
                <a:solidFill>
                  <a:schemeClr val="accent1"/>
                </a:solidFill>
                <a:ea typeface="標楷體" pitchFamily="65" charset="-120"/>
              </a:rPr>
              <a:t>Equity, access, boundaries</a:t>
            </a:r>
            <a:endParaRPr kumimoji="0" lang="zh-TW" altLang="en-US" sz="4400" b="1">
              <a:solidFill>
                <a:schemeClr val="accent1"/>
              </a:solidFill>
              <a:ea typeface="標楷體" pitchFamily="65" charset="-12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47700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 smtClean="0"/>
              <a:t>Source: </a:t>
            </a:r>
            <a:r>
              <a:rPr lang="en-US" altLang="zh-TW" sz="1000" dirty="0"/>
              <a:t>Kenneth C. Laudon &amp; Jane P. Laudon (2014), Management Information Systems: Managing the Digital Firm, Thirteenth Edition, Pearson. </a:t>
            </a:r>
            <a:endParaRPr lang="es-ES" altLang="zh-TW" sz="1000" dirty="0"/>
          </a:p>
        </p:txBody>
      </p:sp>
    </p:spTree>
    <p:extLst>
      <p:ext uri="{BB962C8B-B14F-4D97-AF65-F5344CB8AC3E}">
        <p14:creationId xmlns:p14="http://schemas.microsoft.com/office/powerpoint/2010/main" val="153145532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標題 1"/>
          <p:cNvSpPr>
            <a:spLocks noGrp="1"/>
          </p:cNvSpPr>
          <p:nvPr>
            <p:ph type="title"/>
          </p:nvPr>
        </p:nvSpPr>
        <p:spPr>
          <a:xfrm>
            <a:off x="179388" y="26988"/>
            <a:ext cx="8856662" cy="1528762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>
                <a:solidFill>
                  <a:srgbClr val="FF0000"/>
                </a:solidFill>
              </a:rPr>
              <a:t>Case Study: </a:t>
            </a:r>
            <a:br>
              <a:rPr lang="en-US" altLang="zh-TW" dirty="0" smtClean="0">
                <a:solidFill>
                  <a:srgbClr val="FF0000"/>
                </a:solidFill>
              </a:rPr>
            </a:br>
            <a:r>
              <a:rPr lang="en-US" altLang="zh-TW" sz="3200" dirty="0" smtClean="0">
                <a:solidFill>
                  <a:srgbClr val="FF0000"/>
                </a:solidFill>
              </a:rPr>
              <a:t>Amazon </a:t>
            </a:r>
            <a:r>
              <a:rPr lang="en-US" altLang="zh-TW" sz="3200" dirty="0">
                <a:solidFill>
                  <a:srgbClr val="FF0000"/>
                </a:solidFill>
              </a:rPr>
              <a:t>and Cloud Computing </a:t>
            </a:r>
            <a:r>
              <a:rPr lang="en-US" altLang="zh-TW" sz="3200" dirty="0" smtClean="0"/>
              <a:t>(Chap. 5)</a:t>
            </a:r>
            <a:r>
              <a:rPr lang="en-US" altLang="zh-TW" sz="3600" dirty="0" smtClean="0"/>
              <a:t> </a:t>
            </a:r>
            <a:r>
              <a:rPr lang="en-US" altLang="zh-TW" sz="2400" dirty="0">
                <a:solidFill>
                  <a:schemeClr val="bg1">
                    <a:lumMod val="75000"/>
                  </a:schemeClr>
                </a:solidFill>
              </a:rPr>
              <a:t>(pp. 234-236)</a:t>
            </a:r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/>
            </a:r>
            <a:b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altLang="zh-TW" sz="2800" dirty="0"/>
              <a:t>Should Businesses Move to the Cloud?</a:t>
            </a:r>
            <a:endParaRPr lang="zh-TW" altLang="en-US" sz="2800" dirty="0" smtClean="0"/>
          </a:p>
        </p:txBody>
      </p:sp>
      <p:sp>
        <p:nvSpPr>
          <p:cNvPr id="35843" name="內容版面配置區 2"/>
          <p:cNvSpPr>
            <a:spLocks noGrp="1"/>
          </p:cNvSpPr>
          <p:nvPr>
            <p:ph idx="1"/>
          </p:nvPr>
        </p:nvSpPr>
        <p:spPr>
          <a:xfrm>
            <a:off x="323850" y="1773238"/>
            <a:ext cx="8569325" cy="4760912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altLang="zh-TW" sz="2800" smtClean="0"/>
              <a:t>1. What business benefits do cloud computing services provide? What problems do they solve?</a:t>
            </a:r>
          </a:p>
          <a:p>
            <a:pPr>
              <a:buFont typeface="Arial" charset="0"/>
              <a:buNone/>
            </a:pPr>
            <a:r>
              <a:rPr lang="en-US" altLang="zh-TW" sz="2800" smtClean="0"/>
              <a:t>2. What are the disadvantages of cloud computing?</a:t>
            </a:r>
          </a:p>
          <a:p>
            <a:pPr>
              <a:buFont typeface="Arial" charset="0"/>
              <a:buNone/>
            </a:pPr>
            <a:r>
              <a:rPr lang="en-US" altLang="zh-TW" sz="2800" smtClean="0"/>
              <a:t>3. How do the concepts of capacity planning, scalability, and TCO apply to this case? Apply these concepts both to Amazon and to subscribers of its services.</a:t>
            </a:r>
          </a:p>
          <a:p>
            <a:pPr>
              <a:buFont typeface="Arial" charset="0"/>
              <a:buNone/>
            </a:pPr>
            <a:r>
              <a:rPr lang="en-US" altLang="zh-TW" sz="2800" smtClean="0"/>
              <a:t>4. What kinds of businesses are most likely to benefit from using cloud computing? Why?</a:t>
            </a:r>
          </a:p>
          <a:p>
            <a:pPr>
              <a:buFont typeface="Arial" charset="0"/>
              <a:buNone/>
            </a:pPr>
            <a:endParaRPr lang="en-US" altLang="zh-TW" sz="280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B70876-A20D-409D-B9D9-3FB8FC772028}" type="slidenum">
              <a:rPr lang="zh-TW" altLang="en-US" smtClean="0"/>
              <a:pPr>
                <a:defRPr/>
              </a:pPr>
              <a:t>34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47700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 smtClean="0"/>
              <a:t>Source: </a:t>
            </a:r>
            <a:r>
              <a:rPr lang="en-US" altLang="zh-TW" sz="1000" dirty="0"/>
              <a:t>Kenneth C. Laudon &amp; Jane P. Laudon (2014), Management Information Systems: Managing the Digital Firm, Thirteenth Edition, Pearson. </a:t>
            </a:r>
            <a:endParaRPr lang="es-ES" altLang="zh-TW" sz="1000" dirty="0"/>
          </a:p>
        </p:txBody>
      </p:sp>
    </p:spTree>
    <p:extLst>
      <p:ext uri="{BB962C8B-B14F-4D97-AF65-F5344CB8AC3E}">
        <p14:creationId xmlns:p14="http://schemas.microsoft.com/office/powerpoint/2010/main" val="157810436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600"/>
          </a:xfrm>
        </p:spPr>
        <p:txBody>
          <a:bodyPr/>
          <a:lstStyle/>
          <a:p>
            <a:r>
              <a:rPr lang="zh-TW" altLang="en-US">
                <a:solidFill>
                  <a:srgbClr val="FF0000"/>
                </a:solidFill>
              </a:rPr>
              <a:t>資訊管理專題</a:t>
            </a:r>
            <a:br>
              <a:rPr lang="zh-TW" altLang="en-US">
                <a:solidFill>
                  <a:srgbClr val="FF0000"/>
                </a:solidFill>
              </a:rPr>
            </a:br>
            <a:r>
              <a:rPr lang="en-US" altLang="zh-TW" sz="3600" smtClean="0">
                <a:solidFill>
                  <a:srgbClr val="FF0000"/>
                </a:solidFill>
              </a:rPr>
              <a:t>(Hot </a:t>
            </a:r>
            <a:r>
              <a:rPr lang="en-US" altLang="zh-TW" sz="3600">
                <a:solidFill>
                  <a:srgbClr val="FF0000"/>
                </a:solidFill>
              </a:rPr>
              <a:t>Issues of Information </a:t>
            </a:r>
            <a:r>
              <a:rPr lang="en-US" altLang="zh-TW" sz="3600" smtClean="0">
                <a:solidFill>
                  <a:srgbClr val="FF0000"/>
                </a:solidFill>
              </a:rPr>
              <a:t>Management)</a:t>
            </a:r>
            <a:endParaRPr lang="zh-TW" altLang="en-US" sz="360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D9D8D5-4789-4399-95BC-650780018546}" type="slidenum">
              <a:rPr lang="zh-TW" altLang="en-US" smtClean="0"/>
              <a:pPr>
                <a:defRPr/>
              </a:pPr>
              <a:t>35</a:t>
            </a:fld>
            <a:endParaRPr lang="zh-TW" altLang="en-US"/>
          </a:p>
        </p:txBody>
      </p:sp>
      <p:sp>
        <p:nvSpPr>
          <p:cNvPr id="6" name="內容版面配置區 2"/>
          <p:cNvSpPr>
            <a:spLocks noGrp="1"/>
          </p:cNvSpPr>
          <p:nvPr>
            <p:ph idx="1"/>
          </p:nvPr>
        </p:nvSpPr>
        <p:spPr>
          <a:xfrm>
            <a:off x="179512" y="1844824"/>
            <a:ext cx="8784976" cy="4752528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altLang="zh-TW" dirty="0" smtClean="0"/>
              <a:t>1. </a:t>
            </a:r>
            <a:r>
              <a:rPr lang="zh-TW" altLang="en-US" dirty="0" smtClean="0"/>
              <a:t>請同學於資訊管理專題個案</a:t>
            </a:r>
            <a:r>
              <a:rPr lang="zh-TW" altLang="en-US" dirty="0" smtClean="0">
                <a:solidFill>
                  <a:srgbClr val="FF0000"/>
                </a:solidFill>
              </a:rPr>
              <a:t>討論前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應</a:t>
            </a:r>
            <a:r>
              <a:rPr lang="zh-TW" altLang="en-US" dirty="0" smtClean="0">
                <a:solidFill>
                  <a:srgbClr val="FF0000"/>
                </a:solidFill>
              </a:rPr>
              <a:t>詳細研讀個案</a:t>
            </a:r>
            <a:r>
              <a:rPr lang="zh-TW" altLang="en-US" dirty="0" smtClean="0"/>
              <a:t>，並</a:t>
            </a:r>
            <a:r>
              <a:rPr lang="zh-TW" altLang="en-US" dirty="0" smtClean="0">
                <a:solidFill>
                  <a:srgbClr val="FF0000"/>
                </a:solidFill>
              </a:rPr>
              <a:t>思考個案研究問題</a:t>
            </a:r>
            <a:r>
              <a:rPr lang="zh-TW" altLang="en-US" dirty="0" smtClean="0"/>
              <a:t>。</a:t>
            </a:r>
          </a:p>
          <a:p>
            <a:pPr>
              <a:buFont typeface="Arial" charset="0"/>
              <a:buNone/>
            </a:pPr>
            <a:r>
              <a:rPr lang="en-US" altLang="zh-TW" dirty="0" smtClean="0"/>
              <a:t>2. </a:t>
            </a:r>
            <a:r>
              <a:rPr lang="zh-TW" altLang="en-US" dirty="0" smtClean="0"/>
              <a:t>請同學於</a:t>
            </a:r>
            <a:r>
              <a:rPr lang="zh-TW" altLang="en-US" dirty="0" smtClean="0">
                <a:solidFill>
                  <a:srgbClr val="FF0000"/>
                </a:solidFill>
              </a:rPr>
              <a:t>上課前複習</a:t>
            </a:r>
            <a:r>
              <a:rPr lang="zh-TW" altLang="en-US" dirty="0" smtClean="0"/>
              <a:t>相關資訊管理相關</a:t>
            </a:r>
            <a:r>
              <a:rPr lang="zh-TW" altLang="en-US" dirty="0" smtClean="0">
                <a:solidFill>
                  <a:srgbClr val="FF0000"/>
                </a:solidFill>
              </a:rPr>
              <a:t>理論</a:t>
            </a:r>
            <a:r>
              <a:rPr lang="zh-TW" altLang="en-US" dirty="0" smtClean="0"/>
              <a:t>，以作為</a:t>
            </a:r>
            <a:r>
              <a:rPr lang="zh-TW" altLang="en-US" dirty="0" smtClean="0">
                <a:solidFill>
                  <a:srgbClr val="C00000"/>
                </a:solidFill>
              </a:rPr>
              <a:t>個案分析</a:t>
            </a:r>
            <a:r>
              <a:rPr lang="zh-TW" altLang="en-US" dirty="0" smtClean="0"/>
              <a:t>及</a:t>
            </a:r>
            <a:r>
              <a:rPr lang="zh-TW" altLang="en-US" dirty="0" smtClean="0">
                <a:solidFill>
                  <a:srgbClr val="C00000"/>
                </a:solidFill>
              </a:rPr>
              <a:t>擬定管理對策</a:t>
            </a:r>
            <a:r>
              <a:rPr lang="zh-TW" altLang="en-US" dirty="0" smtClean="0"/>
              <a:t>的依據。</a:t>
            </a:r>
          </a:p>
          <a:p>
            <a:pPr>
              <a:buNone/>
            </a:pPr>
            <a:r>
              <a:rPr lang="en-US" altLang="zh-TW" dirty="0" smtClean="0"/>
              <a:t>3. </a:t>
            </a:r>
            <a:r>
              <a:rPr lang="zh-TW" altLang="en-US" dirty="0" smtClean="0"/>
              <a:t>請同學於</a:t>
            </a:r>
            <a:r>
              <a:rPr lang="zh-TW" altLang="en-US" dirty="0" smtClean="0">
                <a:solidFill>
                  <a:srgbClr val="FF0000"/>
                </a:solidFill>
              </a:rPr>
              <a:t>上課前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>
                <a:solidFill>
                  <a:srgbClr val="FF0000"/>
                </a:solidFill>
              </a:rPr>
              <a:t>先</a:t>
            </a:r>
            <a:r>
              <a:rPr lang="zh-TW" altLang="en-US" dirty="0">
                <a:solidFill>
                  <a:srgbClr val="FF0000"/>
                </a:solidFill>
              </a:rPr>
              <a:t>繳交資訊管理專題個案</a:t>
            </a:r>
            <a:r>
              <a:rPr lang="zh-TW" altLang="en-US" dirty="0" smtClean="0">
                <a:solidFill>
                  <a:srgbClr val="FF0000"/>
                </a:solidFill>
              </a:rPr>
              <a:t>研究問題書面報告</a:t>
            </a:r>
            <a:r>
              <a:rPr lang="zh-TW" altLang="en-US" dirty="0" smtClean="0"/>
              <a:t>。</a:t>
            </a:r>
          </a:p>
          <a:p>
            <a:pPr>
              <a:buNone/>
            </a:pPr>
            <a:r>
              <a:rPr lang="en-US" altLang="zh-TW" dirty="0" smtClean="0"/>
              <a:t>4.</a:t>
            </a:r>
            <a:r>
              <a:rPr lang="zh-TW" altLang="en-US" dirty="0" smtClean="0"/>
              <a:t>上課時間地點：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is-IS" dirty="0"/>
              <a:t>週四 </a:t>
            </a:r>
            <a:r>
              <a:rPr lang="is-IS" altLang="zh-TW" dirty="0"/>
              <a:t>7,8 (14:10-16:00) </a:t>
            </a:r>
            <a:r>
              <a:rPr lang="is-IS" altLang="zh-TW" dirty="0" smtClean="0"/>
              <a:t>B702</a:t>
            </a:r>
            <a:endParaRPr lang="zh-TW" altLang="en-US" dirty="0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References</a:t>
            </a:r>
            <a:endParaRPr lang="zh-TW" altLang="en-US" smtClean="0"/>
          </a:p>
        </p:txBody>
      </p:sp>
      <p:sp>
        <p:nvSpPr>
          <p:cNvPr id="44035" name="內容版面配置區 2"/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4641850"/>
          </a:xfrm>
        </p:spPr>
        <p:txBody>
          <a:bodyPr/>
          <a:lstStyle/>
          <a:p>
            <a:pPr marL="342900" lvl="1" indent="-342900"/>
            <a:r>
              <a:rPr lang="en-US" altLang="zh-TW" smtClean="0"/>
              <a:t>Kenneth C. Laudon &amp; Jane P. Laudon (2014), </a:t>
            </a:r>
            <a:br>
              <a:rPr lang="en-US" altLang="zh-TW" smtClean="0"/>
            </a:br>
            <a:r>
              <a:rPr lang="en-US" altLang="zh-TW" smtClean="0"/>
              <a:t>Management Information Systems: Managing the Digital Firm, Thirteenth Edition, Pearson. </a:t>
            </a:r>
          </a:p>
          <a:p>
            <a:pPr marL="342900" lvl="1" indent="-342900"/>
            <a:r>
              <a:rPr lang="en-US" altLang="zh-TW" smtClean="0"/>
              <a:t>Kenneth C. Laudon &amp; Jane P. Laudon</a:t>
            </a:r>
            <a:r>
              <a:rPr lang="zh-TW" altLang="en-US" smtClean="0"/>
              <a:t>原著，</a:t>
            </a:r>
            <a:r>
              <a:rPr lang="en-US" altLang="zh-TW" smtClean="0"/>
              <a:t/>
            </a:r>
            <a:br>
              <a:rPr lang="en-US" altLang="zh-TW" smtClean="0"/>
            </a:br>
            <a:r>
              <a:rPr lang="zh-TW" altLang="en-US" smtClean="0"/>
              <a:t>游張松 主編，陳文生 翻譯 </a:t>
            </a:r>
            <a:r>
              <a:rPr lang="en-US" altLang="zh-TW" smtClean="0"/>
              <a:t>(2014)</a:t>
            </a:r>
            <a:r>
              <a:rPr lang="zh-TW" altLang="en-US" smtClean="0"/>
              <a:t>，</a:t>
            </a:r>
            <a:r>
              <a:rPr lang="en-US" altLang="zh-TW" smtClean="0"/>
              <a:t/>
            </a:r>
            <a:br>
              <a:rPr lang="en-US" altLang="zh-TW" smtClean="0"/>
            </a:br>
            <a:r>
              <a:rPr lang="zh-TW" altLang="en-US" smtClean="0"/>
              <a:t>資訊管理系統，第</a:t>
            </a:r>
            <a:r>
              <a:rPr lang="en-US" altLang="zh-TW" smtClean="0"/>
              <a:t>13</a:t>
            </a:r>
            <a:r>
              <a:rPr lang="zh-TW" altLang="en-US" smtClean="0"/>
              <a:t>版，滄海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43B25B-5D40-49B8-BE46-8233DC8A956A}" type="slidenum">
              <a:rPr lang="zh-TW" altLang="en-US" smtClean="0"/>
              <a:pPr>
                <a:defRPr/>
              </a:pPr>
              <a:t>36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0074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內容版面配置區 2"/>
          <p:cNvSpPr>
            <a:spLocks noGrp="1"/>
          </p:cNvSpPr>
          <p:nvPr>
            <p:ph idx="1"/>
          </p:nvPr>
        </p:nvSpPr>
        <p:spPr>
          <a:xfrm>
            <a:off x="250825" y="1125538"/>
            <a:ext cx="8569325" cy="5399087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zh-TW" altLang="en-US" sz="2400" dirty="0" smtClean="0"/>
              <a:t>週次	日期	     內容（</a:t>
            </a:r>
            <a:r>
              <a:rPr lang="en-US" altLang="zh-TW" sz="2400" dirty="0" smtClean="0"/>
              <a:t>Subject/Topics</a:t>
            </a:r>
            <a:r>
              <a:rPr lang="zh-TW" altLang="en-US" sz="2400" dirty="0" smtClean="0"/>
              <a:t>）</a:t>
            </a:r>
            <a:endParaRPr lang="en-US" altLang="zh-TW" sz="2400" dirty="0" smtClean="0"/>
          </a:p>
          <a:p>
            <a:pPr>
              <a:buNone/>
            </a:pPr>
            <a:r>
              <a:rPr lang="de-DE" altLang="zh-TW" sz="2400" dirty="0"/>
              <a:t>13   2017/12/14   </a:t>
            </a:r>
            <a:r>
              <a:rPr lang="de-DE" altLang="zh-TW" sz="2400" dirty="0" err="1"/>
              <a:t>Enhancing</a:t>
            </a:r>
            <a:r>
              <a:rPr lang="de-DE" altLang="zh-TW" sz="2400" dirty="0"/>
              <a:t> </a:t>
            </a:r>
            <a:r>
              <a:rPr lang="de-DE" altLang="zh-TW" sz="2400" dirty="0" err="1"/>
              <a:t>Decision</a:t>
            </a:r>
            <a:r>
              <a:rPr lang="de-DE" altLang="zh-TW" sz="2400" dirty="0"/>
              <a:t> Making: </a:t>
            </a:r>
            <a:r>
              <a:rPr lang="de-DE" altLang="zh-TW" sz="2400" dirty="0" err="1"/>
              <a:t>Zynga</a:t>
            </a:r>
            <a:r>
              <a:rPr lang="de-DE" altLang="zh-TW" sz="2400" dirty="0"/>
              <a:t>   </a:t>
            </a:r>
            <a:r>
              <a:rPr lang="de-DE" altLang="zh-TW" sz="2400" dirty="0" smtClean="0"/>
              <a:t/>
            </a:r>
            <a:br>
              <a:rPr lang="de-DE" altLang="zh-TW" sz="2400" dirty="0" smtClean="0"/>
            </a:br>
            <a:r>
              <a:rPr lang="de-DE" altLang="zh-TW" sz="2400" dirty="0" smtClean="0"/>
              <a:t>                           (</a:t>
            </a:r>
            <a:r>
              <a:rPr lang="de-DE" altLang="zh-TW" sz="2400" dirty="0" err="1"/>
              <a:t>Chap</a:t>
            </a:r>
            <a:r>
              <a:rPr lang="de-DE" altLang="zh-TW" sz="2400" dirty="0"/>
              <a:t>. 12) (pp.512-514) </a:t>
            </a:r>
          </a:p>
          <a:p>
            <a:pPr>
              <a:buNone/>
            </a:pPr>
            <a:r>
              <a:rPr lang="de-DE" altLang="zh-TW" sz="2400" dirty="0"/>
              <a:t>14   2017/12/21   Building Information Systems: USAA   </a:t>
            </a:r>
            <a:r>
              <a:rPr lang="de-DE" altLang="zh-TW" sz="2400" dirty="0" smtClean="0"/>
              <a:t/>
            </a:r>
            <a:br>
              <a:rPr lang="de-DE" altLang="zh-TW" sz="2400" dirty="0" smtClean="0"/>
            </a:br>
            <a:r>
              <a:rPr lang="de-DE" altLang="zh-TW" sz="2400" dirty="0" smtClean="0"/>
              <a:t>                           (</a:t>
            </a:r>
            <a:r>
              <a:rPr lang="de-DE" altLang="zh-TW" sz="2400" dirty="0" err="1"/>
              <a:t>Chap</a:t>
            </a:r>
            <a:r>
              <a:rPr lang="de-DE" altLang="zh-TW" sz="2400" dirty="0"/>
              <a:t>. 13) (pp.547-548) </a:t>
            </a:r>
          </a:p>
          <a:p>
            <a:pPr>
              <a:buNone/>
            </a:pPr>
            <a:r>
              <a:rPr lang="de-DE" altLang="zh-TW" sz="2400" dirty="0"/>
              <a:t>15   2017/12/28   Managing Projects: NYCAPS </a:t>
            </a:r>
            <a:r>
              <a:rPr lang="de-DE" altLang="zh-TW" sz="2400" dirty="0" err="1"/>
              <a:t>and</a:t>
            </a:r>
            <a:r>
              <a:rPr lang="de-DE" altLang="zh-TW" sz="2400" dirty="0"/>
              <a:t> </a:t>
            </a:r>
            <a:r>
              <a:rPr lang="de-DE" altLang="zh-TW" sz="2400" dirty="0" err="1"/>
              <a:t>CityTime</a:t>
            </a:r>
            <a:r>
              <a:rPr lang="de-DE" altLang="zh-TW" sz="2400" dirty="0"/>
              <a:t>  </a:t>
            </a:r>
            <a:r>
              <a:rPr lang="de-DE" altLang="zh-TW" sz="2400" dirty="0" smtClean="0"/>
              <a:t/>
            </a:r>
            <a:br>
              <a:rPr lang="de-DE" altLang="zh-TW" sz="2400" dirty="0" smtClean="0"/>
            </a:br>
            <a:r>
              <a:rPr lang="de-DE" altLang="zh-TW" sz="2400" dirty="0" smtClean="0"/>
              <a:t>                           </a:t>
            </a:r>
            <a:r>
              <a:rPr lang="de-DE" altLang="zh-TW" sz="2400" dirty="0"/>
              <a:t>(</a:t>
            </a:r>
            <a:r>
              <a:rPr lang="de-DE" altLang="zh-TW" sz="2400" dirty="0" err="1"/>
              <a:t>Chap</a:t>
            </a:r>
            <a:r>
              <a:rPr lang="de-DE" altLang="zh-TW" sz="2400" dirty="0"/>
              <a:t>. 14) (pp.586-588) </a:t>
            </a:r>
          </a:p>
          <a:p>
            <a:pPr>
              <a:buNone/>
            </a:pPr>
            <a:r>
              <a:rPr lang="de-DE" altLang="zh-TW" sz="2400" dirty="0">
                <a:solidFill>
                  <a:schemeClr val="accent6">
                    <a:lumMod val="75000"/>
                  </a:schemeClr>
                </a:solidFill>
              </a:rPr>
              <a:t>16   2018/01/04   Final Report I (</a:t>
            </a:r>
            <a:r>
              <a:rPr lang="zh-TW" altLang="de-DE" sz="2400" dirty="0">
                <a:solidFill>
                  <a:schemeClr val="accent6">
                    <a:lumMod val="75000"/>
                  </a:schemeClr>
                </a:solidFill>
              </a:rPr>
              <a:t>期末報告 </a:t>
            </a:r>
            <a:r>
              <a:rPr lang="de-DE" altLang="zh-TW" sz="2400" dirty="0">
                <a:solidFill>
                  <a:schemeClr val="accent6">
                    <a:lumMod val="75000"/>
                  </a:schemeClr>
                </a:solidFill>
              </a:rPr>
              <a:t>I)</a:t>
            </a:r>
          </a:p>
          <a:p>
            <a:pPr>
              <a:buNone/>
            </a:pPr>
            <a:r>
              <a:rPr lang="de-DE" altLang="zh-TW" sz="2400" dirty="0">
                <a:solidFill>
                  <a:schemeClr val="accent6">
                    <a:lumMod val="75000"/>
                  </a:schemeClr>
                </a:solidFill>
              </a:rPr>
              <a:t>17   2018/01/11   Final Report II (</a:t>
            </a:r>
            <a:r>
              <a:rPr lang="zh-TW" altLang="de-DE" sz="2400" dirty="0">
                <a:solidFill>
                  <a:schemeClr val="accent6">
                    <a:lumMod val="75000"/>
                  </a:schemeClr>
                </a:solidFill>
              </a:rPr>
              <a:t>期末報告 </a:t>
            </a:r>
            <a:r>
              <a:rPr lang="de-DE" altLang="zh-TW" sz="2400" dirty="0">
                <a:solidFill>
                  <a:schemeClr val="accent6">
                    <a:lumMod val="75000"/>
                  </a:schemeClr>
                </a:solidFill>
              </a:rPr>
              <a:t>II)</a:t>
            </a:r>
          </a:p>
          <a:p>
            <a:pPr>
              <a:buNone/>
            </a:pPr>
            <a:r>
              <a:rPr lang="de-DE" altLang="zh-TW" sz="2400" dirty="0">
                <a:solidFill>
                  <a:schemeClr val="accent6">
                    <a:lumMod val="50000"/>
                  </a:schemeClr>
                </a:solidFill>
              </a:rPr>
              <a:t>18   2018/01/18   Final </a:t>
            </a:r>
            <a:r>
              <a:rPr lang="de-DE" altLang="zh-TW" sz="2400" dirty="0" err="1">
                <a:solidFill>
                  <a:schemeClr val="accent6">
                    <a:lumMod val="50000"/>
                  </a:schemeClr>
                </a:solidFill>
              </a:rPr>
              <a:t>Exam</a:t>
            </a:r>
            <a:r>
              <a:rPr lang="de-DE" altLang="zh-TW" sz="2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de-DE" altLang="zh-TW" sz="2400" dirty="0" err="1">
                <a:solidFill>
                  <a:schemeClr val="accent6">
                    <a:lumMod val="50000"/>
                  </a:schemeClr>
                </a:solidFill>
              </a:rPr>
              <a:t>Week</a:t>
            </a:r>
            <a:r>
              <a:rPr lang="de-DE" altLang="zh-TW" sz="2400" dirty="0">
                <a:solidFill>
                  <a:schemeClr val="accent6">
                    <a:lumMod val="50000"/>
                  </a:schemeClr>
                </a:solidFill>
              </a:rPr>
              <a:t> (</a:t>
            </a:r>
            <a:r>
              <a:rPr lang="zh-TW" altLang="de-DE" sz="2400" dirty="0">
                <a:solidFill>
                  <a:schemeClr val="accent6">
                    <a:lumMod val="50000"/>
                  </a:schemeClr>
                </a:solidFill>
              </a:rPr>
              <a:t>期末考試週</a:t>
            </a:r>
            <a:r>
              <a:rPr lang="de-DE" altLang="zh-TW" sz="2400" dirty="0">
                <a:solidFill>
                  <a:schemeClr val="accent6">
                    <a:lumMod val="50000"/>
                  </a:schemeClr>
                </a:solidFill>
              </a:rPr>
              <a:t>)</a:t>
            </a:r>
          </a:p>
        </p:txBody>
      </p:sp>
      <p:sp>
        <p:nvSpPr>
          <p:cNvPr id="5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459788" y="6597650"/>
            <a:ext cx="649287" cy="287338"/>
          </a:xfrm>
        </p:spPr>
        <p:txBody>
          <a:bodyPr/>
          <a:lstStyle/>
          <a:p>
            <a:pPr>
              <a:defRPr/>
            </a:pPr>
            <a:fld id="{85A741B6-F8A3-4A8B-84B1-8E7EAE54B52B}" type="slidenum">
              <a:rPr lang="zh-TW" altLang="en-US" smtClean="0"/>
              <a:pPr>
                <a:defRPr/>
              </a:pPr>
              <a:t>4</a:t>
            </a:fld>
            <a:endParaRPr lang="zh-TW" altLang="en-US"/>
          </a:p>
        </p:txBody>
      </p:sp>
      <p:sp>
        <p:nvSpPr>
          <p:cNvPr id="7" name="矩形 4"/>
          <p:cNvSpPr>
            <a:spLocks noChangeArrowheads="1"/>
          </p:cNvSpPr>
          <p:nvPr/>
        </p:nvSpPr>
        <p:spPr bwMode="auto">
          <a:xfrm>
            <a:off x="395288" y="115888"/>
            <a:ext cx="813752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zh-TW" altLang="en-US" sz="4400" b="1">
                <a:solidFill>
                  <a:schemeClr val="accent1"/>
                </a:solidFill>
                <a:latin typeface="標楷體" pitchFamily="65" charset="-120"/>
                <a:ea typeface="標楷體" pitchFamily="65" charset="-120"/>
              </a:rPr>
              <a:t>課程大綱 </a:t>
            </a:r>
            <a:r>
              <a:rPr lang="en-US" altLang="zh-TW" sz="4400" b="1">
                <a:solidFill>
                  <a:schemeClr val="accent1"/>
                </a:solidFill>
                <a:latin typeface="+mj-lt"/>
              </a:rPr>
              <a:t>(</a:t>
            </a:r>
            <a:r>
              <a:rPr lang="en-US" altLang="zh-TW" sz="4400" b="1">
                <a:solidFill>
                  <a:schemeClr val="accent1"/>
                </a:solidFill>
                <a:latin typeface="+mj-lt"/>
                <a:ea typeface="新細明體" pitchFamily="18" charset="-120"/>
              </a:rPr>
              <a:t>Syllabus)</a:t>
            </a:r>
            <a:endParaRPr lang="zh-TW" altLang="en-US" sz="4400" b="1">
              <a:solidFill>
                <a:schemeClr val="accent1"/>
              </a:solidFill>
              <a:latin typeface="+mj-lt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1489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</p:spPr>
        <p:txBody>
          <a:bodyPr/>
          <a:lstStyle/>
          <a:p>
            <a:r>
              <a:rPr lang="en-US" altLang="zh-TW" sz="4000" dirty="0" smtClean="0">
                <a:solidFill>
                  <a:srgbClr val="FF0000"/>
                </a:solidFill>
              </a:rPr>
              <a:t>Management Information Systems: </a:t>
            </a:r>
            <a:r>
              <a:rPr lang="en-US" altLang="zh-TW" sz="3200" dirty="0" smtClean="0">
                <a:solidFill>
                  <a:schemeClr val="accent1"/>
                </a:solidFill>
              </a:rPr>
              <a:t>Managing the Digital Firm</a:t>
            </a:r>
            <a:endParaRPr lang="zh-TW" altLang="en-US" sz="3200" dirty="0">
              <a:solidFill>
                <a:schemeClr val="accent1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FB46C-01CC-41BD-8A17-4C0AF2F2BDA7}" type="slidenum">
              <a:rPr lang="zh-TW" altLang="en-US" smtClean="0"/>
              <a:pPr>
                <a:defRPr/>
              </a:pPr>
              <a:t>5</a:t>
            </a:fld>
            <a:endParaRPr lang="zh-TW" altLang="en-US"/>
          </a:p>
        </p:txBody>
      </p:sp>
      <p:sp>
        <p:nvSpPr>
          <p:cNvPr id="7" name="Rounded Rectangle 9"/>
          <p:cNvSpPr>
            <a:spLocks noChangeArrowheads="1"/>
          </p:cNvSpPr>
          <p:nvPr/>
        </p:nvSpPr>
        <p:spPr bwMode="auto">
          <a:xfrm>
            <a:off x="1079612" y="1381844"/>
            <a:ext cx="6984776" cy="1150937"/>
          </a:xfrm>
          <a:prstGeom prst="roundRect">
            <a:avLst>
              <a:gd name="adj" fmla="val 12157"/>
            </a:avLst>
          </a:prstGeom>
          <a:solidFill>
            <a:srgbClr val="FF9900"/>
          </a:solidFill>
          <a:ln w="38100">
            <a:solidFill>
              <a:srgbClr val="FF0000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3200" b="1" dirty="0" smtClean="0">
                <a:solidFill>
                  <a:srgbClr val="FF0000"/>
                </a:solidFill>
                <a:latin typeface="+mn-lt"/>
                <a:ea typeface="+mn-ea"/>
              </a:rPr>
              <a:t>Organization, Management, and</a:t>
            </a:r>
            <a:r>
              <a:rPr lang="zh-TW" altLang="en-US" sz="3200" b="1" dirty="0" smtClean="0">
                <a:solidFill>
                  <a:srgbClr val="FF0000"/>
                </a:solidFill>
                <a:latin typeface="+mn-lt"/>
                <a:ea typeface="+mn-ea"/>
              </a:rPr>
              <a:t> </a:t>
            </a:r>
            <a:r>
              <a:rPr lang="en-US" altLang="zh-TW" sz="3200" b="1" dirty="0" smtClean="0">
                <a:solidFill>
                  <a:srgbClr val="FF0000"/>
                </a:solidFill>
                <a:latin typeface="+mn-lt"/>
                <a:ea typeface="+mn-ea"/>
              </a:rPr>
              <a:t>the Networked Enterprise</a:t>
            </a:r>
            <a:endParaRPr lang="en-US" sz="3200" b="1" dirty="0">
              <a:solidFill>
                <a:srgbClr val="FF0000"/>
              </a:solidFill>
              <a:latin typeface="+mn-lt"/>
              <a:ea typeface="+mn-ea"/>
            </a:endParaRPr>
          </a:p>
        </p:txBody>
      </p:sp>
      <p:sp>
        <p:nvSpPr>
          <p:cNvPr id="9" name="Rounded Rectangle 9"/>
          <p:cNvSpPr>
            <a:spLocks noChangeArrowheads="1"/>
          </p:cNvSpPr>
          <p:nvPr/>
        </p:nvSpPr>
        <p:spPr bwMode="auto">
          <a:xfrm>
            <a:off x="1075792" y="2708290"/>
            <a:ext cx="6984776" cy="1150937"/>
          </a:xfrm>
          <a:prstGeom prst="roundRect">
            <a:avLst>
              <a:gd name="adj" fmla="val 12157"/>
            </a:avLst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rgbClr val="7F7F7F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  <a:t>Information Technology Infrastructure</a:t>
            </a:r>
            <a:endParaRPr lang="en-US" sz="3200" b="1" dirty="0">
              <a:solidFill>
                <a:schemeClr val="accent1">
                  <a:lumMod val="50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10" name="Rounded Rectangle 9"/>
          <p:cNvSpPr>
            <a:spLocks noChangeArrowheads="1"/>
          </p:cNvSpPr>
          <p:nvPr/>
        </p:nvSpPr>
        <p:spPr bwMode="auto">
          <a:xfrm>
            <a:off x="1050640" y="4034736"/>
            <a:ext cx="6984776" cy="1150937"/>
          </a:xfrm>
          <a:prstGeom prst="roundRect">
            <a:avLst>
              <a:gd name="adj" fmla="val 12157"/>
            </a:avLst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rgbClr val="7F7F7F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  <a:t>Key System Applications for the</a:t>
            </a:r>
            <a:r>
              <a:rPr lang="zh-TW" altLang="en-US" sz="32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  <a:t> </a:t>
            </a:r>
            <a:r>
              <a:rPr lang="en-US" altLang="zh-TW" sz="32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  <a:t/>
            </a:r>
            <a:br>
              <a:rPr lang="en-US" altLang="zh-TW" sz="32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</a:br>
            <a:r>
              <a:rPr lang="en-US" altLang="zh-TW" sz="32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  <a:t>Digital Age</a:t>
            </a:r>
            <a:endParaRPr lang="en-US" sz="3200" b="1" dirty="0">
              <a:solidFill>
                <a:schemeClr val="accent1">
                  <a:lumMod val="50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11" name="Rounded Rectangle 9"/>
          <p:cNvSpPr>
            <a:spLocks noChangeArrowheads="1"/>
          </p:cNvSpPr>
          <p:nvPr/>
        </p:nvSpPr>
        <p:spPr bwMode="auto">
          <a:xfrm>
            <a:off x="1115616" y="5361182"/>
            <a:ext cx="6984776" cy="1150937"/>
          </a:xfrm>
          <a:prstGeom prst="roundRect">
            <a:avLst>
              <a:gd name="adj" fmla="val 12157"/>
            </a:avLst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rgbClr val="7F7F7F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  <a:t>Building and</a:t>
            </a:r>
            <a:r>
              <a:rPr lang="zh-TW" altLang="en-US" sz="32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  <a:t> </a:t>
            </a:r>
            <a:r>
              <a:rPr lang="en-US" altLang="zh-TW" sz="32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  <a:t>Managing Systems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  <a:t> </a:t>
            </a:r>
            <a:endParaRPr lang="en-US" sz="3200" b="1" dirty="0">
              <a:solidFill>
                <a:schemeClr val="accent1">
                  <a:lumMod val="50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468313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 smtClean="0"/>
              <a:t>Source: </a:t>
            </a:r>
            <a:r>
              <a:rPr lang="en-US" altLang="zh-TW" sz="1000" dirty="0"/>
              <a:t>Kenneth C. Laudon &amp; Jane P. Laudon (2014), Management Information Systems: Managing the Digital Firm, Thirteenth Edition, Pearson. </a:t>
            </a:r>
            <a:endParaRPr lang="es-ES" altLang="zh-TW" sz="1000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237513" y="1398766"/>
            <a:ext cx="6976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7200" b="1" dirty="0" smtClean="0">
                <a:solidFill>
                  <a:srgbClr val="FF0000"/>
                </a:solidFill>
              </a:rPr>
              <a:t>1</a:t>
            </a:r>
            <a:endParaRPr lang="zh-TW" altLang="en-US" sz="7200" b="1" dirty="0">
              <a:solidFill>
                <a:srgbClr val="FF0000"/>
              </a:solidFill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237513" y="4023912"/>
            <a:ext cx="6976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7200" b="1" dirty="0" smtClean="0">
                <a:solidFill>
                  <a:schemeClr val="accent1">
                    <a:lumMod val="50000"/>
                  </a:schemeClr>
                </a:solidFill>
              </a:rPr>
              <a:t>3</a:t>
            </a:r>
            <a:endParaRPr lang="zh-TW" altLang="en-US" sz="7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237513" y="2711339"/>
            <a:ext cx="6976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7200" b="1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endParaRPr lang="zh-TW" altLang="en-US" sz="7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237513" y="5336485"/>
            <a:ext cx="6976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7200" b="1" dirty="0" smtClean="0">
                <a:solidFill>
                  <a:schemeClr val="accent1">
                    <a:lumMod val="50000"/>
                  </a:schemeClr>
                </a:solidFill>
              </a:rPr>
              <a:t>4</a:t>
            </a:r>
            <a:endParaRPr lang="zh-TW" altLang="en-US" sz="72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020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7112"/>
          </a:xfrm>
        </p:spPr>
        <p:txBody>
          <a:bodyPr/>
          <a:lstStyle/>
          <a:p>
            <a:r>
              <a:rPr lang="en-US" altLang="zh-TW" smtClean="0">
                <a:solidFill>
                  <a:srgbClr val="FF0000"/>
                </a:solidFill>
              </a:rPr>
              <a:t>Chap. 4 </a:t>
            </a:r>
            <a:br>
              <a:rPr lang="en-US" altLang="zh-TW" smtClean="0">
                <a:solidFill>
                  <a:srgbClr val="FF0000"/>
                </a:solidFill>
              </a:rPr>
            </a:br>
            <a:r>
              <a:rPr lang="en-US" altLang="zh-TW" smtClean="0">
                <a:solidFill>
                  <a:srgbClr val="FF0000"/>
                </a:solidFill>
              </a:rPr>
              <a:t>Ethical and Social Issues in Information Systems: </a:t>
            </a:r>
            <a:br>
              <a:rPr lang="en-US" altLang="zh-TW" smtClean="0">
                <a:solidFill>
                  <a:srgbClr val="FF0000"/>
                </a:solidFill>
              </a:rPr>
            </a:br>
            <a:r>
              <a:rPr lang="en-US" altLang="zh-TW" smtClean="0">
                <a:solidFill>
                  <a:srgbClr val="FF0000"/>
                </a:solidFill>
              </a:rPr>
              <a:t>Facebook</a:t>
            </a:r>
            <a:br>
              <a:rPr lang="en-US" altLang="zh-TW" smtClean="0">
                <a:solidFill>
                  <a:srgbClr val="FF0000"/>
                </a:solidFill>
              </a:rPr>
            </a:br>
            <a:endParaRPr lang="zh-TW" altLang="en-US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70CAC4-F39C-4FC5-A88C-AB3F6E5BEF7C}" type="slidenum">
              <a:rPr lang="zh-TW" altLang="en-US" smtClean="0"/>
              <a:pPr>
                <a:defRPr/>
              </a:pPr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27153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標題 1"/>
          <p:cNvSpPr>
            <a:spLocks noGrp="1"/>
          </p:cNvSpPr>
          <p:nvPr>
            <p:ph type="title"/>
          </p:nvPr>
        </p:nvSpPr>
        <p:spPr>
          <a:xfrm>
            <a:off x="107950" y="26988"/>
            <a:ext cx="8856663" cy="1439862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>
                <a:solidFill>
                  <a:srgbClr val="FF0000"/>
                </a:solidFill>
              </a:rPr>
              <a:t>Case Study: </a:t>
            </a:r>
            <a:r>
              <a:rPr lang="en-US" altLang="zh-TW" dirty="0">
                <a:solidFill>
                  <a:srgbClr val="FF0000"/>
                </a:solidFill>
              </a:rPr>
              <a:t>Facebook </a:t>
            </a:r>
            <a:r>
              <a:rPr lang="en-US" altLang="zh-TW" sz="3600" dirty="0" smtClean="0"/>
              <a:t>(Chap. 4) </a:t>
            </a:r>
            <a:r>
              <a:rPr lang="en-US" altLang="zh-TW" sz="2400" dirty="0" smtClean="0">
                <a:solidFill>
                  <a:schemeClr val="bg1">
                    <a:lumMod val="75000"/>
                  </a:schemeClr>
                </a:solidFill>
              </a:rPr>
              <a:t>(</a:t>
            </a:r>
            <a:r>
              <a:rPr lang="en-US" altLang="zh-TW" sz="2400" dirty="0">
                <a:solidFill>
                  <a:schemeClr val="bg1">
                    <a:lumMod val="75000"/>
                  </a:schemeClr>
                </a:solidFill>
              </a:rPr>
              <a:t>pp.188-190</a:t>
            </a:r>
            <a:r>
              <a:rPr lang="en-US" altLang="zh-TW" sz="2400" dirty="0" smtClean="0">
                <a:solidFill>
                  <a:schemeClr val="bg1">
                    <a:lumMod val="75000"/>
                  </a:schemeClr>
                </a:solidFill>
              </a:rPr>
              <a:t>)</a:t>
            </a:r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/>
            </a:r>
            <a:b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altLang="zh-TW" sz="2800" dirty="0" smtClean="0"/>
              <a:t>Facebook</a:t>
            </a:r>
            <a:r>
              <a:rPr lang="en-US" altLang="zh-TW" sz="2800" dirty="0"/>
              <a:t>: It’s about the Money</a:t>
            </a:r>
            <a:endParaRPr lang="zh-TW" altLang="en-US" sz="2800" dirty="0" smtClean="0"/>
          </a:p>
        </p:txBody>
      </p:sp>
      <p:sp>
        <p:nvSpPr>
          <p:cNvPr id="9219" name="內容版面配置區 2"/>
          <p:cNvSpPr>
            <a:spLocks noGrp="1"/>
          </p:cNvSpPr>
          <p:nvPr>
            <p:ph idx="1"/>
          </p:nvPr>
        </p:nvSpPr>
        <p:spPr>
          <a:xfrm>
            <a:off x="323850" y="1557338"/>
            <a:ext cx="8569325" cy="4976812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altLang="zh-TW" sz="2600" smtClean="0"/>
              <a:t>1. Perform an ethical analysis of Facebook. </a:t>
            </a:r>
            <a:br>
              <a:rPr lang="en-US" altLang="zh-TW" sz="2600" smtClean="0"/>
            </a:br>
            <a:r>
              <a:rPr lang="en-US" altLang="zh-TW" sz="2600" smtClean="0"/>
              <a:t>What is the ethical dilemma presented by this case?</a:t>
            </a:r>
          </a:p>
          <a:p>
            <a:pPr>
              <a:buFont typeface="Arial" charset="0"/>
              <a:buNone/>
            </a:pPr>
            <a:r>
              <a:rPr lang="en-US" altLang="zh-TW" sz="2600" smtClean="0"/>
              <a:t>2. What is the relationship of privacy to Facebook’s business model?</a:t>
            </a:r>
          </a:p>
          <a:p>
            <a:pPr>
              <a:buFont typeface="Arial" charset="0"/>
              <a:buNone/>
            </a:pPr>
            <a:r>
              <a:rPr lang="en-US" altLang="zh-TW" sz="2600" smtClean="0"/>
              <a:t>3. Describe the weaknesses of Facebook’s privacy policies and features. What management, organization, and technology factors have contributed to those weaknesses?</a:t>
            </a:r>
          </a:p>
          <a:p>
            <a:pPr>
              <a:buFont typeface="Arial" charset="0"/>
              <a:buNone/>
            </a:pPr>
            <a:r>
              <a:rPr lang="en-US" altLang="zh-TW" sz="2600" smtClean="0"/>
              <a:t>4. Will Facebook be able to have a successful business model without invading privacy? Explain your answer. Are there any measures Facebook could take to make this possible?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321FAF-B7DE-4BFC-AB7A-E737A589E123}" type="slidenum">
              <a:rPr lang="zh-TW" altLang="en-US" smtClean="0"/>
              <a:pPr>
                <a:defRPr/>
              </a:pPr>
              <a:t>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47700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 smtClean="0"/>
              <a:t>Source: </a:t>
            </a:r>
            <a:r>
              <a:rPr lang="en-US" altLang="zh-TW" sz="1000" dirty="0"/>
              <a:t>Kenneth C. Laudon &amp; Jane P. Laudon (2014), Management Information Systems: Managing the Digital Firm, Thirteenth Edition, Pearson. </a:t>
            </a:r>
            <a:endParaRPr lang="es-ES" altLang="zh-TW" sz="1000" dirty="0"/>
          </a:p>
        </p:txBody>
      </p:sp>
    </p:spTree>
    <p:extLst>
      <p:ext uri="{BB962C8B-B14F-4D97-AF65-F5344CB8AC3E}">
        <p14:creationId xmlns:p14="http://schemas.microsoft.com/office/powerpoint/2010/main" val="1888429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B40586-D005-4FCE-9197-950B9950DBC2}" type="slidenum">
              <a:rPr lang="zh-TW" altLang="en-US" smtClean="0"/>
              <a:pPr>
                <a:defRPr/>
              </a:pPr>
              <a:t>8</a:t>
            </a:fld>
            <a:endParaRPr lang="zh-TW" altLang="en-US"/>
          </a:p>
        </p:txBody>
      </p:sp>
      <p:grpSp>
        <p:nvGrpSpPr>
          <p:cNvPr id="10243" name="群組 17"/>
          <p:cNvGrpSpPr>
            <a:grpSpLocks/>
          </p:cNvGrpSpPr>
          <p:nvPr/>
        </p:nvGrpSpPr>
        <p:grpSpPr bwMode="auto">
          <a:xfrm>
            <a:off x="806450" y="1412875"/>
            <a:ext cx="7726363" cy="5048250"/>
            <a:chOff x="806544" y="1412776"/>
            <a:chExt cx="7725896" cy="5048451"/>
          </a:xfrm>
        </p:grpSpPr>
        <p:sp>
          <p:nvSpPr>
            <p:cNvPr id="19" name="矩形 18"/>
            <p:cNvSpPr/>
            <p:nvPr/>
          </p:nvSpPr>
          <p:spPr bwMode="auto">
            <a:xfrm>
              <a:off x="806544" y="2765040"/>
              <a:ext cx="1695928" cy="81135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/>
            <a:p>
              <a:pPr algn="ctr">
                <a:defRPr/>
              </a:pPr>
              <a:r>
                <a:rPr lang="en-US" altLang="zh-TW" sz="2000" b="1" dirty="0">
                  <a:solidFill>
                    <a:schemeClr val="tx1"/>
                  </a:solidFill>
                </a:rPr>
                <a:t>Management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矩形 19"/>
            <p:cNvSpPr/>
            <p:nvPr/>
          </p:nvSpPr>
          <p:spPr bwMode="auto">
            <a:xfrm>
              <a:off x="806544" y="4207455"/>
              <a:ext cx="1695740" cy="81135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/>
            <a:p>
              <a:pPr algn="ctr">
                <a:defRPr/>
              </a:pPr>
              <a:r>
                <a:rPr lang="en-US" altLang="zh-TW" sz="2000" b="1" dirty="0">
                  <a:solidFill>
                    <a:schemeClr val="tx1"/>
                  </a:solidFill>
                </a:rPr>
                <a:t>Organization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矩形 21"/>
            <p:cNvSpPr/>
            <p:nvPr/>
          </p:nvSpPr>
          <p:spPr bwMode="auto">
            <a:xfrm>
              <a:off x="806544" y="5649869"/>
              <a:ext cx="1695740" cy="81135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/>
            <a:p>
              <a:pPr algn="ctr">
                <a:defRPr/>
              </a:pPr>
              <a:r>
                <a:rPr lang="en-US" altLang="zh-TW" sz="2000" b="1" dirty="0">
                  <a:solidFill>
                    <a:schemeClr val="tx1"/>
                  </a:solidFill>
                </a:rPr>
                <a:t>Technology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矩形 22"/>
            <p:cNvSpPr/>
            <p:nvPr/>
          </p:nvSpPr>
          <p:spPr bwMode="auto">
            <a:xfrm>
              <a:off x="3633091" y="4207455"/>
              <a:ext cx="1695928" cy="811358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/>
            <a:p>
              <a:pPr algn="ctr">
                <a:defRPr/>
              </a:pPr>
              <a:r>
                <a:rPr lang="en-US" altLang="zh-TW" sz="2000" b="1" dirty="0">
                  <a:solidFill>
                    <a:schemeClr val="tx1"/>
                  </a:solidFill>
                </a:rPr>
                <a:t>Information </a:t>
              </a:r>
              <a:br>
                <a:rPr lang="en-US" altLang="zh-TW" sz="2000" b="1" dirty="0">
                  <a:solidFill>
                    <a:schemeClr val="tx1"/>
                  </a:solidFill>
                </a:rPr>
              </a:br>
              <a:r>
                <a:rPr lang="en-US" altLang="zh-TW" sz="2000" b="1" dirty="0">
                  <a:solidFill>
                    <a:schemeClr val="tx1"/>
                  </a:solidFill>
                </a:rPr>
                <a:t>System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矩形 23"/>
            <p:cNvSpPr/>
            <p:nvPr/>
          </p:nvSpPr>
          <p:spPr bwMode="auto">
            <a:xfrm>
              <a:off x="3633091" y="1412776"/>
              <a:ext cx="1695928" cy="811358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/>
            <a:p>
              <a:pPr algn="ctr">
                <a:defRPr/>
              </a:pPr>
              <a:r>
                <a:rPr lang="en-US" altLang="zh-TW" sz="2000" b="1" dirty="0">
                  <a:solidFill>
                    <a:schemeClr val="tx1"/>
                  </a:solidFill>
                </a:rPr>
                <a:t>Business </a:t>
              </a:r>
              <a:br>
                <a:rPr lang="en-US" altLang="zh-TW" sz="2000" b="1" dirty="0">
                  <a:solidFill>
                    <a:schemeClr val="tx1"/>
                  </a:solidFill>
                </a:rPr>
              </a:br>
              <a:r>
                <a:rPr lang="en-US" altLang="zh-TW" sz="2000" b="1" dirty="0">
                  <a:solidFill>
                    <a:schemeClr val="tx1"/>
                  </a:solidFill>
                </a:rPr>
                <a:t>Challenges</a:t>
              </a:r>
              <a:endParaRPr lang="zh-TW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矩形 24"/>
            <p:cNvSpPr/>
            <p:nvPr/>
          </p:nvSpPr>
          <p:spPr bwMode="auto">
            <a:xfrm>
              <a:off x="6836512" y="4207455"/>
              <a:ext cx="1695928" cy="811358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/>
            <a:p>
              <a:pPr algn="ctr">
                <a:defRPr/>
              </a:pPr>
              <a:r>
                <a:rPr lang="en-US" altLang="zh-TW" sz="2000" b="1" dirty="0">
                  <a:solidFill>
                    <a:schemeClr val="bg1"/>
                  </a:solidFill>
                </a:rPr>
                <a:t>Business </a:t>
              </a:r>
              <a:br>
                <a:rPr lang="en-US" altLang="zh-TW" sz="2000" b="1" dirty="0">
                  <a:solidFill>
                    <a:schemeClr val="bg1"/>
                  </a:solidFill>
                </a:rPr>
              </a:br>
              <a:r>
                <a:rPr lang="en-US" altLang="zh-TW" sz="2000" b="1" dirty="0">
                  <a:solidFill>
                    <a:schemeClr val="bg1"/>
                  </a:solidFill>
                </a:rPr>
                <a:t>Solutions</a:t>
              </a:r>
              <a:endParaRPr lang="zh-TW" altLang="en-US" sz="2000" b="1" dirty="0">
                <a:solidFill>
                  <a:schemeClr val="bg1"/>
                </a:solidFill>
              </a:endParaRPr>
            </a:p>
          </p:txBody>
        </p:sp>
        <p:cxnSp>
          <p:nvCxnSpPr>
            <p:cNvPr id="27" name="直線單箭頭接點 26"/>
            <p:cNvCxnSpPr/>
            <p:nvPr/>
          </p:nvCxnSpPr>
          <p:spPr bwMode="auto">
            <a:xfrm>
              <a:off x="2501892" y="3170209"/>
              <a:ext cx="1131820" cy="103667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單箭頭接點 27"/>
            <p:cNvCxnSpPr/>
            <p:nvPr/>
          </p:nvCxnSpPr>
          <p:spPr bwMode="auto">
            <a:xfrm>
              <a:off x="2501892" y="4613303"/>
              <a:ext cx="113182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單箭頭接點 28"/>
            <p:cNvCxnSpPr/>
            <p:nvPr/>
          </p:nvCxnSpPr>
          <p:spPr bwMode="auto">
            <a:xfrm flipV="1">
              <a:off x="2501892" y="5018133"/>
              <a:ext cx="1131820" cy="103826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單箭頭接點 31"/>
            <p:cNvCxnSpPr/>
            <p:nvPr/>
          </p:nvCxnSpPr>
          <p:spPr bwMode="auto">
            <a:xfrm>
              <a:off x="5329059" y="4613303"/>
              <a:ext cx="1506446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圖案 29"/>
            <p:cNvCxnSpPr/>
            <p:nvPr/>
          </p:nvCxnSpPr>
          <p:spPr bwMode="auto">
            <a:xfrm rot="16200000" flipV="1">
              <a:off x="5312271" y="1834393"/>
              <a:ext cx="2389282" cy="2355708"/>
            </a:xfrm>
            <a:prstGeom prst="bentConnector2">
              <a:avLst/>
            </a:prstGeom>
            <a:ln w="28575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圖案 30"/>
            <p:cNvCxnSpPr/>
            <p:nvPr/>
          </p:nvCxnSpPr>
          <p:spPr bwMode="auto">
            <a:xfrm rot="10800000" flipV="1">
              <a:off x="1654218" y="1817605"/>
              <a:ext cx="1979493" cy="947775"/>
            </a:xfrm>
            <a:prstGeom prst="bentConnector2">
              <a:avLst/>
            </a:prstGeom>
            <a:ln w="28575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47700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 smtClean="0"/>
              <a:t>Source: </a:t>
            </a:r>
            <a:r>
              <a:rPr lang="en-US" altLang="zh-TW" sz="1000" dirty="0"/>
              <a:t>Kenneth C. Laudon &amp; Jane P. Laudon (2014), Management Information Systems: Managing the Digital Firm, Thirteenth Edition, Pearson. </a:t>
            </a:r>
            <a:endParaRPr lang="es-ES" altLang="zh-TW" sz="1000" dirty="0"/>
          </a:p>
        </p:txBody>
      </p:sp>
      <p:sp>
        <p:nvSpPr>
          <p:cNvPr id="36" name="標題 1"/>
          <p:cNvSpPr txBox="1">
            <a:spLocks/>
          </p:cNvSpPr>
          <p:nvPr/>
        </p:nvSpPr>
        <p:spPr bwMode="auto">
          <a:xfrm>
            <a:off x="323850" y="44450"/>
            <a:ext cx="8569325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 baseline="0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>
              <a:defRPr/>
            </a:pPr>
            <a:r>
              <a:rPr kumimoji="0" lang="en-US" altLang="zh-TW" sz="4000" smtClean="0">
                <a:solidFill>
                  <a:srgbClr val="FF0000"/>
                </a:solidFill>
              </a:rPr>
              <a:t>Overview of </a:t>
            </a:r>
            <a:br>
              <a:rPr kumimoji="0" lang="en-US" altLang="zh-TW" sz="4000" smtClean="0">
                <a:solidFill>
                  <a:srgbClr val="FF0000"/>
                </a:solidFill>
              </a:rPr>
            </a:br>
            <a:r>
              <a:rPr kumimoji="0" lang="en-US" altLang="zh-TW" sz="4000" smtClean="0">
                <a:solidFill>
                  <a:srgbClr val="FF0000"/>
                </a:solidFill>
              </a:rPr>
              <a:t>Fundamental MIS Concepts</a:t>
            </a:r>
            <a:endParaRPr kumimoji="0" lang="zh-TW" altLang="en-US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1234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>
          <a:xfrm>
            <a:off x="611188" y="188913"/>
            <a:ext cx="8229600" cy="993775"/>
          </a:xfrm>
        </p:spPr>
        <p:txBody>
          <a:bodyPr/>
          <a:lstStyle/>
          <a:p>
            <a:r>
              <a:rPr lang="en-US" altLang="zh-TW">
                <a:solidFill>
                  <a:schemeClr val="accent1"/>
                </a:solidFill>
                <a:latin typeface="Calibri" charset="0"/>
                <a:ea typeface="標楷體" charset="-120"/>
              </a:rPr>
              <a:t>Business Model</a:t>
            </a:r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1B6C2F8-306B-FA43-A548-6982A36A8CA7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zh-TW" altLang="en-US" sz="1200">
              <a:solidFill>
                <a:srgbClr val="898989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1188" y="6611938"/>
            <a:ext cx="8137525" cy="2460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TW" sz="1000" dirty="0">
                <a:solidFill>
                  <a:schemeClr val="bg1">
                    <a:lumMod val="65000"/>
                  </a:schemeClr>
                </a:solidFill>
                <a:latin typeface="Calibri" charset="0"/>
                <a:ea typeface="標楷體" charset="0"/>
                <a:cs typeface="標楷體" charset="0"/>
              </a:rPr>
              <a:t>Source: Alexander </a:t>
            </a:r>
            <a:r>
              <a:rPr lang="en-US" altLang="zh-TW" sz="1000" dirty="0" err="1">
                <a:solidFill>
                  <a:schemeClr val="bg1">
                    <a:lumMod val="65000"/>
                  </a:schemeClr>
                </a:solidFill>
                <a:latin typeface="Calibri" charset="0"/>
                <a:ea typeface="標楷體" charset="0"/>
                <a:cs typeface="標楷體" charset="0"/>
              </a:rPr>
              <a:t>Osterwalder</a:t>
            </a:r>
            <a:r>
              <a:rPr lang="en-US" altLang="zh-TW" sz="1000" dirty="0">
                <a:solidFill>
                  <a:schemeClr val="bg1">
                    <a:lumMod val="65000"/>
                  </a:schemeClr>
                </a:solidFill>
                <a:latin typeface="Calibri" charset="0"/>
                <a:ea typeface="標楷體" charset="0"/>
                <a:cs typeface="標楷體" charset="0"/>
              </a:rPr>
              <a:t> &amp; Yves </a:t>
            </a:r>
            <a:r>
              <a:rPr lang="en-US" altLang="zh-TW" sz="1000" dirty="0" err="1">
                <a:solidFill>
                  <a:schemeClr val="bg1">
                    <a:lumMod val="65000"/>
                  </a:schemeClr>
                </a:solidFill>
                <a:latin typeface="Calibri" charset="0"/>
                <a:ea typeface="標楷體" charset="0"/>
                <a:cs typeface="標楷體" charset="0"/>
              </a:rPr>
              <a:t>Pigneur</a:t>
            </a:r>
            <a:r>
              <a:rPr lang="en-US" altLang="zh-TW" sz="1000" dirty="0">
                <a:solidFill>
                  <a:schemeClr val="bg1">
                    <a:lumMod val="65000"/>
                  </a:schemeClr>
                </a:solidFill>
                <a:latin typeface="Calibri" charset="0"/>
                <a:ea typeface="標楷體" charset="0"/>
                <a:cs typeface="標楷體" charset="0"/>
              </a:rPr>
              <a:t>, Business Model Generation: A Handbook for Visionaries, Game Changers, and Challengers, Wiley, 2010.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124075" y="1268413"/>
            <a:ext cx="1584325" cy="2016125"/>
          </a:xfrm>
          <a:prstGeom prst="rect">
            <a:avLst/>
          </a:prstGeom>
          <a:solidFill>
            <a:schemeClr val="bg1"/>
          </a:solidFill>
          <a:ln w="28575">
            <a:solidFill>
              <a:srgbClr val="77933C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</a:rPr>
              <a:t>Key </a:t>
            </a:r>
            <a:br>
              <a:rPr lang="en-US" sz="2000" dirty="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</a:rPr>
            </a:b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</a:rPr>
              <a:t>Activities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2124075" y="3284538"/>
            <a:ext cx="1584325" cy="1657350"/>
          </a:xfrm>
          <a:prstGeom prst="rect">
            <a:avLst/>
          </a:prstGeom>
          <a:solidFill>
            <a:schemeClr val="bg1"/>
          </a:solidFill>
          <a:ln w="28575">
            <a:solidFill>
              <a:srgbClr val="77933C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</a:rPr>
              <a:t>Key </a:t>
            </a:r>
            <a:br>
              <a:rPr lang="en-US" sz="2000" dirty="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</a:rPr>
            </a:b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</a:rPr>
              <a:t>Resources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7019925" y="1268413"/>
            <a:ext cx="1584325" cy="3673475"/>
          </a:xfrm>
          <a:prstGeom prst="rect">
            <a:avLst/>
          </a:prstGeom>
          <a:solidFill>
            <a:schemeClr val="bg1"/>
          </a:solidFill>
          <a:ln w="28575">
            <a:solidFill>
              <a:srgbClr val="E46C0A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</a:rPr>
              <a:t>Customer</a:t>
            </a:r>
            <a:br>
              <a:rPr lang="en-US" sz="2000" dirty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</a:rPr>
            </a:b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</a:rPr>
              <a:t>Segments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539750" y="1268413"/>
            <a:ext cx="1584325" cy="3673475"/>
          </a:xfrm>
          <a:prstGeom prst="rect">
            <a:avLst/>
          </a:prstGeom>
          <a:solidFill>
            <a:schemeClr val="bg1"/>
          </a:solidFill>
          <a:ln w="28575">
            <a:solidFill>
              <a:srgbClr val="77933C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</a:rPr>
              <a:t>Key</a:t>
            </a:r>
            <a:br>
              <a:rPr lang="en-US" sz="2000" dirty="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</a:rPr>
            </a:b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</a:rPr>
              <a:t>Partners</a:t>
            </a: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5435600" y="1268413"/>
            <a:ext cx="1584325" cy="2016125"/>
          </a:xfrm>
          <a:prstGeom prst="rect">
            <a:avLst/>
          </a:prstGeom>
          <a:solidFill>
            <a:schemeClr val="bg1"/>
          </a:solidFill>
          <a:ln w="28575">
            <a:solidFill>
              <a:srgbClr val="E46C0A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</a:rPr>
              <a:t>Customer</a:t>
            </a:r>
            <a:br>
              <a:rPr lang="en-US" sz="2000" dirty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</a:rPr>
            </a:b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</a:rPr>
              <a:t>Relationships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5435600" y="3284538"/>
            <a:ext cx="1584325" cy="1657350"/>
          </a:xfrm>
          <a:prstGeom prst="rect">
            <a:avLst/>
          </a:prstGeom>
          <a:solidFill>
            <a:schemeClr val="bg1"/>
          </a:solidFill>
          <a:ln w="28575">
            <a:solidFill>
              <a:srgbClr val="E46C0A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</a:rPr>
              <a:t>Channels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4572000" y="4941888"/>
            <a:ext cx="4032250" cy="1295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chemeClr val="accent1"/>
                </a:solidFill>
                <a:latin typeface="+mn-lt"/>
                <a:ea typeface="+mn-ea"/>
              </a:rPr>
              <a:t>Revenue</a:t>
            </a:r>
            <a:br>
              <a:rPr lang="en-US" sz="2000" dirty="0">
                <a:solidFill>
                  <a:schemeClr val="accent1"/>
                </a:solidFill>
                <a:latin typeface="+mn-lt"/>
                <a:ea typeface="+mn-ea"/>
              </a:rPr>
            </a:br>
            <a:r>
              <a:rPr lang="en-US" sz="2000" dirty="0">
                <a:solidFill>
                  <a:schemeClr val="accent1"/>
                </a:solidFill>
                <a:latin typeface="+mn-lt"/>
                <a:ea typeface="+mn-ea"/>
              </a:rPr>
              <a:t>Streams</a:t>
            </a: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539750" y="4941888"/>
            <a:ext cx="4032250" cy="1295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chemeClr val="accent1"/>
                </a:solidFill>
                <a:latin typeface="+mn-lt"/>
                <a:ea typeface="+mn-ea"/>
              </a:rPr>
              <a:t>Cost </a:t>
            </a:r>
            <a:br>
              <a:rPr lang="en-US" sz="2000" dirty="0">
                <a:solidFill>
                  <a:schemeClr val="accent1"/>
                </a:solidFill>
                <a:latin typeface="+mn-lt"/>
                <a:ea typeface="+mn-ea"/>
              </a:rPr>
            </a:br>
            <a:r>
              <a:rPr lang="en-US" sz="2000" dirty="0">
                <a:solidFill>
                  <a:schemeClr val="accent1"/>
                </a:solidFill>
                <a:latin typeface="+mn-lt"/>
                <a:ea typeface="+mn-ea"/>
              </a:rPr>
              <a:t>Structure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708400" y="1268413"/>
            <a:ext cx="1727200" cy="3673475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FF0000"/>
                </a:solidFill>
                <a:latin typeface="+mn-lt"/>
                <a:ea typeface="+mn-ea"/>
              </a:rPr>
              <a:t>Value Proposition</a:t>
            </a:r>
          </a:p>
        </p:txBody>
      </p:sp>
      <p:sp>
        <p:nvSpPr>
          <p:cNvPr id="66574" name="TextBox 15"/>
          <p:cNvSpPr txBox="1">
            <a:spLocks noChangeArrowheads="1"/>
          </p:cNvSpPr>
          <p:nvPr/>
        </p:nvSpPr>
        <p:spPr bwMode="auto">
          <a:xfrm>
            <a:off x="7092950" y="1196975"/>
            <a:ext cx="7191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4000" b="1">
                <a:solidFill>
                  <a:srgbClr val="FF0000"/>
                </a:solidFill>
                <a:latin typeface="Arial" charset="0"/>
              </a:rPr>
              <a:t>1</a:t>
            </a:r>
          </a:p>
        </p:txBody>
      </p:sp>
      <p:sp>
        <p:nvSpPr>
          <p:cNvPr id="66575" name="TextBox 18"/>
          <p:cNvSpPr txBox="1">
            <a:spLocks noChangeArrowheads="1"/>
          </p:cNvSpPr>
          <p:nvPr/>
        </p:nvSpPr>
        <p:spPr bwMode="auto">
          <a:xfrm>
            <a:off x="3779838" y="1196975"/>
            <a:ext cx="7207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4000" b="1">
                <a:solidFill>
                  <a:srgbClr val="FF0000"/>
                </a:solidFill>
                <a:latin typeface="Arial" charset="0"/>
              </a:rPr>
              <a:t>2</a:t>
            </a:r>
          </a:p>
        </p:txBody>
      </p:sp>
      <p:sp>
        <p:nvSpPr>
          <p:cNvPr id="66576" name="TextBox 20"/>
          <p:cNvSpPr txBox="1">
            <a:spLocks noChangeArrowheads="1"/>
          </p:cNvSpPr>
          <p:nvPr/>
        </p:nvSpPr>
        <p:spPr bwMode="auto">
          <a:xfrm>
            <a:off x="5508625" y="3225031"/>
            <a:ext cx="7191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4000" b="1">
                <a:solidFill>
                  <a:srgbClr val="FF0000"/>
                </a:solidFill>
                <a:latin typeface="Arial" charset="0"/>
              </a:rPr>
              <a:t>3</a:t>
            </a:r>
          </a:p>
        </p:txBody>
      </p:sp>
      <p:sp>
        <p:nvSpPr>
          <p:cNvPr id="66577" name="TextBox 21"/>
          <p:cNvSpPr txBox="1">
            <a:spLocks noChangeArrowheads="1"/>
          </p:cNvSpPr>
          <p:nvPr/>
        </p:nvSpPr>
        <p:spPr bwMode="auto">
          <a:xfrm>
            <a:off x="2139439" y="3225031"/>
            <a:ext cx="7207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4000" b="1" dirty="0">
                <a:solidFill>
                  <a:srgbClr val="FF0000"/>
                </a:solidFill>
                <a:latin typeface="Arial" charset="0"/>
              </a:rPr>
              <a:t>6</a:t>
            </a:r>
          </a:p>
        </p:txBody>
      </p:sp>
      <p:sp>
        <p:nvSpPr>
          <p:cNvPr id="66578" name="TextBox 22"/>
          <p:cNvSpPr txBox="1">
            <a:spLocks noChangeArrowheads="1"/>
          </p:cNvSpPr>
          <p:nvPr/>
        </p:nvSpPr>
        <p:spPr bwMode="auto">
          <a:xfrm>
            <a:off x="2159794" y="1196975"/>
            <a:ext cx="7207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4000" b="1" dirty="0">
                <a:solidFill>
                  <a:srgbClr val="FF0000"/>
                </a:solidFill>
                <a:latin typeface="Arial" charset="0"/>
              </a:rPr>
              <a:t>7</a:t>
            </a:r>
          </a:p>
        </p:txBody>
      </p:sp>
      <p:sp>
        <p:nvSpPr>
          <p:cNvPr id="66579" name="TextBox 23"/>
          <p:cNvSpPr txBox="1">
            <a:spLocks noChangeArrowheads="1"/>
          </p:cNvSpPr>
          <p:nvPr/>
        </p:nvSpPr>
        <p:spPr bwMode="auto">
          <a:xfrm>
            <a:off x="5508625" y="1196975"/>
            <a:ext cx="7191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4000" b="1">
                <a:solidFill>
                  <a:srgbClr val="FF0000"/>
                </a:solidFill>
                <a:latin typeface="Arial" charset="0"/>
              </a:rPr>
              <a:t>4</a:t>
            </a:r>
          </a:p>
        </p:txBody>
      </p:sp>
      <p:sp>
        <p:nvSpPr>
          <p:cNvPr id="66580" name="TextBox 24"/>
          <p:cNvSpPr txBox="1">
            <a:spLocks noChangeArrowheads="1"/>
          </p:cNvSpPr>
          <p:nvPr/>
        </p:nvSpPr>
        <p:spPr bwMode="auto">
          <a:xfrm>
            <a:off x="539750" y="4881563"/>
            <a:ext cx="7191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4000" b="1">
                <a:solidFill>
                  <a:srgbClr val="FF0000"/>
                </a:solidFill>
                <a:latin typeface="Arial" charset="0"/>
              </a:rPr>
              <a:t>9</a:t>
            </a:r>
          </a:p>
        </p:txBody>
      </p:sp>
      <p:sp>
        <p:nvSpPr>
          <p:cNvPr id="66581" name="TextBox 25"/>
          <p:cNvSpPr txBox="1">
            <a:spLocks noChangeArrowheads="1"/>
          </p:cNvSpPr>
          <p:nvPr/>
        </p:nvSpPr>
        <p:spPr bwMode="auto">
          <a:xfrm>
            <a:off x="4643438" y="4881563"/>
            <a:ext cx="7207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4000" b="1">
                <a:solidFill>
                  <a:srgbClr val="FF0000"/>
                </a:solidFill>
                <a:latin typeface="Arial" charset="0"/>
              </a:rPr>
              <a:t>5</a:t>
            </a:r>
          </a:p>
        </p:txBody>
      </p:sp>
      <p:sp>
        <p:nvSpPr>
          <p:cNvPr id="66582" name="TextBox 26"/>
          <p:cNvSpPr txBox="1">
            <a:spLocks noChangeArrowheads="1"/>
          </p:cNvSpPr>
          <p:nvPr/>
        </p:nvSpPr>
        <p:spPr bwMode="auto">
          <a:xfrm>
            <a:off x="611188" y="1196975"/>
            <a:ext cx="7207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4000" b="1" dirty="0">
                <a:solidFill>
                  <a:srgbClr val="FF0000"/>
                </a:solidFill>
                <a:latin typeface="Arial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917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9111</TotalTime>
  <Words>2261</Words>
  <Application>Microsoft Macintosh PowerPoint</Application>
  <PresentationFormat>On-screen Show (4:3)</PresentationFormat>
  <Paragraphs>314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2" baseType="lpstr">
      <vt:lpstr>Calibri</vt:lpstr>
      <vt:lpstr>Times New Roman</vt:lpstr>
      <vt:lpstr>新細明體</vt:lpstr>
      <vt:lpstr>標楷體</vt:lpstr>
      <vt:lpstr>Arial</vt:lpstr>
      <vt:lpstr>Office 佈景主題</vt:lpstr>
      <vt:lpstr>資訊管理專題 Hot Issues of Information Management</vt:lpstr>
      <vt:lpstr>PowerPoint Presentation</vt:lpstr>
      <vt:lpstr>PowerPoint Presentation</vt:lpstr>
      <vt:lpstr>PowerPoint Presentation</vt:lpstr>
      <vt:lpstr>Management Information Systems: Managing the Digital Firm</vt:lpstr>
      <vt:lpstr>Chap. 4  Ethical and Social Issues in Information Systems:  Facebook </vt:lpstr>
      <vt:lpstr>Case Study: Facebook (Chap. 4) (pp.188-190) Facebook: It’s about the Money</vt:lpstr>
      <vt:lpstr>PowerPoint Presentation</vt:lpstr>
      <vt:lpstr>Business Model</vt:lpstr>
      <vt:lpstr>Information Systems and Ethics</vt:lpstr>
      <vt:lpstr>THE RELATIONSHIP AMONG ETHICAL, SOCIAL, POLITICAL ISSUES IN AN INFORMATION SOCIETY</vt:lpstr>
      <vt:lpstr>A model for thinking about ethical, social, and political Issues</vt:lpstr>
      <vt:lpstr>Five moral dimensions of the  information age</vt:lpstr>
      <vt:lpstr>Key technology trends that raise ethical issues</vt:lpstr>
      <vt:lpstr>Key technology trends that raise ethical issues</vt:lpstr>
      <vt:lpstr>NONOBVIOUS RELATIONSHIP AWARENESS (NORA)</vt:lpstr>
      <vt:lpstr>Basic concepts for ethical analysis</vt:lpstr>
      <vt:lpstr>Five-step ethical analysis</vt:lpstr>
      <vt:lpstr>Information rights: privacy and freedom in the Internet age</vt:lpstr>
      <vt:lpstr>Fair Information Practices (FIP)</vt:lpstr>
      <vt:lpstr>Federal Trade Commission (FTC)  Fair Information Practices (FIP) principles</vt:lpstr>
      <vt:lpstr>Federal Trade Commission (FTC)  Fair Information Practices (FIP) principles</vt:lpstr>
      <vt:lpstr>Internet challenges to privacy</vt:lpstr>
      <vt:lpstr>HOW COOKIES IDENTIFY  WEB VISITORS</vt:lpstr>
      <vt:lpstr>PowerPoint Presentation</vt:lpstr>
      <vt:lpstr>Technical solutions for privacy</vt:lpstr>
      <vt:lpstr>Property rights:  Intellectual property</vt:lpstr>
      <vt:lpstr>Challenges to intellectual property rights</vt:lpstr>
      <vt:lpstr>Accountability, liability, control</vt:lpstr>
      <vt:lpstr>System quality:  Data quality and system errors</vt:lpstr>
      <vt:lpstr>Quality of life:  Equity, access, boundaries</vt:lpstr>
      <vt:lpstr>Quality of life:  Equity, access, boundaries</vt:lpstr>
      <vt:lpstr>PowerPoint Presentation</vt:lpstr>
      <vt:lpstr>Case Study:  Amazon and Cloud Computing (Chap. 5) (pp. 234-236) Should Businesses Move to the Cloud?</vt:lpstr>
      <vt:lpstr>資訊管理專題 (Hot Issues of Information Management)</vt:lpstr>
      <vt:lpstr>References</vt:lpstr>
    </vt:vector>
  </TitlesOfParts>
  <Manager/>
  <Company/>
  <LinksUpToDate>false</LinksUpToDate>
  <SharedDoc>false</SharedDoc>
  <HyperlinkBase/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Hot Issues of Information Management (資訊管理專題)</dc:title>
  <dc:subject>Hot Issues of Information Management (資訊管理專題)</dc:subject>
  <dc:creator>myday</dc:creator>
  <cp:keywords>Hot Issues of Information Management (資訊管理專題)</cp:keywords>
  <dc:description>Hot Issues of Information Management (資訊管理專題)</dc:description>
  <cp:lastModifiedBy>Microsoft Office User</cp:lastModifiedBy>
  <cp:revision>555</cp:revision>
  <cp:lastPrinted>2017-09-20T06:22:45Z</cp:lastPrinted>
  <dcterms:created xsi:type="dcterms:W3CDTF">2011-02-14T23:24:00Z</dcterms:created>
  <dcterms:modified xsi:type="dcterms:W3CDTF">2017-11-29T06:56:45Z</dcterms:modified>
  <cp:category/>
</cp:coreProperties>
</file>