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612" r:id="rId2"/>
    <p:sldId id="830" r:id="rId3"/>
    <p:sldId id="831" r:id="rId4"/>
    <p:sldId id="904" r:id="rId5"/>
    <p:sldId id="905" r:id="rId6"/>
    <p:sldId id="906" r:id="rId7"/>
    <p:sldId id="907" r:id="rId8"/>
    <p:sldId id="908" r:id="rId9"/>
    <p:sldId id="935" r:id="rId10"/>
    <p:sldId id="910" r:id="rId11"/>
    <p:sldId id="911" r:id="rId12"/>
    <p:sldId id="912" r:id="rId13"/>
    <p:sldId id="913" r:id="rId14"/>
    <p:sldId id="914" r:id="rId15"/>
    <p:sldId id="915" r:id="rId16"/>
    <p:sldId id="916" r:id="rId17"/>
    <p:sldId id="917" r:id="rId18"/>
    <p:sldId id="918" r:id="rId19"/>
    <p:sldId id="919" r:id="rId20"/>
    <p:sldId id="920" r:id="rId21"/>
    <p:sldId id="921" r:id="rId22"/>
    <p:sldId id="922" r:id="rId23"/>
    <p:sldId id="923" r:id="rId24"/>
    <p:sldId id="924" r:id="rId25"/>
    <p:sldId id="925" r:id="rId26"/>
    <p:sldId id="926" r:id="rId27"/>
    <p:sldId id="927" r:id="rId28"/>
    <p:sldId id="928" r:id="rId29"/>
    <p:sldId id="929" r:id="rId30"/>
    <p:sldId id="930" r:id="rId31"/>
    <p:sldId id="931" r:id="rId32"/>
    <p:sldId id="932" r:id="rId33"/>
    <p:sldId id="933" r:id="rId34"/>
    <p:sldId id="934" r:id="rId35"/>
    <p:sldId id="817" r:id="rId36"/>
    <p:sldId id="903" r:id="rId37"/>
  </p:sldIdLst>
  <p:sldSz cx="9144000" cy="6858000" type="screen4x3"/>
  <p:notesSz cx="7315200" cy="96012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FF7C80"/>
    <a:srgbClr val="FF9999"/>
    <a:srgbClr val="96969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83" autoAdjust="0"/>
    <p:restoredTop sz="50000" autoAdjust="0"/>
  </p:normalViewPr>
  <p:slideViewPr>
    <p:cSldViewPr>
      <p:cViewPr varScale="1">
        <p:scale>
          <a:sx n="71" d="100"/>
          <a:sy n="71" d="100"/>
        </p:scale>
        <p:origin x="64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82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-1368" y="-102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D6E09A4-C260-449E-899F-1EEBD1068A58}" type="datetimeFigureOut">
              <a:rPr lang="zh-TW" altLang="en-US"/>
              <a:pPr>
                <a:defRPr/>
              </a:pPr>
              <a:t>2017/11/29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BFBDF98-E37E-45BD-B08D-D77A117C76A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5494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0C689C75-64B6-4986-80EF-DA95AD0FEADA}" type="datetimeFigureOut">
              <a:rPr lang="zh-TW" altLang="en-US"/>
              <a:pPr>
                <a:defRPr/>
              </a:pPr>
              <a:t>2017/11/29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EEE19E7F-FD20-4A6B-AEEC-8A48D9E0DE9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54398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baseline="0">
                <a:latin typeface="Calibri" pitchFamily="34" charset="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baseline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標楷體" pitchFamily="65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-36513" y="6519863"/>
            <a:ext cx="213360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14DAB-38AA-4A0B-8817-46E1E424CD14}" type="datetime1">
              <a:rPr lang="zh-TW" altLang="en-US"/>
              <a:pPr>
                <a:defRPr/>
              </a:pPr>
              <a:t>2017/11/29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987675" y="65198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5198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010CD-CD4E-434B-8926-A9DE1916E53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6818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E156D-5BE4-4D0E-B529-E1E921E08DD6}" type="datetime1">
              <a:rPr lang="zh-TW" altLang="en-US"/>
              <a:pPr>
                <a:defRPr/>
              </a:pPr>
              <a:t>2017/11/29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3FF6B-308D-4F4D-B992-A97D2D06A14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4658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9BB11-AE20-4388-91F9-2F5C8E241841}" type="datetime1">
              <a:rPr lang="zh-TW" altLang="en-US"/>
              <a:pPr>
                <a:defRPr/>
              </a:pPr>
              <a:t>2017/11/29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B6C17-1FE7-4230-80E6-1A589769E7D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4055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baseline="0">
                <a:latin typeface="Calibri" pitchFamily="34" charset="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Calibri" pitchFamily="34" charset="0"/>
                <a:ea typeface="標楷體" pitchFamily="65" charset="-120"/>
              </a:defRPr>
            </a:lvl1pPr>
            <a:lvl2pPr>
              <a:defRPr baseline="0">
                <a:latin typeface="Calibri" pitchFamily="34" charset="0"/>
                <a:ea typeface="標楷體" pitchFamily="65" charset="-120"/>
              </a:defRPr>
            </a:lvl2pPr>
            <a:lvl3pPr>
              <a:defRPr baseline="0">
                <a:latin typeface="Calibri" pitchFamily="34" charset="0"/>
                <a:ea typeface="標楷體" pitchFamily="65" charset="-120"/>
              </a:defRPr>
            </a:lvl3pPr>
            <a:lvl4pPr>
              <a:defRPr baseline="0">
                <a:latin typeface="Calibri" pitchFamily="34" charset="0"/>
                <a:ea typeface="標楷體" pitchFamily="65" charset="-120"/>
              </a:defRPr>
            </a:lvl4pPr>
            <a:lvl5pPr>
              <a:defRPr baseline="0">
                <a:latin typeface="Calibri" pitchFamily="34" charset="0"/>
                <a:ea typeface="標楷體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-36513" y="6519863"/>
            <a:ext cx="213360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E8239-D69B-4BE6-9906-F3E13853F333}" type="datetime1">
              <a:rPr lang="zh-TW" altLang="en-US"/>
              <a:pPr>
                <a:defRPr/>
              </a:pPr>
              <a:t>2017/11/29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5198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5198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FB46C-01CC-41BD-8A17-4C0AF2F2BDA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6905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2F4F5-365D-44BD-B8EC-821E3B0522A3}" type="datetime1">
              <a:rPr lang="zh-TW" altLang="en-US"/>
              <a:pPr>
                <a:defRPr/>
              </a:pPr>
              <a:t>2017/11/29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2499A-672A-437B-AFCA-F1B688B66E1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3730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CE425-E5BB-4854-B461-7C45B10036F6}" type="datetime1">
              <a:rPr lang="zh-TW" altLang="en-US"/>
              <a:pPr>
                <a:defRPr/>
              </a:pPr>
              <a:t>2017/11/29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1A427-593D-434B-B916-C49A0C42218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4849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B3534-3210-4D4D-99F9-EC7107345914}" type="datetime1">
              <a:rPr lang="zh-TW" altLang="en-US"/>
              <a:pPr>
                <a:defRPr/>
              </a:pPr>
              <a:t>2017/11/29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263C0-4647-4BE2-82CF-17C0ABE06F2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7316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4B208-A4B1-4F54-9E7D-EA4D2245067A}" type="datetime1">
              <a:rPr lang="zh-TW" altLang="en-US"/>
              <a:pPr>
                <a:defRPr/>
              </a:pPr>
              <a:t>2017/11/29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D5884-E26B-4815-8806-E40648857E0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155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551EF-3145-49A1-8529-F9FEDE2458BC}" type="datetime1">
              <a:rPr lang="zh-TW" altLang="en-US"/>
              <a:pPr>
                <a:defRPr/>
              </a:pPr>
              <a:t>2017/11/29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949D-7381-4EB4-99E7-E9EAFA63A6D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9841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FE841-4957-4453-9FDC-A8D2130F59D1}" type="datetime1">
              <a:rPr lang="zh-TW" altLang="en-US"/>
              <a:pPr>
                <a:defRPr/>
              </a:pPr>
              <a:t>2017/11/29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42C21-AF3C-4262-8D32-02402850200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165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BABEC-9A0E-4453-8D91-9B2D65042634}" type="datetime1">
              <a:rPr lang="zh-TW" altLang="en-US"/>
              <a:pPr>
                <a:defRPr/>
              </a:pPr>
              <a:t>2017/11/29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945B6-641E-4D6D-BAC9-79EC71224DB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057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F4CE432-E022-4DF1-92AA-28625D4FD1FE}" type="datetime1">
              <a:rPr lang="zh-TW" altLang="en-US"/>
              <a:pPr>
                <a:defRPr/>
              </a:pPr>
              <a:t>2017/11/29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96CE35B-6413-42D8-B1FC-8DE1F5D98AF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4" r:id="rId1"/>
    <p:sldLayoutId id="2147484335" r:id="rId2"/>
    <p:sldLayoutId id="2147484325" r:id="rId3"/>
    <p:sldLayoutId id="2147484326" r:id="rId4"/>
    <p:sldLayoutId id="2147484327" r:id="rId5"/>
    <p:sldLayoutId id="2147484328" r:id="rId6"/>
    <p:sldLayoutId id="2147484329" r:id="rId7"/>
    <p:sldLayoutId id="2147484330" r:id="rId8"/>
    <p:sldLayoutId id="2147484331" r:id="rId9"/>
    <p:sldLayoutId id="2147484332" r:id="rId10"/>
    <p:sldLayoutId id="214748433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.png"/><Relationship Id="rId1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mail.tku.edu.tw/myday/" TargetMode="External"/><Relationship Id="rId3" Type="http://schemas.openxmlformats.org/officeDocument/2006/relationships/hyperlink" Target="http://mail.tku.edu.tw/myday/cindex.htm" TargetMode="External"/><Relationship Id="rId4" Type="http://schemas.openxmlformats.org/officeDocument/2006/relationships/hyperlink" Target="http://www.im.tku.edu.tw/en_index.html" TargetMode="External"/><Relationship Id="rId5" Type="http://schemas.openxmlformats.org/officeDocument/2006/relationships/hyperlink" Target="http://english.tku.edu.tw/index.asp" TargetMode="External"/><Relationship Id="rId6" Type="http://schemas.openxmlformats.org/officeDocument/2006/relationships/hyperlink" Target="http://www.tku.edu.tw/" TargetMode="External"/><Relationship Id="rId7" Type="http://schemas.openxmlformats.org/officeDocument/2006/relationships/hyperlink" Target="http://www.im.tku.edu.tw/" TargetMode="External"/><Relationship Id="rId8" Type="http://schemas.openxmlformats.org/officeDocument/2006/relationships/hyperlink" Target="http://mail.im.tku.edu.tw/~myday/" TargetMode="External"/><Relationship Id="rId9" Type="http://schemas.openxmlformats.org/officeDocument/2006/relationships/image" Target="../media/image1.jpeg"/><Relationship Id="rId10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ctrTitle"/>
          </p:nvPr>
        </p:nvSpPr>
        <p:spPr>
          <a:xfrm>
            <a:off x="395288" y="116632"/>
            <a:ext cx="8424862" cy="1150938"/>
          </a:xfrm>
        </p:spPr>
        <p:txBody>
          <a:bodyPr/>
          <a:lstStyle/>
          <a:p>
            <a:pPr eaLnBrk="1" hangingPunct="1"/>
            <a:r>
              <a:rPr lang="zh-TW" altLang="en-US" sz="4000" smtClean="0">
                <a:solidFill>
                  <a:schemeClr val="tx2"/>
                </a:solidFill>
              </a:rPr>
              <a:t>資訊管理專題</a:t>
            </a:r>
            <a:r>
              <a:rPr lang="en-US" altLang="zh-TW" sz="4000" dirty="0" smtClean="0">
                <a:solidFill>
                  <a:schemeClr val="tx2"/>
                </a:solidFill>
              </a:rPr>
              <a:t/>
            </a:r>
            <a:br>
              <a:rPr lang="en-US" altLang="zh-TW" sz="4000" dirty="0" smtClean="0">
                <a:solidFill>
                  <a:schemeClr val="tx2"/>
                </a:solidFill>
              </a:rPr>
            </a:br>
            <a:r>
              <a:rPr lang="en-US" altLang="zh-TW" sz="3600" dirty="0">
                <a:solidFill>
                  <a:schemeClr val="tx2"/>
                </a:solidFill>
              </a:rPr>
              <a:t>Hot Issues of Information Management</a:t>
            </a:r>
            <a:endParaRPr lang="zh-TW" altLang="en-US" sz="3600" smtClean="0">
              <a:solidFill>
                <a:schemeClr val="tx2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9F5118-6F2C-4406-9285-DCCCB2E27C5B}" type="slidenum">
              <a:rPr lang="zh-TW" altLang="en-US"/>
              <a:pPr>
                <a:defRPr/>
              </a:pPr>
              <a:t>1</a:t>
            </a:fld>
            <a:endParaRPr lang="zh-TW" altLang="en-US"/>
          </a:p>
        </p:txBody>
      </p:sp>
      <p:sp>
        <p:nvSpPr>
          <p:cNvPr id="4100" name="文字方塊 5"/>
          <p:cNvSpPr txBox="1">
            <a:spLocks noChangeArrowheads="1"/>
          </p:cNvSpPr>
          <p:nvPr/>
        </p:nvSpPr>
        <p:spPr bwMode="auto">
          <a:xfrm>
            <a:off x="1763713" y="2865710"/>
            <a:ext cx="59039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800" dirty="0" smtClean="0">
                <a:solidFill>
                  <a:srgbClr val="7F7F7F"/>
                </a:solidFill>
              </a:rPr>
              <a:t>1061IM4C03</a:t>
            </a:r>
            <a:endParaRPr kumimoji="0" lang="en-US" altLang="zh-TW" sz="1800" dirty="0">
              <a:solidFill>
                <a:srgbClr val="7F7F7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800" dirty="0" smtClean="0">
                <a:solidFill>
                  <a:srgbClr val="7F7F7F"/>
                </a:solidFill>
              </a:rPr>
              <a:t>TLMXB4C </a:t>
            </a:r>
            <a:r>
              <a:rPr kumimoji="0" lang="en-US" altLang="zh-TW" sz="1800" dirty="0">
                <a:solidFill>
                  <a:srgbClr val="7F7F7F"/>
                </a:solidFill>
              </a:rPr>
              <a:t>(</a:t>
            </a:r>
            <a:r>
              <a:rPr kumimoji="0" lang="en-US" altLang="zh-TW" sz="1800" dirty="0" smtClean="0">
                <a:solidFill>
                  <a:srgbClr val="7F7F7F"/>
                </a:solidFill>
              </a:rPr>
              <a:t>M0842)</a:t>
            </a:r>
            <a:r>
              <a:rPr kumimoji="0" lang="en-US" altLang="zh-TW" sz="1800" dirty="0">
                <a:solidFill>
                  <a:srgbClr val="7F7F7F"/>
                </a:solidFill>
              </a:rPr>
              <a:t/>
            </a:r>
            <a:br>
              <a:rPr kumimoji="0" lang="en-US" altLang="zh-TW" sz="1800" dirty="0">
                <a:solidFill>
                  <a:srgbClr val="7F7F7F"/>
                </a:solidFill>
              </a:rPr>
            </a:br>
            <a:r>
              <a:rPr kumimoji="0" lang="nn-NO" altLang="zh-TW" sz="1800" dirty="0">
                <a:solidFill>
                  <a:srgbClr val="7F7F7F"/>
                </a:solidFill>
              </a:rPr>
              <a:t> </a:t>
            </a:r>
            <a:r>
              <a:rPr kumimoji="0" lang="nn-NO" altLang="zh-TW" sz="1800" dirty="0" smtClean="0">
                <a:solidFill>
                  <a:srgbClr val="7F7F7F"/>
                </a:solidFill>
              </a:rPr>
              <a:t>Thu 7,8 </a:t>
            </a:r>
            <a:r>
              <a:rPr kumimoji="0" lang="nn-NO" altLang="zh-TW" sz="1800" dirty="0">
                <a:solidFill>
                  <a:srgbClr val="7F7F7F"/>
                </a:solidFill>
              </a:rPr>
              <a:t>(</a:t>
            </a:r>
            <a:r>
              <a:rPr kumimoji="0" lang="nn-NO" altLang="zh-TW" sz="1800" dirty="0" smtClean="0">
                <a:solidFill>
                  <a:srgbClr val="7F7F7F"/>
                </a:solidFill>
              </a:rPr>
              <a:t>14:10-16:00</a:t>
            </a:r>
            <a:r>
              <a:rPr kumimoji="0" lang="nn-NO" altLang="zh-TW" sz="1800" dirty="0">
                <a:solidFill>
                  <a:srgbClr val="7F7F7F"/>
                </a:solidFill>
              </a:rPr>
              <a:t>) </a:t>
            </a:r>
            <a:r>
              <a:rPr kumimoji="0" lang="nn-NO" altLang="zh-TW" sz="1800" dirty="0" smtClean="0">
                <a:solidFill>
                  <a:srgbClr val="7F7F7F"/>
                </a:solidFill>
              </a:rPr>
              <a:t>B702</a:t>
            </a:r>
            <a:endParaRPr kumimoji="0" lang="zh-TW" altLang="en-US" sz="1800" dirty="0">
              <a:solidFill>
                <a:srgbClr val="7F7F7F"/>
              </a:solidFill>
            </a:endParaRPr>
          </a:p>
        </p:txBody>
      </p:sp>
      <p:sp>
        <p:nvSpPr>
          <p:cNvPr id="4102" name="副標題 2"/>
          <p:cNvSpPr txBox="1">
            <a:spLocks/>
          </p:cNvSpPr>
          <p:nvPr/>
        </p:nvSpPr>
        <p:spPr bwMode="auto">
          <a:xfrm>
            <a:off x="503238" y="3933825"/>
            <a:ext cx="8208962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en-US" altLang="zh-TW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2"/>
              </a:rPr>
              <a:t>Min-Yuh Day</a:t>
            </a:r>
            <a:endParaRPr kumimoji="0" lang="en-US" altLang="zh-TW" sz="2500" b="1" dirty="0">
              <a:solidFill>
                <a:srgbClr val="898989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500" b="1" dirty="0">
                <a:solidFill>
                  <a:srgbClr val="898989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hlinkClick r:id="rId3"/>
              </a:rPr>
              <a:t>戴敏育</a:t>
            </a:r>
            <a:endParaRPr kumimoji="0" lang="en-US" altLang="zh-TW" sz="2500" b="1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en-US" altLang="zh-TW" sz="2500" b="1" dirty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Assistant Professor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5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專任助理教授</a:t>
            </a:r>
            <a:endParaRPr kumimoji="0" lang="en-US" altLang="zh-TW" sz="25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5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kumimoji="0" lang="en-US" altLang="zh-TW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4"/>
              </a:rPr>
              <a:t>Dept. of Information Management</a:t>
            </a:r>
            <a:r>
              <a:rPr kumimoji="0" lang="en-US" altLang="zh-TW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 </a:t>
            </a:r>
            <a:r>
              <a:rPr kumimoji="0" lang="en-US" altLang="zh-TW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5"/>
              </a:rPr>
              <a:t>Tamkang University</a:t>
            </a:r>
            <a:endParaRPr kumimoji="0" lang="en-US" altLang="zh-TW" sz="2500" b="1" dirty="0">
              <a:solidFill>
                <a:srgbClr val="898989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6"/>
              </a:rPr>
              <a:t>淡江大學</a:t>
            </a:r>
            <a:r>
              <a:rPr kumimoji="0" lang="zh-TW" altLang="en-US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 </a:t>
            </a:r>
            <a:r>
              <a:rPr kumimoji="0" lang="zh-TW" altLang="en-US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7"/>
              </a:rPr>
              <a:t>資訊管理學系</a:t>
            </a:r>
            <a:endParaRPr kumimoji="0" lang="en-US" altLang="zh-TW" sz="2500" b="1" dirty="0">
              <a:solidFill>
                <a:srgbClr val="898989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kumimoji="0" lang="en-US" altLang="zh-TW" sz="900" b="1" dirty="0">
              <a:solidFill>
                <a:srgbClr val="898989"/>
              </a:solidFill>
              <a:ea typeface="標楷體" pitchFamily="65" charset="-120"/>
              <a:cs typeface="Times New Roman" pitchFamily="18" charset="0"/>
              <a:hlinkClick r:id="rId8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en-US" altLang="zh-TW" sz="12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2"/>
              </a:rPr>
              <a:t>http://mail. tku.edu.tw/myday/</a:t>
            </a:r>
            <a:endParaRPr kumimoji="0" lang="en-US" altLang="zh-TW" sz="1200" b="1" dirty="0">
              <a:solidFill>
                <a:srgbClr val="898989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en-US" altLang="zh-TW" sz="1200" b="1" dirty="0" smtClean="0">
                <a:solidFill>
                  <a:srgbClr val="898989"/>
                </a:solidFill>
                <a:ea typeface="標楷體" pitchFamily="65" charset="-120"/>
                <a:cs typeface="Times New Roman" pitchFamily="18" charset="0"/>
              </a:rPr>
              <a:t>2017-10-05</a:t>
            </a:r>
            <a:endParaRPr kumimoji="0" lang="zh-TW" altLang="en-US" sz="2500" b="1" dirty="0">
              <a:solidFill>
                <a:srgbClr val="898989"/>
              </a:solidFill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4103" name="Picture 4" descr="http://mail.tku.edu.tw/myday/images/Myday_Phot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7" t="1544" r="10527" b="25148"/>
          <a:stretch>
            <a:fillRect/>
          </a:stretch>
        </p:blipFill>
        <p:spPr bwMode="auto">
          <a:xfrm>
            <a:off x="1979613" y="3968750"/>
            <a:ext cx="1135062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C:\Users\myday\Downloads\TKU-logo-12cm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26988"/>
            <a:ext cx="633413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14"/>
          <p:cNvSpPr txBox="1">
            <a:spLocks noChangeArrowheads="1"/>
          </p:cNvSpPr>
          <p:nvPr/>
        </p:nvSpPr>
        <p:spPr bwMode="auto">
          <a:xfrm>
            <a:off x="7970838" y="-1588"/>
            <a:ext cx="11541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1800" b="1" dirty="0" err="1">
                <a:solidFill>
                  <a:srgbClr val="FF0000"/>
                </a:solidFill>
              </a:rPr>
              <a:t>Tamkang</a:t>
            </a:r>
            <a:r>
              <a:rPr kumimoji="0" lang="en-US" altLang="zh-TW" sz="1800" b="1">
                <a:solidFill>
                  <a:srgbClr val="FF0000"/>
                </a:solidFill>
              </a:rPr>
              <a:t> </a:t>
            </a:r>
            <a:br>
              <a:rPr kumimoji="0" lang="en-US" altLang="zh-TW" sz="1800" b="1">
                <a:solidFill>
                  <a:srgbClr val="FF0000"/>
                </a:solidFill>
              </a:rPr>
            </a:br>
            <a:r>
              <a:rPr kumimoji="0" lang="en-US" altLang="zh-TW" sz="1800" b="1">
                <a:solidFill>
                  <a:srgbClr val="FF0000"/>
                </a:solidFill>
              </a:rPr>
              <a:t>University</a:t>
            </a:r>
            <a:endParaRPr kumimoji="0" lang="zh-TW" altLang="en-US" sz="1800" b="1">
              <a:solidFill>
                <a:srgbClr val="FF0000"/>
              </a:solidFill>
            </a:endParaRPr>
          </a:p>
        </p:txBody>
      </p:sp>
      <p:pic>
        <p:nvPicPr>
          <p:cNvPr id="10" name="Picture 9" descr="qrcode.myday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6021388"/>
            <a:ext cx="836612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C:\Users\myday\Downloads\TKU-title15cm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260350"/>
            <a:ext cx="13858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字方塊 14"/>
          <p:cNvSpPr txBox="1">
            <a:spLocks noChangeArrowheads="1"/>
          </p:cNvSpPr>
          <p:nvPr/>
        </p:nvSpPr>
        <p:spPr bwMode="auto">
          <a:xfrm>
            <a:off x="-36513" y="-26988"/>
            <a:ext cx="19446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600" b="1" err="1">
                <a:solidFill>
                  <a:srgbClr val="FF0000"/>
                </a:solidFill>
              </a:rPr>
              <a:t>Tamkang</a:t>
            </a:r>
            <a:r>
              <a:rPr kumimoji="0" lang="en-US" altLang="zh-TW" sz="1600" b="1">
                <a:solidFill>
                  <a:srgbClr val="FF0000"/>
                </a:solidFill>
              </a:rPr>
              <a:t> University</a:t>
            </a:r>
            <a:endParaRPr kumimoji="0" lang="zh-TW" altLang="en-US" sz="1600" b="1">
              <a:solidFill>
                <a:srgbClr val="FF0000"/>
              </a:solidFill>
            </a:endParaRPr>
          </a:p>
        </p:txBody>
      </p:sp>
      <p:sp>
        <p:nvSpPr>
          <p:cNvPr id="14" name="標題 1"/>
          <p:cNvSpPr txBox="1">
            <a:spLocks/>
          </p:cNvSpPr>
          <p:nvPr/>
        </p:nvSpPr>
        <p:spPr bwMode="auto">
          <a:xfrm>
            <a:off x="179388" y="1557338"/>
            <a:ext cx="878522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4000" b="1" dirty="0">
                <a:solidFill>
                  <a:srgbClr val="FF0000"/>
                </a:solidFill>
                <a:latin typeface="+mj-lt"/>
              </a:rPr>
              <a:t>Global E-Business and Collaboration: P&amp;G </a:t>
            </a:r>
            <a:r>
              <a:rPr lang="en-US" altLang="zh-TW" sz="4000" b="1" dirty="0" smtClean="0">
                <a:solidFill>
                  <a:srgbClr val="FF0000"/>
                </a:solidFill>
                <a:latin typeface="+mj-lt"/>
              </a:rPr>
              <a:t>(</a:t>
            </a:r>
            <a:r>
              <a:rPr lang="en-US" altLang="zh-TW" sz="4000" b="1" dirty="0">
                <a:solidFill>
                  <a:srgbClr val="FF0000"/>
                </a:solidFill>
                <a:latin typeface="+mj-lt"/>
              </a:rPr>
              <a:t>Chap. 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The Order Fulfillment Process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C337AE-54FD-4E54-904F-E517D95E5C33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  <p:pic>
        <p:nvPicPr>
          <p:cNvPr id="11269" name="Picture Placeholder 10" descr="Fig-2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" b="-690"/>
          <a:stretch>
            <a:fillRect/>
          </a:stretch>
        </p:blipFill>
        <p:spPr bwMode="auto">
          <a:xfrm>
            <a:off x="1009650" y="1749425"/>
            <a:ext cx="7124700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82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A Payroll TPS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F0EA5A-5119-4214-A2E1-B750E7FA60D1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  <p:pic>
        <p:nvPicPr>
          <p:cNvPr id="12293" name="Picture Placeholder 21" descr="Fig-2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" r="3133"/>
          <a:stretch>
            <a:fillRect/>
          </a:stretch>
        </p:blipFill>
        <p:spPr bwMode="auto">
          <a:xfrm>
            <a:off x="1258888" y="1052513"/>
            <a:ext cx="6750050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540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r>
              <a:rPr lang="en-US" altLang="zh-TW" sz="3200" smtClean="0">
                <a:solidFill>
                  <a:schemeClr val="accent1"/>
                </a:solidFill>
              </a:rPr>
              <a:t>How Management Information Systems </a:t>
            </a:r>
            <a:br>
              <a:rPr lang="en-US" altLang="zh-TW" sz="3200" smtClean="0">
                <a:solidFill>
                  <a:schemeClr val="accent1"/>
                </a:solidFill>
              </a:rPr>
            </a:br>
            <a:r>
              <a:rPr lang="en-US" altLang="zh-TW" sz="3200" smtClean="0">
                <a:solidFill>
                  <a:schemeClr val="accent1"/>
                </a:solidFill>
              </a:rPr>
              <a:t>Obtain Their Data from the Organization’s TPS</a:t>
            </a:r>
            <a:endParaRPr lang="zh-TW" altLang="en-US" sz="3200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1060B-3A06-4DF6-BBD2-5A23A9DFE168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  <p:pic>
        <p:nvPicPr>
          <p:cNvPr id="13317" name="Picture Placeholder 21" descr="Fig-2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-2"/>
          <a:stretch>
            <a:fillRect/>
          </a:stretch>
        </p:blipFill>
        <p:spPr bwMode="auto">
          <a:xfrm>
            <a:off x="219075" y="1811338"/>
            <a:ext cx="8816975" cy="41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195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Voyage-Estimating </a:t>
            </a:r>
            <a:br>
              <a:rPr lang="en-US" altLang="zh-TW" smtClean="0">
                <a:solidFill>
                  <a:schemeClr val="accent1"/>
                </a:solidFill>
              </a:rPr>
            </a:br>
            <a:r>
              <a:rPr lang="en-US" altLang="zh-TW" smtClean="0">
                <a:solidFill>
                  <a:schemeClr val="accent1"/>
                </a:solidFill>
              </a:rPr>
              <a:t>Decision Support System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91F066-964F-4C50-92A4-95F1C3512B4D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  <p:pic>
        <p:nvPicPr>
          <p:cNvPr id="14341" name="Picture Placeholder 21" descr="Fig-2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4" b="-394"/>
          <a:stretch>
            <a:fillRect/>
          </a:stretch>
        </p:blipFill>
        <p:spPr bwMode="auto">
          <a:xfrm>
            <a:off x="900113" y="1682750"/>
            <a:ext cx="7256462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6809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507413" cy="720725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Enterprise Application Architecture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CEC522-55FF-4F9C-AE01-56A81E1B278B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  <p:pic>
        <p:nvPicPr>
          <p:cNvPr id="15365" name="Picture Placeholder 10" descr="Fig-2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32" b="-832"/>
          <a:stretch>
            <a:fillRect/>
          </a:stretch>
        </p:blipFill>
        <p:spPr bwMode="auto">
          <a:xfrm>
            <a:off x="1803400" y="1058863"/>
            <a:ext cx="5537200" cy="553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75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Requirements for Collaboration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53672C-A5A4-4714-A3EC-D09B23455C24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  <p:pic>
        <p:nvPicPr>
          <p:cNvPr id="16389" name="Picture Placeholder 21" descr="Fig-2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64" b="1073"/>
          <a:stretch>
            <a:fillRect/>
          </a:stretch>
        </p:blipFill>
        <p:spPr bwMode="auto">
          <a:xfrm>
            <a:off x="827088" y="1052513"/>
            <a:ext cx="7489825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9703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225550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The Time/Space Collaboration Tool Matrix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E52026-6C21-49EB-A07D-1033DE1EA268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  <p:pic>
        <p:nvPicPr>
          <p:cNvPr id="17413" name="Picture Placeholder 21" descr="Fig-2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88" b="-484"/>
          <a:stretch>
            <a:fillRect/>
          </a:stretch>
        </p:blipFill>
        <p:spPr bwMode="auto">
          <a:xfrm>
            <a:off x="1331913" y="1557338"/>
            <a:ext cx="6465887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715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The Information Systems Function in Business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18435" name="內容版面配置區 2"/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4708525"/>
          </a:xfrm>
        </p:spPr>
        <p:txBody>
          <a:bodyPr/>
          <a:lstStyle/>
          <a:p>
            <a:r>
              <a:rPr lang="en-US" altLang="zh-TW" smtClean="0"/>
              <a:t>Information systems department: </a:t>
            </a:r>
          </a:p>
          <a:p>
            <a:pPr lvl="1"/>
            <a:r>
              <a:rPr lang="en-US" altLang="zh-TW" smtClean="0"/>
              <a:t>Formal organizational unit responsible for information technology services</a:t>
            </a:r>
          </a:p>
          <a:p>
            <a:pPr lvl="1"/>
            <a:r>
              <a:rPr lang="en-US" altLang="zh-TW" smtClean="0"/>
              <a:t>Often headed by chief information officer (CIO)</a:t>
            </a:r>
          </a:p>
          <a:p>
            <a:pPr lvl="2"/>
            <a:r>
              <a:rPr lang="en-US" altLang="zh-TW" smtClean="0"/>
              <a:t>Other senior positions include chief security officer (CSO), chief knowledge officer (CKO), chief privacy officer (CPO)</a:t>
            </a:r>
          </a:p>
          <a:p>
            <a:pPr lvl="1"/>
            <a:r>
              <a:rPr lang="en-US" altLang="zh-TW" smtClean="0"/>
              <a:t>Programmers</a:t>
            </a:r>
          </a:p>
          <a:p>
            <a:pPr lvl="1"/>
            <a:r>
              <a:rPr lang="en-US" altLang="zh-TW" smtClean="0"/>
              <a:t>Systems analysts</a:t>
            </a:r>
          </a:p>
          <a:p>
            <a:pPr lvl="1"/>
            <a:r>
              <a:rPr lang="en-US" altLang="zh-TW" smtClean="0"/>
              <a:t>Information systems managers</a:t>
            </a:r>
          </a:p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1A476-5840-4CF7-A544-FD112A538D6D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50681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081087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The Information Systems Function in Business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19459" name="內容版面配置區 2"/>
          <p:cNvSpPr>
            <a:spLocks noGrp="1"/>
          </p:cNvSpPr>
          <p:nvPr>
            <p:ph idx="1"/>
          </p:nvPr>
        </p:nvSpPr>
        <p:spPr>
          <a:xfrm>
            <a:off x="250825" y="1268413"/>
            <a:ext cx="8642350" cy="5329237"/>
          </a:xfrm>
        </p:spPr>
        <p:txBody>
          <a:bodyPr/>
          <a:lstStyle/>
          <a:p>
            <a:r>
              <a:rPr lang="en-US" altLang="zh-TW" smtClean="0"/>
              <a:t>End users</a:t>
            </a:r>
          </a:p>
          <a:p>
            <a:pPr lvl="1"/>
            <a:r>
              <a:rPr lang="en-US" altLang="zh-TW" smtClean="0"/>
              <a:t>Representatives of other departments for whom applications are developed</a:t>
            </a:r>
          </a:p>
          <a:p>
            <a:pPr lvl="1"/>
            <a:r>
              <a:rPr lang="en-US" altLang="zh-TW" smtClean="0"/>
              <a:t>Increasing role in system design, development</a:t>
            </a:r>
          </a:p>
          <a:p>
            <a:r>
              <a:rPr lang="en-US" altLang="zh-TW" smtClean="0"/>
              <a:t>IT Governance:</a:t>
            </a:r>
          </a:p>
          <a:p>
            <a:pPr lvl="1"/>
            <a:r>
              <a:rPr lang="en-US" altLang="zh-TW" smtClean="0"/>
              <a:t>Strategies and policies for using IT in the organization</a:t>
            </a:r>
          </a:p>
          <a:p>
            <a:pPr lvl="1"/>
            <a:r>
              <a:rPr lang="en-US" altLang="zh-TW" smtClean="0"/>
              <a:t>Decision rights</a:t>
            </a:r>
          </a:p>
          <a:p>
            <a:pPr lvl="1"/>
            <a:r>
              <a:rPr lang="en-US" altLang="zh-TW" smtClean="0"/>
              <a:t>Accountability</a:t>
            </a:r>
          </a:p>
          <a:p>
            <a:pPr lvl="1"/>
            <a:r>
              <a:rPr lang="en-US" altLang="zh-TW" smtClean="0"/>
              <a:t>Organization of information systems function </a:t>
            </a:r>
          </a:p>
          <a:p>
            <a:pPr lvl="2"/>
            <a:r>
              <a:rPr lang="en-US" altLang="zh-TW" smtClean="0"/>
              <a:t>Centralized, decentralized, and so on</a:t>
            </a:r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62C50F-B728-4197-97C5-7C52A85E3AAE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628902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Definition of </a:t>
            </a:r>
            <a:r>
              <a:rPr lang="en-US" altLang="zh-TW" smtClean="0">
                <a:solidFill>
                  <a:srgbClr val="FF0000"/>
                </a:solidFill>
              </a:rPr>
              <a:t>Business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en-US" sz="4800" b="1" dirty="0"/>
              <a:t>A </a:t>
            </a:r>
            <a:r>
              <a:rPr lang="en-US" sz="4800" b="1" dirty="0">
                <a:solidFill>
                  <a:srgbClr val="FF0000"/>
                </a:solidFill>
              </a:rPr>
              <a:t>business model </a:t>
            </a:r>
            <a:r>
              <a:rPr lang="en-US" sz="4800" b="1" dirty="0" smtClean="0">
                <a:solidFill>
                  <a:srgbClr val="FF0000"/>
                </a:solidFill>
              </a:rPr>
              <a:t/>
            </a:r>
            <a:br>
              <a:rPr lang="en-US" sz="4800" b="1" dirty="0" smtClean="0">
                <a:solidFill>
                  <a:srgbClr val="FF0000"/>
                </a:solidFill>
              </a:rPr>
            </a:br>
            <a:r>
              <a:rPr lang="en-US" sz="4800" b="1" dirty="0" smtClean="0"/>
              <a:t>describes the </a:t>
            </a:r>
            <a:r>
              <a:rPr lang="en-US" sz="4800" b="1" dirty="0">
                <a:solidFill>
                  <a:srgbClr val="FF0000"/>
                </a:solidFill>
              </a:rPr>
              <a:t>rationale</a:t>
            </a:r>
            <a:r>
              <a:rPr lang="en-US" sz="4800" b="1" dirty="0"/>
              <a:t> of 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 smtClean="0"/>
              <a:t>how an </a:t>
            </a:r>
            <a:r>
              <a:rPr lang="en-US" sz="4800" b="1" dirty="0" smtClean="0">
                <a:solidFill>
                  <a:schemeClr val="accent1"/>
                </a:solidFill>
              </a:rPr>
              <a:t>organization</a:t>
            </a:r>
            <a:r>
              <a:rPr lang="en-US" sz="4800" b="1" dirty="0" smtClean="0"/>
              <a:t> </a:t>
            </a:r>
            <a:br>
              <a:rPr lang="en-US" sz="4800" b="1" dirty="0" smtClean="0"/>
            </a:br>
            <a:r>
              <a:rPr lang="en-US" sz="4800" b="1" dirty="0" smtClean="0">
                <a:solidFill>
                  <a:srgbClr val="984807"/>
                </a:solidFill>
              </a:rPr>
              <a:t>creates</a:t>
            </a:r>
            <a:r>
              <a:rPr lang="en-US" sz="4800" b="1" dirty="0"/>
              <a:t>, </a:t>
            </a:r>
            <a:r>
              <a:rPr lang="en-US" sz="4800" b="1" dirty="0">
                <a:solidFill>
                  <a:srgbClr val="984807"/>
                </a:solidFill>
              </a:rPr>
              <a:t>delivers</a:t>
            </a:r>
            <a:r>
              <a:rPr lang="en-US" sz="4800" b="1" dirty="0" smtClean="0"/>
              <a:t>, and 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</a:rPr>
              <a:t>captures</a:t>
            </a:r>
            <a:r>
              <a:rPr lang="en-US" sz="4800" b="1" dirty="0"/>
              <a:t> </a:t>
            </a:r>
            <a:r>
              <a:rPr lang="en-US" sz="4800" b="1" dirty="0" smtClean="0">
                <a:solidFill>
                  <a:srgbClr val="FF0000"/>
                </a:solidFill>
              </a:rPr>
              <a:t>value</a:t>
            </a:r>
            <a:r>
              <a:rPr lang="en-US" sz="4800" b="1" dirty="0" smtClean="0"/>
              <a:t>.</a:t>
            </a:r>
            <a:endParaRPr lang="en-US" sz="4800" b="1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8EB9470-1233-4919-9D4C-A0725363017C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188" y="6611938"/>
            <a:ext cx="813752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Alexander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Osterwalder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Yves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Pigneur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, Business Model Generation: A Handbook for Visionaries, Game Changers, and Challengers, Wiley, 2010.</a:t>
            </a:r>
          </a:p>
        </p:txBody>
      </p:sp>
    </p:spTree>
    <p:extLst>
      <p:ext uri="{BB962C8B-B14F-4D97-AF65-F5344CB8AC3E}">
        <p14:creationId xmlns:p14="http://schemas.microsoft.com/office/powerpoint/2010/main" val="4278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內容版面配置區 2"/>
          <p:cNvSpPr>
            <a:spLocks noGrp="1"/>
          </p:cNvSpPr>
          <p:nvPr>
            <p:ph idx="1"/>
          </p:nvPr>
        </p:nvSpPr>
        <p:spPr>
          <a:xfrm>
            <a:off x="71438" y="1052513"/>
            <a:ext cx="8964612" cy="56165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TW" altLang="en-US" sz="2400" dirty="0" smtClean="0"/>
              <a:t>週次 </a:t>
            </a:r>
            <a:r>
              <a:rPr lang="en-US" altLang="zh-TW" sz="2400" dirty="0" smtClean="0"/>
              <a:t>(Week)    </a:t>
            </a:r>
            <a:r>
              <a:rPr lang="zh-TW" altLang="en-US" sz="2400" dirty="0" smtClean="0"/>
              <a:t>日期 </a:t>
            </a:r>
            <a:r>
              <a:rPr lang="en-US" altLang="zh-TW" sz="2400" dirty="0" smtClean="0"/>
              <a:t>(Date)    </a:t>
            </a:r>
            <a:r>
              <a:rPr lang="zh-TW" altLang="en-US" sz="2400" dirty="0" smtClean="0"/>
              <a:t>內容 </a:t>
            </a:r>
            <a:r>
              <a:rPr lang="en-US" altLang="zh-TW" sz="2400" dirty="0" smtClean="0"/>
              <a:t>(Subject/Topics)</a:t>
            </a:r>
          </a:p>
          <a:p>
            <a:pPr>
              <a:buNone/>
            </a:pPr>
            <a:r>
              <a:rPr lang="en-US" altLang="zh-TW" sz="2400" dirty="0"/>
              <a:t>1   2017/09/21   Introduction to Case Study for Hot Issues of 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/>
              <a:t>                         Information </a:t>
            </a:r>
            <a:r>
              <a:rPr lang="en-US" altLang="zh-TW" sz="2400" dirty="0"/>
              <a:t>Management</a:t>
            </a:r>
          </a:p>
          <a:p>
            <a:pPr>
              <a:buNone/>
            </a:pPr>
            <a:r>
              <a:rPr lang="en-US" altLang="zh-TW" sz="2400" dirty="0"/>
              <a:t>2   2017/09/28   Information Systems in Global Business: UPS   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/>
              <a:t>                         (</a:t>
            </a:r>
            <a:r>
              <a:rPr lang="en-US" altLang="zh-TW" sz="2400" dirty="0"/>
              <a:t>Chap. 1) (pp.53-54) </a:t>
            </a:r>
          </a:p>
          <a:p>
            <a:pPr>
              <a:buNone/>
            </a:pPr>
            <a:r>
              <a:rPr lang="en-US" altLang="zh-TW" sz="2400" dirty="0">
                <a:solidFill>
                  <a:srgbClr val="FF0000"/>
                </a:solidFill>
              </a:rPr>
              <a:t>3   2017/10/05   Global E-Business and Collaboration: P&amp;G   </a:t>
            </a:r>
            <a:r>
              <a:rPr lang="en-US" altLang="zh-TW" sz="2400" dirty="0" smtClean="0">
                <a:solidFill>
                  <a:srgbClr val="FF0000"/>
                </a:solidFill>
              </a:rPr>
              <a:t/>
            </a:r>
            <a:br>
              <a:rPr lang="en-US" altLang="zh-TW" sz="2400" dirty="0" smtClean="0">
                <a:solidFill>
                  <a:srgbClr val="FF0000"/>
                </a:solidFill>
              </a:rPr>
            </a:br>
            <a:r>
              <a:rPr lang="en-US" altLang="zh-TW" sz="2400" dirty="0" smtClean="0">
                <a:solidFill>
                  <a:srgbClr val="FF0000"/>
                </a:solidFill>
              </a:rPr>
              <a:t>                         (</a:t>
            </a:r>
            <a:r>
              <a:rPr lang="en-US" altLang="zh-TW" sz="2400" dirty="0">
                <a:solidFill>
                  <a:srgbClr val="FF0000"/>
                </a:solidFill>
              </a:rPr>
              <a:t>Chap. 2) (pp.84-85) </a:t>
            </a:r>
          </a:p>
          <a:p>
            <a:pPr>
              <a:buNone/>
            </a:pPr>
            <a:r>
              <a:rPr lang="en-US" altLang="zh-TW" sz="2400" dirty="0"/>
              <a:t>4   2017/10/12   Information Systems, Organization, and Strategy: 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/>
              <a:t>                         Starbucks   </a:t>
            </a:r>
            <a:r>
              <a:rPr lang="en-US" altLang="zh-TW" sz="2400" dirty="0"/>
              <a:t>(Chap. 3) (pp.129-130) </a:t>
            </a:r>
          </a:p>
          <a:p>
            <a:pPr>
              <a:buNone/>
            </a:pPr>
            <a:r>
              <a:rPr lang="en-US" altLang="zh-TW" sz="2400" dirty="0"/>
              <a:t>5   2017/10/19   Ethical and Social Issues in Information Systems: 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/>
              <a:t>                         Facebook   </a:t>
            </a:r>
            <a:r>
              <a:rPr lang="en-US" altLang="zh-TW" sz="2400" dirty="0"/>
              <a:t>(Chap. 4) (pp.188-190) </a:t>
            </a:r>
          </a:p>
          <a:p>
            <a:pPr>
              <a:buNone/>
            </a:pPr>
            <a:r>
              <a:rPr lang="en-US" altLang="zh-TW" sz="2400" dirty="0"/>
              <a:t>6   2017/10/26   IT Infrastructure and Emerging Technologies: 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/>
              <a:t>                        Amazon </a:t>
            </a:r>
            <a:r>
              <a:rPr lang="en-US" altLang="zh-TW" sz="2400" dirty="0"/>
              <a:t>and Cloud Computing   (Chap. 5) </a:t>
            </a:r>
            <a:r>
              <a:rPr lang="en-US" altLang="zh-TW" sz="2200" dirty="0"/>
              <a:t>(pp. 234-236) </a:t>
            </a:r>
          </a:p>
          <a:p>
            <a:pPr>
              <a:buNone/>
            </a:pPr>
            <a:endParaRPr lang="en-US" altLang="zh-TW" sz="2400" dirty="0"/>
          </a:p>
        </p:txBody>
      </p:sp>
      <p:sp>
        <p:nvSpPr>
          <p:cNvPr id="14340" name="矩形 4"/>
          <p:cNvSpPr>
            <a:spLocks noChangeArrowheads="1"/>
          </p:cNvSpPr>
          <p:nvPr/>
        </p:nvSpPr>
        <p:spPr bwMode="auto">
          <a:xfrm>
            <a:off x="395288" y="115888"/>
            <a:ext cx="81375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4400" b="1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課程大綱 </a:t>
            </a:r>
            <a:r>
              <a:rPr lang="en-US" altLang="zh-TW" sz="4400" b="1">
                <a:solidFill>
                  <a:schemeClr val="accent1"/>
                </a:solidFill>
                <a:latin typeface="+mj-lt"/>
              </a:rPr>
              <a:t>(</a:t>
            </a:r>
            <a:r>
              <a:rPr lang="en-US" altLang="zh-TW" sz="4400" b="1">
                <a:solidFill>
                  <a:schemeClr val="accent1"/>
                </a:solidFill>
                <a:latin typeface="+mj-lt"/>
                <a:ea typeface="新細明體" pitchFamily="18" charset="-120"/>
              </a:rPr>
              <a:t>Syllabus)</a:t>
            </a:r>
            <a:endParaRPr lang="zh-TW" altLang="en-US" sz="4400" b="1">
              <a:solidFill>
                <a:schemeClr val="accent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459788" y="6597650"/>
            <a:ext cx="649287" cy="287338"/>
          </a:xfrm>
        </p:spPr>
        <p:txBody>
          <a:bodyPr/>
          <a:lstStyle/>
          <a:p>
            <a:pPr>
              <a:defRPr/>
            </a:pPr>
            <a:fld id="{99045DEC-9E37-4AD3-9DC8-FC4E02C75674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Definition of </a:t>
            </a:r>
            <a:r>
              <a:rPr lang="en-US" altLang="zh-TW" smtClean="0">
                <a:solidFill>
                  <a:srgbClr val="FF0000"/>
                </a:solidFill>
              </a:rPr>
              <a:t>Business Strategy</a:t>
            </a:r>
            <a:endParaRPr lang="zh-TW" altLang="en-US" smtClean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en-US" altLang="zh-TW" sz="4000" b="1" dirty="0" smtClean="0"/>
              <a:t>A </a:t>
            </a:r>
            <a:r>
              <a:rPr lang="en-US" altLang="zh-TW" sz="4000" b="1" dirty="0" smtClean="0">
                <a:solidFill>
                  <a:srgbClr val="FF0000"/>
                </a:solidFill>
              </a:rPr>
              <a:t>business strategy </a:t>
            </a:r>
            <a:r>
              <a:rPr lang="en-US" altLang="zh-TW" sz="4000" b="1" dirty="0" smtClean="0"/>
              <a:t/>
            </a:r>
            <a:br>
              <a:rPr lang="en-US" altLang="zh-TW" sz="4000" b="1" dirty="0" smtClean="0"/>
            </a:br>
            <a:r>
              <a:rPr lang="en-US" altLang="zh-TW" sz="4000" b="1" dirty="0" smtClean="0"/>
              <a:t>is </a:t>
            </a:r>
            <a:br>
              <a:rPr lang="en-US" altLang="zh-TW" sz="4000" b="1" dirty="0" smtClean="0"/>
            </a:br>
            <a:r>
              <a:rPr lang="en-US" altLang="zh-TW" sz="4000" b="1" dirty="0" smtClean="0"/>
              <a:t>a </a:t>
            </a:r>
            <a:r>
              <a:rPr lang="en-US" altLang="zh-TW" sz="4000" b="1" dirty="0">
                <a:solidFill>
                  <a:srgbClr val="C00000"/>
                </a:solidFill>
              </a:rPr>
              <a:t>long term </a:t>
            </a:r>
            <a:r>
              <a:rPr lang="en-US" altLang="zh-TW" sz="4000" b="1" dirty="0">
                <a:solidFill>
                  <a:srgbClr val="FF0000"/>
                </a:solidFill>
              </a:rPr>
              <a:t>plan of action </a:t>
            </a:r>
            <a:r>
              <a:rPr lang="en-US" altLang="zh-TW" sz="4000" b="1" dirty="0" smtClean="0"/>
              <a:t/>
            </a:r>
            <a:br>
              <a:rPr lang="en-US" altLang="zh-TW" sz="4000" b="1" dirty="0" smtClean="0"/>
            </a:br>
            <a:r>
              <a:rPr lang="en-US" altLang="zh-TW" sz="4000" b="1" dirty="0" smtClean="0"/>
              <a:t>designed </a:t>
            </a:r>
            <a:r>
              <a:rPr lang="en-US" altLang="zh-TW" sz="4000" b="1" dirty="0"/>
              <a:t>to </a:t>
            </a:r>
            <a:r>
              <a:rPr lang="en-US" altLang="zh-TW" sz="4000" b="1" dirty="0">
                <a:solidFill>
                  <a:schemeClr val="accent6">
                    <a:lumMod val="50000"/>
                  </a:schemeClr>
                </a:solidFill>
              </a:rPr>
              <a:t>achieve</a:t>
            </a:r>
            <a:r>
              <a:rPr lang="en-US" altLang="zh-TW" sz="4000" b="1" dirty="0">
                <a:solidFill>
                  <a:schemeClr val="accent1">
                    <a:lumMod val="75000"/>
                  </a:schemeClr>
                </a:solidFill>
              </a:rPr>
              <a:t> a particular </a:t>
            </a:r>
            <a:r>
              <a:rPr lang="en-US" altLang="zh-TW" sz="4000" b="1" dirty="0">
                <a:solidFill>
                  <a:srgbClr val="FF0000"/>
                </a:solidFill>
              </a:rPr>
              <a:t>goal</a:t>
            </a:r>
            <a:r>
              <a:rPr lang="en-US" altLang="zh-TW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TW" sz="4000" b="1" dirty="0" smtClean="0"/>
              <a:t/>
            </a:r>
            <a:br>
              <a:rPr lang="en-US" altLang="zh-TW" sz="4000" b="1" dirty="0" smtClean="0"/>
            </a:br>
            <a:r>
              <a:rPr lang="en-US" altLang="zh-TW" sz="4000" b="1" dirty="0" smtClean="0"/>
              <a:t>or </a:t>
            </a:r>
            <a:r>
              <a:rPr lang="en-US" altLang="zh-TW" sz="4000" b="1" dirty="0">
                <a:solidFill>
                  <a:schemeClr val="accent1">
                    <a:lumMod val="75000"/>
                  </a:schemeClr>
                </a:solidFill>
              </a:rPr>
              <a:t>set of goals </a:t>
            </a:r>
            <a:r>
              <a:rPr lang="en-US" altLang="zh-TW" sz="4000" b="1" dirty="0"/>
              <a:t>or </a:t>
            </a:r>
            <a:r>
              <a:rPr lang="en-US" altLang="zh-TW" sz="4000" b="1" dirty="0">
                <a:solidFill>
                  <a:srgbClr val="FF0000"/>
                </a:solidFill>
              </a:rPr>
              <a:t>objectives</a:t>
            </a:r>
            <a:r>
              <a:rPr lang="en-US" altLang="zh-TW" sz="4000" b="1" dirty="0"/>
              <a:t>. </a:t>
            </a:r>
            <a:endParaRPr lang="zh-TW" altLang="en-US" sz="4000" b="1" dirty="0"/>
          </a:p>
        </p:txBody>
      </p:sp>
      <p:sp>
        <p:nvSpPr>
          <p:cNvPr id="1843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2D6488DC-78F8-477A-951B-04E91F4C6172}" type="slidenum">
              <a:rPr kumimoji="0" lang="zh-TW" altLang="en-US" smtClean="0">
                <a:solidFill>
                  <a:srgbClr val="898989"/>
                </a:solidFill>
                <a:latin typeface="Calibri" pitchFamily="34" charset="0"/>
              </a:rPr>
              <a:pPr eaLnBrk="1" hangingPunct="1"/>
              <a:t>20</a:t>
            </a:fld>
            <a:endParaRPr kumimoji="0" lang="zh-TW" alt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843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900113" y="6519863"/>
            <a:ext cx="73437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000" smtClean="0">
                <a:solidFill>
                  <a:srgbClr val="898989"/>
                </a:solidFill>
              </a:rPr>
              <a:t>Source: (Ostenwalder, Pigneur and  Tucci, 2005)</a:t>
            </a:r>
            <a:endParaRPr lang="es-ES" altLang="zh-TW" sz="10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485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Business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1945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“the activity of providing goods and services involving financial, commercial and industrial aspects.” (WordNet 2.0)</a:t>
            </a:r>
            <a:endParaRPr lang="zh-TW" altLang="en-US" smtClean="0"/>
          </a:p>
        </p:txBody>
      </p:sp>
      <p:sp>
        <p:nvSpPr>
          <p:cNvPr id="1946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388350" y="6519863"/>
            <a:ext cx="72072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68E949D-2079-47F4-A0F3-994851E2CCFA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900113" y="6492875"/>
            <a:ext cx="73437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000" smtClean="0">
                <a:solidFill>
                  <a:srgbClr val="898989"/>
                </a:solidFill>
              </a:rPr>
              <a:t>Source: (Ostenwalder, Pigneur and  Tucci, 2005)</a:t>
            </a:r>
            <a:endParaRPr lang="es-ES" altLang="zh-TW" sz="10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53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Model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2048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“a simplified description and representation of a complex entity or process.” (WordNet 2.0)</a:t>
            </a:r>
            <a:endParaRPr lang="zh-TW" altLang="en-US" smtClean="0"/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388350" y="6519863"/>
            <a:ext cx="72072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A5FB1B4-D7EB-4115-BA14-20D7676A52E0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900113" y="6492875"/>
            <a:ext cx="73437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000" smtClean="0">
                <a:solidFill>
                  <a:srgbClr val="898989"/>
                </a:solidFill>
              </a:rPr>
              <a:t>Source: (Ostenwalder, Pigneur and  Tucci, 2005)</a:t>
            </a:r>
            <a:endParaRPr lang="es-ES" altLang="zh-TW" sz="10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69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Business Model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21507" name="內容版面配置區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r>
              <a:rPr lang="en-US" altLang="zh-TW" smtClean="0"/>
              <a:t>A business model is a </a:t>
            </a:r>
            <a:r>
              <a:rPr lang="en-US" altLang="zh-TW" smtClean="0">
                <a:solidFill>
                  <a:srgbClr val="FF0000"/>
                </a:solidFill>
              </a:rPr>
              <a:t>conceptual tool </a:t>
            </a:r>
            <a:r>
              <a:rPr lang="en-US" altLang="zh-TW" smtClean="0"/>
              <a:t>containing a set of </a:t>
            </a:r>
            <a:r>
              <a:rPr lang="en-US" altLang="zh-TW" smtClean="0">
                <a:solidFill>
                  <a:srgbClr val="FF0000"/>
                </a:solidFill>
              </a:rPr>
              <a:t>objects, concepts and their relationships </a:t>
            </a:r>
            <a:r>
              <a:rPr lang="en-US" altLang="zh-TW" smtClean="0"/>
              <a:t>with the objective to express the </a:t>
            </a:r>
            <a:r>
              <a:rPr lang="en-US" altLang="zh-TW" smtClean="0">
                <a:solidFill>
                  <a:srgbClr val="FF0000"/>
                </a:solidFill>
              </a:rPr>
              <a:t>business logic </a:t>
            </a:r>
            <a:r>
              <a:rPr lang="en-US" altLang="zh-TW" smtClean="0"/>
              <a:t>of a specific firm. </a:t>
            </a:r>
          </a:p>
          <a:p>
            <a:r>
              <a:rPr lang="en-US" altLang="zh-TW" smtClean="0"/>
              <a:t>Therefore we must consider which </a:t>
            </a:r>
            <a:r>
              <a:rPr lang="en-US" altLang="zh-TW" smtClean="0">
                <a:solidFill>
                  <a:srgbClr val="FF0000"/>
                </a:solidFill>
              </a:rPr>
              <a:t>concepts and relationships </a:t>
            </a:r>
            <a:r>
              <a:rPr lang="en-US" altLang="zh-TW" smtClean="0"/>
              <a:t>allow a simplified description and representation of </a:t>
            </a:r>
            <a:r>
              <a:rPr lang="en-US" altLang="zh-TW" smtClean="0">
                <a:solidFill>
                  <a:srgbClr val="FF0000"/>
                </a:solidFill>
              </a:rPr>
              <a:t>what value is provided to customers</a:t>
            </a:r>
            <a:r>
              <a:rPr lang="en-US" altLang="zh-TW" smtClean="0"/>
              <a:t>, </a:t>
            </a:r>
            <a:r>
              <a:rPr lang="en-US" altLang="zh-TW" smtClean="0">
                <a:solidFill>
                  <a:srgbClr val="FF0000"/>
                </a:solidFill>
              </a:rPr>
              <a:t>how this is done </a:t>
            </a:r>
            <a:r>
              <a:rPr lang="en-US" altLang="zh-TW" smtClean="0"/>
              <a:t>and with which </a:t>
            </a:r>
            <a:r>
              <a:rPr lang="en-US" altLang="zh-TW" smtClean="0">
                <a:solidFill>
                  <a:srgbClr val="FF0000"/>
                </a:solidFill>
              </a:rPr>
              <a:t>financial consequences</a:t>
            </a:r>
            <a:r>
              <a:rPr lang="en-US" altLang="zh-TW" smtClean="0"/>
              <a:t>.</a:t>
            </a:r>
            <a:endParaRPr lang="zh-TW" altLang="en-US" smtClean="0"/>
          </a:p>
        </p:txBody>
      </p:sp>
      <p:sp>
        <p:nvSpPr>
          <p:cNvPr id="2150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316913" y="6519863"/>
            <a:ext cx="7921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A11CD5E-9D6D-4685-AA05-BC286A2D38E8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21509" name="投影片編號版面配置區 3"/>
          <p:cNvSpPr txBox="1">
            <a:spLocks/>
          </p:cNvSpPr>
          <p:nvPr/>
        </p:nvSpPr>
        <p:spPr bwMode="auto">
          <a:xfrm>
            <a:off x="8604250" y="6519863"/>
            <a:ext cx="5048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CE848FE-2924-49BB-9AE5-8591467026B0}" type="slidenum">
              <a:rPr kumimoji="0" lang="zh-TW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kumimoji="0" lang="zh-TW" altLang="en-US" sz="1200">
              <a:solidFill>
                <a:srgbClr val="898989"/>
              </a:solidFill>
            </a:endParaRPr>
          </a:p>
        </p:txBody>
      </p:sp>
      <p:sp>
        <p:nvSpPr>
          <p:cNvPr id="21510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900113" y="6492875"/>
            <a:ext cx="73437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000" smtClean="0">
                <a:solidFill>
                  <a:srgbClr val="898989"/>
                </a:solidFill>
              </a:rPr>
              <a:t>Source: (Ostenwalder, Pigneur and  Tucci, 2005)</a:t>
            </a:r>
            <a:endParaRPr lang="es-ES" altLang="zh-TW" sz="10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19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Business Model Concept Hierarchy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2355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316913" y="6519863"/>
            <a:ext cx="7921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52EC659-D9AA-4360-BE28-2AD6B400EF0A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23556" name="投影片編號版面配置區 3"/>
          <p:cNvSpPr txBox="1">
            <a:spLocks/>
          </p:cNvSpPr>
          <p:nvPr/>
        </p:nvSpPr>
        <p:spPr bwMode="auto">
          <a:xfrm>
            <a:off x="8604250" y="6519863"/>
            <a:ext cx="5048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8BC360D-0022-49FF-B6D8-49DF646BFCD5}" type="slidenum">
              <a:rPr kumimoji="0" lang="zh-TW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kumimoji="0" lang="zh-TW" altLang="en-US" sz="1200">
              <a:solidFill>
                <a:srgbClr val="898989"/>
              </a:solidFill>
            </a:endParaRPr>
          </a:p>
        </p:txBody>
      </p:sp>
      <p:sp>
        <p:nvSpPr>
          <p:cNvPr id="2355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900113" y="6492875"/>
            <a:ext cx="73437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000" smtClean="0">
                <a:solidFill>
                  <a:srgbClr val="898989"/>
                </a:solidFill>
              </a:rPr>
              <a:t>Source: (Ostenwalder, Pigneur and  Tucci, 2005)</a:t>
            </a:r>
            <a:endParaRPr lang="es-ES" altLang="zh-TW" sz="1000" smtClean="0">
              <a:solidFill>
                <a:srgbClr val="898989"/>
              </a:solidFill>
            </a:endParaRPr>
          </a:p>
        </p:txBody>
      </p:sp>
      <p:pic>
        <p:nvPicPr>
          <p:cNvPr id="2355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557338"/>
            <a:ext cx="785177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34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Business Model vs. </a:t>
            </a:r>
            <a:br>
              <a:rPr lang="en-US" altLang="zh-TW" smtClean="0">
                <a:solidFill>
                  <a:schemeClr val="accent1"/>
                </a:solidFill>
              </a:rPr>
            </a:br>
            <a:r>
              <a:rPr lang="en-US" altLang="zh-TW" smtClean="0">
                <a:solidFill>
                  <a:schemeClr val="accent1"/>
                </a:solidFill>
              </a:rPr>
              <a:t>Business Process Model 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2560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Business Model</a:t>
            </a:r>
          </a:p>
          <a:p>
            <a:pPr lvl="1"/>
            <a:r>
              <a:rPr lang="en-US" altLang="zh-TW" smtClean="0"/>
              <a:t>a view of the firm's logic for creating and commercializing value</a:t>
            </a:r>
          </a:p>
          <a:p>
            <a:r>
              <a:rPr lang="en-US" altLang="zh-TW" smtClean="0"/>
              <a:t>Business process model</a:t>
            </a:r>
          </a:p>
          <a:p>
            <a:pPr lvl="1"/>
            <a:r>
              <a:rPr lang="en-US" altLang="zh-TW" smtClean="0"/>
              <a:t>how a business case is implemented in processes</a:t>
            </a:r>
            <a:endParaRPr lang="zh-TW" altLang="en-US" smtClean="0"/>
          </a:p>
        </p:txBody>
      </p:sp>
      <p:sp>
        <p:nvSpPr>
          <p:cNvPr id="2560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388350" y="6519863"/>
            <a:ext cx="72072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96CD9A3-CC4D-4F3E-9F30-18E8E1C2D77D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2560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900113" y="6492875"/>
            <a:ext cx="73437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000" smtClean="0">
                <a:solidFill>
                  <a:srgbClr val="898989"/>
                </a:solidFill>
              </a:rPr>
              <a:t>Source: (Ostenwalder, Pigneur and  Tucci, 2005)</a:t>
            </a:r>
            <a:endParaRPr lang="es-ES" altLang="zh-TW" sz="10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7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rgbClr val="FF0000"/>
                </a:solidFill>
              </a:rPr>
              <a:t>Business Model vs. </a:t>
            </a:r>
            <a:br>
              <a:rPr lang="en-US" altLang="zh-TW" smtClean="0">
                <a:solidFill>
                  <a:srgbClr val="FF0000"/>
                </a:solidFill>
              </a:rPr>
            </a:br>
            <a:r>
              <a:rPr lang="en-US" altLang="zh-TW" smtClean="0">
                <a:solidFill>
                  <a:srgbClr val="FF0000"/>
                </a:solidFill>
              </a:rPr>
              <a:t>Strategy</a:t>
            </a:r>
            <a:endParaRPr lang="zh-TW" altLang="en-US" smtClean="0">
              <a:solidFill>
                <a:srgbClr val="FF0000"/>
              </a:solidFill>
            </a:endParaRPr>
          </a:p>
        </p:txBody>
      </p:sp>
      <p:sp>
        <p:nvSpPr>
          <p:cNvPr id="2662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Business Models</a:t>
            </a:r>
          </a:p>
          <a:p>
            <a:pPr lvl="1"/>
            <a:r>
              <a:rPr lang="en-US" altLang="zh-TW" smtClean="0"/>
              <a:t>a system that shows how the pieces of a business fit together.</a:t>
            </a:r>
          </a:p>
          <a:p>
            <a:pPr lvl="1"/>
            <a:r>
              <a:rPr lang="en-US" altLang="zh-TW" smtClean="0"/>
              <a:t>an abstraction of a firm's strategy</a:t>
            </a:r>
          </a:p>
          <a:p>
            <a:r>
              <a:rPr lang="en-US" altLang="zh-TW" smtClean="0"/>
              <a:t>Strategy</a:t>
            </a:r>
          </a:p>
          <a:p>
            <a:pPr lvl="1"/>
            <a:r>
              <a:rPr lang="en-US" altLang="zh-TW" smtClean="0"/>
              <a:t>includes competition</a:t>
            </a:r>
            <a:endParaRPr lang="zh-TW" altLang="en-US" smtClean="0"/>
          </a:p>
        </p:txBody>
      </p:sp>
      <p:sp>
        <p:nvSpPr>
          <p:cNvPr id="2662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388350" y="6519863"/>
            <a:ext cx="72072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1B32DA2-C062-4C1F-9233-0B5B389E2D06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26629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900113" y="6492875"/>
            <a:ext cx="73437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000" smtClean="0">
                <a:solidFill>
                  <a:srgbClr val="898989"/>
                </a:solidFill>
              </a:rPr>
              <a:t>Source: (Ostenwalder, Pigneur and  Tucci, 2005)</a:t>
            </a:r>
            <a:endParaRPr lang="es-ES" altLang="zh-TW" sz="10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77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Implementing Business Models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27651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316913" y="6519863"/>
            <a:ext cx="7921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656B148-68F7-4EAA-A6BE-CE638F27FC65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27652" name="投影片編號版面配置區 3"/>
          <p:cNvSpPr txBox="1">
            <a:spLocks/>
          </p:cNvSpPr>
          <p:nvPr/>
        </p:nvSpPr>
        <p:spPr bwMode="auto">
          <a:xfrm>
            <a:off x="8604250" y="6519863"/>
            <a:ext cx="5048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E842D40-49AD-47BE-B5DD-09D4EE61F3CE}" type="slidenum">
              <a:rPr kumimoji="0" lang="zh-TW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kumimoji="0" lang="zh-TW" altLang="en-US" sz="1200">
              <a:solidFill>
                <a:srgbClr val="898989"/>
              </a:solidFill>
            </a:endParaRPr>
          </a:p>
        </p:txBody>
      </p:sp>
      <p:sp>
        <p:nvSpPr>
          <p:cNvPr id="2765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900113" y="6492875"/>
            <a:ext cx="73437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000" smtClean="0">
                <a:solidFill>
                  <a:srgbClr val="898989"/>
                </a:solidFill>
              </a:rPr>
              <a:t>Source: (Ostenwalder, Pigneur and  Tucci, 2005)</a:t>
            </a:r>
            <a:endParaRPr lang="es-ES" altLang="zh-TW" sz="1000" smtClean="0">
              <a:solidFill>
                <a:srgbClr val="898989"/>
              </a:solidFill>
            </a:endParaRPr>
          </a:p>
        </p:txBody>
      </p:sp>
      <p:pic>
        <p:nvPicPr>
          <p:cNvPr id="2765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2276475"/>
            <a:ext cx="8564562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805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smtClean="0">
                <a:solidFill>
                  <a:schemeClr val="accent1"/>
                </a:solidFill>
              </a:rPr>
              <a:t>The Business Model's Place in the Firm</a:t>
            </a:r>
            <a:endParaRPr lang="zh-TW" altLang="en-US" sz="3600" smtClean="0">
              <a:solidFill>
                <a:schemeClr val="accent1"/>
              </a:solidFill>
            </a:endParaRPr>
          </a:p>
        </p:txBody>
      </p:sp>
      <p:sp>
        <p:nvSpPr>
          <p:cNvPr id="2867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316913" y="6519863"/>
            <a:ext cx="7921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D7136B2-4B66-460B-9871-E39F8C6CE921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28676" name="投影片編號版面配置區 3"/>
          <p:cNvSpPr txBox="1">
            <a:spLocks/>
          </p:cNvSpPr>
          <p:nvPr/>
        </p:nvSpPr>
        <p:spPr bwMode="auto">
          <a:xfrm>
            <a:off x="8604250" y="6519863"/>
            <a:ext cx="5048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5F3327A-9B75-47FF-AD38-0EFAA2DDDFD4}" type="slidenum">
              <a:rPr kumimoji="0" lang="zh-TW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kumimoji="0" lang="zh-TW" altLang="en-US" sz="1200">
              <a:solidFill>
                <a:srgbClr val="898989"/>
              </a:solidFill>
            </a:endParaRPr>
          </a:p>
        </p:txBody>
      </p:sp>
      <p:sp>
        <p:nvSpPr>
          <p:cNvPr id="2867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900113" y="6492875"/>
            <a:ext cx="73437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000" smtClean="0">
                <a:solidFill>
                  <a:srgbClr val="898989"/>
                </a:solidFill>
              </a:rPr>
              <a:t>Source: (Ostenwalder, Pigneur and  Tucci, 2005)</a:t>
            </a:r>
            <a:endParaRPr lang="es-ES" altLang="zh-TW" sz="1000" smtClean="0">
              <a:solidFill>
                <a:srgbClr val="898989"/>
              </a:solidFill>
            </a:endParaRPr>
          </a:p>
        </p:txBody>
      </p:sp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28775"/>
            <a:ext cx="8210550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803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smtClean="0">
                <a:solidFill>
                  <a:schemeClr val="accent1"/>
                </a:solidFill>
              </a:rPr>
              <a:t>Nine Business Model Building Blocks</a:t>
            </a:r>
            <a:endParaRPr lang="zh-TW" altLang="en-US" sz="4000" smtClean="0">
              <a:solidFill>
                <a:schemeClr val="accent1"/>
              </a:solidFill>
            </a:endParaRPr>
          </a:p>
        </p:txBody>
      </p:sp>
      <p:sp>
        <p:nvSpPr>
          <p:cNvPr id="2969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316913" y="6519863"/>
            <a:ext cx="7921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DCBB949-F816-4AE3-8E58-9C8752087069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29700" name="投影片編號版面配置區 3"/>
          <p:cNvSpPr txBox="1">
            <a:spLocks/>
          </p:cNvSpPr>
          <p:nvPr/>
        </p:nvSpPr>
        <p:spPr bwMode="auto">
          <a:xfrm>
            <a:off x="8604250" y="6519863"/>
            <a:ext cx="5048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7D752B8-CCD0-4229-8816-B3ADAAB28557}" type="slidenum">
              <a:rPr kumimoji="0" lang="zh-TW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kumimoji="0" lang="zh-TW" altLang="en-US" sz="1200">
              <a:solidFill>
                <a:srgbClr val="898989"/>
              </a:solidFill>
            </a:endParaRPr>
          </a:p>
        </p:txBody>
      </p:sp>
      <p:sp>
        <p:nvSpPr>
          <p:cNvPr id="29701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900113" y="6492875"/>
            <a:ext cx="73437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000" smtClean="0">
                <a:solidFill>
                  <a:srgbClr val="898989"/>
                </a:solidFill>
              </a:rPr>
              <a:t>Source: (Ostenwalder, Pigneur and  Tucci, 2005)</a:t>
            </a:r>
            <a:endParaRPr lang="es-ES" altLang="zh-TW" sz="1000" smtClean="0">
              <a:solidFill>
                <a:srgbClr val="898989"/>
              </a:solidFill>
            </a:endParaRPr>
          </a:p>
        </p:txBody>
      </p:sp>
      <p:pic>
        <p:nvPicPr>
          <p:cNvPr id="297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57338"/>
            <a:ext cx="8181975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462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內容版面配置區 2"/>
          <p:cNvSpPr>
            <a:spLocks noGrp="1"/>
          </p:cNvSpPr>
          <p:nvPr>
            <p:ph idx="1"/>
          </p:nvPr>
        </p:nvSpPr>
        <p:spPr>
          <a:xfrm>
            <a:off x="142875" y="1125538"/>
            <a:ext cx="8893175" cy="53990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TW" altLang="en-US" sz="2400" dirty="0" smtClean="0"/>
              <a:t>週次 </a:t>
            </a:r>
            <a:r>
              <a:rPr lang="en-US" altLang="zh-TW" sz="2400" dirty="0" smtClean="0"/>
              <a:t>(Week)    </a:t>
            </a:r>
            <a:r>
              <a:rPr lang="zh-TW" altLang="en-US" sz="2400" dirty="0" smtClean="0"/>
              <a:t>日期 </a:t>
            </a:r>
            <a:r>
              <a:rPr lang="en-US" altLang="zh-TW" sz="2400" dirty="0" smtClean="0"/>
              <a:t>(Date)    </a:t>
            </a:r>
            <a:r>
              <a:rPr lang="zh-TW" altLang="en-US" sz="2400" dirty="0" smtClean="0"/>
              <a:t>內容 </a:t>
            </a:r>
            <a:r>
              <a:rPr lang="en-US" altLang="zh-TW" sz="2400" dirty="0" smtClean="0"/>
              <a:t>(Subject/Topics)</a:t>
            </a:r>
          </a:p>
          <a:p>
            <a:pPr>
              <a:buNone/>
            </a:pPr>
            <a:r>
              <a:rPr lang="de-DE" altLang="zh-TW" sz="2400" dirty="0"/>
              <a:t>7   2017/11/02   </a:t>
            </a:r>
            <a:r>
              <a:rPr lang="de-DE" altLang="zh-TW" sz="2400" dirty="0" err="1"/>
              <a:t>Foundations</a:t>
            </a:r>
            <a:r>
              <a:rPr lang="de-DE" altLang="zh-TW" sz="2400" dirty="0"/>
              <a:t> </a:t>
            </a:r>
            <a:r>
              <a:rPr lang="de-DE" altLang="zh-TW" sz="2400" dirty="0" err="1"/>
              <a:t>of</a:t>
            </a:r>
            <a:r>
              <a:rPr lang="de-DE" altLang="zh-TW" sz="2400" dirty="0"/>
              <a:t> Business </a:t>
            </a:r>
            <a:r>
              <a:rPr lang="de-DE" altLang="zh-TW" sz="2400" dirty="0" err="1"/>
              <a:t>Intelligence</a:t>
            </a:r>
            <a:r>
              <a:rPr lang="de-DE" altLang="zh-TW" sz="2400" dirty="0"/>
              <a:t>: </a:t>
            </a:r>
            <a:r>
              <a:rPr lang="de-DE" altLang="zh-TW" sz="2400" dirty="0" smtClean="0"/>
              <a:t/>
            </a:r>
            <a:br>
              <a:rPr lang="de-DE" altLang="zh-TW" sz="2400" dirty="0" smtClean="0"/>
            </a:br>
            <a:r>
              <a:rPr lang="de-DE" altLang="zh-TW" sz="2400" dirty="0" smtClean="0"/>
              <a:t>                         IBM </a:t>
            </a:r>
            <a:r>
              <a:rPr lang="de-DE" altLang="zh-TW" sz="2400" dirty="0" err="1"/>
              <a:t>and</a:t>
            </a:r>
            <a:r>
              <a:rPr lang="de-DE" altLang="zh-TW" sz="2400" dirty="0"/>
              <a:t> Big Data   (</a:t>
            </a:r>
            <a:r>
              <a:rPr lang="de-DE" altLang="zh-TW" sz="2400" dirty="0" err="1"/>
              <a:t>Chap</a:t>
            </a:r>
            <a:r>
              <a:rPr lang="de-DE" altLang="zh-TW" sz="2400" dirty="0"/>
              <a:t>. 6) (pp.261-262) </a:t>
            </a:r>
          </a:p>
          <a:p>
            <a:pPr>
              <a:buNone/>
            </a:pPr>
            <a:r>
              <a:rPr lang="de-DE" altLang="zh-TW" sz="2400" dirty="0"/>
              <a:t>8   2017/11/09   Telecommunications, </a:t>
            </a:r>
            <a:r>
              <a:rPr lang="de-DE" altLang="zh-TW" sz="2400" dirty="0" err="1"/>
              <a:t>the</a:t>
            </a:r>
            <a:r>
              <a:rPr lang="de-DE" altLang="zh-TW" sz="2400" dirty="0"/>
              <a:t> Internet, </a:t>
            </a:r>
            <a:r>
              <a:rPr lang="de-DE" altLang="zh-TW" sz="2400" dirty="0" err="1"/>
              <a:t>and</a:t>
            </a:r>
            <a:r>
              <a:rPr lang="de-DE" altLang="zh-TW" sz="2400" dirty="0"/>
              <a:t> </a:t>
            </a:r>
            <a:r>
              <a:rPr lang="de-DE" altLang="zh-TW" sz="2400" dirty="0" smtClean="0"/>
              <a:t>Wireless</a:t>
            </a:r>
            <a:br>
              <a:rPr lang="de-DE" altLang="zh-TW" sz="2400" dirty="0" smtClean="0"/>
            </a:br>
            <a:r>
              <a:rPr lang="de-DE" altLang="zh-TW" sz="2400" dirty="0" smtClean="0"/>
              <a:t>                         Technology</a:t>
            </a:r>
            <a:r>
              <a:rPr lang="de-DE" altLang="zh-TW" sz="2400" dirty="0"/>
              <a:t>: Google, Apple, </a:t>
            </a:r>
            <a:r>
              <a:rPr lang="de-DE" altLang="zh-TW" sz="2400" dirty="0" err="1"/>
              <a:t>and</a:t>
            </a:r>
            <a:r>
              <a:rPr lang="de-DE" altLang="zh-TW" sz="2400" dirty="0"/>
              <a:t> Microsoft   </a:t>
            </a:r>
            <a:r>
              <a:rPr lang="de-DE" altLang="zh-TW" sz="2400" dirty="0" smtClean="0"/>
              <a:t/>
            </a:r>
            <a:br>
              <a:rPr lang="de-DE" altLang="zh-TW" sz="2400" dirty="0" smtClean="0"/>
            </a:br>
            <a:r>
              <a:rPr lang="de-DE" altLang="zh-TW" sz="2400" dirty="0"/>
              <a:t> </a:t>
            </a:r>
            <a:r>
              <a:rPr lang="de-DE" altLang="zh-TW" sz="2400" dirty="0" smtClean="0"/>
              <a:t>                         (</a:t>
            </a:r>
            <a:r>
              <a:rPr lang="de-DE" altLang="zh-TW" sz="2400" dirty="0" err="1"/>
              <a:t>Chap</a:t>
            </a:r>
            <a:r>
              <a:rPr lang="de-DE" altLang="zh-TW" sz="2400" dirty="0"/>
              <a:t>. 7) (pp.318-320) </a:t>
            </a:r>
          </a:p>
          <a:p>
            <a:pPr>
              <a:buNone/>
            </a:pPr>
            <a:r>
              <a:rPr lang="de-DE" altLang="zh-TW" sz="2400" dirty="0">
                <a:solidFill>
                  <a:schemeClr val="accent6">
                    <a:lumMod val="75000"/>
                  </a:schemeClr>
                </a:solidFill>
              </a:rPr>
              <a:t>9   2017/11/16   </a:t>
            </a:r>
            <a:r>
              <a:rPr lang="de-DE" altLang="zh-TW" sz="2400" dirty="0" err="1">
                <a:solidFill>
                  <a:schemeClr val="accent6">
                    <a:lumMod val="75000"/>
                  </a:schemeClr>
                </a:solidFill>
              </a:rPr>
              <a:t>Midterm</a:t>
            </a:r>
            <a:r>
              <a:rPr lang="de-DE" altLang="zh-TW" sz="2400" dirty="0">
                <a:solidFill>
                  <a:schemeClr val="accent6">
                    <a:lumMod val="75000"/>
                  </a:schemeClr>
                </a:solidFill>
              </a:rPr>
              <a:t> Report (</a:t>
            </a:r>
            <a:r>
              <a:rPr lang="zh-TW" altLang="de-DE" sz="2400" dirty="0">
                <a:solidFill>
                  <a:schemeClr val="accent6">
                    <a:lumMod val="75000"/>
                  </a:schemeClr>
                </a:solidFill>
              </a:rPr>
              <a:t>期中報告</a:t>
            </a:r>
            <a:r>
              <a:rPr lang="de-DE" altLang="zh-TW" sz="240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>
              <a:buNone/>
            </a:pPr>
            <a:r>
              <a:rPr lang="de-DE" altLang="zh-TW" sz="2400" dirty="0">
                <a:solidFill>
                  <a:schemeClr val="accent6">
                    <a:lumMod val="50000"/>
                  </a:schemeClr>
                </a:solidFill>
              </a:rPr>
              <a:t>10   2017/11/23   </a:t>
            </a:r>
            <a:r>
              <a:rPr lang="de-DE" altLang="zh-TW" sz="2400" dirty="0" err="1">
                <a:solidFill>
                  <a:schemeClr val="accent6">
                    <a:lumMod val="50000"/>
                  </a:schemeClr>
                </a:solidFill>
              </a:rPr>
              <a:t>Midterm</a:t>
            </a:r>
            <a:r>
              <a:rPr lang="de-DE" altLang="zh-TW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altLang="zh-TW" sz="2400" dirty="0" err="1">
                <a:solidFill>
                  <a:schemeClr val="accent6">
                    <a:lumMod val="50000"/>
                  </a:schemeClr>
                </a:solidFill>
              </a:rPr>
              <a:t>Exam</a:t>
            </a:r>
            <a:r>
              <a:rPr lang="de-DE" altLang="zh-TW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altLang="zh-TW" sz="2400" dirty="0" err="1">
                <a:solidFill>
                  <a:schemeClr val="accent6">
                    <a:lumMod val="50000"/>
                  </a:schemeClr>
                </a:solidFill>
              </a:rPr>
              <a:t>Week</a:t>
            </a:r>
            <a:r>
              <a:rPr lang="de-DE" altLang="zh-TW" sz="2400" dirty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zh-TW" altLang="de-DE" sz="2400" dirty="0">
                <a:solidFill>
                  <a:schemeClr val="accent6">
                    <a:lumMod val="50000"/>
                  </a:schemeClr>
                </a:solidFill>
              </a:rPr>
              <a:t>期中考試週</a:t>
            </a:r>
            <a:r>
              <a:rPr lang="de-DE" altLang="zh-TW" sz="2400" dirty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>
              <a:buNone/>
            </a:pPr>
            <a:r>
              <a:rPr lang="de-DE" altLang="zh-TW" sz="2400" dirty="0"/>
              <a:t>11   2017/11/30   Enterprise </a:t>
            </a:r>
            <a:r>
              <a:rPr lang="de-DE" altLang="zh-TW" sz="2400" dirty="0" err="1"/>
              <a:t>Applications</a:t>
            </a:r>
            <a:r>
              <a:rPr lang="de-DE" altLang="zh-TW" sz="2400" dirty="0"/>
              <a:t>: </a:t>
            </a:r>
            <a:r>
              <a:rPr lang="de-DE" altLang="zh-TW" sz="2400" dirty="0" err="1"/>
              <a:t>Summit</a:t>
            </a:r>
            <a:r>
              <a:rPr lang="de-DE" altLang="zh-TW" sz="2400" dirty="0"/>
              <a:t> </a:t>
            </a:r>
            <a:r>
              <a:rPr lang="de-DE" altLang="zh-TW" sz="2400" dirty="0" err="1"/>
              <a:t>and</a:t>
            </a:r>
            <a:r>
              <a:rPr lang="de-DE" altLang="zh-TW" sz="2400" dirty="0"/>
              <a:t> SAP   </a:t>
            </a:r>
            <a:r>
              <a:rPr lang="de-DE" altLang="zh-TW" sz="2400" dirty="0" smtClean="0"/>
              <a:t/>
            </a:r>
            <a:br>
              <a:rPr lang="de-DE" altLang="zh-TW" sz="2400" dirty="0" smtClean="0"/>
            </a:br>
            <a:r>
              <a:rPr lang="de-DE" altLang="zh-TW" sz="2400" dirty="0" smtClean="0"/>
              <a:t>                           (</a:t>
            </a:r>
            <a:r>
              <a:rPr lang="de-DE" altLang="zh-TW" sz="2400" dirty="0" err="1"/>
              <a:t>Chap</a:t>
            </a:r>
            <a:r>
              <a:rPr lang="de-DE" altLang="zh-TW" sz="2400" dirty="0"/>
              <a:t>. 9) (pp.396-398) </a:t>
            </a:r>
          </a:p>
          <a:p>
            <a:pPr>
              <a:buNone/>
            </a:pPr>
            <a:r>
              <a:rPr lang="de-DE" altLang="zh-TW" sz="2400" dirty="0"/>
              <a:t>12   2017/12/07   E-</a:t>
            </a:r>
            <a:r>
              <a:rPr lang="de-DE" altLang="zh-TW" sz="2400" dirty="0" err="1"/>
              <a:t>commerce</a:t>
            </a:r>
            <a:r>
              <a:rPr lang="de-DE" altLang="zh-TW" sz="2400" dirty="0"/>
              <a:t>: </a:t>
            </a:r>
            <a:r>
              <a:rPr lang="de-DE" altLang="zh-TW" sz="2400" dirty="0" err="1"/>
              <a:t>Zagat</a:t>
            </a:r>
            <a:r>
              <a:rPr lang="de-DE" altLang="zh-TW" sz="2400" dirty="0"/>
              <a:t>   (</a:t>
            </a:r>
            <a:r>
              <a:rPr lang="de-DE" altLang="zh-TW" sz="2400" dirty="0" err="1"/>
              <a:t>Chap</a:t>
            </a:r>
            <a:r>
              <a:rPr lang="de-DE" altLang="zh-TW" sz="2400" dirty="0"/>
              <a:t>. 10) (pp.443-445) </a:t>
            </a: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459788" y="6597650"/>
            <a:ext cx="649287" cy="287338"/>
          </a:xfrm>
        </p:spPr>
        <p:txBody>
          <a:bodyPr/>
          <a:lstStyle/>
          <a:p>
            <a:pPr>
              <a:defRPr/>
            </a:pPr>
            <a:fld id="{D30A21A0-59A3-43C8-ACE4-DB2BC0645572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395288" y="115888"/>
            <a:ext cx="81375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4400" b="1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課程大綱 </a:t>
            </a:r>
            <a:r>
              <a:rPr lang="en-US" altLang="zh-TW" sz="4400" b="1">
                <a:solidFill>
                  <a:schemeClr val="accent1"/>
                </a:solidFill>
                <a:latin typeface="+mj-lt"/>
              </a:rPr>
              <a:t>(</a:t>
            </a:r>
            <a:r>
              <a:rPr lang="en-US" altLang="zh-TW" sz="4400" b="1">
                <a:solidFill>
                  <a:schemeClr val="accent1"/>
                </a:solidFill>
                <a:latin typeface="+mj-lt"/>
                <a:ea typeface="新細明體" pitchFamily="18" charset="-120"/>
              </a:rPr>
              <a:t>Syllabus)</a:t>
            </a:r>
            <a:endParaRPr lang="zh-TW" altLang="en-US" sz="4400" b="1">
              <a:solidFill>
                <a:schemeClr val="accent1"/>
              </a:solidFill>
              <a:latin typeface="+mj-lt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Planning, Changing and Implementing Business Models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16113"/>
            <a:ext cx="818515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投影片編號版面配置區 3"/>
          <p:cNvSpPr txBox="1">
            <a:spLocks/>
          </p:cNvSpPr>
          <p:nvPr/>
        </p:nvSpPr>
        <p:spPr bwMode="auto">
          <a:xfrm>
            <a:off x="8604250" y="6519863"/>
            <a:ext cx="5048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390EB59-A7A3-4DCF-95BF-9A900F73D863}" type="slidenum">
              <a:rPr kumimoji="0" lang="zh-TW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kumimoji="0" lang="zh-TW" altLang="en-US" sz="1200">
              <a:solidFill>
                <a:srgbClr val="898989"/>
              </a:solidFill>
            </a:endParaRPr>
          </a:p>
        </p:txBody>
      </p:sp>
      <p:sp>
        <p:nvSpPr>
          <p:cNvPr id="3277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900113" y="6492875"/>
            <a:ext cx="73437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000" smtClean="0">
                <a:solidFill>
                  <a:srgbClr val="898989"/>
                </a:solidFill>
              </a:rPr>
              <a:t>Source: (Ostenwalder, Pigneur and  Tucci, 2005)</a:t>
            </a:r>
            <a:endParaRPr lang="es-ES" altLang="zh-TW" sz="10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55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rgbClr val="FF0000"/>
                </a:solidFill>
              </a:rPr>
              <a:t>Business Strategy and </a:t>
            </a:r>
            <a:br>
              <a:rPr lang="en-US" altLang="zh-TW" smtClean="0">
                <a:solidFill>
                  <a:srgbClr val="FF0000"/>
                </a:solidFill>
              </a:rPr>
            </a:br>
            <a:r>
              <a:rPr lang="en-US" altLang="zh-TW" smtClean="0">
                <a:solidFill>
                  <a:srgbClr val="FF0000"/>
                </a:solidFill>
              </a:rPr>
              <a:t>Information Systems Alignment</a:t>
            </a:r>
            <a:endParaRPr lang="zh-TW" altLang="en-US" smtClean="0">
              <a:solidFill>
                <a:srgbClr val="FF0000"/>
              </a:solidFill>
            </a:endParaRP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76475"/>
            <a:ext cx="85280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投影片編號版面配置區 3"/>
          <p:cNvSpPr txBox="1">
            <a:spLocks/>
          </p:cNvSpPr>
          <p:nvPr/>
        </p:nvSpPr>
        <p:spPr bwMode="auto">
          <a:xfrm>
            <a:off x="8604250" y="6519863"/>
            <a:ext cx="5048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F622D00-9BA9-4FA8-A234-98570E26C759}" type="slidenum">
              <a:rPr kumimoji="0" lang="zh-TW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kumimoji="0" lang="zh-TW" altLang="en-US" sz="1200">
              <a:solidFill>
                <a:srgbClr val="898989"/>
              </a:solidFill>
            </a:endParaRPr>
          </a:p>
        </p:txBody>
      </p:sp>
      <p:sp>
        <p:nvSpPr>
          <p:cNvPr id="3379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900113" y="6492875"/>
            <a:ext cx="73437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000" smtClean="0">
                <a:solidFill>
                  <a:srgbClr val="898989"/>
                </a:solidFill>
              </a:rPr>
              <a:t>Source: (Ostenwalder, Pigneur and  Tucci, 2005)</a:t>
            </a:r>
            <a:endParaRPr lang="es-ES" altLang="zh-TW" sz="10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21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rgbClr val="FF0000"/>
                </a:solidFill>
              </a:rPr>
              <a:t>Business and IT/IS Alignment</a:t>
            </a:r>
            <a:endParaRPr lang="zh-TW" altLang="en-US" smtClean="0">
              <a:solidFill>
                <a:srgbClr val="FF0000"/>
              </a:solidFill>
            </a:endParaRP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44675"/>
            <a:ext cx="83820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投影片編號版面配置區 3"/>
          <p:cNvSpPr txBox="1">
            <a:spLocks/>
          </p:cNvSpPr>
          <p:nvPr/>
        </p:nvSpPr>
        <p:spPr bwMode="auto">
          <a:xfrm>
            <a:off x="8604250" y="6519863"/>
            <a:ext cx="5048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B3B9CB1-AF0A-4087-8358-05CAF1CE2554}" type="slidenum">
              <a:rPr kumimoji="0" lang="zh-TW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kumimoji="0" lang="zh-TW" altLang="en-US" sz="1200">
              <a:solidFill>
                <a:srgbClr val="898989"/>
              </a:solidFill>
            </a:endParaRPr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900113" y="6492875"/>
            <a:ext cx="73437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000" smtClean="0">
                <a:solidFill>
                  <a:srgbClr val="898989"/>
                </a:solidFill>
              </a:rPr>
              <a:t>Source: (Ostenwalder, Pigneur and  Tucci, 2005)</a:t>
            </a:r>
            <a:endParaRPr lang="es-ES" altLang="zh-TW" sz="10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45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Infrastructure Alignment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1628775"/>
            <a:ext cx="87344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投影片編號版面配置區 3"/>
          <p:cNvSpPr txBox="1">
            <a:spLocks/>
          </p:cNvSpPr>
          <p:nvPr/>
        </p:nvSpPr>
        <p:spPr bwMode="auto">
          <a:xfrm>
            <a:off x="8604250" y="6519863"/>
            <a:ext cx="5048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CE2C792-50C3-44CD-97D2-77038D2A392D}" type="slidenum">
              <a:rPr kumimoji="0" lang="zh-TW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kumimoji="0" lang="zh-TW" altLang="en-US" sz="1200">
              <a:solidFill>
                <a:srgbClr val="898989"/>
              </a:solidFill>
            </a:endParaRPr>
          </a:p>
        </p:txBody>
      </p:sp>
      <p:sp>
        <p:nvSpPr>
          <p:cNvPr id="3584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900113" y="6492875"/>
            <a:ext cx="73437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000" smtClean="0">
                <a:solidFill>
                  <a:srgbClr val="898989"/>
                </a:solidFill>
              </a:rPr>
              <a:t>Source: (Ostenwalder, Pigneur and  Tucci, 2005)</a:t>
            </a:r>
            <a:endParaRPr lang="es-ES" altLang="zh-TW" sz="10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76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標題 1"/>
          <p:cNvSpPr>
            <a:spLocks noGrp="1"/>
          </p:cNvSpPr>
          <p:nvPr>
            <p:ph type="title"/>
          </p:nvPr>
        </p:nvSpPr>
        <p:spPr>
          <a:xfrm>
            <a:off x="107950" y="26988"/>
            <a:ext cx="8856663" cy="1439862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>
                <a:solidFill>
                  <a:srgbClr val="FF0000"/>
                </a:solidFill>
              </a:rPr>
              <a:t>Case Study: Starbucks </a:t>
            </a:r>
            <a:r>
              <a:rPr lang="en-US" altLang="zh-TW" sz="3600" dirty="0" smtClean="0"/>
              <a:t>(Chap. 3) </a:t>
            </a:r>
            <a:r>
              <a:rPr lang="en-US" altLang="zh-TW" sz="2400" dirty="0" smtClean="0">
                <a:solidFill>
                  <a:schemeClr val="bg1">
                    <a:lumMod val="65000"/>
                  </a:schemeClr>
                </a:solidFill>
              </a:rPr>
              <a:t>(pp.129-130)</a:t>
            </a:r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altLang="zh-TW" sz="2800" dirty="0" smtClean="0"/>
              <a:t>Technology </a:t>
            </a:r>
            <a:r>
              <a:rPr lang="en-US" altLang="zh-TW" sz="2800" dirty="0"/>
              <a:t>Helps Starbucks Find New Ways to Compete</a:t>
            </a:r>
            <a:endParaRPr lang="zh-TW" altLang="en-US" sz="2800" dirty="0" smtClean="0"/>
          </a:p>
        </p:txBody>
      </p:sp>
      <p:sp>
        <p:nvSpPr>
          <p:cNvPr id="20483" name="內容版面配置區 2"/>
          <p:cNvSpPr>
            <a:spLocks noGrp="1"/>
          </p:cNvSpPr>
          <p:nvPr>
            <p:ph idx="1"/>
          </p:nvPr>
        </p:nvSpPr>
        <p:spPr>
          <a:xfrm>
            <a:off x="323850" y="1628775"/>
            <a:ext cx="8569325" cy="48244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TW" sz="2800" smtClean="0"/>
              <a:t>1. Analyze Starbucks using the competitive forces and value chain models.</a:t>
            </a:r>
          </a:p>
          <a:p>
            <a:pPr>
              <a:buFont typeface="Arial" charset="0"/>
              <a:buNone/>
            </a:pPr>
            <a:r>
              <a:rPr lang="en-US" altLang="zh-TW" sz="2800" smtClean="0"/>
              <a:t>2. What is Starbucks’ business strategy? Assess the role played by technology in this business strategy.</a:t>
            </a:r>
          </a:p>
          <a:p>
            <a:pPr>
              <a:buFont typeface="Arial" charset="0"/>
              <a:buNone/>
            </a:pPr>
            <a:r>
              <a:rPr lang="en-US" altLang="zh-TW" sz="2800" smtClean="0"/>
              <a:t>3. How much has technology helped Starbucks compete? Explain your answer.</a:t>
            </a:r>
            <a:endParaRPr lang="zh-TW" altLang="en-US" sz="280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AD6991-C84F-445A-882D-51620B2D1B93}" type="slidenum">
              <a:rPr lang="zh-TW" altLang="en-US" smtClean="0"/>
              <a:pPr>
                <a:defRPr/>
              </a:pPr>
              <a:t>34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9111478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600"/>
          </a:xfrm>
        </p:spPr>
        <p:txBody>
          <a:bodyPr/>
          <a:lstStyle/>
          <a:p>
            <a:r>
              <a:rPr lang="zh-TW" altLang="en-US">
                <a:solidFill>
                  <a:srgbClr val="FF0000"/>
                </a:solidFill>
              </a:rPr>
              <a:t>資訊管理專題</a:t>
            </a:r>
            <a:br>
              <a:rPr lang="zh-TW" altLang="en-US">
                <a:solidFill>
                  <a:srgbClr val="FF0000"/>
                </a:solidFill>
              </a:rPr>
            </a:br>
            <a:r>
              <a:rPr lang="en-US" altLang="zh-TW" sz="3600" smtClean="0">
                <a:solidFill>
                  <a:srgbClr val="FF0000"/>
                </a:solidFill>
              </a:rPr>
              <a:t>(Hot </a:t>
            </a:r>
            <a:r>
              <a:rPr lang="en-US" altLang="zh-TW" sz="3600">
                <a:solidFill>
                  <a:srgbClr val="FF0000"/>
                </a:solidFill>
              </a:rPr>
              <a:t>Issues of Information </a:t>
            </a:r>
            <a:r>
              <a:rPr lang="en-US" altLang="zh-TW" sz="3600" smtClean="0">
                <a:solidFill>
                  <a:srgbClr val="FF0000"/>
                </a:solidFill>
              </a:rPr>
              <a:t>Management)</a:t>
            </a:r>
            <a:endParaRPr lang="zh-TW" altLang="en-US" sz="360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D9D8D5-4789-4399-95BC-650780018546}" type="slidenum">
              <a:rPr lang="zh-TW" altLang="en-US" smtClean="0"/>
              <a:pPr>
                <a:defRPr/>
              </a:pPr>
              <a:t>35</a:t>
            </a:fld>
            <a:endParaRPr lang="zh-TW" altLang="en-US"/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179512" y="1844824"/>
            <a:ext cx="8784976" cy="475252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TW" dirty="0" smtClean="0"/>
              <a:t>1. </a:t>
            </a:r>
            <a:r>
              <a:rPr lang="zh-TW" altLang="en-US" dirty="0" smtClean="0"/>
              <a:t>請同學於資訊管理專題個案</a:t>
            </a:r>
            <a:r>
              <a:rPr lang="zh-TW" altLang="en-US" dirty="0" smtClean="0">
                <a:solidFill>
                  <a:srgbClr val="FF0000"/>
                </a:solidFill>
              </a:rPr>
              <a:t>討論前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應</a:t>
            </a:r>
            <a:r>
              <a:rPr lang="zh-TW" altLang="en-US" dirty="0" smtClean="0">
                <a:solidFill>
                  <a:srgbClr val="FF0000"/>
                </a:solidFill>
              </a:rPr>
              <a:t>詳細研讀個案</a:t>
            </a:r>
            <a:r>
              <a:rPr lang="zh-TW" altLang="en-US" dirty="0" smtClean="0"/>
              <a:t>，並</a:t>
            </a:r>
            <a:r>
              <a:rPr lang="zh-TW" altLang="en-US" dirty="0" smtClean="0">
                <a:solidFill>
                  <a:srgbClr val="FF0000"/>
                </a:solidFill>
              </a:rPr>
              <a:t>思考個案研究問題</a:t>
            </a:r>
            <a:r>
              <a:rPr lang="zh-TW" altLang="en-US" dirty="0" smtClean="0"/>
              <a:t>。</a:t>
            </a:r>
          </a:p>
          <a:p>
            <a:pPr>
              <a:buFont typeface="Arial" charset="0"/>
              <a:buNone/>
            </a:pPr>
            <a:r>
              <a:rPr lang="en-US" altLang="zh-TW" dirty="0" smtClean="0"/>
              <a:t>2. </a:t>
            </a:r>
            <a:r>
              <a:rPr lang="zh-TW" altLang="en-US" dirty="0" smtClean="0"/>
              <a:t>請同學於</a:t>
            </a:r>
            <a:r>
              <a:rPr lang="zh-TW" altLang="en-US" dirty="0" smtClean="0">
                <a:solidFill>
                  <a:srgbClr val="FF0000"/>
                </a:solidFill>
              </a:rPr>
              <a:t>上課前複習</a:t>
            </a:r>
            <a:r>
              <a:rPr lang="zh-TW" altLang="en-US" dirty="0" smtClean="0"/>
              <a:t>相關資訊管理相關</a:t>
            </a:r>
            <a:r>
              <a:rPr lang="zh-TW" altLang="en-US" dirty="0" smtClean="0">
                <a:solidFill>
                  <a:srgbClr val="FF0000"/>
                </a:solidFill>
              </a:rPr>
              <a:t>理論</a:t>
            </a:r>
            <a:r>
              <a:rPr lang="zh-TW" altLang="en-US" dirty="0" smtClean="0"/>
              <a:t>，以作為</a:t>
            </a:r>
            <a:r>
              <a:rPr lang="zh-TW" altLang="en-US" dirty="0" smtClean="0">
                <a:solidFill>
                  <a:srgbClr val="C00000"/>
                </a:solidFill>
              </a:rPr>
              <a:t>個案分析</a:t>
            </a:r>
            <a:r>
              <a:rPr lang="zh-TW" altLang="en-US" dirty="0" smtClean="0"/>
              <a:t>及</a:t>
            </a:r>
            <a:r>
              <a:rPr lang="zh-TW" altLang="en-US" dirty="0" smtClean="0">
                <a:solidFill>
                  <a:srgbClr val="C00000"/>
                </a:solidFill>
              </a:rPr>
              <a:t>擬定管理對策</a:t>
            </a:r>
            <a:r>
              <a:rPr lang="zh-TW" altLang="en-US" dirty="0" smtClean="0"/>
              <a:t>的依據。</a:t>
            </a:r>
          </a:p>
          <a:p>
            <a:pPr>
              <a:buNone/>
            </a:pPr>
            <a:r>
              <a:rPr lang="en-US" altLang="zh-TW" dirty="0" smtClean="0"/>
              <a:t>3. </a:t>
            </a:r>
            <a:r>
              <a:rPr lang="zh-TW" altLang="en-US" dirty="0" smtClean="0"/>
              <a:t>請同學於</a:t>
            </a:r>
            <a:r>
              <a:rPr lang="zh-TW" altLang="en-US" dirty="0" smtClean="0">
                <a:solidFill>
                  <a:srgbClr val="FF0000"/>
                </a:solidFill>
              </a:rPr>
              <a:t>上課前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>
                <a:solidFill>
                  <a:srgbClr val="FF0000"/>
                </a:solidFill>
              </a:rPr>
              <a:t>先</a:t>
            </a:r>
            <a:r>
              <a:rPr lang="zh-TW" altLang="en-US" dirty="0">
                <a:solidFill>
                  <a:srgbClr val="FF0000"/>
                </a:solidFill>
              </a:rPr>
              <a:t>繳交資訊管理專題個案</a:t>
            </a:r>
            <a:r>
              <a:rPr lang="zh-TW" altLang="en-US" dirty="0" smtClean="0">
                <a:solidFill>
                  <a:srgbClr val="FF0000"/>
                </a:solidFill>
              </a:rPr>
              <a:t>研究問題書面報告</a:t>
            </a:r>
            <a:r>
              <a:rPr lang="zh-TW" altLang="en-US" dirty="0" smtClean="0"/>
              <a:t>。</a:t>
            </a:r>
          </a:p>
          <a:p>
            <a:pPr>
              <a:buNone/>
            </a:pPr>
            <a:r>
              <a:rPr lang="en-US" altLang="zh-TW" dirty="0" smtClean="0"/>
              <a:t>4.</a:t>
            </a:r>
            <a:r>
              <a:rPr lang="zh-TW" altLang="en-US" dirty="0" smtClean="0"/>
              <a:t>上課時間地點：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is-IS" dirty="0"/>
              <a:t>週四 </a:t>
            </a:r>
            <a:r>
              <a:rPr lang="is-IS" altLang="zh-TW" dirty="0"/>
              <a:t>7,8 (14:10-16:00) </a:t>
            </a:r>
            <a:r>
              <a:rPr lang="is-IS" altLang="zh-TW" dirty="0" smtClean="0"/>
              <a:t>B702</a:t>
            </a:r>
            <a:endParaRPr lang="zh-TW" altLang="en-US" dirty="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References</a:t>
            </a:r>
            <a:endParaRPr lang="zh-TW" altLang="en-US" smtClean="0"/>
          </a:p>
        </p:txBody>
      </p:sp>
      <p:sp>
        <p:nvSpPr>
          <p:cNvPr id="44035" name="內容版面配置區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641850"/>
          </a:xfrm>
        </p:spPr>
        <p:txBody>
          <a:bodyPr/>
          <a:lstStyle/>
          <a:p>
            <a:pPr marL="342900" lvl="1" indent="-342900"/>
            <a:r>
              <a:rPr lang="en-US" altLang="zh-TW" smtClean="0"/>
              <a:t>Kenneth C. Laudon &amp; Jane P. Laudon (2014), </a:t>
            </a:r>
            <a:br>
              <a:rPr lang="en-US" altLang="zh-TW" smtClean="0"/>
            </a:br>
            <a:r>
              <a:rPr lang="en-US" altLang="zh-TW" smtClean="0"/>
              <a:t>Management Information Systems: Managing the Digital Firm, Thirteenth Edition, Pearson. </a:t>
            </a:r>
          </a:p>
          <a:p>
            <a:pPr marL="342900" lvl="1" indent="-342900"/>
            <a:r>
              <a:rPr lang="en-US" altLang="zh-TW" smtClean="0"/>
              <a:t>Kenneth C. Laudon &amp; Jane P. Laudon</a:t>
            </a:r>
            <a:r>
              <a:rPr lang="zh-TW" altLang="en-US" smtClean="0"/>
              <a:t>原著，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zh-TW" altLang="en-US" smtClean="0"/>
              <a:t>游張松 主編，陳文生 翻譯 </a:t>
            </a:r>
            <a:r>
              <a:rPr lang="en-US" altLang="zh-TW" smtClean="0"/>
              <a:t>(2014)</a:t>
            </a:r>
            <a:r>
              <a:rPr lang="zh-TW" altLang="en-US" smtClean="0"/>
              <a:t>，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zh-TW" altLang="en-US" smtClean="0"/>
              <a:t>資訊管理系統，第</a:t>
            </a:r>
            <a:r>
              <a:rPr lang="en-US" altLang="zh-TW" smtClean="0"/>
              <a:t>13</a:t>
            </a:r>
            <a:r>
              <a:rPr lang="zh-TW" altLang="en-US" smtClean="0"/>
              <a:t>版，滄海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43B25B-5D40-49B8-BE46-8233DC8A956A}" type="slidenum">
              <a:rPr lang="zh-TW" altLang="en-US" smtClean="0"/>
              <a:pPr>
                <a:defRPr/>
              </a:pPr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0074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內容版面配置區 2"/>
          <p:cNvSpPr>
            <a:spLocks noGrp="1"/>
          </p:cNvSpPr>
          <p:nvPr>
            <p:ph idx="1"/>
          </p:nvPr>
        </p:nvSpPr>
        <p:spPr>
          <a:xfrm>
            <a:off x="250825" y="1125538"/>
            <a:ext cx="8569325" cy="53990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TW" altLang="en-US" sz="2400" dirty="0" smtClean="0"/>
              <a:t>週次	日期	     內容（</a:t>
            </a:r>
            <a:r>
              <a:rPr lang="en-US" altLang="zh-TW" sz="2400" dirty="0" smtClean="0"/>
              <a:t>Subject/Topics</a:t>
            </a:r>
            <a:r>
              <a:rPr lang="zh-TW" altLang="en-US" sz="2400" dirty="0" smtClean="0"/>
              <a:t>）</a:t>
            </a:r>
            <a:endParaRPr lang="en-US" altLang="zh-TW" sz="2400" dirty="0" smtClean="0"/>
          </a:p>
          <a:p>
            <a:pPr>
              <a:buNone/>
            </a:pPr>
            <a:r>
              <a:rPr lang="de-DE" altLang="zh-TW" sz="2400" dirty="0"/>
              <a:t>13   2017/12/14   </a:t>
            </a:r>
            <a:r>
              <a:rPr lang="de-DE" altLang="zh-TW" sz="2400" dirty="0" err="1"/>
              <a:t>Enhancing</a:t>
            </a:r>
            <a:r>
              <a:rPr lang="de-DE" altLang="zh-TW" sz="2400" dirty="0"/>
              <a:t> </a:t>
            </a:r>
            <a:r>
              <a:rPr lang="de-DE" altLang="zh-TW" sz="2400" dirty="0" err="1"/>
              <a:t>Decision</a:t>
            </a:r>
            <a:r>
              <a:rPr lang="de-DE" altLang="zh-TW" sz="2400" dirty="0"/>
              <a:t> Making: </a:t>
            </a:r>
            <a:r>
              <a:rPr lang="de-DE" altLang="zh-TW" sz="2400" dirty="0" err="1"/>
              <a:t>Zynga</a:t>
            </a:r>
            <a:r>
              <a:rPr lang="de-DE" altLang="zh-TW" sz="2400" dirty="0"/>
              <a:t>   </a:t>
            </a:r>
            <a:r>
              <a:rPr lang="de-DE" altLang="zh-TW" sz="2400" dirty="0" smtClean="0"/>
              <a:t/>
            </a:r>
            <a:br>
              <a:rPr lang="de-DE" altLang="zh-TW" sz="2400" dirty="0" smtClean="0"/>
            </a:br>
            <a:r>
              <a:rPr lang="de-DE" altLang="zh-TW" sz="2400" dirty="0" smtClean="0"/>
              <a:t>                           (</a:t>
            </a:r>
            <a:r>
              <a:rPr lang="de-DE" altLang="zh-TW" sz="2400" dirty="0" err="1"/>
              <a:t>Chap</a:t>
            </a:r>
            <a:r>
              <a:rPr lang="de-DE" altLang="zh-TW" sz="2400" dirty="0"/>
              <a:t>. 12) (pp.512-514) </a:t>
            </a:r>
          </a:p>
          <a:p>
            <a:pPr>
              <a:buNone/>
            </a:pPr>
            <a:r>
              <a:rPr lang="de-DE" altLang="zh-TW" sz="2400" dirty="0"/>
              <a:t>14   2017/12/21   Building Information Systems: USAA   </a:t>
            </a:r>
            <a:r>
              <a:rPr lang="de-DE" altLang="zh-TW" sz="2400" dirty="0" smtClean="0"/>
              <a:t/>
            </a:r>
            <a:br>
              <a:rPr lang="de-DE" altLang="zh-TW" sz="2400" dirty="0" smtClean="0"/>
            </a:br>
            <a:r>
              <a:rPr lang="de-DE" altLang="zh-TW" sz="2400" dirty="0" smtClean="0"/>
              <a:t>                           (</a:t>
            </a:r>
            <a:r>
              <a:rPr lang="de-DE" altLang="zh-TW" sz="2400" dirty="0" err="1"/>
              <a:t>Chap</a:t>
            </a:r>
            <a:r>
              <a:rPr lang="de-DE" altLang="zh-TW" sz="2400" dirty="0"/>
              <a:t>. 13) (pp.547-548) </a:t>
            </a:r>
          </a:p>
          <a:p>
            <a:pPr>
              <a:buNone/>
            </a:pPr>
            <a:r>
              <a:rPr lang="de-DE" altLang="zh-TW" sz="2400" dirty="0"/>
              <a:t>15   2017/12/28   Managing Projects: NYCAPS </a:t>
            </a:r>
            <a:r>
              <a:rPr lang="de-DE" altLang="zh-TW" sz="2400" dirty="0" err="1"/>
              <a:t>and</a:t>
            </a:r>
            <a:r>
              <a:rPr lang="de-DE" altLang="zh-TW" sz="2400" dirty="0"/>
              <a:t> </a:t>
            </a:r>
            <a:r>
              <a:rPr lang="de-DE" altLang="zh-TW" sz="2400" dirty="0" err="1"/>
              <a:t>CityTime</a:t>
            </a:r>
            <a:r>
              <a:rPr lang="de-DE" altLang="zh-TW" sz="2400" dirty="0"/>
              <a:t>  </a:t>
            </a:r>
            <a:r>
              <a:rPr lang="de-DE" altLang="zh-TW" sz="2400" dirty="0" smtClean="0"/>
              <a:t/>
            </a:r>
            <a:br>
              <a:rPr lang="de-DE" altLang="zh-TW" sz="2400" dirty="0" smtClean="0"/>
            </a:br>
            <a:r>
              <a:rPr lang="de-DE" altLang="zh-TW" sz="2400" dirty="0" smtClean="0"/>
              <a:t>                           </a:t>
            </a:r>
            <a:r>
              <a:rPr lang="de-DE" altLang="zh-TW" sz="2400" dirty="0"/>
              <a:t>(</a:t>
            </a:r>
            <a:r>
              <a:rPr lang="de-DE" altLang="zh-TW" sz="2400" dirty="0" err="1"/>
              <a:t>Chap</a:t>
            </a:r>
            <a:r>
              <a:rPr lang="de-DE" altLang="zh-TW" sz="2400" dirty="0"/>
              <a:t>. 14) (pp.586-588) </a:t>
            </a:r>
          </a:p>
          <a:p>
            <a:pPr>
              <a:buNone/>
            </a:pPr>
            <a:r>
              <a:rPr lang="de-DE" altLang="zh-TW" sz="2400" dirty="0">
                <a:solidFill>
                  <a:schemeClr val="accent6">
                    <a:lumMod val="75000"/>
                  </a:schemeClr>
                </a:solidFill>
              </a:rPr>
              <a:t>16   2018/01/04   Final Report I (</a:t>
            </a:r>
            <a:r>
              <a:rPr lang="zh-TW" altLang="de-DE" sz="2400" dirty="0">
                <a:solidFill>
                  <a:schemeClr val="accent6">
                    <a:lumMod val="75000"/>
                  </a:schemeClr>
                </a:solidFill>
              </a:rPr>
              <a:t>期末報告 </a:t>
            </a:r>
            <a:r>
              <a:rPr lang="de-DE" altLang="zh-TW" sz="2400" dirty="0">
                <a:solidFill>
                  <a:schemeClr val="accent6">
                    <a:lumMod val="75000"/>
                  </a:schemeClr>
                </a:solidFill>
              </a:rPr>
              <a:t>I)</a:t>
            </a:r>
          </a:p>
          <a:p>
            <a:pPr>
              <a:buNone/>
            </a:pPr>
            <a:r>
              <a:rPr lang="de-DE" altLang="zh-TW" sz="2400" dirty="0">
                <a:solidFill>
                  <a:schemeClr val="accent6">
                    <a:lumMod val="75000"/>
                  </a:schemeClr>
                </a:solidFill>
              </a:rPr>
              <a:t>17   2018/01/11   Final Report II (</a:t>
            </a:r>
            <a:r>
              <a:rPr lang="zh-TW" altLang="de-DE" sz="2400" dirty="0">
                <a:solidFill>
                  <a:schemeClr val="accent6">
                    <a:lumMod val="75000"/>
                  </a:schemeClr>
                </a:solidFill>
              </a:rPr>
              <a:t>期末報告 </a:t>
            </a:r>
            <a:r>
              <a:rPr lang="de-DE" altLang="zh-TW" sz="2400" dirty="0">
                <a:solidFill>
                  <a:schemeClr val="accent6">
                    <a:lumMod val="75000"/>
                  </a:schemeClr>
                </a:solidFill>
              </a:rPr>
              <a:t>II)</a:t>
            </a:r>
          </a:p>
          <a:p>
            <a:pPr>
              <a:buNone/>
            </a:pPr>
            <a:r>
              <a:rPr lang="de-DE" altLang="zh-TW" sz="2400" dirty="0">
                <a:solidFill>
                  <a:schemeClr val="accent6">
                    <a:lumMod val="50000"/>
                  </a:schemeClr>
                </a:solidFill>
              </a:rPr>
              <a:t>18   2018/01/18   Final </a:t>
            </a:r>
            <a:r>
              <a:rPr lang="de-DE" altLang="zh-TW" sz="2400" dirty="0" err="1">
                <a:solidFill>
                  <a:schemeClr val="accent6">
                    <a:lumMod val="50000"/>
                  </a:schemeClr>
                </a:solidFill>
              </a:rPr>
              <a:t>Exam</a:t>
            </a:r>
            <a:r>
              <a:rPr lang="de-DE" altLang="zh-TW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altLang="zh-TW" sz="2400" dirty="0" err="1">
                <a:solidFill>
                  <a:schemeClr val="accent6">
                    <a:lumMod val="50000"/>
                  </a:schemeClr>
                </a:solidFill>
              </a:rPr>
              <a:t>Week</a:t>
            </a:r>
            <a:r>
              <a:rPr lang="de-DE" altLang="zh-TW" sz="2400" dirty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zh-TW" altLang="de-DE" sz="2400" dirty="0">
                <a:solidFill>
                  <a:schemeClr val="accent6">
                    <a:lumMod val="50000"/>
                  </a:schemeClr>
                </a:solidFill>
              </a:rPr>
              <a:t>期末考試週</a:t>
            </a:r>
            <a:r>
              <a:rPr lang="de-DE" altLang="zh-TW" sz="2400" dirty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459788" y="6597650"/>
            <a:ext cx="649287" cy="287338"/>
          </a:xfrm>
        </p:spPr>
        <p:txBody>
          <a:bodyPr/>
          <a:lstStyle/>
          <a:p>
            <a:pPr>
              <a:defRPr/>
            </a:pPr>
            <a:fld id="{85A741B6-F8A3-4A8B-84B1-8E7EAE54B52B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395288" y="115888"/>
            <a:ext cx="81375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4400" b="1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課程大綱 </a:t>
            </a:r>
            <a:r>
              <a:rPr lang="en-US" altLang="zh-TW" sz="4400" b="1">
                <a:solidFill>
                  <a:schemeClr val="accent1"/>
                </a:solidFill>
                <a:latin typeface="+mj-lt"/>
              </a:rPr>
              <a:t>(</a:t>
            </a:r>
            <a:r>
              <a:rPr lang="en-US" altLang="zh-TW" sz="4400" b="1">
                <a:solidFill>
                  <a:schemeClr val="accent1"/>
                </a:solidFill>
                <a:latin typeface="+mj-lt"/>
                <a:ea typeface="新細明體" pitchFamily="18" charset="-120"/>
              </a:rPr>
              <a:t>Syllabus)</a:t>
            </a:r>
            <a:endParaRPr lang="zh-TW" altLang="en-US" sz="4400" b="1">
              <a:solidFill>
                <a:schemeClr val="accent1"/>
              </a:solidFill>
              <a:latin typeface="+mj-lt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1489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/>
          <a:lstStyle/>
          <a:p>
            <a:r>
              <a:rPr lang="en-US" altLang="zh-TW" sz="4000" dirty="0" smtClean="0">
                <a:solidFill>
                  <a:srgbClr val="FF0000"/>
                </a:solidFill>
              </a:rPr>
              <a:t>Management Information Systems: </a:t>
            </a:r>
            <a:r>
              <a:rPr lang="en-US" altLang="zh-TW" sz="3200" dirty="0" smtClean="0">
                <a:solidFill>
                  <a:schemeClr val="accent1"/>
                </a:solidFill>
              </a:rPr>
              <a:t>Managing the Digital Firm</a:t>
            </a:r>
            <a:endParaRPr lang="zh-TW" altLang="en-US" sz="3200" dirty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FB46C-01CC-41BD-8A17-4C0AF2F2BDA7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  <p:sp>
        <p:nvSpPr>
          <p:cNvPr id="7" name="Rounded Rectangle 9"/>
          <p:cNvSpPr>
            <a:spLocks noChangeArrowheads="1"/>
          </p:cNvSpPr>
          <p:nvPr/>
        </p:nvSpPr>
        <p:spPr bwMode="auto">
          <a:xfrm>
            <a:off x="1079612" y="1381844"/>
            <a:ext cx="6984776" cy="1150937"/>
          </a:xfrm>
          <a:prstGeom prst="roundRect">
            <a:avLst>
              <a:gd name="adj" fmla="val 12157"/>
            </a:avLst>
          </a:prstGeom>
          <a:solidFill>
            <a:srgbClr val="FF9900"/>
          </a:solidFill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+mn-lt"/>
                <a:ea typeface="+mn-ea"/>
              </a:rPr>
              <a:t>Organization, Management, and</a:t>
            </a:r>
            <a:r>
              <a:rPr lang="zh-TW" altLang="en-US" sz="3200" b="1" dirty="0" smtClean="0">
                <a:solidFill>
                  <a:srgbClr val="FF0000"/>
                </a:solidFill>
                <a:latin typeface="+mn-lt"/>
                <a:ea typeface="+mn-ea"/>
              </a:rPr>
              <a:t> </a:t>
            </a:r>
            <a:r>
              <a:rPr lang="en-US" altLang="zh-TW" sz="3200" b="1" dirty="0" smtClean="0">
                <a:solidFill>
                  <a:srgbClr val="FF0000"/>
                </a:solidFill>
                <a:latin typeface="+mn-lt"/>
                <a:ea typeface="+mn-ea"/>
              </a:rPr>
              <a:t>the Networked Enterprise</a:t>
            </a:r>
            <a:endParaRPr lang="en-US" sz="3200" b="1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9" name="Rounded Rectangle 9"/>
          <p:cNvSpPr>
            <a:spLocks noChangeArrowheads="1"/>
          </p:cNvSpPr>
          <p:nvPr/>
        </p:nvSpPr>
        <p:spPr bwMode="auto">
          <a:xfrm>
            <a:off x="1075792" y="2708290"/>
            <a:ext cx="6984776" cy="1150937"/>
          </a:xfrm>
          <a:prstGeom prst="roundRect">
            <a:avLst>
              <a:gd name="adj" fmla="val 12157"/>
            </a:avLst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Information Technology Infrastructure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1050640" y="4034736"/>
            <a:ext cx="6984776" cy="1150937"/>
          </a:xfrm>
          <a:prstGeom prst="roundRect">
            <a:avLst>
              <a:gd name="adj" fmla="val 12157"/>
            </a:avLst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Key System Applications for the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zh-TW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/>
            </a:r>
            <a:br>
              <a:rPr lang="en-US" altLang="zh-TW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</a:br>
            <a:r>
              <a:rPr lang="en-US" altLang="zh-TW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Digital Age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1" name="Rounded Rectangle 9"/>
          <p:cNvSpPr>
            <a:spLocks noChangeArrowheads="1"/>
          </p:cNvSpPr>
          <p:nvPr/>
        </p:nvSpPr>
        <p:spPr bwMode="auto">
          <a:xfrm>
            <a:off x="1115616" y="5361182"/>
            <a:ext cx="6984776" cy="1150937"/>
          </a:xfrm>
          <a:prstGeom prst="roundRect">
            <a:avLst>
              <a:gd name="adj" fmla="val 12157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Building and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zh-TW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Managing Systems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 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237513" y="1398766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200" b="1" dirty="0" smtClean="0">
                <a:solidFill>
                  <a:srgbClr val="FF0000"/>
                </a:solidFill>
              </a:rPr>
              <a:t>1</a:t>
            </a:r>
            <a:endParaRPr lang="zh-TW" altLang="en-US" sz="7200" b="1" dirty="0">
              <a:solidFill>
                <a:srgbClr val="FF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37513" y="4023912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200" b="1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  <a:endParaRPr lang="zh-TW" altLang="en-US" sz="7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37513" y="2711339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200" b="1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zh-TW" altLang="en-US" sz="7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237513" y="5336485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200" b="1" dirty="0" smtClean="0">
                <a:solidFill>
                  <a:schemeClr val="accent1">
                    <a:lumMod val="50000"/>
                  </a:schemeClr>
                </a:solidFill>
              </a:rPr>
              <a:t>4</a:t>
            </a:r>
            <a:endParaRPr lang="zh-TW" altLang="en-US" sz="7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890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7112"/>
          </a:xfrm>
        </p:spPr>
        <p:txBody>
          <a:bodyPr/>
          <a:lstStyle/>
          <a:p>
            <a:r>
              <a:rPr lang="en-US" altLang="zh-TW" smtClean="0">
                <a:solidFill>
                  <a:srgbClr val="FF0000"/>
                </a:solidFill>
              </a:rPr>
              <a:t>Chap. 2 </a:t>
            </a:r>
            <a:br>
              <a:rPr lang="en-US" altLang="zh-TW" smtClean="0">
                <a:solidFill>
                  <a:srgbClr val="FF0000"/>
                </a:solidFill>
              </a:rPr>
            </a:br>
            <a:r>
              <a:rPr lang="en-US" altLang="zh-TW" smtClean="0">
                <a:solidFill>
                  <a:srgbClr val="FF0000"/>
                </a:solidFill>
              </a:rPr>
              <a:t>Global E-Business and Collaboration: </a:t>
            </a:r>
            <a:br>
              <a:rPr lang="en-US" altLang="zh-TW" smtClean="0">
                <a:solidFill>
                  <a:srgbClr val="FF0000"/>
                </a:solidFill>
              </a:rPr>
            </a:br>
            <a:r>
              <a:rPr lang="en-US" altLang="zh-TW" smtClean="0">
                <a:solidFill>
                  <a:srgbClr val="FF0000"/>
                </a:solidFill>
              </a:rPr>
              <a:t>P&amp;G</a:t>
            </a:r>
            <a:br>
              <a:rPr lang="en-US" altLang="zh-TW" smtClean="0">
                <a:solidFill>
                  <a:srgbClr val="FF0000"/>
                </a:solidFill>
              </a:rPr>
            </a:br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E8A635-70D6-4B94-B174-A5DFD04362F4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6089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>
                <a:solidFill>
                  <a:srgbClr val="FF0000"/>
                </a:solidFill>
              </a:rPr>
              <a:t>Case Study: P&amp;G </a:t>
            </a:r>
            <a:r>
              <a:rPr lang="en-US" altLang="zh-TW" dirty="0" smtClean="0"/>
              <a:t>(Chap. 2) </a:t>
            </a:r>
            <a:r>
              <a:rPr lang="en-US" altLang="zh-TW" sz="2400" dirty="0" smtClean="0">
                <a:solidFill>
                  <a:schemeClr val="bg1">
                    <a:lumMod val="65000"/>
                  </a:schemeClr>
                </a:solidFill>
              </a:rPr>
              <a:t>(pp.84-85)</a:t>
            </a:r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altLang="zh-TW" sz="4000" dirty="0"/>
              <a:t>Piloting Procter &amp; Gamble from Decision Cockpits</a:t>
            </a:r>
            <a:endParaRPr lang="zh-TW" altLang="en-US" sz="4000" dirty="0" smtClean="0"/>
          </a:p>
        </p:txBody>
      </p:sp>
      <p:sp>
        <p:nvSpPr>
          <p:cNvPr id="9219" name="內容版面配置區 2"/>
          <p:cNvSpPr>
            <a:spLocks noGrp="1"/>
          </p:cNvSpPr>
          <p:nvPr>
            <p:ph idx="1"/>
          </p:nvPr>
        </p:nvSpPr>
        <p:spPr>
          <a:xfrm>
            <a:off x="323850" y="2276475"/>
            <a:ext cx="8569325" cy="41767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TW" sz="2800" smtClean="0"/>
              <a:t>1. What management, organization, and technology issues had to be addressed when implementing Business Sufficiency, Business Sphere, and Decision Cockpits?</a:t>
            </a:r>
          </a:p>
          <a:p>
            <a:pPr>
              <a:buFont typeface="Arial" charset="0"/>
              <a:buNone/>
            </a:pPr>
            <a:r>
              <a:rPr lang="en-US" altLang="zh-TW" sz="2800" smtClean="0"/>
              <a:t>2. How did these decision-making tools change the way the company ran its business? How effective are they? Why?</a:t>
            </a:r>
          </a:p>
          <a:p>
            <a:pPr>
              <a:buFont typeface="Arial" charset="0"/>
              <a:buNone/>
            </a:pPr>
            <a:r>
              <a:rPr lang="en-US" altLang="zh-TW" sz="2800" smtClean="0"/>
              <a:t>3. How are these systems related to P&amp;G’s business strategy?</a:t>
            </a:r>
            <a:endParaRPr lang="zh-TW" altLang="en-US" sz="280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838363-0CBC-4B02-9723-F9520FDACD86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703505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7348D6-2480-4C82-926D-EB40C5B867CE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  <p:grpSp>
        <p:nvGrpSpPr>
          <p:cNvPr id="10243" name="群組 17"/>
          <p:cNvGrpSpPr>
            <a:grpSpLocks/>
          </p:cNvGrpSpPr>
          <p:nvPr/>
        </p:nvGrpSpPr>
        <p:grpSpPr bwMode="auto">
          <a:xfrm>
            <a:off x="806450" y="1412875"/>
            <a:ext cx="7726363" cy="5048250"/>
            <a:chOff x="806544" y="1412776"/>
            <a:chExt cx="7725896" cy="5048451"/>
          </a:xfrm>
        </p:grpSpPr>
        <p:sp>
          <p:nvSpPr>
            <p:cNvPr id="19" name="矩形 18"/>
            <p:cNvSpPr/>
            <p:nvPr/>
          </p:nvSpPr>
          <p:spPr bwMode="auto">
            <a:xfrm>
              <a:off x="806544" y="2765040"/>
              <a:ext cx="1695928" cy="81135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altLang="zh-TW" sz="2000" b="1" dirty="0">
                  <a:solidFill>
                    <a:schemeClr val="tx1"/>
                  </a:solidFill>
                </a:rPr>
                <a:t>Management</a:t>
              </a:r>
              <a:endParaRPr lang="zh-TW" alt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 bwMode="auto">
            <a:xfrm>
              <a:off x="806544" y="4207455"/>
              <a:ext cx="1695740" cy="81135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altLang="zh-TW" sz="2000" b="1" dirty="0">
                  <a:solidFill>
                    <a:schemeClr val="tx1"/>
                  </a:solidFill>
                </a:rPr>
                <a:t>Organization</a:t>
              </a:r>
              <a:endParaRPr lang="zh-TW" alt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 bwMode="auto">
            <a:xfrm>
              <a:off x="806544" y="5649869"/>
              <a:ext cx="1695740" cy="81135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altLang="zh-TW" sz="2000" b="1" dirty="0">
                  <a:solidFill>
                    <a:schemeClr val="tx1"/>
                  </a:solidFill>
                </a:rPr>
                <a:t>Technology</a:t>
              </a:r>
              <a:endParaRPr lang="zh-TW" alt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矩形 22"/>
            <p:cNvSpPr/>
            <p:nvPr/>
          </p:nvSpPr>
          <p:spPr bwMode="auto">
            <a:xfrm>
              <a:off x="3633091" y="4207455"/>
              <a:ext cx="1695928" cy="81135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altLang="zh-TW" sz="2000" b="1" dirty="0">
                  <a:solidFill>
                    <a:schemeClr val="tx1"/>
                  </a:solidFill>
                </a:rPr>
                <a:t>Information </a:t>
              </a:r>
              <a:br>
                <a:rPr lang="en-US" altLang="zh-TW" sz="2000" b="1" dirty="0">
                  <a:solidFill>
                    <a:schemeClr val="tx1"/>
                  </a:solidFill>
                </a:rPr>
              </a:br>
              <a:r>
                <a:rPr lang="en-US" altLang="zh-TW" sz="2000" b="1" dirty="0">
                  <a:solidFill>
                    <a:schemeClr val="tx1"/>
                  </a:solidFill>
                </a:rPr>
                <a:t>System</a:t>
              </a:r>
              <a:endParaRPr lang="zh-TW" alt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矩形 23"/>
            <p:cNvSpPr/>
            <p:nvPr/>
          </p:nvSpPr>
          <p:spPr bwMode="auto">
            <a:xfrm>
              <a:off x="3633091" y="1412776"/>
              <a:ext cx="1695928" cy="81135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altLang="zh-TW" sz="2000" b="1" dirty="0">
                  <a:solidFill>
                    <a:schemeClr val="tx1"/>
                  </a:solidFill>
                </a:rPr>
                <a:t>Business </a:t>
              </a:r>
              <a:br>
                <a:rPr lang="en-US" altLang="zh-TW" sz="2000" b="1" dirty="0">
                  <a:solidFill>
                    <a:schemeClr val="tx1"/>
                  </a:solidFill>
                </a:rPr>
              </a:br>
              <a:r>
                <a:rPr lang="en-US" altLang="zh-TW" sz="2000" b="1" dirty="0">
                  <a:solidFill>
                    <a:schemeClr val="tx1"/>
                  </a:solidFill>
                </a:rPr>
                <a:t>Challenges</a:t>
              </a:r>
              <a:endParaRPr lang="zh-TW" alt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矩形 24"/>
            <p:cNvSpPr/>
            <p:nvPr/>
          </p:nvSpPr>
          <p:spPr bwMode="auto">
            <a:xfrm>
              <a:off x="6836512" y="4207455"/>
              <a:ext cx="1695928" cy="81135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altLang="zh-TW" sz="2000" b="1" dirty="0">
                  <a:solidFill>
                    <a:schemeClr val="bg1"/>
                  </a:solidFill>
                </a:rPr>
                <a:t>Business </a:t>
              </a:r>
              <a:br>
                <a:rPr lang="en-US" altLang="zh-TW" sz="2000" b="1" dirty="0">
                  <a:solidFill>
                    <a:schemeClr val="bg1"/>
                  </a:solidFill>
                </a:rPr>
              </a:br>
              <a:r>
                <a:rPr lang="en-US" altLang="zh-TW" sz="2000" b="1" dirty="0">
                  <a:solidFill>
                    <a:schemeClr val="bg1"/>
                  </a:solidFill>
                </a:rPr>
                <a:t>Solutions</a:t>
              </a:r>
              <a:endParaRPr lang="zh-TW" altLang="en-US" sz="2000" b="1" dirty="0">
                <a:solidFill>
                  <a:schemeClr val="bg1"/>
                </a:solidFill>
              </a:endParaRPr>
            </a:p>
          </p:txBody>
        </p:sp>
        <p:cxnSp>
          <p:nvCxnSpPr>
            <p:cNvPr id="27" name="直線單箭頭接點 26"/>
            <p:cNvCxnSpPr/>
            <p:nvPr/>
          </p:nvCxnSpPr>
          <p:spPr bwMode="auto">
            <a:xfrm>
              <a:off x="2501892" y="3170209"/>
              <a:ext cx="1131820" cy="103667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單箭頭接點 27"/>
            <p:cNvCxnSpPr/>
            <p:nvPr/>
          </p:nvCxnSpPr>
          <p:spPr bwMode="auto">
            <a:xfrm>
              <a:off x="2501892" y="4613303"/>
              <a:ext cx="113182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單箭頭接點 28"/>
            <p:cNvCxnSpPr/>
            <p:nvPr/>
          </p:nvCxnSpPr>
          <p:spPr bwMode="auto">
            <a:xfrm flipV="1">
              <a:off x="2501892" y="5018133"/>
              <a:ext cx="1131820" cy="103826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單箭頭接點 31"/>
            <p:cNvCxnSpPr/>
            <p:nvPr/>
          </p:nvCxnSpPr>
          <p:spPr bwMode="auto">
            <a:xfrm>
              <a:off x="5329059" y="4613303"/>
              <a:ext cx="150644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圖案 29"/>
            <p:cNvCxnSpPr/>
            <p:nvPr/>
          </p:nvCxnSpPr>
          <p:spPr bwMode="auto">
            <a:xfrm rot="16200000" flipV="1">
              <a:off x="5312271" y="1834393"/>
              <a:ext cx="2389282" cy="2355708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圖案 30"/>
            <p:cNvCxnSpPr/>
            <p:nvPr/>
          </p:nvCxnSpPr>
          <p:spPr bwMode="auto">
            <a:xfrm rot="10800000" flipV="1">
              <a:off x="1654218" y="1817605"/>
              <a:ext cx="1979493" cy="947775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  <p:sp>
        <p:nvSpPr>
          <p:cNvPr id="36" name="標題 1"/>
          <p:cNvSpPr txBox="1">
            <a:spLocks/>
          </p:cNvSpPr>
          <p:nvPr/>
        </p:nvSpPr>
        <p:spPr bwMode="auto">
          <a:xfrm>
            <a:off x="323850" y="44450"/>
            <a:ext cx="856932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kumimoji="0" lang="en-US" altLang="zh-TW" sz="4000" smtClean="0">
                <a:solidFill>
                  <a:srgbClr val="FF0000"/>
                </a:solidFill>
              </a:rPr>
              <a:t>Overview of </a:t>
            </a:r>
            <a:br>
              <a:rPr kumimoji="0" lang="en-US" altLang="zh-TW" sz="4000" smtClean="0">
                <a:solidFill>
                  <a:srgbClr val="FF0000"/>
                </a:solidFill>
              </a:rPr>
            </a:br>
            <a:r>
              <a:rPr kumimoji="0" lang="en-US" altLang="zh-TW" sz="4000" smtClean="0">
                <a:solidFill>
                  <a:srgbClr val="FF0000"/>
                </a:solidFill>
              </a:rPr>
              <a:t>Fundamental MIS Concepts</a:t>
            </a:r>
            <a:endParaRPr kumimoji="0" lang="zh-TW" alt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671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8229600" cy="993775"/>
          </a:xfrm>
        </p:spPr>
        <p:txBody>
          <a:bodyPr/>
          <a:lstStyle/>
          <a:p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Business Model</a:t>
            </a: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1B6C2F8-306B-FA43-A548-6982A36A8CA7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188" y="6611938"/>
            <a:ext cx="813752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Alexander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Osterwalder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Yves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Pigneur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, Business Model Generation: A Handbook for Visionaries, Game Changers, and Challengers, Wiley, 2010.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124075" y="1268413"/>
            <a:ext cx="1584325" cy="2016125"/>
          </a:xfrm>
          <a:prstGeom prst="rect">
            <a:avLst/>
          </a:prstGeom>
          <a:solidFill>
            <a:schemeClr val="bg1"/>
          </a:solidFill>
          <a:ln w="28575">
            <a:solidFill>
              <a:srgbClr val="77933C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Key </a:t>
            </a:r>
            <a:b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Activities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124075" y="3284538"/>
            <a:ext cx="1584325" cy="1657350"/>
          </a:xfrm>
          <a:prstGeom prst="rect">
            <a:avLst/>
          </a:prstGeom>
          <a:solidFill>
            <a:schemeClr val="bg1"/>
          </a:solidFill>
          <a:ln w="28575">
            <a:solidFill>
              <a:srgbClr val="77933C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Key </a:t>
            </a:r>
            <a:b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Resources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019925" y="1268413"/>
            <a:ext cx="1584325" cy="3673475"/>
          </a:xfrm>
          <a:prstGeom prst="rect">
            <a:avLst/>
          </a:prstGeom>
          <a:solidFill>
            <a:schemeClr val="bg1"/>
          </a:solidFill>
          <a:ln w="28575">
            <a:solidFill>
              <a:srgbClr val="E46C0A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Customer</a:t>
            </a:r>
            <a:b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Segments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39750" y="1268413"/>
            <a:ext cx="1584325" cy="3673475"/>
          </a:xfrm>
          <a:prstGeom prst="rect">
            <a:avLst/>
          </a:prstGeom>
          <a:solidFill>
            <a:schemeClr val="bg1"/>
          </a:solidFill>
          <a:ln w="28575">
            <a:solidFill>
              <a:srgbClr val="77933C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Key</a:t>
            </a:r>
            <a:b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Partners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435600" y="1268413"/>
            <a:ext cx="1584325" cy="2016125"/>
          </a:xfrm>
          <a:prstGeom prst="rect">
            <a:avLst/>
          </a:prstGeom>
          <a:solidFill>
            <a:schemeClr val="bg1"/>
          </a:solidFill>
          <a:ln w="28575">
            <a:solidFill>
              <a:srgbClr val="E46C0A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Customer</a:t>
            </a:r>
            <a:b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Relationships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435600" y="3284538"/>
            <a:ext cx="1584325" cy="1657350"/>
          </a:xfrm>
          <a:prstGeom prst="rect">
            <a:avLst/>
          </a:prstGeom>
          <a:solidFill>
            <a:schemeClr val="bg1"/>
          </a:solidFill>
          <a:ln w="28575">
            <a:solidFill>
              <a:srgbClr val="E46C0A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Channels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572000" y="4941888"/>
            <a:ext cx="4032250" cy="1295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  <a:t>Revenue</a:t>
            </a:r>
            <a:b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  <a:t>Streams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39750" y="4941888"/>
            <a:ext cx="4032250" cy="1295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  <a:t>Cost </a:t>
            </a:r>
            <a:b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  <a:t>Structure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708400" y="1268413"/>
            <a:ext cx="1727200" cy="36734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latin typeface="+mn-lt"/>
                <a:ea typeface="+mn-ea"/>
              </a:rPr>
              <a:t>Value Proposition</a:t>
            </a:r>
          </a:p>
        </p:txBody>
      </p:sp>
      <p:sp>
        <p:nvSpPr>
          <p:cNvPr id="66574" name="TextBox 15"/>
          <p:cNvSpPr txBox="1">
            <a:spLocks noChangeArrowheads="1"/>
          </p:cNvSpPr>
          <p:nvPr/>
        </p:nvSpPr>
        <p:spPr bwMode="auto">
          <a:xfrm>
            <a:off x="7092950" y="1196975"/>
            <a:ext cx="719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1</a:t>
            </a:r>
          </a:p>
        </p:txBody>
      </p:sp>
      <p:sp>
        <p:nvSpPr>
          <p:cNvPr id="66575" name="TextBox 18"/>
          <p:cNvSpPr txBox="1">
            <a:spLocks noChangeArrowheads="1"/>
          </p:cNvSpPr>
          <p:nvPr/>
        </p:nvSpPr>
        <p:spPr bwMode="auto">
          <a:xfrm>
            <a:off x="3779838" y="1196975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66576" name="TextBox 20"/>
          <p:cNvSpPr txBox="1">
            <a:spLocks noChangeArrowheads="1"/>
          </p:cNvSpPr>
          <p:nvPr/>
        </p:nvSpPr>
        <p:spPr bwMode="auto">
          <a:xfrm>
            <a:off x="5508625" y="3225031"/>
            <a:ext cx="719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3</a:t>
            </a:r>
          </a:p>
        </p:txBody>
      </p:sp>
      <p:sp>
        <p:nvSpPr>
          <p:cNvPr id="66577" name="TextBox 21"/>
          <p:cNvSpPr txBox="1">
            <a:spLocks noChangeArrowheads="1"/>
          </p:cNvSpPr>
          <p:nvPr/>
        </p:nvSpPr>
        <p:spPr bwMode="auto">
          <a:xfrm>
            <a:off x="2139439" y="3225031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 dirty="0">
                <a:solidFill>
                  <a:srgbClr val="FF0000"/>
                </a:solidFill>
                <a:latin typeface="Arial" charset="0"/>
              </a:rPr>
              <a:t>6</a:t>
            </a:r>
          </a:p>
        </p:txBody>
      </p:sp>
      <p:sp>
        <p:nvSpPr>
          <p:cNvPr id="66578" name="TextBox 22"/>
          <p:cNvSpPr txBox="1">
            <a:spLocks noChangeArrowheads="1"/>
          </p:cNvSpPr>
          <p:nvPr/>
        </p:nvSpPr>
        <p:spPr bwMode="auto">
          <a:xfrm>
            <a:off x="2159794" y="1196975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 dirty="0">
                <a:solidFill>
                  <a:srgbClr val="FF0000"/>
                </a:solidFill>
                <a:latin typeface="Arial" charset="0"/>
              </a:rPr>
              <a:t>7</a:t>
            </a:r>
          </a:p>
        </p:txBody>
      </p:sp>
      <p:sp>
        <p:nvSpPr>
          <p:cNvPr id="66579" name="TextBox 23"/>
          <p:cNvSpPr txBox="1">
            <a:spLocks noChangeArrowheads="1"/>
          </p:cNvSpPr>
          <p:nvPr/>
        </p:nvSpPr>
        <p:spPr bwMode="auto">
          <a:xfrm>
            <a:off x="5508625" y="1196975"/>
            <a:ext cx="719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sp>
        <p:nvSpPr>
          <p:cNvPr id="66580" name="TextBox 24"/>
          <p:cNvSpPr txBox="1">
            <a:spLocks noChangeArrowheads="1"/>
          </p:cNvSpPr>
          <p:nvPr/>
        </p:nvSpPr>
        <p:spPr bwMode="auto">
          <a:xfrm>
            <a:off x="539750" y="4881563"/>
            <a:ext cx="719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9</a:t>
            </a:r>
          </a:p>
        </p:txBody>
      </p:sp>
      <p:sp>
        <p:nvSpPr>
          <p:cNvPr id="66581" name="TextBox 25"/>
          <p:cNvSpPr txBox="1">
            <a:spLocks noChangeArrowheads="1"/>
          </p:cNvSpPr>
          <p:nvPr/>
        </p:nvSpPr>
        <p:spPr bwMode="auto">
          <a:xfrm>
            <a:off x="4643438" y="4881563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5</a:t>
            </a:r>
          </a:p>
        </p:txBody>
      </p:sp>
      <p:sp>
        <p:nvSpPr>
          <p:cNvPr id="66582" name="TextBox 26"/>
          <p:cNvSpPr txBox="1">
            <a:spLocks noChangeArrowheads="1"/>
          </p:cNvSpPr>
          <p:nvPr/>
        </p:nvSpPr>
        <p:spPr bwMode="auto">
          <a:xfrm>
            <a:off x="611188" y="1196975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 dirty="0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125307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9093</TotalTime>
  <Words>1276</Words>
  <Application>Microsoft Macintosh PowerPoint</Application>
  <PresentationFormat>On-screen Show (4:3)</PresentationFormat>
  <Paragraphs>216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Calibri</vt:lpstr>
      <vt:lpstr>Times New Roman</vt:lpstr>
      <vt:lpstr>新細明體</vt:lpstr>
      <vt:lpstr>標楷體</vt:lpstr>
      <vt:lpstr>Arial</vt:lpstr>
      <vt:lpstr>Office 佈景主題</vt:lpstr>
      <vt:lpstr>資訊管理專題 Hot Issues of Information Management</vt:lpstr>
      <vt:lpstr>PowerPoint Presentation</vt:lpstr>
      <vt:lpstr>PowerPoint Presentation</vt:lpstr>
      <vt:lpstr>PowerPoint Presentation</vt:lpstr>
      <vt:lpstr>Management Information Systems: Managing the Digital Firm</vt:lpstr>
      <vt:lpstr>Chap. 2  Global E-Business and Collaboration:  P&amp;G </vt:lpstr>
      <vt:lpstr>Case Study: P&amp;G (Chap. 2) (pp.84-85) Piloting Procter &amp; Gamble from Decision Cockpits</vt:lpstr>
      <vt:lpstr>PowerPoint Presentation</vt:lpstr>
      <vt:lpstr>Business Model</vt:lpstr>
      <vt:lpstr>The Order Fulfillment Process</vt:lpstr>
      <vt:lpstr>A Payroll TPS</vt:lpstr>
      <vt:lpstr>How Management Information Systems  Obtain Their Data from the Organization’s TPS</vt:lpstr>
      <vt:lpstr>Voyage-Estimating  Decision Support System</vt:lpstr>
      <vt:lpstr>Enterprise Application Architecture</vt:lpstr>
      <vt:lpstr>Requirements for Collaboration</vt:lpstr>
      <vt:lpstr>The Time/Space Collaboration Tool Matrix</vt:lpstr>
      <vt:lpstr>The Information Systems Function in Business</vt:lpstr>
      <vt:lpstr>The Information Systems Function in Business</vt:lpstr>
      <vt:lpstr>Definition of Business Model</vt:lpstr>
      <vt:lpstr>Definition of Business Strategy</vt:lpstr>
      <vt:lpstr>Business</vt:lpstr>
      <vt:lpstr>Model</vt:lpstr>
      <vt:lpstr>Business Model</vt:lpstr>
      <vt:lpstr>Business Model Concept Hierarchy</vt:lpstr>
      <vt:lpstr>Business Model vs.  Business Process Model </vt:lpstr>
      <vt:lpstr>Business Model vs.  Strategy</vt:lpstr>
      <vt:lpstr>Implementing Business Models</vt:lpstr>
      <vt:lpstr>The Business Model's Place in the Firm</vt:lpstr>
      <vt:lpstr>Nine Business Model Building Blocks</vt:lpstr>
      <vt:lpstr>Planning, Changing and Implementing Business Models</vt:lpstr>
      <vt:lpstr>Business Strategy and  Information Systems Alignment</vt:lpstr>
      <vt:lpstr>Business and IT/IS Alignment</vt:lpstr>
      <vt:lpstr>Infrastructure Alignment</vt:lpstr>
      <vt:lpstr>Case Study: Starbucks (Chap. 3) (pp.129-130) Technology Helps Starbucks Find New Ways to Compete</vt:lpstr>
      <vt:lpstr>資訊管理專題 (Hot Issues of Information Management)</vt:lpstr>
      <vt:lpstr>References</vt:lpstr>
    </vt:vector>
  </TitlesOfParts>
  <Manager/>
  <Company/>
  <LinksUpToDate>false</LinksUpToDate>
  <SharedDoc>false</SharedDoc>
  <HyperlinkBase/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Hot Issues of Information Management (資訊管理專題)</dc:title>
  <dc:subject>Hot Issues of Information Management (資訊管理專題)</dc:subject>
  <dc:creator>myday</dc:creator>
  <cp:keywords>Hot Issues of Information Management (資訊管理專題)</cp:keywords>
  <dc:description>Hot Issues of Information Management (資訊管理專題)</dc:description>
  <cp:lastModifiedBy>Microsoft Office User</cp:lastModifiedBy>
  <cp:revision>552</cp:revision>
  <cp:lastPrinted>2017-11-29T06:54:18Z</cp:lastPrinted>
  <dcterms:created xsi:type="dcterms:W3CDTF">2011-02-14T23:24:00Z</dcterms:created>
  <dcterms:modified xsi:type="dcterms:W3CDTF">2017-11-29T06:54:23Z</dcterms:modified>
  <cp:category/>
</cp:coreProperties>
</file>