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612" r:id="rId2"/>
    <p:sldId id="747" r:id="rId3"/>
    <p:sldId id="819" r:id="rId4"/>
    <p:sldId id="823" r:id="rId5"/>
    <p:sldId id="873" r:id="rId6"/>
    <p:sldId id="748" r:id="rId7"/>
    <p:sldId id="749" r:id="rId8"/>
    <p:sldId id="750" r:id="rId9"/>
    <p:sldId id="751" r:id="rId10"/>
    <p:sldId id="830" r:id="rId11"/>
    <p:sldId id="831" r:id="rId12"/>
    <p:sldId id="832" r:id="rId13"/>
    <p:sldId id="792" r:id="rId14"/>
    <p:sldId id="806" r:id="rId15"/>
    <p:sldId id="755" r:id="rId16"/>
    <p:sldId id="842" r:id="rId17"/>
    <p:sldId id="822" r:id="rId18"/>
    <p:sldId id="845" r:id="rId19"/>
    <p:sldId id="844" r:id="rId20"/>
    <p:sldId id="874" r:id="rId21"/>
    <p:sldId id="843" r:id="rId22"/>
    <p:sldId id="875" r:id="rId23"/>
    <p:sldId id="837" r:id="rId24"/>
    <p:sldId id="838" r:id="rId25"/>
    <p:sldId id="839" r:id="rId26"/>
    <p:sldId id="840" r:id="rId27"/>
    <p:sldId id="841" r:id="rId28"/>
    <p:sldId id="835" r:id="rId29"/>
    <p:sldId id="828" r:id="rId30"/>
    <p:sldId id="821" r:id="rId31"/>
    <p:sldId id="846" r:id="rId32"/>
    <p:sldId id="847" r:id="rId33"/>
    <p:sldId id="848" r:id="rId34"/>
    <p:sldId id="849" r:id="rId35"/>
    <p:sldId id="850" r:id="rId36"/>
    <p:sldId id="851" r:id="rId37"/>
    <p:sldId id="852" r:id="rId38"/>
    <p:sldId id="853" r:id="rId39"/>
    <p:sldId id="854" r:id="rId40"/>
    <p:sldId id="855" r:id="rId41"/>
    <p:sldId id="856" r:id="rId42"/>
    <p:sldId id="857" r:id="rId43"/>
    <p:sldId id="858" r:id="rId44"/>
    <p:sldId id="859" r:id="rId45"/>
    <p:sldId id="860" r:id="rId46"/>
    <p:sldId id="861" r:id="rId47"/>
    <p:sldId id="862" r:id="rId48"/>
    <p:sldId id="863" r:id="rId49"/>
    <p:sldId id="864" r:id="rId50"/>
    <p:sldId id="865" r:id="rId51"/>
    <p:sldId id="866" r:id="rId52"/>
    <p:sldId id="867" r:id="rId53"/>
    <p:sldId id="868" r:id="rId54"/>
    <p:sldId id="869" r:id="rId55"/>
    <p:sldId id="870" r:id="rId56"/>
    <p:sldId id="871" r:id="rId57"/>
    <p:sldId id="872" r:id="rId58"/>
    <p:sldId id="834" r:id="rId59"/>
    <p:sldId id="817" r:id="rId60"/>
    <p:sldId id="833" r:id="rId61"/>
    <p:sldId id="775" r:id="rId62"/>
  </p:sldIdLst>
  <p:sldSz cx="9144000" cy="6858000" type="screen4x3"/>
  <p:notesSz cx="7315200" cy="96012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7C80"/>
    <a:srgbClr val="FF9999"/>
    <a:srgbClr val="96969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84" autoAdjust="0"/>
    <p:restoredTop sz="50000" autoAdjust="0"/>
  </p:normalViewPr>
  <p:slideViewPr>
    <p:cSldViewPr>
      <p:cViewPr varScale="1">
        <p:scale>
          <a:sx n="102" d="100"/>
          <a:sy n="102" d="100"/>
        </p:scale>
        <p:origin x="94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82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368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D6E09A4-C260-449E-899F-1EEBD1068A58}" type="datetimeFigureOut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BFBDF98-E37E-45BD-B08D-D77A117C76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494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0C689C75-64B6-4986-80EF-DA95AD0FEADA}" type="datetimeFigureOut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EEE19E7F-FD20-4A6B-AEEC-8A48D9E0DE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439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14DAB-38AA-4A0B-8817-46E1E424CD14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987675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010CD-CD4E-434B-8926-A9DE1916E5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81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E156D-5BE4-4D0E-B529-E1E921E08DD6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3FF6B-308D-4F4D-B992-A97D2D06A1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465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9BB11-AE20-4388-91F9-2F5C8E241841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6C17-1FE7-4230-80E6-1A589769E7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405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itchFamily="34" charset="0"/>
                <a:ea typeface="標楷體" pitchFamily="65" charset="-120"/>
              </a:defRPr>
            </a:lvl1pPr>
            <a:lvl2pPr>
              <a:defRPr baseline="0">
                <a:latin typeface="Calibri" pitchFamily="34" charset="0"/>
                <a:ea typeface="標楷體" pitchFamily="65" charset="-120"/>
              </a:defRPr>
            </a:lvl2pPr>
            <a:lvl3pPr>
              <a:defRPr baseline="0">
                <a:latin typeface="Calibri" pitchFamily="34" charset="0"/>
                <a:ea typeface="標楷體" pitchFamily="65" charset="-120"/>
              </a:defRPr>
            </a:lvl3pPr>
            <a:lvl4pPr>
              <a:defRPr baseline="0">
                <a:latin typeface="Calibri" pitchFamily="34" charset="0"/>
                <a:ea typeface="標楷體" pitchFamily="65" charset="-120"/>
              </a:defRPr>
            </a:lvl4pPr>
            <a:lvl5pPr>
              <a:defRPr baseline="0">
                <a:latin typeface="Calibri" pitchFamily="34" charset="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E8239-D69B-4BE6-9906-F3E13853F333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FB46C-01CC-41BD-8A17-4C0AF2F2BD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690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2F4F5-365D-44BD-B8EC-821E3B0522A3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2499A-672A-437B-AFCA-F1B688B66E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373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CE425-E5BB-4854-B461-7C45B10036F6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1A427-593D-434B-B916-C49A0C4221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484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B3534-3210-4D4D-99F9-EC7107345914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263C0-4647-4BE2-82CF-17C0ABE06F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731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4B208-A4B1-4F54-9E7D-EA4D2245067A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D5884-E26B-4815-8806-E40648857E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155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551EF-3145-49A1-8529-F9FEDE2458BC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949D-7381-4EB4-99E7-E9EAFA63A6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84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FE841-4957-4453-9FDC-A8D2130F59D1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42C21-AF3C-4262-8D32-0240285020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16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BABEC-9A0E-4453-8D91-9B2D65042634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945B6-641E-4D6D-BAC9-79EC71224DB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05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F4CE432-E022-4DF1-92AA-28625D4FD1FE}" type="datetime1">
              <a:rPr lang="zh-TW" altLang="en-US"/>
              <a:pPr>
                <a:defRPr/>
              </a:pPr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96CE35B-6413-42D8-B1FC-8DE1F5D98A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mail.tku.edu.tw/myday/" TargetMode="External"/><Relationship Id="rId3" Type="http://schemas.openxmlformats.org/officeDocument/2006/relationships/hyperlink" Target="http://mail.tku.edu.tw/myday/cindex.htm" TargetMode="External"/><Relationship Id="rId4" Type="http://schemas.openxmlformats.org/officeDocument/2006/relationships/hyperlink" Target="http://www.im.tku.edu.tw/en_index.html" TargetMode="External"/><Relationship Id="rId5" Type="http://schemas.openxmlformats.org/officeDocument/2006/relationships/hyperlink" Target="http://english.tku.edu.tw/index.asp" TargetMode="External"/><Relationship Id="rId6" Type="http://schemas.openxmlformats.org/officeDocument/2006/relationships/hyperlink" Target="http://www.tku.edu.tw/" TargetMode="External"/><Relationship Id="rId7" Type="http://schemas.openxmlformats.org/officeDocument/2006/relationships/hyperlink" Target="http://www.im.tku.edu.tw/" TargetMode="External"/><Relationship Id="rId8" Type="http://schemas.openxmlformats.org/officeDocument/2006/relationships/hyperlink" Target="http://mail.im.tku.edu.tw/~myday/" TargetMode="External"/><Relationship Id="rId9" Type="http://schemas.openxmlformats.org/officeDocument/2006/relationships/image" Target="../media/image1.jpeg"/><Relationship Id="rId10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YWybEVsVwe4" TargetMode="External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s://www.youtube.com/watch?v=QoAOzMTLP5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onlinearthinking.typepad.com/nonlinear_thinking/2008/07/the-business-model-canvas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s://www.youtube.com/watch?v=QoAOzMTLP5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onlinearthinking.typepad.com/nonlinear_thinking/2008/07/the-business-model-canvas.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QoAOzMTLP5s" TargetMode="External"/><Relationship Id="rId3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.tku.edu.tw/" TargetMode="External"/><Relationship Id="rId4" Type="http://schemas.openxmlformats.org/officeDocument/2006/relationships/hyperlink" Target="http://mail.tku.edu.tw/myday/" TargetMode="External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ku.edu.tw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ctrTitle"/>
          </p:nvPr>
        </p:nvSpPr>
        <p:spPr>
          <a:xfrm>
            <a:off x="395288" y="116632"/>
            <a:ext cx="8424862" cy="1150938"/>
          </a:xfrm>
        </p:spPr>
        <p:txBody>
          <a:bodyPr/>
          <a:lstStyle/>
          <a:p>
            <a:pPr eaLnBrk="1" hangingPunct="1"/>
            <a:r>
              <a:rPr lang="zh-TW" altLang="en-US" sz="4000" smtClean="0">
                <a:solidFill>
                  <a:schemeClr val="tx2"/>
                </a:solidFill>
              </a:rPr>
              <a:t>資訊管理專題</a:t>
            </a:r>
            <a:r>
              <a:rPr lang="en-US" altLang="zh-TW" sz="4000" dirty="0" smtClean="0">
                <a:solidFill>
                  <a:schemeClr val="tx2"/>
                </a:solidFill>
              </a:rPr>
              <a:t/>
            </a:r>
            <a:br>
              <a:rPr lang="en-US" altLang="zh-TW" sz="4000" dirty="0" smtClean="0">
                <a:solidFill>
                  <a:schemeClr val="tx2"/>
                </a:solidFill>
              </a:rPr>
            </a:br>
            <a:r>
              <a:rPr lang="en-US" altLang="zh-TW" sz="3600" dirty="0">
                <a:solidFill>
                  <a:schemeClr val="tx2"/>
                </a:solidFill>
              </a:rPr>
              <a:t>Hot Issues of Information Management</a:t>
            </a:r>
            <a:endParaRPr lang="zh-TW" altLang="en-US" sz="3600" smtClean="0">
              <a:solidFill>
                <a:schemeClr val="tx2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F5118-6F2C-4406-9285-DCCCB2E27C5B}" type="slidenum">
              <a:rPr lang="zh-TW" altLang="en-US"/>
              <a:pPr>
                <a:defRPr/>
              </a:pPr>
              <a:t>1</a:t>
            </a:fld>
            <a:endParaRPr lang="zh-TW" altLang="en-US"/>
          </a:p>
        </p:txBody>
      </p:sp>
      <p:sp>
        <p:nvSpPr>
          <p:cNvPr id="4100" name="文字方塊 5"/>
          <p:cNvSpPr txBox="1">
            <a:spLocks noChangeArrowheads="1"/>
          </p:cNvSpPr>
          <p:nvPr/>
        </p:nvSpPr>
        <p:spPr bwMode="auto">
          <a:xfrm>
            <a:off x="1763713" y="2865710"/>
            <a:ext cx="59039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 smtClean="0">
                <a:solidFill>
                  <a:srgbClr val="7F7F7F"/>
                </a:solidFill>
              </a:rPr>
              <a:t>1061IM4C01</a:t>
            </a:r>
            <a:endParaRPr kumimoji="0" lang="en-US" altLang="zh-TW" sz="1800" dirty="0">
              <a:solidFill>
                <a:srgbClr val="7F7F7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 smtClean="0">
                <a:solidFill>
                  <a:srgbClr val="7F7F7F"/>
                </a:solidFill>
              </a:rPr>
              <a:t>TLMXB4C </a:t>
            </a:r>
            <a:r>
              <a:rPr kumimoji="0" lang="en-US" altLang="zh-TW" sz="1800" dirty="0">
                <a:solidFill>
                  <a:srgbClr val="7F7F7F"/>
                </a:solidFill>
              </a:rPr>
              <a:t>(</a:t>
            </a:r>
            <a:r>
              <a:rPr kumimoji="0" lang="en-US" altLang="zh-TW" sz="1800" dirty="0" smtClean="0">
                <a:solidFill>
                  <a:srgbClr val="7F7F7F"/>
                </a:solidFill>
              </a:rPr>
              <a:t>M0842)</a:t>
            </a:r>
            <a:r>
              <a:rPr kumimoji="0" lang="en-US" altLang="zh-TW" sz="1800" dirty="0">
                <a:solidFill>
                  <a:srgbClr val="7F7F7F"/>
                </a:solidFill>
              </a:rPr>
              <a:t/>
            </a:r>
            <a:br>
              <a:rPr kumimoji="0" lang="en-US" altLang="zh-TW" sz="1800" dirty="0">
                <a:solidFill>
                  <a:srgbClr val="7F7F7F"/>
                </a:solidFill>
              </a:rPr>
            </a:br>
            <a:r>
              <a:rPr kumimoji="0" lang="nn-NO" altLang="zh-TW" sz="1800" dirty="0">
                <a:solidFill>
                  <a:srgbClr val="7F7F7F"/>
                </a:solidFill>
              </a:rPr>
              <a:t> </a:t>
            </a:r>
            <a:r>
              <a:rPr kumimoji="0" lang="nn-NO" altLang="zh-TW" sz="1800" dirty="0" smtClean="0">
                <a:solidFill>
                  <a:srgbClr val="7F7F7F"/>
                </a:solidFill>
              </a:rPr>
              <a:t>Thu 7,8 </a:t>
            </a:r>
            <a:r>
              <a:rPr kumimoji="0" lang="nn-NO" altLang="zh-TW" sz="1800" dirty="0">
                <a:solidFill>
                  <a:srgbClr val="7F7F7F"/>
                </a:solidFill>
              </a:rPr>
              <a:t>(</a:t>
            </a:r>
            <a:r>
              <a:rPr kumimoji="0" lang="nn-NO" altLang="zh-TW" sz="1800" dirty="0" smtClean="0">
                <a:solidFill>
                  <a:srgbClr val="7F7F7F"/>
                </a:solidFill>
              </a:rPr>
              <a:t>14:10-16:00</a:t>
            </a:r>
            <a:r>
              <a:rPr kumimoji="0" lang="nn-NO" altLang="zh-TW" sz="1800" dirty="0">
                <a:solidFill>
                  <a:srgbClr val="7F7F7F"/>
                </a:solidFill>
              </a:rPr>
              <a:t>) </a:t>
            </a:r>
            <a:r>
              <a:rPr kumimoji="0" lang="nn-NO" altLang="zh-TW" sz="1800" dirty="0" smtClean="0">
                <a:solidFill>
                  <a:srgbClr val="7F7F7F"/>
                </a:solidFill>
              </a:rPr>
              <a:t>B702</a:t>
            </a:r>
            <a:endParaRPr kumimoji="0" lang="zh-TW" altLang="en-US" sz="1800">
              <a:solidFill>
                <a:srgbClr val="7F7F7F"/>
              </a:solidFill>
            </a:endParaRPr>
          </a:p>
        </p:txBody>
      </p:sp>
      <p:sp>
        <p:nvSpPr>
          <p:cNvPr id="4101" name="標題 1"/>
          <p:cNvSpPr txBox="1">
            <a:spLocks/>
          </p:cNvSpPr>
          <p:nvPr/>
        </p:nvSpPr>
        <p:spPr bwMode="auto">
          <a:xfrm>
            <a:off x="179388" y="1557338"/>
            <a:ext cx="87852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600" b="1" dirty="0">
                <a:solidFill>
                  <a:srgbClr val="FF0000"/>
                </a:solidFill>
                <a:latin typeface="Arial" charset="0"/>
              </a:rPr>
              <a:t>Introduction to </a:t>
            </a:r>
            <a:r>
              <a:rPr lang="en-US" altLang="zh-TW" sz="3600" b="1" dirty="0" smtClean="0">
                <a:solidFill>
                  <a:srgbClr val="FF0000"/>
                </a:solidFill>
                <a:latin typeface="Arial" charset="0"/>
              </a:rPr>
              <a:t>Case </a:t>
            </a:r>
            <a:r>
              <a:rPr lang="en-US" altLang="zh-TW" sz="3600" b="1" dirty="0">
                <a:solidFill>
                  <a:srgbClr val="FF0000"/>
                </a:solidFill>
                <a:latin typeface="Arial" charset="0"/>
              </a:rPr>
              <a:t>Study </a:t>
            </a:r>
            <a:r>
              <a:rPr lang="en-US" altLang="zh-TW" sz="3600" b="1" dirty="0" smtClean="0">
                <a:solidFill>
                  <a:srgbClr val="FF0000"/>
                </a:solidFill>
                <a:latin typeface="Arial" charset="0"/>
              </a:rPr>
              <a:t>for </a:t>
            </a:r>
            <a:br>
              <a:rPr lang="en-US" altLang="zh-TW" sz="3600" b="1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altLang="zh-TW" sz="3600" b="1" dirty="0" smtClean="0">
                <a:solidFill>
                  <a:srgbClr val="FF0000"/>
                </a:solidFill>
                <a:latin typeface="Arial" charset="0"/>
              </a:rPr>
              <a:t>Hot Issues of Information </a:t>
            </a:r>
            <a:r>
              <a:rPr lang="en-US" altLang="zh-TW" sz="3600" b="1" dirty="0">
                <a:solidFill>
                  <a:srgbClr val="FF0000"/>
                </a:solidFill>
                <a:latin typeface="Arial" charset="0"/>
              </a:rPr>
              <a:t>Management</a:t>
            </a:r>
          </a:p>
        </p:txBody>
      </p:sp>
      <p:sp>
        <p:nvSpPr>
          <p:cNvPr id="4102" name="副標題 2"/>
          <p:cNvSpPr txBox="1">
            <a:spLocks/>
          </p:cNvSpPr>
          <p:nvPr/>
        </p:nvSpPr>
        <p:spPr bwMode="auto">
          <a:xfrm>
            <a:off x="503238" y="3933825"/>
            <a:ext cx="82089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Min-Yuh Day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>
                <a:solidFill>
                  <a:srgbClr val="898989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hlinkClick r:id="rId3"/>
              </a:rPr>
              <a:t>戴敏育</a:t>
            </a:r>
            <a:endParaRPr kumimoji="0" lang="en-US" altLang="zh-TW" sz="25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500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Assistant Professor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專任助理教授</a:t>
            </a:r>
            <a:endParaRPr kumimoji="0" lang="en-US" altLang="zh-TW" sz="25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4"/>
              </a:rPr>
              <a:t>Dept. of Information Management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kumimoji="0" lang="en-US" altLang="zh-TW" sz="25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5"/>
              </a:rPr>
              <a:t>Tamkang University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500" b="1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6"/>
              </a:rPr>
              <a:t>淡江大學</a:t>
            </a:r>
            <a:r>
              <a:rPr kumimoji="0" lang="zh-TW" altLang="en-US" sz="2500" b="1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</a:t>
            </a:r>
            <a:r>
              <a:rPr kumimoji="0" lang="zh-TW" altLang="en-US" sz="2500" b="1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7"/>
              </a:rPr>
              <a:t>資訊管理學系</a:t>
            </a:r>
            <a:endParaRPr kumimoji="0" lang="en-US" altLang="zh-TW" sz="2500" b="1" dirty="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kumimoji="0" lang="en-US" altLang="zh-TW" sz="900" b="1" dirty="0">
              <a:solidFill>
                <a:srgbClr val="898989"/>
              </a:solidFill>
              <a:ea typeface="標楷體" pitchFamily="65" charset="-120"/>
              <a:cs typeface="Times New Roman" pitchFamily="18" charset="0"/>
              <a:hlinkClick r:id="rId8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12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http://mail. tku.edu.tw</a:t>
            </a:r>
            <a:r>
              <a:rPr kumimoji="0" lang="en-US" altLang="zh-TW" sz="1200" b="1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/</a:t>
            </a:r>
            <a:r>
              <a:rPr kumimoji="0" lang="en-US" altLang="zh-TW" sz="1200" b="1" err="1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myday</a:t>
            </a:r>
            <a:r>
              <a:rPr kumimoji="0" lang="en-US" altLang="zh-TW" sz="1200" b="1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/</a:t>
            </a:r>
            <a:endParaRPr kumimoji="0" lang="en-US" altLang="zh-TW" sz="1200" b="1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1200" b="1" dirty="0" smtClean="0">
                <a:solidFill>
                  <a:srgbClr val="898989"/>
                </a:solidFill>
                <a:ea typeface="標楷體" pitchFamily="65" charset="-120"/>
                <a:cs typeface="Times New Roman" pitchFamily="18" charset="0"/>
              </a:rPr>
              <a:t>2017-09-21</a:t>
            </a:r>
            <a:endParaRPr kumimoji="0" lang="zh-TW" altLang="en-US" sz="2500" b="1">
              <a:solidFill>
                <a:srgbClr val="898989"/>
              </a:solidFill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103" name="Picture 4" descr="http://mail.tku.edu.tw/myday/images/Myday_Phot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1544" r="10527" b="25148"/>
          <a:stretch>
            <a:fillRect/>
          </a:stretch>
        </p:blipFill>
        <p:spPr bwMode="auto">
          <a:xfrm>
            <a:off x="1979613" y="3968750"/>
            <a:ext cx="1135062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myday\Downloads\TKU-logo-12c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26988"/>
            <a:ext cx="6334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14"/>
          <p:cNvSpPr txBox="1">
            <a:spLocks noChangeArrowheads="1"/>
          </p:cNvSpPr>
          <p:nvPr/>
        </p:nvSpPr>
        <p:spPr bwMode="auto">
          <a:xfrm>
            <a:off x="7970838" y="-1588"/>
            <a:ext cx="1154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b="1" dirty="0" err="1">
                <a:solidFill>
                  <a:srgbClr val="FF0000"/>
                </a:solidFill>
              </a:rPr>
              <a:t>Tamkang</a:t>
            </a:r>
            <a:r>
              <a:rPr kumimoji="0" lang="en-US" altLang="zh-TW" sz="1800" b="1">
                <a:solidFill>
                  <a:srgbClr val="FF0000"/>
                </a:solidFill>
              </a:rPr>
              <a:t> </a:t>
            </a:r>
            <a:br>
              <a:rPr kumimoji="0" lang="en-US" altLang="zh-TW" sz="1800" b="1">
                <a:solidFill>
                  <a:srgbClr val="FF0000"/>
                </a:solidFill>
              </a:rPr>
            </a:br>
            <a:r>
              <a:rPr kumimoji="0" lang="en-US" altLang="zh-TW" sz="1800" b="1">
                <a:solidFill>
                  <a:srgbClr val="FF0000"/>
                </a:solidFill>
              </a:rPr>
              <a:t>University</a:t>
            </a:r>
            <a:endParaRPr kumimoji="0" lang="zh-TW" altLang="en-US" sz="1800" b="1">
              <a:solidFill>
                <a:srgbClr val="FF0000"/>
              </a:solidFill>
            </a:endParaRPr>
          </a:p>
        </p:txBody>
      </p:sp>
      <p:pic>
        <p:nvPicPr>
          <p:cNvPr id="10" name="Picture 9" descr="qrcode.myday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21388"/>
            <a:ext cx="83661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Users\myday\Downloads\TKU-title15cm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60350"/>
            <a:ext cx="1385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4"/>
          <p:cNvSpPr txBox="1">
            <a:spLocks noChangeArrowheads="1"/>
          </p:cNvSpPr>
          <p:nvPr/>
        </p:nvSpPr>
        <p:spPr bwMode="auto">
          <a:xfrm>
            <a:off x="-36513" y="-26988"/>
            <a:ext cx="1944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600" b="1" err="1">
                <a:solidFill>
                  <a:srgbClr val="FF0000"/>
                </a:solidFill>
              </a:rPr>
              <a:t>Tamkang</a:t>
            </a:r>
            <a:r>
              <a:rPr kumimoji="0" lang="en-US" altLang="zh-TW" sz="1600" b="1">
                <a:solidFill>
                  <a:srgbClr val="FF0000"/>
                </a:solidFill>
              </a:rPr>
              <a:t> University</a:t>
            </a:r>
            <a:endParaRPr kumimoji="0" lang="zh-TW" altLang="en-US" sz="1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內容版面配置區 2"/>
          <p:cNvSpPr>
            <a:spLocks noGrp="1"/>
          </p:cNvSpPr>
          <p:nvPr>
            <p:ph idx="1"/>
          </p:nvPr>
        </p:nvSpPr>
        <p:spPr>
          <a:xfrm>
            <a:off x="71438" y="1052513"/>
            <a:ext cx="8964612" cy="56165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400" smtClean="0"/>
              <a:t>週次 </a:t>
            </a:r>
            <a:r>
              <a:rPr lang="en-US" altLang="zh-TW" sz="2400" smtClean="0"/>
              <a:t>(Week)    </a:t>
            </a:r>
            <a:r>
              <a:rPr lang="zh-TW" altLang="en-US" sz="2400" smtClean="0"/>
              <a:t>日期 </a:t>
            </a:r>
            <a:r>
              <a:rPr lang="en-US" altLang="zh-TW" sz="2400" smtClean="0"/>
              <a:t>(Date)    </a:t>
            </a:r>
            <a:r>
              <a:rPr lang="zh-TW" altLang="en-US" sz="2400" smtClean="0"/>
              <a:t>內容 </a:t>
            </a:r>
            <a:r>
              <a:rPr lang="en-US" altLang="zh-TW" sz="2400" smtClean="0"/>
              <a:t>(Subject/Topics)</a:t>
            </a:r>
          </a:p>
          <a:p>
            <a:pPr>
              <a:buNone/>
            </a:pPr>
            <a:r>
              <a:rPr lang="en-US" altLang="zh-TW" sz="2400"/>
              <a:t>1   2017/09/21   Introduction to Case Study for Hot Issues of </a:t>
            </a:r>
            <a:r>
              <a:rPr lang="en-US" altLang="zh-TW" sz="2400" smtClean="0"/>
              <a:t/>
            </a:r>
            <a:br>
              <a:rPr lang="en-US" altLang="zh-TW" sz="2400" smtClean="0"/>
            </a:br>
            <a:r>
              <a:rPr lang="en-US" altLang="zh-TW" sz="2400" smtClean="0"/>
              <a:t>                         Information </a:t>
            </a:r>
            <a:r>
              <a:rPr lang="en-US" altLang="zh-TW" sz="2400"/>
              <a:t>Management</a:t>
            </a:r>
          </a:p>
          <a:p>
            <a:pPr>
              <a:buNone/>
            </a:pPr>
            <a:r>
              <a:rPr lang="en-US" altLang="zh-TW" sz="2400"/>
              <a:t>2   2017/09/28   Information Systems in Global Business: UPS   </a:t>
            </a:r>
            <a:r>
              <a:rPr lang="en-US" altLang="zh-TW" sz="2400" smtClean="0"/>
              <a:t/>
            </a:r>
            <a:br>
              <a:rPr lang="en-US" altLang="zh-TW" sz="2400" smtClean="0"/>
            </a:br>
            <a:r>
              <a:rPr lang="en-US" altLang="zh-TW" sz="2400" smtClean="0"/>
              <a:t>                         (</a:t>
            </a:r>
            <a:r>
              <a:rPr lang="en-US" altLang="zh-TW" sz="2400"/>
              <a:t>Chap. 1) (pp.53-54) </a:t>
            </a:r>
          </a:p>
          <a:p>
            <a:pPr>
              <a:buNone/>
            </a:pPr>
            <a:r>
              <a:rPr lang="en-US" altLang="zh-TW" sz="2400"/>
              <a:t>3   2017/10/05   Global E-Business and Collaboration: P&amp;G   </a:t>
            </a:r>
            <a:r>
              <a:rPr lang="en-US" altLang="zh-TW" sz="2400" smtClean="0"/>
              <a:t/>
            </a:r>
            <a:br>
              <a:rPr lang="en-US" altLang="zh-TW" sz="2400" smtClean="0"/>
            </a:br>
            <a:r>
              <a:rPr lang="en-US" altLang="zh-TW" sz="2400" smtClean="0"/>
              <a:t>                         (</a:t>
            </a:r>
            <a:r>
              <a:rPr lang="en-US" altLang="zh-TW" sz="2400"/>
              <a:t>Chap. 2) (pp.84-85) </a:t>
            </a:r>
          </a:p>
          <a:p>
            <a:pPr>
              <a:buNone/>
            </a:pPr>
            <a:r>
              <a:rPr lang="en-US" altLang="zh-TW" sz="2400"/>
              <a:t>4   2017/10/12   Information Systems, Organization, and Strategy: </a:t>
            </a:r>
            <a:r>
              <a:rPr lang="en-US" altLang="zh-TW" sz="2400" smtClean="0"/>
              <a:t/>
            </a:r>
            <a:br>
              <a:rPr lang="en-US" altLang="zh-TW" sz="2400" smtClean="0"/>
            </a:br>
            <a:r>
              <a:rPr lang="en-US" altLang="zh-TW" sz="2400" smtClean="0"/>
              <a:t>                         Starbucks   </a:t>
            </a:r>
            <a:r>
              <a:rPr lang="en-US" altLang="zh-TW" sz="2400"/>
              <a:t>(Chap. 3) (pp.129-130) </a:t>
            </a:r>
          </a:p>
          <a:p>
            <a:pPr>
              <a:buNone/>
            </a:pPr>
            <a:r>
              <a:rPr lang="en-US" altLang="zh-TW" sz="2400"/>
              <a:t>5   2017/10/19   Ethical and Social Issues in Information Systems: </a:t>
            </a:r>
            <a:r>
              <a:rPr lang="en-US" altLang="zh-TW" sz="2400" smtClean="0"/>
              <a:t/>
            </a:r>
            <a:br>
              <a:rPr lang="en-US" altLang="zh-TW" sz="2400" smtClean="0"/>
            </a:br>
            <a:r>
              <a:rPr lang="en-US" altLang="zh-TW" sz="2400" smtClean="0"/>
              <a:t>                         Facebook   </a:t>
            </a:r>
            <a:r>
              <a:rPr lang="en-US" altLang="zh-TW" sz="2400"/>
              <a:t>(Chap. 4) (pp.188-190) </a:t>
            </a:r>
          </a:p>
          <a:p>
            <a:pPr>
              <a:buNone/>
            </a:pPr>
            <a:r>
              <a:rPr lang="en-US" altLang="zh-TW" sz="2400"/>
              <a:t>6   2017/10/26   IT Infrastructure and Emerging Technologies: </a:t>
            </a:r>
            <a:r>
              <a:rPr lang="en-US" altLang="zh-TW" sz="2400" smtClean="0"/>
              <a:t/>
            </a:r>
            <a:br>
              <a:rPr lang="en-US" altLang="zh-TW" sz="2400" smtClean="0"/>
            </a:br>
            <a:r>
              <a:rPr lang="en-US" altLang="zh-TW" sz="2400" smtClean="0"/>
              <a:t>                        Amazon </a:t>
            </a:r>
            <a:r>
              <a:rPr lang="en-US" altLang="zh-TW" sz="2400"/>
              <a:t>and Cloud Computing   (Chap. 5) </a:t>
            </a:r>
            <a:r>
              <a:rPr lang="en-US" altLang="zh-TW" sz="2200"/>
              <a:t>(pp. 234-236) </a:t>
            </a:r>
          </a:p>
          <a:p>
            <a:pPr>
              <a:buNone/>
            </a:pPr>
            <a:endParaRPr lang="en-US" altLang="zh-TW" sz="2400"/>
          </a:p>
        </p:txBody>
      </p:sp>
      <p:sp>
        <p:nvSpPr>
          <p:cNvPr id="14340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99045DEC-9E37-4AD3-9DC8-FC4E02C75674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內容版面配置區 2"/>
          <p:cNvSpPr>
            <a:spLocks noGrp="1"/>
          </p:cNvSpPr>
          <p:nvPr>
            <p:ph idx="1"/>
          </p:nvPr>
        </p:nvSpPr>
        <p:spPr>
          <a:xfrm>
            <a:off x="142875" y="1125538"/>
            <a:ext cx="8893175" cy="5399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400" dirty="0" smtClean="0"/>
              <a:t>週次 </a:t>
            </a:r>
            <a:r>
              <a:rPr lang="en-US" altLang="zh-TW" sz="2400" dirty="0" smtClean="0"/>
              <a:t>(Week)    </a:t>
            </a:r>
            <a:r>
              <a:rPr lang="zh-TW" altLang="en-US" sz="2400" dirty="0" smtClean="0"/>
              <a:t>日期 </a:t>
            </a:r>
            <a:r>
              <a:rPr lang="en-US" altLang="zh-TW" sz="2400" dirty="0" smtClean="0"/>
              <a:t>(Date)    </a:t>
            </a:r>
            <a:r>
              <a:rPr lang="zh-TW" altLang="en-US" sz="2400" dirty="0" smtClean="0"/>
              <a:t>內容 </a:t>
            </a:r>
            <a:r>
              <a:rPr lang="en-US" altLang="zh-TW" sz="2400" dirty="0" smtClean="0"/>
              <a:t>(Subject/Topics)</a:t>
            </a:r>
          </a:p>
          <a:p>
            <a:pPr>
              <a:buNone/>
            </a:pPr>
            <a:r>
              <a:rPr lang="de-DE" altLang="zh-TW" sz="2400" dirty="0"/>
              <a:t>7   2017/11/02   </a:t>
            </a:r>
            <a:r>
              <a:rPr lang="de-DE" altLang="zh-TW" sz="2400" dirty="0" err="1"/>
              <a:t>Foundations</a:t>
            </a:r>
            <a:r>
              <a:rPr lang="de-DE" altLang="zh-TW" sz="2400" dirty="0"/>
              <a:t> </a:t>
            </a:r>
            <a:r>
              <a:rPr lang="de-DE" altLang="zh-TW" sz="2400" dirty="0" err="1"/>
              <a:t>of</a:t>
            </a:r>
            <a:r>
              <a:rPr lang="de-DE" altLang="zh-TW" sz="2400" dirty="0"/>
              <a:t> Business </a:t>
            </a:r>
            <a:r>
              <a:rPr lang="de-DE" altLang="zh-TW" sz="2400" dirty="0" err="1"/>
              <a:t>Intelligence</a:t>
            </a:r>
            <a:r>
              <a:rPr lang="de-DE" altLang="zh-TW" sz="2400" dirty="0"/>
              <a:t>: </a:t>
            </a:r>
            <a:r>
              <a:rPr lang="de-DE" altLang="zh-TW" sz="2400" dirty="0" smtClean="0"/>
              <a:t/>
            </a:r>
            <a:br>
              <a:rPr lang="de-DE" altLang="zh-TW" sz="2400" dirty="0" smtClean="0"/>
            </a:br>
            <a:r>
              <a:rPr lang="de-DE" altLang="zh-TW" sz="2400" dirty="0" smtClean="0"/>
              <a:t>                         IBM </a:t>
            </a:r>
            <a:r>
              <a:rPr lang="de-DE" altLang="zh-TW" sz="2400" dirty="0" err="1"/>
              <a:t>and</a:t>
            </a:r>
            <a:r>
              <a:rPr lang="de-DE" altLang="zh-TW" sz="2400" dirty="0"/>
              <a:t> Big Data   (</a:t>
            </a:r>
            <a:r>
              <a:rPr lang="de-DE" altLang="zh-TW" sz="2400" dirty="0" err="1"/>
              <a:t>Chap</a:t>
            </a:r>
            <a:r>
              <a:rPr lang="de-DE" altLang="zh-TW" sz="2400" dirty="0"/>
              <a:t>. 6) (pp.261-262) </a:t>
            </a:r>
          </a:p>
          <a:p>
            <a:pPr>
              <a:buNone/>
            </a:pPr>
            <a:r>
              <a:rPr lang="de-DE" altLang="zh-TW" sz="2400" dirty="0"/>
              <a:t>8   2017/11/09   Telecommunications, </a:t>
            </a:r>
            <a:r>
              <a:rPr lang="de-DE" altLang="zh-TW" sz="2400" dirty="0" err="1"/>
              <a:t>the</a:t>
            </a:r>
            <a:r>
              <a:rPr lang="de-DE" altLang="zh-TW" sz="2400" dirty="0"/>
              <a:t> Internet, </a:t>
            </a:r>
            <a:r>
              <a:rPr lang="de-DE" altLang="zh-TW" sz="2400" dirty="0" err="1"/>
              <a:t>and</a:t>
            </a:r>
            <a:r>
              <a:rPr lang="de-DE" altLang="zh-TW" sz="2400" dirty="0"/>
              <a:t> </a:t>
            </a:r>
            <a:r>
              <a:rPr lang="de-DE" altLang="zh-TW" sz="2400" dirty="0" smtClean="0"/>
              <a:t>Wireless</a:t>
            </a:r>
            <a:br>
              <a:rPr lang="de-DE" altLang="zh-TW" sz="2400" dirty="0" smtClean="0"/>
            </a:br>
            <a:r>
              <a:rPr lang="de-DE" altLang="zh-TW" sz="2400" dirty="0" smtClean="0"/>
              <a:t>                         Technology</a:t>
            </a:r>
            <a:r>
              <a:rPr lang="de-DE" altLang="zh-TW" sz="2400" dirty="0"/>
              <a:t>: Google, Apple, </a:t>
            </a:r>
            <a:r>
              <a:rPr lang="de-DE" altLang="zh-TW" sz="2400" dirty="0" err="1"/>
              <a:t>and</a:t>
            </a:r>
            <a:r>
              <a:rPr lang="de-DE" altLang="zh-TW" sz="2400" dirty="0"/>
              <a:t> Microsoft   </a:t>
            </a:r>
            <a:r>
              <a:rPr lang="de-DE" altLang="zh-TW" sz="2400" dirty="0" smtClean="0"/>
              <a:t/>
            </a:r>
            <a:br>
              <a:rPr lang="de-DE" altLang="zh-TW" sz="2400" dirty="0" smtClean="0"/>
            </a:br>
            <a:r>
              <a:rPr lang="de-DE" altLang="zh-TW" sz="2400" dirty="0"/>
              <a:t> </a:t>
            </a:r>
            <a:r>
              <a:rPr lang="de-DE" altLang="zh-TW" sz="2400" dirty="0" smtClean="0"/>
              <a:t>                         (</a:t>
            </a:r>
            <a:r>
              <a:rPr lang="de-DE" altLang="zh-TW" sz="2400" dirty="0" err="1"/>
              <a:t>Chap</a:t>
            </a:r>
            <a:r>
              <a:rPr lang="de-DE" altLang="zh-TW" sz="2400" dirty="0"/>
              <a:t>. 7) (pp.318-320) </a:t>
            </a:r>
          </a:p>
          <a:p>
            <a:pPr>
              <a:buNone/>
            </a:pPr>
            <a:r>
              <a:rPr lang="de-DE" altLang="zh-TW" sz="2400" dirty="0">
                <a:solidFill>
                  <a:schemeClr val="accent6">
                    <a:lumMod val="75000"/>
                  </a:schemeClr>
                </a:solidFill>
              </a:rPr>
              <a:t>9   2017/11/16   </a:t>
            </a:r>
            <a:r>
              <a:rPr lang="de-DE" altLang="zh-TW" sz="2400" dirty="0" err="1">
                <a:solidFill>
                  <a:schemeClr val="accent6">
                    <a:lumMod val="75000"/>
                  </a:schemeClr>
                </a:solidFill>
              </a:rPr>
              <a:t>Midterm</a:t>
            </a:r>
            <a:r>
              <a:rPr lang="de-DE" altLang="zh-TW" sz="2400" dirty="0">
                <a:solidFill>
                  <a:schemeClr val="accent6">
                    <a:lumMod val="75000"/>
                  </a:schemeClr>
                </a:solidFill>
              </a:rPr>
              <a:t> Report (</a:t>
            </a:r>
            <a:r>
              <a:rPr lang="zh-TW" altLang="de-DE" sz="2400" dirty="0">
                <a:solidFill>
                  <a:schemeClr val="accent6">
                    <a:lumMod val="75000"/>
                  </a:schemeClr>
                </a:solidFill>
              </a:rPr>
              <a:t>期中報告</a:t>
            </a:r>
            <a:r>
              <a:rPr lang="de-DE" altLang="zh-TW" sz="24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10   2017/11/23   </a:t>
            </a:r>
            <a:r>
              <a:rPr lang="de-DE" altLang="zh-TW" sz="2400" dirty="0" err="1">
                <a:solidFill>
                  <a:schemeClr val="accent6">
                    <a:lumMod val="50000"/>
                  </a:schemeClr>
                </a:solidFill>
              </a:rPr>
              <a:t>Midterm</a:t>
            </a: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altLang="zh-TW" sz="2400" dirty="0" err="1">
                <a:solidFill>
                  <a:schemeClr val="accent6">
                    <a:lumMod val="50000"/>
                  </a:schemeClr>
                </a:solidFill>
              </a:rPr>
              <a:t>Exam</a:t>
            </a: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altLang="zh-TW" sz="2400" dirty="0" err="1">
                <a:solidFill>
                  <a:schemeClr val="accent6">
                    <a:lumMod val="50000"/>
                  </a:schemeClr>
                </a:solidFill>
              </a:rPr>
              <a:t>Week</a:t>
            </a: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zh-TW" altLang="de-DE" sz="2400" dirty="0">
                <a:solidFill>
                  <a:schemeClr val="accent6">
                    <a:lumMod val="50000"/>
                  </a:schemeClr>
                </a:solidFill>
              </a:rPr>
              <a:t>期中考試週</a:t>
            </a: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de-DE" altLang="zh-TW" sz="2400" dirty="0"/>
              <a:t>11   2017/11/30   Enterprise </a:t>
            </a:r>
            <a:r>
              <a:rPr lang="de-DE" altLang="zh-TW" sz="2400" dirty="0" err="1"/>
              <a:t>Applications</a:t>
            </a:r>
            <a:r>
              <a:rPr lang="de-DE" altLang="zh-TW" sz="2400" dirty="0"/>
              <a:t>: </a:t>
            </a:r>
            <a:r>
              <a:rPr lang="de-DE" altLang="zh-TW" sz="2400" dirty="0" err="1"/>
              <a:t>Summit</a:t>
            </a:r>
            <a:r>
              <a:rPr lang="de-DE" altLang="zh-TW" sz="2400" dirty="0"/>
              <a:t> </a:t>
            </a:r>
            <a:r>
              <a:rPr lang="de-DE" altLang="zh-TW" sz="2400" dirty="0" err="1"/>
              <a:t>and</a:t>
            </a:r>
            <a:r>
              <a:rPr lang="de-DE" altLang="zh-TW" sz="2400" dirty="0"/>
              <a:t> SAP   </a:t>
            </a:r>
            <a:r>
              <a:rPr lang="de-DE" altLang="zh-TW" sz="2400" dirty="0" smtClean="0"/>
              <a:t/>
            </a:r>
            <a:br>
              <a:rPr lang="de-DE" altLang="zh-TW" sz="2400" dirty="0" smtClean="0"/>
            </a:br>
            <a:r>
              <a:rPr lang="de-DE" altLang="zh-TW" sz="2400" dirty="0" smtClean="0"/>
              <a:t>                           (</a:t>
            </a:r>
            <a:r>
              <a:rPr lang="de-DE" altLang="zh-TW" sz="2400" dirty="0" err="1"/>
              <a:t>Chap</a:t>
            </a:r>
            <a:r>
              <a:rPr lang="de-DE" altLang="zh-TW" sz="2400" dirty="0"/>
              <a:t>. 9) (pp.396-398) </a:t>
            </a:r>
          </a:p>
          <a:p>
            <a:pPr>
              <a:buNone/>
            </a:pPr>
            <a:r>
              <a:rPr lang="de-DE" altLang="zh-TW" sz="2400" dirty="0"/>
              <a:t>12   2017/12/07   E-</a:t>
            </a:r>
            <a:r>
              <a:rPr lang="de-DE" altLang="zh-TW" sz="2400" dirty="0" err="1"/>
              <a:t>commerce</a:t>
            </a:r>
            <a:r>
              <a:rPr lang="de-DE" altLang="zh-TW" sz="2400" dirty="0"/>
              <a:t>: </a:t>
            </a:r>
            <a:r>
              <a:rPr lang="de-DE" altLang="zh-TW" sz="2400" dirty="0" err="1"/>
              <a:t>Zagat</a:t>
            </a:r>
            <a:r>
              <a:rPr lang="de-DE" altLang="zh-TW" sz="2400" dirty="0"/>
              <a:t>   (</a:t>
            </a:r>
            <a:r>
              <a:rPr lang="de-DE" altLang="zh-TW" sz="2400" dirty="0" err="1"/>
              <a:t>Chap</a:t>
            </a:r>
            <a:r>
              <a:rPr lang="de-DE" altLang="zh-TW" sz="2400" dirty="0"/>
              <a:t>. 10) (pp.443-445) </a:t>
            </a: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D30A21A0-59A3-43C8-ACE4-DB2BC0645572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內容版面配置區 2"/>
          <p:cNvSpPr>
            <a:spLocks noGrp="1"/>
          </p:cNvSpPr>
          <p:nvPr>
            <p:ph idx="1"/>
          </p:nvPr>
        </p:nvSpPr>
        <p:spPr>
          <a:xfrm>
            <a:off x="250825" y="1125538"/>
            <a:ext cx="8569325" cy="5399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2400" dirty="0" smtClean="0"/>
              <a:t>週次	日期	     內容（</a:t>
            </a:r>
            <a:r>
              <a:rPr lang="en-US" altLang="zh-TW" sz="2400" dirty="0" smtClean="0"/>
              <a:t>Subject/Topics</a:t>
            </a:r>
            <a:r>
              <a:rPr lang="zh-TW" altLang="en-US" sz="2400" dirty="0" smtClean="0"/>
              <a:t>）</a:t>
            </a:r>
            <a:endParaRPr lang="en-US" altLang="zh-TW" sz="2400" dirty="0" smtClean="0"/>
          </a:p>
          <a:p>
            <a:pPr>
              <a:buNone/>
            </a:pPr>
            <a:r>
              <a:rPr lang="de-DE" altLang="zh-TW" sz="2400" dirty="0"/>
              <a:t>13   2017/12/14   </a:t>
            </a:r>
            <a:r>
              <a:rPr lang="de-DE" altLang="zh-TW" sz="2400" dirty="0" err="1"/>
              <a:t>Enhancing</a:t>
            </a:r>
            <a:r>
              <a:rPr lang="de-DE" altLang="zh-TW" sz="2400" dirty="0"/>
              <a:t> </a:t>
            </a:r>
            <a:r>
              <a:rPr lang="de-DE" altLang="zh-TW" sz="2400" dirty="0" err="1"/>
              <a:t>Decision</a:t>
            </a:r>
            <a:r>
              <a:rPr lang="de-DE" altLang="zh-TW" sz="2400" dirty="0"/>
              <a:t> Making: </a:t>
            </a:r>
            <a:r>
              <a:rPr lang="de-DE" altLang="zh-TW" sz="2400" dirty="0" err="1"/>
              <a:t>Zynga</a:t>
            </a:r>
            <a:r>
              <a:rPr lang="de-DE" altLang="zh-TW" sz="2400" dirty="0"/>
              <a:t>   </a:t>
            </a:r>
            <a:r>
              <a:rPr lang="de-DE" altLang="zh-TW" sz="2400" dirty="0" smtClean="0"/>
              <a:t/>
            </a:r>
            <a:br>
              <a:rPr lang="de-DE" altLang="zh-TW" sz="2400" dirty="0" smtClean="0"/>
            </a:br>
            <a:r>
              <a:rPr lang="de-DE" altLang="zh-TW" sz="2400" dirty="0" smtClean="0"/>
              <a:t>                           (</a:t>
            </a:r>
            <a:r>
              <a:rPr lang="de-DE" altLang="zh-TW" sz="2400" dirty="0" err="1"/>
              <a:t>Chap</a:t>
            </a:r>
            <a:r>
              <a:rPr lang="de-DE" altLang="zh-TW" sz="2400" dirty="0"/>
              <a:t>. 12) (pp.512-514) </a:t>
            </a:r>
          </a:p>
          <a:p>
            <a:pPr>
              <a:buNone/>
            </a:pPr>
            <a:r>
              <a:rPr lang="de-DE" altLang="zh-TW" sz="2400" dirty="0"/>
              <a:t>14   2017/12/21   Building Information Systems: USAA   </a:t>
            </a:r>
            <a:r>
              <a:rPr lang="de-DE" altLang="zh-TW" sz="2400" dirty="0" smtClean="0"/>
              <a:t/>
            </a:r>
            <a:br>
              <a:rPr lang="de-DE" altLang="zh-TW" sz="2400" dirty="0" smtClean="0"/>
            </a:br>
            <a:r>
              <a:rPr lang="de-DE" altLang="zh-TW" sz="2400" dirty="0" smtClean="0"/>
              <a:t>                           (</a:t>
            </a:r>
            <a:r>
              <a:rPr lang="de-DE" altLang="zh-TW" sz="2400" dirty="0" err="1"/>
              <a:t>Chap</a:t>
            </a:r>
            <a:r>
              <a:rPr lang="de-DE" altLang="zh-TW" sz="2400" dirty="0"/>
              <a:t>. 13) (pp.547-548) </a:t>
            </a:r>
          </a:p>
          <a:p>
            <a:pPr>
              <a:buNone/>
            </a:pPr>
            <a:r>
              <a:rPr lang="de-DE" altLang="zh-TW" sz="2400" dirty="0"/>
              <a:t>15   2017/12/28   Managing Projects: NYCAPS </a:t>
            </a:r>
            <a:r>
              <a:rPr lang="de-DE" altLang="zh-TW" sz="2400" dirty="0" err="1"/>
              <a:t>and</a:t>
            </a:r>
            <a:r>
              <a:rPr lang="de-DE" altLang="zh-TW" sz="2400" dirty="0"/>
              <a:t> </a:t>
            </a:r>
            <a:r>
              <a:rPr lang="de-DE" altLang="zh-TW" sz="2400" dirty="0" err="1"/>
              <a:t>CityTime</a:t>
            </a:r>
            <a:r>
              <a:rPr lang="de-DE" altLang="zh-TW" sz="2400" dirty="0"/>
              <a:t>  </a:t>
            </a:r>
            <a:r>
              <a:rPr lang="de-DE" altLang="zh-TW" sz="2400" dirty="0" smtClean="0"/>
              <a:t/>
            </a:r>
            <a:br>
              <a:rPr lang="de-DE" altLang="zh-TW" sz="2400" dirty="0" smtClean="0"/>
            </a:br>
            <a:r>
              <a:rPr lang="de-DE" altLang="zh-TW" sz="2400" dirty="0" smtClean="0"/>
              <a:t>                           </a:t>
            </a:r>
            <a:r>
              <a:rPr lang="de-DE" altLang="zh-TW" sz="2400" dirty="0"/>
              <a:t>(</a:t>
            </a:r>
            <a:r>
              <a:rPr lang="de-DE" altLang="zh-TW" sz="2400" dirty="0" err="1"/>
              <a:t>Chap</a:t>
            </a:r>
            <a:r>
              <a:rPr lang="de-DE" altLang="zh-TW" sz="2400" dirty="0"/>
              <a:t>. 14) (pp.586-588) </a:t>
            </a:r>
          </a:p>
          <a:p>
            <a:pPr>
              <a:buNone/>
            </a:pPr>
            <a:r>
              <a:rPr lang="de-DE" altLang="zh-TW" sz="2400" dirty="0">
                <a:solidFill>
                  <a:schemeClr val="accent6">
                    <a:lumMod val="75000"/>
                  </a:schemeClr>
                </a:solidFill>
              </a:rPr>
              <a:t>16   2018/01/04   Final Report I (</a:t>
            </a:r>
            <a:r>
              <a:rPr lang="zh-TW" altLang="de-DE" sz="2400" dirty="0">
                <a:solidFill>
                  <a:schemeClr val="accent6">
                    <a:lumMod val="75000"/>
                  </a:schemeClr>
                </a:solidFill>
              </a:rPr>
              <a:t>期末報告 </a:t>
            </a:r>
            <a:r>
              <a:rPr lang="de-DE" altLang="zh-TW" sz="2400" dirty="0">
                <a:solidFill>
                  <a:schemeClr val="accent6">
                    <a:lumMod val="75000"/>
                  </a:schemeClr>
                </a:solidFill>
              </a:rPr>
              <a:t>I)</a:t>
            </a:r>
          </a:p>
          <a:p>
            <a:pPr>
              <a:buNone/>
            </a:pPr>
            <a:r>
              <a:rPr lang="de-DE" altLang="zh-TW" sz="2400" dirty="0">
                <a:solidFill>
                  <a:schemeClr val="accent6">
                    <a:lumMod val="75000"/>
                  </a:schemeClr>
                </a:solidFill>
              </a:rPr>
              <a:t>17   2018/01/11   Final Report II (</a:t>
            </a:r>
            <a:r>
              <a:rPr lang="zh-TW" altLang="de-DE" sz="2400" dirty="0">
                <a:solidFill>
                  <a:schemeClr val="accent6">
                    <a:lumMod val="75000"/>
                  </a:schemeClr>
                </a:solidFill>
              </a:rPr>
              <a:t>期末報告 </a:t>
            </a:r>
            <a:r>
              <a:rPr lang="de-DE" altLang="zh-TW" sz="2400" dirty="0">
                <a:solidFill>
                  <a:schemeClr val="accent6">
                    <a:lumMod val="75000"/>
                  </a:schemeClr>
                </a:solidFill>
              </a:rPr>
              <a:t>II)</a:t>
            </a:r>
          </a:p>
          <a:p>
            <a:pPr>
              <a:buNone/>
            </a:pP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18   2018/01/18   Final </a:t>
            </a:r>
            <a:r>
              <a:rPr lang="de-DE" altLang="zh-TW" sz="2400" dirty="0" err="1">
                <a:solidFill>
                  <a:schemeClr val="accent6">
                    <a:lumMod val="50000"/>
                  </a:schemeClr>
                </a:solidFill>
              </a:rPr>
              <a:t>Exam</a:t>
            </a: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altLang="zh-TW" sz="2400" dirty="0" err="1">
                <a:solidFill>
                  <a:schemeClr val="accent6">
                    <a:lumMod val="50000"/>
                  </a:schemeClr>
                </a:solidFill>
              </a:rPr>
              <a:t>Week</a:t>
            </a: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zh-TW" altLang="de-DE" sz="2400" dirty="0">
                <a:solidFill>
                  <a:schemeClr val="accent6">
                    <a:lumMod val="50000"/>
                  </a:schemeClr>
                </a:solidFill>
              </a:rPr>
              <a:t>期末考試週</a:t>
            </a:r>
            <a:r>
              <a:rPr lang="de-DE" altLang="zh-TW" sz="2400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9788" y="6597650"/>
            <a:ext cx="649287" cy="287338"/>
          </a:xfrm>
        </p:spPr>
        <p:txBody>
          <a:bodyPr/>
          <a:lstStyle/>
          <a:p>
            <a:pPr>
              <a:defRPr/>
            </a:pPr>
            <a:fld id="{85A741B6-F8A3-4A8B-84B1-8E7EAE54B52B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395288" y="115888"/>
            <a:ext cx="8137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>
                <a:solidFill>
                  <a:schemeClr val="accent1"/>
                </a:solidFill>
                <a:latin typeface="標楷體" pitchFamily="65" charset="-120"/>
                <a:ea typeface="標楷體" pitchFamily="65" charset="-120"/>
              </a:rPr>
              <a:t>課程大綱 </a:t>
            </a:r>
            <a:r>
              <a:rPr lang="en-US" altLang="zh-TW" sz="4400" b="1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zh-TW" sz="4400" b="1">
                <a:solidFill>
                  <a:schemeClr val="accent1"/>
                </a:solidFill>
                <a:latin typeface="+mj-lt"/>
                <a:ea typeface="新細明體" pitchFamily="18" charset="-120"/>
              </a:rPr>
              <a:t>Syllabus)</a:t>
            </a:r>
            <a:endParaRPr lang="zh-TW" altLang="en-US" sz="4400" b="1">
              <a:solidFill>
                <a:schemeClr val="accent1"/>
              </a:solidFill>
              <a:latin typeface="+mj-lt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863600"/>
          </a:xfrm>
        </p:spPr>
        <p:txBody>
          <a:bodyPr/>
          <a:lstStyle/>
          <a:p>
            <a:r>
              <a:rPr lang="zh-TW" altLang="en-US" smtClean="0">
                <a:solidFill>
                  <a:schemeClr val="accent1"/>
                </a:solidFill>
                <a:latin typeface="標楷體" pitchFamily="65" charset="-120"/>
              </a:rPr>
              <a:t>教材課本與參考書籍</a:t>
            </a:r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>
          <a:xfrm>
            <a:off x="179388" y="1125538"/>
            <a:ext cx="8820150" cy="5327650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zh-TW" altLang="en-US" smtClean="0">
                <a:latin typeface="標楷體" pitchFamily="65" charset="-120"/>
              </a:rPr>
              <a:t>教材課本 </a:t>
            </a:r>
            <a:r>
              <a:rPr lang="en-US" altLang="zh-TW" smtClean="0"/>
              <a:t>(Textbook)</a:t>
            </a:r>
            <a:endParaRPr lang="en-US" altLang="zh-TW" smtClean="0">
              <a:latin typeface="標楷體" pitchFamily="65" charset="-120"/>
            </a:endParaRPr>
          </a:p>
          <a:p>
            <a:pPr marL="742950" lvl="2" indent="-342900"/>
            <a:r>
              <a:rPr lang="en-US" altLang="zh-TW" smtClean="0"/>
              <a:t>Kenneth C. Laudon &amp; Jane P. Laudon (2014), </a:t>
            </a:r>
            <a:br>
              <a:rPr lang="en-US" altLang="zh-TW" smtClean="0"/>
            </a:br>
            <a:r>
              <a:rPr lang="en-US" altLang="zh-TW" smtClean="0"/>
              <a:t>Management Information Systems: Managing the Digital Firm, Thirteenth Edition, Pearson. </a:t>
            </a:r>
          </a:p>
          <a:p>
            <a:pPr marL="342900" lvl="1" indent="-342900"/>
            <a:r>
              <a:rPr lang="zh-TW" altLang="en-US" smtClean="0"/>
              <a:t>參考書籍 </a:t>
            </a:r>
            <a:r>
              <a:rPr lang="en-US" altLang="zh-TW" smtClean="0"/>
              <a:t>(References)</a:t>
            </a:r>
          </a:p>
          <a:p>
            <a:pPr marL="742950" lvl="2" indent="-342900"/>
            <a:r>
              <a:rPr lang="en-US" altLang="zh-TW" smtClean="0"/>
              <a:t>Kenneth C. Laudon &amp; Jane P. Laudon</a:t>
            </a:r>
            <a:r>
              <a:rPr lang="zh-TW" altLang="en-US" smtClean="0"/>
              <a:t>原著，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游張松 主編，陳文生 翻譯 </a:t>
            </a:r>
            <a:r>
              <a:rPr lang="en-US" altLang="zh-TW" smtClean="0"/>
              <a:t>(2014)</a:t>
            </a:r>
            <a:r>
              <a:rPr lang="zh-TW" altLang="en-US" smtClean="0"/>
              <a:t>，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資訊管理系統，第</a:t>
            </a:r>
            <a:r>
              <a:rPr lang="en-US" altLang="zh-TW" smtClean="0"/>
              <a:t>13</a:t>
            </a:r>
            <a:r>
              <a:rPr lang="zh-TW" altLang="en-US" smtClean="0"/>
              <a:t>版，滄海</a:t>
            </a:r>
            <a:endParaRPr lang="en-US" altLang="zh-TW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5D7D1-BC58-4CE0-9432-6B804AE8E3C5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zh-TW" altLang="en-US" smtClean="0">
                <a:solidFill>
                  <a:schemeClr val="accent1"/>
                </a:solidFill>
              </a:rPr>
              <a:t>修課應注意事項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C12E2-63F1-49B5-A4E4-93C79050A07D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sp>
        <p:nvSpPr>
          <p:cNvPr id="16388" name="內容版面配置區 2"/>
          <p:cNvSpPr>
            <a:spLocks noGrp="1"/>
          </p:cNvSpPr>
          <p:nvPr>
            <p:ph idx="1"/>
          </p:nvPr>
        </p:nvSpPr>
        <p:spPr>
          <a:xfrm>
            <a:off x="179512" y="1268413"/>
            <a:ext cx="8784976" cy="52562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dirty="0" smtClean="0"/>
              <a:t>1. </a:t>
            </a:r>
            <a:r>
              <a:rPr lang="zh-TW" altLang="en-US" dirty="0" smtClean="0"/>
              <a:t>請同學於資訊管理專題個案</a:t>
            </a:r>
            <a:r>
              <a:rPr lang="zh-TW" altLang="en-US" dirty="0" smtClean="0">
                <a:solidFill>
                  <a:srgbClr val="FF0000"/>
                </a:solidFill>
              </a:rPr>
              <a:t>討論前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應</a:t>
            </a:r>
            <a:r>
              <a:rPr lang="zh-TW" altLang="en-US" dirty="0" smtClean="0">
                <a:solidFill>
                  <a:srgbClr val="FF0000"/>
                </a:solidFill>
              </a:rPr>
              <a:t>詳細研讀個案</a:t>
            </a:r>
            <a:r>
              <a:rPr lang="zh-TW" altLang="en-US" dirty="0" smtClean="0"/>
              <a:t>，並</a:t>
            </a:r>
            <a:r>
              <a:rPr lang="zh-TW" altLang="en-US" dirty="0" smtClean="0">
                <a:solidFill>
                  <a:srgbClr val="FF0000"/>
                </a:solidFill>
              </a:rPr>
              <a:t>思考個案研究問題</a:t>
            </a:r>
            <a:r>
              <a:rPr lang="zh-TW" altLang="en-US" dirty="0" smtClean="0"/>
              <a:t>。</a:t>
            </a:r>
          </a:p>
          <a:p>
            <a:pPr>
              <a:buFont typeface="Arial" charset="0"/>
              <a:buNone/>
            </a:pPr>
            <a:r>
              <a:rPr lang="en-US" altLang="zh-TW" dirty="0" smtClean="0"/>
              <a:t>2. </a:t>
            </a:r>
            <a:r>
              <a:rPr lang="zh-TW" altLang="en-US" dirty="0" smtClean="0"/>
              <a:t>請同學於</a:t>
            </a:r>
            <a:r>
              <a:rPr lang="zh-TW" altLang="en-US" dirty="0" smtClean="0">
                <a:solidFill>
                  <a:srgbClr val="FF0000"/>
                </a:solidFill>
              </a:rPr>
              <a:t>上課前複習</a:t>
            </a:r>
            <a:r>
              <a:rPr lang="zh-TW" altLang="en-US" dirty="0" smtClean="0"/>
              <a:t>相關資訊管理相關</a:t>
            </a:r>
            <a:r>
              <a:rPr lang="zh-TW" altLang="en-US" dirty="0" smtClean="0">
                <a:solidFill>
                  <a:srgbClr val="FF0000"/>
                </a:solidFill>
              </a:rPr>
              <a:t>理論</a:t>
            </a:r>
            <a:r>
              <a:rPr lang="zh-TW" altLang="en-US" dirty="0" smtClean="0"/>
              <a:t>，以作為</a:t>
            </a:r>
            <a:r>
              <a:rPr lang="zh-TW" altLang="en-US" dirty="0" smtClean="0">
                <a:solidFill>
                  <a:srgbClr val="C00000"/>
                </a:solidFill>
              </a:rPr>
              <a:t>個案分析</a:t>
            </a:r>
            <a:r>
              <a:rPr lang="zh-TW" altLang="en-US" dirty="0" smtClean="0"/>
              <a:t>及</a:t>
            </a:r>
            <a:r>
              <a:rPr lang="zh-TW" altLang="en-US" dirty="0" smtClean="0">
                <a:solidFill>
                  <a:srgbClr val="C00000"/>
                </a:solidFill>
              </a:rPr>
              <a:t>擬定管理對策</a:t>
            </a:r>
            <a:r>
              <a:rPr lang="zh-TW" altLang="en-US" dirty="0" smtClean="0"/>
              <a:t>的依據。</a:t>
            </a:r>
          </a:p>
          <a:p>
            <a:pPr>
              <a:buNone/>
            </a:pPr>
            <a:r>
              <a:rPr lang="en-US" altLang="zh-TW" dirty="0" smtClean="0"/>
              <a:t>3. </a:t>
            </a:r>
            <a:r>
              <a:rPr lang="zh-TW" altLang="en-US" dirty="0" smtClean="0"/>
              <a:t>請同學於</a:t>
            </a:r>
            <a:r>
              <a:rPr lang="zh-TW" altLang="en-US" dirty="0" smtClean="0">
                <a:solidFill>
                  <a:srgbClr val="FF0000"/>
                </a:solidFill>
              </a:rPr>
              <a:t>上課前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solidFill>
                  <a:srgbClr val="FF0000"/>
                </a:solidFill>
              </a:rPr>
              <a:t>先</a:t>
            </a:r>
            <a:r>
              <a:rPr lang="zh-TW" altLang="en-US" dirty="0">
                <a:solidFill>
                  <a:srgbClr val="FF0000"/>
                </a:solidFill>
              </a:rPr>
              <a:t>繳交資訊管理專題個案</a:t>
            </a:r>
            <a:r>
              <a:rPr lang="zh-TW" altLang="en-US" dirty="0" smtClean="0">
                <a:solidFill>
                  <a:srgbClr val="FF0000"/>
                </a:solidFill>
              </a:rPr>
              <a:t>研究問題書面報告</a:t>
            </a:r>
            <a:r>
              <a:rPr lang="zh-TW" altLang="en-US" dirty="0" smtClean="0"/>
              <a:t>。</a:t>
            </a:r>
          </a:p>
          <a:p>
            <a:pPr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上課時間地點：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is-IS" dirty="0"/>
              <a:t>週四 </a:t>
            </a:r>
            <a:r>
              <a:rPr lang="is-IS" altLang="zh-TW" dirty="0"/>
              <a:t>7,8 (14:10-16:00) </a:t>
            </a:r>
            <a:r>
              <a:rPr lang="is-IS" altLang="zh-TW" dirty="0" smtClean="0"/>
              <a:t>B702</a:t>
            </a:r>
            <a:r>
              <a:rPr lang="is-IS" altLang="zh-TW" dirty="0"/>
              <a:t/>
            </a:r>
            <a:br>
              <a:rPr lang="is-IS" altLang="zh-TW" dirty="0"/>
            </a:br>
            <a:endParaRPr lang="zh-TW" alt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solidFill>
                  <a:schemeClr val="accent1"/>
                </a:solidFill>
                <a:latin typeface="標楷體" pitchFamily="65" charset="-120"/>
              </a:rPr>
              <a:t>學期成績計算方式</a:t>
            </a:r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323850" y="1600200"/>
            <a:ext cx="8569325" cy="4525963"/>
          </a:xfrm>
        </p:spPr>
        <p:txBody>
          <a:bodyPr/>
          <a:lstStyle/>
          <a:p>
            <a:r>
              <a:rPr lang="zh-TW" altLang="en-US" smtClean="0"/>
              <a:t>期中評量： </a:t>
            </a:r>
            <a:r>
              <a:rPr lang="en-US" altLang="zh-TW" smtClean="0"/>
              <a:t>30.0 %</a:t>
            </a:r>
          </a:p>
          <a:p>
            <a:r>
              <a:rPr lang="zh-TW" altLang="en-US" smtClean="0"/>
              <a:t>期末評量： </a:t>
            </a:r>
            <a:r>
              <a:rPr lang="en-US" altLang="zh-TW" smtClean="0"/>
              <a:t>30.0 %</a:t>
            </a:r>
          </a:p>
          <a:p>
            <a:r>
              <a:rPr lang="zh-TW" altLang="en-US" smtClean="0"/>
              <a:t>平時評量 ：</a:t>
            </a:r>
            <a:r>
              <a:rPr lang="en-US" altLang="zh-TW" smtClean="0"/>
              <a:t>40.0 %</a:t>
            </a:r>
            <a:r>
              <a:rPr lang="zh-TW" altLang="en-US" smtClean="0"/>
              <a:t> </a:t>
            </a:r>
            <a:r>
              <a:rPr lang="en-US" altLang="zh-TW" smtClean="0"/>
              <a:t>(</a:t>
            </a:r>
            <a:r>
              <a:rPr lang="zh-TW" altLang="en-US" smtClean="0"/>
              <a:t>課堂參與及報告討論表現</a:t>
            </a:r>
            <a:r>
              <a:rPr lang="en-US" altLang="zh-TW" smtClean="0"/>
              <a:t>)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DA348-CF74-4A92-BCD2-54D7D0CC7533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en-US" altLang="zh-TW" sz="9600" smtClean="0">
                <a:solidFill>
                  <a:srgbClr val="FF0000"/>
                </a:solidFill>
              </a:rPr>
              <a:t>Case Study</a:t>
            </a:r>
            <a:endParaRPr lang="zh-TW" altLang="en-US" sz="960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607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Case Study</a:t>
            </a:r>
            <a:endParaRPr lang="zh-TW" altLang="en-US" smtClean="0">
              <a:solidFill>
                <a:srgbClr val="FF0000"/>
              </a:solidFill>
            </a:endParaRP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107950" y="908050"/>
            <a:ext cx="8891588" cy="5218113"/>
          </a:xfrm>
        </p:spPr>
        <p:txBody>
          <a:bodyPr/>
          <a:lstStyle/>
          <a:p>
            <a:r>
              <a:rPr lang="en-US" altLang="zh-TW" smtClean="0"/>
              <a:t>Harvard Business School</a:t>
            </a:r>
          </a:p>
          <a:p>
            <a:pPr lvl="1"/>
            <a:r>
              <a:rPr lang="en-US" altLang="zh-TW" smtClean="0"/>
              <a:t>The Case Method at HBS</a:t>
            </a:r>
          </a:p>
          <a:p>
            <a:pPr lvl="1"/>
            <a:r>
              <a:rPr lang="en-US" altLang="zh-TW" smtClean="0"/>
              <a:t>Inside the Case Method: The Entrepreneurial Manager</a:t>
            </a:r>
          </a:p>
          <a:p>
            <a:pPr lvl="2"/>
            <a:r>
              <a:rPr lang="en-US" altLang="zh-TW" smtClean="0">
                <a:hlinkClick r:id="rId2"/>
              </a:rPr>
              <a:t>http://www.youtube.com/watch?v=YWybEVsVwe4</a:t>
            </a:r>
            <a:r>
              <a:rPr lang="en-US" altLang="zh-TW" smtClean="0"/>
              <a:t>  (15:56)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7769D-2FB7-4F1B-8CE6-2B3158EFD401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smtClean="0"/>
              <a:t>Source: </a:t>
            </a:r>
            <a:r>
              <a:rPr lang="en-US" altLang="zh-TW" sz="1000" smtClean="0">
                <a:hlinkClick r:id="rId2"/>
              </a:rPr>
              <a:t>http://www.youtube.com/watch?v=YWybEVsVwe4</a:t>
            </a:r>
            <a:endParaRPr lang="es-ES" altLang="zh-TW" sz="1000"/>
          </a:p>
        </p:txBody>
      </p:sp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997200"/>
            <a:ext cx="47640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tx2"/>
                </a:solidFill>
              </a:rPr>
              <a:t>Information Management (MIS)</a:t>
            </a:r>
            <a:br>
              <a:rPr lang="en-US" altLang="zh-TW" smtClean="0">
                <a:solidFill>
                  <a:schemeClr val="tx2"/>
                </a:solidFill>
              </a:rPr>
            </a:br>
            <a:r>
              <a:rPr lang="en-US" altLang="zh-TW" smtClean="0">
                <a:solidFill>
                  <a:schemeClr val="tx2"/>
                </a:solidFill>
              </a:rPr>
              <a:t>Information Systems</a:t>
            </a:r>
            <a:endParaRPr lang="zh-TW" altLang="en-US" smtClean="0">
              <a:solidFill>
                <a:schemeClr val="tx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3F112-14A5-4234-9468-B1413C10EC68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smtClean="0"/>
              <a:t>Source: </a:t>
            </a:r>
            <a:r>
              <a:rPr lang="en-US" altLang="zh-TW" sz="1000"/>
              <a:t>Kenneth C. Laudon &amp; Jane P. Laudon (2014), Management Information Systems: Managing the Digital Firm, Thirteenth Edition, Pearson. </a:t>
            </a:r>
            <a:endParaRPr lang="es-ES" altLang="zh-TW" sz="1000"/>
          </a:p>
        </p:txBody>
      </p:sp>
      <p:pic>
        <p:nvPicPr>
          <p:cNvPr id="5125" name="Picture Placeholder 10" descr="Fig-1-4_MIS_12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" b="395"/>
          <a:stretch>
            <a:fillRect/>
          </a:stretch>
        </p:blipFill>
        <p:spPr bwMode="auto">
          <a:xfrm>
            <a:off x="1692275" y="1743075"/>
            <a:ext cx="5638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508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569325" cy="1081088"/>
          </a:xfrm>
        </p:spPr>
        <p:txBody>
          <a:bodyPr/>
          <a:lstStyle/>
          <a:p>
            <a:pPr>
              <a:defRPr/>
            </a:pPr>
            <a:r>
              <a:rPr lang="en-US" altLang="zh-TW" sz="4000" smtClean="0">
                <a:solidFill>
                  <a:srgbClr val="FF0000"/>
                </a:solidFill>
              </a:rPr>
              <a:t>Overview of </a:t>
            </a:r>
            <a:br>
              <a:rPr lang="en-US" altLang="zh-TW" sz="4000" smtClean="0">
                <a:solidFill>
                  <a:srgbClr val="FF0000"/>
                </a:solidFill>
              </a:rPr>
            </a:br>
            <a:r>
              <a:rPr lang="en-US" altLang="zh-TW" sz="4000" smtClean="0">
                <a:solidFill>
                  <a:srgbClr val="FF0000"/>
                </a:solidFill>
              </a:rPr>
              <a:t>Fundamental MIS Concepts</a:t>
            </a:r>
            <a:endParaRPr lang="zh-TW" altLang="en-US" sz="3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0CC56-6FAA-4993-945A-B30ECCD67ADF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 bwMode="auto">
          <a:xfrm>
            <a:off x="806544" y="2765040"/>
            <a:ext cx="1695928" cy="8113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>
                <a:solidFill>
                  <a:schemeClr val="tx1"/>
                </a:solidFill>
              </a:rPr>
              <a:t>Management</a:t>
            </a:r>
            <a:endParaRPr lang="zh-TW" altLang="en-US" sz="2000" b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806544" y="4207455"/>
            <a:ext cx="1695740" cy="8113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>
                <a:solidFill>
                  <a:schemeClr val="tx1"/>
                </a:solidFill>
              </a:rPr>
              <a:t>Organization</a:t>
            </a:r>
            <a:endParaRPr lang="zh-TW" altLang="en-US" sz="2000" b="1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806544" y="5649869"/>
            <a:ext cx="1695740" cy="8113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>
                <a:solidFill>
                  <a:schemeClr val="tx1"/>
                </a:solidFill>
              </a:rPr>
              <a:t>Technology</a:t>
            </a:r>
            <a:endParaRPr lang="zh-TW" altLang="en-US" sz="2000" b="1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633091" y="4207455"/>
            <a:ext cx="1695928" cy="8113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>
                <a:solidFill>
                  <a:schemeClr val="tx1"/>
                </a:solidFill>
              </a:rPr>
              <a:t>Information </a:t>
            </a:r>
            <a:br>
              <a:rPr lang="en-US" altLang="zh-TW" sz="2000" b="1">
                <a:solidFill>
                  <a:schemeClr val="tx1"/>
                </a:solidFill>
              </a:rPr>
            </a:br>
            <a:r>
              <a:rPr lang="en-US" altLang="zh-TW" sz="2000" b="1">
                <a:solidFill>
                  <a:schemeClr val="tx1"/>
                </a:solidFill>
              </a:rPr>
              <a:t>System</a:t>
            </a:r>
            <a:endParaRPr lang="zh-TW" altLang="en-US" sz="2000" b="1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633091" y="1412776"/>
            <a:ext cx="1695928" cy="8113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>
                <a:solidFill>
                  <a:schemeClr val="tx1"/>
                </a:solidFill>
              </a:rPr>
              <a:t>Business </a:t>
            </a:r>
            <a:br>
              <a:rPr lang="en-US" altLang="zh-TW" sz="2000" b="1">
                <a:solidFill>
                  <a:schemeClr val="tx1"/>
                </a:solidFill>
              </a:rPr>
            </a:br>
            <a:r>
              <a:rPr lang="en-US" altLang="zh-TW" sz="2000" b="1">
                <a:solidFill>
                  <a:schemeClr val="tx1"/>
                </a:solidFill>
              </a:rPr>
              <a:t>Challenges</a:t>
            </a:r>
            <a:endParaRPr lang="zh-TW" altLang="en-US" sz="2000" b="1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6836512" y="4207455"/>
            <a:ext cx="1695928" cy="8113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>
                <a:solidFill>
                  <a:schemeClr val="bg1"/>
                </a:solidFill>
              </a:rPr>
              <a:t>Business </a:t>
            </a:r>
            <a:br>
              <a:rPr lang="en-US" altLang="zh-TW" sz="2000" b="1">
                <a:solidFill>
                  <a:schemeClr val="bg1"/>
                </a:solidFill>
              </a:rPr>
            </a:br>
            <a:r>
              <a:rPr lang="en-US" altLang="zh-TW" sz="2000" b="1">
                <a:solidFill>
                  <a:schemeClr val="bg1"/>
                </a:solidFill>
              </a:rPr>
              <a:t>Solutions</a:t>
            </a:r>
            <a:endParaRPr lang="zh-TW" altLang="en-US" sz="2000" b="1">
              <a:solidFill>
                <a:schemeClr val="bg1"/>
              </a:solidFill>
            </a:endParaRPr>
          </a:p>
        </p:txBody>
      </p:sp>
      <p:cxnSp>
        <p:nvCxnSpPr>
          <p:cNvPr id="14" name="直線單箭頭接點 13"/>
          <p:cNvCxnSpPr/>
          <p:nvPr/>
        </p:nvCxnSpPr>
        <p:spPr bwMode="auto">
          <a:xfrm>
            <a:off x="2501900" y="3170238"/>
            <a:ext cx="1131888" cy="1036637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 bwMode="auto">
          <a:xfrm>
            <a:off x="2501900" y="4613275"/>
            <a:ext cx="1131888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 bwMode="auto">
          <a:xfrm flipV="1">
            <a:off x="2501900" y="5018088"/>
            <a:ext cx="1131888" cy="1038225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 bwMode="auto">
          <a:xfrm>
            <a:off x="5329238" y="4613275"/>
            <a:ext cx="1506537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圖案 29"/>
          <p:cNvCxnSpPr/>
          <p:nvPr/>
        </p:nvCxnSpPr>
        <p:spPr bwMode="auto">
          <a:xfrm rot="16200000" flipV="1">
            <a:off x="5312569" y="1834357"/>
            <a:ext cx="2389187" cy="2355850"/>
          </a:xfrm>
          <a:prstGeom prst="bentConnector2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圖案 30"/>
          <p:cNvCxnSpPr/>
          <p:nvPr/>
        </p:nvCxnSpPr>
        <p:spPr bwMode="auto">
          <a:xfrm rot="10800000" flipV="1">
            <a:off x="1654175" y="1817688"/>
            <a:ext cx="1979613" cy="947737"/>
          </a:xfrm>
          <a:prstGeom prst="bentConnector2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smtClean="0"/>
              <a:t>Source: </a:t>
            </a:r>
            <a:r>
              <a:rPr lang="en-US" altLang="zh-TW" sz="1000"/>
              <a:t>Kenneth C. Laudon &amp; Jane P. Laudon (2014), Management Information Systems: Managing the Digital Firm, Thirteenth Edition, Pearson. </a:t>
            </a:r>
            <a:endParaRPr lang="es-ES" altLang="zh-TW" sz="1000"/>
          </a:p>
        </p:txBody>
      </p:sp>
    </p:spTree>
    <p:extLst>
      <p:ext uri="{BB962C8B-B14F-4D97-AF65-F5344CB8AC3E}">
        <p14:creationId xmlns:p14="http://schemas.microsoft.com/office/powerpoint/2010/main" val="798117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7272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zh-TW" smtClean="0">
                <a:solidFill>
                  <a:schemeClr val="tx2"/>
                </a:solidFill>
                <a:latin typeface="Arial Unicode MS" pitchFamily="34" charset="-120"/>
              </a:rPr>
              <a:t>淡江大學</a:t>
            </a:r>
            <a:r>
              <a:rPr lang="en-US" altLang="zh-TW" smtClean="0">
                <a:solidFill>
                  <a:schemeClr val="tx2"/>
                </a:solidFill>
                <a:latin typeface="Arial Unicode MS" pitchFamily="34" charset="-120"/>
              </a:rPr>
              <a:t>106</a:t>
            </a:r>
            <a:r>
              <a:rPr lang="zh-TW" altLang="zh-TW" smtClean="0">
                <a:solidFill>
                  <a:schemeClr val="tx2"/>
                </a:solidFill>
                <a:latin typeface="Arial Unicode MS" pitchFamily="34" charset="-120"/>
              </a:rPr>
              <a:t>學年度第</a:t>
            </a:r>
            <a:r>
              <a:rPr lang="en-US" altLang="zh-TW" smtClean="0">
                <a:solidFill>
                  <a:schemeClr val="tx2"/>
                </a:solidFill>
                <a:latin typeface="Arial Unicode MS" pitchFamily="34" charset="-120"/>
              </a:rPr>
              <a:t>1</a:t>
            </a:r>
            <a:r>
              <a:rPr lang="zh-TW" altLang="zh-TW" smtClean="0">
                <a:solidFill>
                  <a:schemeClr val="tx2"/>
                </a:solidFill>
                <a:latin typeface="Arial Unicode MS" pitchFamily="34" charset="-120"/>
              </a:rPr>
              <a:t>學期</a:t>
            </a:r>
            <a:r>
              <a:rPr lang="en-US" altLang="zh-TW" smtClean="0">
                <a:solidFill>
                  <a:schemeClr val="tx2"/>
                </a:solidFill>
                <a:latin typeface="Arial Unicode MS" pitchFamily="34" charset="-120"/>
              </a:rPr>
              <a:t/>
            </a:r>
            <a:br>
              <a:rPr lang="en-US" altLang="zh-TW" smtClean="0">
                <a:solidFill>
                  <a:schemeClr val="tx2"/>
                </a:solidFill>
                <a:latin typeface="Arial Unicode MS" pitchFamily="34" charset="-120"/>
              </a:rPr>
            </a:br>
            <a:r>
              <a:rPr lang="zh-TW" altLang="zh-TW" smtClean="0">
                <a:solidFill>
                  <a:schemeClr val="tx2"/>
                </a:solidFill>
                <a:latin typeface="Arial Unicode MS" pitchFamily="34" charset="-120"/>
              </a:rPr>
              <a:t>課程教學計畫表</a:t>
            </a:r>
            <a:r>
              <a:rPr lang="en-US" altLang="zh-TW" smtClean="0">
                <a:solidFill>
                  <a:schemeClr val="tx2"/>
                </a:solidFill>
                <a:latin typeface="標楷體" pitchFamily="65" charset="-120"/>
              </a:rPr>
              <a:t/>
            </a:r>
            <a:br>
              <a:rPr lang="en-US" altLang="zh-TW" smtClean="0">
                <a:solidFill>
                  <a:schemeClr val="tx2"/>
                </a:solidFill>
                <a:latin typeface="標楷體" pitchFamily="65" charset="-120"/>
              </a:rPr>
            </a:br>
            <a:r>
              <a:rPr lang="en-US" altLang="zh-TW" smtClean="0"/>
              <a:t> </a:t>
            </a:r>
            <a:r>
              <a:rPr lang="en-US" altLang="zh-TW" sz="3600" smtClean="0">
                <a:solidFill>
                  <a:schemeClr val="accent1">
                    <a:lumMod val="75000"/>
                  </a:schemeClr>
                </a:solidFill>
              </a:rPr>
              <a:t>Fall 2017 (2017.09.20 - 2018.01.17)</a:t>
            </a:r>
            <a:endParaRPr lang="zh-TW" altLang="en-US" sz="360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</a:endParaRPr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395288" y="2060575"/>
            <a:ext cx="8497887" cy="43815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課程名稱</a:t>
            </a:r>
            <a:r>
              <a:rPr lang="zh-TW" altLang="en-US" dirty="0" smtClean="0">
                <a:latin typeface="標楷體" pitchFamily="65" charset="-120"/>
              </a:rPr>
              <a:t>：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</a:rPr>
              <a:t>資訊管理專題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                    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</a:rPr>
              <a:t>(</a:t>
            </a:r>
            <a:r>
              <a:rPr lang="en-US" altLang="zh-TW" sz="2800" dirty="0">
                <a:solidFill>
                  <a:srgbClr val="FF0000"/>
                </a:solidFill>
              </a:rPr>
              <a:t>Hot Issues of Information Management</a:t>
            </a:r>
            <a:r>
              <a:rPr lang="en-US" altLang="zh-TW" sz="2800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/>
            <a:r>
              <a:rPr lang="zh-TW" altLang="en-US" dirty="0" smtClean="0"/>
              <a:t>授課教師：戴敏育 </a:t>
            </a:r>
            <a:r>
              <a:rPr lang="en-US" altLang="zh-TW" dirty="0" smtClean="0"/>
              <a:t>(Min-</a:t>
            </a:r>
            <a:r>
              <a:rPr lang="en-US" altLang="zh-TW" dirty="0" err="1" smtClean="0"/>
              <a:t>Yuh</a:t>
            </a:r>
            <a:r>
              <a:rPr lang="en-US" altLang="zh-TW" dirty="0" smtClean="0"/>
              <a:t> Day)</a:t>
            </a:r>
            <a:endParaRPr lang="zh-TW" altLang="zh-TW" dirty="0" smtClean="0"/>
          </a:p>
          <a:p>
            <a:pPr eaLnBrk="1" hangingPunct="1"/>
            <a:r>
              <a:rPr lang="zh-TW" altLang="en-US" dirty="0" smtClean="0"/>
              <a:t>開課系級：資管</a:t>
            </a:r>
            <a:r>
              <a:rPr lang="en-US" altLang="zh-TW" dirty="0" smtClean="0"/>
              <a:t>4C </a:t>
            </a:r>
            <a:r>
              <a:rPr lang="en-US" altLang="zh-TW" dirty="0"/>
              <a:t>(</a:t>
            </a:r>
            <a:r>
              <a:rPr lang="en-US" altLang="zh-TW" dirty="0" smtClean="0"/>
              <a:t>TLMXB4C)(</a:t>
            </a:r>
            <a:r>
              <a:rPr lang="en-US" altLang="zh-TW" dirty="0"/>
              <a:t>M0842)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開課資料：必修 單學期 </a:t>
            </a:r>
            <a:r>
              <a:rPr lang="en-US" altLang="zh-TW" dirty="0" smtClean="0"/>
              <a:t>2 </a:t>
            </a:r>
            <a:r>
              <a:rPr lang="zh-TW" altLang="en-US" dirty="0" smtClean="0"/>
              <a:t>學分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                     </a:t>
            </a:r>
            <a:r>
              <a:rPr lang="zh-TW" altLang="en-US" dirty="0" smtClean="0"/>
              <a:t> </a:t>
            </a:r>
            <a:r>
              <a:rPr lang="en-US" altLang="zh-TW" sz="2400" dirty="0" smtClean="0"/>
              <a:t>(2 Credits, Required)</a:t>
            </a:r>
          </a:p>
          <a:p>
            <a:pPr eaLnBrk="1" hangingPunct="1"/>
            <a:r>
              <a:rPr lang="zh-TW" altLang="en-US" dirty="0" smtClean="0"/>
              <a:t>上課時間地點：</a:t>
            </a:r>
            <a:r>
              <a:rPr lang="zh-TW" altLang="cs-CZ" dirty="0" smtClean="0"/>
              <a:t>週</a:t>
            </a:r>
            <a:r>
              <a:rPr lang="zh-TW" altLang="en-US" dirty="0" smtClean="0"/>
              <a:t>四</a:t>
            </a:r>
            <a:r>
              <a:rPr lang="zh-TW" altLang="cs-CZ" dirty="0" smtClean="0"/>
              <a:t> </a:t>
            </a:r>
            <a:r>
              <a:rPr lang="cs-CZ" altLang="zh-TW" dirty="0" smtClean="0"/>
              <a:t>7,8 (14:10-16:00) </a:t>
            </a:r>
            <a:r>
              <a:rPr lang="en-US" altLang="zh-TW" dirty="0" smtClean="0"/>
              <a:t>B702</a:t>
            </a:r>
            <a:br>
              <a:rPr lang="en-US" altLang="zh-TW" dirty="0" smtClean="0"/>
            </a:br>
            <a:endParaRPr lang="zh-TW" altLang="en-US" dirty="0" smtClean="0">
              <a:latin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4B63AC-5291-4B2A-924A-EA742B352F3F}" type="slidenum">
              <a:rPr lang="zh-TW" altLang="en-US"/>
              <a:pPr>
                <a:defRPr/>
              </a:pPr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US" altLang="zh-TW" sz="4000" smtClean="0">
                <a:solidFill>
                  <a:srgbClr val="FF0000"/>
                </a:solidFill>
              </a:rPr>
              <a:t>Management Information Systems: </a:t>
            </a:r>
            <a:r>
              <a:rPr lang="en-US" altLang="zh-TW" sz="3200" smtClean="0">
                <a:solidFill>
                  <a:schemeClr val="accent1"/>
                </a:solidFill>
              </a:rPr>
              <a:t>Managing the Digital Firm</a:t>
            </a:r>
            <a:endParaRPr lang="zh-TW" altLang="en-US" sz="320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  <p:sp>
        <p:nvSpPr>
          <p:cNvPr id="7" name="Rounded Rectangle 9"/>
          <p:cNvSpPr>
            <a:spLocks noChangeArrowheads="1"/>
          </p:cNvSpPr>
          <p:nvPr/>
        </p:nvSpPr>
        <p:spPr bwMode="auto">
          <a:xfrm>
            <a:off x="1079612" y="1381844"/>
            <a:ext cx="6984776" cy="1150937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FF0000"/>
                </a:solidFill>
                <a:latin typeface="+mn-lt"/>
                <a:ea typeface="+mn-ea"/>
              </a:rPr>
              <a:t>Organization, Management, and</a:t>
            </a:r>
            <a:r>
              <a:rPr lang="zh-TW" altLang="en-US" sz="3200" b="1" smtClean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lang="en-US" altLang="zh-TW" sz="3200" b="1" smtClean="0">
                <a:solidFill>
                  <a:srgbClr val="FF0000"/>
                </a:solidFill>
                <a:latin typeface="+mn-lt"/>
                <a:ea typeface="+mn-ea"/>
              </a:rPr>
              <a:t>the Networked Enterprise</a:t>
            </a:r>
            <a:endParaRPr lang="en-US" sz="3200" b="1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9" name="Rounded Rectangle 9"/>
          <p:cNvSpPr>
            <a:spLocks noChangeArrowheads="1"/>
          </p:cNvSpPr>
          <p:nvPr/>
        </p:nvSpPr>
        <p:spPr bwMode="auto">
          <a:xfrm>
            <a:off x="1075792" y="2708290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FF0000"/>
                </a:solidFill>
                <a:latin typeface="+mn-lt"/>
                <a:ea typeface="+mn-ea"/>
              </a:rPr>
              <a:t>Information Technology Infrastructure</a:t>
            </a:r>
            <a:endParaRPr lang="en-US" sz="3200" b="1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1050640" y="4034736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FF0000"/>
                </a:solidFill>
                <a:latin typeface="+mn-lt"/>
                <a:ea typeface="+mn-ea"/>
              </a:rPr>
              <a:t>Key System Applications for the</a:t>
            </a:r>
            <a:r>
              <a:rPr lang="zh-TW" altLang="en-US" sz="3200" b="1" smtClean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lang="en-US" altLang="zh-TW" sz="3200" b="1" smtClean="0">
                <a:solidFill>
                  <a:srgbClr val="FF0000"/>
                </a:solidFill>
                <a:latin typeface="+mn-lt"/>
                <a:ea typeface="+mn-ea"/>
              </a:rPr>
              <a:t/>
            </a:r>
            <a:br>
              <a:rPr lang="en-US" altLang="zh-TW" sz="3200" b="1" smtClean="0">
                <a:solidFill>
                  <a:srgbClr val="FF0000"/>
                </a:solidFill>
                <a:latin typeface="+mn-lt"/>
                <a:ea typeface="+mn-ea"/>
              </a:rPr>
            </a:br>
            <a:r>
              <a:rPr lang="en-US" altLang="zh-TW" sz="3200" b="1" smtClean="0">
                <a:solidFill>
                  <a:srgbClr val="FF0000"/>
                </a:solidFill>
                <a:latin typeface="+mn-lt"/>
                <a:ea typeface="+mn-ea"/>
              </a:rPr>
              <a:t>Digital Age</a:t>
            </a:r>
            <a:endParaRPr lang="en-US" sz="3200" b="1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1" name="Rounded Rectangle 9"/>
          <p:cNvSpPr>
            <a:spLocks noChangeArrowheads="1"/>
          </p:cNvSpPr>
          <p:nvPr/>
        </p:nvSpPr>
        <p:spPr bwMode="auto">
          <a:xfrm>
            <a:off x="1115616" y="5361182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FF0000"/>
                </a:solidFill>
                <a:latin typeface="+mn-lt"/>
                <a:ea typeface="+mn-ea"/>
              </a:rPr>
              <a:t>Building and</a:t>
            </a:r>
            <a:r>
              <a:rPr lang="zh-TW" altLang="en-US" sz="3200" b="1" smtClean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lang="en-US" altLang="zh-TW" sz="3200" b="1" smtClean="0">
                <a:solidFill>
                  <a:srgbClr val="FF0000"/>
                </a:solidFill>
                <a:latin typeface="+mn-lt"/>
                <a:ea typeface="+mn-ea"/>
              </a:rPr>
              <a:t>Managing Systems</a:t>
            </a:r>
            <a:r>
              <a:rPr lang="en-US" sz="3200" b="1" smtClean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endParaRPr lang="en-US" sz="3200" b="1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smtClean="0"/>
              <a:t>Source: </a:t>
            </a:r>
            <a:r>
              <a:rPr lang="en-US" altLang="zh-TW" sz="1000"/>
              <a:t>Kenneth C. Laudon &amp; Jane P. Laudon (2014), Management Information Systems: Managing the Digital Firm, Thirteenth Edition, Pearson. </a:t>
            </a:r>
            <a:endParaRPr lang="es-ES" altLang="zh-TW" sz="1000"/>
          </a:p>
        </p:txBody>
      </p:sp>
      <p:sp>
        <p:nvSpPr>
          <p:cNvPr id="13" name="文字方塊 12"/>
          <p:cNvSpPr txBox="1"/>
          <p:nvPr/>
        </p:nvSpPr>
        <p:spPr>
          <a:xfrm>
            <a:off x="237513" y="1398766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smtClean="0">
                <a:solidFill>
                  <a:srgbClr val="FF0000"/>
                </a:solidFill>
              </a:rPr>
              <a:t>1</a:t>
            </a:r>
            <a:endParaRPr lang="zh-TW" altLang="en-US" sz="7200" b="1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37513" y="402391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smtClean="0">
                <a:solidFill>
                  <a:srgbClr val="FF0000"/>
                </a:solidFill>
              </a:rPr>
              <a:t>3</a:t>
            </a:r>
            <a:endParaRPr lang="zh-TW" altLang="en-US" sz="7200" b="1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37513" y="2711339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smtClean="0">
                <a:solidFill>
                  <a:srgbClr val="FF0000"/>
                </a:solidFill>
              </a:rPr>
              <a:t>2</a:t>
            </a:r>
            <a:endParaRPr lang="zh-TW" altLang="en-US" sz="7200" b="1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37513" y="5336485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smtClean="0">
                <a:solidFill>
                  <a:srgbClr val="FF0000"/>
                </a:solidFill>
              </a:rPr>
              <a:t>4</a:t>
            </a:r>
            <a:endParaRPr lang="zh-TW" altLang="en-US" sz="7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08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en-US" altLang="zh-TW" sz="9600" smtClean="0">
                <a:solidFill>
                  <a:srgbClr val="FF0000"/>
                </a:solidFill>
              </a:rPr>
              <a:t>Business </a:t>
            </a:r>
            <a:br>
              <a:rPr lang="en-US" altLang="zh-TW" sz="9600" smtClean="0">
                <a:solidFill>
                  <a:srgbClr val="FF0000"/>
                </a:solidFill>
              </a:rPr>
            </a:br>
            <a:r>
              <a:rPr lang="en-US" altLang="zh-TW" sz="9600" smtClean="0">
                <a:solidFill>
                  <a:srgbClr val="FF0000"/>
                </a:solidFill>
              </a:rPr>
              <a:t>Model</a:t>
            </a:r>
            <a:endParaRPr lang="zh-TW" altLang="en-US" sz="960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7856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993775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Business Model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B6C2F8-306B-FA43-A548-6982A36A8CA7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24075" y="1268413"/>
            <a:ext cx="1584325" cy="2016125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Activities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124075" y="3284538"/>
            <a:ext cx="1584325" cy="1657350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Resources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019925" y="1268413"/>
            <a:ext cx="1584325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Customer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Segments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39750" y="1268413"/>
            <a:ext cx="1584325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77933C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Key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Partners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435600" y="1268413"/>
            <a:ext cx="1584325" cy="2016125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Customer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Relationships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435600" y="3284538"/>
            <a:ext cx="1584325" cy="1657350"/>
          </a:xfrm>
          <a:prstGeom prst="rect">
            <a:avLst/>
          </a:prstGeom>
          <a:solidFill>
            <a:schemeClr val="bg1"/>
          </a:solidFill>
          <a:ln w="28575">
            <a:solidFill>
              <a:srgbClr val="E46C0A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Channels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572000" y="4941888"/>
            <a:ext cx="4032250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Revenue</a:t>
            </a:r>
            <a:b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Streams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39750" y="4941888"/>
            <a:ext cx="4032250" cy="1295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Cost </a:t>
            </a:r>
            <a:b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</a:br>
            <a:r>
              <a:rPr lang="en-US" sz="2000" dirty="0">
                <a:solidFill>
                  <a:schemeClr val="accent1"/>
                </a:solidFill>
                <a:latin typeface="+mn-lt"/>
                <a:ea typeface="+mn-ea"/>
              </a:rPr>
              <a:t>Structure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08400" y="1268413"/>
            <a:ext cx="1727200" cy="36734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</a:rPr>
              <a:t>Value Proposition</a:t>
            </a:r>
          </a:p>
        </p:txBody>
      </p:sp>
      <p:sp>
        <p:nvSpPr>
          <p:cNvPr id="66574" name="TextBox 15"/>
          <p:cNvSpPr txBox="1">
            <a:spLocks noChangeArrowheads="1"/>
          </p:cNvSpPr>
          <p:nvPr/>
        </p:nvSpPr>
        <p:spPr bwMode="auto">
          <a:xfrm>
            <a:off x="7092950" y="11969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66575" name="TextBox 18"/>
          <p:cNvSpPr txBox="1">
            <a:spLocks noChangeArrowheads="1"/>
          </p:cNvSpPr>
          <p:nvPr/>
        </p:nvSpPr>
        <p:spPr bwMode="auto">
          <a:xfrm>
            <a:off x="3779838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66576" name="TextBox 20"/>
          <p:cNvSpPr txBox="1">
            <a:spLocks noChangeArrowheads="1"/>
          </p:cNvSpPr>
          <p:nvPr/>
        </p:nvSpPr>
        <p:spPr bwMode="auto">
          <a:xfrm>
            <a:off x="5508625" y="3225031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66577" name="TextBox 21"/>
          <p:cNvSpPr txBox="1">
            <a:spLocks noChangeArrowheads="1"/>
          </p:cNvSpPr>
          <p:nvPr/>
        </p:nvSpPr>
        <p:spPr bwMode="auto">
          <a:xfrm>
            <a:off x="2139439" y="3225031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66578" name="TextBox 22"/>
          <p:cNvSpPr txBox="1">
            <a:spLocks noChangeArrowheads="1"/>
          </p:cNvSpPr>
          <p:nvPr/>
        </p:nvSpPr>
        <p:spPr bwMode="auto">
          <a:xfrm>
            <a:off x="2159794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66579" name="TextBox 23"/>
          <p:cNvSpPr txBox="1">
            <a:spLocks noChangeArrowheads="1"/>
          </p:cNvSpPr>
          <p:nvPr/>
        </p:nvSpPr>
        <p:spPr bwMode="auto">
          <a:xfrm>
            <a:off x="5508625" y="11969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66580" name="TextBox 24"/>
          <p:cNvSpPr txBox="1">
            <a:spLocks noChangeArrowheads="1"/>
          </p:cNvSpPr>
          <p:nvPr/>
        </p:nvSpPr>
        <p:spPr bwMode="auto">
          <a:xfrm>
            <a:off x="539750" y="4881563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9</a:t>
            </a:r>
          </a:p>
        </p:txBody>
      </p:sp>
      <p:sp>
        <p:nvSpPr>
          <p:cNvPr id="66581" name="TextBox 25"/>
          <p:cNvSpPr txBox="1">
            <a:spLocks noChangeArrowheads="1"/>
          </p:cNvSpPr>
          <p:nvPr/>
        </p:nvSpPr>
        <p:spPr bwMode="auto">
          <a:xfrm>
            <a:off x="4643438" y="4881563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66582" name="TextBox 26"/>
          <p:cNvSpPr txBox="1">
            <a:spLocks noChangeArrowheads="1"/>
          </p:cNvSpPr>
          <p:nvPr/>
        </p:nvSpPr>
        <p:spPr bwMode="auto">
          <a:xfrm>
            <a:off x="611188" y="11969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58034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Definition of </a:t>
            </a:r>
            <a:r>
              <a:rPr lang="en-US" altLang="zh-TW" smtClean="0">
                <a:solidFill>
                  <a:srgbClr val="FF0000"/>
                </a:solidFill>
              </a:rPr>
              <a:t>Business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US" sz="4800" b="1"/>
              <a:t>A </a:t>
            </a:r>
            <a:r>
              <a:rPr lang="en-US" sz="4800" b="1">
                <a:solidFill>
                  <a:srgbClr val="FF0000"/>
                </a:solidFill>
              </a:rPr>
              <a:t>business model </a:t>
            </a:r>
            <a:r>
              <a:rPr lang="en-US" sz="4800" b="1" smtClean="0">
                <a:solidFill>
                  <a:srgbClr val="FF0000"/>
                </a:solidFill>
              </a:rPr>
              <a:t/>
            </a:r>
            <a:br>
              <a:rPr lang="en-US" sz="4800" b="1" smtClean="0">
                <a:solidFill>
                  <a:srgbClr val="FF0000"/>
                </a:solidFill>
              </a:rPr>
            </a:br>
            <a:r>
              <a:rPr lang="en-US" sz="4800" b="1" smtClean="0"/>
              <a:t>describes the </a:t>
            </a:r>
            <a:r>
              <a:rPr lang="en-US" sz="4800" b="1">
                <a:solidFill>
                  <a:srgbClr val="FF0000"/>
                </a:solidFill>
              </a:rPr>
              <a:t>rationale</a:t>
            </a:r>
            <a:r>
              <a:rPr lang="en-US" sz="4800" b="1"/>
              <a:t> of </a:t>
            </a:r>
            <a:r>
              <a:rPr lang="en-US" sz="4800" b="1" smtClean="0"/>
              <a:t/>
            </a:r>
            <a:br>
              <a:rPr lang="en-US" sz="4800" b="1" smtClean="0"/>
            </a:br>
            <a:r>
              <a:rPr lang="en-US" sz="4800" b="1" smtClean="0"/>
              <a:t>how an </a:t>
            </a:r>
            <a:r>
              <a:rPr lang="en-US" sz="4800" b="1" smtClean="0">
                <a:solidFill>
                  <a:schemeClr val="accent1"/>
                </a:solidFill>
              </a:rPr>
              <a:t>organization</a:t>
            </a:r>
            <a:r>
              <a:rPr lang="en-US" sz="4800" b="1" smtClean="0"/>
              <a:t> </a:t>
            </a:r>
            <a:br>
              <a:rPr lang="en-US" sz="4800" b="1" smtClean="0"/>
            </a:br>
            <a:r>
              <a:rPr lang="en-US" sz="4800" b="1" smtClean="0">
                <a:solidFill>
                  <a:srgbClr val="984807"/>
                </a:solidFill>
              </a:rPr>
              <a:t>creates</a:t>
            </a:r>
            <a:r>
              <a:rPr lang="en-US" sz="4800" b="1"/>
              <a:t>, </a:t>
            </a:r>
            <a:r>
              <a:rPr lang="en-US" sz="4800" b="1">
                <a:solidFill>
                  <a:srgbClr val="984807"/>
                </a:solidFill>
              </a:rPr>
              <a:t>delivers</a:t>
            </a:r>
            <a:r>
              <a:rPr lang="en-US" sz="4800" b="1" smtClean="0"/>
              <a:t>, and </a:t>
            </a:r>
            <a:r>
              <a:rPr lang="en-US" sz="4800" b="1">
                <a:solidFill>
                  <a:schemeClr val="accent6">
                    <a:lumMod val="50000"/>
                  </a:schemeClr>
                </a:solidFill>
              </a:rPr>
              <a:t>captures</a:t>
            </a:r>
            <a:r>
              <a:rPr lang="en-US" sz="4800" b="1"/>
              <a:t> </a:t>
            </a:r>
            <a:r>
              <a:rPr lang="en-US" sz="4800" b="1" smtClean="0">
                <a:solidFill>
                  <a:srgbClr val="FF0000"/>
                </a:solidFill>
              </a:rPr>
              <a:t>value</a:t>
            </a:r>
            <a:r>
              <a:rPr lang="en-US" sz="4800" b="1" smtClean="0"/>
              <a:t>.</a:t>
            </a:r>
            <a:endParaRPr lang="en-US" sz="4800" b="1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D07018E-F8E0-4081-A27D-41F03308BD1D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</p:spTree>
    <p:extLst>
      <p:ext uri="{BB962C8B-B14F-4D97-AF65-F5344CB8AC3E}">
        <p14:creationId xmlns:p14="http://schemas.microsoft.com/office/powerpoint/2010/main" val="414452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008063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Business Model Canvas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4B5C3CC-0F86-4FCE-8E46-AB4EED1101EB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827088" y="6308725"/>
            <a:ext cx="7812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  <a:hlinkClick r:id="rId2"/>
              </a:rPr>
              <a:t>http://nonlinearthinking.typepad.com/nonlinear_thinking/2008/07/the-business-model-canvas.html</a:t>
            </a:r>
            <a:endParaRPr lang="en-US" altLang="zh-TW" sz="1200">
              <a:solidFill>
                <a:srgbClr val="A6A6A6"/>
              </a:solidFill>
              <a:latin typeface="Arial" charset="0"/>
            </a:endParaRPr>
          </a:p>
        </p:txBody>
      </p:sp>
      <p:pic>
        <p:nvPicPr>
          <p:cNvPr id="3994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0" y="44450"/>
            <a:ext cx="17256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908175" y="1484313"/>
            <a:ext cx="1511300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lt1"/>
                </a:solidFill>
                <a:latin typeface="+mn-lt"/>
                <a:ea typeface="+mn-ea"/>
              </a:rPr>
              <a:t>Key </a:t>
            </a:r>
            <a:br>
              <a:rPr lang="en-US" sz="200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>
                <a:solidFill>
                  <a:schemeClr val="lt1"/>
                </a:solidFill>
                <a:latin typeface="+mn-lt"/>
                <a:ea typeface="+mn-ea"/>
              </a:rPr>
              <a:t>Activities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1908175" y="3716338"/>
            <a:ext cx="1511300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lt1"/>
                </a:solidFill>
                <a:latin typeface="+mn-lt"/>
                <a:ea typeface="+mn-ea"/>
              </a:rPr>
              <a:t>Key </a:t>
            </a:r>
            <a:br>
              <a:rPr lang="en-US" sz="200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>
                <a:solidFill>
                  <a:schemeClr val="lt1"/>
                </a:solidFill>
                <a:latin typeface="+mn-lt"/>
                <a:ea typeface="+mn-ea"/>
              </a:rPr>
              <a:t>Resources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323850" y="2636838"/>
            <a:ext cx="1511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lt1"/>
                </a:solidFill>
                <a:latin typeface="+mn-lt"/>
                <a:ea typeface="+mn-ea"/>
              </a:rPr>
              <a:t>Key </a:t>
            </a:r>
            <a:br>
              <a:rPr lang="en-US" sz="200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>
                <a:solidFill>
                  <a:schemeClr val="lt1"/>
                </a:solidFill>
                <a:latin typeface="+mn-lt"/>
                <a:ea typeface="+mn-ea"/>
              </a:rPr>
              <a:t>Partners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7164388" y="2636838"/>
            <a:ext cx="1511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lt1"/>
                </a:solidFill>
                <a:latin typeface="+mn-lt"/>
                <a:ea typeface="+mn-ea"/>
              </a:rPr>
              <a:t>Customer Segments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5651500" y="3716338"/>
            <a:ext cx="1512888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lt1"/>
                </a:solidFill>
                <a:latin typeface="+mn-lt"/>
                <a:ea typeface="+mn-ea"/>
              </a:rPr>
              <a:t>Channels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779838" y="2636838"/>
            <a:ext cx="1512887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lt1"/>
                </a:solidFill>
                <a:latin typeface="+mn-lt"/>
                <a:ea typeface="+mn-ea"/>
              </a:rPr>
              <a:t>Value</a:t>
            </a:r>
            <a:br>
              <a:rPr lang="en-US" sz="200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>
                <a:solidFill>
                  <a:schemeClr val="lt1"/>
                </a:solidFill>
                <a:latin typeface="+mn-lt"/>
                <a:ea typeface="+mn-ea"/>
              </a:rPr>
              <a:t>Preposition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5651500" y="1557338"/>
            <a:ext cx="151288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lt1"/>
                </a:solidFill>
                <a:latin typeface="+mn-lt"/>
                <a:ea typeface="+mn-ea"/>
              </a:rPr>
              <a:t>Customer </a:t>
            </a:r>
            <a:r>
              <a:rPr lang="en-US">
                <a:solidFill>
                  <a:schemeClr val="lt1"/>
                </a:solidFill>
                <a:latin typeface="+mn-lt"/>
                <a:ea typeface="+mn-ea"/>
              </a:rPr>
              <a:t>Relationships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5651500" y="5229225"/>
            <a:ext cx="151288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lt1"/>
                </a:solidFill>
                <a:latin typeface="+mn-lt"/>
                <a:ea typeface="+mn-ea"/>
              </a:rPr>
              <a:t>Revenue</a:t>
            </a:r>
            <a:br>
              <a:rPr lang="en-US" sz="200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>
                <a:solidFill>
                  <a:schemeClr val="lt1"/>
                </a:solidFill>
                <a:latin typeface="+mn-lt"/>
                <a:ea typeface="+mn-ea"/>
              </a:rPr>
              <a:t>Streams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1908175" y="5157788"/>
            <a:ext cx="1511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lt1"/>
                </a:solidFill>
                <a:latin typeface="+mn-lt"/>
                <a:ea typeface="+mn-ea"/>
              </a:rPr>
              <a:t>Cost </a:t>
            </a:r>
            <a:br>
              <a:rPr lang="en-US" sz="200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>
                <a:solidFill>
                  <a:schemeClr val="lt1"/>
                </a:solidFill>
                <a:latin typeface="+mn-lt"/>
                <a:ea typeface="+mn-ea"/>
              </a:rPr>
              <a:t>Structure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250825" y="5013325"/>
            <a:ext cx="8569325" cy="1223963"/>
          </a:xfrm>
          <a:prstGeom prst="roundRect">
            <a:avLst>
              <a:gd name="adj" fmla="val 9037"/>
            </a:avLst>
          </a:prstGeom>
          <a:noFill/>
          <a:ln w="9525">
            <a:solidFill>
              <a:srgbClr val="4A7EBB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250825" y="1268413"/>
            <a:ext cx="3384550" cy="3744912"/>
          </a:xfrm>
          <a:prstGeom prst="roundRect">
            <a:avLst>
              <a:gd name="adj" fmla="val 4528"/>
            </a:avLst>
          </a:prstGeom>
          <a:noFill/>
          <a:ln w="9525">
            <a:solidFill>
              <a:srgbClr val="77933C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5435600" y="1268413"/>
            <a:ext cx="3384550" cy="3744912"/>
          </a:xfrm>
          <a:prstGeom prst="roundRect">
            <a:avLst>
              <a:gd name="adj" fmla="val 3426"/>
            </a:avLst>
          </a:prstGeom>
          <a:noFill/>
          <a:ln w="9525">
            <a:solidFill>
              <a:srgbClr val="E46C0A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3635375" y="1268413"/>
            <a:ext cx="1800225" cy="3744912"/>
          </a:xfrm>
          <a:prstGeom prst="roundRect">
            <a:avLst>
              <a:gd name="adj" fmla="val 8389"/>
            </a:avLst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2" name="Curved Connector 21"/>
          <p:cNvCxnSpPr>
            <a:cxnSpLocks noChangeShapeType="1"/>
            <a:stCxn id="12" idx="0"/>
            <a:endCxn id="13" idx="1"/>
          </p:cNvCxnSpPr>
          <p:nvPr/>
        </p:nvCxnSpPr>
        <p:spPr bwMode="auto">
          <a:xfrm rot="5400000" flipH="1" flipV="1">
            <a:off x="4769644" y="1754982"/>
            <a:ext cx="647700" cy="1116012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Curved Connector 22"/>
          <p:cNvCxnSpPr>
            <a:cxnSpLocks noChangeShapeType="1"/>
            <a:stCxn id="14" idx="1"/>
            <a:endCxn id="12" idx="2"/>
          </p:cNvCxnSpPr>
          <p:nvPr/>
        </p:nvCxnSpPr>
        <p:spPr bwMode="auto">
          <a:xfrm rot="10800000">
            <a:off x="4535488" y="3500438"/>
            <a:ext cx="1116012" cy="216058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Curved Connector 23"/>
          <p:cNvCxnSpPr>
            <a:cxnSpLocks noChangeShapeType="1"/>
            <a:stCxn id="11" idx="3"/>
            <a:endCxn id="10" idx="2"/>
          </p:cNvCxnSpPr>
          <p:nvPr/>
        </p:nvCxnSpPr>
        <p:spPr bwMode="auto">
          <a:xfrm flipV="1">
            <a:off x="7164388" y="3500438"/>
            <a:ext cx="755650" cy="64928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Curved Connector 24"/>
          <p:cNvCxnSpPr>
            <a:cxnSpLocks noChangeShapeType="1"/>
            <a:stCxn id="13" idx="3"/>
            <a:endCxn id="10" idx="0"/>
          </p:cNvCxnSpPr>
          <p:nvPr/>
        </p:nvCxnSpPr>
        <p:spPr bwMode="auto">
          <a:xfrm>
            <a:off x="7164388" y="1989138"/>
            <a:ext cx="755650" cy="64770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Curved Connector 25"/>
          <p:cNvCxnSpPr>
            <a:cxnSpLocks noChangeShapeType="1"/>
            <a:stCxn id="12" idx="2"/>
            <a:endCxn id="11" idx="1"/>
          </p:cNvCxnSpPr>
          <p:nvPr/>
        </p:nvCxnSpPr>
        <p:spPr bwMode="auto">
          <a:xfrm rot="16200000" flipH="1">
            <a:off x="4768850" y="3267076"/>
            <a:ext cx="649287" cy="1116012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Curved Connector 38"/>
          <p:cNvCxnSpPr>
            <a:cxnSpLocks noChangeShapeType="1"/>
            <a:stCxn id="10" idx="2"/>
            <a:endCxn id="14" idx="3"/>
          </p:cNvCxnSpPr>
          <p:nvPr/>
        </p:nvCxnSpPr>
        <p:spPr bwMode="auto">
          <a:xfrm rot="5400000">
            <a:off x="6461919" y="4202907"/>
            <a:ext cx="2160587" cy="75565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Curved Connector 44"/>
          <p:cNvCxnSpPr>
            <a:cxnSpLocks noChangeShapeType="1"/>
            <a:stCxn id="7" idx="3"/>
            <a:endCxn id="12" idx="0"/>
          </p:cNvCxnSpPr>
          <p:nvPr/>
        </p:nvCxnSpPr>
        <p:spPr bwMode="auto">
          <a:xfrm>
            <a:off x="3419475" y="1916113"/>
            <a:ext cx="1116013" cy="72072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Curved Connector 45"/>
          <p:cNvCxnSpPr>
            <a:cxnSpLocks noChangeShapeType="1"/>
            <a:stCxn id="9" idx="2"/>
            <a:endCxn id="16" idx="1"/>
          </p:cNvCxnSpPr>
          <p:nvPr/>
        </p:nvCxnSpPr>
        <p:spPr bwMode="auto">
          <a:xfrm rot="16200000" flipH="1">
            <a:off x="449263" y="4130675"/>
            <a:ext cx="2089150" cy="8286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Curved Connector 46"/>
          <p:cNvCxnSpPr>
            <a:cxnSpLocks noChangeShapeType="1"/>
            <a:stCxn id="9" idx="2"/>
            <a:endCxn id="8" idx="1"/>
          </p:cNvCxnSpPr>
          <p:nvPr/>
        </p:nvCxnSpPr>
        <p:spPr bwMode="auto">
          <a:xfrm rot="16200000" flipH="1">
            <a:off x="1169194" y="3410744"/>
            <a:ext cx="649287" cy="8286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Curved Connector 47"/>
          <p:cNvCxnSpPr>
            <a:cxnSpLocks noChangeShapeType="1"/>
            <a:stCxn id="9" idx="0"/>
            <a:endCxn id="7" idx="1"/>
          </p:cNvCxnSpPr>
          <p:nvPr/>
        </p:nvCxnSpPr>
        <p:spPr bwMode="auto">
          <a:xfrm rot="5400000" flipH="1" flipV="1">
            <a:off x="1133475" y="1862138"/>
            <a:ext cx="720725" cy="8286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Curved Connector 50"/>
          <p:cNvCxnSpPr>
            <a:cxnSpLocks noChangeShapeType="1"/>
            <a:stCxn id="8" idx="3"/>
            <a:endCxn id="12" idx="2"/>
          </p:cNvCxnSpPr>
          <p:nvPr/>
        </p:nvCxnSpPr>
        <p:spPr bwMode="auto">
          <a:xfrm flipV="1">
            <a:off x="3419475" y="3500438"/>
            <a:ext cx="1116013" cy="64928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Curved Connector 53"/>
          <p:cNvCxnSpPr>
            <a:cxnSpLocks noChangeShapeType="1"/>
            <a:stCxn id="16" idx="3"/>
            <a:endCxn id="12" idx="2"/>
          </p:cNvCxnSpPr>
          <p:nvPr/>
        </p:nvCxnSpPr>
        <p:spPr bwMode="auto">
          <a:xfrm flipV="1">
            <a:off x="3419475" y="3500438"/>
            <a:ext cx="1116013" cy="208915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Arrow Connector 63"/>
          <p:cNvCxnSpPr>
            <a:cxnSpLocks noChangeShapeType="1"/>
            <a:stCxn id="12" idx="3"/>
            <a:endCxn id="10" idx="1"/>
          </p:cNvCxnSpPr>
          <p:nvPr/>
        </p:nvCxnSpPr>
        <p:spPr bwMode="auto">
          <a:xfrm>
            <a:off x="5292725" y="3068638"/>
            <a:ext cx="187166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Straight Arrow Connector 66"/>
          <p:cNvCxnSpPr>
            <a:cxnSpLocks noChangeShapeType="1"/>
            <a:stCxn id="13" idx="2"/>
            <a:endCxn id="11" idx="0"/>
          </p:cNvCxnSpPr>
          <p:nvPr/>
        </p:nvCxnSpPr>
        <p:spPr bwMode="auto">
          <a:xfrm>
            <a:off x="6408738" y="2420938"/>
            <a:ext cx="0" cy="1295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Arrow Connector 67"/>
          <p:cNvCxnSpPr>
            <a:cxnSpLocks noChangeShapeType="1"/>
            <a:stCxn id="7" idx="2"/>
            <a:endCxn id="8" idx="0"/>
          </p:cNvCxnSpPr>
          <p:nvPr/>
        </p:nvCxnSpPr>
        <p:spPr bwMode="auto">
          <a:xfrm>
            <a:off x="2663825" y="2349500"/>
            <a:ext cx="0" cy="13668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Straight Arrow Connector 68"/>
          <p:cNvCxnSpPr>
            <a:cxnSpLocks noChangeShapeType="1"/>
            <a:stCxn id="9" idx="3"/>
            <a:endCxn id="12" idx="1"/>
          </p:cNvCxnSpPr>
          <p:nvPr/>
        </p:nvCxnSpPr>
        <p:spPr bwMode="auto">
          <a:xfrm>
            <a:off x="1835150" y="3068638"/>
            <a:ext cx="194468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Arrow Connector 78"/>
          <p:cNvCxnSpPr>
            <a:cxnSpLocks noChangeShapeType="1"/>
            <a:stCxn id="8" idx="2"/>
            <a:endCxn id="16" idx="0"/>
          </p:cNvCxnSpPr>
          <p:nvPr/>
        </p:nvCxnSpPr>
        <p:spPr bwMode="auto">
          <a:xfrm>
            <a:off x="2663825" y="4581525"/>
            <a:ext cx="0" cy="5762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Straight Arrow Connector 85"/>
          <p:cNvCxnSpPr>
            <a:cxnSpLocks noChangeShapeType="1"/>
            <a:stCxn id="11" idx="2"/>
            <a:endCxn id="14" idx="0"/>
          </p:cNvCxnSpPr>
          <p:nvPr/>
        </p:nvCxnSpPr>
        <p:spPr bwMode="auto">
          <a:xfrm>
            <a:off x="6408738" y="4581525"/>
            <a:ext cx="0" cy="647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73" name="Rectangle 88"/>
          <p:cNvSpPr>
            <a:spLocks noChangeArrowheads="1"/>
          </p:cNvSpPr>
          <p:nvPr/>
        </p:nvSpPr>
        <p:spPr bwMode="auto">
          <a:xfrm>
            <a:off x="1692275" y="6524625"/>
            <a:ext cx="64087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Arial" charset="0"/>
                <a:hlinkClick r:id="rId4"/>
              </a:rPr>
              <a:t>https://www.youtube.com/watch?v=QoAOzMTLP5s</a:t>
            </a:r>
            <a:endParaRPr lang="en-US" altLang="zh-TW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05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008063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Business Model Canvas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FE2A74-51FD-4D29-B540-5CC077593417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827088" y="6308725"/>
            <a:ext cx="7812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  <a:hlinkClick r:id="rId2"/>
              </a:rPr>
              <a:t>http://nonlinearthinking.typepad.com/nonlinear_thinking/2008/07/the-business-model-canvas.html</a:t>
            </a:r>
            <a:endParaRPr lang="en-US" altLang="zh-TW" sz="1200">
              <a:solidFill>
                <a:srgbClr val="A6A6A6"/>
              </a:solidFill>
              <a:latin typeface="Arial" charset="0"/>
            </a:endParaRPr>
          </a:p>
        </p:txBody>
      </p:sp>
      <p:pic>
        <p:nvPicPr>
          <p:cNvPr id="4096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0" y="44450"/>
            <a:ext cx="17256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908175" y="1484313"/>
            <a:ext cx="1511300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lt1"/>
                </a:solidFill>
                <a:latin typeface="+mn-lt"/>
                <a:ea typeface="+mn-ea"/>
              </a:rPr>
              <a:t>Key </a:t>
            </a:r>
            <a:br>
              <a:rPr lang="en-US" sz="200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>
                <a:solidFill>
                  <a:schemeClr val="lt1"/>
                </a:solidFill>
                <a:latin typeface="+mn-lt"/>
                <a:ea typeface="+mn-ea"/>
              </a:rPr>
              <a:t>Activities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1908175" y="3716338"/>
            <a:ext cx="1511300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lt1"/>
                </a:solidFill>
                <a:latin typeface="+mn-lt"/>
                <a:ea typeface="+mn-ea"/>
              </a:rPr>
              <a:t>Key </a:t>
            </a:r>
            <a:br>
              <a:rPr lang="en-US" sz="200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>
                <a:solidFill>
                  <a:schemeClr val="lt1"/>
                </a:solidFill>
                <a:latin typeface="+mn-lt"/>
                <a:ea typeface="+mn-ea"/>
              </a:rPr>
              <a:t>Resources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323850" y="2636838"/>
            <a:ext cx="1511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CC746"/>
              </a:gs>
              <a:gs pos="20000">
                <a:srgbClr val="9BC348"/>
              </a:gs>
              <a:gs pos="100000">
                <a:srgbClr val="769535"/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lt1"/>
                </a:solidFill>
                <a:latin typeface="+mn-lt"/>
                <a:ea typeface="+mn-ea"/>
              </a:rPr>
              <a:t>Key </a:t>
            </a:r>
            <a:br>
              <a:rPr lang="en-US" sz="200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>
                <a:solidFill>
                  <a:schemeClr val="lt1"/>
                </a:solidFill>
                <a:latin typeface="+mn-lt"/>
                <a:ea typeface="+mn-ea"/>
              </a:rPr>
              <a:t>Partners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7164388" y="2636838"/>
            <a:ext cx="1511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lt1"/>
                </a:solidFill>
                <a:latin typeface="+mn-lt"/>
                <a:ea typeface="+mn-ea"/>
              </a:rPr>
              <a:t>Customer Segments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5651500" y="3716338"/>
            <a:ext cx="1512888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lt1"/>
                </a:solidFill>
                <a:latin typeface="+mn-lt"/>
                <a:ea typeface="+mn-ea"/>
              </a:rPr>
              <a:t>Channels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779838" y="2636838"/>
            <a:ext cx="1512887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lt1"/>
                </a:solidFill>
                <a:latin typeface="+mn-lt"/>
                <a:ea typeface="+mn-ea"/>
              </a:rPr>
              <a:t>Value</a:t>
            </a:r>
            <a:br>
              <a:rPr lang="en-US" sz="200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>
                <a:solidFill>
                  <a:schemeClr val="lt1"/>
                </a:solidFill>
                <a:latin typeface="+mn-lt"/>
                <a:ea typeface="+mn-ea"/>
              </a:rPr>
              <a:t>Preposition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5651500" y="1557338"/>
            <a:ext cx="151288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lt1"/>
                </a:solidFill>
                <a:latin typeface="+mn-lt"/>
                <a:ea typeface="+mn-ea"/>
              </a:rPr>
              <a:t>Customer </a:t>
            </a:r>
            <a:r>
              <a:rPr lang="en-US">
                <a:solidFill>
                  <a:schemeClr val="lt1"/>
                </a:solidFill>
                <a:latin typeface="+mn-lt"/>
                <a:ea typeface="+mn-ea"/>
              </a:rPr>
              <a:t>Relationships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5651500" y="5229225"/>
            <a:ext cx="1512888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lt1"/>
                </a:solidFill>
                <a:latin typeface="+mn-lt"/>
                <a:ea typeface="+mn-ea"/>
              </a:rPr>
              <a:t>Revenue</a:t>
            </a:r>
            <a:br>
              <a:rPr lang="en-US" sz="200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>
                <a:solidFill>
                  <a:schemeClr val="lt1"/>
                </a:solidFill>
                <a:latin typeface="+mn-lt"/>
                <a:ea typeface="+mn-ea"/>
              </a:rPr>
              <a:t>Streams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1908175" y="5157788"/>
            <a:ext cx="15113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lt1"/>
                </a:solidFill>
                <a:latin typeface="+mn-lt"/>
                <a:ea typeface="+mn-ea"/>
              </a:rPr>
              <a:t>Cost </a:t>
            </a:r>
            <a:br>
              <a:rPr lang="en-US" sz="200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n-US" sz="2000">
                <a:solidFill>
                  <a:schemeClr val="lt1"/>
                </a:solidFill>
                <a:latin typeface="+mn-lt"/>
                <a:ea typeface="+mn-ea"/>
              </a:rPr>
              <a:t>Structure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250825" y="5013325"/>
            <a:ext cx="8569325" cy="1223963"/>
          </a:xfrm>
          <a:prstGeom prst="roundRect">
            <a:avLst>
              <a:gd name="adj" fmla="val 9037"/>
            </a:avLst>
          </a:prstGeom>
          <a:noFill/>
          <a:ln w="9525">
            <a:solidFill>
              <a:srgbClr val="4A7EBB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250825" y="1268413"/>
            <a:ext cx="3384550" cy="3744912"/>
          </a:xfrm>
          <a:prstGeom prst="roundRect">
            <a:avLst>
              <a:gd name="adj" fmla="val 4528"/>
            </a:avLst>
          </a:prstGeom>
          <a:noFill/>
          <a:ln w="9525">
            <a:solidFill>
              <a:srgbClr val="77933C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5435600" y="1268413"/>
            <a:ext cx="3384550" cy="3744912"/>
          </a:xfrm>
          <a:prstGeom prst="roundRect">
            <a:avLst>
              <a:gd name="adj" fmla="val 3426"/>
            </a:avLst>
          </a:prstGeom>
          <a:noFill/>
          <a:ln w="9525">
            <a:solidFill>
              <a:srgbClr val="E46C0A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3635375" y="1268413"/>
            <a:ext cx="1800225" cy="3744912"/>
          </a:xfrm>
          <a:prstGeom prst="roundRect">
            <a:avLst>
              <a:gd name="adj" fmla="val 8389"/>
            </a:avLst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22" name="Curved Connector 21"/>
          <p:cNvCxnSpPr>
            <a:cxnSpLocks noChangeShapeType="1"/>
            <a:stCxn id="12" idx="0"/>
            <a:endCxn id="13" idx="1"/>
          </p:cNvCxnSpPr>
          <p:nvPr/>
        </p:nvCxnSpPr>
        <p:spPr bwMode="auto">
          <a:xfrm rot="5400000" flipH="1" flipV="1">
            <a:off x="4769644" y="1754982"/>
            <a:ext cx="647700" cy="1116012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Curved Connector 22"/>
          <p:cNvCxnSpPr>
            <a:cxnSpLocks noChangeShapeType="1"/>
            <a:stCxn id="14" idx="1"/>
            <a:endCxn id="12" idx="2"/>
          </p:cNvCxnSpPr>
          <p:nvPr/>
        </p:nvCxnSpPr>
        <p:spPr bwMode="auto">
          <a:xfrm rot="10800000">
            <a:off x="4535488" y="3500438"/>
            <a:ext cx="1116012" cy="216058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Curved Connector 23"/>
          <p:cNvCxnSpPr>
            <a:cxnSpLocks noChangeShapeType="1"/>
            <a:stCxn id="11" idx="3"/>
            <a:endCxn id="10" idx="2"/>
          </p:cNvCxnSpPr>
          <p:nvPr/>
        </p:nvCxnSpPr>
        <p:spPr bwMode="auto">
          <a:xfrm flipV="1">
            <a:off x="7164388" y="3500438"/>
            <a:ext cx="755650" cy="64928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Curved Connector 24"/>
          <p:cNvCxnSpPr>
            <a:cxnSpLocks noChangeShapeType="1"/>
            <a:stCxn id="13" idx="3"/>
            <a:endCxn id="10" idx="0"/>
          </p:cNvCxnSpPr>
          <p:nvPr/>
        </p:nvCxnSpPr>
        <p:spPr bwMode="auto">
          <a:xfrm>
            <a:off x="7164388" y="1989138"/>
            <a:ext cx="755650" cy="64770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Curved Connector 25"/>
          <p:cNvCxnSpPr>
            <a:cxnSpLocks noChangeShapeType="1"/>
            <a:stCxn id="12" idx="2"/>
            <a:endCxn id="11" idx="1"/>
          </p:cNvCxnSpPr>
          <p:nvPr/>
        </p:nvCxnSpPr>
        <p:spPr bwMode="auto">
          <a:xfrm rot="16200000" flipH="1">
            <a:off x="4768850" y="3267076"/>
            <a:ext cx="649287" cy="1116012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Curved Connector 38"/>
          <p:cNvCxnSpPr>
            <a:cxnSpLocks noChangeShapeType="1"/>
            <a:stCxn id="10" idx="2"/>
            <a:endCxn id="14" idx="3"/>
          </p:cNvCxnSpPr>
          <p:nvPr/>
        </p:nvCxnSpPr>
        <p:spPr bwMode="auto">
          <a:xfrm rot="5400000">
            <a:off x="6461919" y="4202907"/>
            <a:ext cx="2160587" cy="75565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Curved Connector 44"/>
          <p:cNvCxnSpPr>
            <a:cxnSpLocks noChangeShapeType="1"/>
            <a:stCxn id="7" idx="3"/>
            <a:endCxn id="12" idx="0"/>
          </p:cNvCxnSpPr>
          <p:nvPr/>
        </p:nvCxnSpPr>
        <p:spPr bwMode="auto">
          <a:xfrm>
            <a:off x="3419475" y="1916113"/>
            <a:ext cx="1116013" cy="72072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Curved Connector 45"/>
          <p:cNvCxnSpPr>
            <a:cxnSpLocks noChangeShapeType="1"/>
            <a:stCxn id="9" idx="2"/>
            <a:endCxn id="16" idx="1"/>
          </p:cNvCxnSpPr>
          <p:nvPr/>
        </p:nvCxnSpPr>
        <p:spPr bwMode="auto">
          <a:xfrm rot="16200000" flipH="1">
            <a:off x="449263" y="4130675"/>
            <a:ext cx="2089150" cy="8286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Curved Connector 46"/>
          <p:cNvCxnSpPr>
            <a:cxnSpLocks noChangeShapeType="1"/>
            <a:stCxn id="9" idx="2"/>
            <a:endCxn id="8" idx="1"/>
          </p:cNvCxnSpPr>
          <p:nvPr/>
        </p:nvCxnSpPr>
        <p:spPr bwMode="auto">
          <a:xfrm rot="16200000" flipH="1">
            <a:off x="1169194" y="3410744"/>
            <a:ext cx="649287" cy="8286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Curved Connector 47"/>
          <p:cNvCxnSpPr>
            <a:cxnSpLocks noChangeShapeType="1"/>
            <a:stCxn id="9" idx="0"/>
            <a:endCxn id="7" idx="1"/>
          </p:cNvCxnSpPr>
          <p:nvPr/>
        </p:nvCxnSpPr>
        <p:spPr bwMode="auto">
          <a:xfrm rot="5400000" flipH="1" flipV="1">
            <a:off x="1133475" y="1862138"/>
            <a:ext cx="720725" cy="8286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Curved Connector 50"/>
          <p:cNvCxnSpPr>
            <a:cxnSpLocks noChangeShapeType="1"/>
            <a:stCxn id="8" idx="3"/>
            <a:endCxn id="12" idx="2"/>
          </p:cNvCxnSpPr>
          <p:nvPr/>
        </p:nvCxnSpPr>
        <p:spPr bwMode="auto">
          <a:xfrm flipV="1">
            <a:off x="3419475" y="3500438"/>
            <a:ext cx="1116013" cy="649287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Curved Connector 53"/>
          <p:cNvCxnSpPr>
            <a:cxnSpLocks noChangeShapeType="1"/>
            <a:stCxn id="16" idx="3"/>
            <a:endCxn id="12" idx="2"/>
          </p:cNvCxnSpPr>
          <p:nvPr/>
        </p:nvCxnSpPr>
        <p:spPr bwMode="auto">
          <a:xfrm flipV="1">
            <a:off x="3419475" y="3500438"/>
            <a:ext cx="1116013" cy="208915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Arrow Connector 63"/>
          <p:cNvCxnSpPr>
            <a:cxnSpLocks noChangeShapeType="1"/>
            <a:stCxn id="12" idx="3"/>
            <a:endCxn id="10" idx="1"/>
          </p:cNvCxnSpPr>
          <p:nvPr/>
        </p:nvCxnSpPr>
        <p:spPr bwMode="auto">
          <a:xfrm>
            <a:off x="5292725" y="3068638"/>
            <a:ext cx="187166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Straight Arrow Connector 66"/>
          <p:cNvCxnSpPr>
            <a:cxnSpLocks noChangeShapeType="1"/>
            <a:stCxn id="13" idx="2"/>
            <a:endCxn id="11" idx="0"/>
          </p:cNvCxnSpPr>
          <p:nvPr/>
        </p:nvCxnSpPr>
        <p:spPr bwMode="auto">
          <a:xfrm>
            <a:off x="6408738" y="2420938"/>
            <a:ext cx="0" cy="1295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Arrow Connector 67"/>
          <p:cNvCxnSpPr>
            <a:cxnSpLocks noChangeShapeType="1"/>
            <a:stCxn id="7" idx="2"/>
            <a:endCxn id="8" idx="0"/>
          </p:cNvCxnSpPr>
          <p:nvPr/>
        </p:nvCxnSpPr>
        <p:spPr bwMode="auto">
          <a:xfrm>
            <a:off x="2663825" y="2349500"/>
            <a:ext cx="0" cy="13668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Straight Arrow Connector 68"/>
          <p:cNvCxnSpPr>
            <a:cxnSpLocks noChangeShapeType="1"/>
            <a:stCxn id="9" idx="3"/>
            <a:endCxn id="12" idx="1"/>
          </p:cNvCxnSpPr>
          <p:nvPr/>
        </p:nvCxnSpPr>
        <p:spPr bwMode="auto">
          <a:xfrm>
            <a:off x="1835150" y="3068638"/>
            <a:ext cx="194468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Arrow Connector 78"/>
          <p:cNvCxnSpPr>
            <a:cxnSpLocks noChangeShapeType="1"/>
            <a:stCxn id="8" idx="2"/>
            <a:endCxn id="16" idx="0"/>
          </p:cNvCxnSpPr>
          <p:nvPr/>
        </p:nvCxnSpPr>
        <p:spPr bwMode="auto">
          <a:xfrm>
            <a:off x="2663825" y="4581525"/>
            <a:ext cx="0" cy="5762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Straight Arrow Connector 85"/>
          <p:cNvCxnSpPr>
            <a:cxnSpLocks noChangeShapeType="1"/>
            <a:stCxn id="11" idx="2"/>
            <a:endCxn id="14" idx="0"/>
          </p:cNvCxnSpPr>
          <p:nvPr/>
        </p:nvCxnSpPr>
        <p:spPr bwMode="auto">
          <a:xfrm>
            <a:off x="6408738" y="4581525"/>
            <a:ext cx="0" cy="647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97" name="Rectangle 88"/>
          <p:cNvSpPr>
            <a:spLocks noChangeArrowheads="1"/>
          </p:cNvSpPr>
          <p:nvPr/>
        </p:nvSpPr>
        <p:spPr bwMode="auto">
          <a:xfrm>
            <a:off x="1692275" y="6524625"/>
            <a:ext cx="64087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Arial" charset="0"/>
                <a:hlinkClick r:id="rId4"/>
              </a:rPr>
              <a:t>https://www.youtube.com/watch?v=QoAOzMTLP5s</a:t>
            </a:r>
            <a:endParaRPr lang="en-US" altLang="zh-TW" sz="1200">
              <a:latin typeface="Arial" charset="0"/>
            </a:endParaRPr>
          </a:p>
        </p:txBody>
      </p:sp>
      <p:sp>
        <p:nvSpPr>
          <p:cNvPr id="38" name="Rounded Rectangle 37"/>
          <p:cNvSpPr>
            <a:spLocks noChangeArrowheads="1"/>
          </p:cNvSpPr>
          <p:nvPr/>
        </p:nvSpPr>
        <p:spPr bwMode="auto">
          <a:xfrm>
            <a:off x="3635375" y="1268413"/>
            <a:ext cx="1800225" cy="3744912"/>
          </a:xfrm>
          <a:prstGeom prst="roundRect">
            <a:avLst>
              <a:gd name="adj" fmla="val 8389"/>
            </a:avLst>
          </a:prstGeom>
          <a:solidFill>
            <a:srgbClr val="E46C0A">
              <a:alpha val="52156"/>
            </a:srgbClr>
          </a:solidFill>
          <a:ln w="952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0999" name="TextBox 1"/>
          <p:cNvSpPr txBox="1">
            <a:spLocks noChangeArrowheads="1"/>
          </p:cNvSpPr>
          <p:nvPr/>
        </p:nvSpPr>
        <p:spPr bwMode="auto">
          <a:xfrm>
            <a:off x="3851275" y="1341438"/>
            <a:ext cx="1368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0000"/>
                </a:solidFill>
                <a:latin typeface="Arial" charset="0"/>
              </a:rPr>
              <a:t>Product</a:t>
            </a:r>
          </a:p>
        </p:txBody>
      </p:sp>
      <p:sp>
        <p:nvSpPr>
          <p:cNvPr id="40" name="Rounded Rectangle 39"/>
          <p:cNvSpPr>
            <a:spLocks noChangeArrowheads="1"/>
          </p:cNvSpPr>
          <p:nvPr/>
        </p:nvSpPr>
        <p:spPr bwMode="auto">
          <a:xfrm>
            <a:off x="5435600" y="1268413"/>
            <a:ext cx="3384550" cy="3744912"/>
          </a:xfrm>
          <a:prstGeom prst="roundRect">
            <a:avLst>
              <a:gd name="adj" fmla="val 3426"/>
            </a:avLst>
          </a:prstGeom>
          <a:solidFill>
            <a:srgbClr val="FDEADA">
              <a:alpha val="79999"/>
            </a:srgbClr>
          </a:solidFill>
          <a:ln w="9525">
            <a:solidFill>
              <a:srgbClr val="E46C0A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001" name="TextBox 40"/>
          <p:cNvSpPr txBox="1">
            <a:spLocks noChangeArrowheads="1"/>
          </p:cNvSpPr>
          <p:nvPr/>
        </p:nvSpPr>
        <p:spPr bwMode="auto">
          <a:xfrm>
            <a:off x="7019925" y="1268413"/>
            <a:ext cx="1800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6600"/>
                </a:solidFill>
                <a:latin typeface="Arial" charset="0"/>
              </a:rPr>
              <a:t>Customer Interface</a:t>
            </a:r>
          </a:p>
        </p:txBody>
      </p:sp>
      <p:sp>
        <p:nvSpPr>
          <p:cNvPr id="42" name="Rounded Rectangle 41"/>
          <p:cNvSpPr>
            <a:spLocks noChangeArrowheads="1"/>
          </p:cNvSpPr>
          <p:nvPr/>
        </p:nvSpPr>
        <p:spPr bwMode="auto">
          <a:xfrm>
            <a:off x="250825" y="1268413"/>
            <a:ext cx="3384550" cy="3744912"/>
          </a:xfrm>
          <a:prstGeom prst="roundRect">
            <a:avLst>
              <a:gd name="adj" fmla="val 4528"/>
            </a:avLst>
          </a:prstGeom>
          <a:solidFill>
            <a:srgbClr val="EBF1DE">
              <a:alpha val="79999"/>
            </a:srgbClr>
          </a:solidFill>
          <a:ln w="9525">
            <a:solidFill>
              <a:srgbClr val="77933C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003" name="TextBox 42"/>
          <p:cNvSpPr txBox="1">
            <a:spLocks noChangeArrowheads="1"/>
          </p:cNvSpPr>
          <p:nvPr/>
        </p:nvSpPr>
        <p:spPr bwMode="auto">
          <a:xfrm>
            <a:off x="323850" y="1268413"/>
            <a:ext cx="24844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4F6228"/>
                </a:solidFill>
                <a:latin typeface="Arial" charset="0"/>
              </a:rPr>
              <a:t>Infrastructure Management</a:t>
            </a:r>
          </a:p>
        </p:txBody>
      </p:sp>
      <p:sp>
        <p:nvSpPr>
          <p:cNvPr id="44" name="Rounded Rectangle 43"/>
          <p:cNvSpPr>
            <a:spLocks noChangeArrowheads="1"/>
          </p:cNvSpPr>
          <p:nvPr/>
        </p:nvSpPr>
        <p:spPr bwMode="auto">
          <a:xfrm>
            <a:off x="250825" y="5013325"/>
            <a:ext cx="8569325" cy="1223963"/>
          </a:xfrm>
          <a:prstGeom prst="roundRect">
            <a:avLst>
              <a:gd name="adj" fmla="val 9037"/>
            </a:avLst>
          </a:prstGeom>
          <a:solidFill>
            <a:srgbClr val="DCE6F2">
              <a:alpha val="79999"/>
            </a:srgbClr>
          </a:solidFill>
          <a:ln w="9525">
            <a:solidFill>
              <a:srgbClr val="4A7EBB"/>
            </a:solidFill>
            <a:prstDash val="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zh-TW" sz="20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005" name="TextBox 48"/>
          <p:cNvSpPr txBox="1">
            <a:spLocks noChangeArrowheads="1"/>
          </p:cNvSpPr>
          <p:nvPr/>
        </p:nvSpPr>
        <p:spPr bwMode="auto">
          <a:xfrm>
            <a:off x="323850" y="5084763"/>
            <a:ext cx="21605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chemeClr val="accent1"/>
                </a:solidFill>
                <a:latin typeface="Arial" charset="0"/>
              </a:rPr>
              <a:t>Financial Aspects</a:t>
            </a:r>
          </a:p>
        </p:txBody>
      </p:sp>
    </p:spTree>
    <p:extLst>
      <p:ext uri="{BB962C8B-B14F-4D97-AF65-F5344CB8AC3E}">
        <p14:creationId xmlns:p14="http://schemas.microsoft.com/office/powerpoint/2010/main" val="373040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Business Model Canvas Explained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FF720FE-D287-4186-86E8-6FE97934F42C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763713" y="6569075"/>
            <a:ext cx="62642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  <a:hlinkClick r:id="rId2"/>
              </a:rPr>
              <a:t>http://www.youtube.com/watch?v=QoAOzMTLP5s</a:t>
            </a:r>
            <a:endParaRPr lang="en-US" altLang="zh-TW" sz="1200">
              <a:solidFill>
                <a:srgbClr val="A6A6A6"/>
              </a:solidFill>
              <a:latin typeface="Arial" charset="0"/>
            </a:endParaRPr>
          </a:p>
        </p:txBody>
      </p:sp>
      <p:pic>
        <p:nvPicPr>
          <p:cNvPr id="4198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28750"/>
            <a:ext cx="8153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436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52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The 9 Building Blocks of 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Business Model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040949D-E5B3-4BE3-ACF8-6535A5DDA9B1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188" y="6611938"/>
            <a:ext cx="81375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Source: Alexander </a:t>
            </a:r>
            <a:r>
              <a:rPr lang="en-US" altLang="zh-TW" sz="100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Osterwalder</a:t>
            </a:r>
            <a:r>
              <a:rPr lang="en-US" altLang="zh-TW" sz="100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 &amp; Yves </a:t>
            </a:r>
            <a:r>
              <a:rPr lang="en-US" altLang="zh-TW" sz="1000" err="1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Pigneur</a:t>
            </a:r>
            <a:r>
              <a:rPr lang="en-US" altLang="zh-TW" sz="1000">
                <a:solidFill>
                  <a:schemeClr val="bg1">
                    <a:lumMod val="65000"/>
                  </a:schemeClr>
                </a:solidFill>
                <a:latin typeface="Calibri" charset="0"/>
                <a:ea typeface="標楷體" charset="0"/>
                <a:cs typeface="標楷體" charset="0"/>
              </a:rPr>
              <a:t>, Business Model Generation: A Handbook for Visionaries, Game Changers, and Challengers, Wiley, 2010.</a:t>
            </a:r>
          </a:p>
        </p:txBody>
      </p:sp>
      <p:pic>
        <p:nvPicPr>
          <p:cNvPr id="430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8183563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Box 20"/>
          <p:cNvSpPr txBox="1">
            <a:spLocks noChangeArrowheads="1"/>
          </p:cNvSpPr>
          <p:nvPr/>
        </p:nvSpPr>
        <p:spPr bwMode="auto">
          <a:xfrm>
            <a:off x="7451725" y="2060575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43015" name="TextBox 21"/>
          <p:cNvSpPr txBox="1">
            <a:spLocks noChangeArrowheads="1"/>
          </p:cNvSpPr>
          <p:nvPr/>
        </p:nvSpPr>
        <p:spPr bwMode="auto">
          <a:xfrm>
            <a:off x="4211638" y="2052638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43016" name="TextBox 22"/>
          <p:cNvSpPr txBox="1">
            <a:spLocks noChangeArrowheads="1"/>
          </p:cNvSpPr>
          <p:nvPr/>
        </p:nvSpPr>
        <p:spPr bwMode="auto">
          <a:xfrm>
            <a:off x="5867400" y="3860800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43017" name="TextBox 24"/>
          <p:cNvSpPr txBox="1">
            <a:spLocks noChangeArrowheads="1"/>
          </p:cNvSpPr>
          <p:nvPr/>
        </p:nvSpPr>
        <p:spPr bwMode="auto">
          <a:xfrm>
            <a:off x="2627313" y="2060575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 dirty="0" smtClean="0">
                <a:solidFill>
                  <a:srgbClr val="FF0000"/>
                </a:solidFill>
                <a:latin typeface="Arial" charset="0"/>
              </a:rPr>
              <a:t>7</a:t>
            </a:r>
            <a:endParaRPr lang="en-US" altLang="zh-TW" sz="6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3018" name="TextBox 25"/>
          <p:cNvSpPr txBox="1">
            <a:spLocks noChangeArrowheads="1"/>
          </p:cNvSpPr>
          <p:nvPr/>
        </p:nvSpPr>
        <p:spPr bwMode="auto">
          <a:xfrm>
            <a:off x="2627313" y="3933825"/>
            <a:ext cx="7207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 dirty="0" smtClean="0">
                <a:solidFill>
                  <a:srgbClr val="FF0000"/>
                </a:solidFill>
                <a:latin typeface="Arial" charset="0"/>
              </a:rPr>
              <a:t>6</a:t>
            </a:r>
            <a:endParaRPr lang="en-US" altLang="zh-TW" sz="6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3019" name="TextBox 26"/>
          <p:cNvSpPr txBox="1">
            <a:spLocks noChangeArrowheads="1"/>
          </p:cNvSpPr>
          <p:nvPr/>
        </p:nvSpPr>
        <p:spPr bwMode="auto">
          <a:xfrm>
            <a:off x="5867400" y="2060575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43020" name="TextBox 27"/>
          <p:cNvSpPr txBox="1">
            <a:spLocks noChangeArrowheads="1"/>
          </p:cNvSpPr>
          <p:nvPr/>
        </p:nvSpPr>
        <p:spPr bwMode="auto">
          <a:xfrm>
            <a:off x="2195513" y="5157788"/>
            <a:ext cx="7207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9</a:t>
            </a:r>
          </a:p>
        </p:txBody>
      </p:sp>
      <p:sp>
        <p:nvSpPr>
          <p:cNvPr id="43021" name="TextBox 28"/>
          <p:cNvSpPr txBox="1">
            <a:spLocks noChangeArrowheads="1"/>
          </p:cNvSpPr>
          <p:nvPr/>
        </p:nvSpPr>
        <p:spPr bwMode="auto">
          <a:xfrm>
            <a:off x="5867400" y="5157788"/>
            <a:ext cx="7207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43022" name="TextBox 29"/>
          <p:cNvSpPr txBox="1">
            <a:spLocks noChangeArrowheads="1"/>
          </p:cNvSpPr>
          <p:nvPr/>
        </p:nvSpPr>
        <p:spPr bwMode="auto">
          <a:xfrm>
            <a:off x="755650" y="2060575"/>
            <a:ext cx="72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6000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2844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7112"/>
          </a:xfrm>
        </p:spPr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0000"/>
                </a:solidFill>
              </a:rPr>
              <a:t>Case Study: UPS </a:t>
            </a:r>
            <a:r>
              <a:rPr lang="en-US" altLang="zh-TW" smtClean="0"/>
              <a:t>(Chap. 1) </a:t>
            </a:r>
            <a:r>
              <a:rPr lang="en-US" altLang="zh-TW" sz="2400" smtClean="0">
                <a:solidFill>
                  <a:schemeClr val="bg1">
                    <a:lumMod val="65000"/>
                  </a:schemeClr>
                </a:solidFill>
              </a:rPr>
              <a:t>(pp.53-54)</a:t>
            </a:r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altLang="zh-TW" sz="4000" smtClean="0"/>
              <a:t>UPS Competes Globally with </a:t>
            </a:r>
            <a:br>
              <a:rPr lang="en-US" altLang="zh-TW" sz="4000" smtClean="0"/>
            </a:br>
            <a:r>
              <a:rPr lang="en-US" altLang="zh-TW" sz="4000" smtClean="0"/>
              <a:t>Information Technology</a:t>
            </a:r>
            <a:endParaRPr lang="zh-TW" altLang="en-US" sz="40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EBD9C-E38D-44F9-BFF5-B19003226E6B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smtClean="0"/>
              <a:t>Source: </a:t>
            </a:r>
            <a:r>
              <a:rPr lang="en-US" altLang="zh-TW" sz="1000"/>
              <a:t>Kenneth C. Laudon &amp; Jane P. Laudon (2014), Management Information Systems: Managing the Digital Firm, Thirteenth Edition, Pearson. </a:t>
            </a:r>
            <a:endParaRPr lang="es-ES" altLang="zh-TW" sz="1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</a:rPr>
              <a:t>Ponsse:</a:t>
            </a:r>
            <a:r>
              <a:rPr lang="en-US" altLang="zh-TW" sz="4000" smtClean="0">
                <a:solidFill>
                  <a:schemeClr val="tx2"/>
                </a:solidFill>
              </a:rPr>
              <a:t/>
            </a:r>
            <a:br>
              <a:rPr lang="en-US" altLang="zh-TW" sz="4000" smtClean="0">
                <a:solidFill>
                  <a:schemeClr val="tx2"/>
                </a:solidFill>
              </a:rPr>
            </a:br>
            <a:r>
              <a:rPr lang="en-US" altLang="zh-TW" sz="4000" smtClean="0">
                <a:solidFill>
                  <a:schemeClr val="tx2"/>
                </a:solidFill>
              </a:rPr>
              <a:t>Efficiency in Wood Harvesting </a:t>
            </a:r>
            <a:br>
              <a:rPr lang="en-US" altLang="zh-TW" sz="4000" smtClean="0">
                <a:solidFill>
                  <a:schemeClr val="tx2"/>
                </a:solidFill>
              </a:rPr>
            </a:br>
            <a:r>
              <a:rPr lang="en-US" altLang="zh-TW" sz="4000" smtClean="0">
                <a:solidFill>
                  <a:schemeClr val="tx2"/>
                </a:solidFill>
              </a:rPr>
              <a:t>with Information System</a:t>
            </a:r>
            <a:endParaRPr lang="zh-TW" altLang="en-US" sz="4000" smtClean="0">
              <a:solidFill>
                <a:schemeClr val="tx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DFB3-32D7-49F7-B238-94833B528329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smtClean="0"/>
              <a:t>Source: </a:t>
            </a:r>
            <a:r>
              <a:rPr lang="en-US" altLang="zh-TW" sz="1000"/>
              <a:t>Kenneth C. Laudon &amp; Jane P. Laudon (2014), Management Information Systems: Managing the Digital Firm, Thirteenth Edition, Pearson. </a:t>
            </a:r>
            <a:endParaRPr lang="es-ES" altLang="zh-TW" sz="100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2320925"/>
            <a:ext cx="54673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203575" y="6102350"/>
            <a:ext cx="2381250" cy="277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200">
                <a:solidFill>
                  <a:schemeClr val="bg1">
                    <a:lumMod val="65000"/>
                  </a:schemeClr>
                </a:solidFill>
                <a:ea typeface="新細明體" pitchFamily="18" charset="-120"/>
              </a:rPr>
              <a:t>Source: http://www.ponsse.com/</a:t>
            </a:r>
            <a:endParaRPr lang="zh-TW" altLang="en-US" sz="1200">
              <a:solidFill>
                <a:schemeClr val="bg1">
                  <a:lumMod val="65000"/>
                </a:schemeClr>
              </a:solidFill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tx2"/>
                </a:solidFill>
              </a:rPr>
              <a:t>Information Management (MIS)</a:t>
            </a:r>
            <a:br>
              <a:rPr lang="en-US" altLang="zh-TW" smtClean="0">
                <a:solidFill>
                  <a:schemeClr val="tx2"/>
                </a:solidFill>
              </a:rPr>
            </a:br>
            <a:r>
              <a:rPr lang="en-US" altLang="zh-TW" smtClean="0">
                <a:solidFill>
                  <a:schemeClr val="tx2"/>
                </a:solidFill>
              </a:rPr>
              <a:t>Information Systems</a:t>
            </a:r>
            <a:endParaRPr lang="zh-TW" altLang="en-US" smtClean="0">
              <a:solidFill>
                <a:schemeClr val="tx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3F112-14A5-4234-9468-B1413C10EC68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smtClean="0"/>
              <a:t>Source: </a:t>
            </a:r>
            <a:r>
              <a:rPr lang="en-US" altLang="zh-TW" sz="1000"/>
              <a:t>Kenneth C. Laudon &amp; Jane P. Laudon (2014), Management Information Systems: Managing the Digital Firm, Thirteenth Edition, Pearson. </a:t>
            </a:r>
            <a:endParaRPr lang="es-ES" altLang="zh-TW" sz="1000"/>
          </a:p>
        </p:txBody>
      </p:sp>
      <p:pic>
        <p:nvPicPr>
          <p:cNvPr id="5125" name="Picture Placeholder 10" descr="Fig-1-4_MIS_12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" b="395"/>
          <a:stretch>
            <a:fillRect/>
          </a:stretch>
        </p:blipFill>
        <p:spPr bwMode="auto">
          <a:xfrm>
            <a:off x="1692275" y="1743075"/>
            <a:ext cx="5638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569325" cy="1412875"/>
          </a:xfrm>
        </p:spPr>
        <p:txBody>
          <a:bodyPr/>
          <a:lstStyle/>
          <a:p>
            <a:pPr>
              <a:defRPr/>
            </a:pPr>
            <a:r>
              <a:rPr lang="en-US" altLang="zh-TW" sz="3200" smtClean="0">
                <a:solidFill>
                  <a:srgbClr val="FF0000"/>
                </a:solidFill>
              </a:rPr>
              <a:t>Overview of Fundamental MIS Concepts </a:t>
            </a:r>
            <a:br>
              <a:rPr lang="en-US" altLang="zh-TW" sz="3200" smtClean="0">
                <a:solidFill>
                  <a:srgbClr val="FF0000"/>
                </a:solidFill>
              </a:rPr>
            </a:br>
            <a:r>
              <a:rPr lang="en-US" altLang="zh-TW" sz="3200" smtClean="0">
                <a:solidFill>
                  <a:schemeClr val="accent1">
                    <a:lumMod val="75000"/>
                  </a:schemeClr>
                </a:solidFill>
              </a:rPr>
              <a:t>using an integrated framework for </a:t>
            </a:r>
            <a:br>
              <a:rPr lang="en-US" altLang="zh-TW" sz="320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sz="3200" smtClean="0">
                <a:solidFill>
                  <a:schemeClr val="accent1">
                    <a:lumMod val="75000"/>
                  </a:schemeClr>
                </a:solidFill>
              </a:rPr>
              <a:t>describing and analyzing information systems</a:t>
            </a:r>
            <a:endParaRPr lang="zh-TW" altLang="en-US" sz="3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D8E4A-B220-4E88-AB62-41F90AB39FF3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  <p:grpSp>
        <p:nvGrpSpPr>
          <p:cNvPr id="21508" name="群組 35"/>
          <p:cNvGrpSpPr>
            <a:grpSpLocks/>
          </p:cNvGrpSpPr>
          <p:nvPr/>
        </p:nvGrpSpPr>
        <p:grpSpPr bwMode="auto">
          <a:xfrm>
            <a:off x="3059113" y="1704975"/>
            <a:ext cx="5905500" cy="4032250"/>
            <a:chOff x="2987824" y="1412776"/>
            <a:chExt cx="5904656" cy="4032448"/>
          </a:xfrm>
        </p:grpSpPr>
        <p:sp>
          <p:nvSpPr>
            <p:cNvPr id="7" name="矩形 6"/>
            <p:cNvSpPr/>
            <p:nvPr/>
          </p:nvSpPr>
          <p:spPr>
            <a:xfrm>
              <a:off x="2987824" y="2492896"/>
              <a:ext cx="1296144" cy="64807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1600" b="1">
                  <a:solidFill>
                    <a:schemeClr val="tx1"/>
                  </a:solidFill>
                </a:rPr>
                <a:t>Management</a:t>
              </a:r>
              <a:endParaRPr lang="zh-TW" alt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987824" y="3573016"/>
              <a:ext cx="1296000" cy="64807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1600" b="1">
                  <a:solidFill>
                    <a:schemeClr val="tx1"/>
                  </a:solidFill>
                </a:rPr>
                <a:t>Organization</a:t>
              </a:r>
              <a:endParaRPr lang="zh-TW" alt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987824" y="4797152"/>
              <a:ext cx="1296000" cy="64807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1600" b="1">
                  <a:solidFill>
                    <a:schemeClr val="tx1"/>
                  </a:solidFill>
                </a:rPr>
                <a:t>Technology</a:t>
              </a:r>
              <a:endParaRPr lang="zh-TW" alt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148064" y="3573016"/>
              <a:ext cx="1296144" cy="64807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1600" b="1">
                  <a:solidFill>
                    <a:schemeClr val="tx1"/>
                  </a:solidFill>
                </a:rPr>
                <a:t>Information </a:t>
              </a:r>
              <a:br>
                <a:rPr lang="en-US" altLang="zh-TW" sz="1600" b="1">
                  <a:solidFill>
                    <a:schemeClr val="tx1"/>
                  </a:solidFill>
                </a:rPr>
              </a:br>
              <a:r>
                <a:rPr lang="en-US" altLang="zh-TW" sz="1600" b="1">
                  <a:solidFill>
                    <a:schemeClr val="tx1"/>
                  </a:solidFill>
                </a:rPr>
                <a:t>System</a:t>
              </a:r>
              <a:endParaRPr lang="zh-TW" alt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148064" y="1412776"/>
              <a:ext cx="1296144" cy="64807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1600" b="1">
                  <a:solidFill>
                    <a:schemeClr val="tx1"/>
                  </a:solidFill>
                </a:rPr>
                <a:t>Business </a:t>
              </a:r>
              <a:br>
                <a:rPr lang="en-US" altLang="zh-TW" sz="1600" b="1">
                  <a:solidFill>
                    <a:schemeClr val="tx1"/>
                  </a:solidFill>
                </a:rPr>
              </a:br>
              <a:r>
                <a:rPr lang="en-US" altLang="zh-TW" sz="1600" b="1">
                  <a:solidFill>
                    <a:schemeClr val="tx1"/>
                  </a:solidFill>
                </a:rPr>
                <a:t>Challenges</a:t>
              </a:r>
              <a:endParaRPr lang="zh-TW" alt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596336" y="3573016"/>
              <a:ext cx="1296144" cy="64807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algn="ctr">
                <a:defRPr/>
              </a:pPr>
              <a:r>
                <a:rPr lang="en-US" altLang="zh-TW" sz="1600" b="1">
                  <a:solidFill>
                    <a:schemeClr val="bg1"/>
                  </a:solidFill>
                </a:rPr>
                <a:t>Business </a:t>
              </a:r>
              <a:br>
                <a:rPr lang="en-US" altLang="zh-TW" sz="1600" b="1">
                  <a:solidFill>
                    <a:schemeClr val="bg1"/>
                  </a:solidFill>
                </a:rPr>
              </a:br>
              <a:r>
                <a:rPr lang="en-US" altLang="zh-TW" sz="1600" b="1">
                  <a:solidFill>
                    <a:schemeClr val="bg1"/>
                  </a:solidFill>
                </a:rPr>
                <a:t>Solutions</a:t>
              </a:r>
              <a:endParaRPr lang="zh-TW" altLang="en-US" sz="1600" b="1">
                <a:solidFill>
                  <a:schemeClr val="bg1"/>
                </a:solidFill>
              </a:endParaRPr>
            </a:p>
          </p:txBody>
        </p:sp>
        <p:cxnSp>
          <p:nvCxnSpPr>
            <p:cNvPr id="14" name="直線單箭頭接點 13"/>
            <p:cNvCxnSpPr/>
            <p:nvPr/>
          </p:nvCxnSpPr>
          <p:spPr>
            <a:xfrm>
              <a:off x="4284626" y="2816195"/>
              <a:ext cx="863477" cy="7572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/>
            <p:nvPr/>
          </p:nvCxnSpPr>
          <p:spPr>
            <a:xfrm>
              <a:off x="4283039" y="3897336"/>
              <a:ext cx="865063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單箭頭接點 20"/>
            <p:cNvCxnSpPr/>
            <p:nvPr/>
          </p:nvCxnSpPr>
          <p:spPr>
            <a:xfrm flipV="1">
              <a:off x="4283039" y="4221202"/>
              <a:ext cx="865063" cy="9001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25"/>
            <p:cNvCxnSpPr/>
            <p:nvPr/>
          </p:nvCxnSpPr>
          <p:spPr>
            <a:xfrm>
              <a:off x="6444905" y="3897336"/>
              <a:ext cx="1150773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圖案 29"/>
            <p:cNvCxnSpPr/>
            <p:nvPr/>
          </p:nvCxnSpPr>
          <p:spPr>
            <a:xfrm rot="16200000" flipV="1">
              <a:off x="6426475" y="1755072"/>
              <a:ext cx="1836828" cy="1799968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圖案 30"/>
            <p:cNvCxnSpPr/>
            <p:nvPr/>
          </p:nvCxnSpPr>
          <p:spPr>
            <a:xfrm rot="10800000" flipV="1">
              <a:off x="3635431" y="1736642"/>
              <a:ext cx="1512671" cy="755687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09" name="文字方塊 23"/>
          <p:cNvSpPr txBox="1">
            <a:spLocks noChangeArrowheads="1"/>
          </p:cNvSpPr>
          <p:nvPr/>
        </p:nvSpPr>
        <p:spPr bwMode="auto">
          <a:xfrm>
            <a:off x="7451725" y="4508500"/>
            <a:ext cx="1584325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150000"/>
            </a:pPr>
            <a:r>
              <a:rPr lang="en-US" altLang="zh-TW" sz="1500" b="1">
                <a:latin typeface="Arial" charset="0"/>
              </a:rPr>
              <a:t> Optimize </a:t>
            </a:r>
            <a:br>
              <a:rPr lang="en-US" altLang="zh-TW" sz="1500" b="1">
                <a:latin typeface="Arial" charset="0"/>
              </a:rPr>
            </a:br>
            <a:r>
              <a:rPr lang="en-US" altLang="zh-TW" sz="1500" b="1">
                <a:latin typeface="Arial" charset="0"/>
              </a:rPr>
              <a:t>   utilization of </a:t>
            </a:r>
            <a:br>
              <a:rPr lang="en-US" altLang="zh-TW" sz="1500" b="1">
                <a:latin typeface="Arial" charset="0"/>
              </a:rPr>
            </a:br>
            <a:r>
              <a:rPr lang="en-US" altLang="zh-TW" sz="1500" b="1">
                <a:latin typeface="Arial" charset="0"/>
              </a:rPr>
              <a:t>   forests</a:t>
            </a:r>
          </a:p>
          <a:p>
            <a:pPr eaLnBrk="1" hangingPunct="1">
              <a:spcBef>
                <a:spcPct val="0"/>
              </a:spcBef>
              <a:buSzPct val="150000"/>
            </a:pPr>
            <a:r>
              <a:rPr lang="en-US" altLang="zh-TW" sz="1500" b="1">
                <a:latin typeface="Arial" charset="0"/>
              </a:rPr>
              <a:t> Increase </a:t>
            </a:r>
            <a:br>
              <a:rPr lang="en-US" altLang="zh-TW" sz="1500" b="1">
                <a:latin typeface="Arial" charset="0"/>
              </a:rPr>
            </a:br>
            <a:r>
              <a:rPr lang="en-US" altLang="zh-TW" sz="1500" b="1">
                <a:latin typeface="Arial" charset="0"/>
              </a:rPr>
              <a:t>   production </a:t>
            </a:r>
            <a:br>
              <a:rPr lang="en-US" altLang="zh-TW" sz="1500" b="1">
                <a:latin typeface="Arial" charset="0"/>
              </a:rPr>
            </a:br>
            <a:r>
              <a:rPr lang="en-US" altLang="zh-TW" sz="1500" b="1">
                <a:latin typeface="Arial" charset="0"/>
              </a:rPr>
              <a:t>   efficiency</a:t>
            </a:r>
          </a:p>
          <a:p>
            <a:pPr eaLnBrk="1" hangingPunct="1">
              <a:spcBef>
                <a:spcPct val="0"/>
              </a:spcBef>
              <a:buSzPct val="150000"/>
            </a:pPr>
            <a:r>
              <a:rPr lang="en-US" altLang="zh-TW" sz="1500" b="1">
                <a:latin typeface="Arial" charset="0"/>
              </a:rPr>
              <a:t> Coordinate </a:t>
            </a:r>
            <a:br>
              <a:rPr lang="en-US" altLang="zh-TW" sz="1500" b="1">
                <a:latin typeface="Arial" charset="0"/>
              </a:rPr>
            </a:br>
            <a:r>
              <a:rPr lang="en-US" altLang="zh-TW" sz="1500" b="1">
                <a:latin typeface="Arial" charset="0"/>
              </a:rPr>
              <a:t>   production </a:t>
            </a:r>
            <a:br>
              <a:rPr lang="en-US" altLang="zh-TW" sz="1500" b="1">
                <a:latin typeface="Arial" charset="0"/>
              </a:rPr>
            </a:br>
            <a:r>
              <a:rPr lang="en-US" altLang="zh-TW" sz="1500" b="1">
                <a:latin typeface="Arial" charset="0"/>
              </a:rPr>
              <a:t>   process</a:t>
            </a:r>
            <a:endParaRPr lang="zh-TW" altLang="en-US" sz="1500" b="1">
              <a:latin typeface="Arial" charset="0"/>
            </a:endParaRPr>
          </a:p>
        </p:txBody>
      </p:sp>
      <p:sp>
        <p:nvSpPr>
          <p:cNvPr id="21510" name="文字方塊 24"/>
          <p:cNvSpPr txBox="1">
            <a:spLocks noChangeArrowheads="1"/>
          </p:cNvSpPr>
          <p:nvPr/>
        </p:nvSpPr>
        <p:spPr bwMode="auto">
          <a:xfrm>
            <a:off x="4859338" y="4965700"/>
            <a:ext cx="2592387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150000"/>
            </a:pPr>
            <a:r>
              <a:rPr lang="en-US" altLang="zh-TW" sz="1600" b="1">
                <a:latin typeface="Arial" charset="0"/>
              </a:rPr>
              <a:t> Display and report </a:t>
            </a:r>
            <a:br>
              <a:rPr lang="en-US" altLang="zh-TW" sz="1600" b="1">
                <a:latin typeface="Arial" charset="0"/>
              </a:rPr>
            </a:br>
            <a:r>
              <a:rPr lang="en-US" altLang="zh-TW" sz="1600" b="1">
                <a:latin typeface="Arial" charset="0"/>
              </a:rPr>
              <a:t>  GPS location data</a:t>
            </a:r>
          </a:p>
          <a:p>
            <a:pPr eaLnBrk="1" hangingPunct="1">
              <a:spcBef>
                <a:spcPct val="0"/>
              </a:spcBef>
              <a:buSzPct val="150000"/>
            </a:pPr>
            <a:r>
              <a:rPr lang="en-US" altLang="zh-TW" sz="1600" b="1">
                <a:latin typeface="Arial" charset="0"/>
              </a:rPr>
              <a:t> Reports on production</a:t>
            </a:r>
          </a:p>
          <a:p>
            <a:pPr eaLnBrk="1" hangingPunct="1">
              <a:spcBef>
                <a:spcPct val="0"/>
              </a:spcBef>
              <a:buSzPct val="150000"/>
            </a:pPr>
            <a:r>
              <a:rPr lang="en-US" altLang="zh-TW" sz="1600" b="1">
                <a:latin typeface="Arial" charset="0"/>
              </a:rPr>
              <a:t> Provide online </a:t>
            </a:r>
            <a:br>
              <a:rPr lang="en-US" altLang="zh-TW" sz="1600" b="1">
                <a:latin typeface="Arial" charset="0"/>
              </a:rPr>
            </a:br>
            <a:r>
              <a:rPr lang="en-US" altLang="zh-TW" sz="1600" b="1">
                <a:latin typeface="Arial" charset="0"/>
              </a:rPr>
              <a:t>   coordination</a:t>
            </a:r>
            <a:endParaRPr lang="zh-TW" altLang="en-US" sz="1600" b="1">
              <a:latin typeface="Arial" charset="0"/>
            </a:endParaRPr>
          </a:p>
        </p:txBody>
      </p:sp>
      <p:sp>
        <p:nvSpPr>
          <p:cNvPr id="21511" name="文字方塊 26"/>
          <p:cNvSpPr txBox="1">
            <a:spLocks noChangeArrowheads="1"/>
          </p:cNvSpPr>
          <p:nvPr/>
        </p:nvSpPr>
        <p:spPr bwMode="auto">
          <a:xfrm>
            <a:off x="5219700" y="2424113"/>
            <a:ext cx="309721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150000"/>
            </a:pPr>
            <a:r>
              <a:rPr lang="en-US" altLang="zh-TW" sz="1600" b="1">
                <a:latin typeface="Arial" charset="0"/>
              </a:rPr>
              <a:t>  New sources of competition</a:t>
            </a:r>
          </a:p>
          <a:p>
            <a:pPr eaLnBrk="1" hangingPunct="1">
              <a:spcBef>
                <a:spcPct val="0"/>
              </a:spcBef>
              <a:buSzPct val="150000"/>
            </a:pPr>
            <a:r>
              <a:rPr lang="en-US" altLang="zh-TW" sz="1600" b="1">
                <a:latin typeface="Arial" charset="0"/>
              </a:rPr>
              <a:t>  Declining customer base</a:t>
            </a:r>
          </a:p>
          <a:p>
            <a:pPr eaLnBrk="1" hangingPunct="1">
              <a:spcBef>
                <a:spcPct val="0"/>
              </a:spcBef>
              <a:buSzPct val="150000"/>
            </a:pPr>
            <a:r>
              <a:rPr lang="en-US" altLang="zh-TW" sz="1600" b="1">
                <a:latin typeface="Arial" charset="0"/>
              </a:rPr>
              <a:t>  Increasing costs</a:t>
            </a:r>
            <a:endParaRPr lang="zh-TW" altLang="en-US" sz="1600" b="1">
              <a:latin typeface="Arial" charset="0"/>
            </a:endParaRPr>
          </a:p>
        </p:txBody>
      </p:sp>
      <p:sp>
        <p:nvSpPr>
          <p:cNvPr id="20489" name="文字方塊 27"/>
          <p:cNvSpPr txBox="1">
            <a:spLocks noChangeArrowheads="1"/>
          </p:cNvSpPr>
          <p:nvPr/>
        </p:nvSpPr>
        <p:spPr bwMode="auto">
          <a:xfrm>
            <a:off x="179388" y="1989138"/>
            <a:ext cx="2808287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SzPct val="150000"/>
              <a:defRPr/>
            </a:pPr>
            <a:r>
              <a:rPr lang="en-US" altLang="zh-TW" sz="1600" b="1" smtClean="0">
                <a:solidFill>
                  <a:schemeClr val="accent6"/>
                </a:solidFill>
                <a:latin typeface="Arial" charset="0"/>
              </a:rPr>
              <a:t> Develop new production</a:t>
            </a:r>
            <a:br>
              <a:rPr lang="en-US" altLang="zh-TW" sz="1600" b="1" smtClean="0">
                <a:solidFill>
                  <a:schemeClr val="accent6"/>
                </a:solidFill>
                <a:latin typeface="Arial" charset="0"/>
              </a:rPr>
            </a:br>
            <a:r>
              <a:rPr lang="en-US" altLang="zh-TW" sz="1600" b="1" smtClean="0">
                <a:solidFill>
                  <a:schemeClr val="accent6"/>
                </a:solidFill>
                <a:latin typeface="Arial" charset="0"/>
              </a:rPr>
              <a:t>   processes</a:t>
            </a:r>
          </a:p>
          <a:p>
            <a:pPr eaLnBrk="1" hangingPunct="1">
              <a:spcBef>
                <a:spcPct val="0"/>
              </a:spcBef>
              <a:buSzPct val="150000"/>
              <a:defRPr/>
            </a:pPr>
            <a:r>
              <a:rPr lang="en-US" altLang="zh-TW" sz="1600" b="1" smtClean="0">
                <a:solidFill>
                  <a:schemeClr val="accent6"/>
                </a:solidFill>
                <a:latin typeface="Arial" charset="0"/>
              </a:rPr>
              <a:t> Develop new </a:t>
            </a:r>
            <a:br>
              <a:rPr lang="en-US" altLang="zh-TW" sz="1600" b="1" smtClean="0">
                <a:solidFill>
                  <a:schemeClr val="accent6"/>
                </a:solidFill>
                <a:latin typeface="Arial" charset="0"/>
              </a:rPr>
            </a:br>
            <a:r>
              <a:rPr lang="en-US" altLang="zh-TW" sz="1600" b="1" smtClean="0">
                <a:solidFill>
                  <a:schemeClr val="accent6"/>
                </a:solidFill>
                <a:latin typeface="Arial" charset="0"/>
              </a:rPr>
              <a:t>   management techniques</a:t>
            </a:r>
          </a:p>
          <a:p>
            <a:pPr eaLnBrk="1" hangingPunct="1">
              <a:spcBef>
                <a:spcPct val="0"/>
              </a:spcBef>
              <a:buSzPct val="150000"/>
              <a:defRPr/>
            </a:pPr>
            <a:r>
              <a:rPr lang="en-US" altLang="zh-TW" sz="1600" b="1" smtClean="0">
                <a:solidFill>
                  <a:schemeClr val="accent6"/>
                </a:solidFill>
                <a:latin typeface="Arial" charset="0"/>
              </a:rPr>
              <a:t> Increase use of data by </a:t>
            </a:r>
            <a:br>
              <a:rPr lang="en-US" altLang="zh-TW" sz="1600" b="1" smtClean="0">
                <a:solidFill>
                  <a:schemeClr val="accent6"/>
                </a:solidFill>
                <a:latin typeface="Arial" charset="0"/>
              </a:rPr>
            </a:br>
            <a:r>
              <a:rPr lang="en-US" altLang="zh-TW" sz="1600" b="1" smtClean="0">
                <a:solidFill>
                  <a:schemeClr val="accent6"/>
                </a:solidFill>
                <a:latin typeface="Arial" charset="0"/>
              </a:rPr>
              <a:t>   managers </a:t>
            </a:r>
            <a:endParaRPr lang="zh-TW" altLang="en-US" sz="1600" b="1" smtClean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20490" name="文字方塊 28"/>
          <p:cNvSpPr txBox="1">
            <a:spLocks noChangeArrowheads="1"/>
          </p:cNvSpPr>
          <p:nvPr/>
        </p:nvSpPr>
        <p:spPr bwMode="auto">
          <a:xfrm>
            <a:off x="179388" y="3573463"/>
            <a:ext cx="287972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SzPct val="150000"/>
              <a:defRPr/>
            </a:pPr>
            <a:r>
              <a:rPr lang="en-US" altLang="zh-TW" sz="1600" b="1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Build new business </a:t>
            </a:r>
            <a:br>
              <a:rPr lang="en-US" altLang="zh-TW" sz="1600" b="1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</a:br>
            <a:r>
              <a:rPr lang="en-US" altLang="zh-TW" sz="1600" b="1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  production processes</a:t>
            </a:r>
          </a:p>
          <a:p>
            <a:pPr eaLnBrk="1" hangingPunct="1">
              <a:spcBef>
                <a:spcPct val="0"/>
              </a:spcBef>
              <a:buSzPct val="150000"/>
              <a:defRPr/>
            </a:pPr>
            <a:r>
              <a:rPr lang="en-US" altLang="zh-TW" sz="1600" b="1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Train new channels of </a:t>
            </a:r>
            <a:br>
              <a:rPr lang="en-US" altLang="zh-TW" sz="1600" b="1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</a:br>
            <a:r>
              <a:rPr lang="en-US" altLang="zh-TW" sz="1600" b="1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  information flow</a:t>
            </a:r>
          </a:p>
          <a:p>
            <a:pPr eaLnBrk="1" hangingPunct="1">
              <a:spcBef>
                <a:spcPct val="0"/>
              </a:spcBef>
              <a:buSzPct val="150000"/>
              <a:defRPr/>
            </a:pPr>
            <a:r>
              <a:rPr lang="en-US" altLang="zh-TW" sz="1600" b="1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Train employee  in use of </a:t>
            </a:r>
            <a:br>
              <a:rPr lang="en-US" altLang="zh-TW" sz="1600" b="1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</a:br>
            <a:r>
              <a:rPr lang="zh-TW" altLang="en-US" sz="1600" b="1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  </a:t>
            </a:r>
            <a:r>
              <a:rPr lang="en-US" altLang="zh-TW" sz="1600" b="1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the systems </a:t>
            </a:r>
            <a:endParaRPr lang="zh-TW" altLang="en-US" sz="1600" b="1" smtClean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0491" name="文字方塊 31"/>
          <p:cNvSpPr txBox="1">
            <a:spLocks noChangeArrowheads="1"/>
          </p:cNvSpPr>
          <p:nvPr/>
        </p:nvSpPr>
        <p:spPr bwMode="auto">
          <a:xfrm>
            <a:off x="179388" y="5157788"/>
            <a:ext cx="287972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SzPct val="150000"/>
              <a:defRPr/>
            </a:pPr>
            <a:r>
              <a:rPr lang="en-US" altLang="zh-TW" sz="1600" b="1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Develop GPS systems for </a:t>
            </a:r>
            <a:br>
              <a:rPr lang="en-US" altLang="zh-TW" sz="1600" b="1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en-US" altLang="zh-TW" sz="1600" b="1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  field use</a:t>
            </a:r>
          </a:p>
          <a:p>
            <a:pPr eaLnBrk="1" hangingPunct="1">
              <a:spcBef>
                <a:spcPct val="0"/>
              </a:spcBef>
              <a:buSzPct val="150000"/>
              <a:defRPr/>
            </a:pPr>
            <a:r>
              <a:rPr lang="en-US" altLang="zh-TW" sz="1600" b="1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Create email links with </a:t>
            </a:r>
            <a:br>
              <a:rPr lang="en-US" altLang="zh-TW" sz="1600" b="1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en-US" altLang="zh-TW" sz="1600" b="1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  operators</a:t>
            </a:r>
          </a:p>
          <a:p>
            <a:pPr eaLnBrk="1" hangingPunct="1">
              <a:spcBef>
                <a:spcPct val="0"/>
              </a:spcBef>
              <a:buSzPct val="150000"/>
              <a:defRPr/>
            </a:pPr>
            <a:r>
              <a:rPr lang="en-US" altLang="zh-TW" sz="1600" b="1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Develop data base to </a:t>
            </a:r>
            <a:br>
              <a:rPr lang="en-US" altLang="zh-TW" sz="1600" b="1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en-US" altLang="zh-TW" sz="1600" b="1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  receive information</a:t>
            </a:r>
            <a:endParaRPr lang="zh-TW" altLang="en-US" sz="1600" b="1" smtClean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smtClean="0"/>
              <a:t>Source: </a:t>
            </a:r>
            <a:r>
              <a:rPr lang="en-US" altLang="zh-TW" sz="1000"/>
              <a:t>Kenneth C. Laudon &amp; Jane P. Laudon (2014), Management Information Systems: Managing the Digital Firm, Thirteenth Edition, Pearson. </a:t>
            </a:r>
            <a:endParaRPr lang="es-ES" altLang="zh-TW" sz="1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5252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Information Systems in 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Global Business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>
          <a:xfrm>
            <a:off x="179388" y="1268413"/>
            <a:ext cx="8713787" cy="5184775"/>
          </a:xfrm>
        </p:spPr>
        <p:txBody>
          <a:bodyPr/>
          <a:lstStyle/>
          <a:p>
            <a:pPr marL="457200" indent="-457200">
              <a:buFont typeface="Calibri" pitchFamily="34" charset="0"/>
              <a:buAutoNum type="arabicPeriod"/>
            </a:pPr>
            <a:r>
              <a:rPr lang="en-US" altLang="zh-TW" sz="2400" smtClean="0"/>
              <a:t>How are information systems transforming business and what is their relationship to globalization? 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altLang="zh-TW" sz="2400" smtClean="0"/>
              <a:t>Why are information systems so essential for running and managing a business today?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altLang="zh-TW" sz="2400" smtClean="0"/>
              <a:t>What exactly is an information system? How does it work? What are its management, organization, and technology components?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altLang="zh-TW" sz="2400" smtClean="0"/>
              <a:t>What are complementary assets? Why are complementary assets essential for ensuring that information systems provide genuine value for an organization?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en-US" altLang="zh-TW" sz="2400" smtClean="0"/>
              <a:t>What academic disciplines are used to study information systems? How does each contribute to an understanding of information systems? What is a sociotechnical systems perspective?</a:t>
            </a:r>
          </a:p>
          <a:p>
            <a:pPr marL="457200" indent="-457200">
              <a:buFont typeface="Calibri" pitchFamily="34" charset="0"/>
              <a:buAutoNum type="arabicPeriod"/>
            </a:pPr>
            <a:endParaRPr lang="zh-TW" altLang="en-US" sz="24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DC8AC-A64F-4EB3-A674-E38057BEB60D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smtClean="0"/>
              <a:t>Source: </a:t>
            </a:r>
            <a:r>
              <a:rPr lang="en-US" altLang="zh-TW" sz="1000"/>
              <a:t>Kenneth C. Laudon &amp; Jane P. Laudon (2014), Management Information Systems: Managing the Digital Firm, Thirteenth Edition, Pearson. </a:t>
            </a:r>
            <a:endParaRPr lang="es-ES" altLang="zh-TW" sz="1000"/>
          </a:p>
        </p:txBody>
      </p:sp>
    </p:spTree>
    <p:extLst>
      <p:ext uri="{BB962C8B-B14F-4D97-AF65-F5344CB8AC3E}">
        <p14:creationId xmlns:p14="http://schemas.microsoft.com/office/powerpoint/2010/main" val="17556758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How information systems are transforming business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Emerging mobile digital platform</a:t>
            </a:r>
          </a:p>
          <a:p>
            <a:r>
              <a:rPr lang="en-US" altLang="zh-TW" smtClean="0"/>
              <a:t>Growing business use of “big data”</a:t>
            </a:r>
          </a:p>
          <a:p>
            <a:r>
              <a:rPr lang="en-US" altLang="zh-TW" smtClean="0"/>
              <a:t>Growth in cloud computing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4F7E7-0E80-42B9-87C5-AF60D34745A6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smtClean="0"/>
              <a:t>Source: </a:t>
            </a:r>
            <a:r>
              <a:rPr lang="en-US" altLang="zh-TW" sz="1000"/>
              <a:t>Kenneth C. Laudon &amp; Jane P. Laudon (2014), Management Information Systems: Managing the Digital Firm, Thirteenth Edition, Pearson. </a:t>
            </a:r>
            <a:endParaRPr lang="es-ES" altLang="zh-TW" sz="1000"/>
          </a:p>
        </p:txBody>
      </p:sp>
    </p:spTree>
    <p:extLst>
      <p:ext uri="{BB962C8B-B14F-4D97-AF65-F5344CB8AC3E}">
        <p14:creationId xmlns:p14="http://schemas.microsoft.com/office/powerpoint/2010/main" val="3631957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Globalization opportunities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Internet has drastically reduced costs of operating on global scale</a:t>
            </a:r>
          </a:p>
          <a:p>
            <a:r>
              <a:rPr lang="en-US" altLang="zh-TW" smtClean="0"/>
              <a:t>Increases in foreign trade, outsourcing</a:t>
            </a:r>
          </a:p>
          <a:p>
            <a:r>
              <a:rPr lang="en-US" altLang="zh-TW" smtClean="0"/>
              <a:t>Presents both challenges and opportunities</a:t>
            </a:r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3B1A6-7032-4EF5-B521-B96A6CB6CE9C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smtClean="0"/>
              <a:t>Source: </a:t>
            </a:r>
            <a:r>
              <a:rPr lang="en-US" altLang="zh-TW" sz="1000"/>
              <a:t>Kenneth C. Laudon &amp; Jane P. Laudon (2014), Management Information Systems: Managing the Digital Firm, Thirteenth Edition, Pearson. </a:t>
            </a:r>
            <a:endParaRPr lang="es-ES" altLang="zh-TW" sz="1000"/>
          </a:p>
        </p:txBody>
      </p:sp>
    </p:spTree>
    <p:extLst>
      <p:ext uri="{BB962C8B-B14F-4D97-AF65-F5344CB8AC3E}">
        <p14:creationId xmlns:p14="http://schemas.microsoft.com/office/powerpoint/2010/main" val="31281524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smtClean="0">
                <a:solidFill>
                  <a:schemeClr val="accent1"/>
                </a:solidFill>
              </a:rPr>
              <a:t>The Interdependence Between Organizations and Information Technology</a:t>
            </a:r>
            <a:endParaRPr lang="zh-TW" altLang="en-US" sz="360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A800B-E00A-40BD-8E9C-DD6C7689F99B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  <p:pic>
        <p:nvPicPr>
          <p:cNvPr id="17412" name="Picture Placeholder 12" descr="Fig-1-2_MIS_12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" b="-1846"/>
          <a:stretch>
            <a:fillRect/>
          </a:stretch>
        </p:blipFill>
        <p:spPr bwMode="auto">
          <a:xfrm>
            <a:off x="250825" y="1681163"/>
            <a:ext cx="8670925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smtClean="0"/>
              <a:t>Source: </a:t>
            </a:r>
            <a:r>
              <a:rPr lang="en-US" altLang="zh-TW" sz="1000"/>
              <a:t>Kenneth C. Laudon &amp; Jane P. Laudon (2014), Management Information Systems: Managing the Digital Firm, Thirteenth Edition, Pearson. </a:t>
            </a:r>
            <a:endParaRPr lang="es-ES" altLang="zh-TW" sz="1000"/>
          </a:p>
        </p:txBody>
      </p:sp>
    </p:spTree>
    <p:extLst>
      <p:ext uri="{BB962C8B-B14F-4D97-AF65-F5344CB8AC3E}">
        <p14:creationId xmlns:p14="http://schemas.microsoft.com/office/powerpoint/2010/main" val="28897925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Strategic Business Objectives</a:t>
            </a:r>
            <a:r>
              <a:rPr lang="en-US" altLang="zh-TW" smtClean="0"/>
              <a:t> of</a:t>
            </a:r>
            <a:br>
              <a:rPr lang="en-US" altLang="zh-TW" smtClean="0"/>
            </a:br>
            <a:r>
              <a:rPr lang="en-US" altLang="zh-TW" smtClean="0"/>
              <a:t>Information Systems</a:t>
            </a:r>
            <a:endParaRPr lang="zh-TW" altLang="en-US" smtClean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>
                <a:solidFill>
                  <a:schemeClr val="accent1"/>
                </a:solidFill>
              </a:rPr>
              <a:t>Operational Excellence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>
                <a:solidFill>
                  <a:schemeClr val="accent1"/>
                </a:solidFill>
              </a:rPr>
              <a:t>New Products, Services and Business Models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>
                <a:solidFill>
                  <a:schemeClr val="accent1"/>
                </a:solidFill>
              </a:rPr>
              <a:t>Customer and Supplier Intimacy 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>
                <a:solidFill>
                  <a:schemeClr val="accent1"/>
                </a:solidFill>
              </a:rPr>
              <a:t>Improved Decision Making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>
                <a:solidFill>
                  <a:schemeClr val="accent1"/>
                </a:solidFill>
              </a:rPr>
              <a:t>Competitive Advantage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mtClean="0">
                <a:solidFill>
                  <a:schemeClr val="accent1"/>
                </a:solidFill>
              </a:rPr>
              <a:t>Survival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68176-37E1-47AF-B2E3-D9555C49A8E8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smtClean="0"/>
              <a:t>Source: </a:t>
            </a:r>
            <a:r>
              <a:rPr lang="en-US" altLang="zh-TW" sz="1000"/>
              <a:t>Kenneth C. Laudon &amp; Jane P. Laudon (2014), Management Information Systems: Managing the Digital Firm, Thirteenth Edition, Pearson. </a:t>
            </a:r>
            <a:endParaRPr lang="es-ES" altLang="zh-TW" sz="1000"/>
          </a:p>
        </p:txBody>
      </p:sp>
    </p:spTree>
    <p:extLst>
      <p:ext uri="{BB962C8B-B14F-4D97-AF65-F5344CB8AC3E}">
        <p14:creationId xmlns:p14="http://schemas.microsoft.com/office/powerpoint/2010/main" val="35768008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1.</a:t>
            </a:r>
            <a:r>
              <a:rPr lang="zh-TW" altLang="en-US" smtClean="0">
                <a:solidFill>
                  <a:schemeClr val="accent1"/>
                </a:solidFill>
              </a:rPr>
              <a:t> </a:t>
            </a:r>
            <a:r>
              <a:rPr lang="en-US" altLang="zh-TW" smtClean="0">
                <a:solidFill>
                  <a:schemeClr val="accent1"/>
                </a:solidFill>
              </a:rPr>
              <a:t>Operational Excellence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Improvement of efficiency to attain higher profitability</a:t>
            </a:r>
          </a:p>
          <a:p>
            <a:r>
              <a:rPr lang="en-US" altLang="zh-TW" smtClean="0"/>
              <a:t>Information systems, technology an important tool in achieving greater efficiency and productivity</a:t>
            </a:r>
          </a:p>
          <a:p>
            <a:r>
              <a:rPr lang="en-US" altLang="zh-TW" smtClean="0"/>
              <a:t>Walmart’s Retail Link system links suppliers to stores for superior replenishment system</a:t>
            </a:r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706FA-67F4-4077-A198-C5E9B02DEF15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smtClean="0"/>
              <a:t>Source: </a:t>
            </a:r>
            <a:r>
              <a:rPr lang="en-US" altLang="zh-TW" sz="1000"/>
              <a:t>Kenneth C. Laudon &amp; Jane P. Laudon (2014), Management Information Systems: Managing the Digital Firm, Thirteenth Edition, Pearson. </a:t>
            </a:r>
            <a:endParaRPr lang="es-ES" altLang="zh-TW" sz="1000"/>
          </a:p>
        </p:txBody>
      </p:sp>
    </p:spTree>
    <p:extLst>
      <p:ext uri="{BB962C8B-B14F-4D97-AF65-F5344CB8AC3E}">
        <p14:creationId xmlns:p14="http://schemas.microsoft.com/office/powerpoint/2010/main" val="31372615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2.</a:t>
            </a:r>
            <a:r>
              <a:rPr lang="zh-TW" altLang="en-US" smtClean="0">
                <a:solidFill>
                  <a:schemeClr val="accent1"/>
                </a:solidFill>
              </a:rPr>
              <a:t> </a:t>
            </a:r>
            <a:r>
              <a:rPr lang="en-US" altLang="zh-TW" smtClean="0">
                <a:solidFill>
                  <a:schemeClr val="accent1"/>
                </a:solidFill>
              </a:rPr>
              <a:t>New Products, Services, and Business Models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smtClean="0"/>
              <a:t>Business model</a:t>
            </a:r>
            <a:r>
              <a:rPr lang="en-US" altLang="zh-TW" smtClean="0"/>
              <a:t>: describes how company produces, delivers, and sells product or service to create wealth</a:t>
            </a:r>
          </a:p>
          <a:p>
            <a:r>
              <a:rPr lang="en-US" altLang="zh-TW" smtClean="0"/>
              <a:t>Information systems and technology a major enabling tool for new products, services, business models</a:t>
            </a:r>
          </a:p>
          <a:p>
            <a:pPr lvl="1"/>
            <a:r>
              <a:rPr lang="en-US" altLang="zh-TW" smtClean="0"/>
              <a:t>Examples: Apple’s iPad, Google’s Android OS, and Netflix</a:t>
            </a:r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F08A4-EA47-4834-A373-C333CF62BA56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smtClean="0"/>
              <a:t>Source: </a:t>
            </a:r>
            <a:r>
              <a:rPr lang="en-US" altLang="zh-TW" sz="1000"/>
              <a:t>Kenneth C. Laudon &amp; Jane P. Laudon (2014), Management Information Systems: Managing the Digital Firm, Thirteenth Edition, Pearson. </a:t>
            </a:r>
            <a:endParaRPr lang="es-ES" altLang="zh-TW" sz="1000"/>
          </a:p>
        </p:txBody>
      </p:sp>
    </p:spTree>
    <p:extLst>
      <p:ext uri="{BB962C8B-B14F-4D97-AF65-F5344CB8AC3E}">
        <p14:creationId xmlns:p14="http://schemas.microsoft.com/office/powerpoint/2010/main" val="28503030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3.</a:t>
            </a:r>
            <a:r>
              <a:rPr lang="zh-TW" altLang="en-US" smtClean="0">
                <a:solidFill>
                  <a:schemeClr val="accent1"/>
                </a:solidFill>
              </a:rPr>
              <a:t> </a:t>
            </a:r>
            <a:r>
              <a:rPr lang="en-US" altLang="zh-TW" smtClean="0">
                <a:solidFill>
                  <a:schemeClr val="accent1"/>
                </a:solidFill>
              </a:rPr>
              <a:t>Customer and Supplier Intimacy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r>
              <a:rPr lang="en-US" altLang="zh-TW" smtClean="0"/>
              <a:t>Serving customers well leads to customers returning, which raises revenues and profits.</a:t>
            </a:r>
          </a:p>
          <a:p>
            <a:pPr lvl="1"/>
            <a:r>
              <a:rPr lang="en-US" altLang="zh-TW" smtClean="0"/>
              <a:t>Example: High-end hotels that use computers to track customer preferences and used to monitor and customize environment</a:t>
            </a:r>
          </a:p>
          <a:p>
            <a:r>
              <a:rPr lang="en-US" altLang="zh-TW" smtClean="0"/>
              <a:t>Intimacy with suppliers allows them to provide vital inputs, which lowers costs.</a:t>
            </a:r>
          </a:p>
          <a:p>
            <a:pPr lvl="1"/>
            <a:r>
              <a:rPr lang="en-US" altLang="zh-TW" smtClean="0"/>
              <a:t>Example: JCPenney’s information system which links sales records to contract manufacturer</a:t>
            </a:r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4FB5C-2C49-46DA-8316-3F3C4A6A0A81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smtClean="0"/>
              <a:t>Source: </a:t>
            </a:r>
            <a:r>
              <a:rPr lang="en-US" altLang="zh-TW" sz="1000"/>
              <a:t>Kenneth C. Laudon &amp; Jane P. Laudon (2014), Management Information Systems: Managing the Digital Firm, Thirteenth Edition, Pearson. </a:t>
            </a:r>
            <a:endParaRPr lang="es-ES" altLang="zh-TW" sz="1000"/>
          </a:p>
        </p:txBody>
      </p:sp>
    </p:spTree>
    <p:extLst>
      <p:ext uri="{BB962C8B-B14F-4D97-AF65-F5344CB8AC3E}">
        <p14:creationId xmlns:p14="http://schemas.microsoft.com/office/powerpoint/2010/main" val="34183618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4.</a:t>
            </a:r>
            <a:r>
              <a:rPr lang="zh-TW" altLang="en-US" smtClean="0">
                <a:solidFill>
                  <a:schemeClr val="accent1"/>
                </a:solidFill>
              </a:rPr>
              <a:t> </a:t>
            </a:r>
            <a:r>
              <a:rPr lang="en-US" altLang="zh-TW" smtClean="0">
                <a:solidFill>
                  <a:schemeClr val="accent1"/>
                </a:solidFill>
              </a:rPr>
              <a:t>Improved Decision Making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179388" y="908050"/>
            <a:ext cx="8569325" cy="5616575"/>
          </a:xfrm>
        </p:spPr>
        <p:txBody>
          <a:bodyPr/>
          <a:lstStyle/>
          <a:p>
            <a:r>
              <a:rPr lang="en-US" altLang="zh-TW" smtClean="0"/>
              <a:t>Without accurate information:</a:t>
            </a:r>
          </a:p>
          <a:p>
            <a:pPr lvl="1"/>
            <a:r>
              <a:rPr lang="en-US" altLang="zh-TW" smtClean="0"/>
              <a:t>Managers must use forecasts, best guesses, luck</a:t>
            </a:r>
          </a:p>
          <a:p>
            <a:pPr lvl="1"/>
            <a:r>
              <a:rPr lang="en-US" altLang="zh-TW" smtClean="0"/>
              <a:t>Results in:</a:t>
            </a:r>
          </a:p>
          <a:p>
            <a:pPr lvl="2"/>
            <a:r>
              <a:rPr lang="en-US" altLang="zh-TW" smtClean="0"/>
              <a:t>Overproduction, underproduction</a:t>
            </a:r>
          </a:p>
          <a:p>
            <a:pPr lvl="2"/>
            <a:r>
              <a:rPr lang="en-US" altLang="zh-TW" smtClean="0"/>
              <a:t>Misallocation of resources</a:t>
            </a:r>
          </a:p>
          <a:p>
            <a:pPr lvl="2"/>
            <a:r>
              <a:rPr lang="en-US" altLang="zh-TW" smtClean="0"/>
              <a:t>Poor response times</a:t>
            </a:r>
          </a:p>
          <a:p>
            <a:pPr lvl="1"/>
            <a:r>
              <a:rPr lang="en-US" altLang="zh-TW" smtClean="0"/>
              <a:t>Poor outcomes raise costs, lose customers</a:t>
            </a:r>
          </a:p>
          <a:p>
            <a:r>
              <a:rPr lang="en-US" altLang="zh-TW" smtClean="0"/>
              <a:t>Example: </a:t>
            </a:r>
          </a:p>
          <a:p>
            <a:pPr lvl="1"/>
            <a:r>
              <a:rPr lang="en-US" altLang="zh-TW" smtClean="0"/>
              <a:t>Verizon’s Web-based digital dashboard to provide managers with real-time data on customer complaints, network performance, line outages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23454-4F89-4EB4-B117-3DF0CF88F740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smtClean="0"/>
              <a:t>Source: </a:t>
            </a:r>
            <a:r>
              <a:rPr lang="en-US" altLang="zh-TW" sz="1000"/>
              <a:t>Kenneth C. Laudon &amp; Jane P. Laudon (2014), Management Information Systems: Managing the Digital Firm, Thirteenth Edition, Pearson. </a:t>
            </a:r>
            <a:endParaRPr lang="es-ES" altLang="zh-TW" sz="1000"/>
          </a:p>
        </p:txBody>
      </p:sp>
    </p:spTree>
    <p:extLst>
      <p:ext uri="{BB962C8B-B14F-4D97-AF65-F5344CB8AC3E}">
        <p14:creationId xmlns:p14="http://schemas.microsoft.com/office/powerpoint/2010/main" val="1648967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569325" cy="1081088"/>
          </a:xfrm>
        </p:spPr>
        <p:txBody>
          <a:bodyPr/>
          <a:lstStyle/>
          <a:p>
            <a:pPr>
              <a:defRPr/>
            </a:pPr>
            <a:r>
              <a:rPr lang="en-US" altLang="zh-TW" sz="4000" smtClean="0">
                <a:solidFill>
                  <a:srgbClr val="FF0000"/>
                </a:solidFill>
              </a:rPr>
              <a:t>Overview of </a:t>
            </a:r>
            <a:br>
              <a:rPr lang="en-US" altLang="zh-TW" sz="4000" smtClean="0">
                <a:solidFill>
                  <a:srgbClr val="FF0000"/>
                </a:solidFill>
              </a:rPr>
            </a:br>
            <a:r>
              <a:rPr lang="en-US" altLang="zh-TW" sz="4000" smtClean="0">
                <a:solidFill>
                  <a:srgbClr val="FF0000"/>
                </a:solidFill>
              </a:rPr>
              <a:t>Fundamental MIS Concepts</a:t>
            </a:r>
            <a:endParaRPr lang="zh-TW" altLang="en-US" sz="3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0CC56-6FAA-4993-945A-B30ECCD67ADF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 bwMode="auto">
          <a:xfrm>
            <a:off x="806544" y="2765040"/>
            <a:ext cx="1695928" cy="8113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>
                <a:solidFill>
                  <a:schemeClr val="tx1"/>
                </a:solidFill>
              </a:rPr>
              <a:t>Management</a:t>
            </a:r>
            <a:endParaRPr lang="zh-TW" altLang="en-US" sz="2000" b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806544" y="4207455"/>
            <a:ext cx="1695740" cy="8113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>
                <a:solidFill>
                  <a:schemeClr val="tx1"/>
                </a:solidFill>
              </a:rPr>
              <a:t>Organization</a:t>
            </a:r>
            <a:endParaRPr lang="zh-TW" altLang="en-US" sz="2000" b="1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806544" y="5649869"/>
            <a:ext cx="1695740" cy="8113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>
                <a:solidFill>
                  <a:schemeClr val="tx1"/>
                </a:solidFill>
              </a:rPr>
              <a:t>Technology</a:t>
            </a:r>
            <a:endParaRPr lang="zh-TW" altLang="en-US" sz="2000" b="1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633091" y="4207455"/>
            <a:ext cx="1695928" cy="8113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>
                <a:solidFill>
                  <a:schemeClr val="tx1"/>
                </a:solidFill>
              </a:rPr>
              <a:t>Information </a:t>
            </a:r>
            <a:br>
              <a:rPr lang="en-US" altLang="zh-TW" sz="2000" b="1">
                <a:solidFill>
                  <a:schemeClr val="tx1"/>
                </a:solidFill>
              </a:rPr>
            </a:br>
            <a:r>
              <a:rPr lang="en-US" altLang="zh-TW" sz="2000" b="1">
                <a:solidFill>
                  <a:schemeClr val="tx1"/>
                </a:solidFill>
              </a:rPr>
              <a:t>System</a:t>
            </a:r>
            <a:endParaRPr lang="zh-TW" altLang="en-US" sz="2000" b="1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633091" y="1412776"/>
            <a:ext cx="1695928" cy="8113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>
                <a:solidFill>
                  <a:schemeClr val="tx1"/>
                </a:solidFill>
              </a:rPr>
              <a:t>Business </a:t>
            </a:r>
            <a:br>
              <a:rPr lang="en-US" altLang="zh-TW" sz="2000" b="1">
                <a:solidFill>
                  <a:schemeClr val="tx1"/>
                </a:solidFill>
              </a:rPr>
            </a:br>
            <a:r>
              <a:rPr lang="en-US" altLang="zh-TW" sz="2000" b="1">
                <a:solidFill>
                  <a:schemeClr val="tx1"/>
                </a:solidFill>
              </a:rPr>
              <a:t>Challenges</a:t>
            </a:r>
            <a:endParaRPr lang="zh-TW" altLang="en-US" sz="2000" b="1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6836512" y="4207455"/>
            <a:ext cx="1695928" cy="8113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>
                <a:solidFill>
                  <a:schemeClr val="bg1"/>
                </a:solidFill>
              </a:rPr>
              <a:t>Business </a:t>
            </a:r>
            <a:br>
              <a:rPr lang="en-US" altLang="zh-TW" sz="2000" b="1">
                <a:solidFill>
                  <a:schemeClr val="bg1"/>
                </a:solidFill>
              </a:rPr>
            </a:br>
            <a:r>
              <a:rPr lang="en-US" altLang="zh-TW" sz="2000" b="1">
                <a:solidFill>
                  <a:schemeClr val="bg1"/>
                </a:solidFill>
              </a:rPr>
              <a:t>Solutions</a:t>
            </a:r>
            <a:endParaRPr lang="zh-TW" altLang="en-US" sz="2000" b="1">
              <a:solidFill>
                <a:schemeClr val="bg1"/>
              </a:solidFill>
            </a:endParaRPr>
          </a:p>
        </p:txBody>
      </p:sp>
      <p:cxnSp>
        <p:nvCxnSpPr>
          <p:cNvPr id="14" name="直線單箭頭接點 13"/>
          <p:cNvCxnSpPr/>
          <p:nvPr/>
        </p:nvCxnSpPr>
        <p:spPr bwMode="auto">
          <a:xfrm>
            <a:off x="2501900" y="3170238"/>
            <a:ext cx="1131888" cy="1036637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 bwMode="auto">
          <a:xfrm>
            <a:off x="2501900" y="4613275"/>
            <a:ext cx="1131888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 bwMode="auto">
          <a:xfrm flipV="1">
            <a:off x="2501900" y="5018088"/>
            <a:ext cx="1131888" cy="1038225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 bwMode="auto">
          <a:xfrm>
            <a:off x="5329238" y="4613275"/>
            <a:ext cx="1506537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圖案 29"/>
          <p:cNvCxnSpPr/>
          <p:nvPr/>
        </p:nvCxnSpPr>
        <p:spPr bwMode="auto">
          <a:xfrm rot="16200000" flipV="1">
            <a:off x="5312569" y="1834357"/>
            <a:ext cx="2389187" cy="2355850"/>
          </a:xfrm>
          <a:prstGeom prst="bentConnector2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圖案 30"/>
          <p:cNvCxnSpPr/>
          <p:nvPr/>
        </p:nvCxnSpPr>
        <p:spPr bwMode="auto">
          <a:xfrm rot="10800000" flipV="1">
            <a:off x="1654175" y="1817688"/>
            <a:ext cx="1979613" cy="947737"/>
          </a:xfrm>
          <a:prstGeom prst="bentConnector2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smtClean="0"/>
              <a:t>Source: </a:t>
            </a:r>
            <a:r>
              <a:rPr lang="en-US" altLang="zh-TW" sz="1000"/>
              <a:t>Kenneth C. Laudon &amp; Jane P. Laudon (2014), Management Information Systems: Managing the Digital Firm, Thirteenth Edition, Pearson. </a:t>
            </a:r>
            <a:endParaRPr lang="es-ES" altLang="zh-TW" sz="10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5.</a:t>
            </a:r>
            <a:r>
              <a:rPr lang="zh-TW" altLang="en-US" smtClean="0">
                <a:solidFill>
                  <a:schemeClr val="accent1"/>
                </a:solidFill>
              </a:rPr>
              <a:t> </a:t>
            </a:r>
            <a:r>
              <a:rPr lang="en-US" altLang="zh-TW" smtClean="0">
                <a:solidFill>
                  <a:schemeClr val="accent1"/>
                </a:solidFill>
              </a:rPr>
              <a:t>Competitive advantage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Delivering better performance</a:t>
            </a:r>
          </a:p>
          <a:p>
            <a:r>
              <a:rPr lang="en-US" altLang="zh-TW" smtClean="0"/>
              <a:t>Charging less for superior products</a:t>
            </a:r>
          </a:p>
          <a:p>
            <a:r>
              <a:rPr lang="en-US" altLang="zh-TW" smtClean="0"/>
              <a:t>Responding to customers and suppliers in real time</a:t>
            </a:r>
          </a:p>
          <a:p>
            <a:r>
              <a:rPr lang="en-US" altLang="zh-TW" smtClean="0"/>
              <a:t>Examples: Apple, Walmart, UPS</a:t>
            </a:r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AC3E-BB63-4E1D-8151-741F4AC70AB0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smtClean="0"/>
              <a:t>Source: </a:t>
            </a:r>
            <a:r>
              <a:rPr lang="en-US" altLang="zh-TW" sz="1000"/>
              <a:t>Kenneth C. Laudon &amp; Jane P. Laudon (2014), Management Information Systems: Managing the Digital Firm, Thirteenth Edition, Pearson. </a:t>
            </a:r>
            <a:endParaRPr lang="es-ES" altLang="zh-TW" sz="1000"/>
          </a:p>
        </p:txBody>
      </p:sp>
    </p:spTree>
    <p:extLst>
      <p:ext uri="{BB962C8B-B14F-4D97-AF65-F5344CB8AC3E}">
        <p14:creationId xmlns:p14="http://schemas.microsoft.com/office/powerpoint/2010/main" val="5169325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6.</a:t>
            </a:r>
            <a:r>
              <a:rPr lang="zh-TW" altLang="en-US" smtClean="0">
                <a:solidFill>
                  <a:schemeClr val="accent1"/>
                </a:solidFill>
              </a:rPr>
              <a:t> </a:t>
            </a:r>
            <a:r>
              <a:rPr lang="en-US" altLang="zh-TW" smtClean="0">
                <a:solidFill>
                  <a:schemeClr val="accent1"/>
                </a:solidFill>
              </a:rPr>
              <a:t>Survival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Information technologies as necessity of business</a:t>
            </a:r>
          </a:p>
          <a:p>
            <a:r>
              <a:rPr lang="en-US" altLang="zh-TW" smtClean="0"/>
              <a:t>Industry-level changes</a:t>
            </a:r>
          </a:p>
          <a:p>
            <a:pPr lvl="1"/>
            <a:r>
              <a:rPr lang="en-US" altLang="zh-TW" smtClean="0"/>
              <a:t>Example: Citibank’s introduction of ATMs</a:t>
            </a:r>
          </a:p>
          <a:p>
            <a:r>
              <a:rPr lang="en-US" altLang="zh-TW" smtClean="0"/>
              <a:t>Governmental regulations requiring record-keeping</a:t>
            </a:r>
          </a:p>
          <a:p>
            <a:pPr lvl="1"/>
            <a:r>
              <a:rPr lang="en-US" altLang="zh-TW" smtClean="0"/>
              <a:t>Examples: Toxic Substances Control Act, Sarbanes-Oxley Act </a:t>
            </a:r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A9E95-214A-4020-AAD6-20306323ACF6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smtClean="0"/>
              <a:t>Source: </a:t>
            </a:r>
            <a:r>
              <a:rPr lang="en-US" altLang="zh-TW" sz="1000"/>
              <a:t>Kenneth C. Laudon &amp; Jane P. Laudon (2014), Management Information Systems: Managing the Digital Firm, Thirteenth Edition, Pearson. </a:t>
            </a:r>
            <a:endParaRPr lang="es-ES" altLang="zh-TW" sz="1000"/>
          </a:p>
        </p:txBody>
      </p:sp>
    </p:spTree>
    <p:extLst>
      <p:ext uri="{BB962C8B-B14F-4D97-AF65-F5344CB8AC3E}">
        <p14:creationId xmlns:p14="http://schemas.microsoft.com/office/powerpoint/2010/main" val="25565294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Information Systems 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/>
              <a:t>Are More Than Computers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D84A2-14D1-4DED-BB28-A43F801D632E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  <p:pic>
        <p:nvPicPr>
          <p:cNvPr id="25604" name="Picture Placeholder 10" descr="Fig-1-4_MIS_12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" b="395"/>
          <a:stretch>
            <a:fillRect/>
          </a:stretch>
        </p:blipFill>
        <p:spPr bwMode="auto">
          <a:xfrm>
            <a:off x="1692275" y="1743075"/>
            <a:ext cx="5638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smtClean="0"/>
              <a:t>Source: </a:t>
            </a:r>
            <a:r>
              <a:rPr lang="en-US" altLang="zh-TW" sz="1000"/>
              <a:t>Kenneth C. Laudon &amp; Jane P. Laudon (2014), Management Information Systems: Managing the Digital Firm, Thirteenth Edition, Pearson. </a:t>
            </a:r>
            <a:endParaRPr lang="es-ES" altLang="zh-TW" sz="1000"/>
          </a:p>
        </p:txBody>
      </p:sp>
    </p:spTree>
    <p:extLst>
      <p:ext uri="{BB962C8B-B14F-4D97-AF65-F5344CB8AC3E}">
        <p14:creationId xmlns:p14="http://schemas.microsoft.com/office/powerpoint/2010/main" val="11292208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497887" cy="922337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Dimensions of </a:t>
            </a:r>
            <a:r>
              <a:rPr lang="en-US" altLang="zh-TW" smtClean="0">
                <a:solidFill>
                  <a:srgbClr val="FF0000"/>
                </a:solidFill>
              </a:rPr>
              <a:t>Information Systems</a:t>
            </a:r>
            <a:endParaRPr lang="zh-TW" altLang="en-US" smtClean="0">
              <a:solidFill>
                <a:srgbClr val="FF0000"/>
              </a:solidFill>
            </a:endParaRPr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>
          <a:xfrm>
            <a:off x="323850" y="1125538"/>
            <a:ext cx="8496300" cy="5472112"/>
          </a:xfrm>
        </p:spPr>
        <p:txBody>
          <a:bodyPr/>
          <a:lstStyle/>
          <a:p>
            <a:r>
              <a:rPr lang="en-US" altLang="zh-TW" b="1" smtClean="0">
                <a:solidFill>
                  <a:srgbClr val="FF0000"/>
                </a:solidFill>
              </a:rPr>
              <a:t>Organizations</a:t>
            </a:r>
          </a:p>
          <a:p>
            <a:pPr lvl="1"/>
            <a:r>
              <a:rPr lang="en-US" altLang="zh-TW" smtClean="0"/>
              <a:t>People, structure, business processes, politics, and culture.</a:t>
            </a:r>
          </a:p>
          <a:p>
            <a:r>
              <a:rPr lang="en-US" altLang="zh-TW" b="1" smtClean="0">
                <a:solidFill>
                  <a:srgbClr val="FF0000"/>
                </a:solidFill>
              </a:rPr>
              <a:t>Management</a:t>
            </a:r>
          </a:p>
          <a:p>
            <a:pPr lvl="1"/>
            <a:r>
              <a:rPr lang="en-US" altLang="zh-TW" smtClean="0"/>
              <a:t>Make sense out of the many situations faced by organizations, make decisions, and formulate action plans to solve organizational problems.</a:t>
            </a:r>
          </a:p>
          <a:p>
            <a:r>
              <a:rPr lang="en-US" altLang="zh-TW" b="1" smtClean="0">
                <a:solidFill>
                  <a:srgbClr val="FF0000"/>
                </a:solidFill>
              </a:rPr>
              <a:t>Information Technology</a:t>
            </a:r>
          </a:p>
          <a:p>
            <a:pPr lvl="1"/>
            <a:r>
              <a:rPr lang="en-US" altLang="zh-TW" smtClean="0"/>
              <a:t>Computer hardware, software, data management technology, networking and telecommunications technology</a:t>
            </a:r>
          </a:p>
          <a:p>
            <a:pPr lvl="1"/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1D151-AC7A-4607-99FC-AC83FBC21D77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smtClean="0"/>
              <a:t>Source: </a:t>
            </a:r>
            <a:r>
              <a:rPr lang="en-US" altLang="zh-TW" sz="1000"/>
              <a:t>Kenneth C. Laudon &amp; Jane P. Laudon (2014), Management Information Systems: Managing the Digital Firm, Thirteenth Edition, Pearson. </a:t>
            </a:r>
            <a:endParaRPr lang="es-ES" altLang="zh-TW" sz="1000"/>
          </a:p>
        </p:txBody>
      </p:sp>
    </p:spTree>
    <p:extLst>
      <p:ext uri="{BB962C8B-B14F-4D97-AF65-F5344CB8AC3E}">
        <p14:creationId xmlns:p14="http://schemas.microsoft.com/office/powerpoint/2010/main" val="4674007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smtClean="0">
                <a:solidFill>
                  <a:schemeClr val="accent1"/>
                </a:solidFill>
              </a:rPr>
              <a:t>Perspectives on Information Systems:</a:t>
            </a:r>
            <a:br>
              <a:rPr lang="en-US" altLang="zh-TW" sz="4000" smtClean="0">
                <a:solidFill>
                  <a:schemeClr val="accent1"/>
                </a:solidFill>
              </a:rPr>
            </a:br>
            <a:r>
              <a:rPr lang="en-US" altLang="zh-TW" sz="4000" smtClean="0">
                <a:solidFill>
                  <a:schemeClr val="accent1"/>
                </a:solidFill>
              </a:rPr>
              <a:t>Data and Information</a:t>
            </a:r>
            <a:endParaRPr lang="zh-TW" altLang="en-US" sz="400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14524-196E-42BD-AF1E-598CA3281287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  <p:pic>
        <p:nvPicPr>
          <p:cNvPr id="27652" name="Picture Placeholder 12" descr="Fig-1-2_MIS_12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8" r="-768"/>
          <a:stretch>
            <a:fillRect/>
          </a:stretch>
        </p:blipFill>
        <p:spPr bwMode="auto">
          <a:xfrm>
            <a:off x="179388" y="1828800"/>
            <a:ext cx="8763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smtClean="0"/>
              <a:t>Source: </a:t>
            </a:r>
            <a:r>
              <a:rPr lang="en-US" altLang="zh-TW" sz="1000"/>
              <a:t>Kenneth C. Laudon &amp; Jane P. Laudon (2014), Management Information Systems: Managing the Digital Firm, Thirteenth Edition, Pearson. </a:t>
            </a:r>
            <a:endParaRPr lang="es-ES" altLang="zh-TW" sz="1000"/>
          </a:p>
        </p:txBody>
      </p:sp>
    </p:spTree>
    <p:extLst>
      <p:ext uri="{BB962C8B-B14F-4D97-AF65-F5344CB8AC3E}">
        <p14:creationId xmlns:p14="http://schemas.microsoft.com/office/powerpoint/2010/main" val="31467965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435975" cy="70485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Functions of an Information System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1ECC1-00C2-485B-91EB-A1AEA2A72198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  <p:pic>
        <p:nvPicPr>
          <p:cNvPr id="28676" name="Picture Placeholder 10" descr="Fig-1-4_MIS_12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" r="5768"/>
          <a:stretch>
            <a:fillRect/>
          </a:stretch>
        </p:blipFill>
        <p:spPr bwMode="auto">
          <a:xfrm>
            <a:off x="1179513" y="963613"/>
            <a:ext cx="6770687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smtClean="0"/>
              <a:t>Source: </a:t>
            </a:r>
            <a:r>
              <a:rPr lang="en-US" altLang="zh-TW" sz="1000"/>
              <a:t>Kenneth C. Laudon &amp; Jane P. Laudon (2014), Management Information Systems: Managing the Digital Firm, Thirteenth Edition, Pearson. </a:t>
            </a:r>
            <a:endParaRPr lang="es-ES" altLang="zh-TW" sz="1000"/>
          </a:p>
        </p:txBody>
      </p:sp>
    </p:spTree>
    <p:extLst>
      <p:ext uri="{BB962C8B-B14F-4D97-AF65-F5344CB8AC3E}">
        <p14:creationId xmlns:p14="http://schemas.microsoft.com/office/powerpoint/2010/main" val="5080504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Levels in a Firm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A911E-FBC1-4670-B3E2-78ADD42AD6F9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  <p:pic>
        <p:nvPicPr>
          <p:cNvPr id="29700" name="Picture Placeholder 10" descr="Fig-1-4_MIS_12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2" b="945"/>
          <a:stretch>
            <a:fillRect/>
          </a:stretch>
        </p:blipFill>
        <p:spPr bwMode="auto">
          <a:xfrm>
            <a:off x="1547813" y="1235075"/>
            <a:ext cx="5832475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smtClean="0"/>
              <a:t>Source: </a:t>
            </a:r>
            <a:r>
              <a:rPr lang="en-US" altLang="zh-TW" sz="1000"/>
              <a:t>Kenneth C. Laudon &amp; Jane P. Laudon (2014), Management Information Systems: Managing the Digital Firm, Thirteenth Edition, Pearson. </a:t>
            </a:r>
            <a:endParaRPr lang="es-ES" altLang="zh-TW" sz="1000"/>
          </a:p>
        </p:txBody>
      </p:sp>
    </p:spTree>
    <p:extLst>
      <p:ext uri="{BB962C8B-B14F-4D97-AF65-F5344CB8AC3E}">
        <p14:creationId xmlns:p14="http://schemas.microsoft.com/office/powerpoint/2010/main" val="33428799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MAJOR BUSINESS FUNCTIONS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468313" y="1341438"/>
          <a:ext cx="8435975" cy="4797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4595"/>
                <a:gridCol w="5251380"/>
              </a:tblGrid>
              <a:tr h="597749">
                <a:tc>
                  <a:txBody>
                    <a:bodyPr/>
                    <a:lstStyle/>
                    <a:p>
                      <a:r>
                        <a:rPr lang="en-US" altLang="zh-TW" sz="2400" smtClean="0"/>
                        <a:t>FUNCTION</a:t>
                      </a:r>
                      <a:endParaRPr lang="zh-TW" altLang="en-US" sz="2400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2400" smtClean="0"/>
                        <a:t>PURPOSE</a:t>
                      </a:r>
                      <a:endParaRPr lang="zh-TW" altLang="en-US" sz="2400"/>
                    </a:p>
                  </a:txBody>
                  <a:tcPr marL="91448" marR="91448" marT="45723" marB="45723"/>
                </a:tc>
              </a:tr>
              <a:tr h="778402">
                <a:tc>
                  <a:txBody>
                    <a:bodyPr/>
                    <a:lstStyle/>
                    <a:p>
                      <a:r>
                        <a:rPr lang="en-US" altLang="zh-TW" sz="2400" b="1" smtClean="0"/>
                        <a:t>Sales and marketing</a:t>
                      </a:r>
                      <a:endParaRPr lang="zh-TW" altLang="en-US" sz="2400" b="1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2000" smtClean="0"/>
                        <a:t>Selling the organization’s products and services</a:t>
                      </a:r>
                      <a:endParaRPr lang="zh-TW" altLang="en-US" sz="2000"/>
                    </a:p>
                  </a:txBody>
                  <a:tcPr marL="91448" marR="91448" marT="45723" marB="45723"/>
                </a:tc>
              </a:tr>
              <a:tr h="823010">
                <a:tc>
                  <a:txBody>
                    <a:bodyPr/>
                    <a:lstStyle/>
                    <a:p>
                      <a:r>
                        <a:rPr lang="en-US" altLang="zh-TW" sz="2400" b="1" smtClean="0"/>
                        <a:t>Manufacturing and production</a:t>
                      </a:r>
                      <a:endParaRPr lang="zh-TW" altLang="en-US" sz="2400" b="1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2000" smtClean="0"/>
                        <a:t>Producing and delivering products and services</a:t>
                      </a:r>
                      <a:endParaRPr lang="zh-TW" altLang="en-US" sz="2000"/>
                    </a:p>
                  </a:txBody>
                  <a:tcPr marL="91448" marR="91448" marT="45723" marB="45723"/>
                </a:tc>
              </a:tr>
              <a:tr h="1124359">
                <a:tc>
                  <a:txBody>
                    <a:bodyPr/>
                    <a:lstStyle/>
                    <a:p>
                      <a:r>
                        <a:rPr lang="en-US" altLang="zh-TW" sz="2400" b="1" smtClean="0"/>
                        <a:t>Finance and accounting</a:t>
                      </a:r>
                      <a:endParaRPr lang="zh-TW" altLang="en-US" sz="2400" b="1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2000" smtClean="0"/>
                        <a:t>Managing the organization’s financial assets and maintaining the organization’s financial records</a:t>
                      </a:r>
                      <a:endParaRPr lang="zh-TW" altLang="en-US" sz="2000"/>
                    </a:p>
                  </a:txBody>
                  <a:tcPr marL="91448" marR="91448" marT="45723" marB="45723"/>
                </a:tc>
              </a:tr>
              <a:tr h="1473904">
                <a:tc>
                  <a:txBody>
                    <a:bodyPr/>
                    <a:lstStyle/>
                    <a:p>
                      <a:r>
                        <a:rPr lang="en-US" altLang="zh-TW" sz="2400" b="1" smtClean="0"/>
                        <a:t>Human resources</a:t>
                      </a:r>
                      <a:endParaRPr lang="zh-TW" altLang="en-US" sz="2400" b="1"/>
                    </a:p>
                  </a:txBody>
                  <a:tcPr marL="91448" marR="91448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2000" smtClean="0"/>
                        <a:t>Attracting, developing, and maintaining the organization’s labor force; maintaining employee records</a:t>
                      </a:r>
                      <a:endParaRPr lang="zh-TW" altLang="en-US" sz="2000"/>
                    </a:p>
                  </a:txBody>
                  <a:tcPr marL="91448" marR="91448" marT="45723" marB="45723"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00C17-8E26-42C9-8C14-B7B44CBBBF78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smtClean="0"/>
              <a:t>Source: </a:t>
            </a:r>
            <a:r>
              <a:rPr lang="en-US" altLang="zh-TW" sz="1000"/>
              <a:t>Kenneth C. Laudon &amp; Jane P. Laudon (2014), Management Information Systems: Managing the Digital Firm, Thirteenth Edition, Pearson. </a:t>
            </a:r>
            <a:endParaRPr lang="es-ES" altLang="zh-TW" sz="1000"/>
          </a:p>
        </p:txBody>
      </p:sp>
    </p:spTree>
    <p:extLst>
      <p:ext uri="{BB962C8B-B14F-4D97-AF65-F5344CB8AC3E}">
        <p14:creationId xmlns:p14="http://schemas.microsoft.com/office/powerpoint/2010/main" val="21649109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7112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IT ISN’T JUST TECHNOLOGY: 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A BUSINESS PERSPECTIVE ON INFORMATION SYSTEMS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CF709-B6D2-4681-B420-3A0D58D74C3F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smtClean="0"/>
              <a:t>Source: </a:t>
            </a:r>
            <a:r>
              <a:rPr lang="en-US" altLang="zh-TW" sz="1000"/>
              <a:t>Kenneth C. Laudon &amp; Jane P. Laudon (2014), Management Information Systems: Managing the Digital Firm, Thirteenth Edition, Pearson. </a:t>
            </a:r>
            <a:endParaRPr lang="es-ES" altLang="zh-TW" sz="1000"/>
          </a:p>
        </p:txBody>
      </p:sp>
    </p:spTree>
    <p:extLst>
      <p:ext uri="{BB962C8B-B14F-4D97-AF65-F5344CB8AC3E}">
        <p14:creationId xmlns:p14="http://schemas.microsoft.com/office/powerpoint/2010/main" val="22137431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altLang="zh-TW" sz="4000" smtClean="0">
                <a:solidFill>
                  <a:schemeClr val="accent1"/>
                </a:solidFill>
              </a:rPr>
              <a:t>The Business Information Value Chain</a:t>
            </a:r>
            <a:endParaRPr lang="zh-TW" altLang="en-US" sz="400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C7FDF-33F5-484A-839B-7AEDFD7CCC54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  <p:pic>
        <p:nvPicPr>
          <p:cNvPr id="32772" name="Picture Placeholder 10" descr="Fig-1-7_MIS_12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" b="-72"/>
          <a:stretch>
            <a:fillRect/>
          </a:stretch>
        </p:blipFill>
        <p:spPr bwMode="auto">
          <a:xfrm>
            <a:off x="395288" y="1260475"/>
            <a:ext cx="8561387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smtClean="0"/>
              <a:t>Source: </a:t>
            </a:r>
            <a:r>
              <a:rPr lang="en-US" altLang="zh-TW" sz="1000"/>
              <a:t>Kenneth C. Laudon &amp; Jane P. Laudon (2014), Management Information Systems: Managing the Digital Firm, Thirteenth Edition, Pearson. </a:t>
            </a:r>
            <a:endParaRPr lang="es-ES" altLang="zh-TW" sz="1000"/>
          </a:p>
        </p:txBody>
      </p:sp>
    </p:spTree>
    <p:extLst>
      <p:ext uri="{BB962C8B-B14F-4D97-AF65-F5344CB8AC3E}">
        <p14:creationId xmlns:p14="http://schemas.microsoft.com/office/powerpoint/2010/main" val="1338810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US" altLang="zh-TW" sz="4000" smtClean="0">
                <a:solidFill>
                  <a:srgbClr val="FF0000"/>
                </a:solidFill>
              </a:rPr>
              <a:t>Management Information Systems: </a:t>
            </a:r>
            <a:r>
              <a:rPr lang="en-US" altLang="zh-TW" sz="3200" smtClean="0">
                <a:solidFill>
                  <a:schemeClr val="accent1"/>
                </a:solidFill>
              </a:rPr>
              <a:t>Managing the Digital Firm</a:t>
            </a:r>
            <a:endParaRPr lang="zh-TW" altLang="en-US" sz="320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B46C-01CC-41BD-8A17-4C0AF2F2BDA7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  <p:sp>
        <p:nvSpPr>
          <p:cNvPr id="7" name="Rounded Rectangle 9"/>
          <p:cNvSpPr>
            <a:spLocks noChangeArrowheads="1"/>
          </p:cNvSpPr>
          <p:nvPr/>
        </p:nvSpPr>
        <p:spPr bwMode="auto">
          <a:xfrm>
            <a:off x="1079612" y="1381844"/>
            <a:ext cx="6984776" cy="1150937"/>
          </a:xfrm>
          <a:prstGeom prst="roundRect">
            <a:avLst>
              <a:gd name="adj" fmla="val 12157"/>
            </a:avLst>
          </a:prstGeom>
          <a:solidFill>
            <a:srgbClr val="FF9900"/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FF0000"/>
                </a:solidFill>
                <a:latin typeface="+mn-lt"/>
                <a:ea typeface="+mn-ea"/>
              </a:rPr>
              <a:t>Organization, Management, and</a:t>
            </a:r>
            <a:r>
              <a:rPr lang="zh-TW" altLang="en-US" sz="3200" b="1" smtClean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lang="en-US" altLang="zh-TW" sz="3200" b="1" smtClean="0">
                <a:solidFill>
                  <a:srgbClr val="FF0000"/>
                </a:solidFill>
                <a:latin typeface="+mn-lt"/>
                <a:ea typeface="+mn-ea"/>
              </a:rPr>
              <a:t>the Networked Enterprise</a:t>
            </a:r>
            <a:endParaRPr lang="en-US" sz="3200" b="1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9" name="Rounded Rectangle 9"/>
          <p:cNvSpPr>
            <a:spLocks noChangeArrowheads="1"/>
          </p:cNvSpPr>
          <p:nvPr/>
        </p:nvSpPr>
        <p:spPr bwMode="auto">
          <a:xfrm>
            <a:off x="1075792" y="2708290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FF0000"/>
                </a:solidFill>
                <a:latin typeface="+mn-lt"/>
                <a:ea typeface="+mn-ea"/>
              </a:rPr>
              <a:t>Information Technology Infrastructure</a:t>
            </a:r>
            <a:endParaRPr lang="en-US" sz="3200" b="1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1050640" y="4034736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FF0000"/>
                </a:solidFill>
                <a:latin typeface="+mn-lt"/>
                <a:ea typeface="+mn-ea"/>
              </a:rPr>
              <a:t>Key System Applications for the</a:t>
            </a:r>
            <a:r>
              <a:rPr lang="zh-TW" altLang="en-US" sz="3200" b="1" smtClean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lang="en-US" altLang="zh-TW" sz="3200" b="1" smtClean="0">
                <a:solidFill>
                  <a:srgbClr val="FF0000"/>
                </a:solidFill>
                <a:latin typeface="+mn-lt"/>
                <a:ea typeface="+mn-ea"/>
              </a:rPr>
              <a:t/>
            </a:r>
            <a:br>
              <a:rPr lang="en-US" altLang="zh-TW" sz="3200" b="1" smtClean="0">
                <a:solidFill>
                  <a:srgbClr val="FF0000"/>
                </a:solidFill>
                <a:latin typeface="+mn-lt"/>
                <a:ea typeface="+mn-ea"/>
              </a:rPr>
            </a:br>
            <a:r>
              <a:rPr lang="en-US" altLang="zh-TW" sz="3200" b="1" smtClean="0">
                <a:solidFill>
                  <a:srgbClr val="FF0000"/>
                </a:solidFill>
                <a:latin typeface="+mn-lt"/>
                <a:ea typeface="+mn-ea"/>
              </a:rPr>
              <a:t>Digital Age</a:t>
            </a:r>
            <a:endParaRPr lang="en-US" sz="3200" b="1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1" name="Rounded Rectangle 9"/>
          <p:cNvSpPr>
            <a:spLocks noChangeArrowheads="1"/>
          </p:cNvSpPr>
          <p:nvPr/>
        </p:nvSpPr>
        <p:spPr bwMode="auto">
          <a:xfrm>
            <a:off x="1115616" y="5361182"/>
            <a:ext cx="6984776" cy="1150937"/>
          </a:xfrm>
          <a:prstGeom prst="roundRect">
            <a:avLst>
              <a:gd name="adj" fmla="val 12157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FF0000"/>
                </a:solidFill>
                <a:latin typeface="+mn-lt"/>
                <a:ea typeface="+mn-ea"/>
              </a:rPr>
              <a:t>Building and</a:t>
            </a:r>
            <a:r>
              <a:rPr lang="zh-TW" altLang="en-US" sz="3200" b="1" smtClean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lang="en-US" altLang="zh-TW" sz="3200" b="1" smtClean="0">
                <a:solidFill>
                  <a:srgbClr val="FF0000"/>
                </a:solidFill>
                <a:latin typeface="+mn-lt"/>
                <a:ea typeface="+mn-ea"/>
              </a:rPr>
              <a:t>Managing Systems</a:t>
            </a:r>
            <a:r>
              <a:rPr lang="en-US" sz="3200" b="1" smtClean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endParaRPr lang="en-US" sz="3200" b="1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smtClean="0"/>
              <a:t>Source: </a:t>
            </a:r>
            <a:r>
              <a:rPr lang="en-US" altLang="zh-TW" sz="1000"/>
              <a:t>Kenneth C. Laudon &amp; Jane P. Laudon (2014), Management Information Systems: Managing the Digital Firm, Thirteenth Edition, Pearson. </a:t>
            </a:r>
            <a:endParaRPr lang="es-ES" altLang="zh-TW" sz="1000"/>
          </a:p>
        </p:txBody>
      </p:sp>
      <p:sp>
        <p:nvSpPr>
          <p:cNvPr id="13" name="文字方塊 12"/>
          <p:cNvSpPr txBox="1"/>
          <p:nvPr/>
        </p:nvSpPr>
        <p:spPr>
          <a:xfrm>
            <a:off x="237513" y="1398766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smtClean="0">
                <a:solidFill>
                  <a:srgbClr val="FF0000"/>
                </a:solidFill>
              </a:rPr>
              <a:t>1</a:t>
            </a:r>
            <a:endParaRPr lang="zh-TW" altLang="en-US" sz="7200" b="1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37513" y="402391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smtClean="0">
                <a:solidFill>
                  <a:srgbClr val="FF0000"/>
                </a:solidFill>
              </a:rPr>
              <a:t>3</a:t>
            </a:r>
            <a:endParaRPr lang="zh-TW" altLang="en-US" sz="7200" b="1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37513" y="2711339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smtClean="0">
                <a:solidFill>
                  <a:srgbClr val="FF0000"/>
                </a:solidFill>
              </a:rPr>
              <a:t>2</a:t>
            </a:r>
            <a:endParaRPr lang="zh-TW" altLang="en-US" sz="7200" b="1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37513" y="5336485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smtClean="0">
                <a:solidFill>
                  <a:srgbClr val="FF0000"/>
                </a:solidFill>
              </a:rPr>
              <a:t>4</a:t>
            </a:r>
            <a:endParaRPr lang="zh-TW" altLang="en-US" sz="7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691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569325" cy="1143000"/>
          </a:xfrm>
        </p:spPr>
        <p:txBody>
          <a:bodyPr/>
          <a:lstStyle/>
          <a:p>
            <a:r>
              <a:rPr lang="en-US" altLang="zh-TW" sz="4000" smtClean="0"/>
              <a:t>The </a:t>
            </a:r>
            <a:r>
              <a:rPr lang="en-US" altLang="zh-TW" sz="4000" smtClean="0">
                <a:solidFill>
                  <a:srgbClr val="FF0000"/>
                </a:solidFill>
              </a:rPr>
              <a:t>Business Information Value Chain</a:t>
            </a:r>
            <a:endParaRPr lang="zh-TW" altLang="en-US" sz="400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412875"/>
            <a:ext cx="8642350" cy="4713288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From a business perspective, </a:t>
            </a:r>
            <a:br>
              <a:rPr lang="en-US" altLang="zh-TW" smtClean="0"/>
            </a:br>
            <a:r>
              <a:rPr lang="en-US" altLang="zh-TW" smtClean="0"/>
              <a:t>information systems are part of a series of </a:t>
            </a:r>
            <a:br>
              <a:rPr lang="en-US" altLang="zh-TW" smtClean="0"/>
            </a:br>
            <a:r>
              <a:rPr lang="en-US" altLang="zh-TW" b="1" smtClean="0">
                <a:solidFill>
                  <a:schemeClr val="accent1">
                    <a:lumMod val="75000"/>
                  </a:schemeClr>
                </a:solidFill>
              </a:rPr>
              <a:t>value-adding activities 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/>
              <a:t>for </a:t>
            </a:r>
            <a:r>
              <a:rPr lang="en-US" altLang="zh-TW" smtClean="0">
                <a:solidFill>
                  <a:schemeClr val="accent1">
                    <a:lumMod val="75000"/>
                  </a:schemeClr>
                </a:solidFill>
              </a:rPr>
              <a:t>acquiring, transforming, and distributing information </a:t>
            </a:r>
            <a:r>
              <a:rPr lang="en-US" altLang="zh-TW" smtClean="0">
                <a:solidFill>
                  <a:srgbClr val="C00000"/>
                </a:solidFill>
              </a:rPr>
              <a:t/>
            </a:r>
            <a:br>
              <a:rPr lang="en-US" altLang="zh-TW" smtClean="0">
                <a:solidFill>
                  <a:srgbClr val="C00000"/>
                </a:solidFill>
              </a:rPr>
            </a:br>
            <a:r>
              <a:rPr lang="en-US" altLang="zh-TW" smtClean="0"/>
              <a:t>that managers can use to </a:t>
            </a:r>
            <a:br>
              <a:rPr lang="en-US" altLang="zh-TW" smtClean="0"/>
            </a:br>
            <a:r>
              <a:rPr lang="en-US" altLang="zh-TW" b="1" smtClean="0">
                <a:solidFill>
                  <a:srgbClr val="FF0000"/>
                </a:solidFill>
              </a:rPr>
              <a:t>improve decision making</a:t>
            </a:r>
            <a:r>
              <a:rPr lang="en-US" altLang="zh-TW" smtClean="0"/>
              <a:t>, </a:t>
            </a:r>
            <a:br>
              <a:rPr lang="en-US" altLang="zh-TW" smtClean="0"/>
            </a:br>
            <a:r>
              <a:rPr lang="en-US" altLang="zh-TW" b="1" smtClean="0">
                <a:solidFill>
                  <a:srgbClr val="FF0000"/>
                </a:solidFill>
              </a:rPr>
              <a:t>enhance organizational performance</a:t>
            </a:r>
            <a:r>
              <a:rPr lang="en-US" altLang="zh-TW" smtClean="0"/>
              <a:t>, and, ultimately, </a:t>
            </a:r>
            <a:r>
              <a:rPr lang="en-US" altLang="zh-TW" b="1" smtClean="0">
                <a:solidFill>
                  <a:srgbClr val="FF0000"/>
                </a:solidFill>
              </a:rPr>
              <a:t>increase firm profitability</a:t>
            </a:r>
            <a:r>
              <a:rPr lang="en-US" altLang="zh-TW" smtClean="0"/>
              <a:t>.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7423B-79AD-4A90-9498-FE5DDB585AB9}" type="slidenum">
              <a:rPr lang="zh-TW" altLang="en-US" smtClean="0"/>
              <a:pPr>
                <a:defRPr/>
              </a:pPr>
              <a:t>50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smtClean="0"/>
              <a:t>Source: </a:t>
            </a:r>
            <a:r>
              <a:rPr lang="en-US" altLang="zh-TW" sz="1000"/>
              <a:t>Kenneth C. Laudon &amp; Jane P. Laudon (2014), Management Information Systems: Managing the Digital Firm, Thirteenth Edition, Pearson. </a:t>
            </a:r>
            <a:endParaRPr lang="es-ES" altLang="zh-TW" sz="1000"/>
          </a:p>
        </p:txBody>
      </p:sp>
    </p:spTree>
    <p:extLst>
      <p:ext uri="{BB962C8B-B14F-4D97-AF65-F5344CB8AC3E}">
        <p14:creationId xmlns:p14="http://schemas.microsoft.com/office/powerpoint/2010/main" val="16955444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r>
              <a:rPr lang="en-US" altLang="zh-TW" smtClean="0"/>
              <a:t>COMPLEMENTARY </a:t>
            </a:r>
            <a:r>
              <a:rPr lang="en-US" altLang="zh-TW" smtClean="0">
                <a:solidFill>
                  <a:srgbClr val="FF0000"/>
                </a:solidFill>
              </a:rPr>
              <a:t>SOCIAL</a:t>
            </a:r>
            <a:r>
              <a:rPr lang="en-US" altLang="zh-TW" smtClean="0"/>
              <a:t>, </a:t>
            </a:r>
            <a:r>
              <a:rPr lang="en-US" altLang="zh-TW" smtClean="0">
                <a:solidFill>
                  <a:srgbClr val="FF0000"/>
                </a:solidFill>
              </a:rPr>
              <a:t>MANAGERIAL</a:t>
            </a:r>
            <a:r>
              <a:rPr lang="en-US" altLang="zh-TW" smtClean="0"/>
              <a:t>, AND </a:t>
            </a:r>
            <a:r>
              <a:rPr lang="en-US" altLang="zh-TW" smtClean="0">
                <a:solidFill>
                  <a:srgbClr val="FF0000"/>
                </a:solidFill>
              </a:rPr>
              <a:t>ORGANIZATIONAL ASSETS</a:t>
            </a:r>
            <a:r>
              <a:rPr lang="en-US" altLang="zh-TW" smtClean="0"/>
              <a:t> REQUIRED TO OPTIMIZE RETURNS FROM </a:t>
            </a:r>
            <a:r>
              <a:rPr lang="en-US" altLang="zh-TW" smtClean="0">
                <a:solidFill>
                  <a:srgbClr val="C00000"/>
                </a:solidFill>
              </a:rPr>
              <a:t>INFORMATION TECHNOLOGY INVESTMENTS</a:t>
            </a:r>
            <a:endParaRPr lang="zh-TW" altLang="en-US" smtClean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B1018-E58F-40F0-99DA-5BD6E80F8B1E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smtClean="0"/>
              <a:t>Source: </a:t>
            </a:r>
            <a:r>
              <a:rPr lang="en-US" altLang="zh-TW" sz="1000"/>
              <a:t>Kenneth C. Laudon &amp; Jane P. Laudon (2014), Management Information Systems: Managing the Digital Firm, Thirteenth Edition, Pearson. </a:t>
            </a:r>
            <a:endParaRPr lang="es-ES" altLang="zh-TW" sz="1000"/>
          </a:p>
        </p:txBody>
      </p:sp>
    </p:spTree>
    <p:extLst>
      <p:ext uri="{BB962C8B-B14F-4D97-AF65-F5344CB8AC3E}">
        <p14:creationId xmlns:p14="http://schemas.microsoft.com/office/powerpoint/2010/main" val="12579397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Organizational assets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Supportive organizational culture that values efficiency and effectiveness</a:t>
            </a:r>
          </a:p>
          <a:p>
            <a:r>
              <a:rPr lang="en-US" altLang="zh-TW" smtClean="0"/>
              <a:t>Appropriate business model</a:t>
            </a:r>
          </a:p>
          <a:p>
            <a:r>
              <a:rPr lang="en-US" altLang="zh-TW" smtClean="0"/>
              <a:t>Efficient business processes</a:t>
            </a:r>
          </a:p>
          <a:p>
            <a:r>
              <a:rPr lang="en-US" altLang="zh-TW" smtClean="0"/>
              <a:t>Decentralized authority</a:t>
            </a:r>
          </a:p>
          <a:p>
            <a:r>
              <a:rPr lang="en-US" altLang="zh-TW" smtClean="0"/>
              <a:t>Distributed decision-making rights</a:t>
            </a:r>
          </a:p>
          <a:p>
            <a:r>
              <a:rPr lang="en-US" altLang="zh-TW" smtClean="0"/>
              <a:t>Strong IS development team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D6E39-1AFB-4DD3-886E-D3F614D74B22}" type="slidenum">
              <a:rPr lang="zh-TW" altLang="en-US" smtClean="0"/>
              <a:pPr>
                <a:defRPr/>
              </a:pPr>
              <a:t>52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smtClean="0"/>
              <a:t>Source: </a:t>
            </a:r>
            <a:r>
              <a:rPr lang="en-US" altLang="zh-TW" sz="1000"/>
              <a:t>Kenneth C. Laudon &amp; Jane P. Laudon (2014), Management Information Systems: Managing the Digital Firm, Thirteenth Edition, Pearson. </a:t>
            </a:r>
            <a:endParaRPr lang="es-ES" altLang="zh-TW" sz="1000"/>
          </a:p>
        </p:txBody>
      </p:sp>
    </p:spTree>
    <p:extLst>
      <p:ext uri="{BB962C8B-B14F-4D97-AF65-F5344CB8AC3E}">
        <p14:creationId xmlns:p14="http://schemas.microsoft.com/office/powerpoint/2010/main" val="19343515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Managerial assets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>
          <a:xfrm>
            <a:off x="457200" y="1341438"/>
            <a:ext cx="8362950" cy="4784725"/>
          </a:xfrm>
        </p:spPr>
        <p:txBody>
          <a:bodyPr/>
          <a:lstStyle/>
          <a:p>
            <a:r>
              <a:rPr lang="en-US" altLang="zh-TW" smtClean="0"/>
              <a:t>Strong senior management support for technology investment and change</a:t>
            </a:r>
          </a:p>
          <a:p>
            <a:r>
              <a:rPr lang="en-US" altLang="zh-TW" smtClean="0"/>
              <a:t>Incentives for management innovation</a:t>
            </a:r>
          </a:p>
          <a:p>
            <a:r>
              <a:rPr lang="en-US" altLang="zh-TW" smtClean="0"/>
              <a:t>Teamwork and collaborative work environments</a:t>
            </a:r>
          </a:p>
          <a:p>
            <a:r>
              <a:rPr lang="en-US" altLang="zh-TW" smtClean="0"/>
              <a:t>Training programs to enhance management decision skills</a:t>
            </a:r>
          </a:p>
          <a:p>
            <a:r>
              <a:rPr lang="en-US" altLang="zh-TW" smtClean="0"/>
              <a:t>Management culture that values flexibility and knowledge-based decision making.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212D5-F22D-4CE0-94B1-73AAE68DCC48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smtClean="0"/>
              <a:t>Source: </a:t>
            </a:r>
            <a:r>
              <a:rPr lang="en-US" altLang="zh-TW" sz="1000"/>
              <a:t>Kenneth C. Laudon &amp; Jane P. Laudon (2014), Management Information Systems: Managing the Digital Firm, Thirteenth Edition, Pearson. </a:t>
            </a:r>
            <a:endParaRPr lang="es-ES" altLang="zh-TW" sz="1000"/>
          </a:p>
        </p:txBody>
      </p:sp>
    </p:spTree>
    <p:extLst>
      <p:ext uri="{BB962C8B-B14F-4D97-AF65-F5344CB8AC3E}">
        <p14:creationId xmlns:p14="http://schemas.microsoft.com/office/powerpoint/2010/main" val="40505007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Social assets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>
          <a:xfrm>
            <a:off x="250825" y="1268413"/>
            <a:ext cx="8569325" cy="4857750"/>
          </a:xfrm>
        </p:spPr>
        <p:txBody>
          <a:bodyPr/>
          <a:lstStyle/>
          <a:p>
            <a:r>
              <a:rPr lang="en-US" altLang="zh-TW" smtClean="0"/>
              <a:t>The Internet and telecommunications infrastructure</a:t>
            </a:r>
          </a:p>
          <a:p>
            <a:r>
              <a:rPr lang="en-US" altLang="zh-TW" smtClean="0"/>
              <a:t>IT-enriched educational programs raising labor force computer literacy</a:t>
            </a:r>
          </a:p>
          <a:p>
            <a:r>
              <a:rPr lang="en-US" altLang="zh-TW" smtClean="0"/>
              <a:t>Standards (both government and private sector)</a:t>
            </a:r>
          </a:p>
          <a:p>
            <a:r>
              <a:rPr lang="en-US" altLang="zh-TW" smtClean="0"/>
              <a:t>Laws and regulations creating fair, stable market environments</a:t>
            </a:r>
          </a:p>
          <a:p>
            <a:r>
              <a:rPr lang="en-US" altLang="zh-TW" smtClean="0"/>
              <a:t>Technology and service firms in adjacent markets to assist implementation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323CC-F626-4F0B-9298-6C0DF57E81EA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smtClean="0"/>
              <a:t>Source: </a:t>
            </a:r>
            <a:r>
              <a:rPr lang="en-US" altLang="zh-TW" sz="1000"/>
              <a:t>Kenneth C. Laudon &amp; Jane P. Laudon (2014), Management Information Systems: Managing the Digital Firm, Thirteenth Edition, Pearson. </a:t>
            </a:r>
            <a:endParaRPr lang="es-ES" altLang="zh-TW" sz="1000"/>
          </a:p>
        </p:txBody>
      </p:sp>
    </p:spTree>
    <p:extLst>
      <p:ext uri="{BB962C8B-B14F-4D97-AF65-F5344CB8AC3E}">
        <p14:creationId xmlns:p14="http://schemas.microsoft.com/office/powerpoint/2010/main" val="36798739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Contemporary Approaches to Information Systems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3F86D-8DFF-4D6E-8C1C-EBE2D2A11D33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  <p:pic>
        <p:nvPicPr>
          <p:cNvPr id="38916" name="Picture Placeholder 10" descr="Fig-1-4_MIS_12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r="76"/>
          <a:stretch>
            <a:fillRect/>
          </a:stretch>
        </p:blipFill>
        <p:spPr bwMode="auto">
          <a:xfrm>
            <a:off x="323850" y="1412875"/>
            <a:ext cx="852011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smtClean="0"/>
              <a:t>Source: </a:t>
            </a:r>
            <a:r>
              <a:rPr lang="en-US" altLang="zh-TW" sz="1000"/>
              <a:t>Kenneth C. Laudon &amp; Jane P. Laudon (2014), Management Information Systems: Managing the Digital Firm, Thirteenth Edition, Pearson. </a:t>
            </a:r>
            <a:endParaRPr lang="es-ES" altLang="zh-TW" sz="1000"/>
          </a:p>
        </p:txBody>
      </p:sp>
    </p:spTree>
    <p:extLst>
      <p:ext uri="{BB962C8B-B14F-4D97-AF65-F5344CB8AC3E}">
        <p14:creationId xmlns:p14="http://schemas.microsoft.com/office/powerpoint/2010/main" val="24591014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Contemporary Approaches to Information Systems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399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smtClean="0"/>
              <a:t>Technical Approach</a:t>
            </a:r>
          </a:p>
          <a:p>
            <a:r>
              <a:rPr lang="en-US" altLang="zh-TW" b="1" smtClean="0"/>
              <a:t>Behavioral Approach</a:t>
            </a:r>
          </a:p>
          <a:p>
            <a:r>
              <a:rPr lang="en-US" altLang="zh-TW" b="1" smtClean="0">
                <a:solidFill>
                  <a:srgbClr val="C00000"/>
                </a:solidFill>
              </a:rPr>
              <a:t>Sociotechnical Systems</a:t>
            </a:r>
          </a:p>
          <a:p>
            <a:pPr lvl="1"/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3DC5A-33DB-4CB7-A9D8-7BBA3CD31A61}" type="slidenum">
              <a:rPr lang="zh-TW" altLang="en-US" smtClean="0"/>
              <a:pPr>
                <a:defRPr/>
              </a:pPr>
              <a:t>56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smtClean="0"/>
              <a:t>Source: </a:t>
            </a:r>
            <a:r>
              <a:rPr lang="en-US" altLang="zh-TW" sz="1000"/>
              <a:t>Kenneth C. Laudon &amp; Jane P. Laudon (2014), Management Information Systems: Managing the Digital Firm, Thirteenth Edition, Pearson. </a:t>
            </a:r>
            <a:endParaRPr lang="es-ES" altLang="zh-TW" sz="1000"/>
          </a:p>
        </p:txBody>
      </p:sp>
    </p:spTree>
    <p:extLst>
      <p:ext uri="{BB962C8B-B14F-4D97-AF65-F5344CB8AC3E}">
        <p14:creationId xmlns:p14="http://schemas.microsoft.com/office/powerpoint/2010/main" val="9869958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 </a:t>
            </a:r>
            <a:r>
              <a:rPr lang="en-US" altLang="zh-TW" smtClean="0">
                <a:solidFill>
                  <a:srgbClr val="FF0000"/>
                </a:solidFill>
              </a:rPr>
              <a:t>Sociotechnical</a:t>
            </a:r>
            <a:r>
              <a:rPr lang="en-US" altLang="zh-TW" smtClean="0"/>
              <a:t> Perspective on Information Systems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5FB24-6AA6-40F0-80E7-8A7610EAE0D6}" type="slidenum">
              <a:rPr lang="zh-TW" altLang="en-US" smtClean="0"/>
              <a:pPr>
                <a:defRPr/>
              </a:pPr>
              <a:t>57</a:t>
            </a:fld>
            <a:endParaRPr lang="zh-TW" altLang="en-US"/>
          </a:p>
        </p:txBody>
      </p:sp>
      <p:pic>
        <p:nvPicPr>
          <p:cNvPr id="40964" name="Picture Placeholder 10" descr="Fig-1-7_MIS_12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" b="1448"/>
          <a:stretch>
            <a:fillRect/>
          </a:stretch>
        </p:blipFill>
        <p:spPr bwMode="auto">
          <a:xfrm>
            <a:off x="179388" y="1828800"/>
            <a:ext cx="8747125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68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smtClean="0"/>
              <a:t>Source: </a:t>
            </a:r>
            <a:r>
              <a:rPr lang="en-US" altLang="zh-TW" sz="1000"/>
              <a:t>Kenneth C. Laudon &amp; Jane P. Laudon (2014), Management Information Systems: Managing the Digital Firm, Thirteenth Edition, Pearson. </a:t>
            </a:r>
            <a:endParaRPr lang="es-ES" altLang="zh-TW" sz="1000"/>
          </a:p>
        </p:txBody>
      </p:sp>
    </p:spTree>
    <p:extLst>
      <p:ext uri="{BB962C8B-B14F-4D97-AF65-F5344CB8AC3E}">
        <p14:creationId xmlns:p14="http://schemas.microsoft.com/office/powerpoint/2010/main" val="20429228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0000"/>
                </a:solidFill>
              </a:rPr>
              <a:t>Case Study: UPS </a:t>
            </a:r>
            <a:r>
              <a:rPr lang="en-US" altLang="zh-TW" smtClean="0"/>
              <a:t>(Chap. 1) </a:t>
            </a:r>
            <a:r>
              <a:rPr lang="en-US" altLang="zh-TW" sz="2400" smtClean="0">
                <a:solidFill>
                  <a:schemeClr val="bg1">
                    <a:lumMod val="65000"/>
                  </a:schemeClr>
                </a:solidFill>
              </a:rPr>
              <a:t>(pp.53-54)</a:t>
            </a:r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altLang="zh-TW" sz="4000" smtClean="0"/>
              <a:t>UPS Competes Globally with </a:t>
            </a:r>
            <a:br>
              <a:rPr lang="en-US" altLang="zh-TW" sz="4000" smtClean="0"/>
            </a:br>
            <a:r>
              <a:rPr lang="en-US" altLang="zh-TW" sz="4000" smtClean="0"/>
              <a:t>Information Technology</a:t>
            </a:r>
            <a:endParaRPr lang="zh-TW" altLang="en-US" sz="4000" smtClean="0"/>
          </a:p>
        </p:txBody>
      </p: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>
          <a:xfrm>
            <a:off x="323850" y="2276475"/>
            <a:ext cx="8569325" cy="38496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2800" smtClean="0"/>
              <a:t>1. What are the inputs, processing, and outputs of UPS’s package tracking system?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2. What technologies are used by UPS? How are these technologies related to UPS’s business strategy?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3. What strategic business objectives do UPS’s information systems address?</a:t>
            </a:r>
          </a:p>
          <a:p>
            <a:pPr>
              <a:buFont typeface="Arial" charset="0"/>
              <a:buNone/>
            </a:pPr>
            <a:r>
              <a:rPr lang="en-US" altLang="zh-TW" sz="2800" smtClean="0"/>
              <a:t>4. What would happen if UPS’s information systems were not available?</a:t>
            </a:r>
            <a:endParaRPr lang="zh-TW" altLang="en-US" sz="28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98A902-D0C4-4130-8242-B04C4DD140B1}" type="slidenum">
              <a:rPr lang="zh-TW" altLang="en-US" smtClean="0"/>
              <a:pPr>
                <a:defRPr/>
              </a:pPr>
              <a:t>58</a:t>
            </a:fld>
            <a:endParaRPr lang="zh-TW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r>
              <a:rPr lang="zh-TW" altLang="en-US">
                <a:solidFill>
                  <a:srgbClr val="FF0000"/>
                </a:solidFill>
              </a:rPr>
              <a:t>資訊管理專題</a:t>
            </a:r>
            <a:br>
              <a:rPr lang="zh-TW" altLang="en-US">
                <a:solidFill>
                  <a:srgbClr val="FF0000"/>
                </a:solidFill>
              </a:rPr>
            </a:br>
            <a:r>
              <a:rPr lang="en-US" altLang="zh-TW" sz="3600" smtClean="0">
                <a:solidFill>
                  <a:srgbClr val="FF0000"/>
                </a:solidFill>
              </a:rPr>
              <a:t>(Hot </a:t>
            </a:r>
            <a:r>
              <a:rPr lang="en-US" altLang="zh-TW" sz="3600">
                <a:solidFill>
                  <a:srgbClr val="FF0000"/>
                </a:solidFill>
              </a:rPr>
              <a:t>Issues of Information </a:t>
            </a:r>
            <a:r>
              <a:rPr lang="en-US" altLang="zh-TW" sz="3600" smtClean="0">
                <a:solidFill>
                  <a:srgbClr val="FF0000"/>
                </a:solidFill>
              </a:rPr>
              <a:t>Management)</a:t>
            </a:r>
            <a:endParaRPr lang="zh-TW" altLang="en-US" sz="36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9D8D5-4789-4399-95BC-650780018546}" type="slidenum">
              <a:rPr lang="zh-TW" altLang="en-US" smtClean="0"/>
              <a:pPr>
                <a:defRPr/>
              </a:pPr>
              <a:t>59</a:t>
            </a:fld>
            <a:endParaRPr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75252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dirty="0" smtClean="0"/>
              <a:t>1. </a:t>
            </a:r>
            <a:r>
              <a:rPr lang="zh-TW" altLang="en-US" dirty="0" smtClean="0"/>
              <a:t>請同學於資訊管理專題個案</a:t>
            </a:r>
            <a:r>
              <a:rPr lang="zh-TW" altLang="en-US" dirty="0" smtClean="0">
                <a:solidFill>
                  <a:srgbClr val="FF0000"/>
                </a:solidFill>
              </a:rPr>
              <a:t>討論前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應</a:t>
            </a:r>
            <a:r>
              <a:rPr lang="zh-TW" altLang="en-US" dirty="0" smtClean="0">
                <a:solidFill>
                  <a:srgbClr val="FF0000"/>
                </a:solidFill>
              </a:rPr>
              <a:t>詳細研讀個案</a:t>
            </a:r>
            <a:r>
              <a:rPr lang="zh-TW" altLang="en-US" dirty="0" smtClean="0"/>
              <a:t>，並</a:t>
            </a:r>
            <a:r>
              <a:rPr lang="zh-TW" altLang="en-US" dirty="0" smtClean="0">
                <a:solidFill>
                  <a:srgbClr val="FF0000"/>
                </a:solidFill>
              </a:rPr>
              <a:t>思考個案研究問題</a:t>
            </a:r>
            <a:r>
              <a:rPr lang="zh-TW" altLang="en-US" dirty="0" smtClean="0"/>
              <a:t>。</a:t>
            </a:r>
          </a:p>
          <a:p>
            <a:pPr>
              <a:buFont typeface="Arial" charset="0"/>
              <a:buNone/>
            </a:pPr>
            <a:r>
              <a:rPr lang="en-US" altLang="zh-TW" dirty="0" smtClean="0"/>
              <a:t>2. </a:t>
            </a:r>
            <a:r>
              <a:rPr lang="zh-TW" altLang="en-US" dirty="0" smtClean="0"/>
              <a:t>請同學於</a:t>
            </a:r>
            <a:r>
              <a:rPr lang="zh-TW" altLang="en-US" dirty="0" smtClean="0">
                <a:solidFill>
                  <a:srgbClr val="FF0000"/>
                </a:solidFill>
              </a:rPr>
              <a:t>上課前複習</a:t>
            </a:r>
            <a:r>
              <a:rPr lang="zh-TW" altLang="en-US" dirty="0" smtClean="0"/>
              <a:t>相關資訊管理相關</a:t>
            </a:r>
            <a:r>
              <a:rPr lang="zh-TW" altLang="en-US" dirty="0" smtClean="0">
                <a:solidFill>
                  <a:srgbClr val="FF0000"/>
                </a:solidFill>
              </a:rPr>
              <a:t>理論</a:t>
            </a:r>
            <a:r>
              <a:rPr lang="zh-TW" altLang="en-US" dirty="0" smtClean="0"/>
              <a:t>，以作為</a:t>
            </a:r>
            <a:r>
              <a:rPr lang="zh-TW" altLang="en-US" dirty="0" smtClean="0">
                <a:solidFill>
                  <a:srgbClr val="C00000"/>
                </a:solidFill>
              </a:rPr>
              <a:t>個案分析</a:t>
            </a:r>
            <a:r>
              <a:rPr lang="zh-TW" altLang="en-US" dirty="0" smtClean="0"/>
              <a:t>及</a:t>
            </a:r>
            <a:r>
              <a:rPr lang="zh-TW" altLang="en-US" dirty="0" smtClean="0">
                <a:solidFill>
                  <a:srgbClr val="C00000"/>
                </a:solidFill>
              </a:rPr>
              <a:t>擬定管理對策</a:t>
            </a:r>
            <a:r>
              <a:rPr lang="zh-TW" altLang="en-US" dirty="0" smtClean="0"/>
              <a:t>的依據。</a:t>
            </a:r>
          </a:p>
          <a:p>
            <a:pPr>
              <a:buNone/>
            </a:pPr>
            <a:r>
              <a:rPr lang="en-US" altLang="zh-TW" dirty="0" smtClean="0"/>
              <a:t>3. </a:t>
            </a:r>
            <a:r>
              <a:rPr lang="zh-TW" altLang="en-US" dirty="0" smtClean="0"/>
              <a:t>請同學於</a:t>
            </a:r>
            <a:r>
              <a:rPr lang="zh-TW" altLang="en-US" dirty="0" smtClean="0">
                <a:solidFill>
                  <a:srgbClr val="FF0000"/>
                </a:solidFill>
              </a:rPr>
              <a:t>上課前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solidFill>
                  <a:srgbClr val="FF0000"/>
                </a:solidFill>
              </a:rPr>
              <a:t>先</a:t>
            </a:r>
            <a:r>
              <a:rPr lang="zh-TW" altLang="en-US" dirty="0">
                <a:solidFill>
                  <a:srgbClr val="FF0000"/>
                </a:solidFill>
              </a:rPr>
              <a:t>繳交資訊管理專題個案</a:t>
            </a:r>
            <a:r>
              <a:rPr lang="zh-TW" altLang="en-US" dirty="0" smtClean="0">
                <a:solidFill>
                  <a:srgbClr val="FF0000"/>
                </a:solidFill>
              </a:rPr>
              <a:t>研究問題書面報告</a:t>
            </a:r>
            <a:r>
              <a:rPr lang="zh-TW" altLang="en-US" dirty="0" smtClean="0"/>
              <a:t>。</a:t>
            </a:r>
          </a:p>
          <a:p>
            <a:pPr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上課時間地點：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is-IS" dirty="0"/>
              <a:t>週四 </a:t>
            </a:r>
            <a:r>
              <a:rPr lang="is-IS" altLang="zh-TW" dirty="0"/>
              <a:t>7,8 (14:10-16:00) </a:t>
            </a:r>
            <a:r>
              <a:rPr lang="is-IS" altLang="zh-TW" dirty="0" smtClean="0"/>
              <a:t>B702</a:t>
            </a:r>
            <a:endParaRPr lang="zh-TW" alt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981075"/>
          </a:xfrm>
        </p:spPr>
        <p:txBody>
          <a:bodyPr/>
          <a:lstStyle/>
          <a:p>
            <a:r>
              <a:rPr lang="zh-TW" altLang="zh-TW" smtClean="0">
                <a:solidFill>
                  <a:schemeClr val="accent1"/>
                </a:solidFill>
                <a:latin typeface="標楷體" pitchFamily="65" charset="-120"/>
              </a:rPr>
              <a:t>課程簡介</a:t>
            </a:r>
            <a:endParaRPr lang="zh-TW" altLang="en-US" smtClean="0">
              <a:solidFill>
                <a:schemeClr val="accent1"/>
              </a:solidFill>
              <a:latin typeface="標楷體" pitchFamily="65" charset="-120"/>
            </a:endParaRPr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468313" y="1196975"/>
            <a:ext cx="8351837" cy="5400675"/>
          </a:xfrm>
        </p:spPr>
        <p:txBody>
          <a:bodyPr/>
          <a:lstStyle/>
          <a:p>
            <a:r>
              <a:rPr lang="zh-TW" altLang="en-US" sz="2800" smtClean="0">
                <a:latin typeface="Arial Unicode MS" pitchFamily="34" charset="-120"/>
              </a:rPr>
              <a:t>本課程透過</a:t>
            </a:r>
            <a:r>
              <a:rPr lang="zh-TW" altLang="en-US" sz="2800" smtClean="0">
                <a:solidFill>
                  <a:srgbClr val="FF0000"/>
                </a:solidFill>
                <a:latin typeface="Arial Unicode MS" pitchFamily="34" charset="-120"/>
              </a:rPr>
              <a:t>資訊管理專題個案研究</a:t>
            </a:r>
            <a:r>
              <a:rPr lang="zh-TW" altLang="en-US" sz="2800" smtClean="0">
                <a:latin typeface="Arial Unicode MS" pitchFamily="34" charset="-120"/>
              </a:rPr>
              <a:t>讓學生理解</a:t>
            </a:r>
            <a:r>
              <a:rPr lang="en-US" altLang="zh-TW" sz="2800" smtClean="0">
                <a:latin typeface="Arial Unicode MS" pitchFamily="34" charset="-120"/>
              </a:rPr>
              <a:t/>
            </a:r>
            <a:br>
              <a:rPr lang="en-US" altLang="zh-TW" sz="2800" smtClean="0">
                <a:latin typeface="Arial Unicode MS" pitchFamily="34" charset="-120"/>
              </a:rPr>
            </a:br>
            <a:r>
              <a:rPr lang="zh-TW" altLang="en-US" sz="2800" smtClean="0">
                <a:solidFill>
                  <a:srgbClr val="FF0000"/>
                </a:solidFill>
                <a:latin typeface="Arial Unicode MS" pitchFamily="34" charset="-120"/>
              </a:rPr>
              <a:t>資訊系統</a:t>
            </a:r>
            <a:r>
              <a:rPr lang="zh-TW" altLang="en-US" sz="2800" smtClean="0">
                <a:latin typeface="Arial Unicode MS" pitchFamily="34" charset="-120"/>
              </a:rPr>
              <a:t>與</a:t>
            </a:r>
            <a:r>
              <a:rPr lang="zh-TW" altLang="en-US" sz="2800" smtClean="0">
                <a:solidFill>
                  <a:srgbClr val="FF0000"/>
                </a:solidFill>
                <a:latin typeface="Arial Unicode MS" pitchFamily="34" charset="-120"/>
              </a:rPr>
              <a:t>企業績效</a:t>
            </a:r>
            <a:r>
              <a:rPr lang="zh-TW" altLang="en-US" sz="2800" smtClean="0">
                <a:latin typeface="Arial Unicode MS" pitchFamily="34" charset="-120"/>
              </a:rPr>
              <a:t>的直接連結。</a:t>
            </a:r>
            <a:endParaRPr lang="en-US" altLang="zh-TW" sz="2800" smtClean="0">
              <a:latin typeface="Arial Unicode MS" pitchFamily="34" charset="-120"/>
            </a:endParaRPr>
          </a:p>
          <a:p>
            <a:r>
              <a:rPr lang="zh-TW" altLang="en-US" sz="2800" smtClean="0">
                <a:latin typeface="Arial Unicode MS" pitchFamily="34" charset="-120"/>
              </a:rPr>
              <a:t>資訊管理專題課程讓學生可以更好的了解</a:t>
            </a:r>
            <a:r>
              <a:rPr lang="en-US" altLang="zh-TW" sz="2800" smtClean="0">
                <a:latin typeface="Arial Unicode MS" pitchFamily="34" charset="-120"/>
              </a:rPr>
              <a:t/>
            </a:r>
            <a:br>
              <a:rPr lang="en-US" altLang="zh-TW" sz="2800" smtClean="0">
                <a:latin typeface="Arial Unicode MS" pitchFamily="34" charset="-120"/>
              </a:rPr>
            </a:br>
            <a:r>
              <a:rPr lang="zh-TW" altLang="en-US" sz="2800" smtClean="0">
                <a:latin typeface="Arial Unicode MS" pitchFamily="34" charset="-120"/>
              </a:rPr>
              <a:t>特定公司如何使用資訊系統</a:t>
            </a:r>
            <a:r>
              <a:rPr lang="en-US" altLang="zh-TW" sz="2800" smtClean="0">
                <a:latin typeface="Arial Unicode MS" pitchFamily="34" charset="-120"/>
              </a:rPr>
              <a:t/>
            </a:r>
            <a:br>
              <a:rPr lang="en-US" altLang="zh-TW" sz="2800" smtClean="0">
                <a:latin typeface="Arial Unicode MS" pitchFamily="34" charset="-120"/>
              </a:rPr>
            </a:br>
            <a:r>
              <a:rPr lang="zh-TW" altLang="en-US" sz="2800" smtClean="0">
                <a:latin typeface="Arial Unicode MS" pitchFamily="34" charset="-120"/>
              </a:rPr>
              <a:t>來達成</a:t>
            </a:r>
            <a:r>
              <a:rPr lang="zh-TW" altLang="en-US" sz="2800" smtClean="0">
                <a:solidFill>
                  <a:srgbClr val="FF0000"/>
                </a:solidFill>
                <a:latin typeface="Arial Unicode MS" pitchFamily="34" charset="-120"/>
              </a:rPr>
              <a:t>主要的企業目標</a:t>
            </a:r>
            <a:r>
              <a:rPr lang="zh-TW" altLang="en-US" sz="2800" smtClean="0">
                <a:latin typeface="Arial Unicode MS" pitchFamily="34" charset="-120"/>
              </a:rPr>
              <a:t>：</a:t>
            </a:r>
            <a:endParaRPr lang="en-US" altLang="zh-TW" sz="2800" smtClean="0">
              <a:latin typeface="Arial Unicode MS" pitchFamily="34" charset="-120"/>
            </a:endParaRPr>
          </a:p>
          <a:p>
            <a:pPr lvl="1"/>
            <a:r>
              <a:rPr lang="zh-TW" altLang="en-US" sz="2400" smtClean="0">
                <a:latin typeface="Arial Unicode MS" pitchFamily="34" charset="-120"/>
              </a:rPr>
              <a:t>卓越的經營</a:t>
            </a:r>
            <a:endParaRPr lang="en-US" altLang="zh-TW" sz="2400" smtClean="0">
              <a:latin typeface="Arial Unicode MS" pitchFamily="34" charset="-120"/>
            </a:endParaRPr>
          </a:p>
          <a:p>
            <a:pPr lvl="1"/>
            <a:r>
              <a:rPr lang="zh-TW" altLang="en-US" sz="2400" smtClean="0">
                <a:latin typeface="Arial Unicode MS" pitchFamily="34" charset="-120"/>
              </a:rPr>
              <a:t>新產品、服務和商業模式</a:t>
            </a:r>
            <a:endParaRPr lang="en-US" altLang="zh-TW" sz="2400" smtClean="0">
              <a:latin typeface="Arial Unicode MS" pitchFamily="34" charset="-120"/>
            </a:endParaRPr>
          </a:p>
          <a:p>
            <a:pPr lvl="1"/>
            <a:r>
              <a:rPr lang="zh-TW" altLang="en-US" sz="2400" smtClean="0">
                <a:latin typeface="Arial Unicode MS" pitchFamily="34" charset="-120"/>
              </a:rPr>
              <a:t>客戶和供應商的緊密關係</a:t>
            </a:r>
            <a:endParaRPr lang="en-US" altLang="zh-TW" sz="2400" smtClean="0">
              <a:latin typeface="Arial Unicode MS" pitchFamily="34" charset="-120"/>
            </a:endParaRPr>
          </a:p>
          <a:p>
            <a:pPr lvl="1"/>
            <a:r>
              <a:rPr lang="zh-TW" altLang="en-US" sz="2400" smtClean="0">
                <a:latin typeface="Arial Unicode MS" pitchFamily="34" charset="-120"/>
              </a:rPr>
              <a:t>改善決策制定</a:t>
            </a:r>
            <a:endParaRPr lang="en-US" altLang="zh-TW" sz="2400" smtClean="0">
              <a:latin typeface="Arial Unicode MS" pitchFamily="34" charset="-120"/>
            </a:endParaRPr>
          </a:p>
          <a:p>
            <a:pPr lvl="1"/>
            <a:r>
              <a:rPr lang="zh-TW" altLang="en-US" sz="2400" smtClean="0">
                <a:latin typeface="Arial Unicode MS" pitchFamily="34" charset="-120"/>
              </a:rPr>
              <a:t>競爭優勢</a:t>
            </a:r>
            <a:endParaRPr lang="en-US" altLang="zh-TW" sz="2400" smtClean="0">
              <a:latin typeface="Arial Unicode MS" pitchFamily="34" charset="-120"/>
            </a:endParaRPr>
          </a:p>
          <a:p>
            <a:pPr lvl="1"/>
            <a:r>
              <a:rPr lang="zh-TW" altLang="en-US" sz="2400" smtClean="0">
                <a:latin typeface="Arial Unicode MS" pitchFamily="34" charset="-120"/>
              </a:rPr>
              <a:t>永續經營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B4E13-6167-41B7-B301-908663719A69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7787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Summary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5D82E-A522-4093-A2F3-E282DC413811}" type="slidenum">
              <a:rPr lang="zh-TW" altLang="en-US" smtClean="0"/>
              <a:pPr>
                <a:defRPr/>
              </a:pPr>
              <a:t>60</a:t>
            </a:fld>
            <a:endParaRPr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179388" y="836712"/>
            <a:ext cx="8713787" cy="5832376"/>
          </a:xfrm>
        </p:spPr>
        <p:txBody>
          <a:bodyPr/>
          <a:lstStyle/>
          <a:p>
            <a:r>
              <a:rPr lang="en-US" altLang="zh-TW" sz="2800" smtClean="0"/>
              <a:t>This course helps students to understand and analysis the direct connection between </a:t>
            </a:r>
            <a:r>
              <a:rPr lang="en-US" altLang="zh-TW" sz="2800" smtClean="0">
                <a:solidFill>
                  <a:srgbClr val="FF0000"/>
                </a:solidFill>
              </a:rPr>
              <a:t>information systems</a:t>
            </a:r>
            <a:r>
              <a:rPr lang="en-US" altLang="zh-TW" sz="2800" smtClean="0"/>
              <a:t> and </a:t>
            </a:r>
            <a:r>
              <a:rPr lang="en-US" altLang="zh-TW" sz="2800" smtClean="0">
                <a:solidFill>
                  <a:srgbClr val="FF0000"/>
                </a:solidFill>
              </a:rPr>
              <a:t>business performance </a:t>
            </a:r>
            <a:r>
              <a:rPr lang="en-US" altLang="zh-TW" sz="2800" smtClean="0"/>
              <a:t>though </a:t>
            </a:r>
            <a:br>
              <a:rPr lang="en-US" altLang="zh-TW" sz="2800" smtClean="0"/>
            </a:br>
            <a:r>
              <a:rPr lang="en-US" altLang="zh-TW" sz="2800" smtClean="0">
                <a:solidFill>
                  <a:srgbClr val="FF0000"/>
                </a:solidFill>
              </a:rPr>
              <a:t>case </a:t>
            </a:r>
            <a:r>
              <a:rPr lang="en-US" altLang="zh-TW" sz="2800">
                <a:solidFill>
                  <a:srgbClr val="FF0000"/>
                </a:solidFill>
              </a:rPr>
              <a:t>study </a:t>
            </a:r>
            <a:r>
              <a:rPr lang="en-US" altLang="zh-TW" sz="2800" smtClean="0">
                <a:solidFill>
                  <a:srgbClr val="FF0000"/>
                </a:solidFill>
              </a:rPr>
              <a:t>of information </a:t>
            </a:r>
            <a:r>
              <a:rPr lang="en-US" altLang="zh-TW" sz="2800">
                <a:solidFill>
                  <a:srgbClr val="FF0000"/>
                </a:solidFill>
              </a:rPr>
              <a:t>management hot topics</a:t>
            </a:r>
            <a:r>
              <a:rPr lang="en-US" altLang="zh-TW" sz="2800" smtClean="0"/>
              <a:t>. </a:t>
            </a:r>
          </a:p>
          <a:p>
            <a:r>
              <a:rPr lang="en-US" altLang="zh-TW" sz="2800" smtClean="0"/>
              <a:t>It helps students a better understanding of how specific companies use information systems to achieve the </a:t>
            </a:r>
            <a:r>
              <a:rPr lang="en-US" altLang="zh-TW" sz="2800" smtClean="0">
                <a:solidFill>
                  <a:srgbClr val="FF0000"/>
                </a:solidFill>
              </a:rPr>
              <a:t>main business objectives</a:t>
            </a:r>
            <a:r>
              <a:rPr lang="en-US" altLang="zh-TW" sz="2800" smtClean="0"/>
              <a:t>: </a:t>
            </a:r>
          </a:p>
          <a:p>
            <a:pPr lvl="1"/>
            <a:r>
              <a:rPr lang="en-US" altLang="zh-TW" sz="2400" smtClean="0"/>
              <a:t>operational excellence</a:t>
            </a:r>
          </a:p>
          <a:p>
            <a:pPr lvl="1"/>
            <a:r>
              <a:rPr lang="en-US" altLang="zh-TW" sz="2400" smtClean="0"/>
              <a:t>new products, services, and business models</a:t>
            </a:r>
          </a:p>
          <a:p>
            <a:pPr lvl="1"/>
            <a:r>
              <a:rPr lang="en-US" altLang="zh-TW" sz="2400" smtClean="0"/>
              <a:t>customer and supplier intimacy </a:t>
            </a:r>
          </a:p>
          <a:p>
            <a:pPr lvl="1"/>
            <a:r>
              <a:rPr lang="en-US" altLang="zh-TW" sz="2400" smtClean="0"/>
              <a:t>improved decision making</a:t>
            </a:r>
          </a:p>
          <a:p>
            <a:pPr lvl="1"/>
            <a:r>
              <a:rPr lang="en-US" altLang="zh-TW" sz="2400" smtClean="0"/>
              <a:t>competitive advantage</a:t>
            </a:r>
          </a:p>
          <a:p>
            <a:pPr lvl="1"/>
            <a:r>
              <a:rPr lang="en-US" altLang="zh-TW" sz="2400" smtClean="0"/>
              <a:t>survival</a:t>
            </a:r>
            <a:endParaRPr lang="zh-TW" altLang="en-US" sz="2400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solidFill>
                  <a:schemeClr val="accent1"/>
                </a:solidFill>
              </a:rPr>
              <a:t>Contact Information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b="1" smtClean="0">
                <a:latin typeface="+mn-lt"/>
              </a:rPr>
              <a:t>戴敏育 博士 </a:t>
            </a:r>
            <a:r>
              <a:rPr lang="en-US" altLang="zh-TW" b="1" smtClean="0">
                <a:latin typeface="+mn-lt"/>
              </a:rPr>
              <a:t>(Min-</a:t>
            </a:r>
            <a:r>
              <a:rPr lang="en-US" altLang="zh-TW" b="1" err="1" smtClean="0">
                <a:latin typeface="+mn-lt"/>
              </a:rPr>
              <a:t>Yuh</a:t>
            </a:r>
            <a:r>
              <a:rPr lang="en-US" altLang="zh-TW" b="1" smtClean="0">
                <a:latin typeface="+mn-lt"/>
              </a:rPr>
              <a:t> Day, Ph.D.)</a:t>
            </a:r>
            <a:endParaRPr lang="en-US" altLang="zh-TW" smtClean="0"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mtClean="0">
                <a:latin typeface="+mn-lt"/>
              </a:rPr>
              <a:t>　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mtClean="0">
                <a:latin typeface="+mn-lt"/>
              </a:rPr>
              <a:t>專任助理教授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b="1" smtClean="0">
                <a:latin typeface="+mn-lt"/>
                <a:hlinkClick r:id="rId2"/>
              </a:rPr>
              <a:t>淡江大學</a:t>
            </a:r>
            <a:r>
              <a:rPr lang="zh-TW" altLang="en-US" b="1" smtClean="0">
                <a:latin typeface="+mn-lt"/>
              </a:rPr>
              <a:t> </a:t>
            </a:r>
            <a:r>
              <a:rPr lang="zh-TW" altLang="en-US" b="1" smtClean="0">
                <a:latin typeface="+mn-lt"/>
                <a:hlinkClick r:id="rId3"/>
              </a:rPr>
              <a:t>資訊管理學系</a:t>
            </a:r>
            <a:endParaRPr lang="zh-TW" altLang="en-US" smtClean="0"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mtClean="0"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mtClean="0">
                <a:latin typeface="+mn-lt"/>
              </a:rPr>
              <a:t>電話：</a:t>
            </a:r>
            <a:r>
              <a:rPr lang="en-US" altLang="zh-TW" smtClean="0">
                <a:latin typeface="+mn-lt"/>
              </a:rPr>
              <a:t>02-26215656 #2846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mtClean="0">
                <a:latin typeface="+mn-lt"/>
              </a:rPr>
              <a:t>傳真：</a:t>
            </a:r>
            <a:r>
              <a:rPr lang="en-US" altLang="zh-TW" smtClean="0">
                <a:latin typeface="+mn-lt"/>
              </a:rPr>
              <a:t>02-26209737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mtClean="0">
                <a:latin typeface="+mn-lt"/>
              </a:rPr>
              <a:t>研究室：</a:t>
            </a:r>
            <a:r>
              <a:rPr lang="en-US" altLang="zh-TW" smtClean="0">
                <a:latin typeface="+mn-lt"/>
              </a:rPr>
              <a:t>B929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mtClean="0">
                <a:latin typeface="+mn-lt"/>
              </a:rPr>
              <a:t>地址： </a:t>
            </a:r>
            <a:r>
              <a:rPr lang="en-US" altLang="zh-TW" smtClean="0">
                <a:latin typeface="+mn-lt"/>
              </a:rPr>
              <a:t>25137 </a:t>
            </a:r>
            <a:r>
              <a:rPr lang="zh-TW" altLang="en-US" smtClean="0">
                <a:latin typeface="+mn-lt"/>
              </a:rPr>
              <a:t>新北市淡水區英專路</a:t>
            </a:r>
            <a:r>
              <a:rPr lang="en-US" altLang="zh-TW" smtClean="0">
                <a:latin typeface="+mn-lt"/>
              </a:rPr>
              <a:t>151</a:t>
            </a:r>
            <a:r>
              <a:rPr lang="zh-TW" altLang="en-US" smtClean="0">
                <a:latin typeface="+mn-lt"/>
              </a:rPr>
              <a:t>號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mtClean="0">
                <a:latin typeface="+mn-lt"/>
              </a:rPr>
              <a:t>Email</a:t>
            </a:r>
            <a:r>
              <a:rPr lang="zh-TW" altLang="en-US" smtClean="0">
                <a:latin typeface="+mn-lt"/>
              </a:rPr>
              <a:t>： </a:t>
            </a:r>
            <a:r>
              <a:rPr lang="en-US" altLang="zh-TW" smtClean="0">
                <a:latin typeface="+mn-lt"/>
              </a:rPr>
              <a:t>myday@mail.tku.edu.tw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mtClean="0">
                <a:latin typeface="+mn-lt"/>
              </a:rPr>
              <a:t>網址：</a:t>
            </a:r>
            <a:r>
              <a:rPr lang="en-US" altLang="zh-TW" smtClean="0">
                <a:latin typeface="+mn-lt"/>
                <a:hlinkClick r:id="rId4"/>
              </a:rPr>
              <a:t>http://mail.tku.edu.tw/myday/</a:t>
            </a:r>
            <a:endParaRPr lang="en-US" altLang="zh-TW" smtClean="0"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smtClean="0"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32295-1AB2-43F1-BEC1-83EA6F5775CC}" type="slidenum">
              <a:rPr lang="zh-TW" altLang="en-US"/>
              <a:pPr>
                <a:defRPr/>
              </a:pPr>
              <a:t>61</a:t>
            </a:fld>
            <a:endParaRPr lang="zh-TW" altLang="en-US"/>
          </a:p>
        </p:txBody>
      </p:sp>
      <p:pic>
        <p:nvPicPr>
          <p:cNvPr id="36869" name="Picture 6" descr="http://mail.tku.edu.tw/myday/images/Myday_Ph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628775"/>
            <a:ext cx="1849437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468313" y="58738"/>
            <a:ext cx="8229600" cy="849312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Course Introduction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179388" y="836712"/>
            <a:ext cx="8713787" cy="5832376"/>
          </a:xfrm>
        </p:spPr>
        <p:txBody>
          <a:bodyPr/>
          <a:lstStyle/>
          <a:p>
            <a:r>
              <a:rPr lang="en-US" altLang="zh-TW" sz="2800" smtClean="0"/>
              <a:t>This course helps students to understand and analysis the direct connection between </a:t>
            </a:r>
            <a:r>
              <a:rPr lang="en-US" altLang="zh-TW" sz="2800" smtClean="0">
                <a:solidFill>
                  <a:srgbClr val="FF0000"/>
                </a:solidFill>
              </a:rPr>
              <a:t>information systems</a:t>
            </a:r>
            <a:r>
              <a:rPr lang="en-US" altLang="zh-TW" sz="2800" smtClean="0"/>
              <a:t> and </a:t>
            </a:r>
            <a:r>
              <a:rPr lang="en-US" altLang="zh-TW" sz="2800" smtClean="0">
                <a:solidFill>
                  <a:srgbClr val="FF0000"/>
                </a:solidFill>
              </a:rPr>
              <a:t>business performance </a:t>
            </a:r>
            <a:r>
              <a:rPr lang="en-US" altLang="zh-TW" sz="2800" smtClean="0"/>
              <a:t>though </a:t>
            </a:r>
            <a:br>
              <a:rPr lang="en-US" altLang="zh-TW" sz="2800" smtClean="0"/>
            </a:br>
            <a:r>
              <a:rPr lang="en-US" altLang="zh-TW" sz="2800" smtClean="0">
                <a:solidFill>
                  <a:srgbClr val="FF0000"/>
                </a:solidFill>
              </a:rPr>
              <a:t>case </a:t>
            </a:r>
            <a:r>
              <a:rPr lang="en-US" altLang="zh-TW" sz="2800">
                <a:solidFill>
                  <a:srgbClr val="FF0000"/>
                </a:solidFill>
              </a:rPr>
              <a:t>study </a:t>
            </a:r>
            <a:r>
              <a:rPr lang="en-US" altLang="zh-TW" sz="2800" smtClean="0">
                <a:solidFill>
                  <a:srgbClr val="FF0000"/>
                </a:solidFill>
              </a:rPr>
              <a:t>of information </a:t>
            </a:r>
            <a:r>
              <a:rPr lang="en-US" altLang="zh-TW" sz="2800">
                <a:solidFill>
                  <a:srgbClr val="FF0000"/>
                </a:solidFill>
              </a:rPr>
              <a:t>management hot topics</a:t>
            </a:r>
            <a:r>
              <a:rPr lang="en-US" altLang="zh-TW" sz="2800" smtClean="0"/>
              <a:t>. </a:t>
            </a:r>
          </a:p>
          <a:p>
            <a:r>
              <a:rPr lang="en-US" altLang="zh-TW" sz="2800" smtClean="0"/>
              <a:t>It helps students a better understanding of how specific companies use information systems to achieve the </a:t>
            </a:r>
            <a:r>
              <a:rPr lang="en-US" altLang="zh-TW" sz="2800" smtClean="0">
                <a:solidFill>
                  <a:srgbClr val="FF0000"/>
                </a:solidFill>
              </a:rPr>
              <a:t>main business objectives</a:t>
            </a:r>
            <a:r>
              <a:rPr lang="en-US" altLang="zh-TW" sz="2800" smtClean="0"/>
              <a:t>: </a:t>
            </a:r>
          </a:p>
          <a:p>
            <a:pPr lvl="1"/>
            <a:r>
              <a:rPr lang="en-US" altLang="zh-TW" sz="2400" smtClean="0"/>
              <a:t>operational excellence</a:t>
            </a:r>
          </a:p>
          <a:p>
            <a:pPr lvl="1"/>
            <a:r>
              <a:rPr lang="en-US" altLang="zh-TW" sz="2400" smtClean="0"/>
              <a:t>new products, services, and business models</a:t>
            </a:r>
          </a:p>
          <a:p>
            <a:pPr lvl="1"/>
            <a:r>
              <a:rPr lang="en-US" altLang="zh-TW" sz="2400" smtClean="0"/>
              <a:t>customer and supplier intimacy </a:t>
            </a:r>
          </a:p>
          <a:p>
            <a:pPr lvl="1"/>
            <a:r>
              <a:rPr lang="en-US" altLang="zh-TW" sz="2400" smtClean="0"/>
              <a:t>improved decision making</a:t>
            </a:r>
          </a:p>
          <a:p>
            <a:pPr lvl="1"/>
            <a:r>
              <a:rPr lang="en-US" altLang="zh-TW" sz="2400" smtClean="0"/>
              <a:t>competitive advantage</a:t>
            </a:r>
          </a:p>
          <a:p>
            <a:pPr lvl="1"/>
            <a:r>
              <a:rPr lang="en-US" altLang="zh-TW" sz="2400" smtClean="0"/>
              <a:t>survival</a:t>
            </a:r>
            <a:endParaRPr lang="zh-TW" altLang="en-US" sz="240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F4803-A7C9-46F3-B025-388D7B072664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solidFill>
                  <a:schemeClr val="accent1"/>
                </a:solidFill>
                <a:latin typeface="標楷體" pitchFamily="65" charset="-120"/>
              </a:rPr>
              <a:t>課程目標</a:t>
            </a:r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457200" y="1341438"/>
            <a:ext cx="8362950" cy="4784725"/>
          </a:xfrm>
        </p:spPr>
        <p:txBody>
          <a:bodyPr/>
          <a:lstStyle/>
          <a:p>
            <a:r>
              <a:rPr lang="zh-TW" altLang="en-US" smtClean="0">
                <a:latin typeface="標楷體" pitchFamily="65" charset="-120"/>
              </a:rPr>
              <a:t>學生將能夠暸解及應用</a:t>
            </a:r>
            <a:r>
              <a:rPr lang="en-US" altLang="zh-TW" smtClean="0">
                <a:latin typeface="標楷體" pitchFamily="65" charset="-120"/>
              </a:rPr>
              <a:t/>
            </a:r>
            <a:br>
              <a:rPr lang="en-US" altLang="zh-TW" smtClean="0">
                <a:latin typeface="標楷體" pitchFamily="65" charset="-120"/>
              </a:rPr>
            </a:br>
            <a:r>
              <a:rPr lang="zh-TW" altLang="en-US" smtClean="0">
                <a:latin typeface="標楷體" pitchFamily="65" charset="-120"/>
              </a:rPr>
              <a:t>資訊管理專題個案研究的方法</a:t>
            </a:r>
            <a:endParaRPr lang="en-US" altLang="zh-TW" smtClean="0">
              <a:latin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8974A-1341-4FA2-A1E6-95DA9DC5FD64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Objective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en-US" altLang="zh-TW" smtClean="0"/>
              <a:t>Student will be able to understand and apply the methods of case study for information management hot topics.</a:t>
            </a:r>
            <a:endParaRPr lang="en-US" altLang="zh-TW" smtClean="0">
              <a:latin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E5599-4C54-4A34-A4F1-656498085F96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9084</TotalTime>
  <Words>2527</Words>
  <Application>Microsoft Macintosh PowerPoint</Application>
  <PresentationFormat>On-screen Show (4:3)</PresentationFormat>
  <Paragraphs>451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 Unicode MS</vt:lpstr>
      <vt:lpstr>Calibri</vt:lpstr>
      <vt:lpstr>Times New Roman</vt:lpstr>
      <vt:lpstr>新細明體</vt:lpstr>
      <vt:lpstr>標楷體</vt:lpstr>
      <vt:lpstr>Arial</vt:lpstr>
      <vt:lpstr>Office 佈景主題</vt:lpstr>
      <vt:lpstr>資訊管理專題 Hot Issues of Information Management</vt:lpstr>
      <vt:lpstr>淡江大學106學年度第1學期 課程教學計畫表  Fall 2017 (2017.09.20 - 2018.01.17)</vt:lpstr>
      <vt:lpstr>Information Management (MIS) Information Systems</vt:lpstr>
      <vt:lpstr>Overview of  Fundamental MIS Concepts</vt:lpstr>
      <vt:lpstr>Management Information Systems: Managing the Digital Firm</vt:lpstr>
      <vt:lpstr>課程簡介</vt:lpstr>
      <vt:lpstr>Course Introduction</vt:lpstr>
      <vt:lpstr>課程目標</vt:lpstr>
      <vt:lpstr>Objective</vt:lpstr>
      <vt:lpstr>PowerPoint Presentation</vt:lpstr>
      <vt:lpstr>PowerPoint Presentation</vt:lpstr>
      <vt:lpstr>PowerPoint Presentation</vt:lpstr>
      <vt:lpstr>教材課本與參考書籍</vt:lpstr>
      <vt:lpstr>修課應注意事項</vt:lpstr>
      <vt:lpstr>學期成績計算方式</vt:lpstr>
      <vt:lpstr>Case Study</vt:lpstr>
      <vt:lpstr>Case Study</vt:lpstr>
      <vt:lpstr>Information Management (MIS) Information Systems</vt:lpstr>
      <vt:lpstr>Overview of  Fundamental MIS Concepts</vt:lpstr>
      <vt:lpstr>Management Information Systems: Managing the Digital Firm</vt:lpstr>
      <vt:lpstr>Business  Model</vt:lpstr>
      <vt:lpstr>Business Model</vt:lpstr>
      <vt:lpstr>Definition of Business Model</vt:lpstr>
      <vt:lpstr>Business Model Canvas</vt:lpstr>
      <vt:lpstr>Business Model Canvas</vt:lpstr>
      <vt:lpstr>Business Model Canvas Explained</vt:lpstr>
      <vt:lpstr>The 9 Building Blocks of  Business Model</vt:lpstr>
      <vt:lpstr>Case Study: UPS (Chap. 1) (pp.53-54) UPS Competes Globally with  Information Technology</vt:lpstr>
      <vt:lpstr>Ponsse: Efficiency in Wood Harvesting  with Information System</vt:lpstr>
      <vt:lpstr>Overview of Fundamental MIS Concepts  using an integrated framework for  describing and analyzing information systems</vt:lpstr>
      <vt:lpstr>Information Systems in  Global Business</vt:lpstr>
      <vt:lpstr>How information systems are transforming business</vt:lpstr>
      <vt:lpstr>Globalization opportunities</vt:lpstr>
      <vt:lpstr>The Interdependence Between Organizations and Information Technology</vt:lpstr>
      <vt:lpstr>Strategic Business Objectives of Information Systems</vt:lpstr>
      <vt:lpstr>1. Operational Excellence</vt:lpstr>
      <vt:lpstr>2. New Products, Services, and Business Models</vt:lpstr>
      <vt:lpstr>3. Customer and Supplier Intimacy</vt:lpstr>
      <vt:lpstr>4. Improved Decision Making</vt:lpstr>
      <vt:lpstr>5. Competitive advantage</vt:lpstr>
      <vt:lpstr>6. Survival</vt:lpstr>
      <vt:lpstr>Information Systems  Are More Than Computers</vt:lpstr>
      <vt:lpstr>Dimensions of Information Systems</vt:lpstr>
      <vt:lpstr>Perspectives on Information Systems: Data and Information</vt:lpstr>
      <vt:lpstr>Functions of an Information System</vt:lpstr>
      <vt:lpstr>Levels in a Firm</vt:lpstr>
      <vt:lpstr>MAJOR BUSINESS FUNCTIONS</vt:lpstr>
      <vt:lpstr>IT ISN’T JUST TECHNOLOGY:  A BUSINESS PERSPECTIVE ON INFORMATION SYSTEMS</vt:lpstr>
      <vt:lpstr>The Business Information Value Chain</vt:lpstr>
      <vt:lpstr>The Business Information Value Chain</vt:lpstr>
      <vt:lpstr>COMPLEMENTARY SOCIAL, MANAGERIAL, AND ORGANIZATIONAL ASSETS REQUIRED TO OPTIMIZE RETURNS FROM INFORMATION TECHNOLOGY INVESTMENTS</vt:lpstr>
      <vt:lpstr>Organizational assets</vt:lpstr>
      <vt:lpstr>Managerial assets</vt:lpstr>
      <vt:lpstr>Social assets</vt:lpstr>
      <vt:lpstr>Contemporary Approaches to Information Systems</vt:lpstr>
      <vt:lpstr>Contemporary Approaches to Information Systems</vt:lpstr>
      <vt:lpstr>A Sociotechnical Perspective on Information Systems</vt:lpstr>
      <vt:lpstr>Case Study: UPS (Chap. 1) (pp.53-54) UPS Competes Globally with  Information Technology</vt:lpstr>
      <vt:lpstr>資訊管理專題 (Hot Issues of Information Management)</vt:lpstr>
      <vt:lpstr>Summary</vt:lpstr>
      <vt:lpstr>Contact Information</vt:lpstr>
    </vt:vector>
  </TitlesOfParts>
  <Manager/>
  <Company/>
  <LinksUpToDate>false</LinksUpToDate>
  <SharedDoc>false</SharedDoc>
  <HyperlinkBase/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 Issues of Information Management (資訊管理專題)</dc:title>
  <dc:subject>Hot Issues of Information Management (資訊管理專題)</dc:subject>
  <dc:creator>myday</dc:creator>
  <cp:keywords>Hot Issues of Information Management (資訊管理專題)</cp:keywords>
  <dc:description>Hot Issues of Information Management (資訊管理專題)</dc:description>
  <cp:lastModifiedBy>Microsoft Office User</cp:lastModifiedBy>
  <cp:revision>548</cp:revision>
  <dcterms:created xsi:type="dcterms:W3CDTF">2011-02-14T23:24:00Z</dcterms:created>
  <dcterms:modified xsi:type="dcterms:W3CDTF">2017-11-29T06:50:47Z</dcterms:modified>
  <cp:category/>
</cp:coreProperties>
</file>