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612" r:id="rId2"/>
    <p:sldId id="1431" r:id="rId3"/>
    <p:sldId id="1432" r:id="rId4"/>
    <p:sldId id="1433" r:id="rId5"/>
    <p:sldId id="1230" r:id="rId6"/>
    <p:sldId id="1231" r:id="rId7"/>
    <p:sldId id="1232" r:id="rId8"/>
    <p:sldId id="1233" r:id="rId9"/>
    <p:sldId id="1346" r:id="rId10"/>
    <p:sldId id="1235" r:id="rId11"/>
    <p:sldId id="1236" r:id="rId12"/>
    <p:sldId id="1237" r:id="rId13"/>
    <p:sldId id="1238" r:id="rId14"/>
    <p:sldId id="1239" r:id="rId15"/>
    <p:sldId id="1240" r:id="rId16"/>
    <p:sldId id="1241" r:id="rId17"/>
    <p:sldId id="1242" r:id="rId18"/>
    <p:sldId id="1243" r:id="rId19"/>
    <p:sldId id="1244" r:id="rId20"/>
    <p:sldId id="1245" r:id="rId21"/>
    <p:sldId id="1246" r:id="rId22"/>
    <p:sldId id="1247" r:id="rId23"/>
    <p:sldId id="1248" r:id="rId24"/>
    <p:sldId id="1249" r:id="rId25"/>
    <p:sldId id="1250" r:id="rId26"/>
    <p:sldId id="1251" r:id="rId27"/>
    <p:sldId id="1347" r:id="rId28"/>
    <p:sldId id="1348" r:id="rId29"/>
    <p:sldId id="1349" r:id="rId30"/>
    <p:sldId id="1350" r:id="rId31"/>
    <p:sldId id="1351" r:id="rId32"/>
    <p:sldId id="1352" r:id="rId33"/>
    <p:sldId id="1353" r:id="rId34"/>
    <p:sldId id="1354" r:id="rId35"/>
    <p:sldId id="1355" r:id="rId36"/>
    <p:sldId id="1356" r:id="rId37"/>
    <p:sldId id="1357" r:id="rId38"/>
    <p:sldId id="1358" r:id="rId39"/>
    <p:sldId id="1359" r:id="rId40"/>
    <p:sldId id="1360" r:id="rId41"/>
    <p:sldId id="1361" r:id="rId42"/>
    <p:sldId id="1362" r:id="rId43"/>
    <p:sldId id="1363" r:id="rId44"/>
    <p:sldId id="1364" r:id="rId45"/>
    <p:sldId id="1365" r:id="rId46"/>
    <p:sldId id="1366" r:id="rId47"/>
    <p:sldId id="1367" r:id="rId48"/>
    <p:sldId id="1368" r:id="rId49"/>
    <p:sldId id="1369" r:id="rId50"/>
    <p:sldId id="1370" r:id="rId51"/>
    <p:sldId id="1371" r:id="rId52"/>
    <p:sldId id="1372" r:id="rId53"/>
    <p:sldId id="1373" r:id="rId54"/>
    <p:sldId id="1374" r:id="rId55"/>
    <p:sldId id="1375" r:id="rId56"/>
    <p:sldId id="1376" r:id="rId57"/>
    <p:sldId id="1377" r:id="rId58"/>
    <p:sldId id="1378" r:id="rId59"/>
    <p:sldId id="1379" r:id="rId60"/>
    <p:sldId id="1380" r:id="rId61"/>
    <p:sldId id="1381" r:id="rId62"/>
    <p:sldId id="1382" r:id="rId63"/>
    <p:sldId id="1383" r:id="rId64"/>
    <p:sldId id="1384" r:id="rId65"/>
    <p:sldId id="1385" r:id="rId66"/>
    <p:sldId id="1386" r:id="rId67"/>
    <p:sldId id="1387" r:id="rId68"/>
    <p:sldId id="1388" r:id="rId69"/>
    <p:sldId id="1389" r:id="rId70"/>
    <p:sldId id="1390" r:id="rId71"/>
    <p:sldId id="1391" r:id="rId72"/>
    <p:sldId id="1392" r:id="rId73"/>
    <p:sldId id="1393" r:id="rId74"/>
    <p:sldId id="1394" r:id="rId75"/>
    <p:sldId id="1395" r:id="rId76"/>
    <p:sldId id="1396" r:id="rId77"/>
    <p:sldId id="1397" r:id="rId78"/>
    <p:sldId id="1398" r:id="rId79"/>
    <p:sldId id="1399" r:id="rId80"/>
    <p:sldId id="1400" r:id="rId81"/>
    <p:sldId id="1401" r:id="rId82"/>
    <p:sldId id="1402" r:id="rId83"/>
    <p:sldId id="1403" r:id="rId84"/>
    <p:sldId id="1404" r:id="rId85"/>
    <p:sldId id="1405" r:id="rId86"/>
    <p:sldId id="1406" r:id="rId87"/>
    <p:sldId id="1407" r:id="rId88"/>
    <p:sldId id="1408" r:id="rId89"/>
    <p:sldId id="1409" r:id="rId90"/>
    <p:sldId id="1410" r:id="rId91"/>
    <p:sldId id="1411" r:id="rId92"/>
    <p:sldId id="1412" r:id="rId93"/>
    <p:sldId id="1413" r:id="rId94"/>
    <p:sldId id="1414" r:id="rId95"/>
    <p:sldId id="1415" r:id="rId96"/>
    <p:sldId id="1416" r:id="rId97"/>
    <p:sldId id="1417" r:id="rId98"/>
    <p:sldId id="1418" r:id="rId99"/>
    <p:sldId id="1419" r:id="rId100"/>
    <p:sldId id="1420" r:id="rId101"/>
    <p:sldId id="1421" r:id="rId102"/>
    <p:sldId id="1422" r:id="rId103"/>
    <p:sldId id="1423" r:id="rId104"/>
    <p:sldId id="1424" r:id="rId105"/>
    <p:sldId id="1425" r:id="rId106"/>
    <p:sldId id="1426" r:id="rId107"/>
    <p:sldId id="1427" r:id="rId108"/>
    <p:sldId id="1428" r:id="rId109"/>
    <p:sldId id="1429" r:id="rId110"/>
    <p:sldId id="1313" r:id="rId111"/>
    <p:sldId id="1314" r:id="rId112"/>
    <p:sldId id="1315" r:id="rId113"/>
    <p:sldId id="1316" r:id="rId114"/>
    <p:sldId id="1317" r:id="rId115"/>
    <p:sldId id="1318" r:id="rId116"/>
    <p:sldId id="1319" r:id="rId117"/>
    <p:sldId id="1320" r:id="rId118"/>
    <p:sldId id="1321" r:id="rId119"/>
    <p:sldId id="1322" r:id="rId120"/>
    <p:sldId id="1323" r:id="rId121"/>
    <p:sldId id="1324" r:id="rId122"/>
    <p:sldId id="1325" r:id="rId123"/>
    <p:sldId id="1326" r:id="rId124"/>
    <p:sldId id="1327" r:id="rId125"/>
    <p:sldId id="1328" r:id="rId126"/>
    <p:sldId id="1329" r:id="rId127"/>
    <p:sldId id="1330" r:id="rId128"/>
    <p:sldId id="1331" r:id="rId129"/>
    <p:sldId id="1332" r:id="rId130"/>
    <p:sldId id="1333" r:id="rId131"/>
    <p:sldId id="1334" r:id="rId132"/>
    <p:sldId id="1335" r:id="rId133"/>
    <p:sldId id="1336" r:id="rId134"/>
    <p:sldId id="1337" r:id="rId135"/>
    <p:sldId id="1338" r:id="rId136"/>
    <p:sldId id="1339" r:id="rId137"/>
    <p:sldId id="1340" r:id="rId138"/>
    <p:sldId id="1341" r:id="rId139"/>
    <p:sldId id="1342" r:id="rId140"/>
    <p:sldId id="1343" r:id="rId141"/>
    <p:sldId id="1344" r:id="rId142"/>
    <p:sldId id="1345" r:id="rId143"/>
    <p:sldId id="1434" r:id="rId144"/>
    <p:sldId id="1228" r:id="rId145"/>
    <p:sldId id="1229" r:id="rId14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66"/>
    <a:srgbClr val="FF7C80"/>
    <a:srgbClr val="FF99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0" autoAdjust="0"/>
    <p:restoredTop sz="50000" autoAdjust="0"/>
  </p:normalViewPr>
  <p:slideViewPr>
    <p:cSldViewPr>
      <p:cViewPr varScale="1">
        <p:scale>
          <a:sx n="85" d="100"/>
          <a:sy n="85" d="100"/>
        </p:scale>
        <p:origin x="38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8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150" Type="http://schemas.openxmlformats.org/officeDocument/2006/relationships/viewProps" Target="viewProps.xml"/><Relationship Id="rId151" Type="http://schemas.openxmlformats.org/officeDocument/2006/relationships/theme" Target="theme/theme1.xml"/><Relationship Id="rId15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notesMaster" Target="notesMasters/notesMaster1.xml"/><Relationship Id="rId148" Type="http://schemas.openxmlformats.org/officeDocument/2006/relationships/handoutMaster" Target="handoutMasters/handoutMaster1.xml"/><Relationship Id="rId1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D6E09A4-C260-449E-899F-1EEBD1068A58}" type="datetimeFigureOut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DBFBDF98-E37E-45BD-B08D-D77A117C76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494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0C689C75-64B6-4986-80EF-DA95AD0FEADA}" type="datetimeFigureOut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EEE19E7F-FD20-4A6B-AEEC-8A48D9E0D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439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Model Innovation</a:t>
            </a:r>
          </a:p>
          <a:p>
            <a:r>
              <a:rPr lang="en-US" dirty="0" smtClean="0"/>
              <a:t>adding new activities</a:t>
            </a:r>
          </a:p>
          <a:p>
            <a:r>
              <a:rPr lang="en-US" dirty="0" smtClean="0"/>
              <a:t>linking activities in novel ways </a:t>
            </a:r>
          </a:p>
          <a:p>
            <a:r>
              <a:rPr lang="en-US" dirty="0" smtClean="0"/>
              <a:t>changing one or more parties that perform any of the activities.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 Amit, Raphael, and Christoph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Zott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. "Creating value through business model innovation."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MIT Sloan Management Review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53, no. 3 (2012): 41.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72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your target customer?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offer to the customer?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the value proposition created?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revenue created?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E19E7F-FD20-4A6B-AEEC-8A48D9E0DE9B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3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14DAB-38AA-4A0B-8817-46E1E424CD14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010CD-CD4E-434B-8926-A9DE1916E5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81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156D-5BE4-4D0E-B529-E1E921E08DD6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3FF6B-308D-4F4D-B992-A97D2D06A1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65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BB11-AE20-4388-91F9-2F5C8E241841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B6C17-1FE7-4230-80E6-1A589769E7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05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E8239-D69B-4BE6-9906-F3E13853F333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B46C-01CC-41BD-8A17-4C0AF2F2BD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690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F4F5-365D-44BD-B8EC-821E3B0522A3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2499A-672A-437B-AFCA-F1B688B66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73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CE425-E5BB-4854-B461-7C45B10036F6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1A427-593D-434B-B916-C49A0C4221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84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B3534-3210-4D4D-99F9-EC7107345914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63C0-4647-4BE2-82CF-17C0ABE06F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31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B208-A4B1-4F54-9E7D-EA4D2245067A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5884-E26B-4815-8806-E40648857E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5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551EF-3145-49A1-8529-F9FEDE2458BC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949D-7381-4EB4-99E7-E9EAFA63A6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84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E841-4957-4453-9FDC-A8D2130F59D1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2C21-AF3C-4262-8D32-0240285020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6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BABEC-9A0E-4453-8D91-9B2D65042634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945B6-641E-4D6D-BAC9-79EC71224DB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F4CE432-E022-4DF1-92AA-28625D4FD1FE}" type="datetime1">
              <a:rPr lang="zh-TW" altLang="en-US"/>
              <a:pPr>
                <a:defRPr/>
              </a:pPr>
              <a:t>2017/12/27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6CE35B-6413-42D8-B1FC-8DE1F5D98A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hyperlink" Target="http://businessmodel.guru/the-uber-business-model-canva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hyperlink" Target="https://www.uber.com/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3now.com/what-is-the-proper-relationship-for-the-cio-ceo-and-cfo/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3now.com/what-is-the-proper-relationship-for-the-cio-ceo-and-cfo/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gowiki.com/index.php?title=The_Relationship_Between_the_CEO_and_CIO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bmimatters.com/tag/business-model-canvas-examples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bmimatters.com/tag/business-model-canvas-examples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QoAOzMTLP5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onlinearthinking.typepad.com/nonlinear_thinking/2008/07/the-business-model-canvas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QoAOzMTLP5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onlinearthinking.typepad.com/nonlinear_thinking/2008/07/the-business-model-canvas.html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QoAOzMTLP5s" TargetMode="External"/><Relationship Id="rId3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bmimatters.com/tag/business-model-canvas-examples/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bmimatters.com/tag/business-model-canvas-example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bmimatters.com/tag/business-model-canvas-examples/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bmimatters.com/tag/business-model-canvas-examples/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://bmimatters.com/tag/business-model-canvas-examples/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://bmimatters.com/tag/business-model-canvas-examples/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businessmodelcombo.wordpress.com/2011/02/04/what-would-a-sustainable-techno-cake-business-model-look-like/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xtjuggernaut.com/blog/airbnb-business-model-canvas-how-airbnb-works-revenue-insights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xtjuggernaut.com/blog/airbnb-business-model-canvas-how-airbnb-works-revenue-insights/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hyperlink" Target="http://www.slideshare.net/ThiagoPaiva/airbnb-12210879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xtjuggernaut.com/blog/how-uber-works-business-model-revenue-uber-insights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nextjuggernaut.com/blog/how-uber-works-business-model-revenue-uber-insights/" TargetMode="Externa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95288" y="116632"/>
            <a:ext cx="8424862" cy="1150938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2"/>
                </a:solidFill>
              </a:rPr>
              <a:t>資訊管理專題</a:t>
            </a:r>
            <a:r>
              <a:rPr lang="en-US" altLang="zh-TW" sz="4000" dirty="0" smtClean="0">
                <a:solidFill>
                  <a:schemeClr val="tx2"/>
                </a:solidFill>
              </a:rPr>
              <a:t/>
            </a:r>
            <a:br>
              <a:rPr lang="en-US" altLang="zh-TW" sz="4000" dirty="0" smtClean="0">
                <a:solidFill>
                  <a:schemeClr val="tx2"/>
                </a:solidFill>
              </a:rPr>
            </a:br>
            <a:r>
              <a:rPr lang="en-US" altLang="zh-TW" sz="3600" dirty="0">
                <a:solidFill>
                  <a:schemeClr val="tx2"/>
                </a:solidFill>
              </a:rPr>
              <a:t>Hot Issues of Information Management</a:t>
            </a:r>
            <a:endParaRPr lang="zh-TW" altLang="en-US" sz="3600" dirty="0" smtClean="0">
              <a:solidFill>
                <a:schemeClr val="tx2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F5118-6F2C-4406-9285-DCCCB2E27C5B}" type="slidenum">
              <a:rPr lang="zh-TW" altLang="en-US"/>
              <a:pPr>
                <a:defRPr/>
              </a:pPr>
              <a:t>1</a:t>
            </a:fld>
            <a:endParaRPr lang="zh-TW" altLang="en-US"/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1763713" y="2924944"/>
            <a:ext cx="59039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1061IM4B10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TLMXB4B </a:t>
            </a:r>
            <a:r>
              <a:rPr kumimoji="0" lang="en-US" altLang="zh-TW" sz="1800" dirty="0">
                <a:solidFill>
                  <a:srgbClr val="7F7F7F"/>
                </a:solidFill>
              </a:rPr>
              <a:t>(</a:t>
            </a:r>
            <a:r>
              <a:rPr kumimoji="0" lang="en-US" altLang="zh-TW" sz="1800" dirty="0" smtClean="0">
                <a:solidFill>
                  <a:srgbClr val="7F7F7F"/>
                </a:solidFill>
              </a:rPr>
              <a:t>M0842)</a:t>
            </a:r>
            <a:r>
              <a:rPr kumimoji="0" lang="en-US" altLang="zh-TW" sz="1800" dirty="0">
                <a:solidFill>
                  <a:srgbClr val="7F7F7F"/>
                </a:solidFill>
              </a:rPr>
              <a:t/>
            </a:r>
            <a:br>
              <a:rPr kumimoji="0" lang="en-US" altLang="zh-TW" sz="1800" dirty="0">
                <a:solidFill>
                  <a:srgbClr val="7F7F7F"/>
                </a:solidFill>
              </a:rPr>
            </a:br>
            <a:r>
              <a:rPr kumimoji="0" lang="nn-NO" altLang="zh-TW" sz="1800" dirty="0">
                <a:solidFill>
                  <a:srgbClr val="7F7F7F"/>
                </a:solidFill>
              </a:rPr>
              <a:t> </a:t>
            </a:r>
            <a:r>
              <a:rPr kumimoji="0" lang="nn-NO" altLang="zh-TW" sz="1800" dirty="0" err="1" smtClean="0">
                <a:solidFill>
                  <a:srgbClr val="7F7F7F"/>
                </a:solidFill>
              </a:rPr>
              <a:t>Wed</a:t>
            </a:r>
            <a:r>
              <a:rPr kumimoji="0" lang="nn-NO" altLang="zh-TW" sz="1800" dirty="0" smtClean="0">
                <a:solidFill>
                  <a:srgbClr val="7F7F7F"/>
                </a:solidFill>
              </a:rPr>
              <a:t> 8,9 </a:t>
            </a:r>
            <a:r>
              <a:rPr kumimoji="0" lang="nn-NO" altLang="zh-TW" sz="1800" dirty="0">
                <a:solidFill>
                  <a:srgbClr val="7F7F7F"/>
                </a:solidFill>
              </a:rPr>
              <a:t>(</a:t>
            </a:r>
            <a:r>
              <a:rPr kumimoji="0" lang="nn-NO" altLang="zh-TW" sz="1800" dirty="0" smtClean="0">
                <a:solidFill>
                  <a:srgbClr val="7F7F7F"/>
                </a:solidFill>
              </a:rPr>
              <a:t>15:10-17:00</a:t>
            </a:r>
            <a:r>
              <a:rPr kumimoji="0" lang="nn-NO" altLang="zh-TW" sz="1800" dirty="0">
                <a:solidFill>
                  <a:srgbClr val="7F7F7F"/>
                </a:solidFill>
              </a:rPr>
              <a:t>) </a:t>
            </a:r>
            <a:r>
              <a:rPr kumimoji="0" lang="nn-NO" altLang="zh-TW" sz="1800" dirty="0" smtClean="0">
                <a:solidFill>
                  <a:srgbClr val="7F7F7F"/>
                </a:solidFill>
              </a:rPr>
              <a:t>B702</a:t>
            </a:r>
            <a:endParaRPr kumimoji="0" lang="zh-TW" altLang="en-US" sz="1800" dirty="0">
              <a:solidFill>
                <a:srgbClr val="7F7F7F"/>
              </a:solidFill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503238" y="3933825"/>
            <a:ext cx="8208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500" b="1" dirty="0" err="1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 Day</a:t>
            </a:r>
            <a:endParaRPr kumimoji="0" lang="en-US" altLang="zh-TW" sz="2500" b="1" dirty="0">
              <a:solidFill>
                <a:srgbClr val="898989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5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3"/>
              </a:rPr>
              <a:t>戴敏育</a:t>
            </a:r>
            <a:endParaRPr kumimoji="0" lang="en-US" altLang="zh-TW" sz="2500" b="1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5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5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專任助理教授</a:t>
            </a:r>
            <a:endParaRPr kumimoji="0" lang="en-US" altLang="zh-TW" sz="25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5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en-US" altLang="zh-TW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kumimoji="0" lang="en-US" altLang="zh-TW" sz="2500" b="1" dirty="0" err="1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500" b="1" dirty="0">
              <a:solidFill>
                <a:srgbClr val="898989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/>
              </a:rPr>
              <a:t>淡江大學</a:t>
            </a:r>
            <a:r>
              <a:rPr kumimoji="0" lang="zh-TW" altLang="en-US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 </a:t>
            </a:r>
            <a:r>
              <a:rPr kumimoji="0" lang="zh-TW" altLang="en-US" sz="25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7"/>
              </a:rPr>
              <a:t>資訊管理學系</a:t>
            </a:r>
            <a:endParaRPr kumimoji="0" lang="en-US" altLang="zh-TW" sz="2500" b="1" dirty="0">
              <a:solidFill>
                <a:srgbClr val="898989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ea typeface="標楷體" pitchFamily="65" charset="-120"/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  <a:ea typeface="標楷體" pitchFamily="65" charset="-120"/>
                <a:cs typeface="Times New Roman" pitchFamily="18" charset="0"/>
              </a:rPr>
              <a:t>2017-12-27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1979613" y="3968750"/>
            <a:ext cx="113506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10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60350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194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179388" y="1268760"/>
            <a:ext cx="8785225" cy="16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+mj-lt"/>
              </a:rPr>
              <a:t>E-commerce: </a:t>
            </a:r>
            <a:br>
              <a:rPr lang="en-US" altLang="zh-TW" sz="4000" b="1" dirty="0">
                <a:solidFill>
                  <a:srgbClr val="FF0000"/>
                </a:solidFill>
                <a:latin typeface="+mj-lt"/>
              </a:rPr>
            </a:br>
            <a:r>
              <a:rPr lang="en-US" altLang="zh-TW" sz="4000" b="1" dirty="0">
                <a:solidFill>
                  <a:srgbClr val="FF0000"/>
                </a:solidFill>
                <a:latin typeface="+mj-lt"/>
              </a:rPr>
              <a:t>Digital Markets, Digital Goods: </a:t>
            </a:r>
            <a:r>
              <a:rPr lang="en-US" altLang="zh-TW" sz="40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altLang="zh-TW" sz="4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altLang="zh-TW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TW" sz="4000" b="1" dirty="0">
                <a:solidFill>
                  <a:srgbClr val="FF0000"/>
                </a:solidFill>
                <a:latin typeface="+mj-lt"/>
              </a:rPr>
              <a:t>Zagat   (Chap. 10) </a:t>
            </a:r>
            <a:endParaRPr lang="mr-IN" altLang="zh-TW" sz="4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Growth of E-Commerce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1437988-21CF-6C46-B063-99E1F975B56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26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752600"/>
            <a:ext cx="8567737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9058811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" y="836712"/>
            <a:ext cx="8675840" cy="5773732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719137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Uber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Canvas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6" y="53142"/>
            <a:ext cx="821654" cy="171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504056" cy="5040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664241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5"/>
              </a:rPr>
              <a:t>://businessmodel.guru/the-uber-business-model-canvas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/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772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sz="5400" dirty="0" smtClean="0">
                <a:solidFill>
                  <a:schemeClr val="accent1"/>
                </a:solidFill>
              </a:rPr>
              <a:t>Uber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108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5856" y="6460733"/>
            <a:ext cx="2441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https://www.uber.com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7301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81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Come up with Killer Startup </a:t>
            </a:r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dirty="0" smtClean="0">
                <a:solidFill>
                  <a:schemeClr val="accent1"/>
                </a:solidFill>
              </a:rPr>
              <a:t>deas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314869"/>
            <a:ext cx="7829550" cy="521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0808" y="654597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ownstartup.com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-content/uploads/2015/12/Add-subheading-2-585x390.jpg</a:t>
            </a:r>
          </a:p>
        </p:txBody>
      </p:sp>
    </p:spTree>
    <p:extLst>
      <p:ext uri="{BB962C8B-B14F-4D97-AF65-F5344CB8AC3E}">
        <p14:creationId xmlns:p14="http://schemas.microsoft.com/office/powerpoint/2010/main" val="851707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r>
              <a:rPr lang="en-US" dirty="0" smtClean="0">
                <a:solidFill>
                  <a:srgbClr val="FF0000"/>
                </a:solidFill>
              </a:rPr>
              <a:t>Business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9506" r="10490" b="9134"/>
          <a:stretch/>
        </p:blipFill>
        <p:spPr>
          <a:xfrm>
            <a:off x="971600" y="980728"/>
            <a:ext cx="7344816" cy="52860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315" y="6579314"/>
            <a:ext cx="72013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digital.pwc.co.nz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/ideas/uber-digital-and-disruption-whats-happening-and-why-does-it-work/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4355976" y="5161025"/>
            <a:ext cx="4320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5940152" y="836136"/>
            <a:ext cx="4320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smtClean="0">
                <a:solidFill>
                  <a:srgbClr val="FF0000"/>
                </a:solidFill>
                <a:latin typeface="Arial" charset="0"/>
              </a:rPr>
              <a:t>2</a:t>
            </a:r>
            <a:endParaRPr lang="en-US" altLang="zh-TW" sz="4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6947990" y="3114408"/>
            <a:ext cx="4320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smtClean="0">
                <a:solidFill>
                  <a:srgbClr val="FF0000"/>
                </a:solidFill>
                <a:latin typeface="Arial" charset="0"/>
              </a:rPr>
              <a:t>3</a:t>
            </a:r>
            <a:endParaRPr lang="en-US" altLang="zh-TW" sz="4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475656" y="3259746"/>
            <a:ext cx="4320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smtClean="0">
                <a:solidFill>
                  <a:srgbClr val="FF0000"/>
                </a:solidFill>
                <a:latin typeface="Arial" charset="0"/>
              </a:rPr>
              <a:t>4</a:t>
            </a:r>
            <a:endParaRPr lang="en-US" altLang="zh-TW" sz="40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863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04" y="7968"/>
            <a:ext cx="8229600" cy="90872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New Business Model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331640" y="6638767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www.slideshare.net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Alex.Osterwalder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/private-banking-business-models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99516" y="3223392"/>
            <a:ext cx="2952328" cy="1189856"/>
          </a:xfrm>
          <a:prstGeom prst="roundRect">
            <a:avLst>
              <a:gd name="adj" fmla="val 12079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Business Model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6768244" y="2467428"/>
            <a:ext cx="2088232" cy="720080"/>
          </a:xfrm>
          <a:prstGeom prst="roundRect">
            <a:avLst>
              <a:gd name="adj" fmla="val 1207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1"/>
                </a:solidFill>
              </a:rPr>
              <a:t>Structure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31158" y="976027"/>
            <a:ext cx="1720962" cy="396011"/>
          </a:xfrm>
          <a:prstGeom prst="roundRect">
            <a:avLst>
              <a:gd name="adj" fmla="val 2241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direction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81275" y="5037248"/>
            <a:ext cx="2088232" cy="720080"/>
          </a:xfrm>
          <a:prstGeom prst="roundRect">
            <a:avLst>
              <a:gd name="adj" fmla="val 1207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1"/>
                </a:solidFill>
              </a:rPr>
              <a:t>Rewards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59195" y="5037248"/>
            <a:ext cx="2088232" cy="720080"/>
          </a:xfrm>
          <a:prstGeom prst="roundRect">
            <a:avLst>
              <a:gd name="adj" fmla="val 1207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Process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4884" y="2520883"/>
            <a:ext cx="2088232" cy="720080"/>
          </a:xfrm>
          <a:prstGeom prst="roundRect">
            <a:avLst>
              <a:gd name="adj" fmla="val 1207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1"/>
                </a:solidFill>
              </a:rPr>
              <a:t>People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31564" y="1556792"/>
            <a:ext cx="2088232" cy="720080"/>
          </a:xfrm>
          <a:prstGeom prst="roundRect">
            <a:avLst>
              <a:gd name="adj" fmla="val 1207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Strategy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52320" y="3284984"/>
            <a:ext cx="1548988" cy="396200"/>
          </a:xfrm>
          <a:prstGeom prst="roundRect">
            <a:avLst>
              <a:gd name="adj" fmla="val 2241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power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53818" y="5957804"/>
            <a:ext cx="1795803" cy="396200"/>
          </a:xfrm>
          <a:prstGeom prst="roundRect">
            <a:avLst>
              <a:gd name="adj" fmla="val 2241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1"/>
                </a:solidFill>
              </a:rPr>
              <a:t>information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73175" y="5947290"/>
            <a:ext cx="1795803" cy="396200"/>
          </a:xfrm>
          <a:prstGeom prst="roundRect">
            <a:avLst>
              <a:gd name="adj" fmla="val 2241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motivation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370" y="3352413"/>
            <a:ext cx="2128539" cy="396200"/>
          </a:xfrm>
          <a:prstGeom prst="roundRect">
            <a:avLst>
              <a:gd name="adj" fmla="val 2241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s</a:t>
            </a:r>
            <a:r>
              <a:rPr lang="en-US" sz="2400" smtClean="0">
                <a:solidFill>
                  <a:schemeClr val="accent1"/>
                </a:solidFill>
              </a:rPr>
              <a:t>kills/mind-set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>
            <a:stCxn id="7" idx="0"/>
            <a:endCxn id="13" idx="2"/>
          </p:cNvCxnSpPr>
          <p:nvPr/>
        </p:nvCxnSpPr>
        <p:spPr>
          <a:xfrm flipV="1">
            <a:off x="4775680" y="2276872"/>
            <a:ext cx="0" cy="94652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8" idx="1"/>
          </p:cNvCxnSpPr>
          <p:nvPr/>
        </p:nvCxnSpPr>
        <p:spPr>
          <a:xfrm flipV="1">
            <a:off x="6251844" y="2827468"/>
            <a:ext cx="516400" cy="4643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0" idx="0"/>
          </p:cNvCxnSpPr>
          <p:nvPr/>
        </p:nvCxnSpPr>
        <p:spPr>
          <a:xfrm flipH="1">
            <a:off x="3025391" y="4413248"/>
            <a:ext cx="987577" cy="62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19796" y="4413248"/>
            <a:ext cx="696420" cy="62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2" idx="3"/>
          </p:cNvCxnSpPr>
          <p:nvPr/>
        </p:nvCxnSpPr>
        <p:spPr>
          <a:xfrm flipH="1" flipV="1">
            <a:off x="2783116" y="2880923"/>
            <a:ext cx="516400" cy="46155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4820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79"/>
            <a:ext cx="9144000" cy="6659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5923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angelab.me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/review-of-business-model-generation/</a:t>
            </a:r>
          </a:p>
        </p:txBody>
      </p:sp>
    </p:spTree>
    <p:extLst>
      <p:ext uri="{BB962C8B-B14F-4D97-AF65-F5344CB8AC3E}">
        <p14:creationId xmlns:p14="http://schemas.microsoft.com/office/powerpoint/2010/main" val="155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C61AA4-5906-1C49-86AF-412F3DE205C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  <p:sp>
        <p:nvSpPr>
          <p:cNvPr id="809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Customer</a:t>
            </a:r>
            <a:b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  <a:endParaRPr lang="en-US" altLang="zh-TW" sz="96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562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altLang="en-US" sz="9600" b="1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 b="1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 b="1">
                <a:latin typeface="Calibri" charset="0"/>
                <a:ea typeface="標楷體" charset="-120"/>
              </a:rPr>
              <a:t> </a:t>
            </a:r>
            <a:br>
              <a:rPr lang="en-US" altLang="zh-TW" sz="9600" b="1">
                <a:latin typeface="Calibri" charset="0"/>
                <a:ea typeface="標楷體" charset="-120"/>
              </a:rPr>
            </a:br>
            <a:r>
              <a:rPr lang="en-US" altLang="zh-TW" sz="9600" b="1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 b="1">
                <a:latin typeface="Calibri" charset="0"/>
                <a:ea typeface="標楷體" charset="-120"/>
              </a:rPr>
              <a:t> </a:t>
            </a:r>
            <a:r>
              <a:rPr lang="en-US" altLang="zh-TW" sz="9600" b="1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 b="1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 b="1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B6C70D-401F-B84F-90F9-A78D2FD436B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554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8153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Font typeface="Arial" charset="0"/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7F8B9A8-0902-FC4C-AC2A-DFD2E896A6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5292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635000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0CEC78-5900-9244-95EC-09F7136E7D1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1052736"/>
            <a:ext cx="2088232" cy="24482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8024" y="1052736"/>
            <a:ext cx="1800200" cy="53285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1680" y="3861048"/>
            <a:ext cx="2088232" cy="25202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3779838" y="2276475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3779838" y="3716338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8084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8 Unique Features of E-commerce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67287"/>
          </a:xfrm>
        </p:spPr>
        <p:txBody>
          <a:bodyPr/>
          <a:lstStyle/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Ubiquity 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Global reach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Universal standards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Richness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Interactivity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Information density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Personalization/Customization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標楷體" charset="-120"/>
              </a:rPr>
              <a:t>Social technology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80A229-961A-0E40-833E-E84BC589EB3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790312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Customer Value Triad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684213" y="836613"/>
            <a:ext cx="8229600" cy="11525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Quality, Service, and Price 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(qsp)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741A77-5CD1-EA4C-BD30-F13C10B990E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" name="Isosceles Triangle 2"/>
          <p:cNvSpPr>
            <a:spLocks noChangeArrowheads="1"/>
          </p:cNvSpPr>
          <p:nvPr/>
        </p:nvSpPr>
        <p:spPr bwMode="auto">
          <a:xfrm>
            <a:off x="2895600" y="2997200"/>
            <a:ext cx="3529013" cy="251936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998" name="Rectangle 3"/>
          <p:cNvSpPr>
            <a:spLocks noChangeArrowheads="1"/>
          </p:cNvSpPr>
          <p:nvPr/>
        </p:nvSpPr>
        <p:spPr bwMode="auto">
          <a:xfrm>
            <a:off x="3903663" y="2349500"/>
            <a:ext cx="173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chemeClr val="tx2"/>
                </a:solidFill>
                <a:ea typeface="標楷體" charset="-120"/>
              </a:rPr>
              <a:t>Quality</a:t>
            </a:r>
            <a:endParaRPr lang="en-US" altLang="zh-TW" sz="4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4999" name="Rectangle 8"/>
          <p:cNvSpPr>
            <a:spLocks noChangeArrowheads="1"/>
          </p:cNvSpPr>
          <p:nvPr/>
        </p:nvSpPr>
        <p:spPr bwMode="auto">
          <a:xfrm>
            <a:off x="1887538" y="5516563"/>
            <a:ext cx="1709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chemeClr val="tx2"/>
                </a:solidFill>
                <a:ea typeface="標楷體" charset="-120"/>
              </a:rPr>
              <a:t>Service</a:t>
            </a:r>
            <a:endParaRPr lang="en-US" altLang="zh-TW" sz="4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5000" name="Rectangle 9"/>
          <p:cNvSpPr>
            <a:spLocks noChangeArrowheads="1"/>
          </p:cNvSpPr>
          <p:nvPr/>
        </p:nvSpPr>
        <p:spPr bwMode="auto">
          <a:xfrm>
            <a:off x="6064250" y="5516563"/>
            <a:ext cx="1238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chemeClr val="tx2"/>
                </a:solidFill>
                <a:ea typeface="標楷體" charset="-120"/>
              </a:rPr>
              <a:t>Price</a:t>
            </a:r>
            <a:endParaRPr lang="en-US" altLang="zh-TW" sz="4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9992413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Value and Satisfaction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Marketing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identification, creation, communication, delivery, and monitoring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customer value</a:t>
            </a:r>
            <a:r>
              <a:rPr lang="en-US" altLang="zh-TW">
                <a:latin typeface="Calibri" charset="0"/>
                <a:ea typeface="標楷體" charset="-120"/>
              </a:rPr>
              <a:t>.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Satisfaction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a person</a:t>
            </a:r>
            <a:r>
              <a:rPr lang="en-US" altLang="en-US">
                <a:latin typeface="Calibri" charset="0"/>
                <a:ea typeface="標楷體" charset="-120"/>
              </a:rPr>
              <a:t>’</a:t>
            </a:r>
            <a:r>
              <a:rPr lang="en-US" altLang="zh-TW">
                <a:latin typeface="Calibri" charset="0"/>
                <a:ea typeface="標楷體" charset="-120"/>
              </a:rPr>
              <a:t>s judgment of a product</a:t>
            </a:r>
            <a:r>
              <a:rPr lang="en-US" altLang="en-US">
                <a:latin typeface="Calibri" charset="0"/>
                <a:ea typeface="標楷體" charset="-120"/>
              </a:rPr>
              <a:t>’</a:t>
            </a:r>
            <a:r>
              <a:rPr lang="en-US" altLang="zh-TW">
                <a:latin typeface="Calibri" charset="0"/>
                <a:ea typeface="標楷體" charset="-120"/>
              </a:rPr>
              <a:t>s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perceived performance </a:t>
            </a:r>
            <a:r>
              <a:rPr lang="en-US" altLang="zh-TW">
                <a:latin typeface="Calibri" charset="0"/>
                <a:ea typeface="標楷體" charset="-120"/>
              </a:rPr>
              <a:t/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 relationship to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984807"/>
                </a:solidFill>
                <a:latin typeface="Calibri" charset="0"/>
                <a:ea typeface="標楷體" charset="-120"/>
              </a:rPr>
              <a:t>expectations</a:t>
            </a:r>
          </a:p>
          <a:p>
            <a:endParaRPr lang="en-US" altLang="zh-TW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7E84650-CFC6-5B4D-BFFC-F8FCE67C44E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7200604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zh-TW" sz="7200">
                <a:latin typeface="Calibri" charset="0"/>
                <a:ea typeface="標楷體" charset="-120"/>
              </a:rPr>
              <a:t>Building </a:t>
            </a:r>
            <a:br>
              <a:rPr lang="en-US" altLang="zh-TW" sz="7200"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Customer Value</a:t>
            </a:r>
            <a:r>
              <a:rPr lang="en-US" altLang="zh-TW" sz="7200">
                <a:latin typeface="Calibri" charset="0"/>
                <a:ea typeface="標楷體" charset="-120"/>
              </a:rPr>
              <a:t>,</a:t>
            </a:r>
            <a:br>
              <a:rPr lang="en-US" altLang="zh-TW" sz="7200">
                <a:latin typeface="Calibri" charset="0"/>
                <a:ea typeface="標楷體" charset="-120"/>
              </a:rPr>
            </a:br>
            <a:r>
              <a:rPr lang="en-US" altLang="zh-TW" sz="7200">
                <a:latin typeface="Calibri" charset="0"/>
                <a:ea typeface="標楷體" charset="-120"/>
              </a:rPr>
              <a:t>Satisfaction, </a:t>
            </a:r>
            <a:br>
              <a:rPr lang="en-US" altLang="zh-TW" sz="7200">
                <a:latin typeface="Calibri" charset="0"/>
                <a:ea typeface="標楷體" charset="-120"/>
              </a:rPr>
            </a:br>
            <a:r>
              <a:rPr lang="en-US" altLang="zh-TW" sz="7200">
                <a:latin typeface="Calibri" charset="0"/>
                <a:ea typeface="標楷體" charset="-120"/>
              </a:rPr>
              <a:t>and </a:t>
            </a:r>
            <a:br>
              <a:rPr lang="en-US" altLang="zh-TW" sz="7200">
                <a:latin typeface="Calibri" charset="0"/>
                <a:ea typeface="標楷體" charset="-120"/>
              </a:rPr>
            </a:br>
            <a:r>
              <a:rPr lang="en-US" altLang="zh-TW" sz="7200">
                <a:latin typeface="Calibri" charset="0"/>
                <a:ea typeface="標楷體" charset="-120"/>
              </a:rPr>
              <a:t>Loyalty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481883-04E3-C341-BD4B-84FD3D32C94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7780730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68313" y="17463"/>
            <a:ext cx="8229600" cy="6746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1CE357-E1CB-0F42-9CC1-FB6FD9B2621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016792"/>
            <a:ext cx="2160000" cy="540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1676845"/>
            <a:ext cx="2160000" cy="540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2336898"/>
            <a:ext cx="2160000" cy="540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2996952"/>
            <a:ext cx="2160000" cy="540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1880" y="1052736"/>
            <a:ext cx="2088232" cy="24482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8224" y="1052736"/>
            <a:ext cx="1800200" cy="53285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91880" y="3861048"/>
            <a:ext cx="2088232" cy="25202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544" y="3861168"/>
            <a:ext cx="2160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544" y="4521221"/>
            <a:ext cx="2160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544" y="5181274"/>
            <a:ext cx="2160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7544" y="5841328"/>
            <a:ext cx="2160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2627313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2627313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2627313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2627313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2627313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2627313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2627313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2627313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5580063" y="2276475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5580063" y="3716338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8389546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Satisfaction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“</a:t>
            </a:r>
            <a:r>
              <a:rPr lang="en-US" altLang="zh-TW">
                <a:latin typeface="Calibri" charset="0"/>
                <a:ea typeface="標楷體" charset="-120"/>
              </a:rPr>
              <a:t>a person</a:t>
            </a:r>
            <a:r>
              <a:rPr lang="en-US" altLang="en-US">
                <a:latin typeface="Calibri" charset="0"/>
                <a:ea typeface="標楷體" charset="-120"/>
              </a:rPr>
              <a:t>’</a:t>
            </a:r>
            <a:r>
              <a:rPr lang="en-US" altLang="zh-TW">
                <a:latin typeface="Calibri" charset="0"/>
                <a:ea typeface="標楷體" charset="-120"/>
              </a:rPr>
              <a:t>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feelings of pleasure or disappointment</a:t>
            </a:r>
            <a:r>
              <a:rPr lang="en-US" altLang="zh-TW">
                <a:latin typeface="Calibri" charset="0"/>
                <a:ea typeface="標楷體" charset="-120"/>
              </a:rPr>
              <a:t> that result from comparing a product</a:t>
            </a:r>
            <a:r>
              <a:rPr lang="en-US" altLang="en-US">
                <a:latin typeface="Calibri" charset="0"/>
                <a:ea typeface="標楷體" charset="-120"/>
              </a:rPr>
              <a:t>’</a:t>
            </a:r>
            <a:r>
              <a:rPr lang="en-US" altLang="zh-TW">
                <a:latin typeface="Calibri" charset="0"/>
                <a:ea typeface="標楷體" charset="-120"/>
              </a:rPr>
              <a:t>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perceived performance </a:t>
            </a:r>
            <a:r>
              <a:rPr lang="en-US" altLang="zh-TW">
                <a:latin typeface="Calibri" charset="0"/>
                <a:ea typeface="標楷體" charset="-120"/>
              </a:rPr>
              <a:t>(or outcome) to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expectations</a:t>
            </a:r>
            <a:r>
              <a:rPr lang="en-US" altLang="en-US">
                <a:latin typeface="Calibri" charset="0"/>
                <a:ea typeface="標楷體" charset="-120"/>
              </a:rPr>
              <a:t>”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28683ED-B9B5-3E4E-A46F-500A9420F1A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7254490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Loyalty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009A513-E404-E84D-87F9-F9F54953015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Rectangle 1"/>
          <p:cNvSpPr>
            <a:spLocks noChangeArrowheads="1"/>
          </p:cNvSpPr>
          <p:nvPr/>
        </p:nvSpPr>
        <p:spPr bwMode="auto">
          <a:xfrm>
            <a:off x="468313" y="1484313"/>
            <a:ext cx="83518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Arial" charset="0"/>
              </a:rPr>
              <a:t>“</a:t>
            </a:r>
            <a:r>
              <a:rPr lang="en-US" altLang="zh-TW" sz="3600" b="1">
                <a:latin typeface="Arial" charset="0"/>
              </a:rPr>
              <a:t>a </a:t>
            </a:r>
            <a:r>
              <a:rPr lang="en-US" altLang="zh-TW" sz="3600" b="1">
                <a:solidFill>
                  <a:schemeClr val="accent1"/>
                </a:solidFill>
                <a:latin typeface="Arial" charset="0"/>
              </a:rPr>
              <a:t>deeply held commitment </a:t>
            </a:r>
            <a:r>
              <a:rPr lang="en-US" altLang="zh-TW" sz="3600" b="1">
                <a:latin typeface="Arial" charset="0"/>
              </a:rPr>
              <a:t>to </a:t>
            </a:r>
            <a:br>
              <a:rPr lang="en-US" altLang="zh-TW" sz="3600" b="1">
                <a:latin typeface="Arial" charset="0"/>
              </a:rPr>
            </a:br>
            <a:r>
              <a:rPr lang="en-US" altLang="zh-TW" sz="3600" b="1">
                <a:solidFill>
                  <a:srgbClr val="FF0000"/>
                </a:solidFill>
                <a:latin typeface="Arial" charset="0"/>
              </a:rPr>
              <a:t>rebuy</a:t>
            </a:r>
            <a:r>
              <a:rPr lang="en-US" altLang="zh-TW" sz="3600" b="1">
                <a:latin typeface="Arial" charset="0"/>
              </a:rPr>
              <a:t> or </a:t>
            </a:r>
            <a:r>
              <a:rPr lang="en-US" altLang="zh-TW" sz="3600" b="1">
                <a:solidFill>
                  <a:srgbClr val="FF0000"/>
                </a:solidFill>
                <a:latin typeface="Arial" charset="0"/>
              </a:rPr>
              <a:t>repatronize </a:t>
            </a:r>
            <a:br>
              <a:rPr lang="en-US" altLang="zh-TW" sz="3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3600" b="1">
                <a:latin typeface="Arial" charset="0"/>
              </a:rPr>
              <a:t>a </a:t>
            </a:r>
            <a:r>
              <a:rPr lang="en-US" altLang="zh-TW" sz="3600" b="1">
                <a:solidFill>
                  <a:srgbClr val="4F81BD"/>
                </a:solidFill>
                <a:latin typeface="Arial" charset="0"/>
              </a:rPr>
              <a:t>preferred product or service </a:t>
            </a:r>
            <a:br>
              <a:rPr lang="en-US" altLang="zh-TW" sz="3600" b="1">
                <a:solidFill>
                  <a:srgbClr val="4F81BD"/>
                </a:solidFill>
                <a:latin typeface="Arial" charset="0"/>
              </a:rPr>
            </a:br>
            <a:r>
              <a:rPr lang="en-US" altLang="zh-TW" sz="3600" b="1">
                <a:solidFill>
                  <a:srgbClr val="4F81BD"/>
                </a:solidFill>
                <a:latin typeface="Arial" charset="0"/>
              </a:rPr>
              <a:t>in the future </a:t>
            </a:r>
            <a:br>
              <a:rPr lang="en-US" altLang="zh-TW" sz="3600" b="1">
                <a:solidFill>
                  <a:srgbClr val="4F81BD"/>
                </a:solidFill>
                <a:latin typeface="Arial" charset="0"/>
              </a:rPr>
            </a:br>
            <a:r>
              <a:rPr lang="en-US" altLang="zh-TW" sz="3600" b="1">
                <a:latin typeface="Arial" charset="0"/>
              </a:rPr>
              <a:t>despite situational influences and marketing efforts having the potential to cause switching behavior.</a:t>
            </a:r>
            <a:r>
              <a:rPr lang="en-US" altLang="en-US" sz="3600" b="1">
                <a:latin typeface="Arial" charset="0"/>
              </a:rPr>
              <a:t>”</a:t>
            </a:r>
            <a:endParaRPr lang="en-US" altLang="zh-TW" sz="360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357216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09303C5-BB9F-8041-9489-6ACD9B332C4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5536" y="1700808"/>
            <a:ext cx="187220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395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2483768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4788024" y="3068960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7092280" y="3068960"/>
            <a:ext cx="1872208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993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1993900" y="4237038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1331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2268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2268538" y="4237038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356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6659563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1692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715432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211960" y="3284984"/>
            <a:ext cx="3312368" cy="30963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zh-TW" sz="3600" smtClean="0">
                <a:solidFill>
                  <a:srgbClr val="FFFF00"/>
                </a:solidFill>
                <a:latin typeface="Calibri" pitchFamily="34" charset="0"/>
              </a:rPr>
              <a:t>CFO-COO</a:t>
            </a:r>
          </a:p>
          <a:p>
            <a:pPr algn="ctr" eaLnBrk="1" hangingPunct="1">
              <a:defRPr/>
            </a:pPr>
            <a:r>
              <a:rPr lang="en-US" altLang="zh-TW" smtClean="0">
                <a:solidFill>
                  <a:srgbClr val="FFFFFF"/>
                </a:solidFill>
                <a:latin typeface="Calibri" pitchFamily="34" charset="0"/>
              </a:rPr>
              <a:t>Finance and Operations</a:t>
            </a:r>
          </a:p>
          <a:p>
            <a:pPr algn="ctr" eaLnBrk="1" hangingPunct="1">
              <a:defRPr/>
            </a:pPr>
            <a:r>
              <a:rPr lang="en-US" altLang="zh-TW" smtClean="0">
                <a:solidFill>
                  <a:srgbClr val="FFFFFF"/>
                </a:solidFill>
                <a:latin typeface="Calibri" pitchFamily="34" charset="0"/>
              </a:rPr>
              <a:t>(Lagging)</a:t>
            </a:r>
          </a:p>
        </p:txBody>
      </p:sp>
      <p:sp>
        <p:nvSpPr>
          <p:cNvPr id="9216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CEO CIO CFO</a:t>
            </a:r>
          </a:p>
        </p:txBody>
      </p:sp>
      <p:sp>
        <p:nvSpPr>
          <p:cNvPr id="921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6A0BDE8-5916-4E4B-87F2-64C7D07BC1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1476375" y="6569075"/>
            <a:ext cx="6534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http://www.r3now.com/what-is-the-proper-relationship-for-the-cio-ceo-and-cfo/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03648" y="3284984"/>
            <a:ext cx="3312368" cy="30963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zh-TW" sz="4000" smtClean="0">
                <a:solidFill>
                  <a:srgbClr val="FFFF00"/>
                </a:solidFill>
                <a:latin typeface="Calibri" pitchFamily="34" charset="0"/>
              </a:rPr>
              <a:t>CIO</a:t>
            </a:r>
          </a:p>
          <a:p>
            <a:pPr algn="ctr" eaLnBrk="1" hangingPunct="1">
              <a:defRPr/>
            </a:pPr>
            <a:r>
              <a:rPr lang="en-US" altLang="zh-TW" smtClean="0">
                <a:solidFill>
                  <a:srgbClr val="FFFFFF"/>
                </a:solidFill>
                <a:latin typeface="Calibri" pitchFamily="34" charset="0"/>
              </a:rPr>
              <a:t>Enterprise Technology Integration</a:t>
            </a:r>
          </a:p>
        </p:txBody>
      </p:sp>
      <p:sp>
        <p:nvSpPr>
          <p:cNvPr id="8" name="Oval 7"/>
          <p:cNvSpPr/>
          <p:nvPr/>
        </p:nvSpPr>
        <p:spPr>
          <a:xfrm>
            <a:off x="2843808" y="908720"/>
            <a:ext cx="3312368" cy="30963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CEO</a:t>
            </a:r>
          </a:p>
          <a:p>
            <a:pPr algn="ctr">
              <a:defRPr/>
            </a:pPr>
            <a:r>
              <a:rPr lang="en-US" sz="2400" dirty="0"/>
              <a:t>Strategy and Sales</a:t>
            </a:r>
          </a:p>
          <a:p>
            <a:pPr algn="ctr">
              <a:defRPr/>
            </a:pPr>
            <a:r>
              <a:rPr lang="en-US" sz="2400" dirty="0"/>
              <a:t>(Leading)</a:t>
            </a:r>
          </a:p>
        </p:txBody>
      </p:sp>
    </p:spTree>
    <p:extLst>
      <p:ext uri="{BB962C8B-B14F-4D97-AF65-F5344CB8AC3E}">
        <p14:creationId xmlns:p14="http://schemas.microsoft.com/office/powerpoint/2010/main" val="12035249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CEO CIO CMO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59DF92-0587-E146-876D-98A0384F7F6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11960" y="3284984"/>
            <a:ext cx="3312368" cy="309634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CMO</a:t>
            </a:r>
          </a:p>
          <a:p>
            <a:pPr algn="ctr">
              <a:defRPr/>
            </a:pPr>
            <a:r>
              <a:rPr lang="en-US" sz="2400" dirty="0"/>
              <a:t>Marketing</a:t>
            </a:r>
          </a:p>
          <a:p>
            <a:pPr algn="ctr">
              <a:defRPr/>
            </a:pPr>
            <a:r>
              <a:rPr lang="en-US" sz="2400" dirty="0"/>
              <a:t>Communication</a:t>
            </a:r>
          </a:p>
        </p:txBody>
      </p:sp>
      <p:sp>
        <p:nvSpPr>
          <p:cNvPr id="7" name="Oval 6"/>
          <p:cNvSpPr/>
          <p:nvPr/>
        </p:nvSpPr>
        <p:spPr>
          <a:xfrm>
            <a:off x="1403648" y="3284984"/>
            <a:ext cx="3312368" cy="30963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zh-TW" sz="4000" smtClean="0">
                <a:solidFill>
                  <a:srgbClr val="FFFF00"/>
                </a:solidFill>
                <a:latin typeface="Calibri" pitchFamily="34" charset="0"/>
              </a:rPr>
              <a:t>CIO</a:t>
            </a:r>
          </a:p>
          <a:p>
            <a:pPr algn="ctr" eaLnBrk="1" hangingPunct="1">
              <a:defRPr/>
            </a:pPr>
            <a:r>
              <a:rPr lang="en-US" altLang="zh-TW" smtClean="0">
                <a:solidFill>
                  <a:srgbClr val="FFFFFF"/>
                </a:solidFill>
                <a:latin typeface="Calibri" pitchFamily="34" charset="0"/>
              </a:rPr>
              <a:t>Enterprise Technology Integration</a:t>
            </a:r>
          </a:p>
        </p:txBody>
      </p:sp>
      <p:sp>
        <p:nvSpPr>
          <p:cNvPr id="8" name="Oval 7"/>
          <p:cNvSpPr/>
          <p:nvPr/>
        </p:nvSpPr>
        <p:spPr>
          <a:xfrm>
            <a:off x="2843808" y="908720"/>
            <a:ext cx="3312368" cy="30963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CEO</a:t>
            </a:r>
          </a:p>
          <a:p>
            <a:pPr algn="ctr">
              <a:defRPr/>
            </a:pPr>
            <a:r>
              <a:rPr lang="en-US" sz="2400" dirty="0"/>
              <a:t>Strategy and Sales</a:t>
            </a:r>
          </a:p>
          <a:p>
            <a:pPr algn="ctr">
              <a:defRPr/>
            </a:pPr>
            <a:r>
              <a:rPr lang="en-US" sz="2400" dirty="0"/>
              <a:t>(Leading)</a:t>
            </a:r>
          </a:p>
        </p:txBody>
      </p:sp>
      <p:sp>
        <p:nvSpPr>
          <p:cNvPr id="93197" name="Rectangle 4"/>
          <p:cNvSpPr>
            <a:spLocks noChangeArrowheads="1"/>
          </p:cNvSpPr>
          <p:nvPr/>
        </p:nvSpPr>
        <p:spPr bwMode="auto">
          <a:xfrm>
            <a:off x="1476375" y="6569075"/>
            <a:ext cx="6534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Adapted from: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http://www.r3now.com/what-is-the-proper-relationship-for-the-cio-ceo-and-cfo/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778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7"/>
          <p:cNvGrpSpPr>
            <a:grpSpLocks/>
          </p:cNvGrpSpPr>
          <p:nvPr/>
        </p:nvGrpSpPr>
        <p:grpSpPr bwMode="auto">
          <a:xfrm>
            <a:off x="2411413" y="1196975"/>
            <a:ext cx="6408737" cy="5111750"/>
            <a:chOff x="2411760" y="1196752"/>
            <a:chExt cx="6408712" cy="511256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483197" y="6309320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483197" y="4364322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483197" y="3284649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83197" y="2204976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483197" y="1196752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411760" y="5301097"/>
              <a:ext cx="6337275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21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CEO CIO CMO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76A199-9E6B-BA45-BFE9-652F9B9AC0D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827088" y="6572250"/>
            <a:ext cx="7559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Adapted from: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http://www.argowiki.com/index.php?title=The_Relationship_Between_the_CEO_and_CIO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8313" y="1196975"/>
            <a:ext cx="1008062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6375" y="1196975"/>
            <a:ext cx="1008063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8313" y="3284538"/>
            <a:ext cx="1008062" cy="1081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8313" y="4365625"/>
            <a:ext cx="1008062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76375" y="4365625"/>
            <a:ext cx="1008063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76375" y="3284538"/>
            <a:ext cx="1008063" cy="1081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76375" y="4365625"/>
            <a:ext cx="1008063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76375" y="5300663"/>
            <a:ext cx="1008063" cy="100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76375" y="2205038"/>
            <a:ext cx="1008063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76375" y="1196975"/>
            <a:ext cx="1008063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4" name="TextBox 2"/>
          <p:cNvSpPr txBox="1">
            <a:spLocks noChangeArrowheads="1"/>
          </p:cNvSpPr>
          <p:nvPr/>
        </p:nvSpPr>
        <p:spPr bwMode="auto">
          <a:xfrm>
            <a:off x="468313" y="198913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charset="0"/>
              </a:rPr>
              <a:t>Strategy</a:t>
            </a:r>
          </a:p>
        </p:txBody>
      </p:sp>
      <p:sp>
        <p:nvSpPr>
          <p:cNvPr id="94225" name="TextBox 16"/>
          <p:cNvSpPr txBox="1">
            <a:spLocks noChangeArrowheads="1"/>
          </p:cNvSpPr>
          <p:nvPr/>
        </p:nvSpPr>
        <p:spPr bwMode="auto">
          <a:xfrm>
            <a:off x="468313" y="3716338"/>
            <a:ext cx="1008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charset="0"/>
              </a:rPr>
              <a:t>Tactics</a:t>
            </a:r>
          </a:p>
        </p:txBody>
      </p:sp>
      <p:sp>
        <p:nvSpPr>
          <p:cNvPr id="94226" name="TextBox 17"/>
          <p:cNvSpPr txBox="1">
            <a:spLocks noChangeArrowheads="1"/>
          </p:cNvSpPr>
          <p:nvPr/>
        </p:nvSpPr>
        <p:spPr bwMode="auto">
          <a:xfrm>
            <a:off x="468313" y="5157788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latin typeface="Arial" charset="0"/>
              </a:rPr>
              <a:t>Operations</a:t>
            </a:r>
          </a:p>
        </p:txBody>
      </p:sp>
      <p:sp>
        <p:nvSpPr>
          <p:cNvPr id="94227" name="TextBox 18"/>
          <p:cNvSpPr txBox="1">
            <a:spLocks noChangeArrowheads="1"/>
          </p:cNvSpPr>
          <p:nvPr/>
        </p:nvSpPr>
        <p:spPr bwMode="auto">
          <a:xfrm>
            <a:off x="1476375" y="1557338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charset="0"/>
              </a:rPr>
              <a:t>Vision</a:t>
            </a:r>
          </a:p>
        </p:txBody>
      </p:sp>
      <p:sp>
        <p:nvSpPr>
          <p:cNvPr id="94228" name="TextBox 19"/>
          <p:cNvSpPr txBox="1">
            <a:spLocks noChangeArrowheads="1"/>
          </p:cNvSpPr>
          <p:nvPr/>
        </p:nvSpPr>
        <p:spPr bwMode="auto">
          <a:xfrm>
            <a:off x="1476375" y="2492375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charset="0"/>
              </a:rPr>
              <a:t>Mission</a:t>
            </a:r>
          </a:p>
        </p:txBody>
      </p:sp>
      <p:sp>
        <p:nvSpPr>
          <p:cNvPr id="94229" name="TextBox 20"/>
          <p:cNvSpPr txBox="1">
            <a:spLocks noChangeArrowheads="1"/>
          </p:cNvSpPr>
          <p:nvPr/>
        </p:nvSpPr>
        <p:spPr bwMode="auto">
          <a:xfrm>
            <a:off x="1476375" y="3716338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Arial" charset="0"/>
              </a:rPr>
              <a:t>Goals</a:t>
            </a:r>
          </a:p>
        </p:txBody>
      </p:sp>
      <p:sp>
        <p:nvSpPr>
          <p:cNvPr id="94230" name="TextBox 21"/>
          <p:cNvSpPr txBox="1">
            <a:spLocks noChangeArrowheads="1"/>
          </p:cNvSpPr>
          <p:nvPr/>
        </p:nvSpPr>
        <p:spPr bwMode="auto">
          <a:xfrm>
            <a:off x="1476375" y="4724400"/>
            <a:ext cx="10795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 b="1">
                <a:latin typeface="Arial" charset="0"/>
              </a:rPr>
              <a:t>Objectives</a:t>
            </a:r>
          </a:p>
        </p:txBody>
      </p:sp>
      <p:sp>
        <p:nvSpPr>
          <p:cNvPr id="94231" name="TextBox 22"/>
          <p:cNvSpPr txBox="1">
            <a:spLocks noChangeArrowheads="1"/>
          </p:cNvSpPr>
          <p:nvPr/>
        </p:nvSpPr>
        <p:spPr bwMode="auto">
          <a:xfrm>
            <a:off x="1476375" y="5661025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Arial" charset="0"/>
              </a:rPr>
              <a:t>Tasks</a:t>
            </a:r>
          </a:p>
        </p:txBody>
      </p:sp>
      <p:sp>
        <p:nvSpPr>
          <p:cNvPr id="4" name="Isosceles Triangle 3"/>
          <p:cNvSpPr>
            <a:spLocks noChangeArrowheads="1"/>
          </p:cNvSpPr>
          <p:nvPr/>
        </p:nvSpPr>
        <p:spPr bwMode="auto">
          <a:xfrm>
            <a:off x="2771775" y="1196975"/>
            <a:ext cx="5976938" cy="5111750"/>
          </a:xfrm>
          <a:prstGeom prst="triangle">
            <a:avLst>
              <a:gd name="adj" fmla="val 49801"/>
            </a:avLst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24128" y="2276872"/>
            <a:ext cx="1617669" cy="151216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CMO</a:t>
            </a:r>
          </a:p>
        </p:txBody>
      </p:sp>
      <p:sp>
        <p:nvSpPr>
          <p:cNvPr id="26" name="Oval 25"/>
          <p:cNvSpPr/>
          <p:nvPr/>
        </p:nvSpPr>
        <p:spPr>
          <a:xfrm>
            <a:off x="4283968" y="2348880"/>
            <a:ext cx="1617669" cy="151216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</a:rPr>
              <a:t>CIO</a:t>
            </a:r>
          </a:p>
        </p:txBody>
      </p:sp>
      <p:sp>
        <p:nvSpPr>
          <p:cNvPr id="27" name="Oval 26"/>
          <p:cNvSpPr/>
          <p:nvPr/>
        </p:nvSpPr>
        <p:spPr>
          <a:xfrm>
            <a:off x="4970555" y="1196752"/>
            <a:ext cx="1617669" cy="151216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142157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Ubiquity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Internet/Web technology available everywhere: work, home, and so on, anytime.  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Marketplace removed from temporal, geographic locations to become “marketspace”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Enhanced customer convenience and reduced shopping costs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Reduces transaction costs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Costs of participating in market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0CF0134-44FF-4249-A118-2CD9FF0BC80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7215349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內容版面配置區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8324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altLang="zh-TW" sz="6600" b="1">
                <a:latin typeface="Calibri" charset="0"/>
                <a:ea typeface="標楷體" charset="-120"/>
              </a:rPr>
              <a:t>Nothing </a:t>
            </a:r>
            <a:br>
              <a:rPr lang="en-US" altLang="zh-TW" sz="6600" b="1">
                <a:latin typeface="Calibri" charset="0"/>
                <a:ea typeface="標楷體" charset="-120"/>
              </a:rPr>
            </a:br>
            <a:r>
              <a:rPr lang="en-US" altLang="zh-TW" sz="6600" b="1">
                <a:latin typeface="Calibri" charset="0"/>
                <a:ea typeface="標楷體" charset="-120"/>
              </a:rPr>
              <a:t>is </a:t>
            </a:r>
            <a:br>
              <a:rPr lang="en-US" altLang="zh-TW" sz="6600" b="1">
                <a:latin typeface="Calibri" charset="0"/>
                <a:ea typeface="標楷體" charset="-120"/>
              </a:rPr>
            </a:br>
            <a:r>
              <a:rPr lang="en-US" altLang="zh-TW" sz="6600" b="1">
                <a:latin typeface="Calibri" charset="0"/>
                <a:ea typeface="標楷體" charset="-120"/>
              </a:rPr>
              <a:t>so </a:t>
            </a:r>
            <a:r>
              <a:rPr lang="en-US" altLang="zh-TW" sz="6600" b="1">
                <a:solidFill>
                  <a:srgbClr val="FF0000"/>
                </a:solidFill>
                <a:latin typeface="Calibri" charset="0"/>
                <a:ea typeface="標楷體" charset="-120"/>
              </a:rPr>
              <a:t>practical</a:t>
            </a:r>
            <a:r>
              <a:rPr lang="en-US" altLang="zh-TW" sz="6600" b="1">
                <a:latin typeface="Calibri" charset="0"/>
                <a:ea typeface="標楷體" charset="-120"/>
              </a:rPr>
              <a:t/>
            </a:r>
            <a:br>
              <a:rPr lang="en-US" altLang="zh-TW" sz="6600" b="1">
                <a:latin typeface="Calibri" charset="0"/>
                <a:ea typeface="標楷體" charset="-120"/>
              </a:rPr>
            </a:br>
            <a:r>
              <a:rPr lang="en-US" altLang="zh-TW" sz="6600" b="1">
                <a:latin typeface="Calibri" charset="0"/>
                <a:ea typeface="標楷體" charset="-120"/>
              </a:rPr>
              <a:t> as a </a:t>
            </a:r>
            <a:br>
              <a:rPr lang="en-US" altLang="zh-TW" sz="6600" b="1">
                <a:latin typeface="Calibri" charset="0"/>
                <a:ea typeface="標楷體" charset="-120"/>
              </a:rPr>
            </a:br>
            <a:r>
              <a:rPr lang="en-US" altLang="zh-TW" sz="6600" b="1">
                <a:latin typeface="Calibri" charset="0"/>
                <a:ea typeface="標楷體" charset="-120"/>
              </a:rPr>
              <a:t>good </a:t>
            </a:r>
            <a:r>
              <a:rPr lang="en-US" altLang="zh-TW" sz="6600" b="1">
                <a:solidFill>
                  <a:srgbClr val="FF0000"/>
                </a:solidFill>
                <a:latin typeface="Calibri" charset="0"/>
                <a:ea typeface="標楷體" charset="-120"/>
              </a:rPr>
              <a:t>theory</a:t>
            </a:r>
            <a:endParaRPr lang="zh-TW" altLang="en-US" sz="6600" b="1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52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669088"/>
            <a:ext cx="792162" cy="21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E023B3-C33C-2F40-874E-FBEC20ECC11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339975" y="6597650"/>
            <a:ext cx="489585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Backer &amp; Saren (2009), Marketing Theory: A Student Text, 2</a:t>
            </a:r>
            <a:r>
              <a:rPr lang="en-US" altLang="zh-TW" sz="1000" baseline="30000">
                <a:solidFill>
                  <a:srgbClr val="898989"/>
                </a:solidFill>
              </a:rPr>
              <a:t>nd</a:t>
            </a:r>
            <a:r>
              <a:rPr lang="en-US" altLang="zh-TW" sz="1000">
                <a:solidFill>
                  <a:srgbClr val="898989"/>
                </a:solidFill>
              </a:rPr>
              <a:t>  Edition, Sage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890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Social Networking and the Wisdom of Crowds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6259" name="內容版面配置區 2"/>
          <p:cNvSpPr>
            <a:spLocks noGrp="1"/>
          </p:cNvSpPr>
          <p:nvPr>
            <p:ph idx="1"/>
          </p:nvPr>
        </p:nvSpPr>
        <p:spPr>
          <a:xfrm>
            <a:off x="323850" y="1557338"/>
            <a:ext cx="8496300" cy="4895850"/>
          </a:xfrm>
        </p:spPr>
        <p:txBody>
          <a:bodyPr/>
          <a:lstStyle/>
          <a:p>
            <a:r>
              <a:rPr lang="en-US" altLang="zh-TW" sz="2800">
                <a:solidFill>
                  <a:srgbClr val="0D0D0D"/>
                </a:solidFill>
                <a:latin typeface="Calibri" charset="0"/>
                <a:ea typeface="標楷體" charset="-120"/>
              </a:rPr>
              <a:t>Most popular Web 2.0 service: social networking</a:t>
            </a:r>
          </a:p>
          <a:p>
            <a:pPr lvl="1"/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>Social shopping sites: Swap shopping ideas with friends</a:t>
            </a:r>
          </a:p>
          <a:p>
            <a:r>
              <a:rPr lang="en-US" altLang="zh-TW" sz="2800">
                <a:solidFill>
                  <a:srgbClr val="0D0D0D"/>
                </a:solidFill>
                <a:latin typeface="Calibri" charset="0"/>
                <a:ea typeface="標楷體" charset="-120"/>
              </a:rPr>
              <a:t>Wisdom of crowds </a:t>
            </a:r>
          </a:p>
          <a:p>
            <a:r>
              <a:rPr lang="en-US" altLang="zh-TW" sz="2800">
                <a:solidFill>
                  <a:srgbClr val="0D0D0D"/>
                </a:solidFill>
                <a:latin typeface="Calibri" charset="0"/>
                <a:ea typeface="標楷體" charset="-120"/>
              </a:rPr>
              <a:t>Crowdsourcing</a:t>
            </a:r>
          </a:p>
          <a:p>
            <a:pPr lvl="1"/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>Large numbers of people can make better decisions about topics and products than a single person.</a:t>
            </a:r>
          </a:p>
          <a:p>
            <a:r>
              <a:rPr lang="en-US" altLang="zh-TW" sz="2800">
                <a:solidFill>
                  <a:srgbClr val="0D0D0D"/>
                </a:solidFill>
                <a:latin typeface="Calibri" charset="0"/>
                <a:ea typeface="標楷體" charset="-120"/>
              </a:rPr>
              <a:t>Prediction markets</a:t>
            </a:r>
          </a:p>
          <a:p>
            <a:pPr lvl="1"/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>Peer-to-peer betting markets on specific outcomes (elections, sales figures, designs for new products)</a:t>
            </a:r>
          </a:p>
          <a:p>
            <a:pPr lvl="1"/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962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92ED5C-5BF1-E745-9CEE-C06FA0ADC9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6305236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E-commerce Marketing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7283" name="內容版面配置區 2"/>
          <p:cNvSpPr>
            <a:spLocks noGrp="1"/>
          </p:cNvSpPr>
          <p:nvPr>
            <p:ph idx="1"/>
          </p:nvPr>
        </p:nvSpPr>
        <p:spPr>
          <a:xfrm>
            <a:off x="323850" y="1268413"/>
            <a:ext cx="8458200" cy="52562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ＭＳ Ｐゴシック" charset="-128"/>
              </a:rPr>
              <a:t>Internet provides new ways to identify and communicate with customers.</a:t>
            </a:r>
          </a:p>
          <a:p>
            <a:r>
              <a:rPr lang="en-US" altLang="zh-TW">
                <a:latin typeface="Calibri" charset="0"/>
                <a:ea typeface="ＭＳ Ｐゴシック" charset="-128"/>
              </a:rPr>
              <a:t>Long tail marketing: </a:t>
            </a:r>
          </a:p>
          <a:p>
            <a:pPr lvl="1"/>
            <a:r>
              <a:rPr lang="en-US" altLang="zh-TW">
                <a:latin typeface="Calibri" charset="0"/>
                <a:ea typeface="ＭＳ Ｐゴシック" charset="-128"/>
              </a:rPr>
              <a:t>Ability to reach a large audience inexpensively</a:t>
            </a:r>
          </a:p>
          <a:p>
            <a:r>
              <a:rPr lang="en-US" altLang="zh-TW">
                <a:latin typeface="Calibri" charset="0"/>
                <a:ea typeface="ＭＳ Ｐゴシック" charset="-128"/>
              </a:rPr>
              <a:t>Behavioral targeting: </a:t>
            </a:r>
          </a:p>
          <a:p>
            <a:pPr lvl="1"/>
            <a:r>
              <a:rPr lang="en-US" altLang="zh-TW">
                <a:latin typeface="Calibri" charset="0"/>
                <a:ea typeface="ＭＳ Ｐゴシック" charset="-128"/>
              </a:rPr>
              <a:t>Tracking online behavior of individuals on thousands of Web sites</a:t>
            </a:r>
          </a:p>
          <a:p>
            <a:r>
              <a:rPr lang="en-US" altLang="zh-TW">
                <a:latin typeface="Calibri" charset="0"/>
                <a:ea typeface="ＭＳ Ｐゴシック" charset="-128"/>
              </a:rPr>
              <a:t>Internet advertising formats</a:t>
            </a:r>
          </a:p>
          <a:p>
            <a:pPr lvl="1"/>
            <a:r>
              <a:rPr lang="en-US" altLang="zh-TW">
                <a:latin typeface="Calibri" charset="0"/>
                <a:ea typeface="ＭＳ Ｐゴシック" charset="-128"/>
              </a:rPr>
              <a:t>Search engine marketing, display ads, rich media,  e-mail, and so on</a:t>
            </a:r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104920-B3A6-F843-ADEF-EAADA157B3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5270241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Web Site Personalization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729275-990A-F94F-A980-D6EF0C472E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8308" name="Picture 7" descr="Ess10_Fig-09-0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3629025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186472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How an Advertising Network Works</a:t>
            </a:r>
          </a:p>
        </p:txBody>
      </p:sp>
      <p:sp>
        <p:nvSpPr>
          <p:cNvPr id="9933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8A78C8-C8C7-7641-872E-78D1306E4CA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99332" name="Picture 7" descr="Ess10_Fig-09-0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96988"/>
            <a:ext cx="7775575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240279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Social E-commerce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0355" name="內容版面配置區 2"/>
          <p:cNvSpPr>
            <a:spLocks noGrp="1"/>
          </p:cNvSpPr>
          <p:nvPr>
            <p:ph idx="1"/>
          </p:nvPr>
        </p:nvSpPr>
        <p:spPr>
          <a:xfrm>
            <a:off x="323850" y="1412875"/>
            <a:ext cx="8434388" cy="47815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Social e-commerce: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Based on digital social graph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Mapping of all significant online relationships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Four features of social e-commerce driving its growth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Social sign-on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Collaborative shopping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Network notification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Social search (recommendations)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E40BB9-1915-7143-AA60-5A8EA0FA55C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9005392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Social Media Marketing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1379" name="內容版面配置區 2"/>
          <p:cNvSpPr>
            <a:spLocks noGrp="1"/>
          </p:cNvSpPr>
          <p:nvPr>
            <p:ph idx="1"/>
          </p:nvPr>
        </p:nvSpPr>
        <p:spPr>
          <a:xfrm>
            <a:off x="179388" y="1268413"/>
            <a:ext cx="8713787" cy="51847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Social media: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Fastest growing media for branding and marketing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Social network marketing: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Seeks to leverage individuals influence over others in social graph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Target is a social network of people sharing interests and advice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Facebook’s “Like button”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Social networks have huge audiences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Facebook: 150 million U.S. visitors monthly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DB0522-E117-6A4C-9DAE-690D75C0FED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6907369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標題 1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B2B E-commerce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02403" name="內容版面配置區 2"/>
          <p:cNvSpPr>
            <a:spLocks noGrp="1"/>
          </p:cNvSpPr>
          <p:nvPr>
            <p:ph idx="1"/>
          </p:nvPr>
        </p:nvSpPr>
        <p:spPr>
          <a:xfrm>
            <a:off x="250825" y="1052513"/>
            <a:ext cx="8713788" cy="54006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U.S. B2B trade in 2012 is $16 trillion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U.S. B2B e-commerce in 2012 is $4.1 trillion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Procurement requires significant overhead costs, which Internet and networking helps automate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Variety of Internet-enabled technologies used in B2B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Electronic data interchange (EDI)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Private industrial networks (private exchanges)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Net marketplaces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Exchanges</a:t>
            </a:r>
          </a:p>
          <a:p>
            <a:pPr lvl="1"/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46CDB4-2A63-064C-8ABC-CFF72845DA9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0675125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Electronic Data Interchange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(EDI)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34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587F2F-12FD-614C-B409-969DB474FDE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3428" name="Picture 9" descr="Ess10_Fig-09-0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35213"/>
            <a:ext cx="87630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498466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 Private Industrial Network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44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BB4F51-D9E8-AB4B-A1C6-8B05C58D246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4452" name="Picture 8" descr="Ess10_Fig-09-0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412875"/>
            <a:ext cx="67595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84221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Global reach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The technology reaches across national boundaries, around Earth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Commerce enabled across cultural and national boundaries seamlessly and without modification.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Marketspace includes, potentially, billions of consumers and millions of businesses  worldwide.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84BC69A-1F44-4548-9E09-77E8D0BB5D4B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7915353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Net Marketplaces (e-hubs)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5475" name="內容版面配置區 2"/>
          <p:cNvSpPr>
            <a:spLocks noGrp="1"/>
          </p:cNvSpPr>
          <p:nvPr>
            <p:ph idx="1"/>
          </p:nvPr>
        </p:nvSpPr>
        <p:spPr>
          <a:xfrm>
            <a:off x="323850" y="1341438"/>
            <a:ext cx="8583613" cy="4967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Single market for many buyers and sellers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Industry-owned or owned by independent intermediary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Generate revenue from transaction fees, other services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Use prices established through negotiation, auction, RFQs, or fixed prices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May focus on direct or indirect goods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May be vertical or horizontal marketplaces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C1FDCEF-B252-9D41-8658-15887ED5BA7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0849227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 Net Marketplace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A90789-B902-1542-A734-D37F99194A2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143000"/>
            <a:ext cx="705167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33823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Exchanges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7523" name="內容版面配置區 2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5113337"/>
          </a:xfrm>
        </p:spPr>
        <p:txBody>
          <a:bodyPr/>
          <a:lstStyle/>
          <a:p>
            <a:r>
              <a:rPr lang="en-US" altLang="zh-TW" sz="3000">
                <a:latin typeface="Calibri" charset="0"/>
                <a:ea typeface="標楷體" charset="-120"/>
              </a:rPr>
              <a:t>Independently owned third-party Net marketplaces</a:t>
            </a:r>
          </a:p>
          <a:p>
            <a:r>
              <a:rPr lang="en-US" altLang="zh-TW" sz="3000">
                <a:latin typeface="Calibri" charset="0"/>
                <a:ea typeface="標楷體" charset="-120"/>
              </a:rPr>
              <a:t>Connect thousands of suppliers and buyers for spot purchasing</a:t>
            </a:r>
          </a:p>
          <a:p>
            <a:r>
              <a:rPr lang="en-US" altLang="zh-TW" sz="3000">
                <a:latin typeface="Calibri" charset="0"/>
                <a:ea typeface="標楷體" charset="-120"/>
              </a:rPr>
              <a:t>Typically provide vertical markets for direct goods for single industry (food, electronics)</a:t>
            </a:r>
          </a:p>
          <a:p>
            <a:r>
              <a:rPr lang="en-US" altLang="zh-TW" sz="3000">
                <a:latin typeface="Calibri" charset="0"/>
                <a:ea typeface="標楷體" charset="-120"/>
              </a:rPr>
              <a:t>Proliferated during early years of e-commerce; many have failed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Competitive bidding drove prices down and did not offer long-term relationships with buyers or services to make lowering prices worthwhile.</a:t>
            </a:r>
          </a:p>
          <a:p>
            <a:pPr lvl="1"/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E0F8036-C6C4-BD4C-959A-036D09D1808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5784706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539750" y="1844675"/>
            <a:ext cx="8229600" cy="316865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The Mobile Digital Platform 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Mobile E-commerce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18AD0C-7F00-BC46-8BE9-4CA0AD08CEFE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4898996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M-commerce 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9571" name="內容版面配置區 2"/>
          <p:cNvSpPr>
            <a:spLocks noGrp="1"/>
          </p:cNvSpPr>
          <p:nvPr>
            <p:ph idx="1"/>
          </p:nvPr>
        </p:nvSpPr>
        <p:spPr>
          <a:xfrm>
            <a:off x="323850" y="1557338"/>
            <a:ext cx="8434388" cy="452596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In 2012 is 10% of all e-commerce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Fastest growing form of e-commerce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Some areas growing at 50%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Four billion mobile phone users worldwide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Main areas of growth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Retail sales at top Mobile 400 (Amazon, eBay, etc.)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Sales of digital content (music, TV, etc.)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Local search for restaurants, museums, stores 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47C351B-2A6F-BF4D-AE43-F32021F9DDC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0835220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Consolidated Mobile Commerce Revenues</a:t>
            </a:r>
          </a:p>
        </p:txBody>
      </p:sp>
      <p:sp>
        <p:nvSpPr>
          <p:cNvPr id="1105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13F53C-C599-3745-906D-4106D6FB879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059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638300"/>
            <a:ext cx="81851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944736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Location-based services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1619" name="內容版面配置區 2"/>
          <p:cNvSpPr>
            <a:spLocks noGrp="1"/>
          </p:cNvSpPr>
          <p:nvPr>
            <p:ph idx="1"/>
          </p:nvPr>
        </p:nvSpPr>
        <p:spPr>
          <a:xfrm>
            <a:off x="250825" y="1412875"/>
            <a:ext cx="8569325" cy="51117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Used by 74% of smartphone owners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Based on GPS map services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Types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Geosocial services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Where friends are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Geoadvertising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What shops are nearby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Geoinformation services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Price of house you are passing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5D6981F-15F9-E342-BC73-23C2DA9BE32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8287918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Other Mobile Commerce Services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3" name="內容版面配置區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117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Banks, credit card companies provide account management apps 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Mobile display advertising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iAd, AdMob, Facebook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Games and entertainment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Downloadable and streamable services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Games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Video, short films, movies, TV shows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Music and ring tones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1F7389-E0EE-CA42-B824-A32E8B558C3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9257725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Building an E-commerce Web Site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3667" name="內容版面配置區 2"/>
          <p:cNvSpPr>
            <a:spLocks noGrp="1"/>
          </p:cNvSpPr>
          <p:nvPr>
            <p:ph idx="1"/>
          </p:nvPr>
        </p:nvSpPr>
        <p:spPr>
          <a:xfrm>
            <a:off x="323850" y="1268413"/>
            <a:ext cx="8569325" cy="51308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Pieces of the site-building puzzle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Assembling a team with the skills required to make decisions about: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Technology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Site design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Social and information policies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Hardware, software, and telecommunications infrastructure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Customer’s demands should drive the site’s technology and design.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81A08C4-5A52-B540-9539-95E21668DF7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9401076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Building an E-commerce Web Site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4691" name="內容版面配置區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472112"/>
          </a:xfrm>
        </p:spPr>
        <p:txBody>
          <a:bodyPr/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Business objectives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The capabilities the site should have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Business decisions should drive technology</a:t>
            </a:r>
          </a:p>
          <a:p>
            <a:pPr lvl="1"/>
            <a:r>
              <a:rPr lang="en-US" altLang="zh-TW" sz="2600">
                <a:latin typeface="Calibri" charset="0"/>
                <a:ea typeface="標楷體" charset="-120"/>
              </a:rPr>
              <a:t>Example: execute a transaction payment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System functionality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Technology needed to achieve objective</a:t>
            </a:r>
          </a:p>
          <a:p>
            <a:pPr lvl="1"/>
            <a:r>
              <a:rPr lang="en-US" altLang="zh-TW" sz="2600">
                <a:latin typeface="Calibri" charset="0"/>
                <a:ea typeface="標楷體" charset="-120"/>
              </a:rPr>
              <a:t>Example: a shopping cart or other payment system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Information requirement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Specific data and processes needed</a:t>
            </a:r>
          </a:p>
          <a:p>
            <a:pPr lvl="1"/>
            <a:r>
              <a:rPr lang="en-US" altLang="zh-TW" sz="2600">
                <a:latin typeface="Calibri" charset="0"/>
                <a:ea typeface="標楷體" charset="-120"/>
              </a:rPr>
              <a:t>Example: secure credit card clearing, multiple payment options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356A002-564D-3549-9A38-2A05701E45F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35268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Universal standards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One set of technology standards: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Internet standards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Disparate computer systems easily communicate with one another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Lower market entry costs—costs merchants must pay to bring goods to market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Lower consumers’ search costs—effort required to find suitable products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BCC5042-F58A-6243-8308-36CE7E889FE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82100196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Building an E-commerce Web Site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5715" name="內容版面配置區 2"/>
          <p:cNvSpPr>
            <a:spLocks noGrp="1"/>
          </p:cNvSpPr>
          <p:nvPr>
            <p:ph idx="1"/>
          </p:nvPr>
        </p:nvSpPr>
        <p:spPr>
          <a:xfrm>
            <a:off x="250825" y="1495425"/>
            <a:ext cx="8569325" cy="47418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Alternatives in building the Web site: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Completely in-house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Mixed responsibility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Completely outsourced</a:t>
            </a:r>
          </a:p>
          <a:p>
            <a:pPr lvl="2"/>
            <a:r>
              <a:rPr lang="en-US" altLang="zh-TW" sz="2800">
                <a:latin typeface="Calibri" charset="0"/>
                <a:ea typeface="標楷體" charset="-120"/>
              </a:rPr>
              <a:t>Co-location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Web site budgets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Several thousand to millions per year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50% of budget is system maintenance and content creation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C37D6-CE4E-714E-8AB0-41FFD010C41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3589926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Choices in Building and Hosting Web Sites</a:t>
            </a:r>
          </a:p>
        </p:txBody>
      </p:sp>
      <p:sp>
        <p:nvSpPr>
          <p:cNvPr id="1167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664ACCD-9D41-E14D-8443-F7CACD49588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6740" name="Picture 9" descr="Ess9_Fig-09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060575"/>
            <a:ext cx="86328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1003616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a Web Site Budget</a:t>
            </a:r>
          </a:p>
        </p:txBody>
      </p:sp>
      <p:sp>
        <p:nvSpPr>
          <p:cNvPr id="1177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337ECF-95F7-1E46-83DC-909820A611D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1776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92275"/>
            <a:ext cx="718661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44270083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2018/01/03 </a:t>
            </a:r>
            <a:r>
              <a:rPr lang="en-US" altLang="zh-TW" dirty="0" smtClean="0">
                <a:solidFill>
                  <a:schemeClr val="accent1"/>
                </a:solidFill>
              </a:rPr>
              <a:t/>
            </a:r>
            <a:br>
              <a:rPr lang="en-US" altLang="zh-TW" dirty="0" smtClean="0">
                <a:solidFill>
                  <a:schemeClr val="accent1"/>
                </a:solidFill>
              </a:rPr>
            </a:br>
            <a:r>
              <a:rPr lang="en-US" altLang="zh-TW" dirty="0" smtClean="0">
                <a:solidFill>
                  <a:schemeClr val="accent1"/>
                </a:solidFill>
              </a:rPr>
              <a:t>Final Report (</a:t>
            </a:r>
            <a:r>
              <a:rPr lang="zh-TW" altLang="en-US" dirty="0" smtClean="0">
                <a:solidFill>
                  <a:schemeClr val="accent1"/>
                </a:solidFill>
              </a:rPr>
              <a:t>期末報告</a:t>
            </a:r>
            <a:r>
              <a:rPr lang="en-US" altLang="zh-TW" dirty="0" smtClean="0">
                <a:solidFill>
                  <a:schemeClr val="accent1"/>
                </a:solidFill>
              </a:rPr>
              <a:t>)</a:t>
            </a:r>
            <a:endParaRPr lang="zh-TW" altLang="en-US" dirty="0" smtClean="0">
              <a:solidFill>
                <a:schemeClr val="accent1"/>
              </a:solidFill>
            </a:endParaRPr>
          </a:p>
        </p:txBody>
      </p:sp>
      <p:sp>
        <p:nvSpPr>
          <p:cNvPr id="75779" name="內容版面配置區 2"/>
          <p:cNvSpPr>
            <a:spLocks noGrp="1"/>
          </p:cNvSpPr>
          <p:nvPr>
            <p:ph idx="1"/>
          </p:nvPr>
        </p:nvSpPr>
        <p:spPr>
          <a:xfrm>
            <a:off x="107379" y="1600200"/>
            <a:ext cx="9001125" cy="4781550"/>
          </a:xfrm>
        </p:spPr>
        <p:txBody>
          <a:bodyPr/>
          <a:lstStyle/>
          <a:p>
            <a:r>
              <a:rPr lang="zh-TW" altLang="en-US" sz="2400" dirty="0" smtClean="0"/>
              <a:t>請各組組長整理期末報告資料檔案，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於</a:t>
            </a:r>
            <a:r>
              <a:rPr lang="en-US" altLang="zh-TW" sz="2400" smtClean="0"/>
              <a:t> </a:t>
            </a:r>
            <a:r>
              <a:rPr lang="en-US" altLang="zh-TW" sz="2400" smtClean="0">
                <a:solidFill>
                  <a:srgbClr val="FF0000"/>
                </a:solidFill>
              </a:rPr>
              <a:t>2018/01/03 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週三</a:t>
            </a:r>
            <a:r>
              <a:rPr lang="en-US" altLang="zh-TW" sz="2400" dirty="0" smtClean="0">
                <a:solidFill>
                  <a:srgbClr val="FF0000"/>
                </a:solidFill>
              </a:rPr>
              <a:t>) </a:t>
            </a:r>
            <a:r>
              <a:rPr lang="zh-TW" altLang="en-US" sz="2400" dirty="0" smtClean="0">
                <a:solidFill>
                  <a:srgbClr val="FF0000"/>
                </a:solidFill>
              </a:rPr>
              <a:t>下午</a:t>
            </a:r>
            <a:r>
              <a:rPr lang="en-US" altLang="zh-TW" sz="2400" dirty="0" smtClean="0">
                <a:solidFill>
                  <a:srgbClr val="FF0000"/>
                </a:solidFill>
              </a:rPr>
              <a:t>15:00 </a:t>
            </a:r>
            <a:r>
              <a:rPr lang="zh-TW" altLang="en-US" sz="2400" dirty="0" smtClean="0"/>
              <a:t>前，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完成</a:t>
            </a:r>
            <a:r>
              <a:rPr lang="en-US" altLang="zh-TW" sz="2400" dirty="0" smtClean="0"/>
              <a:t>Email </a:t>
            </a:r>
            <a:r>
              <a:rPr lang="zh-TW" altLang="en-US" sz="2400" dirty="0" smtClean="0"/>
              <a:t>寄出以下兩個壓縮檔的下載</a:t>
            </a:r>
            <a:r>
              <a:rPr lang="zh-TW" altLang="en-US" sz="2400" dirty="0" smtClean="0"/>
              <a:t>連結</a:t>
            </a:r>
            <a:r>
              <a:rPr lang="en-US" altLang="zh-TW" sz="2400" dirty="0" smtClean="0"/>
              <a:t> (Google Drive URL)</a:t>
            </a:r>
            <a:r>
              <a:rPr lang="zh-TW" altLang="en-US" sz="2400" dirty="0" smtClean="0"/>
              <a:t>，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給所有組員和老師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正本</a:t>
            </a:r>
            <a:r>
              <a:rPr lang="en-US" altLang="zh-TW" sz="2400" dirty="0" smtClean="0"/>
              <a:t>to: </a:t>
            </a:r>
            <a:r>
              <a:rPr lang="zh-TW" altLang="en-US" sz="2400" dirty="0" smtClean="0"/>
              <a:t>老師，副本</a:t>
            </a:r>
            <a:r>
              <a:rPr lang="en-US" altLang="zh-TW" sz="2400" dirty="0" smtClean="0"/>
              <a:t>cc: </a:t>
            </a:r>
            <a:r>
              <a:rPr lang="zh-TW" altLang="en-US" sz="2400" dirty="0" smtClean="0"/>
              <a:t>所有組員</a:t>
            </a:r>
            <a:r>
              <a:rPr lang="en-US" altLang="zh-TW" sz="2400" dirty="0" smtClean="0"/>
              <a:t>) </a:t>
            </a:r>
            <a:r>
              <a:rPr lang="zh-TW" altLang="en-US" sz="2400" dirty="0" smtClean="0"/>
              <a:t>。</a:t>
            </a:r>
          </a:p>
          <a:p>
            <a:pPr lvl="1"/>
            <a:r>
              <a:rPr lang="en-US" altLang="zh-TW" sz="2400" dirty="0" smtClean="0"/>
              <a:t>1. </a:t>
            </a:r>
            <a:r>
              <a:rPr lang="zh-TW" altLang="en-US" sz="2400" dirty="0" smtClean="0"/>
              <a:t>整組各次簡報的 </a:t>
            </a:r>
            <a:r>
              <a:rPr lang="en-US" altLang="zh-TW" sz="2400" dirty="0" err="1" smtClean="0"/>
              <a:t>ppt</a:t>
            </a:r>
            <a:r>
              <a:rPr lang="en-US" altLang="zh-TW" sz="2400" dirty="0" smtClean="0"/>
              <a:t> (</a:t>
            </a:r>
            <a:r>
              <a:rPr lang="zh-TW" altLang="en-US" sz="2400" dirty="0" smtClean="0"/>
              <a:t>含整組期末報告目錄 </a:t>
            </a:r>
            <a:r>
              <a:rPr lang="en-US" altLang="zh-TW" sz="2400" dirty="0" err="1" smtClean="0"/>
              <a:t>ppt</a:t>
            </a:r>
            <a:r>
              <a:rPr lang="en-US" altLang="zh-TW" sz="2400" dirty="0" smtClean="0"/>
              <a:t>) </a:t>
            </a:r>
            <a:r>
              <a:rPr lang="zh-TW" altLang="en-US" sz="2400" dirty="0" smtClean="0"/>
              <a:t>壓縮檔 </a:t>
            </a:r>
            <a:endParaRPr lang="en-US" altLang="zh-TW" sz="2400" dirty="0" smtClean="0"/>
          </a:p>
          <a:p>
            <a:pPr lvl="2"/>
            <a:r>
              <a:rPr lang="en-US" altLang="zh-TW" dirty="0" smtClean="0"/>
              <a:t>(</a:t>
            </a:r>
            <a:r>
              <a:rPr lang="zh-TW" altLang="en-US" dirty="0" smtClean="0"/>
              <a:t>例如：</a:t>
            </a:r>
            <a:r>
              <a:rPr lang="en-US" altLang="zh-TW" sz="2200" dirty="0" smtClean="0">
                <a:solidFill>
                  <a:srgbClr val="FF0000"/>
                </a:solidFill>
              </a:rPr>
              <a:t>MI4B_</a:t>
            </a:r>
            <a:r>
              <a:rPr lang="zh-TW" altLang="en-US" sz="2200" dirty="0" smtClean="0">
                <a:solidFill>
                  <a:srgbClr val="FF0000"/>
                </a:solidFill>
              </a:rPr>
              <a:t>資訊管理</a:t>
            </a:r>
            <a:r>
              <a:rPr lang="zh-TW" altLang="en-US" sz="2200" dirty="0">
                <a:solidFill>
                  <a:srgbClr val="FF0000"/>
                </a:solidFill>
              </a:rPr>
              <a:t>專題</a:t>
            </a:r>
            <a:r>
              <a:rPr lang="en-US" altLang="zh-TW" sz="2200" dirty="0" smtClean="0">
                <a:solidFill>
                  <a:srgbClr val="FF0000"/>
                </a:solidFill>
              </a:rPr>
              <a:t>_</a:t>
            </a:r>
            <a:r>
              <a:rPr lang="zh-TW" altLang="en-US" sz="2200" dirty="0" smtClean="0">
                <a:solidFill>
                  <a:srgbClr val="FF0000"/>
                </a:solidFill>
              </a:rPr>
              <a:t>第</a:t>
            </a:r>
            <a:r>
              <a:rPr lang="en-US" altLang="zh-TW" sz="2200" dirty="0" smtClean="0">
                <a:solidFill>
                  <a:srgbClr val="FF0000"/>
                </a:solidFill>
              </a:rPr>
              <a:t>1</a:t>
            </a:r>
            <a:r>
              <a:rPr lang="zh-TW" altLang="en-US" sz="2200" dirty="0" smtClean="0">
                <a:solidFill>
                  <a:srgbClr val="FF0000"/>
                </a:solidFill>
              </a:rPr>
              <a:t>組</a:t>
            </a:r>
            <a:r>
              <a:rPr lang="en-US" altLang="zh-TW" sz="2200" dirty="0" smtClean="0">
                <a:solidFill>
                  <a:srgbClr val="FF0000"/>
                </a:solidFill>
              </a:rPr>
              <a:t>_</a:t>
            </a:r>
            <a:r>
              <a:rPr lang="zh-TW" altLang="en-US" sz="2200" dirty="0" smtClean="0">
                <a:solidFill>
                  <a:srgbClr val="FF0000"/>
                </a:solidFill>
              </a:rPr>
              <a:t>期末各次簡報</a:t>
            </a:r>
            <a:r>
              <a:rPr lang="en-US" altLang="zh-TW" sz="2200" dirty="0" smtClean="0">
                <a:solidFill>
                  <a:srgbClr val="FF0000"/>
                </a:solidFill>
              </a:rPr>
              <a:t>.zip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  <a:p>
            <a:pPr lvl="1"/>
            <a:r>
              <a:rPr lang="en-US" altLang="zh-TW" sz="2400" dirty="0" smtClean="0"/>
              <a:t>2. </a:t>
            </a:r>
            <a:r>
              <a:rPr lang="zh-TW" altLang="en-US" sz="2400" dirty="0" smtClean="0"/>
              <a:t>整組各組員的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 </a:t>
            </a:r>
            <a:r>
              <a:rPr lang="en-US" altLang="zh-TW" sz="2400" dirty="0" smtClean="0"/>
              <a:t>[(1) </a:t>
            </a:r>
            <a:r>
              <a:rPr lang="zh-TW" altLang="en-US" sz="2400" dirty="0" smtClean="0"/>
              <a:t>個人期末報告</a:t>
            </a:r>
            <a:r>
              <a:rPr lang="en-US" altLang="zh-TW" sz="2400" dirty="0" smtClean="0"/>
              <a:t>.</a:t>
            </a:r>
            <a:r>
              <a:rPr lang="en-US" altLang="zh-TW" sz="2400" dirty="0" err="1" smtClean="0"/>
              <a:t>ppt</a:t>
            </a:r>
            <a:r>
              <a:rPr lang="en-US" altLang="zh-TW" sz="2400" dirty="0" smtClean="0"/>
              <a:t> </a:t>
            </a:r>
            <a:br>
              <a:rPr lang="en-US" altLang="zh-TW" sz="2400" dirty="0" smtClean="0"/>
            </a:br>
            <a:r>
              <a:rPr lang="en-US" altLang="zh-TW" sz="2400" dirty="0" smtClean="0"/>
              <a:t>  (2) </a:t>
            </a:r>
            <a:r>
              <a:rPr lang="zh-TW" altLang="en-US" sz="2400" dirty="0" smtClean="0"/>
              <a:t>個人期末書面報告</a:t>
            </a:r>
            <a:r>
              <a:rPr lang="en-US" altLang="zh-TW" sz="2400" dirty="0" smtClean="0"/>
              <a:t>.pdf] </a:t>
            </a:r>
            <a:br>
              <a:rPr lang="en-US" altLang="zh-TW" sz="2400" dirty="0" smtClean="0"/>
            </a:br>
            <a:r>
              <a:rPr lang="zh-TW" altLang="en-US" sz="2400" dirty="0" smtClean="0"/>
              <a:t>之壓縮檔</a:t>
            </a:r>
            <a:endParaRPr lang="en-US" altLang="zh-TW" sz="2400" dirty="0" smtClean="0"/>
          </a:p>
          <a:p>
            <a:pPr lvl="2"/>
            <a:r>
              <a:rPr lang="en-US" altLang="zh-TW" dirty="0" smtClean="0"/>
              <a:t>(</a:t>
            </a:r>
            <a:r>
              <a:rPr lang="zh-TW" altLang="en-US" dirty="0" smtClean="0"/>
              <a:t>例如：</a:t>
            </a:r>
            <a:r>
              <a:rPr lang="en-US" altLang="zh-TW" sz="2200" dirty="0" smtClean="0">
                <a:solidFill>
                  <a:srgbClr val="FF0000"/>
                </a:solidFill>
              </a:rPr>
              <a:t>MI4B_</a:t>
            </a:r>
            <a:r>
              <a:rPr lang="zh-TW" altLang="en-US" sz="2200" dirty="0" smtClean="0">
                <a:solidFill>
                  <a:srgbClr val="FF0000"/>
                </a:solidFill>
              </a:rPr>
              <a:t>資訊管理專題</a:t>
            </a:r>
            <a:r>
              <a:rPr lang="en-US" altLang="zh-TW" sz="2200" dirty="0" smtClean="0">
                <a:solidFill>
                  <a:srgbClr val="FF0000"/>
                </a:solidFill>
              </a:rPr>
              <a:t>_</a:t>
            </a:r>
            <a:r>
              <a:rPr lang="zh-TW" altLang="en-US" sz="2200" dirty="0" smtClean="0">
                <a:solidFill>
                  <a:srgbClr val="FF0000"/>
                </a:solidFill>
              </a:rPr>
              <a:t>第</a:t>
            </a:r>
            <a:r>
              <a:rPr lang="en-US" altLang="zh-TW" sz="2200" dirty="0" smtClean="0">
                <a:solidFill>
                  <a:srgbClr val="FF0000"/>
                </a:solidFill>
              </a:rPr>
              <a:t>1</a:t>
            </a:r>
            <a:r>
              <a:rPr lang="zh-TW" altLang="en-US" sz="2200" dirty="0" smtClean="0">
                <a:solidFill>
                  <a:srgbClr val="FF0000"/>
                </a:solidFill>
              </a:rPr>
              <a:t>組</a:t>
            </a:r>
            <a:r>
              <a:rPr lang="en-US" altLang="zh-TW" sz="2200" dirty="0" smtClean="0">
                <a:solidFill>
                  <a:srgbClr val="FF0000"/>
                </a:solidFill>
              </a:rPr>
              <a:t>_</a:t>
            </a:r>
            <a:r>
              <a:rPr lang="zh-TW" altLang="en-US" sz="2200" dirty="0" smtClean="0">
                <a:solidFill>
                  <a:srgbClr val="FF0000"/>
                </a:solidFill>
              </a:rPr>
              <a:t>組員個人期末報告</a:t>
            </a:r>
            <a:r>
              <a:rPr lang="en-US" altLang="zh-TW" sz="2200" dirty="0" smtClean="0">
                <a:solidFill>
                  <a:srgbClr val="FF0000"/>
                </a:solidFill>
              </a:rPr>
              <a:t>.zip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44B8EED5-C498-4C99-8FD1-9632916D8610}" type="slidenum">
              <a:rPr lang="zh-TW" altLang="en-US" sz="1200" smtClean="0">
                <a:solidFill>
                  <a:srgbClr val="898989"/>
                </a:solidFill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143</a:t>
            </a:fld>
            <a:endParaRPr lang="zh-TW" altLang="en-US" sz="1200" smtClean="0">
              <a:solidFill>
                <a:srgbClr val="898989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4013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資訊管理專題</a:t>
            </a:r>
            <a:br>
              <a:rPr lang="zh-TW" altLang="en-US" dirty="0">
                <a:solidFill>
                  <a:srgbClr val="FF0000"/>
                </a:solidFill>
              </a:rPr>
            </a:br>
            <a:r>
              <a:rPr lang="en-US" altLang="zh-TW" sz="3600" dirty="0" smtClean="0">
                <a:solidFill>
                  <a:srgbClr val="FF0000"/>
                </a:solidFill>
              </a:rPr>
              <a:t>(Hot </a:t>
            </a:r>
            <a:r>
              <a:rPr lang="en-US" altLang="zh-TW" sz="3600" dirty="0">
                <a:solidFill>
                  <a:srgbClr val="FF0000"/>
                </a:solidFill>
              </a:rPr>
              <a:t>Issues of Information </a:t>
            </a:r>
            <a:r>
              <a:rPr lang="en-US" altLang="zh-TW" sz="3600" dirty="0" smtClean="0">
                <a:solidFill>
                  <a:srgbClr val="FF0000"/>
                </a:solidFill>
              </a:rPr>
              <a:t>Management)</a:t>
            </a:r>
            <a:endParaRPr lang="zh-TW" altLang="en-US" sz="3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9D8D5-4789-4399-95BC-650780018546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75252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請同學於資訊管理專題個案</a:t>
            </a:r>
            <a:r>
              <a:rPr lang="zh-TW" altLang="en-US" dirty="0" smtClean="0">
                <a:solidFill>
                  <a:srgbClr val="FF0000"/>
                </a:solidFill>
              </a:rPr>
              <a:t>討論前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應</a:t>
            </a:r>
            <a:r>
              <a:rPr lang="zh-TW" altLang="en-US" dirty="0" smtClean="0">
                <a:solidFill>
                  <a:srgbClr val="FF0000"/>
                </a:solidFill>
              </a:rPr>
              <a:t>詳細研讀個案</a:t>
            </a:r>
            <a:r>
              <a:rPr lang="zh-TW" altLang="en-US" dirty="0" smtClean="0"/>
              <a:t>，並</a:t>
            </a:r>
            <a:r>
              <a:rPr lang="zh-TW" altLang="en-US" dirty="0" smtClean="0">
                <a:solidFill>
                  <a:srgbClr val="FF0000"/>
                </a:solidFill>
              </a:rPr>
              <a:t>思考個案研究問題</a:t>
            </a:r>
            <a:r>
              <a:rPr lang="zh-TW" altLang="en-US" dirty="0" smtClean="0"/>
              <a:t>。</a:t>
            </a:r>
          </a:p>
          <a:p>
            <a:pPr>
              <a:buFont typeface="Arial" charset="0"/>
              <a:buNone/>
            </a:pPr>
            <a:r>
              <a:rPr lang="en-US" altLang="zh-TW" dirty="0" smtClean="0"/>
              <a:t>2. </a:t>
            </a:r>
            <a:r>
              <a:rPr lang="zh-TW" altLang="en-US" dirty="0" smtClean="0"/>
              <a:t>請同學於</a:t>
            </a:r>
            <a:r>
              <a:rPr lang="zh-TW" altLang="en-US" dirty="0" smtClean="0">
                <a:solidFill>
                  <a:srgbClr val="FF0000"/>
                </a:solidFill>
              </a:rPr>
              <a:t>上課前複習</a:t>
            </a:r>
            <a:r>
              <a:rPr lang="zh-TW" altLang="en-US" dirty="0" smtClean="0"/>
              <a:t>相關資訊管理相關</a:t>
            </a:r>
            <a:r>
              <a:rPr lang="zh-TW" altLang="en-US" dirty="0" smtClean="0">
                <a:solidFill>
                  <a:srgbClr val="FF0000"/>
                </a:solidFill>
              </a:rPr>
              <a:t>理論</a:t>
            </a:r>
            <a:r>
              <a:rPr lang="zh-TW" altLang="en-US" dirty="0" smtClean="0"/>
              <a:t>，以作為</a:t>
            </a:r>
            <a:r>
              <a:rPr lang="zh-TW" altLang="en-US" dirty="0" smtClean="0">
                <a:solidFill>
                  <a:srgbClr val="C00000"/>
                </a:solidFill>
              </a:rPr>
              <a:t>個案分析</a:t>
            </a:r>
            <a:r>
              <a:rPr lang="zh-TW" altLang="en-US" dirty="0" smtClean="0"/>
              <a:t>及</a:t>
            </a:r>
            <a:r>
              <a:rPr lang="zh-TW" altLang="en-US" dirty="0" smtClean="0">
                <a:solidFill>
                  <a:srgbClr val="C00000"/>
                </a:solidFill>
              </a:rPr>
              <a:t>擬定管理對策</a:t>
            </a:r>
            <a:r>
              <a:rPr lang="zh-TW" altLang="en-US" dirty="0" smtClean="0"/>
              <a:t>的依據。</a:t>
            </a:r>
          </a:p>
          <a:p>
            <a:pPr>
              <a:buNone/>
            </a:pPr>
            <a:r>
              <a:rPr lang="en-US" altLang="zh-TW" dirty="0" smtClean="0"/>
              <a:t>3. </a:t>
            </a:r>
            <a:r>
              <a:rPr lang="zh-TW" altLang="en-US" dirty="0" smtClean="0"/>
              <a:t>請同學於</a:t>
            </a:r>
            <a:r>
              <a:rPr lang="zh-TW" altLang="en-US" dirty="0" smtClean="0">
                <a:solidFill>
                  <a:srgbClr val="FF0000"/>
                </a:solidFill>
              </a:rPr>
              <a:t>上課前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solidFill>
                  <a:srgbClr val="FF0000"/>
                </a:solidFill>
              </a:rPr>
              <a:t>先</a:t>
            </a:r>
            <a:r>
              <a:rPr lang="zh-TW" altLang="en-US" dirty="0">
                <a:solidFill>
                  <a:srgbClr val="FF0000"/>
                </a:solidFill>
              </a:rPr>
              <a:t>繳交資訊管理專題個案</a:t>
            </a:r>
            <a:r>
              <a:rPr lang="zh-TW" altLang="en-US" dirty="0" smtClean="0">
                <a:solidFill>
                  <a:srgbClr val="FF0000"/>
                </a:solidFill>
              </a:rPr>
              <a:t>研究問題書面報告</a:t>
            </a:r>
            <a:r>
              <a:rPr lang="zh-TW" altLang="en-US" dirty="0" smtClean="0"/>
              <a:t>。</a:t>
            </a:r>
          </a:p>
          <a:p>
            <a:pPr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上課時間地點：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is-IS" dirty="0"/>
              <a:t>週三 </a:t>
            </a:r>
            <a:r>
              <a:rPr lang="is-IS" altLang="zh-TW" dirty="0"/>
              <a:t>8,9 (15:10-17:00) B702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718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References</a:t>
            </a:r>
            <a:endParaRPr lang="zh-TW" altLang="en-US" smtClean="0"/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marL="342900" lvl="1" indent="-342900"/>
            <a:r>
              <a:rPr lang="en-US" altLang="zh-TW" smtClean="0"/>
              <a:t>Kenneth C. Laudon &amp; Jane P. Laudon (2014), </a:t>
            </a:r>
            <a:br>
              <a:rPr lang="en-US" altLang="zh-TW" smtClean="0"/>
            </a:br>
            <a:r>
              <a:rPr lang="en-US" altLang="zh-TW" smtClean="0"/>
              <a:t>Management Information Systems: Managing the Digital Firm, Thirteenth Edition, Pearson. </a:t>
            </a:r>
          </a:p>
          <a:p>
            <a:pPr marL="342900" lvl="1" indent="-342900"/>
            <a:r>
              <a:rPr lang="en-US" altLang="zh-TW" smtClean="0"/>
              <a:t>Kenneth C. Laudon &amp; Jane P. Laudon</a:t>
            </a:r>
            <a:r>
              <a:rPr lang="zh-TW" altLang="en-US" smtClean="0"/>
              <a:t>原著，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游張松 主編，陳文生 翻譯 </a:t>
            </a:r>
            <a:r>
              <a:rPr lang="en-US" altLang="zh-TW" smtClean="0"/>
              <a:t>(2014)</a:t>
            </a:r>
            <a:r>
              <a:rPr lang="zh-TW" altLang="en-US" smtClean="0"/>
              <a:t>，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資訊管理系統，第</a:t>
            </a:r>
            <a:r>
              <a:rPr lang="en-US" altLang="zh-TW" smtClean="0"/>
              <a:t>13</a:t>
            </a:r>
            <a:r>
              <a:rPr lang="zh-TW" altLang="en-US" smtClean="0"/>
              <a:t>版，滄海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B25B-5D40-49B8-BE46-8233DC8A956A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29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Richness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Supports video, audio, and text messages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Possible to deliver rich messages with text, audio, and video simultaneously to large numbers of people.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Video, audio, and text marketing messages can be integrated into single marketing message and consumer experience.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B07954E-CF99-5F4D-851C-2FC0FB454D7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79060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Interactivity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The technology works through interaction with the user.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Consumers engaged in dialog that dynamically adjusts experience to the individual.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Consumer becomes co-participant in process of delivering goods to market.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E926C9B-5B48-C849-BB53-05435322036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02622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Information density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Large increases in information density—the total amount and quality of information available to all market participants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Greater price transparency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Greater cost transparency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Enables merchants to engage in price discrimination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5C416A-2BAB-A444-8569-146F671A081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13207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Personalization/Customization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Technology permits modification of messages, goods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Personalized messages can be sent to individuals as well as groups.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Products and services can be customized to individual preferences.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A15A675-39FC-094B-B0CD-FCCCD727104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853432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Social technology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The technology promotes user content generation and social networking 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Effect: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New Internet social and business models enable user content creation and distribution, support social networks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Many-to-many model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3B6F26-25D5-9444-963F-A945A289781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60283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內容版面配置區 2"/>
          <p:cNvSpPr>
            <a:spLocks noGrp="1"/>
          </p:cNvSpPr>
          <p:nvPr>
            <p:ph idx="1"/>
          </p:nvPr>
        </p:nvSpPr>
        <p:spPr>
          <a:xfrm>
            <a:off x="71438" y="1052513"/>
            <a:ext cx="8964612" cy="56165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zh-TW" altLang="en-US" sz="2400" dirty="0" smtClean="0"/>
              <a:t>週次 </a:t>
            </a:r>
            <a:r>
              <a:rPr lang="en-US" altLang="zh-TW" sz="2400" dirty="0" smtClean="0"/>
              <a:t>(Week)    </a:t>
            </a:r>
            <a:r>
              <a:rPr lang="zh-TW" altLang="en-US" sz="2400" dirty="0" smtClean="0"/>
              <a:t>日期 </a:t>
            </a:r>
            <a:r>
              <a:rPr lang="en-US" altLang="zh-TW" sz="2400" dirty="0" smtClean="0"/>
              <a:t>(Date)    </a:t>
            </a:r>
            <a:r>
              <a:rPr lang="zh-TW" altLang="en-US" sz="2400" dirty="0" smtClean="0"/>
              <a:t>內容 </a:t>
            </a:r>
            <a:r>
              <a:rPr lang="en-US" altLang="zh-TW" sz="2400" dirty="0" smtClean="0"/>
              <a:t>(Subject/Topics)</a:t>
            </a:r>
          </a:p>
          <a:p>
            <a:pPr>
              <a:buNone/>
            </a:pPr>
            <a:r>
              <a:rPr lang="en-US" altLang="zh-TW" sz="2400" dirty="0"/>
              <a:t>1   2017/09/20   Introduction to Case Study for Hot Issues of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 Information </a:t>
            </a:r>
            <a:r>
              <a:rPr lang="en-US" altLang="zh-TW" sz="2400" dirty="0"/>
              <a:t>Management   </a:t>
            </a:r>
          </a:p>
          <a:p>
            <a:pPr>
              <a:buNone/>
            </a:pPr>
            <a:r>
              <a:rPr lang="en-US" altLang="zh-TW" sz="2400" dirty="0"/>
              <a:t>2   2017/09/27   Information Systems in Global Business: UPS  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 (Chap</a:t>
            </a:r>
            <a:r>
              <a:rPr lang="en-US" altLang="zh-TW" sz="2400" dirty="0"/>
              <a:t>. </a:t>
            </a:r>
            <a:r>
              <a:rPr lang="en-US" altLang="zh-TW" sz="2400" dirty="0" smtClean="0"/>
              <a:t>1) </a:t>
            </a:r>
            <a:r>
              <a:rPr lang="en-US" altLang="zh-TW" sz="2400" dirty="0"/>
              <a:t>(pp.53-54) 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3   2017/10/04   Mid-Autumn Festival (Day off) (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中秋節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) (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zh-TW" altLang="en-US" sz="24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endParaRPr lang="zh-TW" alt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None/>
            </a:pPr>
            <a:r>
              <a:rPr lang="en-US" altLang="zh-TW" sz="2400" dirty="0"/>
              <a:t>4   2017/10/11   Global E-Business and Collaboration: P&amp;G   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 (Chap</a:t>
            </a:r>
            <a:r>
              <a:rPr lang="en-US" altLang="zh-TW" sz="2400" dirty="0"/>
              <a:t>. </a:t>
            </a:r>
            <a:r>
              <a:rPr lang="en-US" altLang="zh-TW" sz="2400" dirty="0" smtClean="0"/>
              <a:t>2) </a:t>
            </a:r>
            <a:r>
              <a:rPr lang="en-US" altLang="zh-TW" sz="2400" dirty="0"/>
              <a:t>(pp.84-85) </a:t>
            </a:r>
          </a:p>
          <a:p>
            <a:pPr>
              <a:buNone/>
            </a:pPr>
            <a:r>
              <a:rPr lang="en-US" altLang="zh-TW" sz="2400" dirty="0"/>
              <a:t>5   2017/10/18   Information Systems, Organization, and Strategy: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 Starbucks   (Chap</a:t>
            </a:r>
            <a:r>
              <a:rPr lang="en-US" altLang="zh-TW" sz="2400" dirty="0"/>
              <a:t>. </a:t>
            </a:r>
            <a:r>
              <a:rPr lang="en-US" altLang="zh-TW" sz="2400" dirty="0" smtClean="0"/>
              <a:t>3) </a:t>
            </a:r>
            <a:r>
              <a:rPr lang="en-US" altLang="zh-TW" sz="2400" dirty="0"/>
              <a:t>(pp.129-130) </a:t>
            </a:r>
          </a:p>
          <a:p>
            <a:pPr>
              <a:buNone/>
            </a:pPr>
            <a:r>
              <a:rPr lang="en-US" altLang="zh-TW" sz="2400" dirty="0"/>
              <a:t>6   2017/10/25   Ethical and Social Issues in Information Systems: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 Facebook   (Chap</a:t>
            </a:r>
            <a:r>
              <a:rPr lang="en-US" altLang="zh-TW" sz="2400" dirty="0"/>
              <a:t>. </a:t>
            </a:r>
            <a:r>
              <a:rPr lang="en-US" altLang="zh-TW" sz="2400" dirty="0" smtClean="0"/>
              <a:t>4) </a:t>
            </a:r>
            <a:r>
              <a:rPr lang="en-US" altLang="zh-TW" sz="2400" dirty="0"/>
              <a:t>(pp.188-190) </a:t>
            </a:r>
          </a:p>
        </p:txBody>
      </p:sp>
      <p:sp>
        <p:nvSpPr>
          <p:cNvPr id="14340" name="矩形 4"/>
          <p:cNvSpPr>
            <a:spLocks noChangeArrowheads="1"/>
          </p:cNvSpPr>
          <p:nvPr/>
        </p:nvSpPr>
        <p:spPr bwMode="auto">
          <a:xfrm>
            <a:off x="395288" y="115888"/>
            <a:ext cx="8137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課程大綱 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  <a:ea typeface="新細明體" pitchFamily="18" charset="-120"/>
              </a:rPr>
              <a:t>Syllabus)</a:t>
            </a:r>
            <a:endParaRPr lang="zh-TW" altLang="en-US" sz="4400" b="1" dirty="0">
              <a:solidFill>
                <a:schemeClr val="accent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59788" y="6597650"/>
            <a:ext cx="649287" cy="287338"/>
          </a:xfrm>
        </p:spPr>
        <p:txBody>
          <a:bodyPr/>
          <a:lstStyle/>
          <a:p>
            <a:pPr>
              <a:defRPr/>
            </a:pPr>
            <a:fld id="{99045DEC-9E37-4AD3-9DC8-FC4E02C75674}" type="slidenum">
              <a:rPr lang="zh-TW" altLang="en-US" smtClean="0"/>
              <a:pPr>
                <a:defRPr/>
              </a:pPr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06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362950" cy="923925"/>
          </a:xfrm>
        </p:spPr>
        <p:txBody>
          <a:bodyPr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Effect of the Internet on the marketplace</a:t>
            </a:r>
            <a:endParaRPr lang="zh-TW" altLang="en-US" sz="3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5322887"/>
          </a:xfrm>
        </p:spPr>
        <p:txBody>
          <a:bodyPr/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Reduces information asymmetry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Offers greater flexibility and efficiency because of: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Reduced search costs and transaction costs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Lower menu costs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Greater price discrimination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Dynamic pricing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May reduce or increase switching costs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May delay gratification: effects dependent on product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Increased market segmentation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Stronger network effects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More disintermediation</a:t>
            </a:r>
          </a:p>
          <a:p>
            <a:endParaRPr lang="zh-TW" altLang="en-US" sz="2800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F24AF8-64D8-1949-932C-88CD6DE4179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213926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The Benefits of Disintermediation </a:t>
            </a:r>
            <a:b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to the Consumer</a:t>
            </a:r>
          </a:p>
        </p:txBody>
      </p:sp>
      <p:sp>
        <p:nvSpPr>
          <p:cNvPr id="2253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6E65C3C-FBAD-444E-80B8-C933C91BD1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2532" name="Picture 7" descr="Ess10_Fig-09-0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0"/>
            <a:ext cx="8026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424510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Digital goods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323850" y="1379538"/>
            <a:ext cx="8569325" cy="5002212"/>
          </a:xfrm>
        </p:spPr>
        <p:txBody>
          <a:bodyPr/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Goods that can be delivered over a digital network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For example: music tracks, video, software, newspapers, books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Cost of producing first unit is almost entire cost of product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Costs of delivery over the Internet very low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Marketing costs remain the same; pricing highly variable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Industries with digital goods are undergoing revolutionary changes (publishers, record labels, etc.)	</a:t>
            </a:r>
          </a:p>
          <a:p>
            <a:endParaRPr lang="zh-TW" altLang="en-US" sz="2800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A617B-F7E6-0640-9B06-D7959F59743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59795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Types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 of E-Commerce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Three major types of e-commerce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Business-to-Consumer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(B2C)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BarnesandNoble.com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Business-to-Business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(B2B)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ChemConnect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Consumer-to-Consumer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(C2C)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eBay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E-commerce can be categorized by platform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Mobile Commerce (m-commerce)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6823FA2-8FFF-2447-B107-AF8A16FBDB9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43916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E-commerce </a:t>
            </a:r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Models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E-tailer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Transaction broker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Market creator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Content provider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Community provider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Portal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Service provider</a:t>
            </a:r>
          </a:p>
          <a:p>
            <a:pPr marL="514350" indent="-514350">
              <a:buFont typeface="Calibri" charset="0"/>
              <a:buAutoNum type="arabicPeriod"/>
            </a:pP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F3E530-24EC-044A-B741-7CBD6DFC067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055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E-commerce </a:t>
            </a:r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Revenue Models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Advertising </a:t>
            </a:r>
          </a:p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Sales </a:t>
            </a:r>
          </a:p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Subscription</a:t>
            </a:r>
          </a:p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Free/Freemium</a:t>
            </a:r>
          </a:p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Transaction Fee </a:t>
            </a:r>
          </a:p>
          <a:p>
            <a:pPr marL="571500" indent="-514350">
              <a:buFont typeface="Cambria" charset="0"/>
              <a:buAutoNum type="arabicPeriod"/>
            </a:pPr>
            <a:r>
              <a:rPr lang="en-US" altLang="zh-TW" sz="3600">
                <a:latin typeface="Calibri" charset="0"/>
                <a:ea typeface="ＭＳ Ｐゴシック" charset="-128"/>
              </a:rPr>
              <a:t>Affiliate</a:t>
            </a:r>
          </a:p>
          <a:p>
            <a:pPr marL="571500" indent="-514350"/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7573F6-DB2D-5049-8110-290048B238A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9827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Understanding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Revenue Model</a:t>
            </a:r>
          </a:p>
          <a:p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Business Strategy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Business Strategy and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Information System Alignment</a:t>
            </a: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720287-B95A-C748-858E-D187DFD2C5EB}" type="slidenum">
              <a:rPr lang="zh-TW" altLang="en-US" sz="1200">
                <a:solidFill>
                  <a:srgbClr val="898989"/>
                </a:solidFill>
                <a:ea typeface="ＭＳ Ｐゴシック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087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  <a:endParaRPr lang="en-US" altLang="zh-TW" sz="20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264A15-8E28-1F48-B9D3-11552BFAC73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7F5DB6-FD38-0843-A052-5D368793D8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8323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42875" y="1125538"/>
            <a:ext cx="8893175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zh-TW" altLang="en-US" sz="2400" dirty="0" smtClean="0"/>
              <a:t>週次 </a:t>
            </a:r>
            <a:r>
              <a:rPr lang="en-US" altLang="zh-TW" sz="2400" dirty="0" smtClean="0"/>
              <a:t>(Week)    </a:t>
            </a:r>
            <a:r>
              <a:rPr lang="zh-TW" altLang="en-US" sz="2400" dirty="0" smtClean="0"/>
              <a:t>日期 </a:t>
            </a:r>
            <a:r>
              <a:rPr lang="en-US" altLang="zh-TW" sz="2400" dirty="0" smtClean="0"/>
              <a:t>(Date)    </a:t>
            </a:r>
            <a:r>
              <a:rPr lang="zh-TW" altLang="en-US" sz="2400" dirty="0" smtClean="0"/>
              <a:t>內容 </a:t>
            </a:r>
            <a:r>
              <a:rPr lang="en-US" altLang="zh-TW" sz="2400" dirty="0" smtClean="0"/>
              <a:t>(Subject/Topics)</a:t>
            </a:r>
          </a:p>
          <a:p>
            <a:pPr>
              <a:buNone/>
            </a:pPr>
            <a:r>
              <a:rPr lang="en-US" altLang="zh-TW" sz="2400" dirty="0"/>
              <a:t>7   2017/11/01   IT Infrastructure and Emerging Technologies: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                       Amazon </a:t>
            </a:r>
            <a:r>
              <a:rPr lang="en-US" altLang="zh-TW" sz="2400" dirty="0"/>
              <a:t>and Cloud Computing   (Chap. 5</a:t>
            </a:r>
            <a:r>
              <a:rPr lang="en-US" altLang="zh-TW" sz="2200" dirty="0"/>
              <a:t>) (pp. 234-236) </a:t>
            </a:r>
          </a:p>
          <a:p>
            <a:pPr>
              <a:buNone/>
            </a:pPr>
            <a:r>
              <a:rPr lang="en-US" altLang="zh-TW" sz="2400" dirty="0"/>
              <a:t>8   2017/11/08 </a:t>
            </a:r>
            <a:r>
              <a:rPr lang="en-US" altLang="zh-TW" sz="2400" dirty="0" smtClean="0"/>
              <a:t>  IT </a:t>
            </a:r>
            <a:r>
              <a:rPr lang="en-US" altLang="zh-TW" sz="2400" dirty="0"/>
              <a:t>Infrastructure and Emerging Technologies: </a:t>
            </a:r>
            <a:br>
              <a:rPr lang="en-US" altLang="zh-TW" sz="2400" dirty="0"/>
            </a:br>
            <a:r>
              <a:rPr lang="en-US" altLang="zh-TW" sz="2400" dirty="0"/>
              <a:t>                        Amazon and Cloud Computing   (Chap. 5</a:t>
            </a:r>
            <a:r>
              <a:rPr lang="en-US" altLang="zh-TW" sz="2200" dirty="0"/>
              <a:t>) (pp. 234-236) </a:t>
            </a:r>
            <a:endParaRPr lang="en-US" altLang="zh-TW" sz="2400" dirty="0"/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 2017/11/15   Midterm Report (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)    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10   2017/11/22   Midterm Exam Week (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</a:rPr>
              <a:t>期中考試週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)   </a:t>
            </a:r>
          </a:p>
          <a:p>
            <a:pPr>
              <a:buNone/>
            </a:pPr>
            <a:r>
              <a:rPr lang="en-US" altLang="zh-TW" sz="2400" dirty="0"/>
              <a:t>11   2017/11/29 </a:t>
            </a:r>
            <a:r>
              <a:rPr lang="en-US" altLang="zh-TW" sz="2400" dirty="0" smtClean="0"/>
              <a:t>  Foundations </a:t>
            </a:r>
            <a:r>
              <a:rPr lang="en-US" altLang="zh-TW" sz="2400" dirty="0"/>
              <a:t>of Business Intelligence: </a:t>
            </a:r>
            <a:br>
              <a:rPr lang="en-US" altLang="zh-TW" sz="2400" dirty="0"/>
            </a:br>
            <a:r>
              <a:rPr lang="en-US" altLang="zh-TW" sz="2400" dirty="0"/>
              <a:t>                         </a:t>
            </a:r>
            <a:r>
              <a:rPr lang="en-US" altLang="zh-TW" sz="2400" dirty="0" smtClean="0"/>
              <a:t>  IBM </a:t>
            </a:r>
            <a:r>
              <a:rPr lang="en-US" altLang="zh-TW" sz="2400" dirty="0"/>
              <a:t>and Big Data   (Chap. 6) (pp.261-262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>
              <a:buNone/>
            </a:pPr>
            <a:r>
              <a:rPr lang="en-US" altLang="zh-TW" sz="2400" dirty="0"/>
              <a:t>12   </a:t>
            </a:r>
            <a:r>
              <a:rPr lang="en-US" altLang="zh-TW" sz="2400" dirty="0" smtClean="0"/>
              <a:t>2017/12/06   </a:t>
            </a:r>
            <a:r>
              <a:rPr lang="en-US" altLang="zh-TW" sz="2400" dirty="0"/>
              <a:t>Foundations of Business Intelligence: </a:t>
            </a:r>
            <a:br>
              <a:rPr lang="en-US" altLang="zh-TW" sz="2400" dirty="0"/>
            </a:br>
            <a:r>
              <a:rPr lang="en-US" altLang="zh-TW" sz="2400" dirty="0"/>
              <a:t>                           IBM and Big Data   (Chap. 6) (pp.261-262</a:t>
            </a:r>
            <a:r>
              <a:rPr lang="en-US" altLang="zh-TW" sz="2400" dirty="0" smtClean="0"/>
              <a:t>)</a:t>
            </a:r>
            <a:endParaRPr lang="en-US" altLang="zh-TW" sz="2400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59788" y="6597650"/>
            <a:ext cx="649287" cy="287338"/>
          </a:xfrm>
        </p:spPr>
        <p:txBody>
          <a:bodyPr/>
          <a:lstStyle/>
          <a:p>
            <a:pPr>
              <a:defRPr/>
            </a:pPr>
            <a:fld id="{D30A21A0-59A3-43C8-ACE4-DB2BC0645572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395288" y="115888"/>
            <a:ext cx="8137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課程大綱 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  <a:ea typeface="新細明體" pitchFamily="18" charset="-120"/>
              </a:rPr>
              <a:t>Syllabus)</a:t>
            </a:r>
            <a:endParaRPr lang="zh-TW" altLang="en-US" sz="4400" b="1" dirty="0">
              <a:solidFill>
                <a:schemeClr val="accent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1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12055" y="1919524"/>
            <a:ext cx="1689161" cy="643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What?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31075" y="4390951"/>
            <a:ext cx="1689161" cy="643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5057" y="3791707"/>
            <a:ext cx="1689161" cy="64301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04248" y="3588612"/>
            <a:ext cx="1689161" cy="64301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Who?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88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A9027-9AE0-2A45-BFD5-A922CBD4CBD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47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 dirty="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 dirty="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69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CE03A1-6A65-494B-BE7A-6D16D355374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57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9144000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4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586060"/>
            <a:ext cx="8102600" cy="608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4515" y="6611779"/>
            <a:ext cx="62679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www.slideshare.net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Strategyzer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/apple-pay-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bmc</a:t>
            </a:r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/16-Apple_Pay_Seamless_Secure_Mobile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Apply Pay Business Model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2000" dirty="0" smtClean="0">
                <a:solidFill>
                  <a:srgbClr val="FF0000"/>
                </a:solidFill>
              </a:rPr>
              <a:t>Value Proposition 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436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6631"/>
            <a:ext cx="8537641" cy="64032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2027" y="6597352"/>
            <a:ext cx="54726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www.peterjthomson.com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/value-proposition-canvas-example-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evernote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47309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8800" dirty="0" smtClean="0">
                <a:solidFill>
                  <a:srgbClr val="FF0000"/>
                </a:solidFill>
              </a:rPr>
              <a:t>Business </a:t>
            </a:r>
            <a:r>
              <a:rPr lang="en-US" altLang="zh-TW" sz="8800" dirty="0">
                <a:solidFill>
                  <a:srgbClr val="FF0000"/>
                </a:solidFill>
              </a:rPr>
              <a:t>Models </a:t>
            </a:r>
            <a:r>
              <a:rPr lang="en-US" altLang="zh-TW" sz="8800" dirty="0" smtClean="0">
                <a:solidFill>
                  <a:srgbClr val="FF0000"/>
                </a:solidFill>
              </a:rPr>
              <a:t/>
            </a:r>
            <a:br>
              <a:rPr lang="en-US" altLang="zh-TW" sz="8800" dirty="0" smtClean="0">
                <a:solidFill>
                  <a:srgbClr val="FF0000"/>
                </a:solidFill>
              </a:rPr>
            </a:br>
            <a:r>
              <a:rPr lang="en-US" altLang="zh-TW" sz="8800" dirty="0" smtClean="0">
                <a:solidFill>
                  <a:srgbClr val="FF0000"/>
                </a:solidFill>
              </a:rPr>
              <a:t>Innovation</a:t>
            </a:r>
            <a:endParaRPr lang="en-US" sz="8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4499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Why Business Model Innovation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51720" y="6457890"/>
            <a:ext cx="5742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Chesbrough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Henry. "Business model innovation: it's not just about technology anymore." Strategy &amp; leadership 35, no. 6 (2007): 12-17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1383925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Target Market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683568" y="3162211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Value Proposition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568" y="4899117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Value Chain</a:t>
            </a:r>
            <a:endParaRPr lang="en-US" sz="4000" dirty="0"/>
          </a:p>
        </p:txBody>
      </p:sp>
      <p:sp>
        <p:nvSpPr>
          <p:cNvPr id="10" name="Rounded Rectangle 9"/>
          <p:cNvSpPr/>
          <p:nvPr/>
        </p:nvSpPr>
        <p:spPr>
          <a:xfrm>
            <a:off x="4807228" y="1383925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Revenue Mechanism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4859835" y="3162211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Value Network</a:t>
            </a:r>
          </a:p>
          <a:p>
            <a:pPr algn="ctr"/>
            <a:r>
              <a:rPr lang="en-US" sz="4000" dirty="0" smtClean="0"/>
              <a:t>(Ecosystem)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4807228" y="4899117"/>
            <a:ext cx="3657600" cy="1371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Competitive Strategy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3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4624"/>
            <a:ext cx="8892480" cy="114300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Business </a:t>
            </a:r>
            <a:r>
              <a:rPr lang="en-US" sz="5400" dirty="0" smtClean="0">
                <a:solidFill>
                  <a:schemeClr val="accent1"/>
                </a:solidFill>
              </a:rPr>
              <a:t>Model Innovation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63688" y="648487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Amit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Raphael, and Christoph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Zott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"Creating value through business model innovation." 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MIT 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Sloan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53, no. 3 (2012): 41.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43608" y="1499855"/>
            <a:ext cx="73152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Adding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new</a:t>
            </a:r>
            <a:r>
              <a:rPr lang="en-US" sz="4000" dirty="0"/>
              <a:t> activities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3608" y="3174021"/>
            <a:ext cx="7315200" cy="1371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</a:rPr>
              <a:t>Linking</a:t>
            </a:r>
            <a:r>
              <a:rPr lang="en-US" sz="4000" dirty="0"/>
              <a:t> activities in </a:t>
            </a:r>
            <a:r>
              <a:rPr lang="en-US" sz="4000" dirty="0">
                <a:solidFill>
                  <a:srgbClr val="FF0000"/>
                </a:solidFill>
              </a:rPr>
              <a:t>novel</a:t>
            </a:r>
            <a:r>
              <a:rPr lang="en-US" sz="4000" dirty="0"/>
              <a:t> ways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43608" y="4848186"/>
            <a:ext cx="73152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Changing</a:t>
            </a:r>
            <a:r>
              <a:rPr lang="en-US" sz="4000" dirty="0"/>
              <a:t> one or more parties that perform any of the activities</a:t>
            </a:r>
          </a:p>
        </p:txBody>
      </p:sp>
    </p:spTree>
    <p:extLst>
      <p:ext uri="{BB962C8B-B14F-4D97-AF65-F5344CB8AC3E}">
        <p14:creationId xmlns:p14="http://schemas.microsoft.com/office/powerpoint/2010/main" val="15648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1763688" y="648487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Amit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Raphael, and Christoph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Zott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"Creating value through business model innovation." 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smtClean="0">
                <a:solidFill>
                  <a:schemeClr val="bg1">
                    <a:lumMod val="75000"/>
                  </a:schemeClr>
                </a:solidFill>
              </a:rPr>
              <a:t>MIT 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Sloan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53, no. 3 (2012): 41.</a:t>
            </a:r>
          </a:p>
        </p:txBody>
      </p:sp>
      <p:sp>
        <p:nvSpPr>
          <p:cNvPr id="10" name="Pentagon 9"/>
          <p:cNvSpPr/>
          <p:nvPr/>
        </p:nvSpPr>
        <p:spPr>
          <a:xfrm>
            <a:off x="179512" y="2674594"/>
            <a:ext cx="2481869" cy="2100761"/>
          </a:xfrm>
          <a:prstGeom prst="homePlate">
            <a:avLst>
              <a:gd name="adj" fmla="val 205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customer </a:t>
            </a:r>
            <a:r>
              <a:rPr lang="en-US" sz="2800" b="1" dirty="0" smtClean="0">
                <a:solidFill>
                  <a:srgbClr val="FF0000"/>
                </a:solidFill>
              </a:rPr>
              <a:t>needs</a:t>
            </a:r>
            <a:r>
              <a:rPr lang="en-US" sz="2000" dirty="0" smtClean="0"/>
              <a:t> will the </a:t>
            </a:r>
            <a:r>
              <a:rPr lang="en-US" sz="2000" b="1" dirty="0" smtClean="0"/>
              <a:t>new business model</a:t>
            </a:r>
            <a:r>
              <a:rPr lang="en-US" sz="2000" dirty="0" smtClean="0"/>
              <a:t> address?</a:t>
            </a:r>
            <a:endParaRPr lang="en-US" sz="2000" dirty="0"/>
          </a:p>
        </p:txBody>
      </p:sp>
      <p:sp>
        <p:nvSpPr>
          <p:cNvPr id="12" name="Pentagon 11"/>
          <p:cNvSpPr/>
          <p:nvPr/>
        </p:nvSpPr>
        <p:spPr>
          <a:xfrm>
            <a:off x="3132461" y="1296212"/>
            <a:ext cx="2664296" cy="1358576"/>
          </a:xfrm>
          <a:prstGeom prst="homePlate">
            <a:avLst>
              <a:gd name="adj" fmla="val 170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</a:t>
            </a:r>
            <a:r>
              <a:rPr lang="en-US" sz="2000" b="1" dirty="0" smtClean="0">
                <a:solidFill>
                  <a:srgbClr val="FF0000"/>
                </a:solidFill>
              </a:rPr>
              <a:t>novel activities</a:t>
            </a:r>
            <a:r>
              <a:rPr lang="en-US" sz="2000" dirty="0" smtClean="0"/>
              <a:t> could help </a:t>
            </a:r>
            <a:r>
              <a:rPr lang="en-US" sz="2000" dirty="0" smtClean="0">
                <a:solidFill>
                  <a:srgbClr val="FF0000"/>
                </a:solidFill>
              </a:rPr>
              <a:t>satisfy</a:t>
            </a:r>
            <a:r>
              <a:rPr lang="en-US" sz="2000" dirty="0" smtClean="0"/>
              <a:t> those </a:t>
            </a:r>
            <a:r>
              <a:rPr lang="en-US" sz="2000" dirty="0" smtClean="0">
                <a:solidFill>
                  <a:srgbClr val="FF0000"/>
                </a:solidFill>
              </a:rPr>
              <a:t>needs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121769" y="2885522"/>
            <a:ext cx="2664296" cy="1358576"/>
          </a:xfrm>
          <a:prstGeom prst="homePlate">
            <a:avLst>
              <a:gd name="adj" fmla="val 1843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How could the activities be </a:t>
            </a:r>
            <a:r>
              <a:rPr lang="en-US" sz="2000" b="1" dirty="0" smtClean="0">
                <a:solidFill>
                  <a:srgbClr val="FF0000"/>
                </a:solidFill>
              </a:rPr>
              <a:t>linked</a:t>
            </a:r>
            <a:r>
              <a:rPr lang="en-US" sz="2000" dirty="0" smtClean="0"/>
              <a:t> in </a:t>
            </a:r>
            <a:r>
              <a:rPr lang="en-US" sz="2000" dirty="0" smtClean="0">
                <a:solidFill>
                  <a:srgbClr val="FF0000"/>
                </a:solidFill>
              </a:rPr>
              <a:t>novel ways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4" name="Pentagon 13"/>
          <p:cNvSpPr/>
          <p:nvPr/>
        </p:nvSpPr>
        <p:spPr>
          <a:xfrm>
            <a:off x="3121769" y="4509120"/>
            <a:ext cx="2664296" cy="1902500"/>
          </a:xfrm>
          <a:prstGeom prst="homePlate">
            <a:avLst>
              <a:gd name="adj" fmla="val 1683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should perform the activities? </a:t>
            </a:r>
            <a:br>
              <a:rPr lang="en-US" sz="2000" dirty="0" smtClean="0"/>
            </a:br>
            <a:r>
              <a:rPr lang="en-US" sz="2000" dirty="0" smtClean="0"/>
              <a:t>What novel governance arrangements can be found?</a:t>
            </a:r>
            <a:endParaRPr lang="en-US" sz="2000" dirty="0"/>
          </a:p>
        </p:txBody>
      </p:sp>
      <p:sp>
        <p:nvSpPr>
          <p:cNvPr id="15" name="Pentagon 14"/>
          <p:cNvSpPr/>
          <p:nvPr/>
        </p:nvSpPr>
        <p:spPr>
          <a:xfrm>
            <a:off x="6453423" y="1636098"/>
            <a:ext cx="2583073" cy="1358576"/>
          </a:xfrm>
          <a:prstGeom prst="homePlate">
            <a:avLst>
              <a:gd name="adj" fmla="val 212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How will </a:t>
            </a:r>
            <a:r>
              <a:rPr lang="en-US" sz="2000" b="1" dirty="0" smtClean="0">
                <a:solidFill>
                  <a:srgbClr val="FF0000"/>
                </a:solidFill>
              </a:rPr>
              <a:t>value</a:t>
            </a:r>
            <a:r>
              <a:rPr lang="en-US" sz="2000" dirty="0" smtClean="0"/>
              <a:t> be </a:t>
            </a:r>
            <a:r>
              <a:rPr lang="en-US" sz="2000" b="1" dirty="0" smtClean="0">
                <a:solidFill>
                  <a:srgbClr val="FF0000"/>
                </a:solidFill>
              </a:rPr>
              <a:t>created</a:t>
            </a:r>
            <a:r>
              <a:rPr lang="en-US" sz="2000" dirty="0" smtClean="0"/>
              <a:t> for each </a:t>
            </a:r>
            <a:r>
              <a:rPr lang="en-US" sz="2000" dirty="0" smtClean="0">
                <a:solidFill>
                  <a:srgbClr val="FF0000"/>
                </a:solidFill>
              </a:rPr>
              <a:t>stakeholder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6" name="Pentagon 15"/>
          <p:cNvSpPr/>
          <p:nvPr/>
        </p:nvSpPr>
        <p:spPr>
          <a:xfrm>
            <a:off x="6424228" y="4226185"/>
            <a:ext cx="2583073" cy="1606986"/>
          </a:xfrm>
          <a:prstGeom prst="homePlate">
            <a:avLst>
              <a:gd name="adj" fmla="val 197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What </a:t>
            </a:r>
            <a:r>
              <a:rPr lang="en-US" sz="2000" b="1" dirty="0" smtClean="0">
                <a:solidFill>
                  <a:srgbClr val="FF0000"/>
                </a:solidFill>
              </a:rPr>
              <a:t>revenues models </a:t>
            </a:r>
            <a:r>
              <a:rPr lang="en-US" sz="2000" dirty="0" smtClean="0"/>
              <a:t>can be adopted to complement the business model?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251520" y="206084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55776" y="1326506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55776" y="2838674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55776" y="4692474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829127" y="161453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29127" y="4257038"/>
            <a:ext cx="518318" cy="5183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72008" y="44624"/>
            <a:ext cx="8892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5400" dirty="0" smtClean="0">
                <a:solidFill>
                  <a:schemeClr val="accent1"/>
                </a:solidFill>
              </a:rPr>
              <a:t>Business Model Innovation</a:t>
            </a:r>
            <a:endParaRPr kumimoji="0"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內容版面配置區 2"/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zh-TW" altLang="en-US" sz="2400" dirty="0" smtClean="0"/>
              <a:t>週次	日期	     內容（</a:t>
            </a:r>
            <a:r>
              <a:rPr lang="en-US" altLang="zh-TW" sz="2400" dirty="0" smtClean="0"/>
              <a:t>Subject/Topics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pPr>
              <a:buNone/>
            </a:pPr>
            <a:r>
              <a:rPr lang="de-DE" altLang="zh-TW" sz="2400" dirty="0"/>
              <a:t>13   2017/12/13 </a:t>
            </a:r>
            <a:r>
              <a:rPr lang="de-DE" altLang="zh-TW" sz="2400" dirty="0" smtClean="0"/>
              <a:t>  </a:t>
            </a:r>
            <a:r>
              <a:rPr lang="en-US" altLang="zh-TW" sz="2400" dirty="0"/>
              <a:t> Telecommunications, the Internet, and Wireless</a:t>
            </a:r>
            <a:br>
              <a:rPr lang="en-US" altLang="zh-TW" sz="2400" dirty="0"/>
            </a:br>
            <a:r>
              <a:rPr lang="en-US" altLang="zh-TW" sz="2400" dirty="0"/>
              <a:t>                           Technology: Google, Apple, and Microsoft   </a:t>
            </a:r>
            <a:br>
              <a:rPr lang="en-US" altLang="zh-TW" sz="2400" dirty="0"/>
            </a:br>
            <a:r>
              <a:rPr lang="en-US" altLang="zh-TW" sz="2400" dirty="0"/>
              <a:t>                            (Chap. 7) (pp.318-320</a:t>
            </a:r>
            <a:r>
              <a:rPr lang="en-US" altLang="zh-TW" sz="2400" dirty="0" smtClean="0"/>
              <a:t>) </a:t>
            </a:r>
            <a:endParaRPr lang="de-DE" altLang="zh-TW" sz="2400" dirty="0"/>
          </a:p>
          <a:p>
            <a:pPr>
              <a:buNone/>
            </a:pPr>
            <a:r>
              <a:rPr lang="de-DE" altLang="zh-TW" sz="2400" dirty="0"/>
              <a:t>14   2017/12/20 </a:t>
            </a:r>
            <a:r>
              <a:rPr lang="de-DE" altLang="zh-TW" sz="2400" dirty="0" smtClean="0"/>
              <a:t>  </a:t>
            </a:r>
            <a:r>
              <a:rPr lang="en-US" altLang="zh-TW" sz="2400" dirty="0"/>
              <a:t>Enterprise Applications: Summit and SAP    </a:t>
            </a:r>
            <a:br>
              <a:rPr lang="en-US" altLang="zh-TW" sz="2400" dirty="0"/>
            </a:br>
            <a:r>
              <a:rPr lang="en-US" altLang="zh-TW" sz="2400" dirty="0"/>
              <a:t>                            (Chap. 9) (pp.396-398</a:t>
            </a:r>
            <a:r>
              <a:rPr lang="en-US" altLang="zh-TW" sz="2400" dirty="0" smtClean="0"/>
              <a:t>)</a:t>
            </a:r>
            <a:r>
              <a:rPr lang="de-DE" altLang="zh-TW" sz="2400" dirty="0" smtClean="0"/>
              <a:t> </a:t>
            </a:r>
            <a:endParaRPr lang="de-DE" altLang="zh-TW" sz="2400" dirty="0"/>
          </a:p>
          <a:p>
            <a:pPr>
              <a:buNone/>
            </a:pPr>
            <a:r>
              <a:rPr lang="de-DE" altLang="zh-TW" sz="2400" dirty="0">
                <a:solidFill>
                  <a:srgbClr val="FF0000"/>
                </a:solidFill>
              </a:rPr>
              <a:t>15   </a:t>
            </a:r>
            <a:r>
              <a:rPr lang="de-DE" altLang="zh-TW" sz="2400" dirty="0" smtClean="0">
                <a:solidFill>
                  <a:srgbClr val="FF0000"/>
                </a:solidFill>
              </a:rPr>
              <a:t>2017/12/27   </a:t>
            </a:r>
            <a:r>
              <a:rPr lang="de-DE" altLang="zh-TW" sz="2400" dirty="0">
                <a:solidFill>
                  <a:srgbClr val="FF0000"/>
                </a:solidFill>
              </a:rPr>
              <a:t>E-</a:t>
            </a:r>
            <a:r>
              <a:rPr lang="de-DE" altLang="zh-TW" sz="2400" dirty="0" err="1">
                <a:solidFill>
                  <a:srgbClr val="FF0000"/>
                </a:solidFill>
              </a:rPr>
              <a:t>commerce</a:t>
            </a:r>
            <a:r>
              <a:rPr lang="de-DE" altLang="zh-TW" sz="2400" dirty="0">
                <a:solidFill>
                  <a:srgbClr val="FF0000"/>
                </a:solidFill>
              </a:rPr>
              <a:t>: </a:t>
            </a:r>
            <a:r>
              <a:rPr lang="de-DE" altLang="zh-TW" sz="2400" dirty="0" err="1">
                <a:solidFill>
                  <a:srgbClr val="FF0000"/>
                </a:solidFill>
              </a:rPr>
              <a:t>Zagat</a:t>
            </a:r>
            <a:r>
              <a:rPr lang="de-DE" altLang="zh-TW" sz="2400" dirty="0">
                <a:solidFill>
                  <a:srgbClr val="FF0000"/>
                </a:solidFill>
              </a:rPr>
              <a:t>    (</a:t>
            </a:r>
            <a:r>
              <a:rPr lang="de-DE" altLang="zh-TW" sz="2400" dirty="0" err="1">
                <a:solidFill>
                  <a:srgbClr val="FF0000"/>
                </a:solidFill>
              </a:rPr>
              <a:t>Chap</a:t>
            </a:r>
            <a:r>
              <a:rPr lang="de-DE" altLang="zh-TW" sz="2400" dirty="0">
                <a:solidFill>
                  <a:srgbClr val="FF0000"/>
                </a:solidFill>
              </a:rPr>
              <a:t>. 10) (pp.443-445)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6">
                    <a:lumMod val="75000"/>
                  </a:schemeClr>
                </a:solidFill>
              </a:rPr>
              <a:t>16   2018/01/03   Final Report I (</a:t>
            </a:r>
            <a:r>
              <a:rPr lang="zh-TW" altLang="de-DE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de-DE" altLang="zh-TW" sz="2400" dirty="0">
                <a:solidFill>
                  <a:schemeClr val="accent6">
                    <a:lumMod val="75000"/>
                  </a:schemeClr>
                </a:solidFill>
              </a:rPr>
              <a:t>I)    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6">
                    <a:lumMod val="75000"/>
                  </a:schemeClr>
                </a:solidFill>
              </a:rPr>
              <a:t>17   2018/01/10   Final Report II (</a:t>
            </a:r>
            <a:r>
              <a:rPr lang="zh-TW" altLang="de-DE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de-DE" altLang="zh-TW" sz="2400" dirty="0">
                <a:solidFill>
                  <a:schemeClr val="accent6">
                    <a:lumMod val="75000"/>
                  </a:schemeClr>
                </a:solidFill>
              </a:rPr>
              <a:t>II)   </a:t>
            </a:r>
          </a:p>
          <a:p>
            <a:pPr>
              <a:buNone/>
            </a:pPr>
            <a:r>
              <a:rPr lang="de-DE" altLang="zh-TW" sz="2400" dirty="0">
                <a:solidFill>
                  <a:schemeClr val="accent6">
                    <a:lumMod val="50000"/>
                  </a:schemeClr>
                </a:solidFill>
              </a:rPr>
              <a:t>18   2018/01/17   Final </a:t>
            </a:r>
            <a:r>
              <a:rPr lang="de-DE" altLang="zh-TW" sz="2400" dirty="0" err="1">
                <a:solidFill>
                  <a:schemeClr val="accent6">
                    <a:lumMod val="50000"/>
                  </a:schemeClr>
                </a:solidFill>
              </a:rPr>
              <a:t>Exam</a:t>
            </a:r>
            <a:r>
              <a:rPr lang="de-DE" altLang="zh-TW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altLang="zh-TW" sz="2400" dirty="0" err="1">
                <a:solidFill>
                  <a:schemeClr val="accent6">
                    <a:lumMod val="50000"/>
                  </a:schemeClr>
                </a:solidFill>
              </a:rPr>
              <a:t>Week</a:t>
            </a:r>
            <a:r>
              <a:rPr lang="de-DE" altLang="zh-TW" sz="2400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zh-TW" altLang="de-DE" sz="2400" dirty="0">
                <a:solidFill>
                  <a:schemeClr val="accent6">
                    <a:lumMod val="50000"/>
                  </a:schemeClr>
                </a:solidFill>
              </a:rPr>
              <a:t>期末考試週</a:t>
            </a:r>
            <a:r>
              <a:rPr lang="de-DE" altLang="zh-TW" sz="2400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zh-TW" altLang="en-US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59788" y="6597650"/>
            <a:ext cx="649287" cy="287338"/>
          </a:xfrm>
        </p:spPr>
        <p:txBody>
          <a:bodyPr/>
          <a:lstStyle/>
          <a:p>
            <a:pPr>
              <a:defRPr/>
            </a:pPr>
            <a:fld id="{85A741B6-F8A3-4A8B-84B1-8E7EAE54B52B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395288" y="115888"/>
            <a:ext cx="8137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課程大綱 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altLang="zh-TW" sz="4400" b="1" dirty="0">
                <a:solidFill>
                  <a:schemeClr val="accent1"/>
                </a:solidFill>
                <a:latin typeface="+mj-lt"/>
                <a:ea typeface="新細明體" pitchFamily="18" charset="-120"/>
              </a:rPr>
              <a:t>Syllabus)</a:t>
            </a:r>
            <a:endParaRPr lang="zh-TW" altLang="en-US" sz="4400" b="1" dirty="0">
              <a:solidFill>
                <a:schemeClr val="accent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7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Digital goods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323850" y="1379538"/>
            <a:ext cx="8569325" cy="5002212"/>
          </a:xfrm>
        </p:spPr>
        <p:txBody>
          <a:bodyPr/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Goods that can be delivered over a digital network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For example: music tracks, video, software, newspapers, books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Cost of producing first unit is almost entire cost of product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Costs of delivery over the Internet very low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Marketing costs remain the same; pricing highly variable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Industries with digital goods are undergoing revolutionary changes (publishers, record labels, etc.)	</a:t>
            </a:r>
          </a:p>
          <a:p>
            <a:endParaRPr lang="zh-TW" altLang="en-US" sz="2800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A617B-F7E6-0640-9B06-D7959F59743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2747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Types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 of E-Commerce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Three major types of e-commerce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Business-to-Consumer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(B2C)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BarnesandNoble.com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Business-to-Business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(B2B)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ChemConnect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Consumer-to-Consumer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(C2C)</a:t>
            </a:r>
          </a:p>
          <a:p>
            <a:pPr lvl="2"/>
            <a:r>
              <a:rPr lang="en-US" altLang="zh-TW">
                <a:latin typeface="Calibri" charset="0"/>
                <a:ea typeface="標楷體" charset="-120"/>
              </a:rPr>
              <a:t>Example: eBay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E-commerce can be categorized by platform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Mobile Commerce (m-commerce)</a:t>
            </a: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6823FA2-8FFF-2447-B107-AF8A16FBDB9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6366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E-commerce </a:t>
            </a:r>
            <a: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>
                <a:solidFill>
                  <a:srgbClr val="0D0D0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Models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E-tailer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Transaction broker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Market creator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Content provider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Community provider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Portal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zh-TW">
                <a:latin typeface="Calibri" charset="0"/>
                <a:ea typeface="ＭＳ Ｐゴシック" charset="-128"/>
              </a:rPr>
              <a:t>Service provider</a:t>
            </a:r>
          </a:p>
          <a:p>
            <a:pPr marL="514350" indent="-514350">
              <a:buFont typeface="Calibri" charset="0"/>
              <a:buAutoNum type="arabicPeriod"/>
            </a:pP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F3E530-24EC-044A-B741-7CBD6DFC067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7372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58690" cy="719792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1"/>
                </a:solidFill>
              </a:rPr>
              <a:t>Business Models of </a:t>
            </a:r>
            <a:r>
              <a:rPr lang="en-US" sz="4800" smtClean="0">
                <a:solidFill>
                  <a:schemeClr val="accent1"/>
                </a:solidFill>
              </a:rPr>
              <a:t>the Future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79442"/>
            <a:ext cx="7479668" cy="5948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878" y="6639163"/>
            <a:ext cx="67070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www.raconteur.net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/business/online-marketplaces-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uberisation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-and-business-models-of-tomorrow</a:t>
            </a:r>
          </a:p>
        </p:txBody>
      </p:sp>
    </p:spTree>
    <p:extLst>
      <p:ext uri="{BB962C8B-B14F-4D97-AF65-F5344CB8AC3E}">
        <p14:creationId xmlns:p14="http://schemas.microsoft.com/office/powerpoint/2010/main" val="1757550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Understanding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Revenue Model</a:t>
            </a:r>
          </a:p>
          <a:p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Business Strategy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Business Strategy and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Information System Alignment</a:t>
            </a: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720287-B95A-C748-858E-D187DFD2C5EB}" type="slidenum">
              <a:rPr lang="zh-TW" altLang="en-US" sz="1200">
                <a:solidFill>
                  <a:srgbClr val="898989"/>
                </a:solidFill>
                <a:ea typeface="ＭＳ Ｐゴシック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6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Definition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4800" b="1" dirty="0"/>
              <a:t>A </a:t>
            </a:r>
            <a:r>
              <a:rPr lang="en-US" sz="4800" b="1" dirty="0">
                <a:solidFill>
                  <a:srgbClr val="FF0000"/>
                </a:solidFill>
              </a:rPr>
              <a:t>business model </a:t>
            </a:r>
            <a:r>
              <a:rPr lang="en-US" sz="4800" b="1" dirty="0" smtClean="0">
                <a:solidFill>
                  <a:srgbClr val="FF0000"/>
                </a:solidFill>
              </a:rPr>
              <a:t/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/>
              <a:t>describes the </a:t>
            </a:r>
            <a:r>
              <a:rPr lang="en-US" sz="4800" b="1" dirty="0">
                <a:solidFill>
                  <a:srgbClr val="FF0000"/>
                </a:solidFill>
              </a:rPr>
              <a:t>rationale</a:t>
            </a:r>
            <a:r>
              <a:rPr lang="en-US" sz="4800" b="1" dirty="0"/>
              <a:t> of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how an </a:t>
            </a:r>
            <a:r>
              <a:rPr lang="en-US" sz="4800" b="1" dirty="0" smtClean="0">
                <a:solidFill>
                  <a:schemeClr val="accent1"/>
                </a:solidFill>
              </a:rPr>
              <a:t>organization</a:t>
            </a:r>
            <a:r>
              <a:rPr lang="en-US" sz="4800" b="1" dirty="0" smtClean="0"/>
              <a:t> </a:t>
            </a:r>
            <a:br>
              <a:rPr lang="en-US" sz="4800" b="1" dirty="0" smtClean="0"/>
            </a:br>
            <a:r>
              <a:rPr lang="en-US" sz="4800" b="1" dirty="0" smtClean="0">
                <a:solidFill>
                  <a:srgbClr val="984807"/>
                </a:solidFill>
              </a:rPr>
              <a:t>creates</a:t>
            </a:r>
            <a:r>
              <a:rPr lang="en-US" sz="4800" b="1" dirty="0"/>
              <a:t>, </a:t>
            </a:r>
            <a:r>
              <a:rPr lang="en-US" sz="4800" b="1" dirty="0">
                <a:solidFill>
                  <a:srgbClr val="984807"/>
                </a:solidFill>
              </a:rPr>
              <a:t>delivers</a:t>
            </a:r>
            <a:r>
              <a:rPr lang="en-US" sz="4800" b="1" dirty="0" smtClean="0"/>
              <a:t>, and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captures</a:t>
            </a:r>
            <a:r>
              <a:rPr lang="en-US" sz="4800" b="1" dirty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value</a:t>
            </a:r>
            <a:r>
              <a:rPr lang="en-US" sz="4800" b="1" dirty="0" smtClean="0"/>
              <a:t>.</a:t>
            </a:r>
            <a:endParaRPr lang="en-US" sz="4800" b="1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FC6D4F-6036-6149-B695-4A09707A06C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3441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Definition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Strategy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altLang="zh-TW" sz="4000" b="1" dirty="0" smtClean="0"/>
              <a:t>A 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business strategy 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en-US" altLang="zh-TW" sz="4000" b="1" dirty="0" smtClean="0"/>
              <a:t>is </a:t>
            </a:r>
            <a:br>
              <a:rPr lang="en-US" altLang="zh-TW" sz="4000" b="1" dirty="0" smtClean="0"/>
            </a:br>
            <a:r>
              <a:rPr lang="en-US" altLang="zh-TW" sz="4000" b="1" dirty="0" smtClean="0"/>
              <a:t>a </a:t>
            </a:r>
            <a:r>
              <a:rPr lang="en-US" altLang="zh-TW" sz="4000" b="1" dirty="0">
                <a:solidFill>
                  <a:srgbClr val="C00000"/>
                </a:solidFill>
              </a:rPr>
              <a:t>long term </a:t>
            </a:r>
            <a:r>
              <a:rPr lang="en-US" altLang="zh-TW" sz="4000" b="1" dirty="0">
                <a:solidFill>
                  <a:srgbClr val="FF0000"/>
                </a:solidFill>
              </a:rPr>
              <a:t>plan of action 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en-US" altLang="zh-TW" sz="4000" b="1" dirty="0" smtClean="0"/>
              <a:t>designed </a:t>
            </a:r>
            <a:r>
              <a:rPr lang="en-US" altLang="zh-TW" sz="4000" b="1" dirty="0"/>
              <a:t>to 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</a:rPr>
              <a:t>achieve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</a:rPr>
              <a:t> a particular </a:t>
            </a:r>
            <a:r>
              <a:rPr lang="en-US" altLang="zh-TW" sz="4000" b="1" dirty="0">
                <a:solidFill>
                  <a:srgbClr val="FF0000"/>
                </a:solidFill>
              </a:rPr>
              <a:t>goal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en-US" altLang="zh-TW" sz="4000" b="1" dirty="0" smtClean="0"/>
              <a:t>or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</a:rPr>
              <a:t>set of goals </a:t>
            </a:r>
            <a:r>
              <a:rPr lang="en-US" altLang="zh-TW" sz="4000" b="1" dirty="0"/>
              <a:t>or </a:t>
            </a:r>
            <a:r>
              <a:rPr lang="en-US" altLang="zh-TW" sz="4000" b="1" dirty="0">
                <a:solidFill>
                  <a:srgbClr val="FF0000"/>
                </a:solidFill>
              </a:rPr>
              <a:t>objectives</a:t>
            </a:r>
            <a:r>
              <a:rPr lang="en-US" altLang="zh-TW" sz="4000" b="1" dirty="0"/>
              <a:t>. </a:t>
            </a:r>
            <a:endParaRPr lang="zh-TW" altLang="en-US" sz="4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260ABDB-566B-D344-8079-D517B3F9735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519863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“the activity of providing goods and services involving financial, commercial and industrial aspects.” (WordNet 2.0)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19863"/>
            <a:ext cx="720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7F535E-1181-654E-A0DE-AA80C7AC1D7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“a simplified description and representation of a complex entity or process.” (WordNet 2.0)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19863"/>
            <a:ext cx="720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DE4D5E-D3FB-A146-820B-D15E2A7A8A1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A business model is a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conceptual tool </a:t>
            </a:r>
            <a:r>
              <a:rPr lang="en-US" altLang="zh-TW">
                <a:latin typeface="Calibri" charset="0"/>
                <a:ea typeface="標楷體" charset="-120"/>
              </a:rPr>
              <a:t>containing a set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objects, concepts and their relationships </a:t>
            </a:r>
            <a:r>
              <a:rPr lang="en-US" altLang="zh-TW">
                <a:latin typeface="Calibri" charset="0"/>
                <a:ea typeface="標楷體" charset="-120"/>
              </a:rPr>
              <a:t>with the objective to express the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logic </a:t>
            </a:r>
            <a:r>
              <a:rPr lang="en-US" altLang="zh-TW">
                <a:latin typeface="Calibri" charset="0"/>
                <a:ea typeface="標楷體" charset="-120"/>
              </a:rPr>
              <a:t>of a specific firm. 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Therefore we must consider which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concepts and relationships </a:t>
            </a:r>
            <a:r>
              <a:rPr lang="en-US" altLang="zh-TW">
                <a:latin typeface="Calibri" charset="0"/>
                <a:ea typeface="標楷體" charset="-120"/>
              </a:rPr>
              <a:t>allow a simplified description and representation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what value is provided to customers</a:t>
            </a:r>
            <a:r>
              <a:rPr lang="en-US" altLang="zh-TW">
                <a:latin typeface="Calibri" charset="0"/>
                <a:ea typeface="標楷體" charset="-120"/>
              </a:rPr>
              <a:t>,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how this is done </a:t>
            </a:r>
            <a:r>
              <a:rPr lang="en-US" altLang="zh-TW">
                <a:latin typeface="Calibri" charset="0"/>
                <a:ea typeface="標楷體" charset="-120"/>
              </a:rPr>
              <a:t>and with which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financial consequences</a:t>
            </a:r>
            <a:r>
              <a:rPr lang="en-US" altLang="zh-TW">
                <a:latin typeface="Calibri" charset="0"/>
                <a:ea typeface="標楷體" charset="-120"/>
              </a:rPr>
              <a:t>.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786274-976A-3848-A8DB-1659AE7E7AD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5845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238705-73C6-424C-A076-ABD785484A81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358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Management Information Systems: </a:t>
            </a:r>
            <a:r>
              <a:rPr lang="en-US" altLang="zh-TW" sz="3200" dirty="0" smtClean="0">
                <a:solidFill>
                  <a:schemeClr val="accent1"/>
                </a:solidFill>
              </a:rPr>
              <a:t>Managing the Digital Firm</a:t>
            </a:r>
            <a:endParaRPr lang="zh-TW" altLang="en-US" sz="32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FB46C-01CC-41BD-8A17-4C0AF2F2BDA7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7" name="Rounded Rectangle 9"/>
          <p:cNvSpPr>
            <a:spLocks noChangeArrowheads="1"/>
          </p:cNvSpPr>
          <p:nvPr/>
        </p:nvSpPr>
        <p:spPr bwMode="auto">
          <a:xfrm>
            <a:off x="1079612" y="1381844"/>
            <a:ext cx="6984776" cy="1150937"/>
          </a:xfrm>
          <a:prstGeom prst="roundRect">
            <a:avLst>
              <a:gd name="adj" fmla="val 12157"/>
            </a:avLst>
          </a:prstGeom>
          <a:solidFill>
            <a:srgbClr val="FF9900"/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+mn-lt"/>
                <a:ea typeface="+mn-ea"/>
              </a:rPr>
              <a:t>Organization, Management, and</a:t>
            </a:r>
            <a:r>
              <a:rPr lang="zh-TW" altLang="en-US" sz="3200" b="1" dirty="0" smtClean="0">
                <a:solidFill>
                  <a:schemeClr val="tx2"/>
                </a:solidFill>
                <a:latin typeface="+mn-lt"/>
                <a:ea typeface="+mn-ea"/>
              </a:rPr>
              <a:t> </a:t>
            </a:r>
            <a:r>
              <a:rPr lang="en-US" altLang="zh-TW" sz="3200" b="1" dirty="0" smtClean="0">
                <a:solidFill>
                  <a:schemeClr val="tx2"/>
                </a:solidFill>
                <a:latin typeface="+mn-lt"/>
                <a:ea typeface="+mn-ea"/>
              </a:rPr>
              <a:t>the Networked Enterprise</a:t>
            </a:r>
            <a:endParaRPr lang="en-US" sz="32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1075792" y="2708290"/>
            <a:ext cx="6984776" cy="1150937"/>
          </a:xfrm>
          <a:prstGeom prst="roundRect">
            <a:avLst>
              <a:gd name="adj" fmla="val 1215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+mn-lt"/>
                <a:ea typeface="+mn-ea"/>
              </a:rPr>
              <a:t>Information Technology Infrastructure</a:t>
            </a:r>
            <a:endParaRPr lang="en-US" sz="32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050640" y="4034736"/>
            <a:ext cx="6984776" cy="1150937"/>
          </a:xfrm>
          <a:prstGeom prst="roundRect">
            <a:avLst>
              <a:gd name="adj" fmla="val 1215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  <a:ea typeface="+mn-ea"/>
              </a:rPr>
              <a:t>Key System Applications for the</a:t>
            </a:r>
            <a:r>
              <a:rPr lang="zh-TW" altLang="en-US" sz="3200" b="1" dirty="0" smtClean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+mn-lt"/>
                <a:ea typeface="+mn-ea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+mn-lt"/>
                <a:ea typeface="+mn-ea"/>
              </a:rPr>
            </a:br>
            <a:r>
              <a:rPr lang="en-US" altLang="zh-TW" sz="3200" b="1" dirty="0" smtClean="0">
                <a:solidFill>
                  <a:srgbClr val="FF0000"/>
                </a:solidFill>
                <a:latin typeface="+mn-lt"/>
                <a:ea typeface="+mn-ea"/>
              </a:rPr>
              <a:t>Digital Age</a:t>
            </a: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9"/>
          <p:cNvSpPr>
            <a:spLocks noChangeArrowheads="1"/>
          </p:cNvSpPr>
          <p:nvPr/>
        </p:nvSpPr>
        <p:spPr bwMode="auto">
          <a:xfrm>
            <a:off x="1115616" y="5361182"/>
            <a:ext cx="6984776" cy="1150937"/>
          </a:xfrm>
          <a:prstGeom prst="roundRect">
            <a:avLst>
              <a:gd name="adj" fmla="val 1215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Building and</a:t>
            </a:r>
            <a:r>
              <a:rPr lang="zh-TW" alt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TW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Managing Systems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68313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37513" y="139876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 smtClean="0">
                <a:solidFill>
                  <a:schemeClr val="tx2"/>
                </a:solidFill>
              </a:rPr>
              <a:t>1</a:t>
            </a:r>
            <a:endParaRPr lang="zh-TW" altLang="en-US" sz="7200" b="1" dirty="0">
              <a:solidFill>
                <a:schemeClr val="tx2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37513" y="402391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3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37513" y="2711339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 smtClean="0">
                <a:solidFill>
                  <a:schemeClr val="tx2"/>
                </a:solidFill>
              </a:rPr>
              <a:t>2</a:t>
            </a:r>
            <a:endParaRPr lang="zh-TW" altLang="en-US" sz="7200" b="1" dirty="0">
              <a:solidFill>
                <a:schemeClr val="tx2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37513" y="5336485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zh-TW" altLang="en-U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3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Occurrences of the Term "Business Model" </a:t>
            </a:r>
            <a:b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in Scholarly Reviewed Journals</a:t>
            </a:r>
            <a:endParaRPr lang="zh-TW" altLang="en-US" sz="28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B49FC7-EC18-5341-A736-DD95F41E0B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6868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2FA874-5585-9541-AB46-C5039729D408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9248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0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Concept Hierarchy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BE0377-DD14-6147-9807-8C69E9CA51A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7892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F127FC9-B90F-8847-89FE-EAF07220B393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8517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223838" y="188913"/>
            <a:ext cx="8462962" cy="1228725"/>
          </a:xfrm>
        </p:spPr>
        <p:txBody>
          <a:bodyPr/>
          <a:lstStyle/>
          <a:p>
            <a:r>
              <a:rPr lang="en-US" altLang="zh-TW" sz="3800">
                <a:solidFill>
                  <a:schemeClr val="accent1"/>
                </a:solidFill>
                <a:latin typeface="Calibri" charset="0"/>
                <a:ea typeface="標楷體" charset="-120"/>
              </a:rPr>
              <a:t>Evolution of the Business Model Concept</a:t>
            </a:r>
            <a:endParaRPr lang="zh-TW" altLang="en-US" sz="38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544DE6-9CB6-9C45-B441-A42D9C46C1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8916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BDDC780-A496-1940-8FE0-C4114DD4D975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3891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416175"/>
            <a:ext cx="87407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5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vs.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Process Model 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Business Model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a view of the firm's logic for creating and commercializing value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Business process model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how a business case is implemented in processes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19863"/>
            <a:ext cx="720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316D022-ECD8-0B4B-9214-3BC5F16F48A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 vs. 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Strategy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Business Models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a system that shows how the pieces of a business fit together.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an abstraction of a firm's strategy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Strategy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includes competition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19863"/>
            <a:ext cx="720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D1DF67-C6BF-DD4B-A515-9D63F378B3A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Implementing Business Models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9B8B65-8AB5-FE4A-B675-18FBD659E9E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988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2C2D08-F962-0342-AC55-F10904D33443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276475"/>
            <a:ext cx="856456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The Business Model's Place in the Firm</a:t>
            </a:r>
            <a:endParaRPr lang="zh-TW" altLang="en-US" sz="3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FA99BA-9AEC-4242-B20D-2753EC24DC7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3012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B051FA-C8AF-F64E-842D-FFBFB71FACBF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105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4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Nine Business Model Building Blocks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1E06C3-6BE8-D141-9D97-C2CE89B8D1A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4036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A35645A-9D48-0346-8C0C-059EB859E740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403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1819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3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Domains Addressed in Business Models</a:t>
            </a:r>
            <a:endParaRPr lang="zh-TW" altLang="en-US" sz="3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5DAF82-FCD1-904F-93B6-CC0C4701C45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5060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90D485-6849-BB4F-A07D-7BEF52C1B42C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9106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Domains Addressed in Business Models</a:t>
            </a:r>
            <a:b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(cont.)</a:t>
            </a:r>
            <a:endParaRPr lang="zh-TW" altLang="en-US" sz="3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316913" y="6519863"/>
            <a:ext cx="792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3BF275-9CB5-CF45-93F9-27EC3C8AF36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6084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5C6CE63-635E-3547-A45C-01B02DC60A00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716962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35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Chap. 10 </a:t>
            </a:r>
            <a:b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E-commerce: </a:t>
            </a:r>
            <a:b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Digital Markets, </a:t>
            </a: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Digital </a:t>
            </a:r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Goods: </a:t>
            </a: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Zagat</a:t>
            </a:r>
            <a:endParaRPr lang="zh-TW" altLang="en-US" sz="7200" dirty="0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20B9EDD-999A-FF41-B7AE-5FB31C033E6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Planning, Changing and Implementing Business Models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851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78FC853-531B-2F48-8B66-CC44D4AF447E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710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Strategy and 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Information Systems Alignment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8528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ADA0EB-9A9A-614A-8656-FE356ABF4F4F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813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Business and IT/IS Alignment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8382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投影片編號版面配置區 3"/>
          <p:cNvSpPr txBox="1">
            <a:spLocks/>
          </p:cNvSpPr>
          <p:nvPr/>
        </p:nvSpPr>
        <p:spPr bwMode="auto">
          <a:xfrm>
            <a:off x="8604250" y="6519863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DCABD6-0596-F34B-ADE8-7283CEBA5369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  <p:sp>
        <p:nvSpPr>
          <p:cNvPr id="491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00113" y="6492875"/>
            <a:ext cx="7343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000">
                <a:solidFill>
                  <a:srgbClr val="898989"/>
                </a:solidFill>
              </a:rPr>
              <a:t>Source: (Ostenwalder, Pigneur and  Tucci, 2005)</a:t>
            </a:r>
            <a:endParaRPr lang="es-ES" altLang="zh-TW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0806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Canvas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300A4EB-279A-D940-A4CE-93755817E24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827088" y="6308725"/>
            <a:ext cx="7812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http://nonlinearthinking.typepad.com/nonlinear_thinking/2008/07/the-business-model-canvas.html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50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44450"/>
            <a:ext cx="1725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908175" y="1484313"/>
            <a:ext cx="1511300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3716338"/>
            <a:ext cx="1511300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23850" y="263683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7164388" y="263683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Customer Segments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5651500" y="3716338"/>
            <a:ext cx="15128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79838" y="2636838"/>
            <a:ext cx="1512887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Value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Preposition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651500" y="1557338"/>
            <a:ext cx="1512888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Customer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5651500" y="5229225"/>
            <a:ext cx="1512888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1908175" y="515778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250825" y="5013325"/>
            <a:ext cx="8569325" cy="1223963"/>
          </a:xfrm>
          <a:prstGeom prst="roundRect">
            <a:avLst>
              <a:gd name="adj" fmla="val 9037"/>
            </a:avLst>
          </a:prstGeom>
          <a:noFill/>
          <a:ln w="9525">
            <a:solidFill>
              <a:srgbClr val="4A7EB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250825" y="1268413"/>
            <a:ext cx="3384550" cy="3744912"/>
          </a:xfrm>
          <a:prstGeom prst="roundRect">
            <a:avLst>
              <a:gd name="adj" fmla="val 4528"/>
            </a:avLst>
          </a:prstGeom>
          <a:noFill/>
          <a:ln w="9525">
            <a:solidFill>
              <a:srgbClr val="77933C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5435600" y="1268413"/>
            <a:ext cx="3384550" cy="3744912"/>
          </a:xfrm>
          <a:prstGeom prst="roundRect">
            <a:avLst>
              <a:gd name="adj" fmla="val 3426"/>
            </a:avLst>
          </a:prstGeom>
          <a:noFill/>
          <a:ln w="9525">
            <a:solidFill>
              <a:srgbClr val="E46C0A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3635375" y="1268413"/>
            <a:ext cx="1800225" cy="3744912"/>
          </a:xfrm>
          <a:prstGeom prst="roundRect">
            <a:avLst>
              <a:gd name="adj" fmla="val 8389"/>
            </a:avLst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2" name="Curved Connector 21"/>
          <p:cNvCxnSpPr>
            <a:cxnSpLocks noChangeShapeType="1"/>
            <a:stCxn id="12" idx="0"/>
            <a:endCxn id="13" idx="1"/>
          </p:cNvCxnSpPr>
          <p:nvPr/>
        </p:nvCxnSpPr>
        <p:spPr bwMode="auto">
          <a:xfrm rot="5400000" flipH="1" flipV="1">
            <a:off x="4769644" y="1754982"/>
            <a:ext cx="647700" cy="111601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urved Connector 22"/>
          <p:cNvCxnSpPr>
            <a:cxnSpLocks noChangeShapeType="1"/>
            <a:stCxn id="14" idx="1"/>
            <a:endCxn id="12" idx="2"/>
          </p:cNvCxnSpPr>
          <p:nvPr/>
        </p:nvCxnSpPr>
        <p:spPr bwMode="auto">
          <a:xfrm rot="10800000">
            <a:off x="4535488" y="3500438"/>
            <a:ext cx="1116012" cy="21605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urved Connector 23"/>
          <p:cNvCxnSpPr>
            <a:cxnSpLocks noChangeShapeType="1"/>
            <a:stCxn id="11" idx="3"/>
            <a:endCxn id="10" idx="2"/>
          </p:cNvCxnSpPr>
          <p:nvPr/>
        </p:nvCxnSpPr>
        <p:spPr bwMode="auto">
          <a:xfrm flipV="1">
            <a:off x="7164388" y="3500438"/>
            <a:ext cx="755650" cy="6492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urved Connector 24"/>
          <p:cNvCxnSpPr>
            <a:cxnSpLocks noChangeShapeType="1"/>
            <a:stCxn id="13" idx="3"/>
            <a:endCxn id="10" idx="0"/>
          </p:cNvCxnSpPr>
          <p:nvPr/>
        </p:nvCxnSpPr>
        <p:spPr bwMode="auto">
          <a:xfrm>
            <a:off x="7164388" y="1989138"/>
            <a:ext cx="755650" cy="64770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urved Connector 25"/>
          <p:cNvCxnSpPr>
            <a:cxnSpLocks noChangeShapeType="1"/>
            <a:stCxn id="12" idx="2"/>
            <a:endCxn id="11" idx="1"/>
          </p:cNvCxnSpPr>
          <p:nvPr/>
        </p:nvCxnSpPr>
        <p:spPr bwMode="auto">
          <a:xfrm rot="16200000" flipH="1">
            <a:off x="4768850" y="3267076"/>
            <a:ext cx="649287" cy="111601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urved Connector 38"/>
          <p:cNvCxnSpPr>
            <a:cxnSpLocks noChangeShapeType="1"/>
            <a:stCxn id="10" idx="2"/>
            <a:endCxn id="14" idx="3"/>
          </p:cNvCxnSpPr>
          <p:nvPr/>
        </p:nvCxnSpPr>
        <p:spPr bwMode="auto">
          <a:xfrm rot="5400000">
            <a:off x="6461919" y="4202907"/>
            <a:ext cx="2160587" cy="75565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Curved Connector 44"/>
          <p:cNvCxnSpPr>
            <a:cxnSpLocks noChangeShapeType="1"/>
            <a:stCxn id="7" idx="3"/>
            <a:endCxn id="12" idx="0"/>
          </p:cNvCxnSpPr>
          <p:nvPr/>
        </p:nvCxnSpPr>
        <p:spPr bwMode="auto">
          <a:xfrm>
            <a:off x="3419475" y="1916113"/>
            <a:ext cx="1116013" cy="72072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Curved Connector 45"/>
          <p:cNvCxnSpPr>
            <a:cxnSpLocks noChangeShapeType="1"/>
            <a:stCxn id="9" idx="2"/>
            <a:endCxn id="16" idx="1"/>
          </p:cNvCxnSpPr>
          <p:nvPr/>
        </p:nvCxnSpPr>
        <p:spPr bwMode="auto">
          <a:xfrm rot="16200000" flipH="1">
            <a:off x="449263" y="4130675"/>
            <a:ext cx="2089150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Curved Connector 46"/>
          <p:cNvCxnSpPr>
            <a:cxnSpLocks noChangeShapeType="1"/>
            <a:stCxn id="9" idx="2"/>
            <a:endCxn id="8" idx="1"/>
          </p:cNvCxnSpPr>
          <p:nvPr/>
        </p:nvCxnSpPr>
        <p:spPr bwMode="auto">
          <a:xfrm rot="16200000" flipH="1">
            <a:off x="1169194" y="3410744"/>
            <a:ext cx="649287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Curved Connector 47"/>
          <p:cNvCxnSpPr>
            <a:cxnSpLocks noChangeShapeType="1"/>
            <a:stCxn id="9" idx="0"/>
            <a:endCxn id="7" idx="1"/>
          </p:cNvCxnSpPr>
          <p:nvPr/>
        </p:nvCxnSpPr>
        <p:spPr bwMode="auto">
          <a:xfrm rot="5400000" flipH="1" flipV="1">
            <a:off x="1133475" y="1862138"/>
            <a:ext cx="720725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Curved Connector 50"/>
          <p:cNvCxnSpPr>
            <a:cxnSpLocks noChangeShapeType="1"/>
            <a:stCxn id="8" idx="3"/>
            <a:endCxn id="12" idx="2"/>
          </p:cNvCxnSpPr>
          <p:nvPr/>
        </p:nvCxnSpPr>
        <p:spPr bwMode="auto">
          <a:xfrm flipV="1">
            <a:off x="3419475" y="3500438"/>
            <a:ext cx="1116013" cy="6492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Curved Connector 53"/>
          <p:cNvCxnSpPr>
            <a:cxnSpLocks noChangeShapeType="1"/>
            <a:stCxn id="16" idx="3"/>
            <a:endCxn id="12" idx="2"/>
          </p:cNvCxnSpPr>
          <p:nvPr/>
        </p:nvCxnSpPr>
        <p:spPr bwMode="auto">
          <a:xfrm flipV="1">
            <a:off x="3419475" y="3500438"/>
            <a:ext cx="1116013" cy="208915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63"/>
          <p:cNvCxnSpPr>
            <a:cxnSpLocks noChangeShapeType="1"/>
            <a:stCxn id="12" idx="3"/>
            <a:endCxn id="10" idx="1"/>
          </p:cNvCxnSpPr>
          <p:nvPr/>
        </p:nvCxnSpPr>
        <p:spPr bwMode="auto">
          <a:xfrm>
            <a:off x="5292725" y="3068638"/>
            <a:ext cx="187166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Arrow Connector 66"/>
          <p:cNvCxnSpPr>
            <a:cxnSpLocks noChangeShapeType="1"/>
            <a:stCxn id="13" idx="2"/>
            <a:endCxn id="11" idx="0"/>
          </p:cNvCxnSpPr>
          <p:nvPr/>
        </p:nvCxnSpPr>
        <p:spPr bwMode="auto">
          <a:xfrm>
            <a:off x="6408738" y="2420938"/>
            <a:ext cx="0" cy="1295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Arrow Connector 67"/>
          <p:cNvCxnSpPr>
            <a:cxnSpLocks noChangeShapeType="1"/>
            <a:stCxn id="7" idx="2"/>
            <a:endCxn id="8" idx="0"/>
          </p:cNvCxnSpPr>
          <p:nvPr/>
        </p:nvCxnSpPr>
        <p:spPr bwMode="auto">
          <a:xfrm>
            <a:off x="2663825" y="2349500"/>
            <a:ext cx="0" cy="13668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Arrow Connector 68"/>
          <p:cNvCxnSpPr>
            <a:cxnSpLocks noChangeShapeType="1"/>
            <a:stCxn id="9" idx="3"/>
            <a:endCxn id="12" idx="1"/>
          </p:cNvCxnSpPr>
          <p:nvPr/>
        </p:nvCxnSpPr>
        <p:spPr bwMode="auto">
          <a:xfrm>
            <a:off x="1835150" y="3068638"/>
            <a:ext cx="194468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78"/>
          <p:cNvCxnSpPr>
            <a:cxnSpLocks noChangeShapeType="1"/>
            <a:stCxn id="8" idx="2"/>
            <a:endCxn id="16" idx="0"/>
          </p:cNvCxnSpPr>
          <p:nvPr/>
        </p:nvCxnSpPr>
        <p:spPr bwMode="auto">
          <a:xfrm>
            <a:off x="2663825" y="4581525"/>
            <a:ext cx="0" cy="5762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Arrow Connector 85"/>
          <p:cNvCxnSpPr>
            <a:cxnSpLocks noChangeShapeType="1"/>
            <a:stCxn id="11" idx="2"/>
            <a:endCxn id="14" idx="0"/>
          </p:cNvCxnSpPr>
          <p:nvPr/>
        </p:nvCxnSpPr>
        <p:spPr bwMode="auto">
          <a:xfrm>
            <a:off x="6408738" y="4581525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13" name="Rectangle 88"/>
          <p:cNvSpPr>
            <a:spLocks noChangeArrowheads="1"/>
          </p:cNvSpPr>
          <p:nvPr/>
        </p:nvSpPr>
        <p:spPr bwMode="auto">
          <a:xfrm>
            <a:off x="1692275" y="652462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  <a:hlinkClick r:id="rId4"/>
              </a:rPr>
              <a:t>https://www.youtube.com/watch?v=QoAOzMTLP5s</a:t>
            </a:r>
            <a:endParaRPr lang="en-US" altLang="zh-TW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08063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Canvas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1E6372-8E95-604A-AC3C-79062A92E88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827088" y="6308725"/>
            <a:ext cx="7812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http://nonlinearthinking.typepad.com/nonlinear_thinking/2008/07/the-business-model-canvas.html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512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44450"/>
            <a:ext cx="1725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908175" y="1484313"/>
            <a:ext cx="1511300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3716338"/>
            <a:ext cx="1511300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23850" y="263683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7164388" y="263683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Customer Segments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5651500" y="3716338"/>
            <a:ext cx="15128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79838" y="2636838"/>
            <a:ext cx="1512887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Value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Preposition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651500" y="1557338"/>
            <a:ext cx="1512888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Customer 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5651500" y="5229225"/>
            <a:ext cx="1512888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1908175" y="5157788"/>
            <a:ext cx="1511300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250825" y="5013325"/>
            <a:ext cx="8569325" cy="1223963"/>
          </a:xfrm>
          <a:prstGeom prst="roundRect">
            <a:avLst>
              <a:gd name="adj" fmla="val 9037"/>
            </a:avLst>
          </a:prstGeom>
          <a:noFill/>
          <a:ln w="9525">
            <a:solidFill>
              <a:srgbClr val="4A7EB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250825" y="1268413"/>
            <a:ext cx="3384550" cy="3744912"/>
          </a:xfrm>
          <a:prstGeom prst="roundRect">
            <a:avLst>
              <a:gd name="adj" fmla="val 4528"/>
            </a:avLst>
          </a:prstGeom>
          <a:noFill/>
          <a:ln w="9525">
            <a:solidFill>
              <a:srgbClr val="77933C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5435600" y="1268413"/>
            <a:ext cx="3384550" cy="3744912"/>
          </a:xfrm>
          <a:prstGeom prst="roundRect">
            <a:avLst>
              <a:gd name="adj" fmla="val 3426"/>
            </a:avLst>
          </a:prstGeom>
          <a:noFill/>
          <a:ln w="9525">
            <a:solidFill>
              <a:srgbClr val="E46C0A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3635375" y="1268413"/>
            <a:ext cx="1800225" cy="3744912"/>
          </a:xfrm>
          <a:prstGeom prst="roundRect">
            <a:avLst>
              <a:gd name="adj" fmla="val 8389"/>
            </a:avLst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2" name="Curved Connector 21"/>
          <p:cNvCxnSpPr>
            <a:cxnSpLocks noChangeShapeType="1"/>
            <a:stCxn id="12" idx="0"/>
            <a:endCxn id="13" idx="1"/>
          </p:cNvCxnSpPr>
          <p:nvPr/>
        </p:nvCxnSpPr>
        <p:spPr bwMode="auto">
          <a:xfrm rot="5400000" flipH="1" flipV="1">
            <a:off x="4769644" y="1754982"/>
            <a:ext cx="647700" cy="111601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urved Connector 22"/>
          <p:cNvCxnSpPr>
            <a:cxnSpLocks noChangeShapeType="1"/>
            <a:stCxn id="14" idx="1"/>
            <a:endCxn id="12" idx="2"/>
          </p:cNvCxnSpPr>
          <p:nvPr/>
        </p:nvCxnSpPr>
        <p:spPr bwMode="auto">
          <a:xfrm rot="10800000">
            <a:off x="4535488" y="3500438"/>
            <a:ext cx="1116012" cy="21605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urved Connector 23"/>
          <p:cNvCxnSpPr>
            <a:cxnSpLocks noChangeShapeType="1"/>
            <a:stCxn id="11" idx="3"/>
            <a:endCxn id="10" idx="2"/>
          </p:cNvCxnSpPr>
          <p:nvPr/>
        </p:nvCxnSpPr>
        <p:spPr bwMode="auto">
          <a:xfrm flipV="1">
            <a:off x="7164388" y="3500438"/>
            <a:ext cx="755650" cy="6492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urved Connector 24"/>
          <p:cNvCxnSpPr>
            <a:cxnSpLocks noChangeShapeType="1"/>
            <a:stCxn id="13" idx="3"/>
            <a:endCxn id="10" idx="0"/>
          </p:cNvCxnSpPr>
          <p:nvPr/>
        </p:nvCxnSpPr>
        <p:spPr bwMode="auto">
          <a:xfrm>
            <a:off x="7164388" y="1989138"/>
            <a:ext cx="755650" cy="64770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urved Connector 25"/>
          <p:cNvCxnSpPr>
            <a:cxnSpLocks noChangeShapeType="1"/>
            <a:stCxn id="12" idx="2"/>
            <a:endCxn id="11" idx="1"/>
          </p:cNvCxnSpPr>
          <p:nvPr/>
        </p:nvCxnSpPr>
        <p:spPr bwMode="auto">
          <a:xfrm rot="16200000" flipH="1">
            <a:off x="4768850" y="3267076"/>
            <a:ext cx="649287" cy="1116012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urved Connector 38"/>
          <p:cNvCxnSpPr>
            <a:cxnSpLocks noChangeShapeType="1"/>
            <a:stCxn id="10" idx="2"/>
            <a:endCxn id="14" idx="3"/>
          </p:cNvCxnSpPr>
          <p:nvPr/>
        </p:nvCxnSpPr>
        <p:spPr bwMode="auto">
          <a:xfrm rot="5400000">
            <a:off x="6461919" y="4202907"/>
            <a:ext cx="2160587" cy="75565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Curved Connector 44"/>
          <p:cNvCxnSpPr>
            <a:cxnSpLocks noChangeShapeType="1"/>
            <a:stCxn id="7" idx="3"/>
            <a:endCxn id="12" idx="0"/>
          </p:cNvCxnSpPr>
          <p:nvPr/>
        </p:nvCxnSpPr>
        <p:spPr bwMode="auto">
          <a:xfrm>
            <a:off x="3419475" y="1916113"/>
            <a:ext cx="1116013" cy="72072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Curved Connector 45"/>
          <p:cNvCxnSpPr>
            <a:cxnSpLocks noChangeShapeType="1"/>
            <a:stCxn id="9" idx="2"/>
            <a:endCxn id="16" idx="1"/>
          </p:cNvCxnSpPr>
          <p:nvPr/>
        </p:nvCxnSpPr>
        <p:spPr bwMode="auto">
          <a:xfrm rot="16200000" flipH="1">
            <a:off x="449263" y="4130675"/>
            <a:ext cx="2089150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Curved Connector 46"/>
          <p:cNvCxnSpPr>
            <a:cxnSpLocks noChangeShapeType="1"/>
            <a:stCxn id="9" idx="2"/>
            <a:endCxn id="8" idx="1"/>
          </p:cNvCxnSpPr>
          <p:nvPr/>
        </p:nvCxnSpPr>
        <p:spPr bwMode="auto">
          <a:xfrm rot="16200000" flipH="1">
            <a:off x="1169194" y="3410744"/>
            <a:ext cx="649287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Curved Connector 47"/>
          <p:cNvCxnSpPr>
            <a:cxnSpLocks noChangeShapeType="1"/>
            <a:stCxn id="9" idx="0"/>
            <a:endCxn id="7" idx="1"/>
          </p:cNvCxnSpPr>
          <p:nvPr/>
        </p:nvCxnSpPr>
        <p:spPr bwMode="auto">
          <a:xfrm rot="5400000" flipH="1" flipV="1">
            <a:off x="1133475" y="1862138"/>
            <a:ext cx="720725" cy="82867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Curved Connector 50"/>
          <p:cNvCxnSpPr>
            <a:cxnSpLocks noChangeShapeType="1"/>
            <a:stCxn id="8" idx="3"/>
            <a:endCxn id="12" idx="2"/>
          </p:cNvCxnSpPr>
          <p:nvPr/>
        </p:nvCxnSpPr>
        <p:spPr bwMode="auto">
          <a:xfrm flipV="1">
            <a:off x="3419475" y="3500438"/>
            <a:ext cx="1116013" cy="649287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Curved Connector 53"/>
          <p:cNvCxnSpPr>
            <a:cxnSpLocks noChangeShapeType="1"/>
            <a:stCxn id="16" idx="3"/>
            <a:endCxn id="12" idx="2"/>
          </p:cNvCxnSpPr>
          <p:nvPr/>
        </p:nvCxnSpPr>
        <p:spPr bwMode="auto">
          <a:xfrm flipV="1">
            <a:off x="3419475" y="3500438"/>
            <a:ext cx="1116013" cy="2089150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63"/>
          <p:cNvCxnSpPr>
            <a:cxnSpLocks noChangeShapeType="1"/>
            <a:stCxn id="12" idx="3"/>
            <a:endCxn id="10" idx="1"/>
          </p:cNvCxnSpPr>
          <p:nvPr/>
        </p:nvCxnSpPr>
        <p:spPr bwMode="auto">
          <a:xfrm>
            <a:off x="5292725" y="3068638"/>
            <a:ext cx="187166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Arrow Connector 66"/>
          <p:cNvCxnSpPr>
            <a:cxnSpLocks noChangeShapeType="1"/>
            <a:stCxn id="13" idx="2"/>
            <a:endCxn id="11" idx="0"/>
          </p:cNvCxnSpPr>
          <p:nvPr/>
        </p:nvCxnSpPr>
        <p:spPr bwMode="auto">
          <a:xfrm>
            <a:off x="6408738" y="2420938"/>
            <a:ext cx="0" cy="1295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Arrow Connector 67"/>
          <p:cNvCxnSpPr>
            <a:cxnSpLocks noChangeShapeType="1"/>
            <a:stCxn id="7" idx="2"/>
            <a:endCxn id="8" idx="0"/>
          </p:cNvCxnSpPr>
          <p:nvPr/>
        </p:nvCxnSpPr>
        <p:spPr bwMode="auto">
          <a:xfrm>
            <a:off x="2663825" y="2349500"/>
            <a:ext cx="0" cy="13668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Arrow Connector 68"/>
          <p:cNvCxnSpPr>
            <a:cxnSpLocks noChangeShapeType="1"/>
            <a:stCxn id="9" idx="3"/>
            <a:endCxn id="12" idx="1"/>
          </p:cNvCxnSpPr>
          <p:nvPr/>
        </p:nvCxnSpPr>
        <p:spPr bwMode="auto">
          <a:xfrm>
            <a:off x="1835150" y="3068638"/>
            <a:ext cx="194468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78"/>
          <p:cNvCxnSpPr>
            <a:cxnSpLocks noChangeShapeType="1"/>
            <a:stCxn id="8" idx="2"/>
            <a:endCxn id="16" idx="0"/>
          </p:cNvCxnSpPr>
          <p:nvPr/>
        </p:nvCxnSpPr>
        <p:spPr bwMode="auto">
          <a:xfrm>
            <a:off x="2663825" y="4581525"/>
            <a:ext cx="0" cy="5762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Arrow Connector 85"/>
          <p:cNvCxnSpPr>
            <a:cxnSpLocks noChangeShapeType="1"/>
            <a:stCxn id="11" idx="2"/>
            <a:endCxn id="14" idx="0"/>
          </p:cNvCxnSpPr>
          <p:nvPr/>
        </p:nvCxnSpPr>
        <p:spPr bwMode="auto">
          <a:xfrm>
            <a:off x="6408738" y="4581525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37" name="Rectangle 88"/>
          <p:cNvSpPr>
            <a:spLocks noChangeArrowheads="1"/>
          </p:cNvSpPr>
          <p:nvPr/>
        </p:nvSpPr>
        <p:spPr bwMode="auto">
          <a:xfrm>
            <a:off x="1692275" y="652462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  <a:hlinkClick r:id="rId4"/>
              </a:rPr>
              <a:t>https://www.youtube.com/watch?v=QoAOzMTLP5s</a:t>
            </a:r>
            <a:endParaRPr lang="en-US" altLang="zh-TW" sz="1200">
              <a:latin typeface="Arial" charset="0"/>
            </a:endParaRPr>
          </a:p>
        </p:txBody>
      </p:sp>
      <p:sp>
        <p:nvSpPr>
          <p:cNvPr id="38" name="Rounded Rectangle 37"/>
          <p:cNvSpPr>
            <a:spLocks noChangeArrowheads="1"/>
          </p:cNvSpPr>
          <p:nvPr/>
        </p:nvSpPr>
        <p:spPr bwMode="auto">
          <a:xfrm>
            <a:off x="3635375" y="1268413"/>
            <a:ext cx="1800225" cy="3744912"/>
          </a:xfrm>
          <a:prstGeom prst="roundRect">
            <a:avLst>
              <a:gd name="adj" fmla="val 8389"/>
            </a:avLst>
          </a:prstGeom>
          <a:solidFill>
            <a:srgbClr val="E46C0A">
              <a:alpha val="52156"/>
            </a:srgbClr>
          </a:solidFill>
          <a:ln w="952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39" name="TextBox 1"/>
          <p:cNvSpPr txBox="1">
            <a:spLocks noChangeArrowheads="1"/>
          </p:cNvSpPr>
          <p:nvPr/>
        </p:nvSpPr>
        <p:spPr bwMode="auto">
          <a:xfrm>
            <a:off x="3851275" y="1341438"/>
            <a:ext cx="1368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Product</a:t>
            </a:r>
          </a:p>
        </p:txBody>
      </p:sp>
      <p:sp>
        <p:nvSpPr>
          <p:cNvPr id="40" name="Rounded Rectangle 39"/>
          <p:cNvSpPr>
            <a:spLocks noChangeArrowheads="1"/>
          </p:cNvSpPr>
          <p:nvPr/>
        </p:nvSpPr>
        <p:spPr bwMode="auto">
          <a:xfrm>
            <a:off x="5435600" y="1268413"/>
            <a:ext cx="3384550" cy="3744912"/>
          </a:xfrm>
          <a:prstGeom prst="roundRect">
            <a:avLst>
              <a:gd name="adj" fmla="val 3426"/>
            </a:avLst>
          </a:prstGeom>
          <a:solidFill>
            <a:srgbClr val="FDEADA">
              <a:alpha val="79999"/>
            </a:srgbClr>
          </a:solidFill>
          <a:ln w="9525">
            <a:solidFill>
              <a:srgbClr val="E46C0A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41" name="TextBox 40"/>
          <p:cNvSpPr txBox="1">
            <a:spLocks noChangeArrowheads="1"/>
          </p:cNvSpPr>
          <p:nvPr/>
        </p:nvSpPr>
        <p:spPr bwMode="auto">
          <a:xfrm>
            <a:off x="7019925" y="1268413"/>
            <a:ext cx="180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Customer Interface</a:t>
            </a:r>
          </a:p>
        </p:txBody>
      </p:sp>
      <p:sp>
        <p:nvSpPr>
          <p:cNvPr id="42" name="Rounded Rectangle 41"/>
          <p:cNvSpPr>
            <a:spLocks noChangeArrowheads="1"/>
          </p:cNvSpPr>
          <p:nvPr/>
        </p:nvSpPr>
        <p:spPr bwMode="auto">
          <a:xfrm>
            <a:off x="250825" y="1268413"/>
            <a:ext cx="3384550" cy="3744912"/>
          </a:xfrm>
          <a:prstGeom prst="roundRect">
            <a:avLst>
              <a:gd name="adj" fmla="val 4528"/>
            </a:avLst>
          </a:prstGeom>
          <a:solidFill>
            <a:srgbClr val="EBF1DE">
              <a:alpha val="79999"/>
            </a:srgbClr>
          </a:solidFill>
          <a:ln w="9525">
            <a:solidFill>
              <a:srgbClr val="77933C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43" name="TextBox 42"/>
          <p:cNvSpPr txBox="1">
            <a:spLocks noChangeArrowheads="1"/>
          </p:cNvSpPr>
          <p:nvPr/>
        </p:nvSpPr>
        <p:spPr bwMode="auto">
          <a:xfrm>
            <a:off x="323850" y="1268413"/>
            <a:ext cx="2484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4F6228"/>
                </a:solidFill>
                <a:latin typeface="Arial" charset="0"/>
              </a:rPr>
              <a:t>Infrastructure Management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250825" y="5013325"/>
            <a:ext cx="8569325" cy="1223963"/>
          </a:xfrm>
          <a:prstGeom prst="roundRect">
            <a:avLst>
              <a:gd name="adj" fmla="val 9037"/>
            </a:avLst>
          </a:prstGeom>
          <a:solidFill>
            <a:srgbClr val="DCE6F2">
              <a:alpha val="79999"/>
            </a:srgbClr>
          </a:solidFill>
          <a:ln w="9525">
            <a:solidFill>
              <a:srgbClr val="4A7EBB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0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45" name="TextBox 48"/>
          <p:cNvSpPr txBox="1">
            <a:spLocks noChangeArrowheads="1"/>
          </p:cNvSpPr>
          <p:nvPr/>
        </p:nvSpPr>
        <p:spPr bwMode="auto">
          <a:xfrm>
            <a:off x="323850" y="5084763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1"/>
                </a:solidFill>
                <a:latin typeface="Arial" charset="0"/>
              </a:rPr>
              <a:t>Financial Aspects</a:t>
            </a:r>
          </a:p>
        </p:txBody>
      </p:sp>
    </p:spTree>
    <p:extLst>
      <p:ext uri="{BB962C8B-B14F-4D97-AF65-F5344CB8AC3E}">
        <p14:creationId xmlns:p14="http://schemas.microsoft.com/office/powerpoint/2010/main" val="11015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Canvas Explained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B643B8C-F482-AE4B-B2A3-039A57F4EED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63713" y="6569075"/>
            <a:ext cx="6264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200">
                <a:solidFill>
                  <a:srgbClr val="A6A6A6"/>
                </a:solidFill>
                <a:latin typeface="Arial" charset="0"/>
                <a:hlinkClick r:id="rId2"/>
              </a:rPr>
              <a:t>http://www.youtube.com/watch?v=QoAOzMTLP5s</a:t>
            </a:r>
            <a:endParaRPr lang="en-US" altLang="zh-TW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28750"/>
            <a:ext cx="8153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8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525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9 Building Blocks of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DF12D3-8293-A94F-8591-BC833108EDF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pic>
        <p:nvPicPr>
          <p:cNvPr id="532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83563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0"/>
          <p:cNvSpPr txBox="1">
            <a:spLocks noChangeArrowheads="1"/>
          </p:cNvSpPr>
          <p:nvPr/>
        </p:nvSpPr>
        <p:spPr bwMode="auto">
          <a:xfrm>
            <a:off x="7451725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53255" name="TextBox 21"/>
          <p:cNvSpPr txBox="1">
            <a:spLocks noChangeArrowheads="1"/>
          </p:cNvSpPr>
          <p:nvPr/>
        </p:nvSpPr>
        <p:spPr bwMode="auto">
          <a:xfrm>
            <a:off x="4211638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53256" name="TextBox 22"/>
          <p:cNvSpPr txBox="1">
            <a:spLocks noChangeArrowheads="1"/>
          </p:cNvSpPr>
          <p:nvPr/>
        </p:nvSpPr>
        <p:spPr bwMode="auto">
          <a:xfrm>
            <a:off x="5867400" y="3860800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53257" name="TextBox 24"/>
          <p:cNvSpPr txBox="1">
            <a:spLocks noChangeArrowheads="1"/>
          </p:cNvSpPr>
          <p:nvPr/>
        </p:nvSpPr>
        <p:spPr bwMode="auto">
          <a:xfrm>
            <a:off x="2620168" y="3860800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53258" name="TextBox 25"/>
          <p:cNvSpPr txBox="1">
            <a:spLocks noChangeArrowheads="1"/>
          </p:cNvSpPr>
          <p:nvPr/>
        </p:nvSpPr>
        <p:spPr bwMode="auto">
          <a:xfrm>
            <a:off x="2627313" y="2052638"/>
            <a:ext cx="7207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53259" name="TextBox 26"/>
          <p:cNvSpPr txBox="1">
            <a:spLocks noChangeArrowheads="1"/>
          </p:cNvSpPr>
          <p:nvPr/>
        </p:nvSpPr>
        <p:spPr bwMode="auto">
          <a:xfrm>
            <a:off x="5867400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53260" name="TextBox 27"/>
          <p:cNvSpPr txBox="1">
            <a:spLocks noChangeArrowheads="1"/>
          </p:cNvSpPr>
          <p:nvPr/>
        </p:nvSpPr>
        <p:spPr bwMode="auto">
          <a:xfrm>
            <a:off x="2195513" y="5157788"/>
            <a:ext cx="7207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53261" name="TextBox 28"/>
          <p:cNvSpPr txBox="1">
            <a:spLocks noChangeArrowheads="1"/>
          </p:cNvSpPr>
          <p:nvPr/>
        </p:nvSpPr>
        <p:spPr bwMode="auto">
          <a:xfrm>
            <a:off x="5867400" y="5157788"/>
            <a:ext cx="7207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53262" name="TextBox 29"/>
          <p:cNvSpPr txBox="1">
            <a:spLocks noChangeArrowheads="1"/>
          </p:cNvSpPr>
          <p:nvPr/>
        </p:nvSpPr>
        <p:spPr bwMode="auto">
          <a:xfrm>
            <a:off x="755650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824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525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9 Building Blocks of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DF12D3-8293-A94F-8591-BC833108EDF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pic>
        <p:nvPicPr>
          <p:cNvPr id="532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83563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0"/>
          <p:cNvSpPr txBox="1">
            <a:spLocks noChangeArrowheads="1"/>
          </p:cNvSpPr>
          <p:nvPr/>
        </p:nvSpPr>
        <p:spPr bwMode="auto">
          <a:xfrm>
            <a:off x="7451725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53255" name="TextBox 21"/>
          <p:cNvSpPr txBox="1">
            <a:spLocks noChangeArrowheads="1"/>
          </p:cNvSpPr>
          <p:nvPr/>
        </p:nvSpPr>
        <p:spPr bwMode="auto">
          <a:xfrm>
            <a:off x="4211638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53256" name="TextBox 22"/>
          <p:cNvSpPr txBox="1">
            <a:spLocks noChangeArrowheads="1"/>
          </p:cNvSpPr>
          <p:nvPr/>
        </p:nvSpPr>
        <p:spPr bwMode="auto">
          <a:xfrm>
            <a:off x="5867400" y="3860800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53257" name="TextBox 24"/>
          <p:cNvSpPr txBox="1">
            <a:spLocks noChangeArrowheads="1"/>
          </p:cNvSpPr>
          <p:nvPr/>
        </p:nvSpPr>
        <p:spPr bwMode="auto">
          <a:xfrm>
            <a:off x="2620168" y="3860800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53258" name="TextBox 25"/>
          <p:cNvSpPr txBox="1">
            <a:spLocks noChangeArrowheads="1"/>
          </p:cNvSpPr>
          <p:nvPr/>
        </p:nvSpPr>
        <p:spPr bwMode="auto">
          <a:xfrm>
            <a:off x="2627313" y="2052638"/>
            <a:ext cx="7207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53259" name="TextBox 26"/>
          <p:cNvSpPr txBox="1">
            <a:spLocks noChangeArrowheads="1"/>
          </p:cNvSpPr>
          <p:nvPr/>
        </p:nvSpPr>
        <p:spPr bwMode="auto">
          <a:xfrm>
            <a:off x="5867400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53260" name="TextBox 27"/>
          <p:cNvSpPr txBox="1">
            <a:spLocks noChangeArrowheads="1"/>
          </p:cNvSpPr>
          <p:nvPr/>
        </p:nvSpPr>
        <p:spPr bwMode="auto">
          <a:xfrm>
            <a:off x="2195513" y="5157788"/>
            <a:ext cx="7207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53261" name="TextBox 28"/>
          <p:cNvSpPr txBox="1">
            <a:spLocks noChangeArrowheads="1"/>
          </p:cNvSpPr>
          <p:nvPr/>
        </p:nvSpPr>
        <p:spPr bwMode="auto">
          <a:xfrm>
            <a:off x="5867400" y="5157788"/>
            <a:ext cx="7207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53262" name="TextBox 29"/>
          <p:cNvSpPr txBox="1">
            <a:spLocks noChangeArrowheads="1"/>
          </p:cNvSpPr>
          <p:nvPr/>
        </p:nvSpPr>
        <p:spPr bwMode="auto">
          <a:xfrm>
            <a:off x="755650" y="2052638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86950" y="2942395"/>
            <a:ext cx="1689161" cy="643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What?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76072" y="4474361"/>
            <a:ext cx="1689161" cy="643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0631" y="2927515"/>
            <a:ext cx="1689161" cy="64301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65041" y="2990401"/>
            <a:ext cx="1689161" cy="64301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76200" dir="2700000" algn="tl" rotWithShape="0">
              <a:schemeClr val="bg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Who?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3237C6-4822-D14F-AA8F-6286D746F16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2481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844675"/>
            <a:ext cx="44846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525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9 Building Blocks of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899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1.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Segments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6B8CEEF-ADE2-A14D-8E9B-E9085E9D9CE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53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8407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84213" y="1230313"/>
            <a:ext cx="7704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4F81BD"/>
                </a:solidFill>
                <a:latin typeface="Arial" charset="0"/>
                <a:ea typeface="ＭＳ Ｐゴシック" charset="-128"/>
              </a:rPr>
              <a:t>Defines the different groups of people or organizations an enterprise aims to reach and serve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9757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179388" y="26988"/>
            <a:ext cx="8856662" cy="160178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rgbClr val="FF0000"/>
                </a:solidFill>
              </a:rPr>
              <a:t>Case Study: 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en-US" altLang="zh-TW" sz="4000" dirty="0">
                <a:solidFill>
                  <a:srgbClr val="FF0000"/>
                </a:solidFill>
              </a:rPr>
              <a:t>E-commerce: Zagat </a:t>
            </a:r>
            <a:r>
              <a:rPr lang="en-US" altLang="zh-TW" sz="3200" dirty="0" smtClean="0"/>
              <a:t>(Chap. 10)</a:t>
            </a:r>
            <a:r>
              <a:rPr lang="en-US" altLang="zh-TW" sz="3600" dirty="0" smtClean="0"/>
              <a:t>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(pp.443-445)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To Pay or Not to Pay: Zagat’s Dilemma</a:t>
            </a:r>
            <a:endParaRPr lang="zh-TW" alt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23850" y="1773238"/>
            <a:ext cx="8569325" cy="4760912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en-US" altLang="zh-TW" sz="2600">
                <a:latin typeface="Calibri" charset="0"/>
                <a:ea typeface="標楷體" charset="-120"/>
              </a:rPr>
              <a:t>1. Evaluate Zagat using the competitive forces and value chain models.</a:t>
            </a:r>
          </a:p>
          <a:p>
            <a:pPr algn="just">
              <a:buFont typeface="Arial" charset="0"/>
              <a:buNone/>
            </a:pPr>
            <a:r>
              <a:rPr lang="en-US" altLang="zh-TW" sz="2600">
                <a:latin typeface="Calibri" charset="0"/>
                <a:ea typeface="標楷體" charset="-120"/>
              </a:rPr>
              <a:t>2. Compare Zagat’s and Yelp’s e-commerce business models. How have those models affected each company's Web strategy?</a:t>
            </a:r>
          </a:p>
          <a:p>
            <a:pPr algn="just">
              <a:buFont typeface="Arial" charset="0"/>
              <a:buNone/>
            </a:pPr>
            <a:r>
              <a:rPr lang="en-US" altLang="zh-TW" sz="2600">
                <a:latin typeface="Calibri" charset="0"/>
                <a:ea typeface="標楷體" charset="-120"/>
              </a:rPr>
              <a:t>3. Why was Zagat’s content well suited for the Web and for the mobile digital platform?</a:t>
            </a:r>
          </a:p>
          <a:p>
            <a:pPr algn="just">
              <a:buFont typeface="Arial" charset="0"/>
              <a:buNone/>
            </a:pPr>
            <a:r>
              <a:rPr lang="en-US" altLang="zh-TW" sz="2600">
                <a:latin typeface="Calibri" charset="0"/>
                <a:ea typeface="標楷體" charset="-120"/>
              </a:rPr>
              <a:t>4. Do you think Zagat’s decision to use a pay wall for its Web site was a mistake? Why or why not?</a:t>
            </a:r>
          </a:p>
          <a:p>
            <a:pPr algn="just">
              <a:buFont typeface="Arial" charset="0"/>
              <a:buNone/>
            </a:pPr>
            <a:r>
              <a:rPr lang="en-US" altLang="zh-TW" sz="2500">
                <a:latin typeface="Calibri" charset="0"/>
                <a:ea typeface="標楷體" charset="-120"/>
              </a:rPr>
              <a:t>5. Will Zagat’s acquisition by Google make it more competitive? Explain your answer.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29164E-4C59-504F-9BE9-BB772136CB7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</p:spTree>
    <p:extLst>
      <p:ext uri="{BB962C8B-B14F-4D97-AF65-F5344CB8AC3E}">
        <p14:creationId xmlns:p14="http://schemas.microsoft.com/office/powerpoint/2010/main" val="1099013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2.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Value Propositions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A256774-DDA8-9849-8B3A-EB2E0BDC046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63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83566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539750" y="1301750"/>
            <a:ext cx="8064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the bundle of products and services that create value for a specific Customer Segment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3336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3.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Channels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A8EDB32-8B36-314A-ABCF-6910019795B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38388"/>
            <a:ext cx="8318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68313" y="1341438"/>
            <a:ext cx="8207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how a company communicates with and reaches its Customer Segments to deliver a Value Proposition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6762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4.</a:t>
            </a:r>
            <a:r>
              <a:rPr lang="en-US" altLang="zh-TW" dirty="0">
                <a:latin typeface="Calibri" charset="0"/>
                <a:ea typeface="標楷體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Customer</a:t>
            </a:r>
            <a:r>
              <a:rPr lang="en-US" altLang="zh-TW" dirty="0">
                <a:latin typeface="Calibri" charset="0"/>
                <a:ea typeface="標楷體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Relationships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97B879-41CB-6547-8C58-D52BA467487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83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22488"/>
            <a:ext cx="82804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39750" y="1157288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4F81BD"/>
                </a:solidFill>
                <a:latin typeface="Arial" charset="0"/>
                <a:ea typeface="ＭＳ Ｐゴシック" charset="-128"/>
              </a:rPr>
              <a:t>Describes the types of relationships a company establishes with specific Customer Segments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3764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5.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Revenue Streams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AB43A8-ACDD-ED44-9BB1-DFA64AF79B3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93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0125"/>
            <a:ext cx="82804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39750" y="931863"/>
            <a:ext cx="81359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Represents the cash a company generates from each Customer Segment (costs must be subtracted from revenues to create earnings)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599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6.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Resources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554E73-2315-F648-9AA2-25A3ECF2247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28850"/>
            <a:ext cx="8280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68313" y="1014413"/>
            <a:ext cx="828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the most important assets required to make a business model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9532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635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7.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Activities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D43778-0D26-8449-95D1-67FBE057FA0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144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0288"/>
            <a:ext cx="8280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539750" y="1052513"/>
            <a:ext cx="8135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the most important things a company must do to make its business model 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3250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8.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Partnerships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16FB10-29A8-C545-ABF8-DAB356396AB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246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16125"/>
            <a:ext cx="82931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68313" y="908050"/>
            <a:ext cx="8280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the network of suppliers and partners that make the business model 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5134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9.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Cost Structure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A3EB3C-64C4-884A-923B-EBBDDD98D94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060575"/>
            <a:ext cx="825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39750" y="1268413"/>
            <a:ext cx="828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Describes all costs incurred to operate a business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2055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9 Building Blocks of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0403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1. Customer Segments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An organization serves one or several Customer Segments.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2. Value Propositions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It seeks to solve customer problems and satisfy customer needs with value propositions.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3. Channels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Value propositions are delivered to customers through communication, distribution, and sales Channels.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4. Customer Relationships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Customer relationships are established and maintained with each Customer Segment.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BBE19B-668C-B944-B0DA-20FB21C2710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033860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50825" y="1163638"/>
            <a:ext cx="8497888" cy="54340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5. Revenue Streams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Revenue streams result from value propositions successfully offered to customers.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6. Key Resources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Key resources are the assets required to offer and deliver the previously described elements…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7. Key Activities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…by performing a number of Key Activities.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8. Key Partnerships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Some activities are outsourced and some resources are acquired outside the enterprise.</a:t>
            </a:r>
          </a:p>
          <a:p>
            <a:pPr marL="0" indent="0">
              <a:buFont typeface="Arial" charset="0"/>
              <a:buNone/>
            </a:pPr>
            <a:r>
              <a:rPr lang="en-US" altLang="zh-TW" sz="2400">
                <a:latin typeface="Calibri" charset="0"/>
                <a:ea typeface="標楷體" charset="-120"/>
              </a:rPr>
              <a:t>9. Cost Structure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The business model elements result in the cost structure.</a:t>
            </a:r>
          </a:p>
          <a:p>
            <a:pPr marL="0" indent="0"/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D0D8DD-31A2-DD49-ABEC-E0BA05F06A2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554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9 Building Blocks of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79831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1B758D7-94E6-0942-A2CA-FC0CFDF5BE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10243" name="群組 17"/>
          <p:cNvGrpSpPr>
            <a:grpSpLocks/>
          </p:cNvGrpSpPr>
          <p:nvPr/>
        </p:nvGrpSpPr>
        <p:grpSpPr bwMode="auto">
          <a:xfrm>
            <a:off x="806450" y="1412875"/>
            <a:ext cx="7726363" cy="5048250"/>
            <a:chOff x="806544" y="1412776"/>
            <a:chExt cx="7725896" cy="5048451"/>
          </a:xfrm>
        </p:grpSpPr>
        <p:sp>
          <p:nvSpPr>
            <p:cNvPr id="19" name="矩形 18"/>
            <p:cNvSpPr/>
            <p:nvPr/>
          </p:nvSpPr>
          <p:spPr bwMode="auto">
            <a:xfrm>
              <a:off x="806544" y="2765040"/>
              <a:ext cx="1695928" cy="8113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</a:rPr>
                <a:t>Management</a:t>
              </a:r>
              <a:endParaRPr lang="zh-TW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806544" y="4207455"/>
              <a:ext cx="1695740" cy="8113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</a:rPr>
                <a:t>Organization</a:t>
              </a:r>
              <a:endParaRPr lang="zh-TW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806544" y="5649869"/>
              <a:ext cx="1695740" cy="8113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</a:rPr>
                <a:t>Technology</a:t>
              </a:r>
              <a:endParaRPr lang="zh-TW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3633091" y="4207455"/>
              <a:ext cx="1695928" cy="8113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</a:rPr>
                <a:t>Information </a:t>
              </a:r>
              <a:br>
                <a:rPr lang="en-US" altLang="zh-TW" sz="2000" b="1" dirty="0">
                  <a:solidFill>
                    <a:schemeClr val="tx1"/>
                  </a:solidFill>
                </a:rPr>
              </a:br>
              <a:r>
                <a:rPr lang="en-US" altLang="zh-TW" sz="2000" b="1" dirty="0">
                  <a:solidFill>
                    <a:schemeClr val="tx1"/>
                  </a:solidFill>
                </a:rPr>
                <a:t>System</a:t>
              </a:r>
              <a:endParaRPr lang="zh-TW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3633091" y="1412776"/>
              <a:ext cx="1695928" cy="81135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tx1"/>
                  </a:solidFill>
                </a:rPr>
                <a:t>Business </a:t>
              </a:r>
              <a:br>
                <a:rPr lang="en-US" altLang="zh-TW" sz="2000" b="1" dirty="0">
                  <a:solidFill>
                    <a:schemeClr val="tx1"/>
                  </a:solidFill>
                </a:rPr>
              </a:br>
              <a:r>
                <a:rPr lang="en-US" altLang="zh-TW" sz="2000" b="1" dirty="0">
                  <a:solidFill>
                    <a:schemeClr val="tx1"/>
                  </a:solidFill>
                </a:rPr>
                <a:t>Challenges</a:t>
              </a:r>
              <a:endParaRPr lang="zh-TW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6836512" y="4207455"/>
              <a:ext cx="1695928" cy="8113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altLang="zh-TW" sz="2000" b="1" dirty="0">
                  <a:solidFill>
                    <a:schemeClr val="bg1"/>
                  </a:solidFill>
                </a:rPr>
                <a:t>Business </a:t>
              </a:r>
              <a:br>
                <a:rPr lang="en-US" altLang="zh-TW" sz="2000" b="1" dirty="0">
                  <a:solidFill>
                    <a:schemeClr val="bg1"/>
                  </a:solidFill>
                </a:rPr>
              </a:br>
              <a:r>
                <a:rPr lang="en-US" altLang="zh-TW" sz="2000" b="1" dirty="0">
                  <a:solidFill>
                    <a:schemeClr val="bg1"/>
                  </a:solidFill>
                </a:rPr>
                <a:t>Solutions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直線單箭頭接點 26"/>
            <p:cNvCxnSpPr/>
            <p:nvPr/>
          </p:nvCxnSpPr>
          <p:spPr bwMode="auto">
            <a:xfrm>
              <a:off x="2501892" y="3170209"/>
              <a:ext cx="1131820" cy="10366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/>
            <p:nvPr/>
          </p:nvCxnSpPr>
          <p:spPr bwMode="auto">
            <a:xfrm>
              <a:off x="2501892" y="4613303"/>
              <a:ext cx="11318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 bwMode="auto">
            <a:xfrm flipV="1">
              <a:off x="2501892" y="5018133"/>
              <a:ext cx="1131820" cy="10382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 bwMode="auto">
            <a:xfrm>
              <a:off x="5329059" y="4613303"/>
              <a:ext cx="15064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圖案 29"/>
            <p:cNvCxnSpPr/>
            <p:nvPr/>
          </p:nvCxnSpPr>
          <p:spPr bwMode="auto">
            <a:xfrm rot="16200000" flipV="1">
              <a:off x="5312271" y="1834393"/>
              <a:ext cx="2389282" cy="2355708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圖案 30"/>
            <p:cNvCxnSpPr/>
            <p:nvPr/>
          </p:nvCxnSpPr>
          <p:spPr bwMode="auto">
            <a:xfrm rot="10800000" flipV="1">
              <a:off x="1654218" y="1817605"/>
              <a:ext cx="1979493" cy="947775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 smtClean="0"/>
              <a:t>Source: </a:t>
            </a:r>
            <a:r>
              <a:rPr lang="en-US" altLang="zh-TW" sz="1000" dirty="0"/>
              <a:t>Kenneth C. Laudon &amp; Jane P. Laudon (2014), Management Information Systems: Managing the Digital Firm, Thirteenth Edition, Pearson. </a:t>
            </a:r>
            <a:endParaRPr lang="es-ES" altLang="zh-TW" sz="1000" dirty="0"/>
          </a:p>
        </p:txBody>
      </p:sp>
      <p:sp>
        <p:nvSpPr>
          <p:cNvPr id="36" name="標題 1"/>
          <p:cNvSpPr txBox="1">
            <a:spLocks/>
          </p:cNvSpPr>
          <p:nvPr/>
        </p:nvSpPr>
        <p:spPr bwMode="auto">
          <a:xfrm>
            <a:off x="323850" y="44450"/>
            <a:ext cx="85693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kumimoji="0" lang="en-US" altLang="zh-TW" sz="4000" smtClean="0">
                <a:solidFill>
                  <a:srgbClr val="FF0000"/>
                </a:solidFill>
              </a:rPr>
              <a:t>Overview of </a:t>
            </a:r>
            <a:br>
              <a:rPr kumimoji="0" lang="en-US" altLang="zh-TW" sz="4000" smtClean="0">
                <a:solidFill>
                  <a:srgbClr val="FF0000"/>
                </a:solidFill>
              </a:rPr>
            </a:br>
            <a:r>
              <a:rPr kumimoji="0" lang="en-US" altLang="zh-TW" sz="4000" smtClean="0">
                <a:solidFill>
                  <a:srgbClr val="FF0000"/>
                </a:solidFill>
              </a:rPr>
              <a:t>Fundamental MIS Concepts</a:t>
            </a:r>
            <a:endParaRPr kumimoji="0"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855249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Generation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41E7DE-7E66-D74D-8758-4EF470121DB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75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3312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1749895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Generation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687B36-0D70-9143-B3DC-8E5E9DB354E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86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7107195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44B43-B118-5046-B6E9-BCE95ED2B99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696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450"/>
            <a:ext cx="8294688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</p:spTree>
    <p:extLst>
      <p:ext uri="{BB962C8B-B14F-4D97-AF65-F5344CB8AC3E}">
        <p14:creationId xmlns:p14="http://schemas.microsoft.com/office/powerpoint/2010/main" val="7597011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21034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Finance Business Model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04" y="770134"/>
            <a:ext cx="8100392" cy="59322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3688" y="6669360"/>
            <a:ext cx="57606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www.lumosforbusiness.com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/blog/858/19-12-2013/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BMi+Business+Model+Innovation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++FINANCE</a:t>
            </a:r>
          </a:p>
        </p:txBody>
      </p:sp>
    </p:spTree>
    <p:extLst>
      <p:ext uri="{BB962C8B-B14F-4D97-AF65-F5344CB8AC3E}">
        <p14:creationId xmlns:p14="http://schemas.microsoft.com/office/powerpoint/2010/main" val="15069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82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Foreign </a:t>
            </a:r>
            <a:r>
              <a:rPr lang="en-US" dirty="0" smtClean="0">
                <a:solidFill>
                  <a:schemeClr val="accent1"/>
                </a:solidFill>
              </a:rPr>
              <a:t>Exchange Business Model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56738"/>
            <a:ext cx="8820472" cy="54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3" y="116632"/>
            <a:ext cx="8460432" cy="63453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6639163"/>
            <a:ext cx="75711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www.slideshare.net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heimohanninen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/sample-canvas-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8" y="131193"/>
            <a:ext cx="8509336" cy="6388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6638767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www.slideshare.net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Alex.Osterwalder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/private-banking-business-models</a:t>
            </a:r>
          </a:p>
        </p:txBody>
      </p:sp>
    </p:spTree>
    <p:extLst>
      <p:ext uri="{BB962C8B-B14F-4D97-AF65-F5344CB8AC3E}">
        <p14:creationId xmlns:p14="http://schemas.microsoft.com/office/powerpoint/2010/main" val="16161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A9027-9AE0-2A45-BFD5-A922CBD4CBD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47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 dirty="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 dirty="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376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CE03A1-6A65-494B-BE7A-6D16D355374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57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9144000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3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6C2F8-306B-FA43-A548-6982A36A8CA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Activities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Resources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Segments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77933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Partners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Relationships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Channels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Revenue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Streams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Cost </a:t>
            </a:r>
            <a:b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</a:br>
            <a:r>
              <a:rPr lang="en-US" sz="2000" dirty="0">
                <a:solidFill>
                  <a:schemeClr val="accent1"/>
                </a:solidFill>
                <a:latin typeface="+mn-lt"/>
                <a:ea typeface="+mn-ea"/>
              </a:rPr>
              <a:t>Structure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Value Proposition</a:t>
            </a:r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66575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66576" name="TextBox 20"/>
          <p:cNvSpPr txBox="1">
            <a:spLocks noChangeArrowheads="1"/>
          </p:cNvSpPr>
          <p:nvPr/>
        </p:nvSpPr>
        <p:spPr bwMode="auto">
          <a:xfrm>
            <a:off x="5508625" y="3225031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6577" name="TextBox 21"/>
          <p:cNvSpPr txBox="1">
            <a:spLocks noChangeArrowheads="1"/>
          </p:cNvSpPr>
          <p:nvPr/>
        </p:nvSpPr>
        <p:spPr bwMode="auto">
          <a:xfrm>
            <a:off x="2139439" y="3225031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66578" name="TextBox 22"/>
          <p:cNvSpPr txBox="1">
            <a:spLocks noChangeArrowheads="1"/>
          </p:cNvSpPr>
          <p:nvPr/>
        </p:nvSpPr>
        <p:spPr bwMode="auto">
          <a:xfrm>
            <a:off x="2159794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6579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6580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66581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66582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74560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D016BD4-5AE2-4F4D-9AAE-01F50068C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27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548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7C7F24-2ED4-1840-8CE8-3938738459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812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489C168-F866-F947-9D43-3C198C9E8C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16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770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AEF482-49E9-B74F-A8E5-50CB1BE799C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63713" y="6643688"/>
            <a:ext cx="62468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http://bmimatters.com/tag/business-model-canvas-examples/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0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78B8FE-5948-BB42-AC1A-F8E80B06DB3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68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755650" y="6611938"/>
            <a:ext cx="7777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  <a:latin typeface="Arial" charset="0"/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latin typeface="Arial" charset="0"/>
                <a:hlinkClick r:id="rId3"/>
              </a:rPr>
              <a:t>http://businessmodelcombo.wordpress.com/2011/02/04/what-would-a-sustainable-techno-cake-business-model-look-like/</a:t>
            </a:r>
            <a:endParaRPr lang="en-US" altLang="zh-TW" sz="10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76806" name="投影片編號版面配置區 3"/>
          <p:cNvSpPr txBox="1">
            <a:spLocks/>
          </p:cNvSpPr>
          <p:nvPr/>
        </p:nvSpPr>
        <p:spPr bwMode="auto">
          <a:xfrm>
            <a:off x="8172450" y="6597650"/>
            <a:ext cx="936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649B38-36F2-D240-8F44-5CDA5078BCE0}" type="slidenum">
              <a:rPr kumimoji="0" lang="zh-TW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kumimoji="0"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448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How Airbnb Works?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>
                <a:solidFill>
                  <a:schemeClr val="accent1"/>
                </a:solidFill>
                <a:latin typeface="Calibri" charset="0"/>
                <a:ea typeface="標楷體" charset="-120"/>
              </a:rPr>
              <a:t>Insights into </a:t>
            </a:r>
            <a:br>
              <a:rPr lang="en-US" altLang="zh-TW" sz="6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 </a:t>
            </a:r>
            <a:br>
              <a:rPr lang="en-US" altLang="zh-TW" sz="66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-120"/>
              </a:rPr>
              <a:t>&amp; </a:t>
            </a:r>
            <a:br>
              <a:rPr lang="en-US" altLang="zh-TW" sz="66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-120"/>
              </a:rPr>
              <a:t>Revenue Model</a:t>
            </a:r>
            <a:endParaRPr lang="zh-TW" altLang="en-US" sz="6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644967-1AFE-5F40-81ED-422DF04227F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2988" y="6611938"/>
            <a:ext cx="6751637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2"/>
              </a:rPr>
              <a:t>http://nextjuggernaut.com/blog/airbnb-business-model-canvas-how-airbnb-works-revenue-insights/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659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Airbnb Business Model Canvas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88350" y="6611938"/>
            <a:ext cx="720725" cy="273050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0A7F265-373F-F144-9A90-2A7EE674F9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2988" y="6611938"/>
            <a:ext cx="6751637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2"/>
              </a:rPr>
              <a:t>http://nextjuggernaut.com/blog/airbnb-business-model-canvas-how-airbnb-works-revenue-insights/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52513"/>
            <a:ext cx="84105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 descr="C:\Users\myday\Downloads\airbnb-logos\airbnb_vertical_lockup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225"/>
            <a:ext cx="89693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492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D3CE780-8B83-5D45-BBB6-73FF28F5A67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6" name="Picture 2" descr="https://s-media-cache-ak0.pinimg.com/736x/71/bc/e0/71bce0c90b02a8fcefa981f1d67ff1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0188"/>
            <a:ext cx="84709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1375" y="6638925"/>
            <a:ext cx="457200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3"/>
              </a:rPr>
              <a:t>http://www.slideshare.net/ThiagoPaiva/airbnb-12210879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228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</a:t>
            </a:r>
            <a:r>
              <a:rPr lang="en-US" altLang="zh-TW" sz="72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Uber Works</a:t>
            </a:r>
            <a:r>
              <a:rPr lang="en-US" altLang="zh-TW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?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Insights into </a:t>
            </a:r>
            <a:br>
              <a:rPr lang="en-US" altLang="zh-TW" sz="66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6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Business Model </a:t>
            </a:r>
            <a:br>
              <a:rPr lang="en-US" altLang="zh-TW" sz="6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&amp; </a:t>
            </a:r>
            <a:br>
              <a:rPr lang="en-US" altLang="zh-TW" sz="6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Revenue Model</a:t>
            </a:r>
            <a:endParaRPr lang="zh-TW" altLang="en-US" sz="66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644967-1AFE-5F40-81ED-422DF04227F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2988" y="6611938"/>
            <a:ext cx="6751637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2"/>
              </a:rPr>
              <a:t>http://nextjuggernaut.com/blog/how-uber-works-business-model-revenue-uber-insights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2"/>
              </a:rPr>
              <a:t>/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08564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Uber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Model Canvas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88350" y="6611938"/>
            <a:ext cx="720725" cy="273050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0A7F265-373F-F144-9A90-2A7EE674F9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7"/>
          <a:stretch/>
        </p:blipFill>
        <p:spPr>
          <a:xfrm>
            <a:off x="129768" y="1412776"/>
            <a:ext cx="8884464" cy="5184576"/>
          </a:xfrm>
          <a:prstGeom prst="rect">
            <a:avLst/>
          </a:prstGeom>
        </p:spPr>
      </p:pic>
      <p:sp>
        <p:nvSpPr>
          <p:cNvPr id="8" name="矩形 4"/>
          <p:cNvSpPr/>
          <p:nvPr/>
        </p:nvSpPr>
        <p:spPr>
          <a:xfrm>
            <a:off x="1042988" y="6611938"/>
            <a:ext cx="6751637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3"/>
              </a:rPr>
              <a:t>http://nextjuggernaut.com/blog/how-uber-works-business-model-revenue-uber-insights</a:t>
            </a:r>
            <a:r>
              <a:rPr lang="en-US" altLang="zh-TW" sz="1000" dirty="0" smtClean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  <a:hlinkClick r:id="rId3"/>
              </a:rPr>
              <a:t>/</a:t>
            </a:r>
            <a:endParaRPr lang="en-US" altLang="zh-TW" sz="1000" dirty="0" smtClean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6" y="53142"/>
            <a:ext cx="821654" cy="171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4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9147</TotalTime>
  <Words>5383</Words>
  <Application>Microsoft Macintosh PowerPoint</Application>
  <PresentationFormat>On-screen Show (4:3)</PresentationFormat>
  <Paragraphs>973</Paragraphs>
  <Slides>145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54" baseType="lpstr">
      <vt:lpstr>Calibri</vt:lpstr>
      <vt:lpstr>Cambria</vt:lpstr>
      <vt:lpstr>Mangal</vt:lpstr>
      <vt:lpstr>ＭＳ Ｐゴシック</vt:lpstr>
      <vt:lpstr>Times New Roman</vt:lpstr>
      <vt:lpstr>新細明體</vt:lpstr>
      <vt:lpstr>標楷體</vt:lpstr>
      <vt:lpstr>Arial</vt:lpstr>
      <vt:lpstr>Office 佈景主題</vt:lpstr>
      <vt:lpstr>資訊管理專題 Hot Issues of Information Management</vt:lpstr>
      <vt:lpstr>PowerPoint Presentation</vt:lpstr>
      <vt:lpstr>PowerPoint Presentation</vt:lpstr>
      <vt:lpstr>PowerPoint Presentation</vt:lpstr>
      <vt:lpstr>Management Information Systems: Managing the Digital Firm</vt:lpstr>
      <vt:lpstr>Chap. 10   E-commerce:  Digital Markets,  Digital Goods:  Zagat</vt:lpstr>
      <vt:lpstr>Case Study:  E-commerce: Zagat (Chap. 10) (pp.443-445) To Pay or Not to Pay: Zagat’s Dilemma</vt:lpstr>
      <vt:lpstr>PowerPoint Presentation</vt:lpstr>
      <vt:lpstr>Business Model</vt:lpstr>
      <vt:lpstr>The Growth of E-Commerce</vt:lpstr>
      <vt:lpstr>8 Unique Features of E-commerce</vt:lpstr>
      <vt:lpstr>Ubiquity</vt:lpstr>
      <vt:lpstr>Global reach</vt:lpstr>
      <vt:lpstr>Universal standards</vt:lpstr>
      <vt:lpstr>Richness</vt:lpstr>
      <vt:lpstr>Interactivity</vt:lpstr>
      <vt:lpstr>Information density</vt:lpstr>
      <vt:lpstr>Personalization/Customization</vt:lpstr>
      <vt:lpstr>Social technology</vt:lpstr>
      <vt:lpstr>Effect of the Internet on the marketplace</vt:lpstr>
      <vt:lpstr>The Benefits of Disintermediation  to the Consumer</vt:lpstr>
      <vt:lpstr>Digital goods</vt:lpstr>
      <vt:lpstr>Types of E-Commerce</vt:lpstr>
      <vt:lpstr>E-commerce  Business Models</vt:lpstr>
      <vt:lpstr>E-commerce  Revenue Models</vt:lpstr>
      <vt:lpstr>Understanding Business Model</vt:lpstr>
      <vt:lpstr>Business Model</vt:lpstr>
      <vt:lpstr>Value</vt:lpstr>
      <vt:lpstr>Business Model</vt:lpstr>
      <vt:lpstr>Business Model</vt:lpstr>
      <vt:lpstr>PowerPoint Presentation</vt:lpstr>
      <vt:lpstr>PowerPoint Presentation</vt:lpstr>
      <vt:lpstr>Apply Pay Business Model</vt:lpstr>
      <vt:lpstr>Value Proposition </vt:lpstr>
      <vt:lpstr>PowerPoint Presentation</vt:lpstr>
      <vt:lpstr>Business Models  Innovation</vt:lpstr>
      <vt:lpstr>Why Business Model Innovation</vt:lpstr>
      <vt:lpstr>Business Model Innovation</vt:lpstr>
      <vt:lpstr>PowerPoint Presentation</vt:lpstr>
      <vt:lpstr>Digital goods</vt:lpstr>
      <vt:lpstr>Types of E-Commerce</vt:lpstr>
      <vt:lpstr>E-commerce  Business Models</vt:lpstr>
      <vt:lpstr>Business Models of the Future</vt:lpstr>
      <vt:lpstr>Understanding Business Model</vt:lpstr>
      <vt:lpstr>Definition of Business Model</vt:lpstr>
      <vt:lpstr>Definition of Business Strategy</vt:lpstr>
      <vt:lpstr>Business</vt:lpstr>
      <vt:lpstr>Model</vt:lpstr>
      <vt:lpstr>Business Model</vt:lpstr>
      <vt:lpstr>Occurrences of the Term "Business Model"  in Scholarly Reviewed Journals</vt:lpstr>
      <vt:lpstr>Business Model Concept Hierarchy</vt:lpstr>
      <vt:lpstr>Evolution of the Business Model Concept</vt:lpstr>
      <vt:lpstr>Business Model vs.  Business Process Model </vt:lpstr>
      <vt:lpstr>Business Model vs.  Strategy</vt:lpstr>
      <vt:lpstr>Implementing Business Models</vt:lpstr>
      <vt:lpstr>The Business Model's Place in the Firm</vt:lpstr>
      <vt:lpstr>Nine Business Model Building Blocks</vt:lpstr>
      <vt:lpstr>Domains Addressed in Business Models</vt:lpstr>
      <vt:lpstr>Domains Addressed in Business Models (cont.)</vt:lpstr>
      <vt:lpstr>Planning, Changing and Implementing Business Models</vt:lpstr>
      <vt:lpstr>Business Strategy and  Information Systems Alignment</vt:lpstr>
      <vt:lpstr>Business and IT/IS Alignment</vt:lpstr>
      <vt:lpstr>Business Model Canvas</vt:lpstr>
      <vt:lpstr>Business Model Canvas</vt:lpstr>
      <vt:lpstr>Business Model Canvas Explained</vt:lpstr>
      <vt:lpstr>The 9 Building Blocks of  Business Model</vt:lpstr>
      <vt:lpstr>The 9 Building Blocks of  Business Model</vt:lpstr>
      <vt:lpstr>The 9 Building Blocks of  Business Model</vt:lpstr>
      <vt:lpstr>1. Customer Segments</vt:lpstr>
      <vt:lpstr>2. Value Propositions</vt:lpstr>
      <vt:lpstr>3. Channels</vt:lpstr>
      <vt:lpstr>4. Customer Relationships</vt:lpstr>
      <vt:lpstr>5. Revenue Streams</vt:lpstr>
      <vt:lpstr>6. Key Resources</vt:lpstr>
      <vt:lpstr>7. Key Activities</vt:lpstr>
      <vt:lpstr>8. Key Partnerships</vt:lpstr>
      <vt:lpstr>9. Cost Structure</vt:lpstr>
      <vt:lpstr>The 9 Building Blocks of  Business Model</vt:lpstr>
      <vt:lpstr>The 9 Building Blocks of  Business Model</vt:lpstr>
      <vt:lpstr>Business Model</vt:lpstr>
      <vt:lpstr>Business Model Generation</vt:lpstr>
      <vt:lpstr>Business Model Generation</vt:lpstr>
      <vt:lpstr>PowerPoint Presentation</vt:lpstr>
      <vt:lpstr>Finance Business Model</vt:lpstr>
      <vt:lpstr>Foreign Exchange Business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Airbnb Works? Insights into  Business Model  &amp;  Revenue Model</vt:lpstr>
      <vt:lpstr>Airbnb Business Model Canvas</vt:lpstr>
      <vt:lpstr>PowerPoint Presentation</vt:lpstr>
      <vt:lpstr>How Uber Works? Insights into  Business Model  &amp;  Revenue Model</vt:lpstr>
      <vt:lpstr>Uber Business Model Canvas</vt:lpstr>
      <vt:lpstr>Uber Business Model Canvas</vt:lpstr>
      <vt:lpstr>Uber</vt:lpstr>
      <vt:lpstr>Come up with Killer Startup Ideas</vt:lpstr>
      <vt:lpstr>Structure of a Business Model</vt:lpstr>
      <vt:lpstr>New Business Model</vt:lpstr>
      <vt:lpstr>PowerPoint Presentation</vt:lpstr>
      <vt:lpstr>Customer Value</vt:lpstr>
      <vt:lpstr>Marketing</vt:lpstr>
      <vt:lpstr>Value</vt:lpstr>
      <vt:lpstr>Value</vt:lpstr>
      <vt:lpstr>Customer Value Triad</vt:lpstr>
      <vt:lpstr>Value and Satisfaction</vt:lpstr>
      <vt:lpstr>Building  Customer Value, Satisfaction,  and  Loyalty</vt:lpstr>
      <vt:lpstr>Customer Perceived Value</vt:lpstr>
      <vt:lpstr>Satisfaction</vt:lpstr>
      <vt:lpstr>Loyalty</vt:lpstr>
      <vt:lpstr>Customer Perceived Value, Customer Satisfaction, and Loyalty</vt:lpstr>
      <vt:lpstr>CEO CIO CFO</vt:lpstr>
      <vt:lpstr>CEO CIO CMO</vt:lpstr>
      <vt:lpstr>CEO CIO CMO</vt:lpstr>
      <vt:lpstr>PowerPoint Presentation</vt:lpstr>
      <vt:lpstr>Social Networking and the Wisdom of Crowds</vt:lpstr>
      <vt:lpstr>E-commerce Marketing</vt:lpstr>
      <vt:lpstr>Web Site Personalization</vt:lpstr>
      <vt:lpstr>How an Advertising Network Works</vt:lpstr>
      <vt:lpstr>Social E-commerce</vt:lpstr>
      <vt:lpstr>Social Media Marketing</vt:lpstr>
      <vt:lpstr>B2B E-commerce </vt:lpstr>
      <vt:lpstr>Electronic Data Interchange  (EDI)</vt:lpstr>
      <vt:lpstr>A Private Industrial Network</vt:lpstr>
      <vt:lpstr>Net Marketplaces (e-hubs)</vt:lpstr>
      <vt:lpstr>A Net Marketplace</vt:lpstr>
      <vt:lpstr>Exchanges</vt:lpstr>
      <vt:lpstr>The Mobile Digital Platform  and  Mobile E-commerce</vt:lpstr>
      <vt:lpstr>M-commerce </vt:lpstr>
      <vt:lpstr>Consolidated Mobile Commerce Revenues</vt:lpstr>
      <vt:lpstr>Location-based services</vt:lpstr>
      <vt:lpstr>Other Mobile Commerce Services</vt:lpstr>
      <vt:lpstr>Building an E-commerce Web Site</vt:lpstr>
      <vt:lpstr>Building an E-commerce Web Site</vt:lpstr>
      <vt:lpstr>Building an E-commerce Web Site</vt:lpstr>
      <vt:lpstr>Choices in Building and Hosting Web Sites</vt:lpstr>
      <vt:lpstr>Components of a Web Site Budget</vt:lpstr>
      <vt:lpstr>2018/01/03  Final Report (期末報告)</vt:lpstr>
      <vt:lpstr>資訊管理專題 (Hot Issues of Information Management)</vt:lpstr>
      <vt:lpstr>References</vt:lpstr>
    </vt:vector>
  </TitlesOfParts>
  <Manager/>
  <Company/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Issues of Information Management (資訊管理專題)</dc:title>
  <dc:subject>Hot Issues of Information Management (資訊管理專題)</dc:subject>
  <dc:creator>myday</dc:creator>
  <cp:keywords>Hot Issues of Information Management (資訊管理專題)</cp:keywords>
  <dc:description>Hot Issues of Information Management (資訊管理專題)</dc:description>
  <cp:lastModifiedBy>Microsoft Office User</cp:lastModifiedBy>
  <cp:revision>587</cp:revision>
  <cp:lastPrinted>2017-11-29T09:39:39Z</cp:lastPrinted>
  <dcterms:created xsi:type="dcterms:W3CDTF">2011-02-14T23:24:00Z</dcterms:created>
  <dcterms:modified xsi:type="dcterms:W3CDTF">2017-12-26T19:37:11Z</dcterms:modified>
  <cp:category/>
</cp:coreProperties>
</file>