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612" r:id="rId2"/>
    <p:sldId id="830" r:id="rId3"/>
    <p:sldId id="1157" r:id="rId4"/>
    <p:sldId id="1158" r:id="rId5"/>
    <p:sldId id="1110" r:id="rId6"/>
    <p:sldId id="1111" r:id="rId7"/>
    <p:sldId id="1112" r:id="rId8"/>
    <p:sldId id="1113" r:id="rId9"/>
    <p:sldId id="1159" r:id="rId10"/>
    <p:sldId id="1115" r:id="rId11"/>
    <p:sldId id="1116" r:id="rId12"/>
    <p:sldId id="1117" r:id="rId13"/>
    <p:sldId id="1118" r:id="rId14"/>
    <p:sldId id="1119" r:id="rId15"/>
    <p:sldId id="1120" r:id="rId16"/>
    <p:sldId id="1121" r:id="rId17"/>
    <p:sldId id="1122" r:id="rId18"/>
    <p:sldId id="1123" r:id="rId19"/>
    <p:sldId id="1124" r:id="rId20"/>
    <p:sldId id="1125" r:id="rId21"/>
    <p:sldId id="1126" r:id="rId22"/>
    <p:sldId id="1127" r:id="rId23"/>
    <p:sldId id="1128" r:id="rId24"/>
    <p:sldId id="1129" r:id="rId25"/>
    <p:sldId id="1130" r:id="rId26"/>
    <p:sldId id="1131" r:id="rId27"/>
    <p:sldId id="1132" r:id="rId28"/>
    <p:sldId id="1133" r:id="rId29"/>
    <p:sldId id="1134" r:id="rId30"/>
    <p:sldId id="1135" r:id="rId31"/>
    <p:sldId id="1136" r:id="rId32"/>
    <p:sldId id="1137" r:id="rId33"/>
    <p:sldId id="1138" r:id="rId34"/>
    <p:sldId id="1139" r:id="rId35"/>
    <p:sldId id="1140" r:id="rId36"/>
    <p:sldId id="1141" r:id="rId37"/>
    <p:sldId id="1142" r:id="rId38"/>
    <p:sldId id="1143" r:id="rId39"/>
    <p:sldId id="1144" r:id="rId40"/>
    <p:sldId id="1145" r:id="rId41"/>
    <p:sldId id="1146" r:id="rId42"/>
    <p:sldId id="1147" r:id="rId43"/>
    <p:sldId id="1148" r:id="rId44"/>
    <p:sldId id="1149" r:id="rId45"/>
    <p:sldId id="1150" r:id="rId46"/>
    <p:sldId id="1151" r:id="rId47"/>
    <p:sldId id="1152" r:id="rId48"/>
    <p:sldId id="1153" r:id="rId49"/>
    <p:sldId id="1154" r:id="rId50"/>
    <p:sldId id="1155" r:id="rId51"/>
    <p:sldId id="1156" r:id="rId52"/>
    <p:sldId id="817" r:id="rId53"/>
    <p:sldId id="944" r:id="rId54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FF7C80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1" autoAdjust="0"/>
    <p:restoredTop sz="50000" autoAdjust="0"/>
  </p:normalViewPr>
  <p:slideViewPr>
    <p:cSldViewPr>
      <p:cViewPr varScale="1">
        <p:scale>
          <a:sx n="71" d="100"/>
          <a:sy n="71" d="100"/>
        </p:scale>
        <p:origin x="6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amazon.com/Social-Data-Mining-Hiroshi-Ishikawa/dp/149871093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1061IM4B07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TLMXB4B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err="1" smtClean="0">
                <a:solidFill>
                  <a:srgbClr val="7F7F7F"/>
                </a:solidFill>
              </a:rPr>
              <a:t>Wed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 8,9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15:10-17:00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B702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2017-11-29; 2017-12-06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179388" y="1340396"/>
            <a:ext cx="8785225" cy="15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Foundations of Business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Intelligence: </a:t>
            </a:r>
            <a:br>
              <a:rPr lang="en-US" altLang="zh-TW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IBM </a:t>
            </a: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and Big Data  (Chap. 6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altLang="zh-TW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77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DATA HIERARCHY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EA45-E66B-4517-9845-6AA6ED8E9E4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11268" name="Picture Placeholder 10" descr="Fig-6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836613"/>
            <a:ext cx="49069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7211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TRADITIONAL FILE PROCESSING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ADE75-9798-45D6-ABB1-1012B7E92265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12292" name="Picture Placeholder 10" descr="Fig-6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81075"/>
            <a:ext cx="80438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0107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The Database Approach to </a:t>
            </a:r>
            <a:b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Data Management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31800" y="1592263"/>
            <a:ext cx="8316913" cy="4533900"/>
          </a:xfrm>
        </p:spPr>
        <p:txBody>
          <a:bodyPr/>
          <a:lstStyle/>
          <a:p>
            <a:r>
              <a:rPr lang="en-US" altLang="zh-TW" smtClean="0"/>
              <a:t>Database</a:t>
            </a:r>
          </a:p>
          <a:p>
            <a:pPr lvl="1"/>
            <a:r>
              <a:rPr lang="en-US" altLang="zh-TW" smtClean="0"/>
              <a:t>Serves many applications by centralizing data and controlling redundant data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70E55-A24F-4C82-8BB0-A4DF042B9647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4367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The Database Approach to </a:t>
            </a:r>
            <a:b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</a:br>
            <a:r>
              <a:rPr lang="en-US" altLang="zh-TW" smtClean="0">
                <a:solidFill>
                  <a:schemeClr val="accent1"/>
                </a:solidFill>
                <a:ea typeface="MS PGothic" pitchFamily="34" charset="-128"/>
              </a:rPr>
              <a:t>Data Management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179388" y="1484313"/>
            <a:ext cx="8713787" cy="4968875"/>
          </a:xfrm>
        </p:spPr>
        <p:txBody>
          <a:bodyPr/>
          <a:lstStyle/>
          <a:p>
            <a:r>
              <a:rPr lang="en-US" altLang="zh-TW" smtClean="0"/>
              <a:t>Database management system (DBMS)</a:t>
            </a:r>
          </a:p>
          <a:p>
            <a:pPr lvl="1"/>
            <a:r>
              <a:rPr lang="en-US" altLang="zh-TW" smtClean="0"/>
              <a:t>Interfaces between applications and physical data files</a:t>
            </a:r>
          </a:p>
          <a:p>
            <a:pPr lvl="1"/>
            <a:r>
              <a:rPr lang="en-US" altLang="zh-TW" smtClean="0"/>
              <a:t>Separates logical and physical views of data</a:t>
            </a:r>
          </a:p>
          <a:p>
            <a:pPr lvl="1"/>
            <a:r>
              <a:rPr lang="en-US" altLang="zh-TW" smtClean="0"/>
              <a:t>Solves problems of traditional file environment</a:t>
            </a:r>
          </a:p>
          <a:p>
            <a:pPr lvl="2"/>
            <a:r>
              <a:rPr lang="en-US" altLang="zh-TW" sz="2800" smtClean="0"/>
              <a:t>Controls redundancy</a:t>
            </a:r>
          </a:p>
          <a:p>
            <a:pPr lvl="2"/>
            <a:r>
              <a:rPr lang="en-US" altLang="zh-TW" sz="2800" smtClean="0"/>
              <a:t>Eliminates inconsistency</a:t>
            </a:r>
          </a:p>
          <a:p>
            <a:pPr lvl="2"/>
            <a:r>
              <a:rPr lang="en-US" altLang="zh-TW" sz="2800" smtClean="0"/>
              <a:t>Uncouples programs and data</a:t>
            </a:r>
          </a:p>
          <a:p>
            <a:pPr lvl="2"/>
            <a:r>
              <a:rPr lang="en-US" altLang="zh-TW" sz="2800" smtClean="0"/>
              <a:t>Enables organization to central manage data and data security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7D0A0-8CF6-4151-B15E-D6CD37463DE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2524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HUMAN RESOURCES DATABASE WITH MULTIPLE VIEWS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54953-C3C7-47D9-8DB8-A5B93051EA1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15364" name="Picture Placeholder 10" descr="Fig-6-0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5" y="1557338"/>
            <a:ext cx="8024813" cy="4721225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266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Relational DBMS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Represent data as two-dimensional tables </a:t>
            </a:r>
          </a:p>
          <a:p>
            <a:r>
              <a:rPr lang="en-US" altLang="zh-TW" smtClean="0"/>
              <a:t>Each table contains data on entity and attributes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7004-6DB6-4CB5-BE93-5D22BF41775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9617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Table: grid of columns and rows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r>
              <a:rPr lang="en-US" altLang="zh-TW" b="1" smtClean="0"/>
              <a:t>Rows (tuples)</a:t>
            </a:r>
            <a:r>
              <a:rPr lang="en-US" altLang="zh-TW" smtClean="0"/>
              <a:t>: Records for different entities</a:t>
            </a:r>
          </a:p>
          <a:p>
            <a:r>
              <a:rPr lang="en-US" altLang="zh-TW" b="1" smtClean="0"/>
              <a:t>Fields (columns)</a:t>
            </a:r>
            <a:r>
              <a:rPr lang="en-US" altLang="zh-TW" smtClean="0"/>
              <a:t>: Represents attribute for entity</a:t>
            </a:r>
          </a:p>
          <a:p>
            <a:r>
              <a:rPr lang="en-US" altLang="zh-TW" b="1" smtClean="0"/>
              <a:t>Key field</a:t>
            </a:r>
            <a:r>
              <a:rPr lang="en-US" altLang="zh-TW" smtClean="0"/>
              <a:t>: Field used to uniquely identify each record</a:t>
            </a:r>
          </a:p>
          <a:p>
            <a:r>
              <a:rPr lang="en-US" altLang="zh-TW" b="1" smtClean="0"/>
              <a:t>Primary key</a:t>
            </a:r>
            <a:r>
              <a:rPr lang="en-US" altLang="zh-TW" smtClean="0"/>
              <a:t>: Field in table used for key fields</a:t>
            </a:r>
          </a:p>
          <a:p>
            <a:r>
              <a:rPr lang="en-US" altLang="zh-TW" b="1" smtClean="0"/>
              <a:t>Foreign key</a:t>
            </a:r>
            <a:r>
              <a:rPr lang="en-US" altLang="zh-TW" smtClean="0"/>
              <a:t>: Primary key used in second table as look-up field to identify records from original table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79F3F-3442-46B3-8E3E-CC9FDD3D80DC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4988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4931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RELATIONAL DATABASE TABLES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DE8E6-CEF3-4461-B59A-2B4E1D1D14F8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18436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25538"/>
            <a:ext cx="7272337" cy="5327650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0401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Operations of a Relational DBMS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Three basic operations used to develop useful sets of data</a:t>
            </a:r>
          </a:p>
          <a:p>
            <a:pPr lvl="1"/>
            <a:r>
              <a:rPr lang="en-US" altLang="zh-TW" b="1" smtClean="0"/>
              <a:t>SELECT</a:t>
            </a:r>
            <a:r>
              <a:rPr lang="en-US" altLang="zh-TW" smtClean="0"/>
              <a:t>: Creates subset of data of all records that meet stated criteria</a:t>
            </a:r>
          </a:p>
          <a:p>
            <a:pPr lvl="1"/>
            <a:r>
              <a:rPr lang="en-US" altLang="zh-TW" b="1" smtClean="0"/>
              <a:t>JOIN</a:t>
            </a:r>
            <a:r>
              <a:rPr lang="en-US" altLang="zh-TW" smtClean="0"/>
              <a:t>: Combines relational tables to provide user with more information than available in individual tables</a:t>
            </a:r>
          </a:p>
          <a:p>
            <a:pPr lvl="1"/>
            <a:r>
              <a:rPr lang="en-US" altLang="zh-TW" b="1" smtClean="0"/>
              <a:t>PROJECT</a:t>
            </a:r>
            <a:r>
              <a:rPr lang="en-US" altLang="zh-TW" smtClean="0"/>
              <a:t>: Creates subset of columns in table, creating tables with only the information specified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7DC40-0BC9-439B-B52D-10707098FDAD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11641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THREE BASIC OPERATIONS OF A RELATIONAL DBMS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D9325-713C-4C63-B652-5A90CF56F43C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20484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700213"/>
            <a:ext cx="8915400" cy="2971800"/>
          </a:xfrm>
          <a:noFill/>
        </p:spPr>
      </p:pic>
      <p:sp>
        <p:nvSpPr>
          <p:cNvPr id="20485" name="矩形 1"/>
          <p:cNvSpPr>
            <a:spLocks noChangeArrowheads="1"/>
          </p:cNvSpPr>
          <p:nvPr/>
        </p:nvSpPr>
        <p:spPr bwMode="auto">
          <a:xfrm>
            <a:off x="468313" y="5013325"/>
            <a:ext cx="8424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  <a:ea typeface="MS PGothic" pitchFamily="34" charset="-128"/>
              </a:rPr>
              <a:t>The </a:t>
            </a:r>
            <a:r>
              <a:rPr lang="en-US" altLang="zh-TW" sz="28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select</a:t>
            </a:r>
            <a:r>
              <a:rPr lang="en-US" altLang="zh-TW" sz="2800">
                <a:latin typeface="Arial" charset="0"/>
                <a:ea typeface="MS PGothic" pitchFamily="34" charset="-128"/>
              </a:rPr>
              <a:t>, </a:t>
            </a:r>
            <a:r>
              <a:rPr lang="en-US" altLang="zh-TW" sz="28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join</a:t>
            </a:r>
            <a:r>
              <a:rPr lang="en-US" altLang="zh-TW" sz="2800">
                <a:latin typeface="Arial" charset="0"/>
                <a:ea typeface="MS PGothic" pitchFamily="34" charset="-128"/>
              </a:rPr>
              <a:t>, and </a:t>
            </a:r>
            <a:r>
              <a:rPr lang="en-US" altLang="zh-TW" sz="28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project</a:t>
            </a:r>
            <a:r>
              <a:rPr lang="en-US" altLang="zh-TW" sz="280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altLang="zh-TW" sz="2800">
                <a:latin typeface="Arial" charset="0"/>
                <a:ea typeface="MS PGothic" pitchFamily="34" charset="-128"/>
              </a:rPr>
              <a:t>operations enable data from two different tables to be combined and only selected attributes to be displayed.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4935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2017/09/20   Introduction to Case Study for Hot Issues of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Information </a:t>
            </a:r>
            <a:r>
              <a:rPr lang="en-US" altLang="zh-TW" sz="2400" dirty="0"/>
              <a:t>Management   </a:t>
            </a:r>
          </a:p>
          <a:p>
            <a:pPr>
              <a:buNone/>
            </a:pPr>
            <a:r>
              <a:rPr lang="en-US" altLang="zh-TW" sz="2400" dirty="0"/>
              <a:t>2   2017/09/27   Information Systems in Global Business: UPS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1) </a:t>
            </a:r>
            <a:r>
              <a:rPr lang="en-US" altLang="zh-TW" sz="2400" dirty="0"/>
              <a:t>(pp.53-54)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3   2017/10/04   Mid-Autumn Festival (Day off) (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中秋節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) (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放假一天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endParaRPr lang="zh-TW" alt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zh-TW" sz="2400" dirty="0"/>
              <a:t>4   2017/10/11   Global E-Business and Collaboration: P&amp;G 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2) </a:t>
            </a:r>
            <a:r>
              <a:rPr lang="en-US" altLang="zh-TW" sz="2400" dirty="0"/>
              <a:t>(pp.84-85) </a:t>
            </a:r>
          </a:p>
          <a:p>
            <a:pPr>
              <a:buNone/>
            </a:pPr>
            <a:r>
              <a:rPr lang="en-US" altLang="zh-TW" sz="2400" dirty="0"/>
              <a:t>5   2017/10/18   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3) </a:t>
            </a:r>
            <a:r>
              <a:rPr lang="en-US" altLang="zh-TW" sz="2400" dirty="0"/>
              <a:t>(pp.129-130) </a:t>
            </a:r>
          </a:p>
          <a:p>
            <a:pPr>
              <a:buNone/>
            </a:pPr>
            <a:r>
              <a:rPr lang="en-US" altLang="zh-TW" sz="2400" dirty="0"/>
              <a:t>6   2017/10/25   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4) </a:t>
            </a:r>
            <a:r>
              <a:rPr lang="en-US" altLang="zh-TW" sz="2400" dirty="0"/>
              <a:t>(pp.188-190) </a:t>
            </a:r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Non-relational databases: “NoSQL”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More flexible data model</a:t>
            </a:r>
          </a:p>
          <a:p>
            <a:r>
              <a:rPr lang="en-US" altLang="zh-TW" smtClean="0"/>
              <a:t>Data sets stored across distributed machines </a:t>
            </a:r>
          </a:p>
          <a:p>
            <a:r>
              <a:rPr lang="en-US" altLang="zh-TW" smtClean="0"/>
              <a:t>Easier to scale</a:t>
            </a:r>
          </a:p>
          <a:p>
            <a:r>
              <a:rPr lang="en-US" altLang="zh-TW" smtClean="0"/>
              <a:t>Handle large volumes of unstructured and structured data (Web, social media, graphics)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3C73B-7E4F-43C1-9B10-FE4A5C35F355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2389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Databases in the cloud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Typically, less functionality than on-premises DBs</a:t>
            </a:r>
          </a:p>
          <a:p>
            <a:r>
              <a:rPr lang="en-US" altLang="zh-TW" smtClean="0"/>
              <a:t>Amazon Relational Database Service, Microsoft SQL Azure</a:t>
            </a:r>
          </a:p>
          <a:p>
            <a:r>
              <a:rPr lang="en-US" altLang="zh-TW" smtClean="0"/>
              <a:t>Private clouds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EAB14-24CB-42C6-BBFF-3065BFBF60C5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8587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Designing Databases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Conceptual (logical) design: </a:t>
            </a:r>
          </a:p>
          <a:p>
            <a:pPr lvl="1"/>
            <a:r>
              <a:rPr lang="en-US" altLang="zh-TW" smtClean="0"/>
              <a:t>abstract model from business perspective</a:t>
            </a:r>
          </a:p>
          <a:p>
            <a:r>
              <a:rPr lang="en-US" altLang="zh-TW" smtClean="0"/>
              <a:t>Physical design: </a:t>
            </a:r>
          </a:p>
          <a:p>
            <a:pPr lvl="1"/>
            <a:r>
              <a:rPr lang="en-US" altLang="zh-TW" smtClean="0"/>
              <a:t>How database is arranged on direct-access storage devices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A90D9-AC38-4755-8032-291211D49534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05459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Design process identifies and Normalization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395288" y="1528763"/>
            <a:ext cx="8497887" cy="4852987"/>
          </a:xfrm>
        </p:spPr>
        <p:txBody>
          <a:bodyPr/>
          <a:lstStyle/>
          <a:p>
            <a:r>
              <a:rPr lang="en-US" altLang="zh-TW" smtClean="0"/>
              <a:t>Design process identifies:</a:t>
            </a:r>
          </a:p>
          <a:p>
            <a:pPr lvl="1"/>
            <a:r>
              <a:rPr lang="en-US" altLang="zh-TW" smtClean="0"/>
              <a:t>Relationships among data elements, redundant database elements</a:t>
            </a:r>
          </a:p>
          <a:p>
            <a:pPr lvl="1"/>
            <a:r>
              <a:rPr lang="en-US" altLang="zh-TW" smtClean="0"/>
              <a:t>Most efficient way to group data elements to meet business requirements, needs of application programs</a:t>
            </a:r>
          </a:p>
          <a:p>
            <a:r>
              <a:rPr lang="en-US" altLang="zh-TW" smtClean="0"/>
              <a:t>Normalization</a:t>
            </a:r>
          </a:p>
          <a:p>
            <a:pPr lvl="1"/>
            <a:r>
              <a:rPr lang="en-US" altLang="zh-TW" smtClean="0"/>
              <a:t>Streamlining complex groupings of data to minimize redundant data elements and awkward </a:t>
            </a:r>
            <a:br>
              <a:rPr lang="en-US" altLang="zh-TW" smtClean="0"/>
            </a:br>
            <a:r>
              <a:rPr lang="en-US" altLang="zh-TW" smtClean="0"/>
              <a:t>many-to-many relationships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A7CAF-BD9A-455D-A5D4-C3CB6022EA97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56227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AN UNNORMALIZED RELATION FOR ORDER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9B2D2-0DC0-4DA0-BCC7-9A388F885FC7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25604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2667000"/>
            <a:ext cx="8229600" cy="838200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4678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NORMALIZED TABLES CREATED FROM ORDER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36AF7-6617-4820-9CCC-15246709A4F3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pic>
        <p:nvPicPr>
          <p:cNvPr id="26628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2141538"/>
            <a:ext cx="8229600" cy="2574925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1415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AN ENTITY-RELATIONSHIP DIAGRAM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3F669-2A7F-43B7-B925-29202C07AEE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27652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2930525"/>
            <a:ext cx="8848725" cy="996950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3000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Using Databases to Improve Business Performance and Decision Making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Big data</a:t>
            </a:r>
          </a:p>
          <a:p>
            <a:pPr lvl="1"/>
            <a:r>
              <a:rPr lang="en-US" altLang="zh-TW" b="1" smtClean="0"/>
              <a:t>Massive sets of unstructured/semi-structured data from Web traffic, social media, sensors, and so on</a:t>
            </a:r>
          </a:p>
          <a:p>
            <a:pPr lvl="1"/>
            <a:r>
              <a:rPr lang="en-US" altLang="zh-TW" b="1" smtClean="0"/>
              <a:t>Petabytes, exabytes of data</a:t>
            </a:r>
          </a:p>
          <a:p>
            <a:pPr lvl="2"/>
            <a:r>
              <a:rPr lang="en-US" altLang="zh-TW" sz="2800" smtClean="0"/>
              <a:t>Volumes too great for typical DBMS</a:t>
            </a:r>
          </a:p>
          <a:p>
            <a:pPr lvl="1"/>
            <a:r>
              <a:rPr lang="en-US" altLang="zh-TW" b="1" smtClean="0"/>
              <a:t>Can reveal more patterns and anomalies </a:t>
            </a:r>
            <a:endParaRPr lang="zh-TW" altLang="en-US" b="1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16A49-02B9-4E52-AD50-7ED28041B8A0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233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Using Databases to Improve Business Performance and Decision Making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Business intelligence infrastructure</a:t>
            </a:r>
          </a:p>
          <a:p>
            <a:pPr lvl="1"/>
            <a:r>
              <a:rPr lang="en-US" altLang="zh-TW" b="1" smtClean="0"/>
              <a:t>Today includes an array of tools for separate systems, and big data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Contemporary tools</a:t>
            </a:r>
            <a:r>
              <a:rPr lang="en-US" altLang="zh-TW" b="1" smtClean="0"/>
              <a:t>:</a:t>
            </a:r>
          </a:p>
          <a:p>
            <a:pPr lvl="1"/>
            <a:r>
              <a:rPr lang="en-US" altLang="zh-TW" b="1" smtClean="0"/>
              <a:t>Data warehouses</a:t>
            </a:r>
          </a:p>
          <a:p>
            <a:pPr lvl="1"/>
            <a:r>
              <a:rPr lang="en-US" altLang="zh-TW" b="1" smtClean="0"/>
              <a:t>Data marts</a:t>
            </a:r>
          </a:p>
          <a:p>
            <a:pPr lvl="1"/>
            <a:r>
              <a:rPr lang="en-US" altLang="zh-TW" b="1" smtClean="0"/>
              <a:t>Hadoop</a:t>
            </a:r>
          </a:p>
          <a:p>
            <a:pPr lvl="1"/>
            <a:r>
              <a:rPr lang="en-US" altLang="zh-TW" b="1" smtClean="0"/>
              <a:t>In-memory computing</a:t>
            </a:r>
          </a:p>
          <a:p>
            <a:pPr lvl="1"/>
            <a:r>
              <a:rPr lang="en-US" altLang="zh-TW" b="1" smtClean="0"/>
              <a:t>Analytical platforms</a:t>
            </a:r>
            <a:endParaRPr lang="zh-TW" altLang="en-US" b="1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7F4F3-2C5E-447D-B436-B8F083A6A86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07132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312738" y="115888"/>
            <a:ext cx="8580437" cy="792162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Business Intelligence Infrastructure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15A99-8294-4B14-864C-B0C773336AA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pic>
        <p:nvPicPr>
          <p:cNvPr id="30724" name="Picture Placeholder 1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772400" cy="5329237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990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7   2017/11/01   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Amazon </a:t>
            </a:r>
            <a:r>
              <a:rPr lang="en-US" altLang="zh-TW" sz="2400" dirty="0"/>
              <a:t>and Cloud Computing   (Chap. 5</a:t>
            </a:r>
            <a:r>
              <a:rPr lang="en-US" altLang="zh-TW" sz="2200" dirty="0"/>
              <a:t>) (pp. 234-236) </a:t>
            </a:r>
          </a:p>
          <a:p>
            <a:pPr>
              <a:buNone/>
            </a:pPr>
            <a:r>
              <a:rPr lang="en-US" altLang="zh-TW" sz="2400" dirty="0"/>
              <a:t>8   2017/11/08 </a:t>
            </a:r>
            <a:r>
              <a:rPr lang="en-US" altLang="zh-TW" sz="2400" dirty="0" smtClean="0"/>
              <a:t>  IT </a:t>
            </a:r>
            <a:r>
              <a:rPr lang="en-US" altLang="zh-TW" sz="2400" dirty="0"/>
              <a:t>Infrastructure and Emerging Technologies: </a:t>
            </a:r>
            <a:br>
              <a:rPr lang="en-US" altLang="zh-TW" sz="2400" dirty="0"/>
            </a:br>
            <a:r>
              <a:rPr lang="en-US" altLang="zh-TW" sz="2400" dirty="0"/>
              <a:t>                        Amazon and Cloud Computing   (Chap. 5</a:t>
            </a:r>
            <a:r>
              <a:rPr lang="en-US" altLang="zh-TW" sz="2200" dirty="0"/>
              <a:t>) (pp. 234-236) </a:t>
            </a:r>
            <a:endParaRPr lang="en-US" altLang="zh-TW" sz="2400" dirty="0"/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 2017/11/15   Midterm Report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)   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10   2017/11/22   Midterm Exam Week (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</a:rPr>
              <a:t>期中考試週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)   </a:t>
            </a: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11   2017/11/29 </a:t>
            </a:r>
            <a:r>
              <a:rPr lang="en-US" altLang="zh-TW" sz="2400" dirty="0" smtClean="0">
                <a:solidFill>
                  <a:srgbClr val="FF0000"/>
                </a:solidFill>
              </a:rPr>
              <a:t>  Foundations </a:t>
            </a:r>
            <a:r>
              <a:rPr lang="en-US" altLang="zh-TW" sz="2400" dirty="0">
                <a:solidFill>
                  <a:srgbClr val="FF0000"/>
                </a:solidFill>
              </a:rPr>
              <a:t>of Business Intelligence: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</a:t>
            </a:r>
            <a:r>
              <a:rPr lang="en-US" altLang="zh-TW" sz="2400" dirty="0" smtClean="0">
                <a:solidFill>
                  <a:srgbClr val="FF0000"/>
                </a:solidFill>
              </a:rPr>
              <a:t>  IBM </a:t>
            </a:r>
            <a:r>
              <a:rPr lang="en-US" altLang="zh-TW" sz="2400" dirty="0">
                <a:solidFill>
                  <a:srgbClr val="FF0000"/>
                </a:solidFill>
              </a:rPr>
              <a:t>and Big Data   (Chap. 6) (pp.261-262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12   </a:t>
            </a:r>
            <a:r>
              <a:rPr lang="en-US" altLang="zh-TW" sz="2400" dirty="0" smtClean="0">
                <a:solidFill>
                  <a:srgbClr val="FF0000"/>
                </a:solidFill>
              </a:rPr>
              <a:t>2017/12/06   </a:t>
            </a:r>
            <a:r>
              <a:rPr lang="en-US" altLang="zh-TW" sz="2400" dirty="0">
                <a:solidFill>
                  <a:srgbClr val="FF0000"/>
                </a:solidFill>
              </a:rPr>
              <a:t>Foundations of Business Intelligence: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IBM and Big Data   (Chap. 6) (pp.261-262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2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 Warehouse vs.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Data Marts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968875"/>
          </a:xfrm>
        </p:spPr>
        <p:txBody>
          <a:bodyPr/>
          <a:lstStyle/>
          <a:p>
            <a:r>
              <a:rPr lang="en-US" altLang="zh-TW" sz="2800" b="1" smtClean="0">
                <a:solidFill>
                  <a:srgbClr val="0D0D0D"/>
                </a:solidFill>
              </a:rPr>
              <a:t>Data warehouse: </a:t>
            </a:r>
            <a:r>
              <a:rPr lang="en-US" altLang="zh-TW" sz="2800" smtClean="0">
                <a:solidFill>
                  <a:srgbClr val="0D0D0D"/>
                </a:solidFill>
              </a:rPr>
              <a:t> 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Stores current and historical data from many core operational transaction systems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Consolidates and standardizes information for use across enterprise, but data cannot be altered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Provides analysis and reporting tools</a:t>
            </a:r>
          </a:p>
          <a:p>
            <a:r>
              <a:rPr lang="en-US" altLang="zh-TW" sz="2800" b="1" smtClean="0">
                <a:solidFill>
                  <a:srgbClr val="0D0D0D"/>
                </a:solidFill>
              </a:rPr>
              <a:t>Data marts: 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Subset of data warehouse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Summarized or focused portion of data for use by specific population of users</a:t>
            </a:r>
          </a:p>
          <a:p>
            <a:pPr lvl="1"/>
            <a:r>
              <a:rPr lang="en-US" altLang="zh-TW" sz="2600" smtClean="0">
                <a:solidFill>
                  <a:srgbClr val="0D0D0D"/>
                </a:solidFill>
              </a:rPr>
              <a:t>Typically focuses on single subject or line of business</a:t>
            </a:r>
            <a:endParaRPr lang="en-US" altLang="zh-TW" sz="2600" smtClean="0">
              <a:ea typeface="MS PGothic" pitchFamily="34" charset="-128"/>
            </a:endParaRPr>
          </a:p>
          <a:p>
            <a:endParaRPr lang="zh-TW" altLang="en-US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13C7-549A-4322-859F-91B14251CF4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23211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Hadoop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499475" cy="4525963"/>
          </a:xfrm>
        </p:spPr>
        <p:txBody>
          <a:bodyPr/>
          <a:lstStyle/>
          <a:p>
            <a:r>
              <a:rPr lang="en-US" altLang="zh-TW" smtClean="0"/>
              <a:t>Enables distributed parallel processing of </a:t>
            </a:r>
            <a:br>
              <a:rPr lang="en-US" altLang="zh-TW" smtClean="0"/>
            </a:br>
            <a:r>
              <a:rPr lang="en-US" altLang="zh-TW" smtClean="0"/>
              <a:t>big data across inexpensive computers</a:t>
            </a:r>
          </a:p>
          <a:p>
            <a:r>
              <a:rPr lang="en-US" altLang="zh-TW" smtClean="0"/>
              <a:t>Key services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Hadoop Distributed File System (HDFS)</a:t>
            </a:r>
            <a:r>
              <a:rPr lang="en-US" altLang="zh-TW" smtClean="0"/>
              <a:t>: data storage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MapReduce</a:t>
            </a:r>
            <a:r>
              <a:rPr lang="en-US" altLang="zh-TW" smtClean="0"/>
              <a:t>: breaks data into clusters for work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Hbase</a:t>
            </a:r>
            <a:r>
              <a:rPr lang="en-US" altLang="zh-TW" smtClean="0"/>
              <a:t>: NoSQL database</a:t>
            </a:r>
          </a:p>
          <a:p>
            <a:r>
              <a:rPr lang="en-US" altLang="zh-TW" smtClean="0"/>
              <a:t>Used by Facebook, Yahoo, NextBio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6BADB-DE52-48E0-AE48-E85F24893EC0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38471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In-memory computing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r>
              <a:rPr lang="en-US" altLang="zh-TW" smtClean="0"/>
              <a:t>Used in </a:t>
            </a:r>
            <a:r>
              <a:rPr lang="en-US" altLang="zh-TW" smtClean="0">
                <a:solidFill>
                  <a:srgbClr val="FF0000"/>
                </a:solidFill>
              </a:rPr>
              <a:t>big data analysis</a:t>
            </a:r>
          </a:p>
          <a:p>
            <a:r>
              <a:rPr lang="en-US" altLang="zh-TW" smtClean="0"/>
              <a:t>Use computers main memory (RAM) for data storage to avoid delays in retrieving data from disk storage</a:t>
            </a:r>
          </a:p>
          <a:p>
            <a:r>
              <a:rPr lang="en-US" altLang="zh-TW" smtClean="0"/>
              <a:t>Can reduce hours/days of processing to seconds</a:t>
            </a:r>
          </a:p>
          <a:p>
            <a:r>
              <a:rPr lang="en-US" altLang="zh-TW" smtClean="0"/>
              <a:t>Requires optimized hardware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3C610-767F-4010-97B8-00E3BD43EDB7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97708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Analytic platforms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High-speed platforms using both relational and non-relational tools optimized for large datasets</a:t>
            </a:r>
          </a:p>
          <a:p>
            <a:r>
              <a:rPr lang="en-US" altLang="zh-TW" smtClean="0"/>
              <a:t>Examples:</a:t>
            </a:r>
          </a:p>
          <a:p>
            <a:pPr lvl="1"/>
            <a:r>
              <a:rPr lang="en-US" altLang="zh-TW" smtClean="0"/>
              <a:t>IBM Netezza</a:t>
            </a:r>
          </a:p>
          <a:p>
            <a:pPr lvl="1"/>
            <a:r>
              <a:rPr lang="en-US" altLang="zh-TW" smtClean="0"/>
              <a:t>Oracle Exadata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58A49-A370-4B57-B906-64833E9D60DE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28830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Analytical tools: </a:t>
            </a:r>
            <a:br>
              <a:rPr lang="en-US" altLang="zh-TW" sz="4000" smtClean="0">
                <a:solidFill>
                  <a:schemeClr val="accent1"/>
                </a:solidFill>
              </a:rPr>
            </a:br>
            <a:r>
              <a:rPr lang="en-US" altLang="zh-TW" sz="4000" smtClean="0">
                <a:solidFill>
                  <a:schemeClr val="accent1"/>
                </a:solidFill>
              </a:rPr>
              <a:t>Relationships, patterns, trends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708525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Business Intelligence Analytics and Applications</a:t>
            </a:r>
          </a:p>
          <a:p>
            <a:r>
              <a:rPr lang="en-US" altLang="zh-TW" smtClean="0"/>
              <a:t>Tools for consolidating, analyzing, and providing access to vast amounts of data to help users make better business decisions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Multidimensional data analysis (OLAP)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Data mining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Text mining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Web mining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547E9-6D75-44A3-92A6-C641CD52D709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90306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Online analytical processing (OLAP)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Supports multidimensional data analysis</a:t>
            </a:r>
          </a:p>
          <a:p>
            <a:pPr lvl="1"/>
            <a:r>
              <a:rPr lang="en-US" altLang="zh-TW" smtClean="0"/>
              <a:t>Viewing data using multiple dimensions</a:t>
            </a:r>
          </a:p>
          <a:p>
            <a:pPr lvl="1"/>
            <a:r>
              <a:rPr lang="en-US" altLang="zh-TW" smtClean="0"/>
              <a:t>Each aspect of information (product, pricing, cost, region, time period) is different dimension</a:t>
            </a:r>
          </a:p>
          <a:p>
            <a:pPr lvl="1"/>
            <a:r>
              <a:rPr lang="en-US" altLang="zh-TW" smtClean="0"/>
              <a:t>Example: How many washers sold in East in June compared with other regions?</a:t>
            </a:r>
          </a:p>
          <a:p>
            <a:r>
              <a:rPr lang="en-US" altLang="zh-TW" smtClean="0"/>
              <a:t>OLAP enables rapid, online answers to ad hoc queries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3B2F2-C2CA-470C-8949-035A5C8D2422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87576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MULTIDIMENSIONAL DATA MODEL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4B059-4886-407B-992E-49534E4AB967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37892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1196975"/>
            <a:ext cx="5910262" cy="5184775"/>
          </a:xfr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55147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256212"/>
          </a:xfrm>
        </p:spPr>
        <p:txBody>
          <a:bodyPr/>
          <a:lstStyle/>
          <a:p>
            <a:r>
              <a:rPr lang="en-US" altLang="zh-TW" smtClean="0"/>
              <a:t>Finds hidden patterns, relationships in datasets</a:t>
            </a:r>
          </a:p>
          <a:p>
            <a:pPr lvl="1"/>
            <a:r>
              <a:rPr lang="en-US" altLang="zh-TW" smtClean="0"/>
              <a:t>Example: customer buying patterns</a:t>
            </a:r>
          </a:p>
          <a:p>
            <a:r>
              <a:rPr lang="en-US" altLang="zh-TW" smtClean="0"/>
              <a:t>Infers rules to predict future behavior</a:t>
            </a:r>
          </a:p>
          <a:p>
            <a:pPr lvl="1"/>
            <a:r>
              <a:rPr lang="en-US" altLang="zh-TW" smtClean="0"/>
              <a:t>Data mining provides insights into data that cannot be discovered through OLAP, by inferring rules from patterns in data.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C58CB-5F18-4365-8204-69C6774E5312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37407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Types of Information Obtained from Data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r>
              <a:rPr lang="en-US" altLang="zh-TW" sz="2800" b="1" smtClean="0"/>
              <a:t>Associations</a:t>
            </a:r>
            <a:r>
              <a:rPr lang="en-US" altLang="zh-TW" sz="2800" smtClean="0"/>
              <a:t>: Occurrences linked to single event</a:t>
            </a:r>
          </a:p>
          <a:p>
            <a:r>
              <a:rPr lang="en-US" altLang="zh-TW" sz="2800" b="1" smtClean="0"/>
              <a:t>Sequences</a:t>
            </a:r>
            <a:r>
              <a:rPr lang="en-US" altLang="zh-TW" sz="2800" smtClean="0"/>
              <a:t>: Events linked over time</a:t>
            </a:r>
          </a:p>
          <a:p>
            <a:r>
              <a:rPr lang="en-US" altLang="zh-TW" sz="2800" b="1" smtClean="0"/>
              <a:t>Classification</a:t>
            </a:r>
            <a:r>
              <a:rPr lang="en-US" altLang="zh-TW" sz="2800" smtClean="0"/>
              <a:t>: Recognizes patterns that describe group to which item belongs</a:t>
            </a:r>
          </a:p>
          <a:p>
            <a:r>
              <a:rPr lang="en-US" altLang="zh-TW" sz="2800" b="1" smtClean="0"/>
              <a:t>Clustering</a:t>
            </a:r>
            <a:r>
              <a:rPr lang="en-US" altLang="zh-TW" sz="2800" smtClean="0"/>
              <a:t>: Similar to classification when no groups have been defined; finds groupings within data</a:t>
            </a:r>
          </a:p>
          <a:p>
            <a:r>
              <a:rPr lang="en-US" altLang="zh-TW" sz="2800" b="1" smtClean="0"/>
              <a:t>Forecasting</a:t>
            </a:r>
            <a:r>
              <a:rPr lang="en-US" altLang="zh-TW" sz="2800" smtClean="0"/>
              <a:t>: Uses series of existing values to forecast what other values will be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70390-6F8B-4844-91DE-B565A74CC3D6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72986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Text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4929187"/>
          </a:xfrm>
        </p:spPr>
        <p:txBody>
          <a:bodyPr/>
          <a:lstStyle/>
          <a:p>
            <a:r>
              <a:rPr lang="en-US" altLang="zh-TW" smtClean="0"/>
              <a:t>Extracts key elements from large unstructured data sets </a:t>
            </a:r>
          </a:p>
          <a:p>
            <a:pPr lvl="1"/>
            <a:r>
              <a:rPr lang="en-US" altLang="zh-TW" smtClean="0"/>
              <a:t>Stored e-mails</a:t>
            </a:r>
          </a:p>
          <a:p>
            <a:pPr lvl="1"/>
            <a:r>
              <a:rPr lang="en-US" altLang="zh-TW" smtClean="0"/>
              <a:t>Call center transcripts</a:t>
            </a:r>
          </a:p>
          <a:p>
            <a:pPr lvl="1"/>
            <a:r>
              <a:rPr lang="en-US" altLang="zh-TW" smtClean="0"/>
              <a:t>Legal cases</a:t>
            </a:r>
          </a:p>
          <a:p>
            <a:pPr lvl="1"/>
            <a:r>
              <a:rPr lang="en-US" altLang="zh-TW" smtClean="0"/>
              <a:t>Patent descriptions</a:t>
            </a:r>
          </a:p>
          <a:p>
            <a:pPr lvl="1"/>
            <a:r>
              <a:rPr lang="en-US" altLang="zh-TW" smtClean="0"/>
              <a:t>Service reports, and so on</a:t>
            </a:r>
          </a:p>
          <a:p>
            <a:r>
              <a:rPr lang="en-US" altLang="zh-TW" smtClean="0"/>
              <a:t>Sentiment analysis software</a:t>
            </a:r>
          </a:p>
          <a:p>
            <a:pPr lvl="1"/>
            <a:r>
              <a:rPr lang="en-US" altLang="zh-TW" smtClean="0"/>
              <a:t>Mines e-mails, blogs, social media to detect opinions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9739-5D73-4A00-8EEF-64655BBBE0CE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3966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de-DE" altLang="zh-TW" sz="2400" dirty="0"/>
              <a:t>13   2017/12/13 </a:t>
            </a:r>
            <a:r>
              <a:rPr lang="de-DE" altLang="zh-TW" sz="2400" dirty="0" smtClean="0"/>
              <a:t>  </a:t>
            </a:r>
            <a:r>
              <a:rPr lang="en-US" altLang="zh-TW" sz="2400" dirty="0"/>
              <a:t> Telecommunications, the Internet, and Wireless</a:t>
            </a:r>
            <a:br>
              <a:rPr lang="en-US" altLang="zh-TW" sz="2400" dirty="0"/>
            </a:br>
            <a:r>
              <a:rPr lang="en-US" altLang="zh-TW" sz="2400" dirty="0"/>
              <a:t>                           Technology: Google, Apple, and Microsoft   </a:t>
            </a:r>
            <a:br>
              <a:rPr lang="en-US" altLang="zh-TW" sz="2400" dirty="0"/>
            </a:br>
            <a:r>
              <a:rPr lang="en-US" altLang="zh-TW" sz="2400" dirty="0"/>
              <a:t>                            (Chap. 7) (pp.318-320</a:t>
            </a:r>
            <a:r>
              <a:rPr lang="en-US" altLang="zh-TW" sz="2400" dirty="0" smtClean="0"/>
              <a:t>) </a:t>
            </a:r>
            <a:endParaRPr lang="de-DE" altLang="zh-TW" sz="2400" dirty="0"/>
          </a:p>
          <a:p>
            <a:pPr>
              <a:buNone/>
            </a:pPr>
            <a:r>
              <a:rPr lang="de-DE" altLang="zh-TW" sz="2400" dirty="0"/>
              <a:t>14   2017/12/20 </a:t>
            </a:r>
            <a:r>
              <a:rPr lang="de-DE" altLang="zh-TW" sz="2400" dirty="0" smtClean="0"/>
              <a:t>  </a:t>
            </a:r>
            <a:r>
              <a:rPr lang="en-US" altLang="zh-TW" sz="2400" dirty="0"/>
              <a:t>Enterprise Applications: Summit and SAP    </a:t>
            </a:r>
            <a:br>
              <a:rPr lang="en-US" altLang="zh-TW" sz="2400" dirty="0"/>
            </a:br>
            <a:r>
              <a:rPr lang="en-US" altLang="zh-TW" sz="2400" dirty="0"/>
              <a:t>                            (Chap. 9) (pp.396-398</a:t>
            </a:r>
            <a:r>
              <a:rPr lang="en-US" altLang="zh-TW" sz="2400" dirty="0" smtClean="0"/>
              <a:t>)</a:t>
            </a:r>
            <a:r>
              <a:rPr lang="de-DE" altLang="zh-TW" sz="2400" dirty="0" smtClean="0"/>
              <a:t> </a:t>
            </a:r>
            <a:endParaRPr lang="de-DE" altLang="zh-TW" sz="2400" dirty="0"/>
          </a:p>
          <a:p>
            <a:pPr>
              <a:buNone/>
            </a:pPr>
            <a:r>
              <a:rPr lang="de-DE" altLang="zh-TW" sz="2400" dirty="0"/>
              <a:t>15   </a:t>
            </a:r>
            <a:r>
              <a:rPr lang="de-DE" altLang="zh-TW" sz="2400" dirty="0" smtClean="0"/>
              <a:t>2017/12/27   </a:t>
            </a:r>
            <a:r>
              <a:rPr lang="de-DE" altLang="zh-TW" sz="2400" dirty="0"/>
              <a:t>E-</a:t>
            </a:r>
            <a:r>
              <a:rPr lang="de-DE" altLang="zh-TW" sz="2400" dirty="0" err="1"/>
              <a:t>commerce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Zagat</a:t>
            </a:r>
            <a:r>
              <a:rPr lang="de-DE" altLang="zh-TW" sz="2400" dirty="0"/>
              <a:t>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10) (pp.443-445)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16   2018/01/03   Final Report 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I)   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17   2018/01/10   Final Report II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II)  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18   2018/01/17   Final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期末考試週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zh-TW" alt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Web mining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271463" y="981075"/>
            <a:ext cx="8548687" cy="5487988"/>
          </a:xfrm>
        </p:spPr>
        <p:txBody>
          <a:bodyPr/>
          <a:lstStyle/>
          <a:p>
            <a:r>
              <a:rPr lang="en-US" altLang="zh-TW" smtClean="0"/>
              <a:t>Discovery and analysis of useful patterns and information from Web</a:t>
            </a:r>
          </a:p>
          <a:p>
            <a:pPr lvl="1"/>
            <a:r>
              <a:rPr lang="en-US" altLang="zh-TW" smtClean="0"/>
              <a:t>Understand customer behavior</a:t>
            </a:r>
          </a:p>
          <a:p>
            <a:pPr lvl="1"/>
            <a:r>
              <a:rPr lang="en-US" altLang="zh-TW" smtClean="0"/>
              <a:t>Evaluate effectiveness of Web site, and so on</a:t>
            </a:r>
          </a:p>
          <a:p>
            <a:r>
              <a:rPr lang="en-US" altLang="zh-TW" smtClean="0"/>
              <a:t>3 Tasks of Web Mining</a:t>
            </a:r>
          </a:p>
          <a:p>
            <a:pPr lvl="1"/>
            <a:r>
              <a:rPr lang="en-US" altLang="zh-TW" smtClean="0"/>
              <a:t>Web content mining</a:t>
            </a:r>
          </a:p>
          <a:p>
            <a:pPr lvl="2"/>
            <a:r>
              <a:rPr lang="en-US" altLang="zh-TW" smtClean="0"/>
              <a:t>Mines content of Web pages</a:t>
            </a:r>
          </a:p>
          <a:p>
            <a:pPr lvl="1"/>
            <a:r>
              <a:rPr lang="en-US" altLang="zh-TW" smtClean="0"/>
              <a:t>Web structure mining</a:t>
            </a:r>
          </a:p>
          <a:p>
            <a:pPr lvl="2"/>
            <a:r>
              <a:rPr lang="en-US" altLang="zh-TW" smtClean="0"/>
              <a:t>Analyzes links to and from Web page</a:t>
            </a:r>
          </a:p>
          <a:p>
            <a:pPr lvl="1"/>
            <a:r>
              <a:rPr lang="en-US" altLang="zh-TW" smtClean="0"/>
              <a:t>Web usage mining</a:t>
            </a:r>
          </a:p>
          <a:p>
            <a:pPr lvl="2"/>
            <a:r>
              <a:rPr lang="en-US" altLang="zh-TW" smtClean="0"/>
              <a:t>Mines user interaction data recorded by Web server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21AE3-4D5F-4892-9046-CEAC6FC69458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50337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Databases and the Web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395288" y="1052513"/>
            <a:ext cx="8512175" cy="5073650"/>
          </a:xfrm>
        </p:spPr>
        <p:txBody>
          <a:bodyPr/>
          <a:lstStyle/>
          <a:p>
            <a:r>
              <a:rPr lang="en-US" altLang="zh-TW" sz="2800" smtClean="0"/>
              <a:t>Many companies use Web to make some internal databases available to customers or partners</a:t>
            </a:r>
          </a:p>
          <a:p>
            <a:r>
              <a:rPr lang="en-US" altLang="zh-TW" sz="2800" smtClean="0"/>
              <a:t>Typical configuration includes:</a:t>
            </a:r>
          </a:p>
          <a:p>
            <a:pPr lvl="1"/>
            <a:r>
              <a:rPr lang="en-US" altLang="zh-TW" sz="2600" smtClean="0"/>
              <a:t>Web server</a:t>
            </a:r>
          </a:p>
          <a:p>
            <a:pPr lvl="1"/>
            <a:r>
              <a:rPr lang="en-US" altLang="zh-TW" sz="2600" smtClean="0"/>
              <a:t>Application server/middleware/CGI scripts</a:t>
            </a:r>
          </a:p>
          <a:p>
            <a:pPr lvl="1"/>
            <a:r>
              <a:rPr lang="en-US" altLang="zh-TW" sz="2600" smtClean="0"/>
              <a:t>Database server (hosting DBMS)</a:t>
            </a:r>
          </a:p>
          <a:p>
            <a:r>
              <a:rPr lang="en-US" altLang="zh-TW" sz="2800" smtClean="0"/>
              <a:t>Advantages of using Web for database access:</a:t>
            </a:r>
          </a:p>
          <a:p>
            <a:pPr lvl="1"/>
            <a:r>
              <a:rPr lang="en-US" altLang="zh-TW" sz="2600" smtClean="0"/>
              <a:t>Ease of use of browser software</a:t>
            </a:r>
          </a:p>
          <a:p>
            <a:pPr lvl="1"/>
            <a:r>
              <a:rPr lang="en-US" altLang="zh-TW" sz="2600" smtClean="0"/>
              <a:t>Web interface requires few or no changes to database</a:t>
            </a:r>
          </a:p>
          <a:p>
            <a:pPr lvl="1"/>
            <a:r>
              <a:rPr lang="en-US" altLang="zh-TW" sz="2600" smtClean="0"/>
              <a:t>Inexpensive to add Web interface to system</a:t>
            </a:r>
            <a:endParaRPr lang="zh-TW" altLang="en-US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70D97-2548-41B1-841C-992EEFB326DB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10323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LINKING INTERNAL DATABASES TO THE WEB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3A642-B688-47E2-89CD-C7E31A56D846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pic>
        <p:nvPicPr>
          <p:cNvPr id="44036" name="Picture Placeholder 12" descr="Fig-6-0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65400"/>
            <a:ext cx="8820150" cy="2133600"/>
          </a:xfr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09584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Managing Data Resources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6363"/>
          </a:xfrm>
        </p:spPr>
        <p:txBody>
          <a:bodyPr/>
          <a:lstStyle/>
          <a:p>
            <a:r>
              <a:rPr lang="en-US" altLang="zh-TW" b="1" smtClean="0"/>
              <a:t>Establishing an information policy</a:t>
            </a:r>
          </a:p>
          <a:p>
            <a:pPr lvl="1"/>
            <a:r>
              <a:rPr lang="en-US" altLang="zh-TW" sz="2600" smtClean="0"/>
              <a:t>Firm’s rules, procedures, roles for sharing, managing, standardizing data</a:t>
            </a:r>
          </a:p>
          <a:p>
            <a:pPr lvl="1"/>
            <a:r>
              <a:rPr lang="en-US" altLang="zh-TW" sz="2600" smtClean="0"/>
              <a:t>Data administration </a:t>
            </a:r>
          </a:p>
          <a:p>
            <a:pPr lvl="2"/>
            <a:r>
              <a:rPr lang="en-US" altLang="zh-TW" sz="2600" smtClean="0"/>
              <a:t>Establishes policies and procedures to manage data</a:t>
            </a:r>
          </a:p>
          <a:p>
            <a:pPr lvl="1"/>
            <a:r>
              <a:rPr lang="en-US" altLang="zh-TW" sz="2600" smtClean="0"/>
              <a:t>Data governance</a:t>
            </a:r>
          </a:p>
          <a:p>
            <a:pPr lvl="2"/>
            <a:r>
              <a:rPr lang="en-US" altLang="zh-TW" sz="2600" smtClean="0"/>
              <a:t>Deals with policies and processes for managing availability, usability, integrity, and security of data, especially regarding government regulations</a:t>
            </a:r>
          </a:p>
          <a:p>
            <a:pPr lvl="1"/>
            <a:r>
              <a:rPr lang="en-US" altLang="zh-TW" sz="2600" smtClean="0"/>
              <a:t>Database administration</a:t>
            </a:r>
          </a:p>
          <a:p>
            <a:pPr lvl="2"/>
            <a:r>
              <a:rPr lang="en-US" altLang="zh-TW" sz="2600" smtClean="0"/>
              <a:t>Creating and maintaining database</a:t>
            </a:r>
            <a:endParaRPr lang="zh-TW" altLang="en-US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5D64A-FFDD-4200-A354-B900DE0F21AC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36654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Managing Data Resources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6363"/>
          </a:xfrm>
        </p:spPr>
        <p:txBody>
          <a:bodyPr/>
          <a:lstStyle/>
          <a:p>
            <a:r>
              <a:rPr lang="en-US" altLang="zh-TW" b="1" smtClean="0"/>
              <a:t>Ensuring data quality </a:t>
            </a:r>
          </a:p>
          <a:p>
            <a:pPr lvl="1"/>
            <a:r>
              <a:rPr lang="en-US" altLang="zh-TW" smtClean="0"/>
              <a:t>More than 25% of critical data in Fortune 1000 company databases are inaccurate or incomplete</a:t>
            </a:r>
          </a:p>
          <a:p>
            <a:pPr lvl="2"/>
            <a:r>
              <a:rPr lang="en-US" altLang="zh-TW" sz="2800" smtClean="0"/>
              <a:t>Redundant data</a:t>
            </a:r>
          </a:p>
          <a:p>
            <a:pPr lvl="2"/>
            <a:r>
              <a:rPr lang="en-US" altLang="zh-TW" sz="2800" smtClean="0"/>
              <a:t>Inconsistent data</a:t>
            </a:r>
          </a:p>
          <a:p>
            <a:pPr lvl="2"/>
            <a:r>
              <a:rPr lang="en-US" altLang="zh-TW" sz="2800" smtClean="0"/>
              <a:t>Faulty input</a:t>
            </a:r>
          </a:p>
          <a:p>
            <a:pPr lvl="1"/>
            <a:r>
              <a:rPr lang="en-US" altLang="zh-TW" smtClean="0"/>
              <a:t>Before new database in place, need to:</a:t>
            </a:r>
          </a:p>
          <a:p>
            <a:pPr lvl="2"/>
            <a:r>
              <a:rPr lang="en-US" altLang="zh-TW" sz="2800" smtClean="0"/>
              <a:t>Identify and correct faulty data </a:t>
            </a:r>
          </a:p>
          <a:p>
            <a:pPr lvl="2"/>
            <a:r>
              <a:rPr lang="en-US" altLang="zh-TW" sz="2800" smtClean="0"/>
              <a:t>Establish better routines for editing data once database in operation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7AFE0-7508-4E85-A326-A92DFD331D1C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75097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Managing Data Resources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256212"/>
          </a:xfrm>
        </p:spPr>
        <p:txBody>
          <a:bodyPr/>
          <a:lstStyle/>
          <a:p>
            <a:r>
              <a:rPr lang="en-US" altLang="zh-TW" b="1" smtClean="0"/>
              <a:t>Data quality audit</a:t>
            </a:r>
          </a:p>
          <a:p>
            <a:pPr lvl="1"/>
            <a:r>
              <a:rPr lang="en-US" altLang="zh-TW" smtClean="0"/>
              <a:t>Structured survey of the accuracy and level of completeness of the data in an information system</a:t>
            </a:r>
          </a:p>
          <a:p>
            <a:pPr lvl="2"/>
            <a:r>
              <a:rPr lang="en-US" altLang="zh-TW" sz="2600" smtClean="0"/>
              <a:t>Survey samples from data files, or</a:t>
            </a:r>
          </a:p>
          <a:p>
            <a:pPr lvl="2"/>
            <a:r>
              <a:rPr lang="en-US" altLang="zh-TW" sz="2600" smtClean="0"/>
              <a:t>Survey end users for perceptions of quality</a:t>
            </a:r>
          </a:p>
          <a:p>
            <a:r>
              <a:rPr lang="en-US" altLang="zh-TW" b="1" smtClean="0"/>
              <a:t>Data cleansing</a:t>
            </a:r>
          </a:p>
          <a:p>
            <a:pPr lvl="1"/>
            <a:r>
              <a:rPr lang="en-US" altLang="zh-TW" smtClean="0"/>
              <a:t>Software to detect and correct data that are incorrect, incomplete, improperly formatted, or redundant</a:t>
            </a:r>
          </a:p>
          <a:p>
            <a:pPr lvl="1"/>
            <a:r>
              <a:rPr lang="en-US" altLang="zh-TW" smtClean="0"/>
              <a:t>Enforces consistency among different sets of data from separate information systems</a:t>
            </a:r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9CCB7-1E7D-4AB9-A289-A970C0BD9CF4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29339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6030E13-CDDC-41C4-A669-DA5E1D1F3384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46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864"/>
          </a:xfrm>
        </p:spPr>
        <p:txBody>
          <a:bodyPr/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Data Scientist</a:t>
            </a:r>
            <a:endParaRPr lang="en-US" altLang="zh-TW" sz="11000" dirty="0" smtClean="0">
              <a:solidFill>
                <a:srgbClr val="FF0000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07" y="1130105"/>
            <a:ext cx="6558253" cy="551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86000" y="6602413"/>
            <a:ext cx="45720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http://www.ibmbigdatahub.com/infographic/what-makes-data-scientist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Architecture of </a:t>
            </a:r>
            <a:r>
              <a:rPr lang="en-US" altLang="zh-TW" dirty="0" smtClean="0">
                <a:solidFill>
                  <a:srgbClr val="FF0000"/>
                </a:solidFill>
              </a:rPr>
              <a:t>Big Data Analytics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6CF1B9C-6FD3-4EE0-9977-706E43EE8E26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47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788" y="6597650"/>
            <a:ext cx="76184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Source: Stephan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</a:rPr>
              <a:t>Kudyba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 (2014), Big Data, Mining, and Analytics: Components of Strategic Decision Making,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</a:rPr>
              <a:t>Auerbach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618413" y="551497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618413" y="436562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OLAP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618413" y="331628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618413" y="220503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Queries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859338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Jaql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Hbase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Oozie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419350" y="2205038"/>
            <a:ext cx="1225550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Middleware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419350" y="3213100"/>
            <a:ext cx="1225550" cy="889000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Extract Transform Load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419350" y="4292600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419350" y="5362575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Traditional Format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CSV, Tables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41313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39951" name="Straight Arrow Connector 32"/>
          <p:cNvCxnSpPr>
            <a:cxnSpLocks noChangeShapeType="1"/>
          </p:cNvCxnSpPr>
          <p:nvPr/>
        </p:nvCxnSpPr>
        <p:spPr bwMode="auto">
          <a:xfrm>
            <a:off x="6210300" y="3644900"/>
            <a:ext cx="1408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7164388" y="3644900"/>
            <a:ext cx="454025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7164388" y="3660775"/>
            <a:ext cx="454025" cy="2198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7164388" y="2549525"/>
            <a:ext cx="454025" cy="1095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3644900" y="3657600"/>
            <a:ext cx="12144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1692275" y="3657600"/>
            <a:ext cx="7270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468313" y="1433513"/>
            <a:ext cx="1033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Sources</a:t>
            </a:r>
            <a:endParaRPr lang="zh-TW" altLang="en-US" b="1" dirty="0">
              <a:latin typeface="+mn-lt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16150" y="1470025"/>
            <a:ext cx="1647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Transformation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02163" y="1470025"/>
            <a:ext cx="1866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Platforms &amp; Tools</a:t>
            </a:r>
            <a:endParaRPr lang="zh-TW" altLang="en-US" b="1" dirty="0"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86638" y="1281113"/>
            <a:ext cx="13636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Analytics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Applications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27763" y="2852738"/>
            <a:ext cx="1104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Analytics 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559175" y="2852738"/>
            <a:ext cx="14446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Transformed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724025" y="2944813"/>
            <a:ext cx="650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Raw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cxnSp>
        <p:nvCxnSpPr>
          <p:cNvPr id="39964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032125" y="2894013"/>
            <a:ext cx="0" cy="3190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5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3032125" y="4102100"/>
            <a:ext cx="0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6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3032125" y="5183188"/>
            <a:ext cx="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28871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Architecture of Big Data Analytics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3BDA47-53A6-43C1-B3DE-1466622D1772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48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788" y="6597650"/>
            <a:ext cx="76184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Source: Stephan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</a:rPr>
              <a:t>Kudyba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 (2014), Big Data, Mining, and Analytics: Components of Strategic Decision Making,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</a:rPr>
              <a:t>Auerbach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618413" y="551497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618413" y="4365625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OLAP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618413" y="331628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7618413" y="2205038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Queries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859338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Jaql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Hbase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Oozie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419350" y="2205038"/>
            <a:ext cx="1225550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Middleware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419350" y="3213100"/>
            <a:ext cx="1225550" cy="889000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Extract Transform Load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419350" y="4292600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2419350" y="5362575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Traditional Format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CSV, Tables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41313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40975" name="Straight Arrow Connector 32"/>
          <p:cNvCxnSpPr>
            <a:cxnSpLocks noChangeShapeType="1"/>
          </p:cNvCxnSpPr>
          <p:nvPr/>
        </p:nvCxnSpPr>
        <p:spPr bwMode="auto">
          <a:xfrm>
            <a:off x="6210300" y="3644900"/>
            <a:ext cx="1408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7164388" y="3644900"/>
            <a:ext cx="454025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7164388" y="3660775"/>
            <a:ext cx="454025" cy="2198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8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7164388" y="2549525"/>
            <a:ext cx="454025" cy="1095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9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3644900" y="3657600"/>
            <a:ext cx="12144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0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1692275" y="3657600"/>
            <a:ext cx="7270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468313" y="1433513"/>
            <a:ext cx="1033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Sources</a:t>
            </a:r>
            <a:endParaRPr lang="zh-TW" altLang="en-US" b="1" dirty="0">
              <a:latin typeface="+mn-lt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16150" y="1470025"/>
            <a:ext cx="1647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Transformation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02163" y="1470025"/>
            <a:ext cx="1866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Platforms &amp; Tools</a:t>
            </a:r>
            <a:endParaRPr lang="zh-TW" altLang="en-US" b="1" dirty="0"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86638" y="1281113"/>
            <a:ext cx="13636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Analytics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Applications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27763" y="2852738"/>
            <a:ext cx="1104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Big Data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Analytics 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559175" y="2852738"/>
            <a:ext cx="14446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Transformed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724025" y="2944813"/>
            <a:ext cx="650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Raw </a:t>
            </a:r>
            <a:br>
              <a:rPr lang="en-US" altLang="zh-TW" b="1" dirty="0">
                <a:latin typeface="+mn-lt"/>
              </a:rPr>
            </a:br>
            <a:r>
              <a:rPr lang="en-US" altLang="zh-TW" b="1" dirty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cxnSp>
        <p:nvCxnSpPr>
          <p:cNvPr id="40988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032125" y="2894013"/>
            <a:ext cx="0" cy="3190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9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3032125" y="4102100"/>
            <a:ext cx="0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0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3032125" y="5183188"/>
            <a:ext cx="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圓角矩形 30"/>
          <p:cNvSpPr/>
          <p:nvPr/>
        </p:nvSpPr>
        <p:spPr>
          <a:xfrm>
            <a:off x="1619250" y="2163763"/>
            <a:ext cx="5889625" cy="4360862"/>
          </a:xfrm>
          <a:prstGeom prst="roundRect">
            <a:avLst>
              <a:gd name="adj" fmla="val 4665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7200" b="1" dirty="0">
                <a:solidFill>
                  <a:srgbClr val="FF0000"/>
                </a:solidFill>
              </a:rPr>
              <a:t>Data Mining</a:t>
            </a:r>
          </a:p>
          <a:p>
            <a:pPr algn="ctr">
              <a:defRPr/>
            </a:pPr>
            <a:r>
              <a:rPr lang="en-US" altLang="zh-TW" sz="7200" b="1" dirty="0">
                <a:solidFill>
                  <a:schemeClr val="accent1"/>
                </a:solidFill>
              </a:rPr>
              <a:t>Big Data Analytics Applications</a:t>
            </a:r>
          </a:p>
        </p:txBody>
      </p:sp>
    </p:spTree>
    <p:extLst>
      <p:ext uri="{BB962C8B-B14F-4D97-AF65-F5344CB8AC3E}">
        <p14:creationId xmlns:p14="http://schemas.microsoft.com/office/powerpoint/2010/main" val="906818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Social Big </a:t>
            </a:r>
            <a:r>
              <a:rPr lang="en-US" altLang="zh-TW" dirty="0">
                <a:solidFill>
                  <a:schemeClr val="accent1"/>
                </a:solidFill>
              </a:rPr>
              <a:t>Data Mining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sz="2400" b="0" dirty="0">
                <a:solidFill>
                  <a:schemeClr val="bg1">
                    <a:lumMod val="65000"/>
                  </a:schemeClr>
                </a:solidFill>
              </a:rPr>
              <a:t>(Hiroshi Ishikawa, 2015)</a:t>
            </a:r>
            <a:endParaRPr lang="zh-TW" altLang="en-US" sz="24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516C6DD-9C5F-4BF2-9977-34B6C0A6BE16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49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19188"/>
            <a:ext cx="35290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63713" y="6519863"/>
            <a:ext cx="616426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http://www.amazon.com/Social-Data-Mining-Hiroshi-Ishikawa/dp/149871093X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1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45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邊形 15"/>
          <p:cNvSpPr/>
          <p:nvPr/>
        </p:nvSpPr>
        <p:spPr>
          <a:xfrm>
            <a:off x="2559050" y="5156200"/>
            <a:ext cx="4316413" cy="1228725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58432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Architecture </a:t>
            </a:r>
            <a:r>
              <a:rPr lang="en-US" altLang="zh-TW" dirty="0">
                <a:solidFill>
                  <a:schemeClr val="accent1"/>
                </a:solidFill>
              </a:rPr>
              <a:t>for </a:t>
            </a:r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>
                <a:solidFill>
                  <a:schemeClr val="accent1"/>
                </a:solidFill>
              </a:rPr>
              <a:t>Social </a:t>
            </a:r>
            <a:r>
              <a:rPr lang="en-US" altLang="zh-TW" dirty="0">
                <a:solidFill>
                  <a:schemeClr val="accent1"/>
                </a:solidFill>
              </a:rPr>
              <a:t>Big Data </a:t>
            </a:r>
            <a:r>
              <a:rPr lang="en-US" altLang="zh-TW" dirty="0" smtClean="0">
                <a:solidFill>
                  <a:schemeClr val="accent1"/>
                </a:solidFill>
              </a:rPr>
              <a:t>Mining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b="0" dirty="0">
                <a:solidFill>
                  <a:schemeClr val="bg1">
                    <a:lumMod val="65000"/>
                  </a:schemeClr>
                </a:solidFill>
              </a:rPr>
              <a:t>(Hiroshi Ishikawa, 2015)</a:t>
            </a:r>
            <a:endParaRPr lang="zh-TW" altLang="en-US" sz="2400" dirty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F169B5D-0D66-4BD5-B5C1-1B71E387386D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50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流程圖: 磁碟 4"/>
          <p:cNvSpPr/>
          <p:nvPr/>
        </p:nvSpPr>
        <p:spPr>
          <a:xfrm>
            <a:off x="2663825" y="5445125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流程圖: 磁碟 6"/>
          <p:cNvSpPr/>
          <p:nvPr/>
        </p:nvSpPr>
        <p:spPr>
          <a:xfrm>
            <a:off x="2555875" y="5661025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2411413" y="5876925"/>
            <a:ext cx="360362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流程圖: 磁碟 8"/>
          <p:cNvSpPr/>
          <p:nvPr/>
        </p:nvSpPr>
        <p:spPr>
          <a:xfrm>
            <a:off x="6696075" y="5300663"/>
            <a:ext cx="360363" cy="4318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流程圖: 磁碟 9"/>
          <p:cNvSpPr/>
          <p:nvPr/>
        </p:nvSpPr>
        <p:spPr>
          <a:xfrm>
            <a:off x="6591300" y="5516563"/>
            <a:ext cx="360363" cy="43338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流程圖: 磁碟 10"/>
          <p:cNvSpPr/>
          <p:nvPr/>
        </p:nvSpPr>
        <p:spPr>
          <a:xfrm>
            <a:off x="6446838" y="5732463"/>
            <a:ext cx="360362" cy="433387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平行四邊形 12"/>
          <p:cNvSpPr/>
          <p:nvPr/>
        </p:nvSpPr>
        <p:spPr>
          <a:xfrm>
            <a:off x="2846388" y="1844675"/>
            <a:ext cx="4318000" cy="1368425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平行四邊形 14"/>
          <p:cNvSpPr/>
          <p:nvPr/>
        </p:nvSpPr>
        <p:spPr>
          <a:xfrm>
            <a:off x="2654300" y="3429000"/>
            <a:ext cx="4318000" cy="1547813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平行四邊形 16"/>
          <p:cNvSpPr/>
          <p:nvPr/>
        </p:nvSpPr>
        <p:spPr>
          <a:xfrm>
            <a:off x="4464050" y="5661025"/>
            <a:ext cx="1633538" cy="396875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Hardware</a:t>
            </a:r>
            <a:endParaRPr lang="zh-TW" altLang="en-US" sz="2000" dirty="0"/>
          </a:p>
        </p:txBody>
      </p:sp>
      <p:sp>
        <p:nvSpPr>
          <p:cNvPr id="18" name="平行四邊形 17"/>
          <p:cNvSpPr/>
          <p:nvPr/>
        </p:nvSpPr>
        <p:spPr>
          <a:xfrm>
            <a:off x="3335338" y="5300663"/>
            <a:ext cx="1631950" cy="396875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/>
              <a:t>Software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91138" y="5229225"/>
            <a:ext cx="1241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Social Data</a:t>
            </a:r>
            <a:endParaRPr lang="zh-TW" altLang="en-US" b="1" dirty="0">
              <a:latin typeface="+mn-lt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13338" y="6083300"/>
            <a:ext cx="1511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Physical Layer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292725" y="4652963"/>
            <a:ext cx="13985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tx2"/>
                </a:solidFill>
                <a:latin typeface="+mn-lt"/>
              </a:rPr>
              <a:t>Logical Layer</a:t>
            </a:r>
            <a:endParaRPr lang="zh-TW" alt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167063" y="1952625"/>
            <a:ext cx="3365500" cy="9318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/>
              <a:t>Integrated analysis</a:t>
            </a:r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2879725" y="4214813"/>
            <a:ext cx="1327150" cy="582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/>
              <a:t>Multivariate analysis</a:t>
            </a:r>
            <a:endParaRPr lang="zh-TW" altLang="en-US" sz="1400" dirty="0"/>
          </a:p>
        </p:txBody>
      </p:sp>
      <p:sp>
        <p:nvSpPr>
          <p:cNvPr id="25" name="橢圓 24"/>
          <p:cNvSpPr/>
          <p:nvPr/>
        </p:nvSpPr>
        <p:spPr>
          <a:xfrm>
            <a:off x="4294188" y="4149725"/>
            <a:ext cx="1327150" cy="5826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1400" dirty="0"/>
              <a:t>Application specific task</a:t>
            </a:r>
            <a:endParaRPr lang="zh-TW" altLang="en-US" sz="1400" dirty="0"/>
          </a:p>
        </p:txBody>
      </p:sp>
      <p:sp>
        <p:nvSpPr>
          <p:cNvPr id="28" name="橢圓 27"/>
          <p:cNvSpPr/>
          <p:nvPr/>
        </p:nvSpPr>
        <p:spPr>
          <a:xfrm>
            <a:off x="5834063" y="2273300"/>
            <a:ext cx="430212" cy="292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0" name="橢圓 29"/>
          <p:cNvSpPr/>
          <p:nvPr/>
        </p:nvSpPr>
        <p:spPr>
          <a:xfrm>
            <a:off x="3827463" y="2160588"/>
            <a:ext cx="2006600" cy="539750"/>
          </a:xfrm>
          <a:prstGeom prst="ellipse">
            <a:avLst/>
          </a:prstGeom>
          <a:noFill/>
          <a:ln w="28575">
            <a:prstDash val="sys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1" name="橢圓 30"/>
          <p:cNvSpPr/>
          <p:nvPr/>
        </p:nvSpPr>
        <p:spPr>
          <a:xfrm>
            <a:off x="4597400" y="2565400"/>
            <a:ext cx="430213" cy="29051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32" name="橢圓 31"/>
          <p:cNvSpPr/>
          <p:nvPr/>
        </p:nvSpPr>
        <p:spPr>
          <a:xfrm>
            <a:off x="3397250" y="2273300"/>
            <a:ext cx="430213" cy="292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TW" altLang="en-US" sz="1400" dirty="0"/>
          </a:p>
        </p:txBody>
      </p:sp>
      <p:cxnSp>
        <p:nvCxnSpPr>
          <p:cNvPr id="33" name="直線接點 32"/>
          <p:cNvCxnSpPr>
            <a:stCxn id="32" idx="2"/>
            <a:endCxn id="24" idx="2"/>
          </p:cNvCxnSpPr>
          <p:nvPr/>
        </p:nvCxnSpPr>
        <p:spPr>
          <a:xfrm flipH="1">
            <a:off x="2879725" y="2419350"/>
            <a:ext cx="517525" cy="20859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32" idx="6"/>
            <a:endCxn id="24" idx="6"/>
          </p:cNvCxnSpPr>
          <p:nvPr/>
        </p:nvCxnSpPr>
        <p:spPr>
          <a:xfrm>
            <a:off x="3827463" y="2419350"/>
            <a:ext cx="379412" cy="20859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31" idx="2"/>
            <a:endCxn id="25" idx="2"/>
          </p:cNvCxnSpPr>
          <p:nvPr/>
        </p:nvCxnSpPr>
        <p:spPr>
          <a:xfrm flipH="1">
            <a:off x="4294188" y="2709863"/>
            <a:ext cx="303212" cy="17303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1" idx="6"/>
            <a:endCxn id="25" idx="6"/>
          </p:cNvCxnSpPr>
          <p:nvPr/>
        </p:nvCxnSpPr>
        <p:spPr>
          <a:xfrm>
            <a:off x="5027613" y="2709863"/>
            <a:ext cx="593725" cy="17303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5291138" y="3573463"/>
            <a:ext cx="1327150" cy="5826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FF0000"/>
                </a:solidFill>
              </a:rPr>
              <a:t>Data </a:t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en-US" altLang="zh-TW" b="1" dirty="0">
                <a:solidFill>
                  <a:srgbClr val="FF0000"/>
                </a:solidFill>
              </a:rPr>
              <a:t>Mining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45" name="直線接點 44"/>
          <p:cNvCxnSpPr>
            <a:stCxn id="28" idx="6"/>
            <a:endCxn id="26" idx="6"/>
          </p:cNvCxnSpPr>
          <p:nvPr/>
        </p:nvCxnSpPr>
        <p:spPr>
          <a:xfrm>
            <a:off x="6264275" y="2419350"/>
            <a:ext cx="354013" cy="14446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28" idx="2"/>
          </p:cNvCxnSpPr>
          <p:nvPr/>
        </p:nvCxnSpPr>
        <p:spPr>
          <a:xfrm flipH="1">
            <a:off x="5280025" y="2419350"/>
            <a:ext cx="554038" cy="14446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087938" y="2916238"/>
            <a:ext cx="18240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Conceptual Layer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179388" y="1763713"/>
            <a:ext cx="2282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Enabling Technologies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732713" y="1763713"/>
            <a:ext cx="985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latin typeface="+mn-lt"/>
              </a:rPr>
              <a:t>Analysts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7092950" y="2133600"/>
            <a:ext cx="1954213" cy="4302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Model Construction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Explanation by Model 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115175" y="3357563"/>
            <a:ext cx="1825625" cy="17224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Construction and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confirmation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of individual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hypothesis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Description and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execution of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application-specific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task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79375" y="2192338"/>
            <a:ext cx="220345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Integrated analysis model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79375" y="3486150"/>
            <a:ext cx="2417763" cy="129381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Natural Language Processing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Information Extraction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Anomaly Detection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Discovery of relationships </a:t>
            </a:r>
            <a:br>
              <a:rPr lang="en-US" altLang="zh-TW" sz="1400" b="1" dirty="0">
                <a:latin typeface="+mn-lt"/>
              </a:rPr>
            </a:br>
            <a:r>
              <a:rPr lang="en-US" altLang="zh-TW" sz="1400" b="1" dirty="0">
                <a:latin typeface="+mn-lt"/>
              </a:rPr>
              <a:t>among heterogeneous data</a:t>
            </a:r>
          </a:p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Large-scale visualization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68263" y="2133600"/>
            <a:ext cx="2525712" cy="3636963"/>
          </a:xfrm>
          <a:prstGeom prst="roundRect">
            <a:avLst>
              <a:gd name="adj" fmla="val 4171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9375" y="5283200"/>
            <a:ext cx="2462213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  <a:defRPr/>
            </a:pPr>
            <a:r>
              <a:rPr lang="en-US" altLang="zh-TW" sz="1400" b="1" dirty="0">
                <a:latin typeface="+mn-lt"/>
              </a:rPr>
              <a:t>Parallel distrusted processing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61" name="圓角矩形 60"/>
          <p:cNvSpPr/>
          <p:nvPr/>
        </p:nvSpPr>
        <p:spPr>
          <a:xfrm>
            <a:off x="7121525" y="2095500"/>
            <a:ext cx="1925638" cy="3636963"/>
          </a:xfrm>
          <a:prstGeom prst="roundRect">
            <a:avLst>
              <a:gd name="adj" fmla="val 4171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4438" y="6638925"/>
            <a:ext cx="4572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Source: Hiroshi Ishikawa (2015), Social Big Data Mining, CRC Press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8818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Google, Apple, and Microsoft </a:t>
            </a:r>
            <a:r>
              <a:rPr lang="en-US" altLang="zh-TW" sz="3200" dirty="0" smtClean="0"/>
              <a:t>(Chap. 7)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318-320)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400" dirty="0"/>
              <a:t>Apple, Google, and Microsoft Battle for Your Internet Experience</a:t>
            </a:r>
            <a:endParaRPr lang="zh-TW" altLang="en-US" sz="2400" dirty="0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905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500" smtClean="0"/>
              <a:t>1. Define and compare the business models and areas of strength of Apple, Google, and Microsoft.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2. Why is mobile computing so important to these three firms? Evaluate the mobile platform offerings of each firm.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3. What is the significance of applications and app stores, and closed vs. open app standards to the success or failure of mobile computing?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4. Which company and business model do you believe will prevail in this epic struggle? Explain your answer.</a:t>
            </a:r>
          </a:p>
          <a:p>
            <a:pPr algn="just">
              <a:buFont typeface="Arial" charset="0"/>
              <a:buNone/>
            </a:pPr>
            <a:r>
              <a:rPr lang="en-US" altLang="zh-TW" sz="2500" smtClean="0"/>
              <a:t>5. What difference would it make to a business or to an individual consumer if Apple, Google, or Microsoft dominated the Internet experience? Explain your answer.</a:t>
            </a:r>
          </a:p>
          <a:p>
            <a:pPr algn="just">
              <a:buFont typeface="Arial" charset="0"/>
              <a:buNone/>
            </a:pPr>
            <a:endParaRPr lang="en-US" altLang="zh-TW" sz="2500" smtClean="0"/>
          </a:p>
          <a:p>
            <a:pPr algn="just">
              <a:buFont typeface="Arial" charset="0"/>
              <a:buNone/>
            </a:pPr>
            <a:endParaRPr lang="en-US" altLang="zh-TW" sz="2500" smtClean="0"/>
          </a:p>
          <a:p>
            <a:pPr algn="just">
              <a:buFont typeface="Arial" charset="0"/>
              <a:buNone/>
            </a:pPr>
            <a:endParaRPr lang="en-US" altLang="zh-TW" sz="25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B6349-8D59-4FD1-B227-25E2254B491A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68441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資訊管理專題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(Hot </a:t>
            </a:r>
            <a:r>
              <a:rPr lang="en-US" altLang="zh-TW" sz="3600" dirty="0">
                <a:solidFill>
                  <a:srgbClr val="FF0000"/>
                </a:solidFill>
              </a:rPr>
              <a:t>Issues of Information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Management)</a:t>
            </a:r>
            <a:endParaRPr lang="zh-TW" altLang="en-US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週三 </a:t>
            </a:r>
            <a:r>
              <a:rPr lang="is-IS" altLang="zh-TW" dirty="0"/>
              <a:t>8,9 (15:10-17:00) B702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8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Chap. 6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Foundations of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Business Intelligence: </a:t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IBM and Big Data</a:t>
            </a:r>
            <a:br>
              <a:rPr lang="en-US" altLang="zh-TW" smtClean="0">
                <a:solidFill>
                  <a:srgbClr val="FF0000"/>
                </a:solidFill>
              </a:rPr>
            </a:b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45F90-2165-4391-992B-08B0648E3463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7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5287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IBM and Big Data </a:t>
            </a:r>
            <a:r>
              <a:rPr lang="en-US" altLang="zh-TW" sz="3200" dirty="0" smtClean="0"/>
              <a:t>(Chap. 6)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261-262)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/>
              <a:t>Interactive Session: Technology: Big Data, Big Rewards</a:t>
            </a:r>
            <a:endParaRPr lang="zh-TW" altLang="en-US" sz="2800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600" smtClean="0"/>
              <a:t>1. Describe the kinds of “big data” collected by the organizations described in this case.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2. List and describe the business intelligence technologies described in this case. 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3. Why did the companies described in this case need to maintain and analyze big data? What business benefits did they obtain?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4. Identify three decisions that were improved by using “big data.”</a:t>
            </a:r>
          </a:p>
          <a:p>
            <a:pPr>
              <a:buFont typeface="Arial" charset="0"/>
              <a:buNone/>
            </a:pPr>
            <a:r>
              <a:rPr lang="en-US" altLang="zh-TW" sz="2600" smtClean="0"/>
              <a:t>5. What kinds of organizations are most likely to need “big data” management and analytical tools? Why?</a:t>
            </a:r>
          </a:p>
          <a:p>
            <a:pPr>
              <a:buFont typeface="Arial" charset="0"/>
              <a:buNone/>
            </a:pPr>
            <a:endParaRPr lang="en-US" altLang="zh-TW" sz="2600" smtClean="0"/>
          </a:p>
          <a:p>
            <a:pPr>
              <a:buFont typeface="Arial" charset="0"/>
              <a:buNone/>
            </a:pPr>
            <a:endParaRPr lang="en-US" altLang="zh-TW" sz="2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6192C-6687-498D-9084-5CD22B9BD9C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276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51F7C-028A-4981-8C93-DD15C9B4A04C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99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9087</TotalTime>
  <Words>2985</Words>
  <Application>Microsoft Macintosh PowerPoint</Application>
  <PresentationFormat>On-screen Show (4:3)</PresentationFormat>
  <Paragraphs>476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Calibri</vt:lpstr>
      <vt:lpstr>MS PGothic</vt:lpstr>
      <vt:lpstr>Times New Roman</vt:lpstr>
      <vt:lpstr>新細明體</vt:lpstr>
      <vt:lpstr>標楷體</vt:lpstr>
      <vt:lpstr>Arial</vt:lpstr>
      <vt:lpstr>Office 佈景主題</vt:lpstr>
      <vt:lpstr>資訊管理專題 Hot Issues of Information Management</vt:lpstr>
      <vt:lpstr>PowerPoint Presentation</vt:lpstr>
      <vt:lpstr>PowerPoint Presentation</vt:lpstr>
      <vt:lpstr>PowerPoint Presentation</vt:lpstr>
      <vt:lpstr>Management Information Systems: Managing the Digital Firm</vt:lpstr>
      <vt:lpstr>Chap. 6 Foundations of  Business Intelligence:  IBM and Big Data </vt:lpstr>
      <vt:lpstr>Case Study:  IBM and Big Data (Chap. 6) (pp. 261-262) Interactive Session: Technology: Big Data, Big Rewards</vt:lpstr>
      <vt:lpstr>PowerPoint Presentation</vt:lpstr>
      <vt:lpstr>Business Model</vt:lpstr>
      <vt:lpstr>THE DATA HIERARCHY</vt:lpstr>
      <vt:lpstr>TRADITIONAL FILE PROCESSING</vt:lpstr>
      <vt:lpstr>The Database Approach to  Data Management</vt:lpstr>
      <vt:lpstr>The Database Approach to  Data Management</vt:lpstr>
      <vt:lpstr>HUMAN RESOURCES DATABASE WITH MULTIPLE VIEWS</vt:lpstr>
      <vt:lpstr>Relational DBMS</vt:lpstr>
      <vt:lpstr>Table: grid of columns and rows</vt:lpstr>
      <vt:lpstr>RELATIONAL DATABASE TABLES</vt:lpstr>
      <vt:lpstr>Operations of a Relational DBMS</vt:lpstr>
      <vt:lpstr>THE THREE BASIC OPERATIONS OF A RELATIONAL DBMS</vt:lpstr>
      <vt:lpstr>Non-relational databases: “NoSQL”</vt:lpstr>
      <vt:lpstr>Databases in the cloud</vt:lpstr>
      <vt:lpstr>Designing Databases</vt:lpstr>
      <vt:lpstr>Design process identifies and Normalization</vt:lpstr>
      <vt:lpstr>AN UNNORMALIZED RELATION FOR ORDER</vt:lpstr>
      <vt:lpstr>NORMALIZED TABLES CREATED FROM ORDER</vt:lpstr>
      <vt:lpstr>AN ENTITY-RELATIONSHIP DIAGRAM</vt:lpstr>
      <vt:lpstr>Using Databases to Improve Business Performance and Decision Making</vt:lpstr>
      <vt:lpstr>Using Databases to Improve Business Performance and Decision Making</vt:lpstr>
      <vt:lpstr>Business Intelligence Infrastructure</vt:lpstr>
      <vt:lpstr>Data Warehouse vs.  Data Marts</vt:lpstr>
      <vt:lpstr>Hadoop</vt:lpstr>
      <vt:lpstr>In-memory computing</vt:lpstr>
      <vt:lpstr>Analytic platforms</vt:lpstr>
      <vt:lpstr>Analytical tools:  Relationships, patterns, trends</vt:lpstr>
      <vt:lpstr>Online analytical processing (OLAP)</vt:lpstr>
      <vt:lpstr>MULTIDIMENSIONAL DATA MODEL</vt:lpstr>
      <vt:lpstr>Data mining</vt:lpstr>
      <vt:lpstr>Types of Information Obtained from Data Mining</vt:lpstr>
      <vt:lpstr>Text mining</vt:lpstr>
      <vt:lpstr>Web mining</vt:lpstr>
      <vt:lpstr>Databases and the Web</vt:lpstr>
      <vt:lpstr>LINKING INTERNAL DATABASES TO THE WEB</vt:lpstr>
      <vt:lpstr>Managing Data Resources</vt:lpstr>
      <vt:lpstr>Managing Data Resources</vt:lpstr>
      <vt:lpstr>Managing Data Resources</vt:lpstr>
      <vt:lpstr>Data Scientist</vt:lpstr>
      <vt:lpstr>Architecture of Big Data Analytics</vt:lpstr>
      <vt:lpstr>Architecture of Big Data Analytics</vt:lpstr>
      <vt:lpstr>Social Big Data Mining (Hiroshi Ishikawa, 2015)</vt:lpstr>
      <vt:lpstr>Architecture for  Social Big Data Mining (Hiroshi Ishikawa, 2015)</vt:lpstr>
      <vt:lpstr>Case Study:  Google, Apple, and Microsoft (Chap. 7) (pp. 318-320) Apple, Google, and Microsoft Battle for Your Internet Experience</vt:lpstr>
      <vt:lpstr>資訊管理專題 (Hot Issues of Information Management)</vt:lpstr>
      <vt:lpstr>References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Hot Issues of Information Management (資訊管理專題)</dc:subject>
  <dc:creator>myday</dc:creator>
  <cp:keywords>Hot Issues of Information Management (資訊管理專題)</cp:keywords>
  <dc:description>Hot Issues of Information Management (資訊管理專題)</dc:description>
  <cp:lastModifiedBy>Microsoft Office User</cp:lastModifiedBy>
  <cp:revision>566</cp:revision>
  <cp:lastPrinted>2017-11-29T09:33:34Z</cp:lastPrinted>
  <dcterms:created xsi:type="dcterms:W3CDTF">2011-02-14T23:24:00Z</dcterms:created>
  <dcterms:modified xsi:type="dcterms:W3CDTF">2017-11-29T09:46:56Z</dcterms:modified>
  <cp:category/>
</cp:coreProperties>
</file>