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612" r:id="rId2"/>
    <p:sldId id="747" r:id="rId3"/>
    <p:sldId id="819" r:id="rId4"/>
    <p:sldId id="823" r:id="rId5"/>
    <p:sldId id="873" r:id="rId6"/>
    <p:sldId id="748" r:id="rId7"/>
    <p:sldId id="749" r:id="rId8"/>
    <p:sldId id="750" r:id="rId9"/>
    <p:sldId id="751" r:id="rId10"/>
    <p:sldId id="830" r:id="rId11"/>
    <p:sldId id="831" r:id="rId12"/>
    <p:sldId id="832" r:id="rId13"/>
    <p:sldId id="792" r:id="rId14"/>
    <p:sldId id="806" r:id="rId15"/>
    <p:sldId id="755" r:id="rId16"/>
    <p:sldId id="842" r:id="rId17"/>
    <p:sldId id="822" r:id="rId18"/>
    <p:sldId id="845" r:id="rId19"/>
    <p:sldId id="844" r:id="rId20"/>
    <p:sldId id="874" r:id="rId21"/>
    <p:sldId id="843" r:id="rId22"/>
    <p:sldId id="875" r:id="rId23"/>
    <p:sldId id="837" r:id="rId24"/>
    <p:sldId id="838" r:id="rId25"/>
    <p:sldId id="839" r:id="rId26"/>
    <p:sldId id="840" r:id="rId27"/>
    <p:sldId id="841" r:id="rId28"/>
    <p:sldId id="835" r:id="rId29"/>
    <p:sldId id="828" r:id="rId30"/>
    <p:sldId id="821" r:id="rId31"/>
    <p:sldId id="846" r:id="rId32"/>
    <p:sldId id="847" r:id="rId33"/>
    <p:sldId id="848" r:id="rId34"/>
    <p:sldId id="849" r:id="rId35"/>
    <p:sldId id="850" r:id="rId36"/>
    <p:sldId id="851" r:id="rId37"/>
    <p:sldId id="852" r:id="rId38"/>
    <p:sldId id="853" r:id="rId39"/>
    <p:sldId id="854" r:id="rId40"/>
    <p:sldId id="855" r:id="rId41"/>
    <p:sldId id="856" r:id="rId42"/>
    <p:sldId id="857" r:id="rId43"/>
    <p:sldId id="858" r:id="rId44"/>
    <p:sldId id="859" r:id="rId45"/>
    <p:sldId id="860" r:id="rId46"/>
    <p:sldId id="861" r:id="rId47"/>
    <p:sldId id="862" r:id="rId48"/>
    <p:sldId id="863" r:id="rId49"/>
    <p:sldId id="864" r:id="rId50"/>
    <p:sldId id="865" r:id="rId51"/>
    <p:sldId id="866" r:id="rId52"/>
    <p:sldId id="867" r:id="rId53"/>
    <p:sldId id="868" r:id="rId54"/>
    <p:sldId id="869" r:id="rId55"/>
    <p:sldId id="870" r:id="rId56"/>
    <p:sldId id="871" r:id="rId57"/>
    <p:sldId id="872" r:id="rId58"/>
    <p:sldId id="834" r:id="rId59"/>
    <p:sldId id="817" r:id="rId60"/>
    <p:sldId id="833" r:id="rId61"/>
    <p:sldId id="775" r:id="rId62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  <a:srgbClr val="FF9999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1" autoAdjust="0"/>
    <p:restoredTop sz="50000" autoAdjust="0"/>
  </p:normalViewPr>
  <p:slideViewPr>
    <p:cSldViewPr>
      <p:cViewPr varScale="1">
        <p:scale>
          <a:sx n="87" d="100"/>
          <a:sy n="87" d="100"/>
        </p:scale>
        <p:origin x="184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WybEVsVwe4" TargetMode="Externa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QoAOzMTLP5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nlinearthinking.typepad.com/nonlinear_thinking/2008/07/the-business-model-canva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QoAOzMTLP5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nlinearthinking.typepad.com/nonlinear_thinking/2008/07/the-business-model-canvas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oAOzMTLP5s" TargetMode="Externa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.tku.edu.tw/" TargetMode="External"/><Relationship Id="rId4" Type="http://schemas.openxmlformats.org/officeDocument/2006/relationships/hyperlink" Target="http://mail.tku.edu.tw/myday/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ku.edu.tw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1061IM4B01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TLMXB4B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err="1" smtClean="0">
                <a:solidFill>
                  <a:srgbClr val="7F7F7F"/>
                </a:solidFill>
              </a:rPr>
              <a:t>Wed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 8,9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15:10-17:00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B702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388" y="1557338"/>
            <a:ext cx="8785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Arial" charset="0"/>
              </a:rPr>
              <a:t>Introduction to 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charset="0"/>
              </a:rPr>
              <a:t>Case </a:t>
            </a:r>
            <a:r>
              <a:rPr lang="en-US" altLang="zh-TW" sz="3600" b="1" dirty="0">
                <a:solidFill>
                  <a:srgbClr val="FF0000"/>
                </a:solidFill>
                <a:latin typeface="Arial" charset="0"/>
              </a:rPr>
              <a:t>Study 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charset="0"/>
              </a:rPr>
              <a:t>for </a:t>
            </a:r>
            <a:br>
              <a:rPr lang="en-US" altLang="zh-TW" sz="36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Arial" charset="0"/>
              </a:rPr>
              <a:t>Hot Issues of Information </a:t>
            </a:r>
            <a:r>
              <a:rPr lang="en-US" altLang="zh-TW" sz="3600" b="1" dirty="0">
                <a:solidFill>
                  <a:srgbClr val="FF0000"/>
                </a:solidFill>
                <a:latin typeface="Arial" charset="0"/>
              </a:rPr>
              <a:t>Management</a:t>
            </a: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2017-09-20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2017/09/20   Introduction to Case Study for Hot Issues of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Information </a:t>
            </a:r>
            <a:r>
              <a:rPr lang="en-US" altLang="zh-TW" sz="2400" dirty="0"/>
              <a:t>Management   </a:t>
            </a:r>
          </a:p>
          <a:p>
            <a:pPr>
              <a:buNone/>
            </a:pPr>
            <a:r>
              <a:rPr lang="en-US" altLang="zh-TW" sz="2400" dirty="0"/>
              <a:t>2   2017/09/27   Information Systems in Global Business: UPS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1) </a:t>
            </a:r>
            <a:r>
              <a:rPr lang="en-US" altLang="zh-TW" sz="2400" dirty="0"/>
              <a:t>(pp.53-54)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3   2017/10/04   Mid-Autumn Festival (Day off) (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中秋節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) (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</a:rPr>
              <a:t>放假一天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endParaRPr lang="zh-TW" alt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zh-TW" sz="2400" dirty="0"/>
              <a:t>4   2017/10/11   Global E-Business and Collaboration: P&amp;G 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2) </a:t>
            </a:r>
            <a:r>
              <a:rPr lang="en-US" altLang="zh-TW" sz="2400" dirty="0"/>
              <a:t>(pp.84-85) </a:t>
            </a:r>
          </a:p>
          <a:p>
            <a:pPr>
              <a:buNone/>
            </a:pPr>
            <a:r>
              <a:rPr lang="en-US" altLang="zh-TW" sz="2400" dirty="0"/>
              <a:t>5   2017/10/18   Information Systems, Organization, and Strategy: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Starbucks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3) </a:t>
            </a:r>
            <a:r>
              <a:rPr lang="en-US" altLang="zh-TW" sz="2400" dirty="0"/>
              <a:t>(pp.129-130) </a:t>
            </a:r>
          </a:p>
          <a:p>
            <a:pPr>
              <a:buNone/>
            </a:pPr>
            <a:r>
              <a:rPr lang="en-US" altLang="zh-TW" sz="2400" dirty="0"/>
              <a:t>6   2017/10/25   Ethical and Social Issues in Information Systems: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Facebook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4) </a:t>
            </a:r>
            <a:r>
              <a:rPr lang="en-US" altLang="zh-TW" sz="2400" dirty="0"/>
              <a:t>(pp.188-190) </a:t>
            </a:r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7   2017/11/01   IT Infrastructure and Emerging Technologies: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Amazon </a:t>
            </a:r>
            <a:r>
              <a:rPr lang="en-US" altLang="zh-TW" sz="2400" dirty="0"/>
              <a:t>and Cloud Computing   (Chap. 5</a:t>
            </a:r>
            <a:r>
              <a:rPr lang="en-US" altLang="zh-TW" sz="2200" dirty="0"/>
              <a:t>) (pp. 234-236) </a:t>
            </a:r>
          </a:p>
          <a:p>
            <a:pPr>
              <a:buNone/>
            </a:pPr>
            <a:r>
              <a:rPr lang="en-US" altLang="zh-TW" sz="2400" dirty="0"/>
              <a:t>8   2017/11/08   Foundations of Business Intelligence: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IBM </a:t>
            </a:r>
            <a:r>
              <a:rPr lang="en-US" altLang="zh-TW" sz="2400" dirty="0"/>
              <a:t>and Big Data   (Chap. 6) (pp.261-262)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 2017/11/15   Midterm Report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)   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10   2017/11/22   Midterm Exam Week (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</a:rPr>
              <a:t>期中考試週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)   </a:t>
            </a:r>
          </a:p>
          <a:p>
            <a:pPr>
              <a:buNone/>
            </a:pPr>
            <a:r>
              <a:rPr lang="en-US" altLang="zh-TW" sz="2400" dirty="0"/>
              <a:t>11   2017/11/29   Telecommunications, the Internet, and </a:t>
            </a:r>
            <a:r>
              <a:rPr lang="en-US" altLang="zh-TW" sz="2400" dirty="0" smtClean="0"/>
              <a:t>Wireless</a:t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Technology</a:t>
            </a:r>
            <a:r>
              <a:rPr lang="en-US" altLang="zh-TW" sz="2400" dirty="0"/>
              <a:t>: Google, Apple, and Microsoft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 (</a:t>
            </a:r>
            <a:r>
              <a:rPr lang="en-US" altLang="zh-TW" sz="2400" dirty="0"/>
              <a:t>Chap. 7) (pp.318-320) </a:t>
            </a:r>
          </a:p>
          <a:p>
            <a:pPr>
              <a:buNone/>
            </a:pPr>
            <a:r>
              <a:rPr lang="en-US" altLang="zh-TW" sz="2400" dirty="0"/>
              <a:t>12   2017/12/06   Enterprise Applications: Summit and SAP  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    (</a:t>
            </a:r>
            <a:r>
              <a:rPr lang="en-US" altLang="zh-TW" sz="2400" dirty="0"/>
              <a:t>Chap. 9) (pp.396-398) 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de-DE" altLang="zh-TW" sz="2400" dirty="0"/>
              <a:t>13   2017/12/13   E-</a:t>
            </a:r>
            <a:r>
              <a:rPr lang="de-DE" altLang="zh-TW" sz="2400" dirty="0" err="1"/>
              <a:t>commerce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Zagat</a:t>
            </a:r>
            <a:r>
              <a:rPr lang="de-DE" altLang="zh-TW" sz="2400" dirty="0"/>
              <a:t>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10) (pp.443-445) </a:t>
            </a:r>
          </a:p>
          <a:p>
            <a:pPr>
              <a:buNone/>
            </a:pPr>
            <a:r>
              <a:rPr lang="de-DE" altLang="zh-TW" sz="2400" dirty="0"/>
              <a:t>14   2017/12/20   </a:t>
            </a:r>
            <a:r>
              <a:rPr lang="de-DE" altLang="zh-TW" sz="2400" dirty="0" err="1"/>
              <a:t>Enhancing</a:t>
            </a:r>
            <a:r>
              <a:rPr lang="de-DE" altLang="zh-TW" sz="2400" dirty="0"/>
              <a:t> </a:t>
            </a:r>
            <a:r>
              <a:rPr lang="de-DE" altLang="zh-TW" sz="2400" dirty="0" err="1"/>
              <a:t>Decision</a:t>
            </a:r>
            <a:r>
              <a:rPr lang="de-DE" altLang="zh-TW" sz="2400" dirty="0"/>
              <a:t> Making: </a:t>
            </a:r>
            <a:r>
              <a:rPr lang="de-DE" altLang="zh-TW" sz="2400" dirty="0" err="1"/>
              <a:t>Zynga</a:t>
            </a:r>
            <a:r>
              <a:rPr lang="de-DE" altLang="zh-TW" sz="2400" dirty="0"/>
              <a:t> 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12) (pp.512-514) </a:t>
            </a:r>
          </a:p>
          <a:p>
            <a:pPr>
              <a:buNone/>
            </a:pPr>
            <a:r>
              <a:rPr lang="de-DE" altLang="zh-TW" sz="2400" dirty="0"/>
              <a:t>15   2017/12/27   Building Information Systems: USAA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13) (pp.547-548)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16   2018/01/03   Final Report 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I)   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17   2018/01/10   Final Report II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II)  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18   2018/01/17   Final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期末考試週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endParaRPr lang="zh-TW" alt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63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  <a:latin typeface="標楷體" pitchFamily="65" charset="-120"/>
              </a:rPr>
              <a:t>教材課本與參考書籍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179388" y="1125538"/>
            <a:ext cx="8820150" cy="53276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zh-TW" altLang="en-US" smtClean="0">
                <a:latin typeface="標楷體" pitchFamily="65" charset="-120"/>
              </a:rPr>
              <a:t>教材課本 </a:t>
            </a:r>
            <a:r>
              <a:rPr lang="en-US" altLang="zh-TW" smtClean="0"/>
              <a:t>(Textbook)</a:t>
            </a:r>
            <a:endParaRPr lang="en-US" altLang="zh-TW" smtClean="0">
              <a:latin typeface="標楷體" pitchFamily="65" charset="-120"/>
            </a:endParaRPr>
          </a:p>
          <a:p>
            <a:pPr marL="742950" lvl="2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zh-TW" altLang="en-US" smtClean="0"/>
              <a:t>參考書籍 </a:t>
            </a:r>
            <a:r>
              <a:rPr lang="en-US" altLang="zh-TW" smtClean="0"/>
              <a:t>(References)</a:t>
            </a:r>
          </a:p>
          <a:p>
            <a:pPr marL="742950" lvl="2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D7D1-BC58-4CE0-9432-6B804AE8E3C5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修課應注意事項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12E2-63F1-49B5-A4E4-93C79050A07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6388" name="內容版面配置區 2"/>
          <p:cNvSpPr>
            <a:spLocks noGrp="1"/>
          </p:cNvSpPr>
          <p:nvPr>
            <p:ph idx="1"/>
          </p:nvPr>
        </p:nvSpPr>
        <p:spPr>
          <a:xfrm>
            <a:off x="179512" y="1268413"/>
            <a:ext cx="8784976" cy="5256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週三 </a:t>
            </a:r>
            <a:r>
              <a:rPr lang="is-IS" altLang="zh-TW" dirty="0"/>
              <a:t>8,9 (15:10-17:00) B702</a:t>
            </a:r>
            <a:br>
              <a:rPr lang="is-IS" altLang="zh-TW" dirty="0"/>
            </a:br>
            <a:endParaRPr lang="zh-TW" alt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accent1"/>
                </a:solidFill>
                <a:latin typeface="標楷體" pitchFamily="65" charset="-120"/>
              </a:rPr>
              <a:t>學期成績計算方式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r>
              <a:rPr lang="zh-TW" altLang="en-US" smtClean="0"/>
              <a:t>期中評量： </a:t>
            </a:r>
            <a:r>
              <a:rPr lang="en-US" altLang="zh-TW" smtClean="0"/>
              <a:t>30.0 %</a:t>
            </a:r>
          </a:p>
          <a:p>
            <a:r>
              <a:rPr lang="zh-TW" altLang="en-US" smtClean="0"/>
              <a:t>期末評量： </a:t>
            </a:r>
            <a:r>
              <a:rPr lang="en-US" altLang="zh-TW" smtClean="0"/>
              <a:t>30.0 %</a:t>
            </a:r>
          </a:p>
          <a:p>
            <a:r>
              <a:rPr lang="zh-TW" altLang="en-US" smtClean="0"/>
              <a:t>平時評量 ：</a:t>
            </a:r>
            <a:r>
              <a:rPr lang="en-US" altLang="zh-TW" smtClean="0"/>
              <a:t>40.0 %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課堂參與及報告討論表現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DA348-CF74-4A92-BCD2-54D7D0CC7533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Case Study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0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Case Study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07950" y="908050"/>
            <a:ext cx="8891588" cy="5218113"/>
          </a:xfrm>
        </p:spPr>
        <p:txBody>
          <a:bodyPr/>
          <a:lstStyle/>
          <a:p>
            <a:r>
              <a:rPr lang="en-US" altLang="zh-TW" smtClean="0"/>
              <a:t>Harvard Business School</a:t>
            </a:r>
          </a:p>
          <a:p>
            <a:pPr lvl="1"/>
            <a:r>
              <a:rPr lang="en-US" altLang="zh-TW" smtClean="0"/>
              <a:t>The Case Method at HBS</a:t>
            </a:r>
          </a:p>
          <a:p>
            <a:pPr lvl="1"/>
            <a:r>
              <a:rPr lang="en-US" altLang="zh-TW" smtClean="0"/>
              <a:t>Inside the Case Method: The Entrepreneurial Manager</a:t>
            </a:r>
          </a:p>
          <a:p>
            <a:pPr lvl="2"/>
            <a:r>
              <a:rPr lang="en-US" altLang="zh-TW" smtClean="0">
                <a:hlinkClick r:id="rId2"/>
              </a:rPr>
              <a:t>http://www.youtube.com/watch?v=YWybEVsVwe4</a:t>
            </a:r>
            <a:r>
              <a:rPr lang="en-US" altLang="zh-TW" smtClean="0"/>
              <a:t>  (15:56)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769D-2FB7-4F1B-8CE6-2B3158EFD40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 smtClean="0">
                <a:hlinkClick r:id="rId2"/>
              </a:rPr>
              <a:t>http://www.youtube.com/watch?v=YWybEVsVwe4</a:t>
            </a:r>
            <a:endParaRPr lang="es-ES" altLang="zh-TW" sz="1000" dirty="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4764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Information Management (MIS)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en-US" altLang="zh-TW" dirty="0" smtClean="0">
                <a:solidFill>
                  <a:schemeClr val="tx2"/>
                </a:solidFill>
              </a:rPr>
              <a:t>Information Systems</a:t>
            </a:r>
            <a:endParaRPr lang="zh-TW" altLang="en-US" dirty="0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5125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50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rgbClr val="FF0000"/>
                </a:solidFill>
              </a:rPr>
              <a:t>Overview of 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Fundamental MIS Concepts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806544" y="2765040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6544" y="4207455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6544" y="5649869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33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3091" y="1412776"/>
            <a:ext cx="1695928" cy="811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836512" y="4207455"/>
            <a:ext cx="1695928" cy="811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2501900" y="3170238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2501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2501900" y="5018088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5329238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5312569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1654175" y="1817688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9811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dirty="0" smtClean="0">
                <a:solidFill>
                  <a:schemeClr val="tx2"/>
                </a:solidFill>
                <a:latin typeface="Arial Unicode MS" pitchFamily="34" charset="-120"/>
              </a:rPr>
              <a:t>淡江大學</a:t>
            </a:r>
            <a:r>
              <a:rPr lang="en-US" altLang="zh-TW" dirty="0" smtClean="0">
                <a:solidFill>
                  <a:schemeClr val="tx2"/>
                </a:solidFill>
                <a:latin typeface="Arial Unicode MS" pitchFamily="34" charset="-120"/>
              </a:rPr>
              <a:t>106</a:t>
            </a:r>
            <a:r>
              <a:rPr lang="zh-TW" altLang="zh-TW" dirty="0" smtClean="0">
                <a:solidFill>
                  <a:schemeClr val="tx2"/>
                </a:solidFill>
                <a:latin typeface="Arial Unicode MS" pitchFamily="34" charset="-120"/>
              </a:rPr>
              <a:t>學年度第</a:t>
            </a:r>
            <a:r>
              <a:rPr lang="en-US" altLang="zh-TW" dirty="0" smtClean="0">
                <a:solidFill>
                  <a:schemeClr val="tx2"/>
                </a:solidFill>
                <a:latin typeface="Arial Unicode MS" pitchFamily="34" charset="-120"/>
              </a:rPr>
              <a:t>1</a:t>
            </a:r>
            <a:r>
              <a:rPr lang="zh-TW" altLang="zh-TW" dirty="0" smtClean="0">
                <a:solidFill>
                  <a:schemeClr val="tx2"/>
                </a:solidFill>
                <a:latin typeface="Arial Unicode MS" pitchFamily="34" charset="-120"/>
              </a:rPr>
              <a:t>學期</a:t>
            </a:r>
            <a:r>
              <a:rPr lang="en-US" altLang="zh-TW" dirty="0" smtClean="0">
                <a:solidFill>
                  <a:schemeClr val="tx2"/>
                </a:solidFill>
                <a:latin typeface="Arial Unicode MS" pitchFamily="34" charset="-120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Arial Unicode MS" pitchFamily="34" charset="-120"/>
              </a:rPr>
            </a:br>
            <a:r>
              <a:rPr lang="zh-TW" altLang="zh-TW" dirty="0" smtClean="0">
                <a:solidFill>
                  <a:schemeClr val="tx2"/>
                </a:solidFill>
                <a:latin typeface="Arial Unicode MS" pitchFamily="34" charset="-120"/>
              </a:rPr>
              <a:t>課程教學計畫表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2"/>
                </a:solidFill>
                <a:latin typeface="標楷體" pitchFamily="65" charset="-120"/>
              </a:rPr>
            </a:br>
            <a:r>
              <a:rPr lang="en-US" altLang="zh-TW" dirty="0" smtClean="0"/>
              <a:t> </a:t>
            </a:r>
            <a:r>
              <a:rPr lang="en-US" altLang="zh-TW" sz="3600" dirty="0" smtClean="0">
                <a:solidFill>
                  <a:schemeClr val="accent1">
                    <a:lumMod val="75000"/>
                  </a:schemeClr>
                </a:solidFill>
              </a:rPr>
              <a:t>Fall 2017 (2017.09.20 - 2018.01.17)</a:t>
            </a:r>
            <a:endParaRPr lang="zh-TW" altLang="en-US" sz="36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95288" y="2060575"/>
            <a:ext cx="8497887" cy="43815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課程名稱</a:t>
            </a:r>
            <a:r>
              <a:rPr lang="zh-TW" altLang="en-US" dirty="0" smtClean="0">
                <a:latin typeface="標楷體" pitchFamily="65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資訊管理專題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en-US" altLang="zh-TW" sz="2800" dirty="0">
                <a:solidFill>
                  <a:srgbClr val="FF0000"/>
                </a:solidFill>
              </a:rPr>
              <a:t>Hot Issues of Information Management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zh-TW" altLang="en-US" dirty="0" smtClean="0"/>
              <a:t>授課教師：戴敏育 </a:t>
            </a:r>
            <a:r>
              <a:rPr lang="en-US" altLang="zh-TW" dirty="0" smtClean="0"/>
              <a:t>(Min-</a:t>
            </a:r>
            <a:r>
              <a:rPr lang="en-US" altLang="zh-TW" dirty="0" err="1" smtClean="0"/>
              <a:t>Yuh</a:t>
            </a:r>
            <a:r>
              <a:rPr lang="en-US" altLang="zh-TW" dirty="0" smtClean="0"/>
              <a:t> Day)</a:t>
            </a:r>
            <a:endParaRPr lang="zh-TW" altLang="zh-TW" dirty="0" smtClean="0"/>
          </a:p>
          <a:p>
            <a:pPr eaLnBrk="1" hangingPunct="1"/>
            <a:r>
              <a:rPr lang="zh-TW" altLang="en-US" dirty="0" smtClean="0"/>
              <a:t>開課系級：資管</a:t>
            </a:r>
            <a:r>
              <a:rPr lang="en-US" altLang="zh-TW" dirty="0" smtClean="0"/>
              <a:t>4B </a:t>
            </a:r>
            <a:r>
              <a:rPr lang="en-US" altLang="zh-TW" dirty="0"/>
              <a:t>(TLMXB4B)(M0842)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開課資料：必修 單學期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學分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</a:t>
            </a:r>
            <a:r>
              <a:rPr lang="zh-TW" altLang="en-US" dirty="0" smtClean="0"/>
              <a:t> </a:t>
            </a:r>
            <a:r>
              <a:rPr lang="en-US" altLang="zh-TW" sz="2400" dirty="0" smtClean="0"/>
              <a:t>(2 Credits, Required)</a:t>
            </a:r>
          </a:p>
          <a:p>
            <a:pPr eaLnBrk="1" hangingPunct="1"/>
            <a:r>
              <a:rPr lang="zh-TW" altLang="en-US" dirty="0" smtClean="0"/>
              <a:t>上課時間地點：</a:t>
            </a:r>
            <a:r>
              <a:rPr lang="zh-TW" altLang="cs-CZ" dirty="0"/>
              <a:t>週三 </a:t>
            </a:r>
            <a:r>
              <a:rPr lang="cs-CZ" altLang="zh-TW" dirty="0" smtClean="0"/>
              <a:t>8,9 (15:10-17:00) </a:t>
            </a:r>
            <a:r>
              <a:rPr lang="en-US" altLang="zh-TW" dirty="0" smtClean="0"/>
              <a:t>B702</a:t>
            </a:r>
            <a:br>
              <a:rPr lang="en-US" altLang="zh-TW" dirty="0" smtClean="0"/>
            </a:br>
            <a:endParaRPr lang="zh-TW" altLang="en-US" dirty="0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B63AC-5291-4B2A-924A-EA742B352F3F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1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3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4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0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Business </a:t>
            </a:r>
            <a:br>
              <a:rPr lang="en-US" altLang="zh-TW" sz="9600" dirty="0" smtClean="0">
                <a:solidFill>
                  <a:srgbClr val="FF0000"/>
                </a:solidFill>
              </a:rPr>
            </a:br>
            <a:r>
              <a:rPr lang="en-US" altLang="zh-TW" sz="9600" dirty="0" smtClean="0">
                <a:solidFill>
                  <a:srgbClr val="FF0000"/>
                </a:solidFill>
              </a:rPr>
              <a:t>Model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85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7229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how an </a:t>
            </a:r>
            <a:r>
              <a:rPr lang="en-US" sz="4800" b="1" dirty="0" smtClean="0">
                <a:solidFill>
                  <a:schemeClr val="accent1"/>
                </a:solidFill>
              </a:rPr>
              <a:t>organization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 smtClean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value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07018E-F8E0-4081-A27D-41F03308BD1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41445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B5C3CC-0F86-4FCE-8E46-AB4EED1101E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3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FE2A74-51FD-4D29-B540-5CC07759341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7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solidFill>
            <a:srgbClr val="E46C0A">
              <a:alpha val="52156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99" name="TextBox 1"/>
          <p:cNvSpPr txBox="1">
            <a:spLocks noChangeArrowheads="1"/>
          </p:cNvSpPr>
          <p:nvPr/>
        </p:nvSpPr>
        <p:spPr bwMode="auto">
          <a:xfrm>
            <a:off x="3851275" y="1341438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Product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solidFill>
            <a:srgbClr val="FDEADA">
              <a:alpha val="79999"/>
            </a:srgbClr>
          </a:solidFill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1" name="TextBox 40"/>
          <p:cNvSpPr txBox="1">
            <a:spLocks noChangeArrowheads="1"/>
          </p:cNvSpPr>
          <p:nvPr/>
        </p:nvSpPr>
        <p:spPr bwMode="auto">
          <a:xfrm>
            <a:off x="7019925" y="1268413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6600"/>
                </a:solidFill>
                <a:latin typeface="Arial" charset="0"/>
              </a:rPr>
              <a:t>Customer Interface</a:t>
            </a: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solidFill>
            <a:srgbClr val="EBF1DE">
              <a:alpha val="79999"/>
            </a:srgbClr>
          </a:solidFill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3" name="TextBox 42"/>
          <p:cNvSpPr txBox="1">
            <a:spLocks noChangeArrowheads="1"/>
          </p:cNvSpPr>
          <p:nvPr/>
        </p:nvSpPr>
        <p:spPr bwMode="auto">
          <a:xfrm>
            <a:off x="323850" y="1268413"/>
            <a:ext cx="248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4F6228"/>
                </a:solidFill>
                <a:latin typeface="Arial" charset="0"/>
              </a:rPr>
              <a:t>Infrastructure Management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solidFill>
            <a:srgbClr val="DCE6F2">
              <a:alpha val="79999"/>
            </a:srgbClr>
          </a:solidFill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5" name="TextBox 48"/>
          <p:cNvSpPr txBox="1">
            <a:spLocks noChangeArrowheads="1"/>
          </p:cNvSpPr>
          <p:nvPr/>
        </p:nvSpPr>
        <p:spPr bwMode="auto">
          <a:xfrm>
            <a:off x="323850" y="5084763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37304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 Explained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F720FE-D287-4186-86E8-6FE97934F4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6569075"/>
            <a:ext cx="626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http://www.youtube.com/watch?v=QoAOzMTLP5s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2875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43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40949D-E5B3-4BE3-ACF8-6535A5DDA9B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430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7451725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301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301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43017" name="TextBox 24"/>
          <p:cNvSpPr txBox="1">
            <a:spLocks noChangeArrowheads="1"/>
          </p:cNvSpPr>
          <p:nvPr/>
        </p:nvSpPr>
        <p:spPr bwMode="auto">
          <a:xfrm>
            <a:off x="2627313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43018" name="TextBox 25"/>
          <p:cNvSpPr txBox="1">
            <a:spLocks noChangeArrowheads="1"/>
          </p:cNvSpPr>
          <p:nvPr/>
        </p:nvSpPr>
        <p:spPr bwMode="auto">
          <a:xfrm>
            <a:off x="2627313" y="3933825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43019" name="TextBox 26"/>
          <p:cNvSpPr txBox="1">
            <a:spLocks noChangeArrowheads="1"/>
          </p:cNvSpPr>
          <p:nvPr/>
        </p:nvSpPr>
        <p:spPr bwMode="auto">
          <a:xfrm>
            <a:off x="586740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4302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4302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43022" name="TextBox 29"/>
          <p:cNvSpPr txBox="1">
            <a:spLocks noChangeArrowheads="1"/>
          </p:cNvSpPr>
          <p:nvPr/>
        </p:nvSpPr>
        <p:spPr bwMode="auto">
          <a:xfrm>
            <a:off x="75565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284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UPS </a:t>
            </a:r>
            <a:r>
              <a:rPr lang="en-US" altLang="zh-TW" dirty="0" smtClean="0"/>
              <a:t>(Chap. 1)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(pp.53-54)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dirty="0" smtClean="0"/>
              <a:t>UPS Competes Globally with </a:t>
            </a:r>
            <a:br>
              <a:rPr lang="en-US" altLang="zh-TW" sz="4000" dirty="0" smtClean="0"/>
            </a:br>
            <a:r>
              <a:rPr lang="en-US" altLang="zh-TW" sz="4000" dirty="0" smtClean="0"/>
              <a:t>Information Technology</a:t>
            </a:r>
            <a:endParaRPr lang="zh-TW" altLang="en-US" sz="4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EBD9C-E38D-44F9-BFF5-B19003226E6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Ponsse:</a:t>
            </a:r>
            <a:r>
              <a:rPr lang="en-US" altLang="zh-TW" sz="4000" smtClean="0">
                <a:solidFill>
                  <a:schemeClr val="tx2"/>
                </a:solidFill>
              </a:rPr>
              <a:t/>
            </a:r>
            <a:br>
              <a:rPr lang="en-US" altLang="zh-TW" sz="4000" smtClean="0">
                <a:solidFill>
                  <a:schemeClr val="tx2"/>
                </a:solidFill>
              </a:rPr>
            </a:br>
            <a:r>
              <a:rPr lang="en-US" altLang="zh-TW" sz="4000" smtClean="0">
                <a:solidFill>
                  <a:schemeClr val="tx2"/>
                </a:solidFill>
              </a:rPr>
              <a:t>Efficiency in Wood Harvesting </a:t>
            </a:r>
            <a:br>
              <a:rPr lang="en-US" altLang="zh-TW" sz="4000" smtClean="0">
                <a:solidFill>
                  <a:schemeClr val="tx2"/>
                </a:solidFill>
              </a:rPr>
            </a:br>
            <a:r>
              <a:rPr lang="en-US" altLang="zh-TW" sz="4000" smtClean="0">
                <a:solidFill>
                  <a:schemeClr val="tx2"/>
                </a:solidFill>
              </a:rPr>
              <a:t>with Information System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DFB3-32D7-49F7-B238-94833B52832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320925"/>
            <a:ext cx="54673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03575" y="6102350"/>
            <a:ext cx="23812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http://www.ponsse.com/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Information Management (MIS)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en-US" altLang="zh-TW" dirty="0" smtClean="0">
                <a:solidFill>
                  <a:schemeClr val="tx2"/>
                </a:solidFill>
              </a:rPr>
              <a:t>Information Systems</a:t>
            </a:r>
            <a:endParaRPr lang="zh-TW" altLang="en-US" dirty="0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5125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1412875"/>
          </a:xfrm>
        </p:spPr>
        <p:txBody>
          <a:bodyPr/>
          <a:lstStyle/>
          <a:p>
            <a:pPr>
              <a:defRPr/>
            </a:pPr>
            <a:r>
              <a:rPr lang="en-US" altLang="zh-TW" sz="3200" dirty="0" smtClean="0">
                <a:solidFill>
                  <a:srgbClr val="FF0000"/>
                </a:solidFill>
              </a:rPr>
              <a:t>Overview of Fundamental MIS Concepts </a:t>
            </a:r>
            <a:br>
              <a:rPr lang="en-US" altLang="zh-TW" sz="3200" dirty="0" smtClean="0">
                <a:solidFill>
                  <a:srgbClr val="FF0000"/>
                </a:solidFill>
              </a:rPr>
            </a:b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using an integrated framework for </a:t>
            </a:r>
            <a:b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describing and analyzing information systems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D8E4A-B220-4E88-AB62-41F90AB39FF3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grpSp>
        <p:nvGrpSpPr>
          <p:cNvPr id="21508" name="群組 35"/>
          <p:cNvGrpSpPr>
            <a:grpSpLocks/>
          </p:cNvGrpSpPr>
          <p:nvPr/>
        </p:nvGrpSpPr>
        <p:grpSpPr bwMode="auto">
          <a:xfrm>
            <a:off x="3059113" y="1704975"/>
            <a:ext cx="5905500" cy="4032250"/>
            <a:chOff x="2987824" y="1412776"/>
            <a:chExt cx="5904656" cy="4032448"/>
          </a:xfrm>
        </p:grpSpPr>
        <p:sp>
          <p:nvSpPr>
            <p:cNvPr id="7" name="矩形 6"/>
            <p:cNvSpPr/>
            <p:nvPr/>
          </p:nvSpPr>
          <p:spPr>
            <a:xfrm>
              <a:off x="2987824" y="2492896"/>
              <a:ext cx="1296144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Management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87824" y="3573016"/>
              <a:ext cx="129600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Organization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87824" y="4797152"/>
              <a:ext cx="129600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Technology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48064" y="3573016"/>
              <a:ext cx="1296144" cy="648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1600" b="1" dirty="0">
                  <a:solidFill>
                    <a:schemeClr val="tx1"/>
                  </a:solidFill>
                </a:rPr>
              </a:br>
              <a:r>
                <a:rPr lang="en-US" altLang="zh-TW" sz="1600" b="1" dirty="0">
                  <a:solidFill>
                    <a:schemeClr val="tx1"/>
                  </a:solidFill>
                </a:rPr>
                <a:t>System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48064" y="1412776"/>
              <a:ext cx="1296144" cy="648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1600" b="1" dirty="0">
                  <a:solidFill>
                    <a:schemeClr val="tx1"/>
                  </a:solidFill>
                </a:rPr>
              </a:br>
              <a:r>
                <a:rPr lang="en-US" altLang="zh-TW" sz="1600" b="1" dirty="0">
                  <a:solidFill>
                    <a:schemeClr val="tx1"/>
                  </a:solidFill>
                </a:rPr>
                <a:t>Challenges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96336" y="3573016"/>
              <a:ext cx="1296144" cy="6480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1600" b="1" dirty="0">
                  <a:solidFill>
                    <a:schemeClr val="bg1"/>
                  </a:solidFill>
                </a:rPr>
              </a:br>
              <a:r>
                <a:rPr lang="en-US" altLang="zh-TW" sz="1600" b="1" dirty="0">
                  <a:solidFill>
                    <a:schemeClr val="bg1"/>
                  </a:solidFill>
                </a:rPr>
                <a:t>Solutions</a:t>
              </a:r>
              <a:endParaRPr lang="zh-TW" alt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4284626" y="2816195"/>
              <a:ext cx="863477" cy="7572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4283039" y="3897336"/>
              <a:ext cx="86506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V="1">
              <a:off x="4283039" y="4221202"/>
              <a:ext cx="865063" cy="9001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6444905" y="3897336"/>
              <a:ext cx="115077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圖案 29"/>
            <p:cNvCxnSpPr/>
            <p:nvPr/>
          </p:nvCxnSpPr>
          <p:spPr>
            <a:xfrm rot="16200000" flipV="1">
              <a:off x="6426475" y="1755072"/>
              <a:ext cx="1836828" cy="179996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圖案 30"/>
            <p:cNvCxnSpPr/>
            <p:nvPr/>
          </p:nvCxnSpPr>
          <p:spPr>
            <a:xfrm rot="10800000" flipV="1">
              <a:off x="3635431" y="1736642"/>
              <a:ext cx="1512671" cy="755687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文字方塊 23"/>
          <p:cNvSpPr txBox="1">
            <a:spLocks noChangeArrowheads="1"/>
          </p:cNvSpPr>
          <p:nvPr/>
        </p:nvSpPr>
        <p:spPr bwMode="auto">
          <a:xfrm>
            <a:off x="7451725" y="4508500"/>
            <a:ext cx="15843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Optimize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utilization of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forests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Increase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production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efficiency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Coordinate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production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process</a:t>
            </a:r>
            <a:endParaRPr lang="zh-TW" altLang="en-US" sz="1500" b="1">
              <a:latin typeface="Arial" charset="0"/>
            </a:endParaRPr>
          </a:p>
        </p:txBody>
      </p:sp>
      <p:sp>
        <p:nvSpPr>
          <p:cNvPr id="21510" name="文字方塊 24"/>
          <p:cNvSpPr txBox="1">
            <a:spLocks noChangeArrowheads="1"/>
          </p:cNvSpPr>
          <p:nvPr/>
        </p:nvSpPr>
        <p:spPr bwMode="auto">
          <a:xfrm>
            <a:off x="4859338" y="4965700"/>
            <a:ext cx="259238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Display and report </a:t>
            </a:r>
            <a:br>
              <a:rPr lang="en-US" altLang="zh-TW" sz="1600" b="1">
                <a:latin typeface="Arial" charset="0"/>
              </a:rPr>
            </a:br>
            <a:r>
              <a:rPr lang="en-US" altLang="zh-TW" sz="1600" b="1">
                <a:latin typeface="Arial" charset="0"/>
              </a:rPr>
              <a:t>  GPS location data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Reports on production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Provide online </a:t>
            </a:r>
            <a:br>
              <a:rPr lang="en-US" altLang="zh-TW" sz="1600" b="1">
                <a:latin typeface="Arial" charset="0"/>
              </a:rPr>
            </a:br>
            <a:r>
              <a:rPr lang="en-US" altLang="zh-TW" sz="1600" b="1">
                <a:latin typeface="Arial" charset="0"/>
              </a:rPr>
              <a:t>   coordination</a:t>
            </a:r>
            <a:endParaRPr lang="zh-TW" altLang="en-US" sz="1600" b="1">
              <a:latin typeface="Arial" charset="0"/>
            </a:endParaRPr>
          </a:p>
        </p:txBody>
      </p:sp>
      <p:sp>
        <p:nvSpPr>
          <p:cNvPr id="21511" name="文字方塊 26"/>
          <p:cNvSpPr txBox="1">
            <a:spLocks noChangeArrowheads="1"/>
          </p:cNvSpPr>
          <p:nvPr/>
        </p:nvSpPr>
        <p:spPr bwMode="auto">
          <a:xfrm>
            <a:off x="5219700" y="2424113"/>
            <a:ext cx="30972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New sources of competition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Declining customer base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Increasing costs</a:t>
            </a:r>
            <a:endParaRPr lang="zh-TW" altLang="en-US" sz="1600" b="1">
              <a:latin typeface="Arial" charset="0"/>
            </a:endParaRPr>
          </a:p>
        </p:txBody>
      </p:sp>
      <p:sp>
        <p:nvSpPr>
          <p:cNvPr id="20489" name="文字方塊 27"/>
          <p:cNvSpPr txBox="1">
            <a:spLocks noChangeArrowheads="1"/>
          </p:cNvSpPr>
          <p:nvPr/>
        </p:nvSpPr>
        <p:spPr bwMode="auto">
          <a:xfrm>
            <a:off x="179388" y="1989138"/>
            <a:ext cx="28082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Develop new production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processes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Develop new 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management techniques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Increase use of data by </a:t>
            </a:r>
            <a:b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/>
                </a:solidFill>
                <a:latin typeface="Arial" charset="0"/>
              </a:rPr>
              <a:t>   managers </a:t>
            </a:r>
            <a:endParaRPr lang="zh-TW" altLang="en-US" sz="1600" b="1" dirty="0" smtClean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0490" name="文字方塊 28"/>
          <p:cNvSpPr txBox="1">
            <a:spLocks noChangeArrowheads="1"/>
          </p:cNvSpPr>
          <p:nvPr/>
        </p:nvSpPr>
        <p:spPr bwMode="auto">
          <a:xfrm>
            <a:off x="179388" y="3573463"/>
            <a:ext cx="2879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Build new business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production processes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Train new channels of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information flow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Train employee  in use of </a:t>
            </a:r>
            <a:b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 systems </a:t>
            </a:r>
            <a:endParaRPr lang="zh-TW" altLang="en-US" sz="16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491" name="文字方塊 31"/>
          <p:cNvSpPr txBox="1">
            <a:spLocks noChangeArrowheads="1"/>
          </p:cNvSpPr>
          <p:nvPr/>
        </p:nvSpPr>
        <p:spPr bwMode="auto">
          <a:xfrm>
            <a:off x="179388" y="5157788"/>
            <a:ext cx="2879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Develop GPS systems for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field use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Create email links with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operators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Develop data base to </a:t>
            </a:r>
            <a:b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receive information</a:t>
            </a:r>
            <a:endParaRPr lang="zh-TW" altLang="en-US" sz="1600" b="1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Information Systems in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Global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1847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How are information systems transforming business and what is their relationship to globalization?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Why are information systems so essential for running and managing a business today?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exactly is an information system? How does it work? What are its management, organization, and technology components?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are complementary assets? Why are complementary assets essential for ensuring that information systems provide genuine value for an organization?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academic disciplines are used to study information systems? How does each contribute to an understanding of information systems? What is a sociotechnical systems perspective?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C8AC-A64F-4EB3-A674-E38057BEB60D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55675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How information systems are transforming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Emerging mobile digital platform</a:t>
            </a:r>
          </a:p>
          <a:p>
            <a:r>
              <a:rPr lang="en-US" altLang="zh-TW" smtClean="0"/>
              <a:t>Growing business use of “big data”</a:t>
            </a:r>
          </a:p>
          <a:p>
            <a:r>
              <a:rPr lang="en-US" altLang="zh-TW" smtClean="0"/>
              <a:t>Growth in cloud computing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F7E7-0E80-42B9-87C5-AF60D34745A6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31957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Globalization opportunities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Internet has drastically reduced costs of operating on global scale</a:t>
            </a:r>
          </a:p>
          <a:p>
            <a:r>
              <a:rPr lang="en-US" altLang="zh-TW" smtClean="0"/>
              <a:t>Increases in foreign trade, outsourcing</a:t>
            </a:r>
          </a:p>
          <a:p>
            <a:r>
              <a:rPr lang="en-US" altLang="zh-TW" smtClean="0"/>
              <a:t>Presents both challenges and opportunities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3B1A6-7032-4EF5-B521-B96A6CB6CE9C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28152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chemeClr val="accent1"/>
                </a:solidFill>
              </a:rPr>
              <a:t>The Interdependence Between Organizations and Information Technology</a:t>
            </a:r>
            <a:endParaRPr lang="zh-TW" alt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800B-E00A-40BD-8E9C-DD6C7689F99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17412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-1846"/>
          <a:stretch>
            <a:fillRect/>
          </a:stretch>
        </p:blipFill>
        <p:spPr bwMode="auto">
          <a:xfrm>
            <a:off x="250825" y="1681163"/>
            <a:ext cx="86709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89792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Strategic Business Objectives</a:t>
            </a:r>
            <a:r>
              <a:rPr lang="en-US" altLang="zh-TW" smtClean="0"/>
              <a:t> of</a:t>
            </a:r>
            <a:br>
              <a:rPr lang="en-US" altLang="zh-TW" smtClean="0"/>
            </a:br>
            <a:r>
              <a:rPr lang="en-US" altLang="zh-TW" smtClean="0"/>
              <a:t>Information Systems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Operational Excellence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New Products, Services and Business Models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Customer and Supplier Intimacy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Improved Decision Making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Competitive Advantage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Survival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8176-37E1-47AF-B2E3-D9555C49A8E8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576800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1.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Operational Excellence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Improvement of efficiency to attain higher profitability</a:t>
            </a:r>
          </a:p>
          <a:p>
            <a:r>
              <a:rPr lang="en-US" altLang="zh-TW" smtClean="0"/>
              <a:t>Information systems, technology an important tool in achieving greater efficiency and productivity</a:t>
            </a:r>
          </a:p>
          <a:p>
            <a:r>
              <a:rPr lang="en-US" altLang="zh-TW" smtClean="0"/>
              <a:t>Walmart’s Retail Link system links suppliers to stores for superior replenishment system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06FA-67F4-4077-A198-C5E9B02DEF15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37261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2.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New Products, Services, and Business Models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Business model</a:t>
            </a:r>
            <a:r>
              <a:rPr lang="en-US" altLang="zh-TW" smtClean="0"/>
              <a:t>: describes how company produces, delivers, and sells product or service to create wealth</a:t>
            </a:r>
          </a:p>
          <a:p>
            <a:r>
              <a:rPr lang="en-US" altLang="zh-TW" smtClean="0"/>
              <a:t>Information systems and technology a major enabling tool for new products, services, business models</a:t>
            </a:r>
          </a:p>
          <a:p>
            <a:pPr lvl="1"/>
            <a:r>
              <a:rPr lang="en-US" altLang="zh-TW" smtClean="0"/>
              <a:t>Examples: Apple’s iPad, Google’s Android OS, and Netflix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F08A4-EA47-4834-A373-C333CF62BA56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50303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3.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Customer and Supplier Intimacy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zh-TW" smtClean="0"/>
              <a:t>Serving customers well leads to customers returning, which raises revenues and profits.</a:t>
            </a:r>
          </a:p>
          <a:p>
            <a:pPr lvl="1"/>
            <a:r>
              <a:rPr lang="en-US" altLang="zh-TW" smtClean="0"/>
              <a:t>Example: High-end hotels that use computers to track customer preferences and used to monitor and customize environment</a:t>
            </a:r>
          </a:p>
          <a:p>
            <a:r>
              <a:rPr lang="en-US" altLang="zh-TW" smtClean="0"/>
              <a:t>Intimacy with suppliers allows them to provide vital inputs, which lowers costs.</a:t>
            </a:r>
          </a:p>
          <a:p>
            <a:pPr lvl="1"/>
            <a:r>
              <a:rPr lang="en-US" altLang="zh-TW" smtClean="0"/>
              <a:t>Example: JCPenney’s information system which links sales records to contract manufacturer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4FB5C-2C49-46DA-8316-3F3C4A6A0A8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418361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4.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Improved Decision Making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79388" y="908050"/>
            <a:ext cx="8569325" cy="5616575"/>
          </a:xfrm>
        </p:spPr>
        <p:txBody>
          <a:bodyPr/>
          <a:lstStyle/>
          <a:p>
            <a:r>
              <a:rPr lang="en-US" altLang="zh-TW" smtClean="0"/>
              <a:t>Without accurate information:</a:t>
            </a:r>
          </a:p>
          <a:p>
            <a:pPr lvl="1"/>
            <a:r>
              <a:rPr lang="en-US" altLang="zh-TW" smtClean="0"/>
              <a:t>Managers must use forecasts, best guesses, luck</a:t>
            </a:r>
          </a:p>
          <a:p>
            <a:pPr lvl="1"/>
            <a:r>
              <a:rPr lang="en-US" altLang="zh-TW" smtClean="0"/>
              <a:t>Results in:</a:t>
            </a:r>
          </a:p>
          <a:p>
            <a:pPr lvl="2"/>
            <a:r>
              <a:rPr lang="en-US" altLang="zh-TW" smtClean="0"/>
              <a:t>Overproduction, underproduction</a:t>
            </a:r>
          </a:p>
          <a:p>
            <a:pPr lvl="2"/>
            <a:r>
              <a:rPr lang="en-US" altLang="zh-TW" smtClean="0"/>
              <a:t>Misallocation of resources</a:t>
            </a:r>
          </a:p>
          <a:p>
            <a:pPr lvl="2"/>
            <a:r>
              <a:rPr lang="en-US" altLang="zh-TW" smtClean="0"/>
              <a:t>Poor response times</a:t>
            </a:r>
          </a:p>
          <a:p>
            <a:pPr lvl="1"/>
            <a:r>
              <a:rPr lang="en-US" altLang="zh-TW" smtClean="0"/>
              <a:t>Poor outcomes raise costs, lose customers</a:t>
            </a:r>
          </a:p>
          <a:p>
            <a:r>
              <a:rPr lang="en-US" altLang="zh-TW" smtClean="0"/>
              <a:t>Example: </a:t>
            </a:r>
          </a:p>
          <a:p>
            <a:pPr lvl="1"/>
            <a:r>
              <a:rPr lang="en-US" altLang="zh-TW" smtClean="0"/>
              <a:t>Verizon’s Web-based digital dashboard to provide managers with real-time data on customer complaints, network performance, line outages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23454-4F89-4EB4-B117-3DF0CF88F740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4896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rgbClr val="FF0000"/>
                </a:solidFill>
              </a:rPr>
              <a:t>Overview of </a:t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Fundamental MIS Concepts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806544" y="2765040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6544" y="4207455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6544" y="5649869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33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3091" y="1412776"/>
            <a:ext cx="1695928" cy="811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836512" y="4207455"/>
            <a:ext cx="1695928" cy="811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2501900" y="3170238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2501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2501900" y="5018088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5329238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5312569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1654175" y="1817688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5.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Competitive advantage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Delivering better performance</a:t>
            </a:r>
          </a:p>
          <a:p>
            <a:r>
              <a:rPr lang="en-US" altLang="zh-TW" smtClean="0"/>
              <a:t>Charging less for superior products</a:t>
            </a:r>
          </a:p>
          <a:p>
            <a:r>
              <a:rPr lang="en-US" altLang="zh-TW" smtClean="0"/>
              <a:t>Responding to customers and suppliers in real time</a:t>
            </a:r>
          </a:p>
          <a:p>
            <a:r>
              <a:rPr lang="en-US" altLang="zh-TW" smtClean="0"/>
              <a:t>Examples: Apple, Walmart, UPS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AC3E-BB63-4E1D-8151-741F4AC70AB0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16932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6.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Survival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Information technologies as necessity of business</a:t>
            </a:r>
          </a:p>
          <a:p>
            <a:r>
              <a:rPr lang="en-US" altLang="zh-TW" smtClean="0"/>
              <a:t>Industry-level changes</a:t>
            </a:r>
          </a:p>
          <a:p>
            <a:pPr lvl="1"/>
            <a:r>
              <a:rPr lang="en-US" altLang="zh-TW" smtClean="0"/>
              <a:t>Example: Citibank’s introduction of ATMs</a:t>
            </a:r>
          </a:p>
          <a:p>
            <a:r>
              <a:rPr lang="en-US" altLang="zh-TW" smtClean="0"/>
              <a:t>Governmental regulations requiring record-keeping</a:t>
            </a:r>
          </a:p>
          <a:p>
            <a:pPr lvl="1"/>
            <a:r>
              <a:rPr lang="en-US" altLang="zh-TW" smtClean="0"/>
              <a:t>Examples: Toxic Substances Control Act, Sarbanes-Oxley Act 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9E95-214A-4020-AAD6-20306323ACF6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56529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Information Systems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/>
              <a:t>Are More Than Computers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D84A2-14D1-4DED-BB28-A43F801D632E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pic>
        <p:nvPicPr>
          <p:cNvPr id="25604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29220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97887" cy="92233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Dimensions of </a:t>
            </a:r>
            <a:r>
              <a:rPr lang="en-US" altLang="zh-TW" dirty="0" smtClean="0">
                <a:solidFill>
                  <a:srgbClr val="FF0000"/>
                </a:solidFill>
              </a:rPr>
              <a:t>Information Systems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472112"/>
          </a:xfrm>
        </p:spPr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Organizations</a:t>
            </a:r>
          </a:p>
          <a:p>
            <a:pPr lvl="1"/>
            <a:r>
              <a:rPr lang="en-US" altLang="zh-TW" smtClean="0"/>
              <a:t>People, structure, business processes, politics, and culture.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Management</a:t>
            </a:r>
          </a:p>
          <a:p>
            <a:pPr lvl="1"/>
            <a:r>
              <a:rPr lang="en-US" altLang="zh-TW" smtClean="0"/>
              <a:t>Make sense out of the many situations faced by organizations, make decisions, and formulate action plans to solve organizational problems.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Information Technology</a:t>
            </a:r>
          </a:p>
          <a:p>
            <a:pPr lvl="1"/>
            <a:r>
              <a:rPr lang="en-US" altLang="zh-TW" smtClean="0"/>
              <a:t>Computer hardware, software, data management technology, networking and telecommunications technology</a:t>
            </a:r>
          </a:p>
          <a:p>
            <a:pPr lvl="1"/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1D151-AC7A-4607-99FC-AC83FBC21D77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67400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solidFill>
                  <a:schemeClr val="accent1"/>
                </a:solidFill>
              </a:rPr>
              <a:t>Perspectives on Information Systems:</a:t>
            </a:r>
            <a:br>
              <a:rPr lang="en-US" altLang="zh-TW" sz="4000" dirty="0" smtClean="0">
                <a:solidFill>
                  <a:schemeClr val="accent1"/>
                </a:solidFill>
              </a:rPr>
            </a:br>
            <a:r>
              <a:rPr lang="en-US" altLang="zh-TW" sz="4000" dirty="0" smtClean="0">
                <a:solidFill>
                  <a:schemeClr val="accent1"/>
                </a:solidFill>
              </a:rPr>
              <a:t>Data and Information</a:t>
            </a:r>
            <a:endParaRPr lang="zh-TW" alt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4524-196E-42BD-AF1E-598CA3281287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pic>
        <p:nvPicPr>
          <p:cNvPr id="27652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r="-768"/>
          <a:stretch>
            <a:fillRect/>
          </a:stretch>
        </p:blipFill>
        <p:spPr bwMode="auto">
          <a:xfrm>
            <a:off x="179388" y="1828800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46796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435975" cy="70485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Functions of an Information System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1ECC1-00C2-485B-91EB-A1AEA2A72198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pic>
        <p:nvPicPr>
          <p:cNvPr id="28676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r="5768"/>
          <a:stretch>
            <a:fillRect/>
          </a:stretch>
        </p:blipFill>
        <p:spPr bwMode="auto">
          <a:xfrm>
            <a:off x="1179513" y="963613"/>
            <a:ext cx="677068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08050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Levels in a Firm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A911E-FBC1-4670-B3E2-78ADD42AD6F9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pic>
        <p:nvPicPr>
          <p:cNvPr id="29700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" b="945"/>
          <a:stretch>
            <a:fillRect/>
          </a:stretch>
        </p:blipFill>
        <p:spPr bwMode="auto">
          <a:xfrm>
            <a:off x="1547813" y="1235075"/>
            <a:ext cx="58324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342879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MAJOR BUSINESS FUNCTIONS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435975" cy="479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595"/>
                <a:gridCol w="5251380"/>
              </a:tblGrid>
              <a:tr h="59774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FUNCTION</a:t>
                      </a:r>
                      <a:endParaRPr lang="zh-TW" altLang="en-US" sz="2400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PURPOSE</a:t>
                      </a:r>
                      <a:endParaRPr lang="zh-TW" altLang="en-US" sz="2400" dirty="0"/>
                    </a:p>
                  </a:txBody>
                  <a:tcPr marL="91448" marR="91448" marT="45723" marB="45723"/>
                </a:tc>
              </a:tr>
              <a:tr h="778402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Sales and marketing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Selling the organization’s products and services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823010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Manufacturing and production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Producing and delivering products and services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1124359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Finance and accounting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Managing the organization’s financial assets and maintaining the organization’s financial records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  <a:tr h="1473904"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Human resources</a:t>
                      </a:r>
                      <a:endParaRPr lang="zh-TW" altLang="en-US" sz="2400" b="1" dirty="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Attracting, developing, and maintaining the organization’s labor force; maintaining employee records</a:t>
                      </a:r>
                      <a:endParaRPr lang="zh-TW" altLang="en-US" sz="2000" dirty="0"/>
                    </a:p>
                  </a:txBody>
                  <a:tcPr marL="91448" marR="91448" marT="45723" marB="45723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00C17-8E26-42C9-8C14-B7B44CBBBF78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164910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IT ISN’T JUST TECHNOLOGY: </a:t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>
                <a:solidFill>
                  <a:schemeClr val="accent1"/>
                </a:solidFill>
              </a:rPr>
              <a:t>A BUSINESS PERSPECTIVE ON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F709-B6D2-4681-B420-3A0D58D74C3F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13743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accent1"/>
                </a:solidFill>
              </a:rPr>
              <a:t>The Business Information Value Chain</a:t>
            </a:r>
            <a:endParaRPr lang="zh-TW" alt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C7FDF-33F5-484A-839B-7AEDFD7CCC54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pic>
        <p:nvPicPr>
          <p:cNvPr id="32772" name="Picture Placeholder 10" descr="Fig-1-7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-72"/>
          <a:stretch>
            <a:fillRect/>
          </a:stretch>
        </p:blipFill>
        <p:spPr bwMode="auto">
          <a:xfrm>
            <a:off x="395288" y="1260475"/>
            <a:ext cx="85613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3881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1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3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2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4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9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en-US" altLang="zh-TW" sz="4000" smtClean="0"/>
              <a:t>The </a:t>
            </a:r>
            <a:r>
              <a:rPr lang="en-US" altLang="zh-TW" sz="4000" smtClean="0">
                <a:solidFill>
                  <a:srgbClr val="FF0000"/>
                </a:solidFill>
              </a:rPr>
              <a:t>Business Information Value Chain</a:t>
            </a:r>
            <a:endParaRPr lang="zh-TW" altLang="en-US" sz="40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71328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From a business perspective, </a:t>
            </a:r>
            <a:br>
              <a:rPr lang="en-US" altLang="zh-TW" dirty="0" smtClean="0"/>
            </a:br>
            <a:r>
              <a:rPr lang="en-US" altLang="zh-TW" dirty="0" smtClean="0"/>
              <a:t>information systems are part of a series of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value-adding activities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acquiring, transforming, and distributing information </a:t>
            </a:r>
            <a:r>
              <a:rPr lang="en-US" altLang="zh-TW" dirty="0" smtClean="0">
                <a:solidFill>
                  <a:srgbClr val="C00000"/>
                </a:solidFill>
              </a:rPr>
              <a:t/>
            </a:r>
            <a:br>
              <a:rPr lang="en-US" altLang="zh-TW" dirty="0" smtClean="0">
                <a:solidFill>
                  <a:srgbClr val="C00000"/>
                </a:solidFill>
              </a:rPr>
            </a:br>
            <a:r>
              <a:rPr lang="en-US" altLang="zh-TW" dirty="0" smtClean="0"/>
              <a:t>that managers can use to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improve decision making</a:t>
            </a:r>
            <a:r>
              <a:rPr lang="en-US" altLang="zh-TW" dirty="0" smtClean="0"/>
              <a:t>,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enhance organizational performance</a:t>
            </a:r>
            <a:r>
              <a:rPr lang="en-US" altLang="zh-TW" dirty="0" smtClean="0"/>
              <a:t>, and, ultimately, </a:t>
            </a:r>
            <a:r>
              <a:rPr lang="en-US" altLang="zh-TW" b="1" dirty="0" smtClean="0">
                <a:solidFill>
                  <a:srgbClr val="FF0000"/>
                </a:solidFill>
              </a:rPr>
              <a:t>increase firm profitability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7423B-79AD-4A90-9498-FE5DDB585AB9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95544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US" altLang="zh-TW" smtClean="0"/>
              <a:t>COMPLEMENTARY </a:t>
            </a:r>
            <a:r>
              <a:rPr lang="en-US" altLang="zh-TW" smtClean="0">
                <a:solidFill>
                  <a:srgbClr val="FF0000"/>
                </a:solidFill>
              </a:rPr>
              <a:t>SOCIAL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rgbClr val="FF0000"/>
                </a:solidFill>
              </a:rPr>
              <a:t>MANAGERIAL</a:t>
            </a:r>
            <a:r>
              <a:rPr lang="en-US" altLang="zh-TW" smtClean="0"/>
              <a:t>, AND </a:t>
            </a:r>
            <a:r>
              <a:rPr lang="en-US" altLang="zh-TW" smtClean="0">
                <a:solidFill>
                  <a:srgbClr val="FF0000"/>
                </a:solidFill>
              </a:rPr>
              <a:t>ORGANIZATIONAL ASSETS</a:t>
            </a:r>
            <a:r>
              <a:rPr lang="en-US" altLang="zh-TW" smtClean="0"/>
              <a:t> REQUIRED TO OPTIMIZE RETURNS FROM </a:t>
            </a:r>
            <a:r>
              <a:rPr lang="en-US" altLang="zh-TW" smtClean="0">
                <a:solidFill>
                  <a:srgbClr val="C00000"/>
                </a:solidFill>
              </a:rPr>
              <a:t>INFORMATION TECHNOLOGY INVESTMENTS</a:t>
            </a:r>
            <a:endParaRPr lang="zh-TW" altLang="en-US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B1018-E58F-40F0-99DA-5BD6E80F8B1E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57939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Organizational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Supportive organizational culture that values efficiency and effectiveness</a:t>
            </a:r>
          </a:p>
          <a:p>
            <a:r>
              <a:rPr lang="en-US" altLang="zh-TW" smtClean="0"/>
              <a:t>Appropriate business model</a:t>
            </a:r>
          </a:p>
          <a:p>
            <a:r>
              <a:rPr lang="en-US" altLang="zh-TW" smtClean="0"/>
              <a:t>Efficient business processes</a:t>
            </a:r>
          </a:p>
          <a:p>
            <a:r>
              <a:rPr lang="en-US" altLang="zh-TW" smtClean="0"/>
              <a:t>Decentralized authority</a:t>
            </a:r>
          </a:p>
          <a:p>
            <a:r>
              <a:rPr lang="en-US" altLang="zh-TW" smtClean="0"/>
              <a:t>Distributed decision-making rights</a:t>
            </a:r>
          </a:p>
          <a:p>
            <a:r>
              <a:rPr lang="en-US" altLang="zh-TW" smtClean="0"/>
              <a:t>Strong IS development team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6E39-1AFB-4DD3-886E-D3F614D74B22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34351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Managerial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r>
              <a:rPr lang="en-US" altLang="zh-TW" smtClean="0"/>
              <a:t>Strong senior management support for technology investment and change</a:t>
            </a:r>
          </a:p>
          <a:p>
            <a:r>
              <a:rPr lang="en-US" altLang="zh-TW" smtClean="0"/>
              <a:t>Incentives for management innovation</a:t>
            </a:r>
          </a:p>
          <a:p>
            <a:r>
              <a:rPr lang="en-US" altLang="zh-TW" smtClean="0"/>
              <a:t>Teamwork and collaborative work environments</a:t>
            </a:r>
          </a:p>
          <a:p>
            <a:r>
              <a:rPr lang="en-US" altLang="zh-TW" smtClean="0"/>
              <a:t>Training programs to enhance management decision skills</a:t>
            </a:r>
          </a:p>
          <a:p>
            <a:r>
              <a:rPr lang="en-US" altLang="zh-TW" smtClean="0"/>
              <a:t>Management culture that values flexibility and knowledge-based decision making.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212D5-F22D-4CE0-94B1-73AAE68DCC48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050500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Social assets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4857750"/>
          </a:xfrm>
        </p:spPr>
        <p:txBody>
          <a:bodyPr/>
          <a:lstStyle/>
          <a:p>
            <a:r>
              <a:rPr lang="en-US" altLang="zh-TW" smtClean="0"/>
              <a:t>The Internet and telecommunications infrastructure</a:t>
            </a:r>
          </a:p>
          <a:p>
            <a:r>
              <a:rPr lang="en-US" altLang="zh-TW" smtClean="0"/>
              <a:t>IT-enriched educational programs raising labor force computer literacy</a:t>
            </a:r>
          </a:p>
          <a:p>
            <a:r>
              <a:rPr lang="en-US" altLang="zh-TW" smtClean="0"/>
              <a:t>Standards (both government and private sector)</a:t>
            </a:r>
          </a:p>
          <a:p>
            <a:r>
              <a:rPr lang="en-US" altLang="zh-TW" smtClean="0"/>
              <a:t>Laws and regulations creating fair, stable market environments</a:t>
            </a:r>
          </a:p>
          <a:p>
            <a:r>
              <a:rPr lang="en-US" altLang="zh-TW" smtClean="0"/>
              <a:t>Technology and service firms in adjacent markets to assist implementation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323CC-F626-4F0B-9298-6C0DF57E81EA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79873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Contemporary Approaches to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3F86D-8DFF-4D6E-8C1C-EBE2D2A11D33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pic>
        <p:nvPicPr>
          <p:cNvPr id="38916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>
            <a:fillRect/>
          </a:stretch>
        </p:blipFill>
        <p:spPr bwMode="auto">
          <a:xfrm>
            <a:off x="323850" y="1412875"/>
            <a:ext cx="8520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459101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Contemporary Approaches to Information Systems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Technical Approach</a:t>
            </a:r>
          </a:p>
          <a:p>
            <a:r>
              <a:rPr lang="en-US" altLang="zh-TW" b="1" smtClean="0"/>
              <a:t>Behavioral Approach</a:t>
            </a:r>
          </a:p>
          <a:p>
            <a:r>
              <a:rPr lang="en-US" altLang="zh-TW" b="1" smtClean="0">
                <a:solidFill>
                  <a:srgbClr val="C00000"/>
                </a:solidFill>
              </a:rPr>
              <a:t>Sociotechnical Systems</a:t>
            </a:r>
          </a:p>
          <a:p>
            <a:pPr lvl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3DC5A-33DB-4CB7-A9D8-7BBA3CD31A6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9869958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 </a:t>
            </a:r>
            <a:r>
              <a:rPr lang="en-US" altLang="zh-TW" smtClean="0">
                <a:solidFill>
                  <a:srgbClr val="FF0000"/>
                </a:solidFill>
              </a:rPr>
              <a:t>Sociotechnical</a:t>
            </a:r>
            <a:r>
              <a:rPr lang="en-US" altLang="zh-TW" smtClean="0"/>
              <a:t> Perspective on Information Systems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FB24-6AA6-40F0-80E7-8A7610EAE0D6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pic>
        <p:nvPicPr>
          <p:cNvPr id="40964" name="Picture Placeholder 10" descr="Fig-1-7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1448"/>
          <a:stretch>
            <a:fillRect/>
          </a:stretch>
        </p:blipFill>
        <p:spPr bwMode="auto">
          <a:xfrm>
            <a:off x="179388" y="1828800"/>
            <a:ext cx="874712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042922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UPS </a:t>
            </a:r>
            <a:r>
              <a:rPr lang="en-US" altLang="zh-TW" dirty="0" smtClean="0"/>
              <a:t>(Chap. 1)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(pp.53-54)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dirty="0" smtClean="0"/>
              <a:t>UPS Competes Globally with </a:t>
            </a:r>
            <a:br>
              <a:rPr lang="en-US" altLang="zh-TW" sz="4000" dirty="0" smtClean="0"/>
            </a:br>
            <a:r>
              <a:rPr lang="en-US" altLang="zh-TW" sz="4000" dirty="0" smtClean="0"/>
              <a:t>Information Technology</a:t>
            </a:r>
            <a:endParaRPr lang="zh-TW" altLang="en-US" sz="4000" dirty="0" smtClean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3849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are the inputs, processing, and outputs of UPS’s package tracking system?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What technologies are used by UPS? How are these technologies related to UPS’s business strategy?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What strategic business objectives do UPS’s information systems address?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4. What would happen if UPS’s information systems were not available?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8A902-D0C4-4130-8242-B04C4DD140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資訊管理專題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(Hot </a:t>
            </a:r>
            <a:r>
              <a:rPr lang="en-US" altLang="zh-TW" sz="3600" dirty="0">
                <a:solidFill>
                  <a:srgbClr val="FF0000"/>
                </a:solidFill>
              </a:rPr>
              <a:t>Issues of Information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Management)</a:t>
            </a:r>
            <a:endParaRPr lang="zh-TW" altLang="en-US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週三 </a:t>
            </a:r>
            <a:r>
              <a:rPr lang="is-IS" altLang="zh-TW" dirty="0"/>
              <a:t>8,9 (15:10-17:00) B702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/>
          <a:lstStyle/>
          <a:p>
            <a:r>
              <a:rPr lang="zh-TW" altLang="zh-TW" dirty="0" smtClean="0">
                <a:solidFill>
                  <a:schemeClr val="accent1"/>
                </a:solidFill>
                <a:latin typeface="標楷體" pitchFamily="65" charset="-120"/>
              </a:rPr>
              <a:t>課程簡介</a:t>
            </a:r>
            <a:endParaRPr lang="zh-TW" altLang="en-US" dirty="0" smtClean="0">
              <a:solidFill>
                <a:schemeClr val="accent1"/>
              </a:solidFill>
              <a:latin typeface="標楷體" pitchFamily="65" charset="-12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351837" cy="5400675"/>
          </a:xfrm>
        </p:spPr>
        <p:txBody>
          <a:bodyPr/>
          <a:lstStyle/>
          <a:p>
            <a:r>
              <a:rPr lang="zh-TW" altLang="en-US" sz="2800" dirty="0" smtClean="0">
                <a:latin typeface="Arial Unicode MS" pitchFamily="34" charset="-120"/>
              </a:rPr>
              <a:t>本課程透過</a:t>
            </a:r>
            <a:r>
              <a:rPr lang="zh-TW" altLang="en-US" sz="2800" dirty="0" smtClean="0">
                <a:solidFill>
                  <a:srgbClr val="FF0000"/>
                </a:solidFill>
                <a:latin typeface="Arial Unicode MS" pitchFamily="34" charset="-120"/>
              </a:rPr>
              <a:t>資訊管理專題個案研究</a:t>
            </a:r>
            <a:r>
              <a:rPr lang="zh-TW" altLang="en-US" sz="2800" dirty="0" smtClean="0">
                <a:latin typeface="Arial Unicode MS" pitchFamily="34" charset="-120"/>
              </a:rPr>
              <a:t>讓學生理解</a:t>
            </a:r>
            <a:r>
              <a:rPr lang="en-US" altLang="zh-TW" sz="2800" dirty="0" smtClean="0">
                <a:latin typeface="Arial Unicode MS" pitchFamily="34" charset="-120"/>
              </a:rPr>
              <a:t/>
            </a:r>
            <a:br>
              <a:rPr lang="en-US" altLang="zh-TW" sz="2800" dirty="0" smtClean="0">
                <a:latin typeface="Arial Unicode MS" pitchFamily="34" charset="-120"/>
              </a:rPr>
            </a:br>
            <a:r>
              <a:rPr lang="zh-TW" altLang="en-US" sz="2800" dirty="0" smtClean="0">
                <a:solidFill>
                  <a:srgbClr val="FF0000"/>
                </a:solidFill>
                <a:latin typeface="Arial Unicode MS" pitchFamily="34" charset="-120"/>
              </a:rPr>
              <a:t>資訊系統</a:t>
            </a:r>
            <a:r>
              <a:rPr lang="zh-TW" altLang="en-US" sz="2800" dirty="0" smtClean="0">
                <a:latin typeface="Arial Unicode MS" pitchFamily="34" charset="-120"/>
              </a:rPr>
              <a:t>與</a:t>
            </a:r>
            <a:r>
              <a:rPr lang="zh-TW" altLang="en-US" sz="2800" dirty="0" smtClean="0">
                <a:solidFill>
                  <a:srgbClr val="FF0000"/>
                </a:solidFill>
                <a:latin typeface="Arial Unicode MS" pitchFamily="34" charset="-120"/>
              </a:rPr>
              <a:t>企業績效</a:t>
            </a:r>
            <a:r>
              <a:rPr lang="zh-TW" altLang="en-US" sz="2800" dirty="0" smtClean="0">
                <a:latin typeface="Arial Unicode MS" pitchFamily="34" charset="-120"/>
              </a:rPr>
              <a:t>的直接連結。</a:t>
            </a:r>
            <a:endParaRPr lang="en-US" altLang="zh-TW" sz="2800" dirty="0" smtClean="0">
              <a:latin typeface="Arial Unicode MS" pitchFamily="34" charset="-120"/>
            </a:endParaRPr>
          </a:p>
          <a:p>
            <a:r>
              <a:rPr lang="zh-TW" altLang="en-US" sz="2800" dirty="0" smtClean="0">
                <a:latin typeface="Arial Unicode MS" pitchFamily="34" charset="-120"/>
              </a:rPr>
              <a:t>資訊管理專題課程讓學生可以更好的了解</a:t>
            </a:r>
            <a:r>
              <a:rPr lang="en-US" altLang="zh-TW" sz="2800" dirty="0" smtClean="0">
                <a:latin typeface="Arial Unicode MS" pitchFamily="34" charset="-120"/>
              </a:rPr>
              <a:t/>
            </a:r>
            <a:br>
              <a:rPr lang="en-US" altLang="zh-TW" sz="2800" dirty="0" smtClean="0">
                <a:latin typeface="Arial Unicode MS" pitchFamily="34" charset="-120"/>
              </a:rPr>
            </a:br>
            <a:r>
              <a:rPr lang="zh-TW" altLang="en-US" sz="2800" dirty="0" smtClean="0">
                <a:latin typeface="Arial Unicode MS" pitchFamily="34" charset="-120"/>
              </a:rPr>
              <a:t>特定公司如何使用資訊系統</a:t>
            </a:r>
            <a:r>
              <a:rPr lang="en-US" altLang="zh-TW" sz="2800" dirty="0" smtClean="0">
                <a:latin typeface="Arial Unicode MS" pitchFamily="34" charset="-120"/>
              </a:rPr>
              <a:t/>
            </a:r>
            <a:br>
              <a:rPr lang="en-US" altLang="zh-TW" sz="2800" dirty="0" smtClean="0">
                <a:latin typeface="Arial Unicode MS" pitchFamily="34" charset="-120"/>
              </a:rPr>
            </a:br>
            <a:r>
              <a:rPr lang="zh-TW" altLang="en-US" sz="2800" dirty="0" smtClean="0">
                <a:latin typeface="Arial Unicode MS" pitchFamily="34" charset="-120"/>
              </a:rPr>
              <a:t>來達成</a:t>
            </a:r>
            <a:r>
              <a:rPr lang="zh-TW" altLang="en-US" sz="2800" dirty="0" smtClean="0">
                <a:solidFill>
                  <a:srgbClr val="FF0000"/>
                </a:solidFill>
                <a:latin typeface="Arial Unicode MS" pitchFamily="34" charset="-120"/>
              </a:rPr>
              <a:t>主要的企業目標</a:t>
            </a:r>
            <a:r>
              <a:rPr lang="zh-TW" altLang="en-US" sz="2800" dirty="0" smtClean="0">
                <a:latin typeface="Arial Unicode MS" pitchFamily="34" charset="-120"/>
              </a:rPr>
              <a:t>：</a:t>
            </a:r>
            <a:endParaRPr lang="en-US" altLang="zh-TW" sz="2800" dirty="0" smtClean="0">
              <a:latin typeface="Arial Unicode MS" pitchFamily="34" charset="-120"/>
            </a:endParaRPr>
          </a:p>
          <a:p>
            <a:pPr lvl="1"/>
            <a:r>
              <a:rPr lang="zh-TW" altLang="en-US" sz="2400" dirty="0" smtClean="0">
                <a:latin typeface="Arial Unicode MS" pitchFamily="34" charset="-120"/>
              </a:rPr>
              <a:t>卓越的經營</a:t>
            </a:r>
            <a:endParaRPr lang="en-US" altLang="zh-TW" sz="2400" dirty="0" smtClean="0">
              <a:latin typeface="Arial Unicode MS" pitchFamily="34" charset="-120"/>
            </a:endParaRPr>
          </a:p>
          <a:p>
            <a:pPr lvl="1"/>
            <a:r>
              <a:rPr lang="zh-TW" altLang="en-US" sz="2400" dirty="0" smtClean="0">
                <a:latin typeface="Arial Unicode MS" pitchFamily="34" charset="-120"/>
              </a:rPr>
              <a:t>新產品、服務和商業模式</a:t>
            </a:r>
            <a:endParaRPr lang="en-US" altLang="zh-TW" sz="2400" dirty="0" smtClean="0">
              <a:latin typeface="Arial Unicode MS" pitchFamily="34" charset="-120"/>
            </a:endParaRPr>
          </a:p>
          <a:p>
            <a:pPr lvl="1"/>
            <a:r>
              <a:rPr lang="zh-TW" altLang="en-US" sz="2400" dirty="0" smtClean="0">
                <a:latin typeface="Arial Unicode MS" pitchFamily="34" charset="-120"/>
              </a:rPr>
              <a:t>客戶和供應商的緊密關係</a:t>
            </a:r>
            <a:endParaRPr lang="en-US" altLang="zh-TW" sz="2400" dirty="0" smtClean="0">
              <a:latin typeface="Arial Unicode MS" pitchFamily="34" charset="-120"/>
            </a:endParaRPr>
          </a:p>
          <a:p>
            <a:pPr lvl="1"/>
            <a:r>
              <a:rPr lang="zh-TW" altLang="en-US" sz="2400" dirty="0" smtClean="0">
                <a:latin typeface="Arial Unicode MS" pitchFamily="34" charset="-120"/>
              </a:rPr>
              <a:t>改善決策制定</a:t>
            </a:r>
            <a:endParaRPr lang="en-US" altLang="zh-TW" sz="2400" dirty="0" smtClean="0">
              <a:latin typeface="Arial Unicode MS" pitchFamily="34" charset="-120"/>
            </a:endParaRPr>
          </a:p>
          <a:p>
            <a:pPr lvl="1"/>
            <a:r>
              <a:rPr lang="zh-TW" altLang="en-US" sz="2400" dirty="0" smtClean="0">
                <a:latin typeface="Arial Unicode MS" pitchFamily="34" charset="-120"/>
              </a:rPr>
              <a:t>競爭優勢</a:t>
            </a:r>
            <a:endParaRPr lang="en-US" altLang="zh-TW" sz="2400" dirty="0" smtClean="0">
              <a:latin typeface="Arial Unicode MS" pitchFamily="34" charset="-120"/>
            </a:endParaRPr>
          </a:p>
          <a:p>
            <a:pPr lvl="1"/>
            <a:r>
              <a:rPr lang="zh-TW" altLang="en-US" sz="2400" dirty="0" smtClean="0">
                <a:latin typeface="Arial Unicode MS" pitchFamily="34" charset="-120"/>
              </a:rPr>
              <a:t>永續經營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B4E13-6167-41B7-B301-908663719A69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Summary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5D82E-A522-4093-A2F3-E282DC41381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388" y="836712"/>
            <a:ext cx="8713787" cy="5832376"/>
          </a:xfrm>
        </p:spPr>
        <p:txBody>
          <a:bodyPr/>
          <a:lstStyle/>
          <a:p>
            <a:r>
              <a:rPr lang="en-US" altLang="zh-TW" sz="2800" dirty="0" smtClean="0"/>
              <a:t>This course helps students to understand and analysis the direct connection between </a:t>
            </a:r>
            <a:r>
              <a:rPr lang="en-US" altLang="zh-TW" sz="2800" dirty="0" smtClean="0">
                <a:solidFill>
                  <a:srgbClr val="FF0000"/>
                </a:solidFill>
              </a:rPr>
              <a:t>information systems</a:t>
            </a:r>
            <a:r>
              <a:rPr lang="en-US" altLang="zh-TW" sz="2800" dirty="0" smtClean="0"/>
              <a:t> and </a:t>
            </a:r>
            <a:r>
              <a:rPr lang="en-US" altLang="zh-TW" sz="2800" dirty="0" smtClean="0">
                <a:solidFill>
                  <a:srgbClr val="FF0000"/>
                </a:solidFill>
              </a:rPr>
              <a:t>business performance </a:t>
            </a:r>
            <a:r>
              <a:rPr lang="en-US" altLang="zh-TW" sz="2800" dirty="0" smtClean="0"/>
              <a:t>though </a:t>
            </a:r>
            <a:br>
              <a:rPr lang="en-US" altLang="zh-TW" sz="2800" dirty="0" smtClean="0"/>
            </a:br>
            <a:r>
              <a:rPr lang="en-US" altLang="zh-TW" sz="2800" dirty="0" smtClean="0">
                <a:solidFill>
                  <a:srgbClr val="FF0000"/>
                </a:solidFill>
              </a:rPr>
              <a:t>case </a:t>
            </a:r>
            <a:r>
              <a:rPr lang="en-US" altLang="zh-TW" sz="2800" dirty="0">
                <a:solidFill>
                  <a:srgbClr val="FF0000"/>
                </a:solidFill>
              </a:rPr>
              <a:t>study </a:t>
            </a:r>
            <a:r>
              <a:rPr lang="en-US" altLang="zh-TW" sz="2800" dirty="0" smtClean="0">
                <a:solidFill>
                  <a:srgbClr val="FF0000"/>
                </a:solidFill>
              </a:rPr>
              <a:t>of information </a:t>
            </a:r>
            <a:r>
              <a:rPr lang="en-US" altLang="zh-TW" sz="2800" dirty="0">
                <a:solidFill>
                  <a:srgbClr val="FF0000"/>
                </a:solidFill>
              </a:rPr>
              <a:t>management hot topics</a:t>
            </a:r>
            <a:r>
              <a:rPr lang="en-US" altLang="zh-TW" sz="2800" dirty="0" smtClean="0"/>
              <a:t>. </a:t>
            </a:r>
          </a:p>
          <a:p>
            <a:r>
              <a:rPr lang="en-US" altLang="zh-TW" sz="2800" dirty="0" smtClean="0"/>
              <a:t>It helps students a better understanding of how specific companies use information systems to achieve the </a:t>
            </a:r>
            <a:r>
              <a:rPr lang="en-US" altLang="zh-TW" sz="2800" dirty="0" smtClean="0">
                <a:solidFill>
                  <a:srgbClr val="FF0000"/>
                </a:solidFill>
              </a:rPr>
              <a:t>main business objectives</a:t>
            </a:r>
            <a:r>
              <a:rPr lang="en-US" altLang="zh-TW" sz="2800" dirty="0" smtClean="0"/>
              <a:t>: </a:t>
            </a:r>
          </a:p>
          <a:p>
            <a:pPr lvl="1"/>
            <a:r>
              <a:rPr lang="en-US" altLang="zh-TW" sz="2400" dirty="0" smtClean="0"/>
              <a:t>operational excellence</a:t>
            </a:r>
          </a:p>
          <a:p>
            <a:pPr lvl="1"/>
            <a:r>
              <a:rPr lang="en-US" altLang="zh-TW" sz="2400" dirty="0" smtClean="0"/>
              <a:t>new products, services, and business models</a:t>
            </a:r>
          </a:p>
          <a:p>
            <a:pPr lvl="1"/>
            <a:r>
              <a:rPr lang="en-US" altLang="zh-TW" sz="2400" dirty="0" smtClean="0"/>
              <a:t>customer and supplier intimacy </a:t>
            </a:r>
          </a:p>
          <a:p>
            <a:pPr lvl="1"/>
            <a:r>
              <a:rPr lang="en-US" altLang="zh-TW" sz="2400" dirty="0" smtClean="0"/>
              <a:t>improved decision making</a:t>
            </a:r>
          </a:p>
          <a:p>
            <a:pPr lvl="1"/>
            <a:r>
              <a:rPr lang="en-US" altLang="zh-TW" sz="2400" dirty="0" smtClean="0"/>
              <a:t>competitive advantage</a:t>
            </a:r>
          </a:p>
          <a:p>
            <a:pPr lvl="1"/>
            <a:r>
              <a:rPr lang="en-US" altLang="zh-TW" sz="2400" dirty="0" smtClean="0"/>
              <a:t>survival</a:t>
            </a:r>
            <a:endParaRPr lang="zh-TW" altLang="en-US" sz="24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accent1"/>
                </a:solidFill>
              </a:rPr>
              <a:t>Contact Information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 smtClean="0">
                <a:latin typeface="+mn-lt"/>
              </a:rPr>
              <a:t>戴敏育 博士 </a:t>
            </a:r>
            <a:r>
              <a:rPr lang="en-US" altLang="zh-TW" b="1" dirty="0" smtClean="0">
                <a:latin typeface="+mn-lt"/>
              </a:rPr>
              <a:t>(Min-</a:t>
            </a:r>
            <a:r>
              <a:rPr lang="en-US" altLang="zh-TW" b="1" dirty="0" err="1" smtClean="0">
                <a:latin typeface="+mn-lt"/>
              </a:rPr>
              <a:t>Yuh</a:t>
            </a:r>
            <a:r>
              <a:rPr lang="en-US" altLang="zh-TW" b="1" dirty="0" smtClean="0">
                <a:latin typeface="+mn-lt"/>
              </a:rPr>
              <a:t> Day, Ph.D.)</a:t>
            </a:r>
            <a:endParaRPr lang="en-US" altLang="zh-TW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+mn-lt"/>
              </a:rPr>
              <a:t>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+mn-lt"/>
              </a:rPr>
              <a:t>專任助理教授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 smtClean="0">
                <a:latin typeface="+mn-lt"/>
                <a:hlinkClick r:id="rId2"/>
              </a:rPr>
              <a:t>淡江大學</a:t>
            </a:r>
            <a:r>
              <a:rPr lang="zh-TW" altLang="en-US" b="1" dirty="0" smtClean="0">
                <a:latin typeface="+mn-lt"/>
              </a:rPr>
              <a:t> </a:t>
            </a:r>
            <a:r>
              <a:rPr lang="zh-TW" altLang="en-US" b="1" dirty="0" smtClean="0">
                <a:latin typeface="+mn-lt"/>
                <a:hlinkClick r:id="rId3"/>
              </a:rPr>
              <a:t>資訊管理學系</a:t>
            </a:r>
            <a:endParaRPr lang="zh-TW" altLang="en-US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+mn-lt"/>
              </a:rPr>
              <a:t>電話：</a:t>
            </a:r>
            <a:r>
              <a:rPr lang="en-US" altLang="zh-TW" dirty="0" smtClean="0">
                <a:latin typeface="+mn-lt"/>
              </a:rPr>
              <a:t>02-26215656 #2846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+mn-lt"/>
              </a:rPr>
              <a:t>傳真：</a:t>
            </a:r>
            <a:r>
              <a:rPr lang="en-US" altLang="zh-TW" dirty="0" smtClean="0">
                <a:latin typeface="+mn-lt"/>
              </a:rPr>
              <a:t>02-26209737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+mn-lt"/>
              </a:rPr>
              <a:t>研究室：</a:t>
            </a:r>
            <a:r>
              <a:rPr lang="en-US" altLang="zh-TW" dirty="0" smtClean="0">
                <a:latin typeface="+mn-lt"/>
              </a:rPr>
              <a:t>B929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+mn-lt"/>
              </a:rPr>
              <a:t>地址： </a:t>
            </a:r>
            <a:r>
              <a:rPr lang="en-US" altLang="zh-TW" dirty="0" smtClean="0">
                <a:latin typeface="+mn-lt"/>
              </a:rPr>
              <a:t>25137 </a:t>
            </a:r>
            <a:r>
              <a:rPr lang="zh-TW" altLang="en-US" dirty="0" smtClean="0">
                <a:latin typeface="+mn-lt"/>
              </a:rPr>
              <a:t>新北市淡水區英專路</a:t>
            </a:r>
            <a:r>
              <a:rPr lang="en-US" altLang="zh-TW" dirty="0" smtClean="0">
                <a:latin typeface="+mn-lt"/>
              </a:rPr>
              <a:t>151</a:t>
            </a:r>
            <a:r>
              <a:rPr lang="zh-TW" altLang="en-US" dirty="0" smtClean="0">
                <a:latin typeface="+mn-lt"/>
              </a:rPr>
              <a:t>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latin typeface="+mn-lt"/>
              </a:rPr>
              <a:t>Email</a:t>
            </a:r>
            <a:r>
              <a:rPr lang="zh-TW" altLang="en-US" dirty="0" smtClean="0">
                <a:latin typeface="+mn-lt"/>
              </a:rPr>
              <a:t>： </a:t>
            </a:r>
            <a:r>
              <a:rPr lang="en-US" altLang="zh-TW" dirty="0" smtClean="0">
                <a:latin typeface="+mn-lt"/>
              </a:rPr>
              <a:t>myday@mail.tku.edu.tw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+mn-lt"/>
              </a:rPr>
              <a:t>網址：</a:t>
            </a:r>
            <a:r>
              <a:rPr lang="en-US" altLang="zh-TW" dirty="0" smtClean="0">
                <a:latin typeface="+mn-lt"/>
                <a:hlinkClick r:id="rId4"/>
              </a:rPr>
              <a:t>http://mail.tku.edu.tw/myday/</a:t>
            </a:r>
            <a:endParaRPr lang="en-US" altLang="zh-TW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 smtClean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32295-1AB2-43F1-BEC1-83EA6F5775CC}" type="slidenum">
              <a:rPr lang="zh-TW" altLang="en-US"/>
              <a:pPr>
                <a:defRPr/>
              </a:pPr>
              <a:t>61</a:t>
            </a:fld>
            <a:endParaRPr lang="zh-TW" altLang="en-US"/>
          </a:p>
        </p:txBody>
      </p:sp>
      <p:pic>
        <p:nvPicPr>
          <p:cNvPr id="36869" name="Picture 6" descr="http://mail.tku.edu.tw/myday/images/Myday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184943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68313" y="58738"/>
            <a:ext cx="8229600" cy="84931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Course Introduction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79388" y="836712"/>
            <a:ext cx="8713787" cy="5832376"/>
          </a:xfrm>
        </p:spPr>
        <p:txBody>
          <a:bodyPr/>
          <a:lstStyle/>
          <a:p>
            <a:r>
              <a:rPr lang="en-US" altLang="zh-TW" sz="2800" dirty="0" smtClean="0"/>
              <a:t>This course helps students to understand and analysis the direct connection between </a:t>
            </a:r>
            <a:r>
              <a:rPr lang="en-US" altLang="zh-TW" sz="2800" dirty="0" smtClean="0">
                <a:solidFill>
                  <a:srgbClr val="FF0000"/>
                </a:solidFill>
              </a:rPr>
              <a:t>information systems</a:t>
            </a:r>
            <a:r>
              <a:rPr lang="en-US" altLang="zh-TW" sz="2800" dirty="0" smtClean="0"/>
              <a:t> and </a:t>
            </a:r>
            <a:r>
              <a:rPr lang="en-US" altLang="zh-TW" sz="2800" dirty="0" smtClean="0">
                <a:solidFill>
                  <a:srgbClr val="FF0000"/>
                </a:solidFill>
              </a:rPr>
              <a:t>business performance </a:t>
            </a:r>
            <a:r>
              <a:rPr lang="en-US" altLang="zh-TW" sz="2800" dirty="0" smtClean="0"/>
              <a:t>though </a:t>
            </a:r>
            <a:br>
              <a:rPr lang="en-US" altLang="zh-TW" sz="2800" dirty="0" smtClean="0"/>
            </a:br>
            <a:r>
              <a:rPr lang="en-US" altLang="zh-TW" sz="2800" dirty="0" smtClean="0">
                <a:solidFill>
                  <a:srgbClr val="FF0000"/>
                </a:solidFill>
              </a:rPr>
              <a:t>case </a:t>
            </a:r>
            <a:r>
              <a:rPr lang="en-US" altLang="zh-TW" sz="2800" dirty="0">
                <a:solidFill>
                  <a:srgbClr val="FF0000"/>
                </a:solidFill>
              </a:rPr>
              <a:t>study </a:t>
            </a:r>
            <a:r>
              <a:rPr lang="en-US" altLang="zh-TW" sz="2800" dirty="0" smtClean="0">
                <a:solidFill>
                  <a:srgbClr val="FF0000"/>
                </a:solidFill>
              </a:rPr>
              <a:t>of information </a:t>
            </a:r>
            <a:r>
              <a:rPr lang="en-US" altLang="zh-TW" sz="2800" dirty="0">
                <a:solidFill>
                  <a:srgbClr val="FF0000"/>
                </a:solidFill>
              </a:rPr>
              <a:t>management hot topics</a:t>
            </a:r>
            <a:r>
              <a:rPr lang="en-US" altLang="zh-TW" sz="2800" dirty="0" smtClean="0"/>
              <a:t>. </a:t>
            </a:r>
          </a:p>
          <a:p>
            <a:r>
              <a:rPr lang="en-US" altLang="zh-TW" sz="2800" dirty="0" smtClean="0"/>
              <a:t>It helps students a better understanding of how specific companies use information systems to achieve the </a:t>
            </a:r>
            <a:r>
              <a:rPr lang="en-US" altLang="zh-TW" sz="2800" dirty="0" smtClean="0">
                <a:solidFill>
                  <a:srgbClr val="FF0000"/>
                </a:solidFill>
              </a:rPr>
              <a:t>main business objectives</a:t>
            </a:r>
            <a:r>
              <a:rPr lang="en-US" altLang="zh-TW" sz="2800" dirty="0" smtClean="0"/>
              <a:t>: </a:t>
            </a:r>
          </a:p>
          <a:p>
            <a:pPr lvl="1"/>
            <a:r>
              <a:rPr lang="en-US" altLang="zh-TW" sz="2400" dirty="0" smtClean="0"/>
              <a:t>operational excellence</a:t>
            </a:r>
          </a:p>
          <a:p>
            <a:pPr lvl="1"/>
            <a:r>
              <a:rPr lang="en-US" altLang="zh-TW" sz="2400" dirty="0" smtClean="0"/>
              <a:t>new products, services, and business models</a:t>
            </a:r>
          </a:p>
          <a:p>
            <a:pPr lvl="1"/>
            <a:r>
              <a:rPr lang="en-US" altLang="zh-TW" sz="2400" dirty="0" smtClean="0"/>
              <a:t>customer and supplier intimacy </a:t>
            </a:r>
          </a:p>
          <a:p>
            <a:pPr lvl="1"/>
            <a:r>
              <a:rPr lang="en-US" altLang="zh-TW" sz="2400" dirty="0" smtClean="0"/>
              <a:t>improved decision making</a:t>
            </a:r>
          </a:p>
          <a:p>
            <a:pPr lvl="1"/>
            <a:r>
              <a:rPr lang="en-US" altLang="zh-TW" sz="2400" dirty="0" smtClean="0"/>
              <a:t>competitive advantage</a:t>
            </a:r>
          </a:p>
          <a:p>
            <a:pPr lvl="1"/>
            <a:r>
              <a:rPr lang="en-US" altLang="zh-TW" sz="2400" dirty="0" smtClean="0"/>
              <a:t>survival</a:t>
            </a:r>
            <a:endParaRPr lang="zh-TW" altLang="en-US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F4803-A7C9-46F3-B025-388D7B07266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  <a:latin typeface="標楷體" pitchFamily="65" charset="-120"/>
              </a:rPr>
              <a:t>課程目標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</a:rPr>
              <a:t>學生將能夠暸解及應用</a:t>
            </a:r>
            <a:r>
              <a:rPr lang="en-US" altLang="zh-TW" dirty="0" smtClean="0">
                <a:latin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</a:rPr>
              <a:t>資訊管理專題個案研究的方法</a:t>
            </a:r>
            <a:endParaRPr lang="en-US" altLang="zh-TW" dirty="0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8974A-1341-4FA2-A1E6-95DA9DC5FD6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Objective</a:t>
            </a:r>
            <a:endParaRPr lang="zh-TW" altLang="en-US" dirty="0" smtClean="0">
              <a:solidFill>
                <a:schemeClr val="accent1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altLang="zh-TW" dirty="0" smtClean="0"/>
              <a:t>Student will be able to understand and apply the methods of case study for information management hot topics.</a:t>
            </a:r>
            <a:endParaRPr lang="en-US" altLang="zh-TW" dirty="0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E5599-4C54-4A34-A4F1-656498085F96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2527</Words>
  <Application>Microsoft Macintosh PowerPoint</Application>
  <PresentationFormat>On-screen Show (4:3)</PresentationFormat>
  <Paragraphs>451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 Unicode MS</vt:lpstr>
      <vt:lpstr>Calibri</vt:lpstr>
      <vt:lpstr>Times New Roman</vt:lpstr>
      <vt:lpstr>新細明體</vt:lpstr>
      <vt:lpstr>標楷體</vt:lpstr>
      <vt:lpstr>Arial</vt:lpstr>
      <vt:lpstr>Office 佈景主題</vt:lpstr>
      <vt:lpstr>資訊管理專題 Hot Issues of Information Management</vt:lpstr>
      <vt:lpstr>淡江大學106學年度第1學期 課程教學計畫表  Fall 2017 (2017.09.20 - 2018.01.17)</vt:lpstr>
      <vt:lpstr>Information Management (MIS) Information Systems</vt:lpstr>
      <vt:lpstr>Overview of  Fundamental MIS Concepts</vt:lpstr>
      <vt:lpstr>Management Information Systems: Managing the Digital Firm</vt:lpstr>
      <vt:lpstr>課程簡介</vt:lpstr>
      <vt:lpstr>Course Introduction</vt:lpstr>
      <vt:lpstr>課程目標</vt:lpstr>
      <vt:lpstr>Objective</vt:lpstr>
      <vt:lpstr>PowerPoint Presentation</vt:lpstr>
      <vt:lpstr>PowerPoint Presentation</vt:lpstr>
      <vt:lpstr>PowerPoint Presentation</vt:lpstr>
      <vt:lpstr>教材課本與參考書籍</vt:lpstr>
      <vt:lpstr>修課應注意事項</vt:lpstr>
      <vt:lpstr>學期成績計算方式</vt:lpstr>
      <vt:lpstr>Case Study</vt:lpstr>
      <vt:lpstr>Case Study</vt:lpstr>
      <vt:lpstr>Information Management (MIS) Information Systems</vt:lpstr>
      <vt:lpstr>Overview of  Fundamental MIS Concepts</vt:lpstr>
      <vt:lpstr>Management Information Systems: Managing the Digital Firm</vt:lpstr>
      <vt:lpstr>Business  Model</vt:lpstr>
      <vt:lpstr>Business Model</vt:lpstr>
      <vt:lpstr>Definition of Business Model</vt:lpstr>
      <vt:lpstr>Business Model Canvas</vt:lpstr>
      <vt:lpstr>Business Model Canvas</vt:lpstr>
      <vt:lpstr>Business Model Canvas Explained</vt:lpstr>
      <vt:lpstr>The 9 Building Blocks of  Business Model</vt:lpstr>
      <vt:lpstr>Case Study: UPS (Chap. 1) (pp.53-54) UPS Competes Globally with  Information Technology</vt:lpstr>
      <vt:lpstr>Ponsse: Efficiency in Wood Harvesting  with Information System</vt:lpstr>
      <vt:lpstr>Overview of Fundamental MIS Concepts  using an integrated framework for  describing and analyzing information systems</vt:lpstr>
      <vt:lpstr>Information Systems in  Global Business</vt:lpstr>
      <vt:lpstr>How information systems are transforming business</vt:lpstr>
      <vt:lpstr>Globalization opportunities</vt:lpstr>
      <vt:lpstr>The Interdependence Between Organizations and Information Technology</vt:lpstr>
      <vt:lpstr>Strategic Business Objectives of Information Systems</vt:lpstr>
      <vt:lpstr>1. Operational Excellence</vt:lpstr>
      <vt:lpstr>2. New Products, Services, and Business Models</vt:lpstr>
      <vt:lpstr>3. Customer and Supplier Intimacy</vt:lpstr>
      <vt:lpstr>4. Improved Decision Making</vt:lpstr>
      <vt:lpstr>5. Competitive advantage</vt:lpstr>
      <vt:lpstr>6. Survival</vt:lpstr>
      <vt:lpstr>Information Systems  Are More Than Computers</vt:lpstr>
      <vt:lpstr>Dimensions of Information Systems</vt:lpstr>
      <vt:lpstr>Perspectives on Information Systems: Data and Information</vt:lpstr>
      <vt:lpstr>Functions of an Information System</vt:lpstr>
      <vt:lpstr>Levels in a Firm</vt:lpstr>
      <vt:lpstr>MAJOR BUSINESS FUNCTIONS</vt:lpstr>
      <vt:lpstr>IT ISN’T JUST TECHNOLOGY:  A BUSINESS PERSPECTIVE ON INFORMATION SYSTEMS</vt:lpstr>
      <vt:lpstr>The Business Information Value Chain</vt:lpstr>
      <vt:lpstr>The Business Information Value Chain</vt:lpstr>
      <vt:lpstr>COMPLEMENTARY SOCIAL, MANAGERIAL, AND ORGANIZATIONAL ASSETS REQUIRED TO OPTIMIZE RETURNS FROM INFORMATION TECHNOLOGY INVESTMENTS</vt:lpstr>
      <vt:lpstr>Organizational assets</vt:lpstr>
      <vt:lpstr>Managerial assets</vt:lpstr>
      <vt:lpstr>Social assets</vt:lpstr>
      <vt:lpstr>Contemporary Approaches to Information Systems</vt:lpstr>
      <vt:lpstr>Contemporary Approaches to Information Systems</vt:lpstr>
      <vt:lpstr>A Sociotechnical Perspective on Information Systems</vt:lpstr>
      <vt:lpstr>Case Study: UPS (Chap. 1) (pp.53-54) UPS Competes Globally with  Information Technology</vt:lpstr>
      <vt:lpstr>資訊管理專題 (Hot Issues of Information Management)</vt:lpstr>
      <vt:lpstr>Summary</vt:lpstr>
      <vt:lpstr>Contact Information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Hot Issues of Information Management (資訊管理專題)</dc:subject>
  <dc:creator>myday</dc:creator>
  <cp:keywords>Hot Issues of Information Management (資訊管理專題)</cp:keywords>
  <dc:description>Hot Issues of Information Management (資訊管理專題)</dc:description>
  <cp:lastModifiedBy>Microsoft Office User</cp:lastModifiedBy>
  <cp:revision>542</cp:revision>
  <dcterms:created xsi:type="dcterms:W3CDTF">2011-02-14T23:24:00Z</dcterms:created>
  <dcterms:modified xsi:type="dcterms:W3CDTF">2017-11-29T02:46:26Z</dcterms:modified>
  <cp:category/>
</cp:coreProperties>
</file>