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848" r:id="rId2"/>
    <p:sldId id="1161" r:id="rId3"/>
    <p:sldId id="1162" r:id="rId4"/>
    <p:sldId id="1163" r:id="rId5"/>
    <p:sldId id="1164" r:id="rId6"/>
    <p:sldId id="1165" r:id="rId7"/>
    <p:sldId id="1166" r:id="rId8"/>
    <p:sldId id="1183" r:id="rId9"/>
    <p:sldId id="1184" r:id="rId10"/>
    <p:sldId id="1177" r:id="rId11"/>
    <p:sldId id="1178" r:id="rId12"/>
    <p:sldId id="1179" r:id="rId13"/>
    <p:sldId id="1180" r:id="rId14"/>
    <p:sldId id="1268" r:id="rId15"/>
    <p:sldId id="1151" r:id="rId16"/>
    <p:sldId id="1266" r:id="rId17"/>
    <p:sldId id="1267" r:id="rId18"/>
    <p:sldId id="1273" r:id="rId19"/>
    <p:sldId id="1269" r:id="rId20"/>
    <p:sldId id="1270" r:id="rId21"/>
    <p:sldId id="1271" r:id="rId22"/>
    <p:sldId id="1272" r:id="rId23"/>
    <p:sldId id="1274" r:id="rId24"/>
    <p:sldId id="1275" r:id="rId25"/>
    <p:sldId id="1276" r:id="rId26"/>
    <p:sldId id="944" r:id="rId27"/>
    <p:sldId id="1110" r:id="rId28"/>
    <p:sldId id="945" r:id="rId29"/>
    <p:sldId id="946" r:id="rId30"/>
    <p:sldId id="1156" r:id="rId31"/>
    <p:sldId id="1158" r:id="rId32"/>
    <p:sldId id="947" r:id="rId33"/>
    <p:sldId id="1219" r:id="rId34"/>
    <p:sldId id="1220" r:id="rId35"/>
    <p:sldId id="1221" r:id="rId36"/>
    <p:sldId id="1222" r:id="rId37"/>
    <p:sldId id="1223" r:id="rId38"/>
    <p:sldId id="1224" r:id="rId39"/>
    <p:sldId id="1225" r:id="rId40"/>
    <p:sldId id="1226" r:id="rId41"/>
    <p:sldId id="1227" r:id="rId42"/>
    <p:sldId id="1228" r:id="rId43"/>
    <p:sldId id="1229" r:id="rId44"/>
    <p:sldId id="1230" r:id="rId45"/>
    <p:sldId id="1231" r:id="rId46"/>
    <p:sldId id="1232" r:id="rId47"/>
    <p:sldId id="1233" r:id="rId48"/>
    <p:sldId id="1234" r:id="rId49"/>
    <p:sldId id="1235" r:id="rId50"/>
    <p:sldId id="1236" r:id="rId51"/>
    <p:sldId id="1237" r:id="rId52"/>
    <p:sldId id="1238" r:id="rId53"/>
    <p:sldId id="1239" r:id="rId54"/>
    <p:sldId id="1240" r:id="rId55"/>
    <p:sldId id="1241" r:id="rId56"/>
    <p:sldId id="1242" r:id="rId57"/>
    <p:sldId id="1243" r:id="rId58"/>
    <p:sldId id="1244" r:id="rId59"/>
    <p:sldId id="1245" r:id="rId60"/>
    <p:sldId id="1246" r:id="rId61"/>
    <p:sldId id="1210" r:id="rId62"/>
    <p:sldId id="1211" r:id="rId63"/>
    <p:sldId id="1212" r:id="rId64"/>
    <p:sldId id="1213" r:id="rId65"/>
    <p:sldId id="1215" r:id="rId66"/>
    <p:sldId id="1216" r:id="rId67"/>
    <p:sldId id="1217" r:id="rId68"/>
    <p:sldId id="1218" r:id="rId69"/>
    <p:sldId id="1247" r:id="rId70"/>
    <p:sldId id="1252" r:id="rId71"/>
    <p:sldId id="1253" r:id="rId72"/>
    <p:sldId id="1254" r:id="rId73"/>
    <p:sldId id="1255" r:id="rId74"/>
    <p:sldId id="1256" r:id="rId75"/>
    <p:sldId id="1257" r:id="rId76"/>
    <p:sldId id="1258" r:id="rId77"/>
    <p:sldId id="1194" r:id="rId78"/>
    <p:sldId id="1193" r:id="rId79"/>
    <p:sldId id="1195" r:id="rId80"/>
    <p:sldId id="1196" r:id="rId81"/>
    <p:sldId id="1214" r:id="rId82"/>
    <p:sldId id="1190" r:id="rId8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4" autoAdjust="0"/>
    <p:restoredTop sz="93617"/>
  </p:normalViewPr>
  <p:slideViewPr>
    <p:cSldViewPr>
      <p:cViewPr varScale="1">
        <p:scale>
          <a:sx n="82" d="100"/>
          <a:sy n="82" d="100"/>
        </p:scale>
        <p:origin x="3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Model Innovation</a:t>
            </a:r>
          </a:p>
          <a:p>
            <a:r>
              <a:rPr lang="en-US" dirty="0" smtClean="0"/>
              <a:t>adding new activities</a:t>
            </a:r>
          </a:p>
          <a:p>
            <a:r>
              <a:rPr lang="en-US" dirty="0" smtClean="0"/>
              <a:t>linking activities in novel ways </a:t>
            </a:r>
          </a:p>
          <a:p>
            <a:r>
              <a:rPr lang="en-US" dirty="0" smtClean="0"/>
              <a:t>changing one or more parties that perform any of the activities.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 Amit, Raphael, and Christoph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Zott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. "Creating value through business model innovation."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MIT Sloan Management Review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53, no. 3 (2012): 41.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0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amazon.com/Python-Data-Analysis-Wrangling-IPython/dp/1449319793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Python-Finance-Analyze-Financial-Data/dp/1491945281" TargetMode="External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mazon.com/Derivatives-Analytics-Python-Simulation-Calibration/dp/1119037999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amazon.com/Mastering-Pandas-Finance-Michael-Heydt/dp/178398510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bmimatters.com/tag/business-model-canvas-examples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bmimatters.com/tag/business-model-canvas-examples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www.im.tku.edu.tw/" TargetMode="External"/><Relationship Id="rId5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44450"/>
            <a:ext cx="8423275" cy="1008063"/>
          </a:xfrm>
        </p:spPr>
        <p:txBody>
          <a:bodyPr/>
          <a:lstStyle/>
          <a:p>
            <a:pPr eaLnBrk="1" hangingPunct="1"/>
            <a:r>
              <a:rPr lang="zh-TW" altLang="en-US" sz="3600" dirty="0">
                <a:solidFill>
                  <a:schemeClr val="tx2"/>
                </a:solidFill>
              </a:rPr>
              <a:t>財務金融大數據分析</a:t>
            </a:r>
            <a:r>
              <a:rPr lang="en-US" altLang="zh-TW" sz="3600" dirty="0" smtClean="0">
                <a:solidFill>
                  <a:schemeClr val="tx2"/>
                </a:solidFill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</a:rPr>
            </a:br>
            <a:r>
              <a:rPr lang="en-US" altLang="zh-TW" sz="3500" dirty="0">
                <a:solidFill>
                  <a:schemeClr val="tx2"/>
                </a:solidFill>
              </a:rPr>
              <a:t>Big Data Analytics in Finance</a:t>
            </a:r>
            <a:endParaRPr lang="zh-TW" altLang="en-US" sz="3500" dirty="0" smtClean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141663"/>
            <a:ext cx="4032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1061BDAF01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EMBA </a:t>
            </a:r>
            <a:r>
              <a:rPr kumimoji="0" lang="is-IS" altLang="zh-TW" sz="1800" dirty="0">
                <a:solidFill>
                  <a:srgbClr val="7F7F7F"/>
                </a:solidFill>
              </a:rPr>
              <a:t>(M2322) (</a:t>
            </a:r>
            <a:r>
              <a:rPr kumimoji="0" lang="is-IS" altLang="zh-TW" sz="1800" dirty="0" smtClean="0">
                <a:solidFill>
                  <a:srgbClr val="7F7F7F"/>
                </a:solidFill>
              </a:rPr>
              <a:t>8605)</a:t>
            </a:r>
            <a:br>
              <a:rPr kumimoji="0" lang="is-IS" altLang="zh-TW" sz="1800" dirty="0" smtClean="0">
                <a:solidFill>
                  <a:srgbClr val="7F7F7F"/>
                </a:solidFill>
              </a:rPr>
            </a:br>
            <a:r>
              <a:rPr kumimoji="0" lang="en-US" altLang="ja-JP" sz="1800" dirty="0" smtClean="0">
                <a:solidFill>
                  <a:srgbClr val="7F7F7F"/>
                </a:solidFill>
              </a:rPr>
              <a:t> Thu </a:t>
            </a:r>
            <a:r>
              <a:rPr kumimoji="0" lang="en-US" altLang="ja-JP" sz="1800" dirty="0">
                <a:solidFill>
                  <a:srgbClr val="7F7F7F"/>
                </a:solidFill>
              </a:rPr>
              <a:t>12,13,14 (19:20-22:10) (</a:t>
            </a:r>
            <a:r>
              <a:rPr kumimoji="0" lang="en-US" altLang="ja-JP" sz="1800" dirty="0" smtClean="0">
                <a:solidFill>
                  <a:srgbClr val="7F7F7F"/>
                </a:solidFill>
              </a:rPr>
              <a:t>D503)</a:t>
            </a:r>
            <a:endParaRPr kumimoji="0" lang="en-US" altLang="ja-JP" sz="1800" dirty="0">
              <a:solidFill>
                <a:srgbClr val="7F7F7F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281114"/>
            <a:ext cx="8784976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財務金融大數據分析課程介紹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FF0000"/>
                </a:solidFill>
                <a:ea typeface="標楷體" pitchFamily="65" charset="-120"/>
              </a:rPr>
              <a:t>(Course Orientation for 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>Big </a:t>
            </a:r>
            <a:r>
              <a:rPr lang="en-US" altLang="zh-TW" sz="4400" b="1" dirty="0">
                <a:solidFill>
                  <a:srgbClr val="FF0000"/>
                </a:solidFill>
                <a:ea typeface="標楷體" pitchFamily="65" charset="-120"/>
              </a:rPr>
              <a:t>Data Analytics in Finance)</a:t>
            </a:r>
            <a:endParaRPr lang="mr-IN" altLang="zh-TW" sz="4400" b="1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2017-09-21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教學方法與評量方法</a:t>
            </a:r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dirty="0">
                <a:latin typeface="標楷體" charset="-120"/>
                <a:ea typeface="標楷體" charset="-120"/>
              </a:rPr>
              <a:t>教學方法</a:t>
            </a:r>
            <a:endParaRPr lang="en-US" altLang="zh-TW" sz="4400" dirty="0">
              <a:latin typeface="標楷體" charset="-120"/>
              <a:ea typeface="標楷體" charset="-120"/>
            </a:endParaRPr>
          </a:p>
          <a:p>
            <a:pPr lvl="1"/>
            <a:r>
              <a:rPr lang="zh-TW" altLang="en-US" sz="4400" dirty="0">
                <a:solidFill>
                  <a:srgbClr val="FF0000"/>
                </a:solidFill>
                <a:latin typeface="標楷體" charset="-120"/>
                <a:ea typeface="標楷體" charset="-120"/>
              </a:rPr>
              <a:t>講述</a:t>
            </a:r>
            <a:r>
              <a:rPr lang="zh-TW" altLang="en-US" sz="4400" dirty="0">
                <a:latin typeface="標楷體" charset="-120"/>
                <a:ea typeface="標楷體" charset="-120"/>
              </a:rPr>
              <a:t>、</a:t>
            </a:r>
            <a:r>
              <a:rPr lang="zh-TW" altLang="en-US" sz="4400" dirty="0">
                <a:solidFill>
                  <a:srgbClr val="FF0000"/>
                </a:solidFill>
                <a:latin typeface="標楷體" charset="-120"/>
                <a:ea typeface="標楷體" charset="-120"/>
              </a:rPr>
              <a:t>討論</a:t>
            </a:r>
            <a:r>
              <a:rPr lang="zh-TW" altLang="en-US" sz="4400" dirty="0" smtClean="0">
                <a:latin typeface="標楷體" charset="-120"/>
                <a:ea typeface="標楷體" charset="-120"/>
              </a:rPr>
              <a:t>、</a:t>
            </a:r>
            <a:r>
              <a:rPr lang="en-US" altLang="zh-TW" sz="4400" dirty="0" smtClean="0">
                <a:latin typeface="標楷體" charset="-120"/>
                <a:ea typeface="標楷體" charset="-120"/>
              </a:rPr>
              <a:t/>
            </a:r>
            <a:br>
              <a:rPr lang="en-US" altLang="zh-TW" sz="4400" dirty="0" smtClean="0">
                <a:latin typeface="標楷體" charset="-120"/>
                <a:ea typeface="標楷體" charset="-120"/>
              </a:rPr>
            </a:br>
            <a:r>
              <a:rPr lang="zh-TW" altLang="en-US" sz="4400" dirty="0" smtClean="0">
                <a:latin typeface="標楷體" charset="-120"/>
                <a:ea typeface="標楷體" charset="-120"/>
              </a:rPr>
              <a:t>賞析</a:t>
            </a:r>
            <a:r>
              <a:rPr lang="zh-TW" altLang="en-US" sz="4400" dirty="0">
                <a:latin typeface="標楷體" charset="-120"/>
                <a:ea typeface="標楷體" charset="-120"/>
              </a:rPr>
              <a:t>、模擬</a:t>
            </a:r>
            <a:r>
              <a:rPr lang="zh-TW" altLang="en-US" sz="4400" dirty="0" smtClean="0">
                <a:latin typeface="標楷體" charset="-120"/>
                <a:ea typeface="標楷體" charset="-120"/>
              </a:rPr>
              <a:t>、</a:t>
            </a:r>
            <a:r>
              <a:rPr lang="en-US" altLang="zh-TW" sz="4400" dirty="0" smtClean="0">
                <a:latin typeface="標楷體" charset="-120"/>
                <a:ea typeface="標楷體" charset="-120"/>
              </a:rPr>
              <a:t/>
            </a:r>
            <a:br>
              <a:rPr lang="en-US" altLang="zh-TW" sz="4400" dirty="0" smtClean="0">
                <a:latin typeface="標楷體" charset="-120"/>
                <a:ea typeface="標楷體" charset="-120"/>
              </a:rPr>
            </a:br>
            <a:r>
              <a:rPr lang="zh-TW" altLang="en-US" sz="4400" dirty="0" smtClean="0">
                <a:solidFill>
                  <a:srgbClr val="FF0000"/>
                </a:solidFill>
                <a:latin typeface="標楷體" charset="-120"/>
                <a:ea typeface="標楷體" charset="-120"/>
              </a:rPr>
              <a:t>問題解決、實作</a:t>
            </a:r>
            <a:endParaRPr lang="en-US" altLang="zh-TW" sz="4400" dirty="0">
              <a:solidFill>
                <a:srgbClr val="FF0000"/>
              </a:solidFill>
              <a:latin typeface="標楷體" charset="-120"/>
              <a:ea typeface="標楷體" charset="-120"/>
            </a:endParaRPr>
          </a:p>
          <a:p>
            <a:r>
              <a:rPr lang="zh-TW" altLang="en-US" sz="4400" dirty="0">
                <a:latin typeface="標楷體" charset="-120"/>
                <a:ea typeface="標楷體" charset="-120"/>
              </a:rPr>
              <a:t>評量方法</a:t>
            </a:r>
            <a:endParaRPr lang="en-US" altLang="zh-TW" sz="4400" dirty="0">
              <a:latin typeface="標楷體" charset="-120"/>
              <a:ea typeface="標楷體" charset="-120"/>
            </a:endParaRPr>
          </a:p>
          <a:p>
            <a:pPr lvl="1"/>
            <a:r>
              <a:rPr lang="zh-TW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實作</a:t>
            </a:r>
            <a:r>
              <a:rPr lang="zh-TW" altLang="en-US" sz="4400" dirty="0">
                <a:latin typeface="Calibri" charset="0"/>
                <a:ea typeface="標楷體" charset="-120"/>
              </a:rPr>
              <a:t>、</a:t>
            </a:r>
            <a:r>
              <a:rPr lang="zh-TW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報告</a:t>
            </a:r>
            <a:r>
              <a:rPr lang="zh-TW" altLang="en-US" sz="4400" dirty="0">
                <a:latin typeface="Calibri" charset="0"/>
                <a:ea typeface="標楷體" charset="-120"/>
              </a:rPr>
              <a:t>、上課表現</a:t>
            </a:r>
            <a:endParaRPr lang="zh-TW" altLang="en-US" sz="4400" dirty="0">
              <a:latin typeface="標楷體" charset="-120"/>
              <a:ea typeface="標楷體" charset="-120"/>
            </a:endParaRPr>
          </a:p>
        </p:txBody>
      </p:sp>
      <p:sp>
        <p:nvSpPr>
          <p:cNvPr id="2048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A491433-9809-7949-8EB2-09E370037AB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教材</a:t>
            </a:r>
            <a:r>
              <a:rPr lang="zh-TW" altLang="en-US" dirty="0" smtClean="0">
                <a:solidFill>
                  <a:schemeClr val="tx2"/>
                </a:solidFill>
                <a:latin typeface="標楷體" charset="-120"/>
                <a:ea typeface="標楷體" charset="-120"/>
              </a:rPr>
              <a:t>課本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>
          <a:xfrm>
            <a:off x="179388" y="836613"/>
            <a:ext cx="8640762" cy="5832475"/>
          </a:xfrm>
        </p:spPr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教材課本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講義 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(Slides)</a:t>
            </a:r>
          </a:p>
          <a:p>
            <a:pPr lvl="1"/>
            <a:r>
              <a:rPr lang="zh-TW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財務金融大數據分析相關個案與論文 </a:t>
            </a:r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Cases and Papers related to Big Data Analytics in Finance)</a:t>
            </a:r>
          </a:p>
        </p:txBody>
      </p:sp>
      <p:sp>
        <p:nvSpPr>
          <p:cNvPr id="2150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F297C6-BDD5-9F44-94F6-1D55D82C51F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參考</a:t>
            </a:r>
            <a:r>
              <a:rPr lang="zh-TW" altLang="en-US" dirty="0" smtClean="0">
                <a:solidFill>
                  <a:schemeClr val="tx2"/>
                </a:solidFill>
                <a:latin typeface="標楷體" charset="-120"/>
                <a:ea typeface="標楷體" charset="-120"/>
              </a:rPr>
              <a:t>書籍</a:t>
            </a:r>
            <a:r>
              <a:rPr lang="en-US" altLang="zh-TW" dirty="0" smtClean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(References)</a:t>
            </a:r>
            <a:endParaRPr lang="zh-TW" altLang="en-US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79388" y="908720"/>
            <a:ext cx="8640762" cy="5760368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err="1">
                <a:latin typeface="Calibri" charset="0"/>
                <a:ea typeface="標楷體" charset="-120"/>
              </a:rPr>
              <a:t>Doron</a:t>
            </a:r>
            <a:r>
              <a:rPr lang="en-US" altLang="zh-TW" sz="2100" dirty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Kliger</a:t>
            </a:r>
            <a:r>
              <a:rPr lang="en-US" altLang="zh-TW" sz="2100" dirty="0">
                <a:latin typeface="Calibri" charset="0"/>
                <a:ea typeface="標楷體" charset="-120"/>
              </a:rPr>
              <a:t> and Gregory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Gurevich</a:t>
            </a:r>
            <a:r>
              <a:rPr lang="en-US" altLang="zh-TW" sz="2100" dirty="0">
                <a:latin typeface="Calibri" charset="0"/>
                <a:ea typeface="標楷體" charset="-120"/>
              </a:rPr>
              <a:t> (2014), Event Studies for Financial Research: A Comprehensive Guide, Palgrave Macmillan 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smtClean="0">
                <a:latin typeface="Calibri" charset="0"/>
                <a:ea typeface="標楷體" charset="-120"/>
              </a:rPr>
              <a:t>Fabio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Nelli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(2015), </a:t>
            </a:r>
            <a:r>
              <a:rPr lang="en-US" altLang="zh-TW" sz="2100" dirty="0">
                <a:latin typeface="Calibri" charset="0"/>
                <a:ea typeface="標楷體" charset="-120"/>
              </a:rPr>
              <a:t>Python Data Analytics: Data Analysis and Science using PANDAs,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matplotlib</a:t>
            </a:r>
            <a:r>
              <a:rPr lang="en-US" altLang="zh-TW" sz="2100" dirty="0">
                <a:latin typeface="Calibri" charset="0"/>
                <a:ea typeface="標楷體" charset="-120"/>
              </a:rPr>
              <a:t> and the Python Programming Language,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Apress</a:t>
            </a:r>
            <a:endParaRPr lang="en-US" altLang="zh-TW" sz="2100" dirty="0" smtClean="0">
              <a:latin typeface="Calibri" charset="0"/>
              <a:ea typeface="標楷體" charset="-120"/>
            </a:endParaRP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smtClean="0">
                <a:latin typeface="Calibri" charset="0"/>
                <a:ea typeface="標楷體" charset="-120"/>
              </a:rPr>
              <a:t>Michael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Heydt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(2015) </a:t>
            </a:r>
            <a:r>
              <a:rPr lang="en-US" altLang="zh-TW" sz="2100" dirty="0">
                <a:latin typeface="Calibri" charset="0"/>
                <a:ea typeface="標楷體" charset="-120"/>
              </a:rPr>
              <a:t>, Mastering Pandas for Finance,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2100" dirty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Publishing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smtClean="0">
                <a:latin typeface="Calibri" charset="0"/>
                <a:ea typeface="標楷體" charset="-120"/>
              </a:rPr>
              <a:t>Yves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Hilpisch</a:t>
            </a:r>
            <a:r>
              <a:rPr lang="en-US" altLang="zh-TW" sz="2100" dirty="0">
                <a:latin typeface="Calibri" charset="0"/>
                <a:ea typeface="標楷體" charset="-120"/>
              </a:rPr>
              <a:t>, Python for Finance: Analyze Big Financial Data,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OReilly</a:t>
            </a:r>
            <a:r>
              <a:rPr lang="en-US" altLang="zh-TW" sz="2100" dirty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Media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smtClean="0">
                <a:latin typeface="Calibri" charset="0"/>
                <a:ea typeface="標楷體" charset="-120"/>
              </a:rPr>
              <a:t>James </a:t>
            </a:r>
            <a:r>
              <a:rPr lang="en-US" altLang="zh-TW" sz="2100" dirty="0">
                <a:latin typeface="Calibri" charset="0"/>
                <a:ea typeface="標楷體" charset="-120"/>
              </a:rPr>
              <a:t>Ma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Weiming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(2015), </a:t>
            </a:r>
            <a:r>
              <a:rPr lang="en-US" altLang="zh-TW" sz="2100" dirty="0">
                <a:latin typeface="Calibri" charset="0"/>
                <a:ea typeface="標楷體" charset="-120"/>
              </a:rPr>
              <a:t>Mastering Python for Finance,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2100" dirty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Publishing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err="1" smtClean="0">
                <a:latin typeface="Calibri" charset="0"/>
                <a:ea typeface="標楷體" charset="-120"/>
              </a:rPr>
              <a:t>Yuxing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>
                <a:latin typeface="Calibri" charset="0"/>
                <a:ea typeface="標楷體" charset="-120"/>
              </a:rPr>
              <a:t>Yan (2017), Python for Finance, Second Edition,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2100" dirty="0">
                <a:latin typeface="Calibri" charset="0"/>
                <a:ea typeface="標楷體" charset="-120"/>
              </a:rPr>
              <a:t>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Publishing</a:t>
            </a:r>
            <a:endParaRPr lang="en-US" altLang="zh-TW" sz="2100" dirty="0">
              <a:latin typeface="Calibri" charset="0"/>
              <a:ea typeface="標楷體" charset="-120"/>
            </a:endParaRP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>
                <a:latin typeface="Calibri" charset="0"/>
                <a:ea typeface="標楷體" charset="-120"/>
              </a:rPr>
              <a:t>Paolo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Sironi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(2016),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FinTech</a:t>
            </a:r>
            <a:r>
              <a:rPr lang="en-US" altLang="zh-TW" sz="2100" dirty="0">
                <a:latin typeface="Calibri" charset="0"/>
                <a:ea typeface="標楷體" charset="-120"/>
              </a:rPr>
              <a:t> Innovation: From </a:t>
            </a:r>
            <a:r>
              <a:rPr lang="en-US" altLang="zh-TW" sz="21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100" dirty="0">
                <a:latin typeface="Calibri" charset="0"/>
                <a:ea typeface="標楷體" charset="-120"/>
              </a:rPr>
              <a:t>-Advisors to Goal Based Investing and Gamification,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Wiley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zh-TW" sz="2100" dirty="0" smtClean="0">
                <a:latin typeface="Calibri" charset="0"/>
                <a:ea typeface="標楷體" charset="-120"/>
              </a:rPr>
              <a:t>Susanne </a:t>
            </a:r>
            <a:r>
              <a:rPr lang="en-US" altLang="zh-TW" sz="2100" dirty="0">
                <a:latin typeface="Calibri" charset="0"/>
                <a:ea typeface="標楷體" charset="-120"/>
              </a:rPr>
              <a:t>Chishti and Janos </a:t>
            </a:r>
            <a:r>
              <a:rPr lang="en-US" altLang="zh-TW" sz="2100" dirty="0" err="1" smtClean="0">
                <a:latin typeface="Calibri" charset="0"/>
                <a:ea typeface="標楷體" charset="-120"/>
              </a:rPr>
              <a:t>Barberis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 (2016), </a:t>
            </a:r>
            <a:r>
              <a:rPr lang="en-US" altLang="zh-TW" sz="2100" dirty="0">
                <a:latin typeface="Calibri" charset="0"/>
                <a:ea typeface="標楷體" charset="-120"/>
              </a:rPr>
              <a:t>The FINTECH Book: The Financial Technology Handbook for Investors, Entrepreneurs and Visionaries,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Wiley</a:t>
            </a:r>
            <a:endParaRPr lang="en-US" altLang="zh-TW" sz="2100" dirty="0">
              <a:latin typeface="Calibri" charset="0"/>
              <a:ea typeface="標楷體" charset="-120"/>
            </a:endParaRPr>
          </a:p>
        </p:txBody>
      </p:sp>
      <p:sp>
        <p:nvSpPr>
          <p:cNvPr id="2253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DB894C-39A2-3A40-AED8-C81119ECDF9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/>
                </a:solidFill>
                <a:latin typeface="標楷體" charset="-120"/>
                <a:ea typeface="標楷體" charset="-120"/>
              </a:rPr>
              <a:t>作業與學期成績計算方式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作業篇數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3</a:t>
            </a:r>
            <a:r>
              <a:rPr lang="zh-TW" altLang="en-US">
                <a:latin typeface="Calibri" charset="0"/>
                <a:ea typeface="標楷體" charset="-120"/>
              </a:rPr>
              <a:t>篇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zh-TW" altLang="en-US">
                <a:latin typeface="Calibri" charset="0"/>
                <a:ea typeface="標楷體" charset="-120"/>
              </a:rPr>
              <a:t>學期成績計算方式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期中評量：</a:t>
            </a:r>
            <a:r>
              <a:rPr lang="en-US" altLang="zh-TW">
                <a:latin typeface="Calibri" charset="0"/>
                <a:ea typeface="標楷體" charset="-120"/>
              </a:rPr>
              <a:t>30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期末評量：</a:t>
            </a:r>
            <a:r>
              <a:rPr lang="en-US" altLang="zh-TW">
                <a:latin typeface="Calibri" charset="0"/>
                <a:ea typeface="標楷體" charset="-120"/>
              </a:rPr>
              <a:t>30 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zh-TW" altLang="ja-JP">
              <a:latin typeface="Calibri" charset="0"/>
              <a:ea typeface="標楷體" charset="-120"/>
            </a:endParaRPr>
          </a:p>
          <a:p>
            <a:pPr lvl="1"/>
            <a:r>
              <a:rPr lang="en-US" altLang="zh-TW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>
                <a:latin typeface="Calibri" charset="0"/>
                <a:ea typeface="標楷體" charset="-120"/>
              </a:rPr>
              <a:t>其他（課堂參與及報告討論表現）：</a:t>
            </a:r>
            <a:r>
              <a:rPr lang="en-US" altLang="zh-TW">
                <a:latin typeface="Calibri" charset="0"/>
                <a:ea typeface="標楷體" charset="-120"/>
              </a:rPr>
              <a:t> 40  </a:t>
            </a:r>
            <a:r>
              <a:rPr lang="zh-TW" altLang="en-US">
                <a:latin typeface="Calibri" charset="0"/>
                <a:ea typeface="標楷體" charset="-120"/>
              </a:rPr>
              <a:t>％</a:t>
            </a:r>
            <a:endParaRPr lang="en-US" altLang="zh-TW">
              <a:latin typeface="Calibri" charset="0"/>
              <a:ea typeface="標楷體" charset="-120"/>
            </a:endParaRP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355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8694CC9-7BE0-F543-8326-1C01E84B4C8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9158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AI and Big </a:t>
            </a:r>
            <a:r>
              <a:rPr lang="en-US" smtClean="0">
                <a:solidFill>
                  <a:schemeClr val="accent1"/>
                </a:solidFill>
              </a:rPr>
              <a:t>Data Analytics in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財務金融</a:t>
            </a:r>
            <a:r>
              <a:rPr lang="en-US" dirty="0" smtClean="0">
                <a:solidFill>
                  <a:schemeClr val="accent1"/>
                </a:solidFill>
              </a:rPr>
              <a:t>大數據分析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Big </a:t>
            </a:r>
            <a:r>
              <a:rPr lang="en-US" dirty="0">
                <a:solidFill>
                  <a:schemeClr val="accent1"/>
                </a:solidFill>
              </a:rPr>
              <a:t>Data Analytics in </a:t>
            </a:r>
            <a:r>
              <a:rPr lang="en-US" dirty="0" smtClean="0">
                <a:solidFill>
                  <a:schemeClr val="accent1"/>
                </a:solidFill>
              </a:rPr>
              <a:t>Finance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投資大數據分析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Big </a:t>
            </a:r>
            <a:r>
              <a:rPr lang="en-US" dirty="0">
                <a:solidFill>
                  <a:schemeClr val="accent1"/>
                </a:solidFill>
              </a:rPr>
              <a:t>Data Analytics in </a:t>
            </a:r>
            <a:r>
              <a:rPr lang="en-US" dirty="0" smtClean="0">
                <a:solidFill>
                  <a:schemeClr val="accent1"/>
                </a:solidFill>
              </a:rPr>
              <a:t>Investment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人工智慧與財務應用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 and Financial </a:t>
            </a:r>
            <a:r>
              <a:rPr lang="en-US" dirty="0" smtClean="0">
                <a:solidFill>
                  <a:schemeClr val="accent1"/>
                </a:solidFill>
              </a:rPr>
              <a:t>Application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人工智慧與投資分析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 and Investment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82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96752"/>
            <a:ext cx="3543601" cy="5425316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52036" y="6639163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396"/>
            <a:ext cx="8435280" cy="1107864"/>
          </a:xfrm>
        </p:spPr>
        <p:txBody>
          <a:bodyPr/>
          <a:lstStyle/>
          <a:p>
            <a:r>
              <a:rPr lang="en-US" altLang="zh-TW" sz="2400" dirty="0" err="1" smtClean="0">
                <a:solidFill>
                  <a:schemeClr val="accent1"/>
                </a:solidFill>
              </a:rPr>
              <a:t>FinTech</a:t>
            </a:r>
            <a:r>
              <a:rPr lang="en-US" altLang="zh-TW" sz="2400" dirty="0" smtClean="0">
                <a:solidFill>
                  <a:schemeClr val="accent1"/>
                </a:solidFill>
              </a:rPr>
              <a:t> </a:t>
            </a:r>
            <a:r>
              <a:rPr lang="en-US" altLang="zh-TW" sz="2400" dirty="0">
                <a:solidFill>
                  <a:schemeClr val="accent1"/>
                </a:solidFill>
              </a:rPr>
              <a:t>Innovation: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dirty="0" smtClean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b="0" dirty="0" smtClean="0">
                <a:solidFill>
                  <a:schemeClr val="accent1"/>
                </a:solidFill>
              </a:rPr>
              <a:t>Paolo </a:t>
            </a:r>
            <a:r>
              <a:rPr lang="en-US" altLang="zh-TW" sz="2400" b="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b="0" dirty="0">
                <a:solidFill>
                  <a:schemeClr val="accent1"/>
                </a:solidFill>
              </a:rPr>
              <a:t>, </a:t>
            </a:r>
            <a:r>
              <a:rPr lang="en-US" altLang="zh-TW" sz="2400" b="0" dirty="0" smtClean="0">
                <a:solidFill>
                  <a:schemeClr val="accent1"/>
                </a:solidFill>
              </a:rPr>
              <a:t>Wiley</a:t>
            </a:r>
            <a:r>
              <a:rPr lang="en-US" altLang="zh-TW" sz="2400" b="0" dirty="0">
                <a:solidFill>
                  <a:schemeClr val="accent1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817640"/>
          </a:xfrm>
        </p:spPr>
        <p:txBody>
          <a:bodyPr/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Event </a:t>
            </a:r>
            <a:r>
              <a:rPr lang="en-US" sz="3600" dirty="0">
                <a:solidFill>
                  <a:srgbClr val="FF0000"/>
                </a:solidFill>
              </a:rPr>
              <a:t>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r>
              <a:rPr lang="en-US" sz="3600" dirty="0" smtClean="0">
                <a:solidFill>
                  <a:schemeClr val="accent1"/>
                </a:solidFill>
              </a:rPr>
              <a:t/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A </a:t>
            </a:r>
            <a:r>
              <a:rPr lang="en-US" sz="3600" dirty="0">
                <a:solidFill>
                  <a:schemeClr val="accent1"/>
                </a:solidFill>
              </a:rPr>
              <a:t>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Palgrave </a:t>
            </a:r>
            <a:r>
              <a:rPr lang="en-US" sz="2400" dirty="0">
                <a:solidFill>
                  <a:schemeClr val="accent1"/>
                </a:solidFill>
              </a:rPr>
              <a:t>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665773" y="6567155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85821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事件</a:t>
            </a:r>
            <a:r>
              <a:rPr lang="zh-TW" altLang="en-US" dirty="0">
                <a:solidFill>
                  <a:srgbClr val="FF0000"/>
                </a:solidFill>
              </a:rPr>
              <a:t>研究法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財務</a:t>
            </a:r>
            <a:r>
              <a:rPr lang="zh-TW" altLang="en-US" dirty="0">
                <a:solidFill>
                  <a:srgbClr val="FF0000"/>
                </a:solidFill>
              </a:rPr>
              <a:t>與會計實證研究</a:t>
            </a:r>
            <a:r>
              <a:rPr lang="zh-TW" altLang="en-US" dirty="0" smtClean="0">
                <a:solidFill>
                  <a:srgbClr val="FF0000"/>
                </a:solidFill>
              </a:rPr>
              <a:t>必備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chemeClr val="accent1"/>
                </a:solidFill>
              </a:rPr>
              <a:t>沈中華、李建然 </a:t>
            </a:r>
            <a:r>
              <a:rPr lang="en-US" altLang="zh-TW" sz="3200" dirty="0">
                <a:solidFill>
                  <a:schemeClr val="accent1"/>
                </a:solidFill>
              </a:rPr>
              <a:t>(2000</a:t>
            </a:r>
            <a:r>
              <a:rPr lang="en-US" altLang="zh-TW" sz="3200" dirty="0" smtClean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791" y="2305356"/>
            <a:ext cx="2982418" cy="4075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380" y="6525344"/>
            <a:ext cx="8075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沈中華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、李建然 (2000)，事件研究法：財務與會計實證研究必備，華泰文化</a:t>
            </a:r>
          </a:p>
        </p:txBody>
      </p:sp>
    </p:spTree>
    <p:extLst>
      <p:ext uri="{BB962C8B-B14F-4D97-AF65-F5344CB8AC3E}">
        <p14:creationId xmlns:p14="http://schemas.microsoft.com/office/powerpoint/2010/main" val="61091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422400"/>
          </a:xfrm>
        </p:spPr>
        <p:txBody>
          <a:bodyPr/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Python </a:t>
            </a:r>
            <a:r>
              <a:rPr lang="en-US" dirty="0">
                <a:solidFill>
                  <a:srgbClr val="FF0000"/>
                </a:solidFill>
              </a:rPr>
              <a:t>for Finance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Second </a:t>
            </a:r>
            <a:r>
              <a:rPr lang="en-US" sz="2400" dirty="0">
                <a:solidFill>
                  <a:schemeClr val="accent1"/>
                </a:solidFill>
              </a:rPr>
              <a:t>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Publishing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540" y="1611041"/>
            <a:ext cx="3828919" cy="4715418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665773" y="6567155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/Python-Finance-Second-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Yuxing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-Yan/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/1787125696/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B3A69BF-F46E-4745-8CE8-D66438C1122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37163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3"/>
              </a:rPr>
              <a:t>http://www.amazon.com/Python-Data-Analysis-Wrangling-IPython/dp/1449319793/</a:t>
            </a:r>
            <a:endParaRPr lang="en-US" altLang="zh-TW" sz="1000">
              <a:solidFill>
                <a:srgbClr val="BFBFBF"/>
              </a:solidFill>
            </a:endParaRPr>
          </a:p>
        </p:txBody>
      </p:sp>
      <p:sp>
        <p:nvSpPr>
          <p:cNvPr id="23556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Wes McKinney (2012),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 for Data Analysis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Data Wrangling with Pandas,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and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IPython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 Media</a:t>
            </a:r>
            <a:endParaRPr lang="zh-TW" altLang="en-US" sz="24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5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zh-TW" altLang="en-US" sz="10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財務</a:t>
            </a:r>
            <a:r>
              <a:rPr lang="zh-TW" altLang="en-US" sz="100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金融</a:t>
            </a:r>
            <a:r>
              <a:rPr lang="en-US" altLang="zh-TW" sz="100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100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100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大</a:t>
            </a:r>
            <a:r>
              <a:rPr lang="zh-TW" altLang="en-US" sz="10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數據分析</a:t>
            </a:r>
            <a:br>
              <a:rPr lang="zh-TW" altLang="en-US" sz="10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in </a:t>
            </a:r>
            <a:r>
              <a:rPr lang="en-US" altLang="zh-TW" sz="8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endParaRPr lang="zh-TW" altLang="en-US" sz="8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1EB783-D95F-444D-BEB4-F62BB792007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 for Finance: Analyze Big Financial Data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O'Reilly, 2014</a:t>
            </a:r>
            <a:endParaRPr lang="zh-TW" altLang="en-US" sz="3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2"/>
              </a:rPr>
              <a:t>http://www.amazon.com/Python-Finance-Analyze-Financial-Data/dp/1491945281</a:t>
            </a:r>
            <a:endParaRPr lang="en-US" altLang="zh-TW" sz="1000">
              <a:solidFill>
                <a:srgbClr val="BFBFBF"/>
              </a:solidFill>
            </a:endParaRPr>
          </a:p>
        </p:txBody>
      </p:sp>
      <p:pic>
        <p:nvPicPr>
          <p:cNvPr id="24580" name="Picture 2" descr="http://ecx.images-amazon.com/images/I/51z0TqkzP6L._SX379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557338"/>
            <a:ext cx="380682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C8EB5D5-2F8A-9445-85E8-438A356B7E5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1557338"/>
            <a:ext cx="38941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矩形 4"/>
          <p:cNvSpPr>
            <a:spLocks noChangeArrowheads="1"/>
          </p:cNvSpPr>
          <p:nvPr/>
        </p:nvSpPr>
        <p:spPr bwMode="auto">
          <a:xfrm>
            <a:off x="1187450" y="6611938"/>
            <a:ext cx="6769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3"/>
              </a:rPr>
              <a:t>http://www.amazon.com/Derivatives-Analytics-Python-Simulation-Calibration/dp/1119037999/</a:t>
            </a:r>
            <a:endParaRPr lang="en-US" altLang="zh-TW" sz="1000">
              <a:solidFill>
                <a:srgbClr val="BFBFBF"/>
              </a:solidFill>
            </a:endParaRPr>
          </a:p>
        </p:txBody>
      </p:sp>
      <p:sp>
        <p:nvSpPr>
          <p:cNvPr id="25604" name="標題 1"/>
          <p:cNvSpPr>
            <a:spLocks noGrp="1"/>
          </p:cNvSpPr>
          <p:nvPr>
            <p:ph type="title"/>
          </p:nvPr>
        </p:nvSpPr>
        <p:spPr>
          <a:xfrm>
            <a:off x="179388" y="0"/>
            <a:ext cx="8856662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(2015),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Derivatives Analytics with Python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Data Analysis, Models, Simulation, Calibration and Hedging, Wiley</a:t>
            </a:r>
            <a:endParaRPr lang="zh-TW" altLang="en-US" sz="24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60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D127BE-CF4C-F148-89E8-9F0666F3445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97013"/>
            <a:ext cx="412908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22555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Michael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Heydt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Mastering Pandas for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Packt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Publishing, 2015</a:t>
            </a:r>
            <a:endParaRPr lang="zh-TW" altLang="en-US" sz="3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8" name="矩形 6"/>
          <p:cNvSpPr>
            <a:spLocks noChangeArrowheads="1"/>
          </p:cNvSpPr>
          <p:nvPr/>
        </p:nvSpPr>
        <p:spPr bwMode="auto">
          <a:xfrm>
            <a:off x="1392238" y="6615113"/>
            <a:ext cx="6359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A6A6A6"/>
                </a:solidFill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hlinkClick r:id="rId3"/>
              </a:rPr>
              <a:t>http://www.amazon.com/Mastering-Pandas-Finance-Michael-Heydt/dp/1783985100</a:t>
            </a:r>
            <a:endParaRPr lang="en-US" altLang="zh-TW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13" y="274638"/>
            <a:ext cx="4240385" cy="6241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683" y="6581001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Ernie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Chan (2008), “Quantitative Trading: How to Build Your Own Algorithmic Trading Business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Wiley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4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1818"/>
            <a:ext cx="4243040" cy="6435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611217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Ernie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Chan (2013), “Algorithmic Trading: Winning Strategies and Their Rationale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Wiley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9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251"/>
            <a:ext cx="4280344" cy="6263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132" y="6581001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Ernest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P. Chan (2017), “Machine Trading: Deploying Computer Algorithms to Conquer the Markets”, Wiley</a:t>
            </a:r>
          </a:p>
        </p:txBody>
      </p:sp>
    </p:spTree>
    <p:extLst>
      <p:ext uri="{BB962C8B-B14F-4D97-AF65-F5344CB8AC3E}">
        <p14:creationId xmlns:p14="http://schemas.microsoft.com/office/powerpoint/2010/main" val="126610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smtClean="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85801"/>
          </a:xfrm>
        </p:spPr>
        <p:txBody>
          <a:bodyPr/>
          <a:lstStyle/>
          <a:p>
            <a:r>
              <a:rPr lang="en-US" altLang="zh-TW" sz="20000" smtClean="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err="1" smtClean="0">
                <a:solidFill>
                  <a:srgbClr val="FF0000"/>
                </a:solidFill>
              </a:rPr>
              <a:t>Fin</a:t>
            </a:r>
            <a:r>
              <a:rPr lang="en-US" sz="6000" dirty="0" err="1" smtClean="0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“</a:t>
            </a:r>
            <a:r>
              <a:rPr lang="en-US" sz="6000" smtClean="0"/>
              <a:t>providing </a:t>
            </a:r>
            <a:br>
              <a:rPr lang="en-US" sz="6000" smtClean="0"/>
            </a:br>
            <a:r>
              <a:rPr lang="en-US" sz="6000" smtClean="0">
                <a:solidFill>
                  <a:srgbClr val="FF0000"/>
                </a:solidFill>
              </a:rPr>
              <a:t>financial </a:t>
            </a:r>
            <a:r>
              <a:rPr lang="en-US" sz="6000">
                <a:solidFill>
                  <a:srgbClr val="FF0000"/>
                </a:solidFill>
              </a:rPr>
              <a:t>services </a:t>
            </a:r>
            <a:r>
              <a:rPr lang="en-US" sz="6000" smtClean="0">
                <a:solidFill>
                  <a:srgbClr val="FF0000"/>
                </a:solidFill>
              </a:rPr>
              <a:t/>
            </a:r>
            <a:br>
              <a:rPr lang="en-US" sz="6000" smtClean="0">
                <a:solidFill>
                  <a:srgbClr val="FF0000"/>
                </a:solidFill>
              </a:rPr>
            </a:br>
            <a:r>
              <a:rPr lang="en-US" sz="6000" smtClean="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>
                <a:solidFill>
                  <a:schemeClr val="accent1"/>
                </a:solidFill>
              </a:rPr>
              <a:t>modern </a:t>
            </a:r>
            <a:r>
              <a:rPr lang="en-US" sz="6000" dirty="0" smtClean="0">
                <a:solidFill>
                  <a:schemeClr val="accent1"/>
                </a:solidFill>
              </a:rPr>
              <a:t>technology</a:t>
            </a:r>
            <a:r>
              <a:rPr lang="en-US" sz="6000" dirty="0" smtClean="0"/>
              <a:t>”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0022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淡江大學</a:t>
            </a:r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106</a:t>
            </a:r>
            <a:r>
              <a:rPr lang="zh-TW" altLang="en-US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學年度第</a:t>
            </a:r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1</a:t>
            </a:r>
            <a:r>
              <a:rPr lang="zh-TW" altLang="en-US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課程教學計畫表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Fall 2017 </a:t>
            </a: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2017.09 </a:t>
            </a: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- </a:t>
            </a:r>
            <a:r>
              <a:rPr lang="en-US" altLang="zh-TW" sz="3600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2018.01)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2205038"/>
            <a:ext cx="8641655" cy="446405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 smtClean="0">
                <a:latin typeface="標楷體" charset="-120"/>
                <a:ea typeface="標楷體" charset="-120"/>
              </a:rPr>
              <a:t>：</a:t>
            </a:r>
            <a:r>
              <a:rPr lang="zh-TW" altLang="en-US" sz="44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財務金融大數據分析</a:t>
            </a:r>
            <a: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</a:br>
            <a:r>
              <a:rPr lang="en-US" altLang="zh-TW" dirty="0" smtClean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                  (</a:t>
            </a:r>
            <a:r>
              <a:rPr lang="en-US" altLang="zh-TW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Big Data Analytics in Finance</a:t>
            </a:r>
            <a:r>
              <a:rPr lang="en-US" altLang="zh-TW" dirty="0" smtClean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)</a:t>
            </a:r>
          </a:p>
          <a:p>
            <a:pPr eaLnBrk="1" hangingPunct="1"/>
            <a:r>
              <a:rPr lang="zh-TW" altLang="en-US" dirty="0" smtClean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 smtClean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 smtClean="0">
                <a:latin typeface="Calibri" charset="0"/>
                <a:ea typeface="標楷體" charset="-120"/>
              </a:rPr>
              <a:t>Yuh</a:t>
            </a:r>
            <a:r>
              <a:rPr lang="en-US" altLang="zh-TW" dirty="0" smtClean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/>
              <a:t>開課系級：資管所碩專班 </a:t>
            </a:r>
            <a:r>
              <a:rPr lang="en-US" altLang="zh-TW" dirty="0"/>
              <a:t>(TLMXJ1A)</a:t>
            </a:r>
            <a:endParaRPr lang="en-US" altLang="zh-TW" sz="2400" dirty="0"/>
          </a:p>
          <a:p>
            <a:pPr eaLnBrk="1" hangingPunct="1"/>
            <a:r>
              <a:rPr lang="zh-TW" altLang="en-US" dirty="0"/>
              <a:t>開課資料：選修 單學期 </a:t>
            </a:r>
            <a:r>
              <a:rPr lang="en-US" altLang="zh-TW" dirty="0"/>
              <a:t>3 </a:t>
            </a:r>
            <a:r>
              <a:rPr lang="zh-TW" altLang="en-US" dirty="0"/>
              <a:t>學分 </a:t>
            </a:r>
            <a:r>
              <a:rPr lang="en-US" altLang="zh-TW" sz="2400" dirty="0"/>
              <a:t>(3 Credits, Elective)</a:t>
            </a:r>
          </a:p>
          <a:p>
            <a:pPr eaLnBrk="1" hangingPunct="1"/>
            <a:r>
              <a:rPr lang="zh-TW" altLang="en-US" dirty="0"/>
              <a:t>上課時間：</a:t>
            </a:r>
            <a:r>
              <a:rPr lang="zh-TW" altLang="en-US" dirty="0" smtClean="0">
                <a:solidFill>
                  <a:schemeClr val="accent1"/>
                </a:solidFill>
              </a:rPr>
              <a:t>週五 </a:t>
            </a:r>
            <a:r>
              <a:rPr lang="en-US" altLang="zh-TW" dirty="0">
                <a:solidFill>
                  <a:schemeClr val="accent1"/>
                </a:solidFill>
              </a:rPr>
              <a:t>12,13,14 </a:t>
            </a:r>
            <a:r>
              <a:rPr lang="en-US" altLang="zh-TW" dirty="0" smtClean="0">
                <a:solidFill>
                  <a:schemeClr val="accent1"/>
                </a:solidFill>
              </a:rPr>
              <a:t>(Thu </a:t>
            </a:r>
            <a:r>
              <a:rPr lang="en-US" altLang="zh-TW" dirty="0">
                <a:solidFill>
                  <a:schemeClr val="accent1"/>
                </a:solidFill>
              </a:rPr>
              <a:t>19:20-22:10)</a:t>
            </a:r>
          </a:p>
          <a:p>
            <a:pPr eaLnBrk="1" hangingPunct="1"/>
            <a:r>
              <a:rPr lang="zh-TW" altLang="en-US" dirty="0"/>
              <a:t>上課教室：</a:t>
            </a:r>
            <a:r>
              <a:rPr lang="en-US" altLang="zh-TW" dirty="0"/>
              <a:t> </a:t>
            </a:r>
            <a:r>
              <a:rPr lang="en-US" altLang="zh-TW" dirty="0" smtClean="0">
                <a:solidFill>
                  <a:schemeClr val="accent1"/>
                </a:solidFill>
              </a:rPr>
              <a:t>D503 </a:t>
            </a: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淡江大學台北校園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zh-TW" altLang="en-US" dirty="0">
              <a:solidFill>
                <a:schemeClr val="accent1"/>
              </a:solidFill>
              <a:latin typeface="標楷體" pitchFamily="65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9004-3FEC-CD43-BBC7-B9E5EE716E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 smtClean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6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Financial Services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</a:t>
            </a:r>
            <a:r>
              <a:rPr lang="en-US" dirty="0" smtClean="0">
                <a:solidFill>
                  <a:schemeClr val="accent1"/>
                </a:solidFill>
              </a:rPr>
              <a:t>Revolution </a:t>
            </a:r>
            <a:r>
              <a:rPr lang="en-US" dirty="0">
                <a:solidFill>
                  <a:schemeClr val="accent1"/>
                </a:solidFill>
              </a:rPr>
              <a:t>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33" y="188641"/>
            <a:ext cx="8029699" cy="6331222"/>
          </a:xfrm>
        </p:spPr>
        <p:txBody>
          <a:bodyPr/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FinTech</a:t>
            </a:r>
            <a:r>
              <a:rPr lang="en-US" sz="6000" dirty="0" smtClean="0">
                <a:solidFill>
                  <a:schemeClr val="accent1"/>
                </a:solidFill>
              </a:rPr>
              <a:t>: </a:t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4800" dirty="0" smtClean="0">
                <a:solidFill>
                  <a:schemeClr val="accent1"/>
                </a:solidFill>
              </a:rPr>
              <a:t>Financial Services Innovation</a:t>
            </a:r>
            <a:br>
              <a:rPr lang="en-US" sz="48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1. Payments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2. Insurance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3. Deposits &amp; 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4. Capital Raising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5. Investment Management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6. Market Provisioning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46"/>
            <a:ext cx="8316416" cy="585803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Payment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r="48922" b="51424"/>
          <a:stretch/>
        </p:blipFill>
        <p:spPr>
          <a:xfrm>
            <a:off x="1187624" y="764704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1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227687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Payment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Cashless World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Emerging Payment Rails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1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Insurance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703" t="614" r="14074" b="52077"/>
          <a:stretch/>
        </p:blipFill>
        <p:spPr>
          <a:xfrm>
            <a:off x="2092469" y="780780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2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117004"/>
            <a:ext cx="8229600" cy="647700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課程簡介</a:t>
            </a: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79263" y="836613"/>
            <a:ext cx="8785225" cy="5761037"/>
          </a:xfrm>
        </p:spPr>
        <p:txBody>
          <a:bodyPr/>
          <a:lstStyle/>
          <a:p>
            <a:r>
              <a:rPr lang="zh-TW" altLang="en-US" sz="2800" dirty="0">
                <a:latin typeface="Calibri" charset="0"/>
                <a:ea typeface="標楷體" charset="-120"/>
              </a:rPr>
              <a:t>本課程</a:t>
            </a:r>
            <a:r>
              <a:rPr lang="zh-TW" altLang="en-US" sz="2800" dirty="0" smtClean="0">
                <a:latin typeface="Calibri" charset="0"/>
                <a:ea typeface="標楷體" charset="-120"/>
              </a:rPr>
              <a:t>介紹</a:t>
            </a:r>
            <a:r>
              <a:rPr lang="zh-TW" altLang="en-US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</a:t>
            </a:r>
            <a:r>
              <a:rPr lang="zh-TW" altLang="en-US" sz="28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分析基本</a:t>
            </a:r>
            <a:r>
              <a:rPr lang="zh-TW" altLang="en-US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概念</a:t>
            </a:r>
            <a:r>
              <a:rPr lang="zh-TW" altLang="en-US" sz="2800" dirty="0">
                <a:latin typeface="Calibri" charset="0"/>
                <a:ea typeface="標楷體" charset="-120"/>
              </a:rPr>
              <a:t>與</a:t>
            </a:r>
            <a:r>
              <a:rPr lang="zh-TW" altLang="en-US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研究</a:t>
            </a:r>
            <a:r>
              <a:rPr lang="zh-TW" altLang="en-US" sz="28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議題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r>
              <a:rPr lang="zh-TW" altLang="en-US" sz="2800" dirty="0">
                <a:latin typeface="Calibri" charset="0"/>
                <a:ea typeface="標楷體" charset="-120"/>
              </a:rPr>
              <a:t>課程內容包括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金融科技商業模式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人工智慧投資分析與機器人理財顧問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金融科技對話式商務與智慧型交談機器人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事件研究法 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 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財務大數據分析基礎 </a:t>
            </a:r>
            <a:endParaRPr lang="en-US" altLang="zh-TW" sz="2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Python </a:t>
            </a:r>
            <a:r>
              <a:rPr lang="en-US" altLang="zh-TW" sz="20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zh-TW" altLang="en-US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大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數據分析 </a:t>
            </a:r>
            <a:endParaRPr lang="en-US" altLang="zh-TW" sz="2000" dirty="0" smtClean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Python Pandas 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財務大數據分析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文字探勘分析技術與自然語言處理 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 </a:t>
            </a:r>
            <a:r>
              <a:rPr lang="en-US" altLang="zh-TW" sz="20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zh-TW" altLang="en-US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深度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學習 </a:t>
            </a:r>
            <a:endParaRPr lang="en-US" altLang="zh-TW" sz="2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0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  <a:r>
              <a:rPr lang="zh-TW" altLang="en-US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深度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學習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財務金融大數據深度學習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社會網絡分析 </a:t>
            </a:r>
          </a:p>
          <a:p>
            <a:pPr lvl="1"/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財務金融大數據分析個案</a:t>
            </a:r>
            <a:r>
              <a:rPr lang="zh-TW" altLang="en-US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研究</a:t>
            </a:r>
          </a:p>
          <a:p>
            <a:endParaRPr lang="zh-TW" altLang="en-US" dirty="0">
              <a:latin typeface="Calibri" charset="0"/>
              <a:ea typeface="標楷體" charset="-120"/>
            </a:endParaRP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F2D6C7F-AF1E-1D4B-8E0A-B1C08E22A6D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44016"/>
            <a:ext cx="9109075" cy="18448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Insurance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Insurance Disaggregation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Connected Insurance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420888"/>
            <a:ext cx="8949475" cy="3312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2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Deposits &amp; Lending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77" t="26252" b="26619"/>
          <a:stretch/>
        </p:blipFill>
        <p:spPr>
          <a:xfrm>
            <a:off x="1403648" y="786708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144503"/>
            <a:ext cx="9109075" cy="2204377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</a:t>
            </a:r>
            <a:r>
              <a:rPr lang="en-US" dirty="0" smtClean="0">
                <a:solidFill>
                  <a:schemeClr val="accent1"/>
                </a:solidFill>
              </a:rPr>
              <a:t>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Alternative 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Shifting Customer Preferences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433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25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Capital Raising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636" t="50845" r="13404"/>
          <a:stretch/>
        </p:blipFill>
        <p:spPr>
          <a:xfrm>
            <a:off x="2123728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4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Capital Raising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Crowdfunding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5932"/>
            <a:ext cx="9144000" cy="2301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4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2267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409"/>
            <a:ext cx="9144000" cy="3384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Investment Management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Empowered Investors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Process Externalization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49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1043608" y="814975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6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38110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72008"/>
            <a:ext cx="9109075" cy="198884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Market Provisioning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Smarter, Faster Machines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New Market Platforms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6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rgbClr val="FF0000"/>
                </a:solidFill>
              </a:rPr>
              <a:t>Fintech </a:t>
            </a:r>
            <a:r>
              <a:rPr lang="en-US" altLang="zh-TW" sz="8800" dirty="0" smtClean="0">
                <a:solidFill>
                  <a:srgbClr val="FF0000"/>
                </a:solidFill>
              </a:rPr>
              <a:t/>
            </a:r>
            <a:br>
              <a:rPr lang="en-US" altLang="zh-TW" sz="8800" dirty="0" smtClean="0">
                <a:solidFill>
                  <a:srgbClr val="FF0000"/>
                </a:solidFill>
              </a:rPr>
            </a:br>
            <a:r>
              <a:rPr lang="en-US" altLang="zh-TW" sz="8800" dirty="0" smtClean="0">
                <a:solidFill>
                  <a:srgbClr val="FF0000"/>
                </a:solidFill>
              </a:rPr>
              <a:t>Business </a:t>
            </a:r>
            <a:r>
              <a:rPr lang="en-US" altLang="zh-TW" sz="8800" dirty="0">
                <a:solidFill>
                  <a:srgbClr val="FF0000"/>
                </a:solidFill>
              </a:rPr>
              <a:t>Models </a:t>
            </a:r>
            <a:r>
              <a:rPr lang="en-US" altLang="zh-TW" sz="8800" dirty="0" smtClean="0">
                <a:solidFill>
                  <a:srgbClr val="FF0000"/>
                </a:solidFill>
              </a:rPr>
              <a:t/>
            </a:r>
            <a:br>
              <a:rPr lang="en-US" altLang="zh-TW" sz="8800" dirty="0" smtClean="0">
                <a:solidFill>
                  <a:srgbClr val="FF0000"/>
                </a:solidFill>
              </a:rPr>
            </a:br>
            <a:r>
              <a:rPr lang="en-US" altLang="zh-TW" sz="8800" dirty="0" smtClean="0">
                <a:solidFill>
                  <a:srgbClr val="FF0000"/>
                </a:solidFill>
              </a:rPr>
              <a:t>Innovation</a:t>
            </a:r>
            <a:endParaRPr lang="en-US" sz="8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37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Course Introduction</a:t>
            </a:r>
            <a:endParaRPr lang="zh-TW" altLang="en-US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832475"/>
          </a:xfrm>
        </p:spPr>
        <p:txBody>
          <a:bodyPr/>
          <a:lstStyle/>
          <a:p>
            <a:r>
              <a:rPr lang="en-US" altLang="zh-TW" sz="24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400" dirty="0">
                <a:latin typeface="Calibri" charset="0"/>
                <a:ea typeface="標楷體" charset="-120"/>
              </a:rPr>
              <a:t>and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of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in Finance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. </a:t>
            </a:r>
            <a:endParaRPr lang="en-US" altLang="zh-TW" sz="2400" dirty="0">
              <a:latin typeface="Calibri" charset="0"/>
              <a:ea typeface="標楷體" charset="-120"/>
            </a:endParaRPr>
          </a:p>
          <a:p>
            <a:r>
              <a:rPr lang="en-US" altLang="zh-TW" sz="24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Models of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Artificial Intelligence for Investment Analysis and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Robo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-Advisors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Conversational Commerce and Intelligent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Chatbots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for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Event Study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Foundations of Finance Big Data Analytics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 Big Data Analytics with Pandas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 Techniques and Natural Language Processing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  <a:endParaRPr lang="en-US" altLang="zh-TW" sz="2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for Finance Big Data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Social Network Analysis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on Big Data Analytics in Finance</a:t>
            </a:r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EBC73E-EB3A-B04E-983F-37124B6DC0C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Future of 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02"/>
            <a:ext cx="9144000" cy="36449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724" y="6453336"/>
            <a:ext cx="725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World Economic Forum (2015), The Future of Financial Services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http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://www3.weforum.org/docs/WEF_The_future__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7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  <a:endParaRPr lang="en-US" altLang="zh-TW" sz="20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264A15-8E28-1F48-B9D3-11552BFAC73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7F5DB6-FD38-0843-A052-5D368793D8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42044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12055" y="1919524"/>
            <a:ext cx="1689161" cy="643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What?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31075" y="4390951"/>
            <a:ext cx="1689161" cy="643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5057" y="3791707"/>
            <a:ext cx="1689161" cy="64301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04248" y="3588612"/>
            <a:ext cx="1689161" cy="64301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Who?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34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A9027-9AE0-2A45-BFD5-A922CBD4CBD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47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 dirty="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 dirty="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70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CE03A1-6A65-494B-BE7A-6D16D355374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57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9144000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54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8800" dirty="0" smtClean="0">
                <a:solidFill>
                  <a:srgbClr val="FF0000"/>
                </a:solidFill>
              </a:rPr>
              <a:t>Business </a:t>
            </a:r>
            <a:r>
              <a:rPr lang="en-US" altLang="zh-TW" sz="8800" dirty="0">
                <a:solidFill>
                  <a:srgbClr val="FF0000"/>
                </a:solidFill>
              </a:rPr>
              <a:t>Models </a:t>
            </a:r>
            <a:r>
              <a:rPr lang="en-US" altLang="zh-TW" sz="8800" dirty="0" smtClean="0">
                <a:solidFill>
                  <a:srgbClr val="FF0000"/>
                </a:solidFill>
              </a:rPr>
              <a:t/>
            </a:r>
            <a:br>
              <a:rPr lang="en-US" altLang="zh-TW" sz="8800" dirty="0" smtClean="0">
                <a:solidFill>
                  <a:srgbClr val="FF0000"/>
                </a:solidFill>
              </a:rPr>
            </a:br>
            <a:r>
              <a:rPr lang="en-US" altLang="zh-TW" sz="8800" dirty="0" smtClean="0">
                <a:solidFill>
                  <a:srgbClr val="FF0000"/>
                </a:solidFill>
              </a:rPr>
              <a:t>Innovation</a:t>
            </a:r>
            <a:endParaRPr lang="en-US" sz="8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173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Why Business Model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51720" y="6457890"/>
            <a:ext cx="5742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Chesbrough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Henry. "Business model innovation: it's not just about technology anymore." Strategy &amp; leadership 35, no. 6 (2007): 12-17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1383925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Target Market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683568" y="3162211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Value Proposition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568" y="4899117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Value Chain</a:t>
            </a:r>
            <a:endParaRPr lang="en-US" sz="4000" dirty="0"/>
          </a:p>
        </p:txBody>
      </p:sp>
      <p:sp>
        <p:nvSpPr>
          <p:cNvPr id="10" name="Rounded Rectangle 9"/>
          <p:cNvSpPr/>
          <p:nvPr/>
        </p:nvSpPr>
        <p:spPr>
          <a:xfrm>
            <a:off x="4807228" y="1383925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Revenue Mechanism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4859835" y="3162211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Value Network</a:t>
            </a:r>
          </a:p>
          <a:p>
            <a:pPr algn="ctr"/>
            <a:r>
              <a:rPr lang="en-US" sz="4000" dirty="0" smtClean="0"/>
              <a:t>(Ecosystem)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4807228" y="4899117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Competitive Strategy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84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4624"/>
            <a:ext cx="8892480" cy="114300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Business </a:t>
            </a:r>
            <a:r>
              <a:rPr lang="en-US" sz="5400" dirty="0" smtClean="0">
                <a:solidFill>
                  <a:schemeClr val="accent1"/>
                </a:solidFill>
              </a:rPr>
              <a:t>Model Innovation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63688" y="648487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Amit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Raphael, and Christoph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Zott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"Creating value through business model innovation." 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MIT 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Sloan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53, no. 3 (2012): 41.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43608" y="1499855"/>
            <a:ext cx="73152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Adding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new</a:t>
            </a:r>
            <a:r>
              <a:rPr lang="en-US" sz="4000" dirty="0"/>
              <a:t> activities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3608" y="3174021"/>
            <a:ext cx="7315200" cy="1371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</a:rPr>
              <a:t>Linking</a:t>
            </a:r>
            <a:r>
              <a:rPr lang="en-US" sz="4000" dirty="0"/>
              <a:t> activities in </a:t>
            </a:r>
            <a:r>
              <a:rPr lang="en-US" sz="4000" dirty="0">
                <a:solidFill>
                  <a:srgbClr val="FF0000"/>
                </a:solidFill>
              </a:rPr>
              <a:t>novel</a:t>
            </a:r>
            <a:r>
              <a:rPr lang="en-US" sz="4000" dirty="0"/>
              <a:t> ways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43608" y="4848186"/>
            <a:ext cx="73152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Changing</a:t>
            </a:r>
            <a:r>
              <a:rPr lang="en-US" sz="4000" dirty="0"/>
              <a:t> one or more parties that perform any of the activities</a:t>
            </a:r>
          </a:p>
        </p:txBody>
      </p:sp>
    </p:spTree>
    <p:extLst>
      <p:ext uri="{BB962C8B-B14F-4D97-AF65-F5344CB8AC3E}">
        <p14:creationId xmlns:p14="http://schemas.microsoft.com/office/powerpoint/2010/main" val="11368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課程目標</a:t>
            </a:r>
            <a:r>
              <a:rPr lang="en-US" altLang="zh-TW">
                <a:solidFill>
                  <a:schemeClr val="tx2"/>
                </a:solidFill>
                <a:latin typeface="標楷體" charset="-120"/>
                <a:ea typeface="標楷體" charset="-120"/>
              </a:rPr>
              <a:t/>
            </a:r>
            <a:br>
              <a:rPr lang="en-US" altLang="zh-TW">
                <a:solidFill>
                  <a:schemeClr val="tx2"/>
                </a:solidFill>
                <a:latin typeface="標楷體" charset="-120"/>
                <a:ea typeface="標楷體" charset="-120"/>
              </a:rPr>
            </a:br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(Objective)</a:t>
            </a:r>
            <a:endParaRPr lang="zh-TW" altLang="en-US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12738" y="1484313"/>
            <a:ext cx="8580437" cy="4641850"/>
          </a:xfrm>
        </p:spPr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瞭解及</a:t>
            </a:r>
            <a:r>
              <a:rPr lang="zh-TW" altLang="en-US" dirty="0" smtClean="0">
                <a:latin typeface="Calibri" charset="0"/>
                <a:ea typeface="標楷體" charset="-120"/>
              </a:rPr>
              <a:t>應用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</a:t>
            </a:r>
            <a:r>
              <a:rPr lang="zh-TW" altLang="en-US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分析</a:t>
            </a:r>
            <a:r>
              <a:rPr lang="en-US" altLang="zh-TW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基本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概念</a:t>
            </a:r>
            <a:r>
              <a:rPr lang="zh-TW" altLang="en-US" dirty="0">
                <a:latin typeface="Calibri" charset="0"/>
                <a:ea typeface="標楷體" charset="-120"/>
              </a:rPr>
              <a:t>與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研究議題</a:t>
            </a:r>
            <a:r>
              <a:rPr lang="zh-TW" altLang="en-US" dirty="0">
                <a:latin typeface="Calibri" charset="0"/>
                <a:ea typeface="標楷體" charset="-120"/>
              </a:rPr>
              <a:t>。</a:t>
            </a:r>
            <a:r>
              <a:rPr lang="en-US" altLang="zh-TW" dirty="0"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(Understand and apply the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</a:t>
            </a:r>
            <a:r>
              <a:rPr lang="en-US" altLang="zh-TW" sz="2800" dirty="0">
                <a:latin typeface="Calibri" charset="0"/>
                <a:ea typeface="標楷體" charset="-120"/>
              </a:rPr>
              <a:t> and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en-US" altLang="zh-TW" sz="2800" dirty="0">
                <a:latin typeface="Calibri" charset="0"/>
                <a:ea typeface="標楷體" charset="-120"/>
              </a:rPr>
              <a:t> of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in Finance</a:t>
            </a:r>
            <a:r>
              <a:rPr lang="en-US" altLang="zh-TW" sz="2800" dirty="0" smtClean="0">
                <a:latin typeface="Calibri" charset="0"/>
                <a:ea typeface="標楷體" charset="-120"/>
              </a:rPr>
              <a:t>.)</a:t>
            </a:r>
            <a:endParaRPr lang="en-US" altLang="zh-TW" sz="2800" dirty="0">
              <a:latin typeface="Calibri" charset="0"/>
              <a:ea typeface="標楷體" charset="-120"/>
            </a:endParaRPr>
          </a:p>
          <a:p>
            <a:r>
              <a:rPr lang="zh-TW" altLang="en-US" dirty="0" smtClean="0">
                <a:latin typeface="Calibri" charset="0"/>
                <a:ea typeface="標楷體" charset="-120"/>
              </a:rPr>
              <a:t>進行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財務金融大數據分析</a:t>
            </a:r>
            <a:r>
              <a:rPr lang="zh-TW" altLang="en-US" dirty="0" smtClean="0">
                <a:latin typeface="Calibri" charset="0"/>
                <a:ea typeface="標楷體" charset="-120"/>
              </a:rPr>
              <a:t>相關之</a:t>
            </a:r>
            <a:r>
              <a:rPr lang="en-US" altLang="zh-TW" dirty="0" smtClean="0">
                <a:latin typeface="Calibri" charset="0"/>
                <a:ea typeface="標楷體" charset="-120"/>
              </a:rPr>
              <a:t/>
            </a:r>
            <a:br>
              <a:rPr lang="en-US" altLang="zh-TW" dirty="0" smtClean="0">
                <a:latin typeface="Calibri" charset="0"/>
                <a:ea typeface="標楷體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資訊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管理研究</a:t>
            </a:r>
            <a:r>
              <a:rPr lang="zh-TW" altLang="en-US" dirty="0">
                <a:latin typeface="Calibri" charset="0"/>
                <a:ea typeface="標楷體" charset="-120"/>
              </a:rPr>
              <a:t>。</a:t>
            </a:r>
            <a:r>
              <a:rPr lang="en-US" altLang="zh-TW" dirty="0"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(Conduct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information systems research </a:t>
            </a:r>
            <a:r>
              <a:rPr lang="en-US" altLang="zh-TW" sz="2800" dirty="0">
                <a:latin typeface="Calibri" charset="0"/>
                <a:ea typeface="標楷體" charset="-120"/>
              </a:rPr>
              <a:t>in the context of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in Finance</a:t>
            </a:r>
            <a:r>
              <a:rPr lang="en-US" altLang="zh-TW" sz="2800" dirty="0" smtClean="0">
                <a:latin typeface="Calibri" charset="0"/>
                <a:ea typeface="標楷體" charset="-120"/>
              </a:rPr>
              <a:t>.)</a:t>
            </a:r>
            <a:endParaRPr lang="en-US" altLang="zh-TW" sz="2800" dirty="0">
              <a:latin typeface="Calibri" charset="0"/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B74493-90C3-BF4B-A9EE-5EF9C51E51D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1763688" y="648487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Amit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Raphael, and Christoph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Zott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"Creating value through business model innovation." 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MIT 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Sloan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53, no. 3 (2012): 41.</a:t>
            </a:r>
          </a:p>
        </p:txBody>
      </p:sp>
      <p:sp>
        <p:nvSpPr>
          <p:cNvPr id="10" name="Pentagon 9"/>
          <p:cNvSpPr/>
          <p:nvPr/>
        </p:nvSpPr>
        <p:spPr>
          <a:xfrm>
            <a:off x="179512" y="2674594"/>
            <a:ext cx="2481869" cy="2100761"/>
          </a:xfrm>
          <a:prstGeom prst="homePlate">
            <a:avLst>
              <a:gd name="adj" fmla="val 205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customer </a:t>
            </a:r>
            <a:r>
              <a:rPr lang="en-US" sz="2800" b="1" dirty="0" smtClean="0">
                <a:solidFill>
                  <a:srgbClr val="FF0000"/>
                </a:solidFill>
              </a:rPr>
              <a:t>needs</a:t>
            </a:r>
            <a:r>
              <a:rPr lang="en-US" sz="2000" dirty="0" smtClean="0"/>
              <a:t> will the </a:t>
            </a:r>
            <a:r>
              <a:rPr lang="en-US" sz="2000" b="1" dirty="0" smtClean="0"/>
              <a:t>new business model</a:t>
            </a:r>
            <a:r>
              <a:rPr lang="en-US" sz="2000" dirty="0" smtClean="0"/>
              <a:t> address?</a:t>
            </a:r>
            <a:endParaRPr lang="en-US" sz="2000" dirty="0"/>
          </a:p>
        </p:txBody>
      </p:sp>
      <p:sp>
        <p:nvSpPr>
          <p:cNvPr id="12" name="Pentagon 11"/>
          <p:cNvSpPr/>
          <p:nvPr/>
        </p:nvSpPr>
        <p:spPr>
          <a:xfrm>
            <a:off x="3132461" y="1296212"/>
            <a:ext cx="2664296" cy="1358576"/>
          </a:xfrm>
          <a:prstGeom prst="homePlate">
            <a:avLst>
              <a:gd name="adj" fmla="val 170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</a:t>
            </a:r>
            <a:r>
              <a:rPr lang="en-US" sz="2000" b="1" dirty="0" smtClean="0">
                <a:solidFill>
                  <a:srgbClr val="FF0000"/>
                </a:solidFill>
              </a:rPr>
              <a:t>novel activities</a:t>
            </a:r>
            <a:r>
              <a:rPr lang="en-US" sz="2000" dirty="0" smtClean="0"/>
              <a:t> could help </a:t>
            </a:r>
            <a:r>
              <a:rPr lang="en-US" sz="2000" dirty="0" smtClean="0">
                <a:solidFill>
                  <a:srgbClr val="FF0000"/>
                </a:solidFill>
              </a:rPr>
              <a:t>satisfy</a:t>
            </a:r>
            <a:r>
              <a:rPr lang="en-US" sz="2000" dirty="0" smtClean="0"/>
              <a:t> those </a:t>
            </a:r>
            <a:r>
              <a:rPr lang="en-US" sz="2000" dirty="0" smtClean="0">
                <a:solidFill>
                  <a:srgbClr val="FF0000"/>
                </a:solidFill>
              </a:rPr>
              <a:t>needs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121769" y="2885522"/>
            <a:ext cx="2664296" cy="1358576"/>
          </a:xfrm>
          <a:prstGeom prst="homePlate">
            <a:avLst>
              <a:gd name="adj" fmla="val 1843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How could the activities be </a:t>
            </a:r>
            <a:r>
              <a:rPr lang="en-US" sz="2000" b="1" dirty="0" smtClean="0">
                <a:solidFill>
                  <a:srgbClr val="FF0000"/>
                </a:solidFill>
              </a:rPr>
              <a:t>linked</a:t>
            </a:r>
            <a:r>
              <a:rPr lang="en-US" sz="2000" dirty="0" smtClean="0"/>
              <a:t> in </a:t>
            </a:r>
            <a:r>
              <a:rPr lang="en-US" sz="2000" dirty="0" smtClean="0">
                <a:solidFill>
                  <a:srgbClr val="FF0000"/>
                </a:solidFill>
              </a:rPr>
              <a:t>novel ways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4" name="Pentagon 13"/>
          <p:cNvSpPr/>
          <p:nvPr/>
        </p:nvSpPr>
        <p:spPr>
          <a:xfrm>
            <a:off x="3121769" y="4509120"/>
            <a:ext cx="2664296" cy="1902500"/>
          </a:xfrm>
          <a:prstGeom prst="homePlate">
            <a:avLst>
              <a:gd name="adj" fmla="val 1683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should perform the activities? </a:t>
            </a:r>
            <a:br>
              <a:rPr lang="en-US" sz="2000" dirty="0" smtClean="0"/>
            </a:br>
            <a:r>
              <a:rPr lang="en-US" sz="2000" dirty="0" smtClean="0"/>
              <a:t>What novel governance arrangements can be found?</a:t>
            </a:r>
            <a:endParaRPr lang="en-US" sz="2000" dirty="0"/>
          </a:p>
        </p:txBody>
      </p:sp>
      <p:sp>
        <p:nvSpPr>
          <p:cNvPr id="15" name="Pentagon 14"/>
          <p:cNvSpPr/>
          <p:nvPr/>
        </p:nvSpPr>
        <p:spPr>
          <a:xfrm>
            <a:off x="6453423" y="1636098"/>
            <a:ext cx="2583073" cy="1358576"/>
          </a:xfrm>
          <a:prstGeom prst="homePlate">
            <a:avLst>
              <a:gd name="adj" fmla="val 212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How will </a:t>
            </a:r>
            <a:r>
              <a:rPr lang="en-US" sz="2000" b="1" dirty="0" smtClean="0">
                <a:solidFill>
                  <a:srgbClr val="FF0000"/>
                </a:solidFill>
              </a:rPr>
              <a:t>value</a:t>
            </a:r>
            <a:r>
              <a:rPr lang="en-US" sz="2000" dirty="0" smtClean="0"/>
              <a:t> be </a:t>
            </a:r>
            <a:r>
              <a:rPr lang="en-US" sz="2000" b="1" dirty="0" smtClean="0">
                <a:solidFill>
                  <a:srgbClr val="FF0000"/>
                </a:solidFill>
              </a:rPr>
              <a:t>created</a:t>
            </a:r>
            <a:r>
              <a:rPr lang="en-US" sz="2000" dirty="0" smtClean="0"/>
              <a:t> for each </a:t>
            </a:r>
            <a:r>
              <a:rPr lang="en-US" sz="2000" dirty="0" smtClean="0">
                <a:solidFill>
                  <a:srgbClr val="FF0000"/>
                </a:solidFill>
              </a:rPr>
              <a:t>stakeholder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6" name="Pentagon 15"/>
          <p:cNvSpPr/>
          <p:nvPr/>
        </p:nvSpPr>
        <p:spPr>
          <a:xfrm>
            <a:off x="6424228" y="4226185"/>
            <a:ext cx="2583073" cy="1606986"/>
          </a:xfrm>
          <a:prstGeom prst="homePlate">
            <a:avLst>
              <a:gd name="adj" fmla="val 197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</a:t>
            </a:r>
            <a:r>
              <a:rPr lang="en-US" sz="2000" b="1" dirty="0" smtClean="0">
                <a:solidFill>
                  <a:srgbClr val="FF0000"/>
                </a:solidFill>
              </a:rPr>
              <a:t>revenues models </a:t>
            </a:r>
            <a:r>
              <a:rPr lang="en-US" sz="2000" dirty="0" smtClean="0"/>
              <a:t>can be adopted to complement the business model?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251520" y="206084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55776" y="1326506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55776" y="2838674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55776" y="4692474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829127" y="161453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29127" y="425703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72008" y="44624"/>
            <a:ext cx="8892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5400" dirty="0" smtClean="0">
                <a:solidFill>
                  <a:schemeClr val="accent1"/>
                </a:solidFill>
              </a:rPr>
              <a:t>Business Model Innovation</a:t>
            </a:r>
            <a:endParaRPr kumimoji="0"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5000" smtClean="0">
                <a:solidFill>
                  <a:schemeClr val="accent1"/>
                </a:solidFill>
              </a:rPr>
              <a:t>From </a:t>
            </a:r>
            <a:br>
              <a:rPr lang="en-US" sz="5000" smtClean="0">
                <a:solidFill>
                  <a:schemeClr val="accent1"/>
                </a:solidFill>
              </a:rPr>
            </a:br>
            <a:r>
              <a:rPr lang="en-US" sz="5000" smtClean="0">
                <a:solidFill>
                  <a:schemeClr val="accent1"/>
                </a:solidFill>
              </a:rPr>
              <a:t>E-Commerce </a:t>
            </a:r>
            <a:br>
              <a:rPr lang="en-US" sz="5000" smtClean="0">
                <a:solidFill>
                  <a:schemeClr val="accent1"/>
                </a:solidFill>
              </a:rPr>
            </a:br>
            <a:r>
              <a:rPr lang="en-US" sz="5000" smtClean="0">
                <a:solidFill>
                  <a:schemeClr val="accent1"/>
                </a:solidFill>
              </a:rPr>
              <a:t>to </a:t>
            </a:r>
            <a:br>
              <a:rPr lang="en-US" sz="5000" smtClean="0">
                <a:solidFill>
                  <a:schemeClr val="accent1"/>
                </a:solidFill>
              </a:rPr>
            </a:br>
            <a:r>
              <a:rPr lang="en-US" sz="5000" smtClean="0">
                <a:solidFill>
                  <a:srgbClr val="FF0000"/>
                </a:solidFill>
              </a:rPr>
              <a:t>Conversational </a:t>
            </a:r>
            <a:r>
              <a:rPr lang="en-US" sz="5000" dirty="0">
                <a:solidFill>
                  <a:srgbClr val="FF0000"/>
                </a:solidFill>
              </a:rPr>
              <a:t>Commerce</a:t>
            </a:r>
            <a:r>
              <a:rPr lang="en-US" sz="5000" dirty="0">
                <a:solidFill>
                  <a:schemeClr val="accent1"/>
                </a:solidFill>
              </a:rPr>
              <a:t>: </a:t>
            </a:r>
            <a:r>
              <a:rPr lang="en-US" sz="5000" dirty="0" err="1">
                <a:solidFill>
                  <a:schemeClr val="accent1"/>
                </a:solidFill>
              </a:rPr>
              <a:t>Chatbots</a:t>
            </a:r>
            <a:r>
              <a:rPr lang="en-US" sz="5000" dirty="0">
                <a:solidFill>
                  <a:schemeClr val="accent1"/>
                </a:solidFill>
              </a:rPr>
              <a:t> </a:t>
            </a:r>
            <a:r>
              <a:rPr lang="en-US" sz="5000" dirty="0" smtClean="0">
                <a:solidFill>
                  <a:schemeClr val="accent1"/>
                </a:solidFill>
              </a:rPr>
              <a:t/>
            </a:r>
            <a:br>
              <a:rPr lang="en-US" sz="5000" dirty="0" smtClean="0">
                <a:solidFill>
                  <a:schemeClr val="accent1"/>
                </a:solidFill>
              </a:rPr>
            </a:br>
            <a:r>
              <a:rPr lang="en-US" sz="5000" dirty="0" smtClean="0">
                <a:solidFill>
                  <a:schemeClr val="accent1"/>
                </a:solidFill>
              </a:rPr>
              <a:t>and </a:t>
            </a:r>
            <a:br>
              <a:rPr lang="en-US" sz="5000" dirty="0" smtClean="0">
                <a:solidFill>
                  <a:schemeClr val="accent1"/>
                </a:solidFill>
              </a:rPr>
            </a:br>
            <a:r>
              <a:rPr lang="en-US" sz="5000" dirty="0" smtClean="0">
                <a:solidFill>
                  <a:schemeClr val="accent1"/>
                </a:solidFill>
              </a:rPr>
              <a:t>Virtual </a:t>
            </a:r>
            <a:r>
              <a:rPr lang="en-US" sz="5000" dirty="0">
                <a:solidFill>
                  <a:schemeClr val="accent1"/>
                </a:solidFill>
              </a:rPr>
              <a:t>Assistants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</p:spTree>
    <p:extLst>
      <p:ext uri="{BB962C8B-B14F-4D97-AF65-F5344CB8AC3E}">
        <p14:creationId xmlns:p14="http://schemas.microsoft.com/office/powerpoint/2010/main" val="504948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069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H&amp;M’s </a:t>
            </a:r>
            <a:r>
              <a:rPr lang="en-US" dirty="0" err="1">
                <a:solidFill>
                  <a:schemeClr val="accent1"/>
                </a:solidFill>
              </a:rPr>
              <a:t>chatbot</a:t>
            </a:r>
            <a:r>
              <a:rPr lang="en-US" dirty="0">
                <a:solidFill>
                  <a:schemeClr val="accent1"/>
                </a:solidFill>
              </a:rPr>
              <a:t> on </a:t>
            </a:r>
            <a:r>
              <a:rPr lang="en-US" dirty="0" err="1">
                <a:solidFill>
                  <a:schemeClr val="accent1"/>
                </a:solidFill>
              </a:rPr>
              <a:t>Kik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523"/>
            <a:ext cx="914400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4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760" y="63703"/>
            <a:ext cx="8892480" cy="701001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Uber’s </a:t>
            </a:r>
            <a:r>
              <a:rPr lang="en-US" sz="4000" dirty="0" err="1">
                <a:solidFill>
                  <a:schemeClr val="accent1"/>
                </a:solidFill>
              </a:rPr>
              <a:t>chatbot</a:t>
            </a:r>
            <a:r>
              <a:rPr lang="en-US" sz="4000" dirty="0">
                <a:solidFill>
                  <a:schemeClr val="accent1"/>
                </a:solidFill>
              </a:rPr>
              <a:t> on Facebook’s </a:t>
            </a:r>
            <a:r>
              <a:rPr lang="en-US" sz="4000" dirty="0" smtClean="0">
                <a:solidFill>
                  <a:schemeClr val="accent1"/>
                </a:solidFill>
              </a:rPr>
              <a:t>messenger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595" y="607065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Uber’s </a:t>
            </a:r>
            <a:r>
              <a:rPr lang="en-US" dirty="0" err="1">
                <a:solidFill>
                  <a:schemeClr val="accent1"/>
                </a:solidFill>
              </a:rPr>
              <a:t>chatbot</a:t>
            </a:r>
            <a:r>
              <a:rPr lang="en-US" dirty="0">
                <a:solidFill>
                  <a:schemeClr val="accent1"/>
                </a:solidFill>
              </a:rPr>
              <a:t> on Facebook’s </a:t>
            </a:r>
            <a:r>
              <a:rPr lang="en-US" dirty="0" smtClean="0">
                <a:solidFill>
                  <a:schemeClr val="accent1"/>
                </a:solidFill>
              </a:rPr>
              <a:t>messenger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- one </a:t>
            </a:r>
            <a:r>
              <a:rPr lang="en-US" dirty="0">
                <a:solidFill>
                  <a:schemeClr val="accent1"/>
                </a:solidFill>
              </a:rPr>
              <a:t>main benefit: it loads much faster than the Uber app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b="2896"/>
          <a:stretch/>
        </p:blipFill>
        <p:spPr>
          <a:xfrm>
            <a:off x="2938960" y="872715"/>
            <a:ext cx="2957400" cy="50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Savings Bot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chatbotsmagazine.com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/artificial-intelligence-ai-and-fintech-part-1-7cae1e67dc13</a:t>
            </a:r>
          </a:p>
        </p:txBody>
      </p:sp>
    </p:spTree>
    <p:extLst>
      <p:ext uri="{BB962C8B-B14F-4D97-AF65-F5344CB8AC3E}">
        <p14:creationId xmlns:p14="http://schemas.microsoft.com/office/powerpoint/2010/main" val="2101009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899592" y="115032"/>
            <a:ext cx="7655615" cy="638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6611779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www.oreilly.com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/ideas/infographic-the-bot-platform-ecosystem</a:t>
            </a:r>
          </a:p>
        </p:txBody>
      </p:sp>
    </p:spTree>
    <p:extLst>
      <p:ext uri="{BB962C8B-B14F-4D97-AF65-F5344CB8AC3E}">
        <p14:creationId xmlns:p14="http://schemas.microsoft.com/office/powerpoint/2010/main" val="13721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1" b="14495"/>
          <a:stretch/>
        </p:blipFill>
        <p:spPr>
          <a:xfrm>
            <a:off x="107504" y="1889740"/>
            <a:ext cx="8875965" cy="3339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6611779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www.oreilly.com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/ideas/infographic-the-bot-platform-ecosystem</a:t>
            </a:r>
          </a:p>
        </p:txBody>
      </p:sp>
    </p:spTree>
    <p:extLst>
      <p:ext uri="{BB962C8B-B14F-4D97-AF65-F5344CB8AC3E}">
        <p14:creationId xmlns:p14="http://schemas.microsoft.com/office/powerpoint/2010/main" val="21140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venturebeat.com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/2016/08/11/introducing-the-bots-landscape-170-companies-4-billion-in-funding-thousands-of-bots/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3592" b="2423"/>
          <a:stretch/>
        </p:blipFill>
        <p:spPr>
          <a:xfrm>
            <a:off x="768242" y="116020"/>
            <a:ext cx="7274033" cy="64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491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9344" r="8263" b="8164"/>
          <a:stretch/>
        </p:blipFill>
        <p:spPr>
          <a:xfrm>
            <a:off x="323528" y="476672"/>
            <a:ext cx="8485115" cy="5899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199" y="6611779"/>
            <a:ext cx="84544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RecastAI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/2017-messenger-bot-landscape-a-public-spreadsheet-gathering-1000-messenger-bots-f017fdb1448a /</a:t>
            </a:r>
          </a:p>
        </p:txBody>
      </p:sp>
    </p:spTree>
    <p:extLst>
      <p:ext uri="{BB962C8B-B14F-4D97-AF65-F5344CB8AC3E}">
        <p14:creationId xmlns:p14="http://schemas.microsoft.com/office/powerpoint/2010/main" val="1449093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894973"/>
            <a:ext cx="8964488" cy="193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76" y="2872016"/>
            <a:ext cx="4974704" cy="36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   2017/09/21 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財務金融大數據分析課程介紹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Course Orientation for Big Data Analytics in Finance)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2017/09/28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金融科技商業模式 </a:t>
            </a:r>
            <a:r>
              <a:rPr lang="en-US" altLang="zh-TW" sz="2400" dirty="0">
                <a:latin typeface="Calibri" charset="0"/>
                <a:ea typeface="標楷體" charset="-120"/>
              </a:rPr>
              <a:t>(Business Models of Fintech)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 2017/10/05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人工智慧投資分析與機器人理財顧問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Artificial Intelligence for Investment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Analysis and </a:t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2017/10/12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金融科技對話式商務與智慧型交談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機器人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(Conversational Commerce and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Intelligent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Chatbots</a:t>
            </a:r>
            <a:r>
              <a:rPr lang="en-US" altLang="zh-TW" sz="2400" dirty="0">
                <a:latin typeface="Calibri" charset="0"/>
                <a:ea typeface="標楷體" charset="-120"/>
              </a:rPr>
              <a:t> for Fintech)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  2017/10/19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事件研究法 </a:t>
            </a:r>
            <a:r>
              <a:rPr lang="en-US" altLang="zh-TW" sz="2400" dirty="0">
                <a:latin typeface="Calibri" charset="0"/>
                <a:ea typeface="標楷體" charset="-120"/>
              </a:rPr>
              <a:t>(Event Study)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/>
                </a:solidFill>
                <a:latin typeface="Calibri" charset="0"/>
                <a:ea typeface="標楷體" charset="-120"/>
              </a:rPr>
              <a:t>6   2017/10/26   </a:t>
            </a:r>
            <a:r>
              <a:rPr lang="zh-TW" altLang="en-US" sz="2400" dirty="0">
                <a:solidFill>
                  <a:schemeClr val="accent5"/>
                </a:solidFill>
                <a:latin typeface="Calibri" charset="0"/>
                <a:ea typeface="標楷體" charset="-120"/>
              </a:rPr>
              <a:t>財務金融大數據分析個案研究 </a:t>
            </a:r>
            <a:r>
              <a:rPr lang="en-US" altLang="zh-TW" sz="2400" dirty="0">
                <a:solidFill>
                  <a:schemeClr val="accent5"/>
                </a:solidFill>
                <a:latin typeface="Calibri" charset="0"/>
                <a:ea typeface="標楷體" charset="-120"/>
              </a:rPr>
              <a:t>I </a:t>
            </a:r>
            <a:r>
              <a:rPr lang="en-US" altLang="zh-TW" sz="2400" dirty="0" smtClean="0">
                <a:solidFill>
                  <a:schemeClr val="accent5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5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5"/>
                </a:solidFill>
                <a:latin typeface="Calibri" charset="0"/>
                <a:ea typeface="標楷體" charset="-120"/>
              </a:rPr>
              <a:t>                          (</a:t>
            </a:r>
            <a:r>
              <a:rPr lang="en-US" altLang="zh-TW" sz="2400" dirty="0">
                <a:solidFill>
                  <a:schemeClr val="accent5"/>
                </a:solidFill>
                <a:latin typeface="Calibri" charset="0"/>
                <a:ea typeface="標楷體" charset="-120"/>
              </a:rPr>
              <a:t>Case Study on Big Data Analytics in Finance 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7000" dirty="0">
                <a:solidFill>
                  <a:srgbClr val="FF0000"/>
                </a:solidFill>
              </a:rPr>
              <a:t>Artificial Intelligence </a:t>
            </a:r>
            <a:r>
              <a:rPr lang="en-US" altLang="zh-TW" sz="7000" dirty="0" smtClean="0">
                <a:solidFill>
                  <a:srgbClr val="FF0000"/>
                </a:solidFill>
              </a:rPr>
              <a:t/>
            </a:r>
            <a:br>
              <a:rPr lang="en-US" altLang="zh-TW" sz="7000" dirty="0" smtClean="0">
                <a:solidFill>
                  <a:srgbClr val="FF0000"/>
                </a:solidFill>
              </a:rPr>
            </a:br>
            <a:r>
              <a:rPr lang="en-US" altLang="zh-TW" sz="7000" dirty="0" smtClean="0">
                <a:solidFill>
                  <a:srgbClr val="FF0000"/>
                </a:solidFill>
              </a:rPr>
              <a:t>and </a:t>
            </a:r>
            <a:r>
              <a:rPr lang="en-US" altLang="zh-TW" sz="7000" dirty="0">
                <a:solidFill>
                  <a:srgbClr val="FF0000"/>
                </a:solidFill>
              </a:rPr>
              <a:t/>
            </a:r>
            <a:br>
              <a:rPr lang="en-US" altLang="zh-TW" sz="7000" dirty="0">
                <a:solidFill>
                  <a:srgbClr val="FF0000"/>
                </a:solidFill>
              </a:rPr>
            </a:br>
            <a:r>
              <a:rPr lang="en-US" altLang="zh-TW" sz="9600" dirty="0">
                <a:solidFill>
                  <a:srgbClr val="FF0000"/>
                </a:solidFill>
              </a:rPr>
              <a:t>Deep Learning </a:t>
            </a:r>
            <a:r>
              <a:rPr lang="en-US" altLang="zh-TW" sz="7000" dirty="0" smtClean="0">
                <a:solidFill>
                  <a:srgbClr val="FF0000"/>
                </a:solidFill>
              </a:rPr>
              <a:t/>
            </a:r>
            <a:br>
              <a:rPr lang="en-US" altLang="zh-TW" sz="7000" dirty="0" smtClean="0">
                <a:solidFill>
                  <a:srgbClr val="FF0000"/>
                </a:solidFill>
              </a:rPr>
            </a:br>
            <a:r>
              <a:rPr lang="en-US" altLang="zh-TW" sz="7000" dirty="0" smtClean="0">
                <a:solidFill>
                  <a:srgbClr val="FF0000"/>
                </a:solidFill>
              </a:rPr>
              <a:t>for </a:t>
            </a:r>
            <a:br>
              <a:rPr lang="en-US" altLang="zh-TW" sz="7000" dirty="0" smtClean="0">
                <a:solidFill>
                  <a:srgbClr val="FF0000"/>
                </a:solidFill>
              </a:rPr>
            </a:br>
            <a:r>
              <a:rPr lang="en-US" altLang="zh-TW" sz="9600" dirty="0" smtClean="0">
                <a:solidFill>
                  <a:srgbClr val="FF0000"/>
                </a:solidFill>
              </a:rPr>
              <a:t>Fintech</a:t>
            </a:r>
            <a:endParaRPr lang="en-US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046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76672"/>
            <a:ext cx="9073008" cy="5904656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From </a:t>
            </a:r>
            <a:r>
              <a:rPr lang="en-US" sz="6000" dirty="0">
                <a:solidFill>
                  <a:srgbClr val="FF0000"/>
                </a:solidFill>
              </a:rPr>
              <a:t>Algorithmic Trading </a:t>
            </a:r>
            <a:r>
              <a:rPr lang="en-US" sz="6000" dirty="0" smtClean="0">
                <a:solidFill>
                  <a:srgbClr val="FF0000"/>
                </a:solidFill>
              </a:rPr>
              <a:t/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Personal Finance Bots</a:t>
            </a:r>
            <a:r>
              <a:rPr lang="en-US" sz="6000" dirty="0">
                <a:solidFill>
                  <a:schemeClr val="accent1"/>
                </a:solidFill>
              </a:rPr>
              <a:t>: 41 Startups Bringing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12000" dirty="0" smtClean="0">
                <a:solidFill>
                  <a:srgbClr val="FF0000"/>
                </a:solidFill>
              </a:rPr>
              <a:t>AI</a:t>
            </a:r>
            <a:r>
              <a:rPr lang="en-US" sz="12000" dirty="0" smtClean="0">
                <a:solidFill>
                  <a:schemeClr val="accent1"/>
                </a:solidFill>
              </a:rPr>
              <a:t> to </a:t>
            </a:r>
            <a:r>
              <a:rPr lang="en-US" sz="12000" dirty="0">
                <a:solidFill>
                  <a:srgbClr val="FF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</p:spTree>
    <p:extLst>
      <p:ext uri="{BB962C8B-B14F-4D97-AF65-F5344CB8AC3E}">
        <p14:creationId xmlns:p14="http://schemas.microsoft.com/office/powerpoint/2010/main" val="201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From Algorithmic Trading To Personal Finance Bots: 41 Startups Bringing AI To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73492"/>
            <a:ext cx="8922846" cy="47238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213" y="1075383"/>
            <a:ext cx="4433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AI </a:t>
            </a:r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12021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0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142" r="53539" b="17342"/>
          <a:stretch/>
        </p:blipFill>
        <p:spPr>
          <a:xfrm>
            <a:off x="869420" y="816876"/>
            <a:ext cx="7446996" cy="58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67271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2678" r="4646" b="2070"/>
          <a:stretch/>
        </p:blipFill>
        <p:spPr>
          <a:xfrm>
            <a:off x="1151620" y="839063"/>
            <a:ext cx="6840760" cy="5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Artificial </a:t>
            </a:r>
            <a:r>
              <a:rPr lang="en-US" dirty="0" smtClean="0">
                <a:solidFill>
                  <a:schemeClr val="accent1"/>
                </a:solidFill>
              </a:rPr>
              <a:t>Intelligence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Machine Learning &amp; Deep Learning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2083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37" y="1221176"/>
            <a:ext cx="6714554" cy="52778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Wealthfront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Robo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smtClean="0">
                <a:solidFill>
                  <a:schemeClr val="accent1"/>
                </a:solidFill>
              </a:rPr>
              <a:t>Advisor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www.wealthfront.com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836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zh-TW" altLang="en-US" sz="7200" dirty="0" smtClean="0">
                <a:solidFill>
                  <a:schemeClr val="accent1"/>
                </a:solidFill>
              </a:rPr>
              <a:t>財務金融</a:t>
            </a:r>
            <a:r>
              <a:rPr lang="en-US" sz="7200" dirty="0" smtClean="0">
                <a:solidFill>
                  <a:schemeClr val="accent1"/>
                </a:solidFill>
              </a:rPr>
              <a:t>大數據分析</a:t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rgbClr val="FF0000"/>
                </a:solidFill>
              </a:rPr>
              <a:t>Big Data Analytics in Finance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5920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投資大數據分析</a:t>
            </a:r>
            <a:r>
              <a:rPr lang="en-US" sz="6000" dirty="0">
                <a:solidFill>
                  <a:schemeClr val="accent1"/>
                </a:solidFill>
              </a:rPr>
              <a:t/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rgbClr val="FF0000"/>
                </a:solidFill>
              </a:rPr>
              <a:t>Big Data Analytics </a:t>
            </a:r>
            <a:r>
              <a:rPr lang="en-US" sz="4800" dirty="0" smtClean="0">
                <a:solidFill>
                  <a:srgbClr val="FF0000"/>
                </a:solidFill>
              </a:rPr>
              <a:t>in Investment</a:t>
            </a:r>
            <a:endParaRPr lang="en-US" sz="5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8686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人工智慧與財務應用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400" dirty="0">
                <a:solidFill>
                  <a:srgbClr val="FF0000"/>
                </a:solidFill>
              </a:rPr>
              <a:t>Artificial Intelligence and Financial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8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7   2017/11/02   Python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財務大數據分析基礎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Foundations of Finance Big Data Analytics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8   2017/11/09   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大數據分析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9   2017/11/16   Python Pandas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財務大數據分析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Finance Big Data Analytics with Pandas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 2017/11/23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11   2017/11/30  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文字探勘分析技術與自然語言處理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Text Mining Techniques and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 Natural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Language Processing)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12   2017/12/07   Python </a:t>
            </a:r>
            <a:r>
              <a:rPr lang="en-US" altLang="zh-TW" sz="2400" dirty="0" err="1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Keras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深度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學習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400" dirty="0" err="1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 in Python)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8640960" cy="6331224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人工智慧與投資分析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400" dirty="0">
                <a:solidFill>
                  <a:srgbClr val="FF0000"/>
                </a:solidFill>
              </a:rPr>
              <a:t>Artificial Intelligence and Investment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2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2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832475"/>
          </a:xfrm>
        </p:spPr>
        <p:txBody>
          <a:bodyPr/>
          <a:lstStyle/>
          <a:p>
            <a:r>
              <a:rPr lang="en-US" altLang="zh-TW" sz="24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400" dirty="0">
                <a:latin typeface="Calibri" charset="0"/>
                <a:ea typeface="標楷體" charset="-120"/>
              </a:rPr>
              <a:t>and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research issues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of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in Finance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. </a:t>
            </a:r>
            <a:endParaRPr lang="en-US" altLang="zh-TW" sz="2400" dirty="0">
              <a:latin typeface="Calibri" charset="0"/>
              <a:ea typeface="標楷體" charset="-120"/>
            </a:endParaRPr>
          </a:p>
          <a:p>
            <a:r>
              <a:rPr lang="en-US" altLang="zh-TW" sz="24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Models of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Artificial Intelligence for Investment Analysis and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Robo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-Advisors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Conversational Commerce and Intelligent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Chatbots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for Fintech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Event Study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Foundations of Finance Big Data Analytics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 Big Data Analytics with Pandas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 Techniques and Natural Language Processing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in Python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  <a:endParaRPr lang="en-US" altLang="zh-TW" sz="2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for Finance Big Data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Social Network Analysis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on Big Data Analytics in Finance</a:t>
            </a:r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EBC73E-EB3A-B04E-983F-37124B6DC0C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lang="zh-TW" altLang="en-US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CCB83C-E722-BA4A-BCC4-D8F22CDBC4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2709" name="Picture 6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1849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latin typeface="+mn-lt"/>
              </a:rPr>
              <a:t>戴敏育 博士 </a:t>
            </a:r>
            <a:r>
              <a:rPr lang="en-US" altLang="zh-TW" b="1" dirty="0" smtClean="0">
                <a:latin typeface="+mn-lt"/>
              </a:rPr>
              <a:t>(Min-</a:t>
            </a:r>
            <a:r>
              <a:rPr lang="en-US" altLang="zh-TW" b="1" dirty="0" err="1" smtClean="0">
                <a:latin typeface="+mn-lt"/>
              </a:rPr>
              <a:t>Yuh</a:t>
            </a:r>
            <a:r>
              <a:rPr lang="en-US" altLang="zh-TW" b="1" dirty="0" smtClean="0">
                <a:latin typeface="+mn-lt"/>
              </a:rPr>
              <a:t> Day, Ph.D.)</a:t>
            </a:r>
            <a:endParaRPr lang="en-US" altLang="zh-TW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　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專任助理教授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latin typeface="+mn-lt"/>
                <a:hlinkClick r:id="rId3"/>
              </a:rPr>
              <a:t>淡江大學</a:t>
            </a:r>
            <a:r>
              <a:rPr lang="zh-TW" altLang="en-US" b="1" dirty="0" smtClean="0">
                <a:latin typeface="+mn-lt"/>
              </a:rPr>
              <a:t> </a:t>
            </a:r>
            <a:r>
              <a:rPr lang="zh-TW" altLang="en-US" b="1" dirty="0" smtClean="0">
                <a:latin typeface="+mn-lt"/>
                <a:hlinkClick r:id="rId4"/>
              </a:rPr>
              <a:t>資訊管理學系</a:t>
            </a:r>
            <a:endParaRPr lang="zh-TW" altLang="en-US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電話：</a:t>
            </a:r>
            <a:r>
              <a:rPr lang="en-US" altLang="zh-TW" dirty="0" smtClean="0">
                <a:latin typeface="+mn-lt"/>
              </a:rPr>
              <a:t>02-26215656 #2846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傳真：</a:t>
            </a:r>
            <a:r>
              <a:rPr lang="en-US" altLang="zh-TW" dirty="0" smtClean="0">
                <a:latin typeface="+mn-lt"/>
              </a:rPr>
              <a:t>02-26209737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研究室：</a:t>
            </a:r>
            <a:r>
              <a:rPr lang="en-US" altLang="zh-TW" dirty="0" smtClean="0">
                <a:latin typeface="+mn-lt"/>
              </a:rPr>
              <a:t>B929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地址： </a:t>
            </a:r>
            <a:r>
              <a:rPr lang="en-US" altLang="zh-TW" dirty="0" smtClean="0">
                <a:latin typeface="+mn-lt"/>
              </a:rPr>
              <a:t>25137 </a:t>
            </a:r>
            <a:r>
              <a:rPr lang="zh-TW" altLang="en-US" dirty="0" smtClean="0">
                <a:latin typeface="+mn-lt"/>
              </a:rPr>
              <a:t>新北市淡水區英專路</a:t>
            </a:r>
            <a:r>
              <a:rPr lang="en-US" altLang="zh-TW" dirty="0" smtClean="0">
                <a:latin typeface="+mn-lt"/>
              </a:rPr>
              <a:t>151</a:t>
            </a:r>
            <a:r>
              <a:rPr lang="zh-TW" altLang="en-US" dirty="0" smtClean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 smtClean="0">
                <a:latin typeface="+mn-lt"/>
              </a:rPr>
              <a:t>Email</a:t>
            </a:r>
            <a:r>
              <a:rPr lang="zh-TW" altLang="en-US" dirty="0" smtClean="0">
                <a:latin typeface="+mn-lt"/>
              </a:rPr>
              <a:t>： </a:t>
            </a:r>
            <a:r>
              <a:rPr lang="en-US" altLang="zh-TW" dirty="0" err="1" smtClean="0">
                <a:latin typeface="+mn-lt"/>
              </a:rPr>
              <a:t>myday@mail.tku.edu.tw</a:t>
            </a:r>
            <a:endParaRPr lang="en-US" altLang="zh-TW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latin typeface="+mn-lt"/>
              </a:rPr>
              <a:t>網址：</a:t>
            </a:r>
            <a:r>
              <a:rPr lang="en-US" altLang="zh-TW" dirty="0" smtClean="0">
                <a:latin typeface="+mn-lt"/>
                <a:hlinkClick r:id="rId5"/>
              </a:rPr>
              <a:t>http://mail.tku.edu.tw/myday/</a:t>
            </a:r>
            <a:endParaRPr lang="en-US" altLang="zh-TW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2017/12/14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財務金融大數據分析個案研究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Big Data Analytics in Finance II) 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14   2017/12/21   </a:t>
            </a:r>
            <a:r>
              <a:rPr lang="en-US" altLang="zh-TW" sz="2400" dirty="0" err="1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TensorFlow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深度學習 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(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400" dirty="0" err="1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)  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15   2017/12/28   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財務金融大數據深度學習 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(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標楷體" charset="-120"/>
              </a:rPr>
              <a:t>Deep Learning for Finance Big Data)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16   2018/01/04  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社會網絡分析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(Social Network Analysis)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 2018/01/11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 2018/01/18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12751</TotalTime>
  <Words>1675</Words>
  <Application>Microsoft Macintosh PowerPoint</Application>
  <PresentationFormat>On-screen Show (4:3)</PresentationFormat>
  <Paragraphs>419</Paragraphs>
  <Slides>82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Arial Unicode MS</vt:lpstr>
      <vt:lpstr>Calibri</vt:lpstr>
      <vt:lpstr>Mangal</vt:lpstr>
      <vt:lpstr>Times New Roman</vt:lpstr>
      <vt:lpstr>Wingdings 2</vt:lpstr>
      <vt:lpstr>新細明體</vt:lpstr>
      <vt:lpstr>標楷體</vt:lpstr>
      <vt:lpstr>Arial</vt:lpstr>
      <vt:lpstr>Office 佈景主題</vt:lpstr>
      <vt:lpstr>財務金融大數據分析 Big Data Analytics in Finance</vt:lpstr>
      <vt:lpstr>財務金融 大數據分析 Big Data Analytics in Finance</vt:lpstr>
      <vt:lpstr>淡江大學106學年度第1學期 課程教學計畫表 Fall 2017 (2017.09 - 2018.01)</vt:lpstr>
      <vt:lpstr>課程簡介</vt:lpstr>
      <vt:lpstr>Course Introduction</vt:lpstr>
      <vt:lpstr>課程目標 (Objective)</vt:lpstr>
      <vt:lpstr>PowerPoint Presentation</vt:lpstr>
      <vt:lpstr>PowerPoint Presentation</vt:lpstr>
      <vt:lpstr>PowerPoint Presentation</vt:lpstr>
      <vt:lpstr>教學方法與評量方法</vt:lpstr>
      <vt:lpstr>教材課本</vt:lpstr>
      <vt:lpstr>參考書籍 (References)</vt:lpstr>
      <vt:lpstr>作業與學期成績計算方式</vt:lpstr>
      <vt:lpstr>AI and Big Data Analytics in Finance</vt:lpstr>
      <vt:lpstr>FinTech Innovation:  From Robo-Advisors to Goal Based Investing and Gamification,  Paolo Sironi, Wiley, 2016</vt:lpstr>
      <vt:lpstr>Doron Kliger and Gregory Gurevich (2014),  Event Studies for Financial Research:  A Comprehensive Guide,  Palgrave Macmillan </vt:lpstr>
      <vt:lpstr>事件研究法： 財務與會計實證研究必備 沈中華、李建然 (2000)</vt:lpstr>
      <vt:lpstr>Yuxing Yan (2017),  Python for Finance,  Second Edition, Packt Publishing</vt:lpstr>
      <vt:lpstr>Wes McKinney (2012),  Python for Data Analysis: Data Wrangling with Pandas, NumPy, and IPython, O'Reilly Media</vt:lpstr>
      <vt:lpstr>Yves Hilpisch,  Python for Finance: Analyze Big Financial Data, O'Reilly, 2014</vt:lpstr>
      <vt:lpstr>Yves Hilpisch (2015),  Derivatives Analytics with Python:  Data Analysis, Models, Simulation, Calibration and Hedging, Wiley</vt:lpstr>
      <vt:lpstr>Michael Heydt ,  Mastering Pandas for Finance,  Packt Publishing, 2015</vt:lpstr>
      <vt:lpstr>PowerPoint Presentation</vt:lpstr>
      <vt:lpstr>PowerPoint Presentation</vt:lpstr>
      <vt:lpstr>PowerPoint Presentation</vt:lpstr>
      <vt:lpstr>FinTech</vt:lpstr>
      <vt:lpstr>Financial Technology</vt:lpstr>
      <vt:lpstr>FinTech</vt:lpstr>
      <vt:lpstr>Financial Technology FinTech</vt:lpstr>
      <vt:lpstr>Financial Services</vt:lpstr>
      <vt:lpstr>Financial Services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PowerPoint Presentation</vt:lpstr>
      <vt:lpstr> FinTech: Financial Services Innovation</vt:lpstr>
      <vt:lpstr> FinTech: Payment</vt:lpstr>
      <vt:lpstr>FinTech: Payment Cashless World Emerging Payment Rails</vt:lpstr>
      <vt:lpstr> FinTech: Insurance</vt:lpstr>
      <vt:lpstr> FinTech: Insurance Insurance Disaggregation Connected Insurance</vt:lpstr>
      <vt:lpstr> FinTech: Deposits &amp; Lending</vt:lpstr>
      <vt:lpstr>FinTech: Deposits &amp; Lending Alternative Lending Shifting Customer Preferences</vt:lpstr>
      <vt:lpstr> FinTech: Capital Raising</vt:lpstr>
      <vt:lpstr>FinTech: Capital Raising Crowdfunding</vt:lpstr>
      <vt:lpstr> FinTech: Investment Management</vt:lpstr>
      <vt:lpstr> FinTech: Investment Management Empowered Investors Process Externalization</vt:lpstr>
      <vt:lpstr> FinTech: Market Provisioning</vt:lpstr>
      <vt:lpstr>FinTech: Market Provisioning Smarter, Faster Machines New Market Platforms</vt:lpstr>
      <vt:lpstr>Fintech  Business Models  Innovation</vt:lpstr>
      <vt:lpstr>The Future of Financial Services</vt:lpstr>
      <vt:lpstr>Business Model</vt:lpstr>
      <vt:lpstr>Value</vt:lpstr>
      <vt:lpstr>Business Model</vt:lpstr>
      <vt:lpstr>Business Model</vt:lpstr>
      <vt:lpstr>PowerPoint Presentation</vt:lpstr>
      <vt:lpstr>PowerPoint Presentation</vt:lpstr>
      <vt:lpstr>Business Models  Innovation</vt:lpstr>
      <vt:lpstr>Why Business Model Innovation</vt:lpstr>
      <vt:lpstr>Business Model Innovation</vt:lpstr>
      <vt:lpstr>PowerPoint Presentation</vt:lpstr>
      <vt:lpstr>From  E-Commerce  to  Conversational Commerce: Chatbots  and  Virtual Assistants</vt:lpstr>
      <vt:lpstr>H&amp;M’s chatbot on Kik</vt:lpstr>
      <vt:lpstr>Uber’s chatbot on Facebook’s messenger</vt:lpstr>
      <vt:lpstr>Savings Bot</vt:lpstr>
      <vt:lpstr>PowerPoint Presentation</vt:lpstr>
      <vt:lpstr>PowerPoint Presentation</vt:lpstr>
      <vt:lpstr>PowerPoint Presentation</vt:lpstr>
      <vt:lpstr>PowerPoint Presentation</vt:lpstr>
      <vt:lpstr>Python Pandas for Finance</vt:lpstr>
      <vt:lpstr>Artificial Intelligence  and  Deep Learning  for  Fintech</vt:lpstr>
      <vt:lpstr>From Algorithmic Trading  to Personal Finance Bots: 41 Startups Bringing  AI to Fintech</vt:lpstr>
      <vt:lpstr>From Algorithmic Trading To Personal Finance Bots: 41 Startups Bringing AI To Fintech</vt:lpstr>
      <vt:lpstr>PowerPoint Presentation</vt:lpstr>
      <vt:lpstr>PowerPoint Presentation</vt:lpstr>
      <vt:lpstr>Artificial Intelligence Machine Learning &amp; Deep Learning</vt:lpstr>
      <vt:lpstr>Wealthfront Robo Advisor</vt:lpstr>
      <vt:lpstr>財務金融大數據分析 Big Data Analytics in Finance</vt:lpstr>
      <vt:lpstr>投資大數據分析 Big Data Analytics in Investment</vt:lpstr>
      <vt:lpstr>人工智慧與財務應用 Artificial Intelligence and Financial Application</vt:lpstr>
      <vt:lpstr>人工智慧與投資分析 Artificial Intelligence and Investment Analysis</vt:lpstr>
      <vt:lpstr>Summary</vt:lpstr>
      <vt:lpstr>Contact Information</vt:lpstr>
    </vt:vector>
  </TitlesOfParts>
  <Manager/>
  <Company>TKU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財務金融大數據分析 (Big Data Analytics in Finance)</dc:title>
  <dc:subject>財務金融大數據分析 (Big Data Analytics in Finance)</dc:subject>
  <dc:creator>myday</dc:creator>
  <cp:keywords>財務金融大數據分析 (Big Data Analytics in Finance); 金融科技 (FinTech: Financial Technology)</cp:keywords>
  <dc:description>財務金融大數據分析 (Big Data Analytics in Finance)</dc:description>
  <cp:lastModifiedBy>Microsoft Office User</cp:lastModifiedBy>
  <cp:revision>759</cp:revision>
  <cp:lastPrinted>2017-09-21T00:19:02Z</cp:lastPrinted>
  <dcterms:created xsi:type="dcterms:W3CDTF">2011-02-14T23:24:00Z</dcterms:created>
  <dcterms:modified xsi:type="dcterms:W3CDTF">2017-09-27T21:26:16Z</dcterms:modified>
  <cp:category/>
</cp:coreProperties>
</file>