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1"/>
  </p:notesMasterIdLst>
  <p:handoutMasterIdLst>
    <p:handoutMasterId r:id="rId192"/>
  </p:handoutMasterIdLst>
  <p:sldIdLst>
    <p:sldId id="848" r:id="rId2"/>
    <p:sldId id="832" r:id="rId3"/>
    <p:sldId id="911" r:id="rId4"/>
    <p:sldId id="912" r:id="rId5"/>
    <p:sldId id="1198" r:id="rId6"/>
    <p:sldId id="1420" r:id="rId7"/>
    <p:sldId id="1204" r:id="rId8"/>
    <p:sldId id="1205" r:id="rId9"/>
    <p:sldId id="1210" r:id="rId10"/>
    <p:sldId id="1211" r:id="rId11"/>
    <p:sldId id="1212" r:id="rId12"/>
    <p:sldId id="1213" r:id="rId13"/>
    <p:sldId id="1214" r:id="rId14"/>
    <p:sldId id="1215" r:id="rId15"/>
    <p:sldId id="1216" r:id="rId16"/>
    <p:sldId id="1217" r:id="rId17"/>
    <p:sldId id="1218" r:id="rId18"/>
    <p:sldId id="1219" r:id="rId19"/>
    <p:sldId id="1220" r:id="rId20"/>
    <p:sldId id="1221" r:id="rId21"/>
    <p:sldId id="1222" r:id="rId22"/>
    <p:sldId id="1223" r:id="rId23"/>
    <p:sldId id="1224" r:id="rId24"/>
    <p:sldId id="1225" r:id="rId25"/>
    <p:sldId id="1226" r:id="rId26"/>
    <p:sldId id="1227" r:id="rId27"/>
    <p:sldId id="1228" r:id="rId28"/>
    <p:sldId id="1229" r:id="rId29"/>
    <p:sldId id="1230" r:id="rId30"/>
    <p:sldId id="1231" r:id="rId31"/>
    <p:sldId id="1232" r:id="rId32"/>
    <p:sldId id="1233" r:id="rId33"/>
    <p:sldId id="1234" r:id="rId34"/>
    <p:sldId id="1235" r:id="rId35"/>
    <p:sldId id="1236" r:id="rId36"/>
    <p:sldId id="1237" r:id="rId37"/>
    <p:sldId id="1238" r:id="rId38"/>
    <p:sldId id="1239" r:id="rId39"/>
    <p:sldId id="1240" r:id="rId40"/>
    <p:sldId id="1241" r:id="rId41"/>
    <p:sldId id="1242" r:id="rId42"/>
    <p:sldId id="1243" r:id="rId43"/>
    <p:sldId id="1244" r:id="rId44"/>
    <p:sldId id="1245" r:id="rId45"/>
    <p:sldId id="1246" r:id="rId46"/>
    <p:sldId id="1247" r:id="rId47"/>
    <p:sldId id="1248" r:id="rId48"/>
    <p:sldId id="1249" r:id="rId49"/>
    <p:sldId id="1250" r:id="rId50"/>
    <p:sldId id="1251" r:id="rId51"/>
    <p:sldId id="1252" r:id="rId52"/>
    <p:sldId id="1253" r:id="rId53"/>
    <p:sldId id="1254" r:id="rId54"/>
    <p:sldId id="1255" r:id="rId55"/>
    <p:sldId id="1256" r:id="rId56"/>
    <p:sldId id="1257" r:id="rId57"/>
    <p:sldId id="1258" r:id="rId58"/>
    <p:sldId id="1259" r:id="rId59"/>
    <p:sldId id="1260" r:id="rId60"/>
    <p:sldId id="1261" r:id="rId61"/>
    <p:sldId id="1262" r:id="rId62"/>
    <p:sldId id="1263" r:id="rId63"/>
    <p:sldId id="1264" r:id="rId64"/>
    <p:sldId id="1265" r:id="rId65"/>
    <p:sldId id="1280" r:id="rId66"/>
    <p:sldId id="1281" r:id="rId67"/>
    <p:sldId id="1282" r:id="rId68"/>
    <p:sldId id="1283" r:id="rId69"/>
    <p:sldId id="1284" r:id="rId70"/>
    <p:sldId id="1285" r:id="rId71"/>
    <p:sldId id="1286" r:id="rId72"/>
    <p:sldId id="1287" r:id="rId73"/>
    <p:sldId id="1288" r:id="rId74"/>
    <p:sldId id="1289" r:id="rId75"/>
    <p:sldId id="1290" r:id="rId76"/>
    <p:sldId id="1291" r:id="rId77"/>
    <p:sldId id="1292" r:id="rId78"/>
    <p:sldId id="1293" r:id="rId79"/>
    <p:sldId id="1294" r:id="rId80"/>
    <p:sldId id="1295" r:id="rId81"/>
    <p:sldId id="1296" r:id="rId82"/>
    <p:sldId id="1297" r:id="rId83"/>
    <p:sldId id="1298" r:id="rId84"/>
    <p:sldId id="1299" r:id="rId85"/>
    <p:sldId id="1300" r:id="rId86"/>
    <p:sldId id="1301" r:id="rId87"/>
    <p:sldId id="1302" r:id="rId88"/>
    <p:sldId id="1303" r:id="rId89"/>
    <p:sldId id="1304" r:id="rId90"/>
    <p:sldId id="1305" r:id="rId91"/>
    <p:sldId id="1306" r:id="rId92"/>
    <p:sldId id="1307" r:id="rId93"/>
    <p:sldId id="1308" r:id="rId94"/>
    <p:sldId id="1309" r:id="rId95"/>
    <p:sldId id="1310" r:id="rId96"/>
    <p:sldId id="1311" r:id="rId97"/>
    <p:sldId id="1312" r:id="rId98"/>
    <p:sldId id="1313" r:id="rId99"/>
    <p:sldId id="1314" r:id="rId100"/>
    <p:sldId id="1315" r:id="rId101"/>
    <p:sldId id="1316" r:id="rId102"/>
    <p:sldId id="1317" r:id="rId103"/>
    <p:sldId id="1318" r:id="rId104"/>
    <p:sldId id="1319" r:id="rId105"/>
    <p:sldId id="1320" r:id="rId106"/>
    <p:sldId id="1321" r:id="rId107"/>
    <p:sldId id="1322" r:id="rId108"/>
    <p:sldId id="1323" r:id="rId109"/>
    <p:sldId id="1324" r:id="rId110"/>
    <p:sldId id="1325" r:id="rId111"/>
    <p:sldId id="1326" r:id="rId112"/>
    <p:sldId id="1327" r:id="rId113"/>
    <p:sldId id="1328" r:id="rId114"/>
    <p:sldId id="1329" r:id="rId115"/>
    <p:sldId id="1330" r:id="rId116"/>
    <p:sldId id="1331" r:id="rId117"/>
    <p:sldId id="1332" r:id="rId118"/>
    <p:sldId id="1333" r:id="rId119"/>
    <p:sldId id="1334" r:id="rId120"/>
    <p:sldId id="1335" r:id="rId121"/>
    <p:sldId id="1336" r:id="rId122"/>
    <p:sldId id="1337" r:id="rId123"/>
    <p:sldId id="1338" r:id="rId124"/>
    <p:sldId id="1339" r:id="rId125"/>
    <p:sldId id="1340" r:id="rId126"/>
    <p:sldId id="1341" r:id="rId127"/>
    <p:sldId id="1342" r:id="rId128"/>
    <p:sldId id="1343" r:id="rId129"/>
    <p:sldId id="1344" r:id="rId130"/>
    <p:sldId id="1345" r:id="rId131"/>
    <p:sldId id="1346" r:id="rId132"/>
    <p:sldId id="1347" r:id="rId133"/>
    <p:sldId id="1348" r:id="rId134"/>
    <p:sldId id="1349" r:id="rId135"/>
    <p:sldId id="1350" r:id="rId136"/>
    <p:sldId id="1351" r:id="rId137"/>
    <p:sldId id="1352" r:id="rId138"/>
    <p:sldId id="1353" r:id="rId139"/>
    <p:sldId id="1354" r:id="rId140"/>
    <p:sldId id="1355" r:id="rId141"/>
    <p:sldId id="1356" r:id="rId142"/>
    <p:sldId id="1357" r:id="rId143"/>
    <p:sldId id="1358" r:id="rId144"/>
    <p:sldId id="1359" r:id="rId145"/>
    <p:sldId id="1360" r:id="rId146"/>
    <p:sldId id="1361" r:id="rId147"/>
    <p:sldId id="1362" r:id="rId148"/>
    <p:sldId id="1363" r:id="rId149"/>
    <p:sldId id="1364" r:id="rId150"/>
    <p:sldId id="1365" r:id="rId151"/>
    <p:sldId id="1366" r:id="rId152"/>
    <p:sldId id="1399" r:id="rId153"/>
    <p:sldId id="1400" r:id="rId154"/>
    <p:sldId id="1401" r:id="rId155"/>
    <p:sldId id="1402" r:id="rId156"/>
    <p:sldId id="1403" r:id="rId157"/>
    <p:sldId id="1404" r:id="rId158"/>
    <p:sldId id="1405" r:id="rId159"/>
    <p:sldId id="1406" r:id="rId160"/>
    <p:sldId id="1407" r:id="rId161"/>
    <p:sldId id="1408" r:id="rId162"/>
    <p:sldId id="1409" r:id="rId163"/>
    <p:sldId id="1410" r:id="rId164"/>
    <p:sldId id="1411" r:id="rId165"/>
    <p:sldId id="1412" r:id="rId166"/>
    <p:sldId id="1413" r:id="rId167"/>
    <p:sldId id="1414" r:id="rId168"/>
    <p:sldId id="1415" r:id="rId169"/>
    <p:sldId id="1416" r:id="rId170"/>
    <p:sldId id="1417" r:id="rId171"/>
    <p:sldId id="1418" r:id="rId172"/>
    <p:sldId id="1419" r:id="rId173"/>
    <p:sldId id="1421" r:id="rId174"/>
    <p:sldId id="1422" r:id="rId175"/>
    <p:sldId id="1423" r:id="rId176"/>
    <p:sldId id="1424" r:id="rId177"/>
    <p:sldId id="1425" r:id="rId178"/>
    <p:sldId id="1426" r:id="rId179"/>
    <p:sldId id="1427" r:id="rId180"/>
    <p:sldId id="1428" r:id="rId181"/>
    <p:sldId id="1429" r:id="rId182"/>
    <p:sldId id="1431" r:id="rId183"/>
    <p:sldId id="1432" r:id="rId184"/>
    <p:sldId id="1433" r:id="rId185"/>
    <p:sldId id="1436" r:id="rId186"/>
    <p:sldId id="1434" r:id="rId187"/>
    <p:sldId id="1435" r:id="rId188"/>
    <p:sldId id="1437" r:id="rId189"/>
    <p:sldId id="1396" r:id="rId190"/>
  </p:sldIdLst>
  <p:sldSz cx="9144000" cy="6858000" type="screen4x3"/>
  <p:notesSz cx="7315200" cy="9601200"/>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969696"/>
    <a:srgbClr val="FF0000"/>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81"/>
    <p:restoredTop sz="91778"/>
  </p:normalViewPr>
  <p:slideViewPr>
    <p:cSldViewPr>
      <p:cViewPr>
        <p:scale>
          <a:sx n="80" d="100"/>
          <a:sy n="80" d="100"/>
        </p:scale>
        <p:origin x="1080" y="208"/>
      </p:cViewPr>
      <p:guideLst>
        <p:guide orient="horz" pos="2160"/>
        <p:guide pos="2880"/>
      </p:guideLst>
    </p:cSldViewPr>
  </p:slideViewPr>
  <p:outlineViewPr>
    <p:cViewPr>
      <p:scale>
        <a:sx n="33" d="100"/>
        <a:sy n="33" d="100"/>
      </p:scale>
      <p:origin x="0" y="-3866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8" d="100"/>
          <a:sy n="48" d="100"/>
        </p:scale>
        <p:origin x="-1368" y="-102"/>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notesMaster" Target="notesMasters/notesMaster1.xml"/><Relationship Id="rId192" Type="http://schemas.openxmlformats.org/officeDocument/2006/relationships/handoutMaster" Target="handoutMasters/handout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presProps" Target="presProps.xml"/><Relationship Id="rId194" Type="http://schemas.openxmlformats.org/officeDocument/2006/relationships/viewProps" Target="viewProps.xml"/><Relationship Id="rId195" Type="http://schemas.openxmlformats.org/officeDocument/2006/relationships/theme" Target="theme/theme1.xml"/><Relationship Id="rId196" Type="http://schemas.openxmlformats.org/officeDocument/2006/relationships/tableStyles" Target="tableStyle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 Id="rId2"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wmf"/><Relationship Id="rId2" Type="http://schemas.openxmlformats.org/officeDocument/2006/relationships/image" Target="../media/image2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70238" cy="479425"/>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34" charset="0"/>
                <a:ea typeface="新細明體" pitchFamily="18" charset="-120"/>
              </a:defRPr>
            </a:lvl1pPr>
          </a:lstStyle>
          <a:p>
            <a:pPr>
              <a:defRPr/>
            </a:pPr>
            <a:endParaRPr lang="zh-TW" altLang="en-US"/>
          </a:p>
        </p:txBody>
      </p:sp>
      <p:sp>
        <p:nvSpPr>
          <p:cNvPr id="3" name="日期版面配置區 2"/>
          <p:cNvSpPr>
            <a:spLocks noGrp="1"/>
          </p:cNvSpPr>
          <p:nvPr>
            <p:ph type="dt" sz="quarter" idx="1"/>
          </p:nvPr>
        </p:nvSpPr>
        <p:spPr>
          <a:xfrm>
            <a:off x="4143375" y="0"/>
            <a:ext cx="3170238" cy="479425"/>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ea typeface="新細明體" pitchFamily="18" charset="-120"/>
              </a:defRPr>
            </a:lvl1pPr>
          </a:lstStyle>
          <a:p>
            <a:pPr>
              <a:defRPr/>
            </a:pPr>
            <a:fld id="{B3EEDD0B-5F68-A842-9921-BD2007C98E10}" type="datetimeFigureOut">
              <a:rPr lang="zh-TW" altLang="en-US"/>
              <a:pPr>
                <a:defRPr/>
              </a:pPr>
              <a:t>2017/5/24</a:t>
            </a:fld>
            <a:endParaRPr lang="zh-TW" altLang="en-US"/>
          </a:p>
        </p:txBody>
      </p:sp>
      <p:sp>
        <p:nvSpPr>
          <p:cNvPr id="4" name="頁尾版面配置區 3"/>
          <p:cNvSpPr>
            <a:spLocks noGrp="1"/>
          </p:cNvSpPr>
          <p:nvPr>
            <p:ph type="ftr" sz="quarter" idx="2"/>
          </p:nvPr>
        </p:nvSpPr>
        <p:spPr>
          <a:xfrm>
            <a:off x="0" y="9120188"/>
            <a:ext cx="3170238" cy="479425"/>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34" charset="0"/>
                <a:ea typeface="新細明體" pitchFamily="18" charset="-120"/>
              </a:defRPr>
            </a:lvl1pPr>
          </a:lstStyle>
          <a:p>
            <a:pPr>
              <a:defRPr/>
            </a:pPr>
            <a:endParaRPr lang="zh-TW" altLang="en-US"/>
          </a:p>
        </p:txBody>
      </p:sp>
      <p:sp>
        <p:nvSpPr>
          <p:cNvPr id="5" name="投影片編號版面配置區 4"/>
          <p:cNvSpPr>
            <a:spLocks noGrp="1"/>
          </p:cNvSpPr>
          <p:nvPr>
            <p:ph type="sldNum" sz="quarter" idx="3"/>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DF30871-8601-F049-913F-1D0DD88A4330}" type="slidenum">
              <a:rPr lang="zh-TW" altLang="en-US"/>
              <a:pPr/>
              <a:t>‹#›</a:t>
            </a:fld>
            <a:endParaRPr lang="zh-TW" altLang="en-US"/>
          </a:p>
        </p:txBody>
      </p:sp>
    </p:spTree>
    <p:extLst>
      <p:ext uri="{BB962C8B-B14F-4D97-AF65-F5344CB8AC3E}">
        <p14:creationId xmlns:p14="http://schemas.microsoft.com/office/powerpoint/2010/main" val="9580208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70238" cy="479425"/>
          </a:xfrm>
          <a:prstGeom prst="rect">
            <a:avLst/>
          </a:prstGeom>
        </p:spPr>
        <p:txBody>
          <a:bodyPr vert="horz" wrap="square" lIns="96661" tIns="48331" rIns="96661" bIns="48331" numCol="1" anchor="t" anchorCtr="0" compatLnSpc="1">
            <a:prstTxWarp prst="textNoShape">
              <a:avLst/>
            </a:prstTxWarp>
          </a:bodyPr>
          <a:lstStyle>
            <a:lvl1pPr>
              <a:defRPr kumimoji="0" sz="1300">
                <a:latin typeface="Calibri" pitchFamily="34" charset="0"/>
                <a:ea typeface="新細明體" pitchFamily="18" charset="-120"/>
              </a:defRPr>
            </a:lvl1pPr>
          </a:lstStyle>
          <a:p>
            <a:pPr>
              <a:defRPr/>
            </a:pPr>
            <a:endParaRPr lang="zh-TW" altLang="en-US"/>
          </a:p>
        </p:txBody>
      </p:sp>
      <p:sp>
        <p:nvSpPr>
          <p:cNvPr id="3" name="日期版面配置區 2"/>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kumimoji="0" sz="1300">
                <a:latin typeface="Calibri" pitchFamily="34" charset="0"/>
                <a:ea typeface="新細明體" pitchFamily="18" charset="-120"/>
              </a:defRPr>
            </a:lvl1pPr>
          </a:lstStyle>
          <a:p>
            <a:pPr>
              <a:defRPr/>
            </a:pPr>
            <a:fld id="{D42FCCD1-C872-7E48-9D38-4BCF5B759E8A}" type="datetimeFigureOut">
              <a:rPr lang="zh-TW" altLang="en-US"/>
              <a:pPr>
                <a:defRPr/>
              </a:pPr>
              <a:t>2017/5/24</a:t>
            </a:fld>
            <a:endParaRPr lang="zh-TW" altLang="en-US"/>
          </a:p>
        </p:txBody>
      </p:sp>
      <p:sp>
        <p:nvSpPr>
          <p:cNvPr id="4" name="投影片圖像版面配置區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wrap="square" lIns="96661" tIns="48331" rIns="96661" bIns="48331" numCol="1" anchor="ctr" anchorCtr="0" compatLnSpc="1">
            <a:prstTxWarp prst="textNoShape">
              <a:avLst/>
            </a:prstTxWarp>
          </a:bodyPr>
          <a:lstStyle/>
          <a:p>
            <a:pPr lvl="0"/>
            <a:endParaRPr lang="zh-TW" altLang="en-US" noProof="0" smtClean="0"/>
          </a:p>
        </p:txBody>
      </p:sp>
      <p:sp>
        <p:nvSpPr>
          <p:cNvPr id="5" name="備忘稿版面配置區 4"/>
          <p:cNvSpPr>
            <a:spLocks noGrp="1"/>
          </p:cNvSpPr>
          <p:nvPr>
            <p:ph type="body" sz="quarter" idx="3"/>
          </p:nvPr>
        </p:nvSpPr>
        <p:spPr>
          <a:xfrm>
            <a:off x="731838" y="4560888"/>
            <a:ext cx="5851525" cy="4319587"/>
          </a:xfrm>
          <a:prstGeom prst="rect">
            <a:avLst/>
          </a:prstGeom>
        </p:spPr>
        <p:txBody>
          <a:bodyPr vert="horz" wrap="square" lIns="96661" tIns="48331" rIns="96661" bIns="48331" numCol="1" anchor="t" anchorCtr="0" compatLnSpc="1">
            <a:prstTxWarp prst="textNoShape">
              <a:avLst/>
            </a:prstTxWarp>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120188"/>
            <a:ext cx="3170238" cy="479425"/>
          </a:xfrm>
          <a:prstGeom prst="rect">
            <a:avLst/>
          </a:prstGeom>
        </p:spPr>
        <p:txBody>
          <a:bodyPr vert="horz" wrap="square" lIns="96661" tIns="48331" rIns="96661" bIns="48331" numCol="1" anchor="b" anchorCtr="0" compatLnSpc="1">
            <a:prstTxWarp prst="textNoShape">
              <a:avLst/>
            </a:prstTxWarp>
          </a:bodyPr>
          <a:lstStyle>
            <a:lvl1pPr>
              <a:defRPr kumimoji="0" sz="1300">
                <a:latin typeface="Calibri" pitchFamily="34" charset="0"/>
                <a:ea typeface="新細明體" pitchFamily="18" charset="-120"/>
              </a:defRPr>
            </a:lvl1pPr>
          </a:lstStyle>
          <a:p>
            <a:pPr>
              <a:defRPr/>
            </a:pPr>
            <a:endParaRPr lang="zh-TW" altLang="en-US"/>
          </a:p>
        </p:txBody>
      </p:sp>
      <p:sp>
        <p:nvSpPr>
          <p:cNvPr id="7" name="投影片編號版面配置區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kumimoji="0" sz="1300">
                <a:latin typeface="Calibri" charset="0"/>
              </a:defRPr>
            </a:lvl1pPr>
          </a:lstStyle>
          <a:p>
            <a:fld id="{4C5EA524-2FEE-DA4A-A806-95C0C566DC04}" type="slidenum">
              <a:rPr lang="zh-TW" altLang="en-US"/>
              <a:pPr/>
              <a:t>‹#›</a:t>
            </a:fld>
            <a:endParaRPr lang="zh-TW" altLang="en-US"/>
          </a:p>
        </p:txBody>
      </p:sp>
    </p:spTree>
    <p:extLst>
      <p:ext uri="{BB962C8B-B14F-4D97-AF65-F5344CB8AC3E}">
        <p14:creationId xmlns:p14="http://schemas.microsoft.com/office/powerpoint/2010/main" val="13378420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新細明體" charset="0"/>
      </a:defRPr>
    </a:lvl1pPr>
    <a:lvl2pPr marL="457200" algn="l" rtl="0" eaLnBrk="0" fontAlgn="base" hangingPunct="0">
      <a:spcBef>
        <a:spcPct val="30000"/>
      </a:spcBef>
      <a:spcAft>
        <a:spcPct val="0"/>
      </a:spcAft>
      <a:defRPr sz="1200" kern="1200">
        <a:solidFill>
          <a:schemeClr val="tx1"/>
        </a:solidFill>
        <a:latin typeface="+mn-lt"/>
        <a:ea typeface="+mn-ea"/>
        <a:cs typeface="新細明體" charset="0"/>
      </a:defRPr>
    </a:lvl2pPr>
    <a:lvl3pPr marL="914400" algn="l" rtl="0" eaLnBrk="0" fontAlgn="base" hangingPunct="0">
      <a:spcBef>
        <a:spcPct val="30000"/>
      </a:spcBef>
      <a:spcAft>
        <a:spcPct val="0"/>
      </a:spcAft>
      <a:defRPr sz="1200" kern="1200">
        <a:solidFill>
          <a:schemeClr val="tx1"/>
        </a:solidFill>
        <a:latin typeface="+mn-lt"/>
        <a:ea typeface="+mn-ea"/>
        <a:cs typeface="新細明體" charset="0"/>
      </a:defRPr>
    </a:lvl3pPr>
    <a:lvl4pPr marL="1371600" algn="l" rtl="0" eaLnBrk="0" fontAlgn="base" hangingPunct="0">
      <a:spcBef>
        <a:spcPct val="30000"/>
      </a:spcBef>
      <a:spcAft>
        <a:spcPct val="0"/>
      </a:spcAft>
      <a:defRPr sz="1200" kern="1200">
        <a:solidFill>
          <a:schemeClr val="tx1"/>
        </a:solidFill>
        <a:latin typeface="+mn-lt"/>
        <a:ea typeface="+mn-ea"/>
        <a:cs typeface="新細明體" charset="0"/>
      </a:defRPr>
    </a:lvl4pPr>
    <a:lvl5pPr marL="1828800" algn="l" rtl="0" eaLnBrk="0" fontAlgn="base" hangingPunct="0">
      <a:spcBef>
        <a:spcPct val="30000"/>
      </a:spcBef>
      <a:spcAft>
        <a:spcPct val="0"/>
      </a:spcAft>
      <a:defRPr sz="1200" kern="1200">
        <a:solidFill>
          <a:schemeClr val="tx1"/>
        </a:solidFill>
        <a:latin typeface="+mn-lt"/>
        <a:ea typeface="+mn-ea"/>
        <a:cs typeface="新細明體"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5EA524-2FEE-DA4A-A806-95C0C566DC04}" type="slidenum">
              <a:rPr lang="zh-TW" altLang="en-US" smtClean="0"/>
              <a:pPr/>
              <a:t>1</a:t>
            </a:fld>
            <a:endParaRPr lang="zh-TW" altLang="en-US"/>
          </a:p>
        </p:txBody>
      </p:sp>
    </p:spTree>
    <p:extLst>
      <p:ext uri="{BB962C8B-B14F-4D97-AF65-F5344CB8AC3E}">
        <p14:creationId xmlns:p14="http://schemas.microsoft.com/office/powerpoint/2010/main" val="709709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err="1" smtClean="0">
                <a:solidFill>
                  <a:srgbClr val="4F81BD"/>
                </a:solidFill>
                <a:latin typeface="Calibri" charset="0"/>
                <a:ea typeface="標楷體" charset="-120"/>
                <a:cs typeface="新細明體" charset="-120"/>
              </a:rPr>
              <a:t>Devangana</a:t>
            </a:r>
            <a:r>
              <a:rPr lang="en-US" altLang="en-US" sz="1200" dirty="0" smtClean="0">
                <a:solidFill>
                  <a:srgbClr val="4F81BD"/>
                </a:solidFill>
                <a:latin typeface="Calibri" charset="0"/>
                <a:ea typeface="標楷體" charset="-120"/>
                <a:cs typeface="新細明體" charset="-120"/>
              </a:rPr>
              <a:t> </a:t>
            </a:r>
            <a:r>
              <a:rPr lang="en-US" altLang="en-US" sz="1200" dirty="0" err="1" smtClean="0">
                <a:solidFill>
                  <a:srgbClr val="4F81BD"/>
                </a:solidFill>
                <a:latin typeface="Calibri" charset="0"/>
                <a:ea typeface="標楷體" charset="-120"/>
                <a:cs typeface="新細明體" charset="-120"/>
              </a:rPr>
              <a:t>Khokhar</a:t>
            </a:r>
            <a:r>
              <a:rPr lang="en-US" altLang="en-US" sz="1200" dirty="0" smtClean="0">
                <a:solidFill>
                  <a:srgbClr val="4F81BD"/>
                </a:solidFill>
                <a:latin typeface="Calibri" charset="0"/>
                <a:ea typeface="標楷體" charset="-120"/>
                <a:cs typeface="新細明體" charset="-120"/>
              </a:rPr>
              <a:t> (2015), </a:t>
            </a:r>
            <a:r>
              <a:rPr lang="en-US" altLang="en-US" sz="1600" dirty="0" err="1" smtClean="0">
                <a:solidFill>
                  <a:srgbClr val="4F81BD"/>
                </a:solidFill>
                <a:latin typeface="Calibri" charset="0"/>
                <a:ea typeface="標楷體" charset="-120"/>
                <a:cs typeface="新細明體" charset="-120"/>
              </a:rPr>
              <a:t>Gephi</a:t>
            </a:r>
            <a:r>
              <a:rPr lang="en-US" altLang="en-US" sz="1600" dirty="0" smtClean="0">
                <a:solidFill>
                  <a:srgbClr val="4F81BD"/>
                </a:solidFill>
                <a:latin typeface="Calibri" charset="0"/>
                <a:ea typeface="標楷體" charset="-120"/>
                <a:cs typeface="新細明體" charset="-120"/>
              </a:rPr>
              <a:t> Cookbook, </a:t>
            </a:r>
            <a:r>
              <a:rPr lang="en-US" altLang="en-US" sz="1100" dirty="0" err="1" smtClean="0">
                <a:solidFill>
                  <a:srgbClr val="4F81BD"/>
                </a:solidFill>
                <a:latin typeface="Calibri" charset="0"/>
                <a:ea typeface="標楷體" charset="-120"/>
                <a:cs typeface="新細明體" charset="-120"/>
              </a:rPr>
              <a:t>Packt</a:t>
            </a:r>
            <a:r>
              <a:rPr lang="en-US" altLang="en-US" sz="1100" dirty="0" smtClean="0">
                <a:solidFill>
                  <a:srgbClr val="4F81BD"/>
                </a:solidFill>
                <a:latin typeface="Calibri" charset="0"/>
                <a:ea typeface="標楷體" charset="-120"/>
                <a:cs typeface="新細明體" charset="-120"/>
              </a:rPr>
              <a:t> Publishing</a:t>
            </a:r>
            <a:endParaRPr lang="en-US" dirty="0"/>
          </a:p>
        </p:txBody>
      </p:sp>
      <p:sp>
        <p:nvSpPr>
          <p:cNvPr id="4" name="Slide Number Placeholder 3"/>
          <p:cNvSpPr>
            <a:spLocks noGrp="1"/>
          </p:cNvSpPr>
          <p:nvPr>
            <p:ph type="sldNum" sz="quarter" idx="10"/>
          </p:nvPr>
        </p:nvSpPr>
        <p:spPr/>
        <p:txBody>
          <a:bodyPr/>
          <a:lstStyle/>
          <a:p>
            <a:pPr>
              <a:defRPr/>
            </a:pPr>
            <a:fld id="{CC37BE81-25FA-464E-A2F0-A651BAE83B62}" type="slidenum">
              <a:rPr lang="zh-TW" altLang="en-US" smtClean="0"/>
              <a:pPr>
                <a:defRPr/>
              </a:pPr>
              <a:t>8</a:t>
            </a:fld>
            <a:endParaRPr lang="zh-TW" altLang="en-US"/>
          </a:p>
        </p:txBody>
      </p:sp>
    </p:spTree>
    <p:extLst>
      <p:ext uri="{BB962C8B-B14F-4D97-AF65-F5344CB8AC3E}">
        <p14:creationId xmlns:p14="http://schemas.microsoft.com/office/powerpoint/2010/main" val="1634861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b="1" baseline="0">
                <a:latin typeface="Calibri" pitchFamily="34" charset="0"/>
                <a:ea typeface="標楷體" pitchFamily="65" charset="-120"/>
              </a:defRPr>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b="1" baseline="0">
                <a:solidFill>
                  <a:schemeClr val="tx1">
                    <a:tint val="75000"/>
                  </a:schemeClr>
                </a:solidFill>
                <a:latin typeface="Calibri" pitchFamily="34" charset="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zh-TW" altLang="en-US" dirty="0"/>
          </a:p>
        </p:txBody>
      </p:sp>
      <p:sp>
        <p:nvSpPr>
          <p:cNvPr id="4" name="日期版面配置區 3"/>
          <p:cNvSpPr>
            <a:spLocks noGrp="1"/>
          </p:cNvSpPr>
          <p:nvPr>
            <p:ph type="dt" sz="half" idx="10"/>
          </p:nvPr>
        </p:nvSpPr>
        <p:spPr>
          <a:xfrm>
            <a:off x="-36513" y="6519863"/>
            <a:ext cx="2133601" cy="365125"/>
          </a:xfrm>
        </p:spPr>
        <p:txBody>
          <a:bodyPr/>
          <a:lstStyle>
            <a:lvl1pPr>
              <a:defRPr/>
            </a:lvl1pPr>
          </a:lstStyle>
          <a:p>
            <a:pPr>
              <a:defRPr/>
            </a:pPr>
            <a:fld id="{6717B553-3A10-5143-97F7-C45A50006F16}" type="datetime1">
              <a:rPr lang="zh-TW" altLang="en-US"/>
              <a:pPr>
                <a:defRPr/>
              </a:pPr>
              <a:t>2017/5/24</a:t>
            </a:fld>
            <a:endParaRPr lang="zh-TW" altLang="en-US"/>
          </a:p>
        </p:txBody>
      </p:sp>
      <p:sp>
        <p:nvSpPr>
          <p:cNvPr id="5" name="頁尾版面配置區 4"/>
          <p:cNvSpPr>
            <a:spLocks noGrp="1"/>
          </p:cNvSpPr>
          <p:nvPr>
            <p:ph type="ftr" sz="quarter" idx="11"/>
          </p:nvPr>
        </p:nvSpPr>
        <p:spPr>
          <a:xfrm>
            <a:off x="2987675" y="6519863"/>
            <a:ext cx="2895600" cy="365125"/>
          </a:xfrm>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6975475" y="6519863"/>
            <a:ext cx="2133600" cy="365125"/>
          </a:xfrm>
        </p:spPr>
        <p:txBody>
          <a:bodyPr/>
          <a:lstStyle>
            <a:lvl1pPr>
              <a:defRPr/>
            </a:lvl1pPr>
          </a:lstStyle>
          <a:p>
            <a:fld id="{29F8FF7B-BDED-6643-89D0-9903BD2BAFEF}" type="slidenum">
              <a:rPr lang="zh-TW" altLang="en-US"/>
              <a:pPr/>
              <a:t>‹#›</a:t>
            </a:fld>
            <a:endParaRPr lang="zh-TW" altLang="en-US"/>
          </a:p>
        </p:txBody>
      </p:sp>
    </p:spTree>
    <p:extLst>
      <p:ext uri="{BB962C8B-B14F-4D97-AF65-F5344CB8AC3E}">
        <p14:creationId xmlns:p14="http://schemas.microsoft.com/office/powerpoint/2010/main" val="835277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52393CBA-A8B9-1A4A-968B-981E71DACA85}" type="datetime1">
              <a:rPr lang="zh-TW" altLang="en-US"/>
              <a:pPr>
                <a:defRPr/>
              </a:pPr>
              <a:t>2017/5/24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fld id="{2D901925-80F3-704C-8A6B-F38D9AAC547C}" type="slidenum">
              <a:rPr lang="zh-TW" altLang="en-US"/>
              <a:pPr/>
              <a:t>‹#›</a:t>
            </a:fld>
            <a:endParaRPr lang="zh-TW" altLang="en-US"/>
          </a:p>
        </p:txBody>
      </p:sp>
    </p:spTree>
    <p:extLst>
      <p:ext uri="{BB962C8B-B14F-4D97-AF65-F5344CB8AC3E}">
        <p14:creationId xmlns:p14="http://schemas.microsoft.com/office/powerpoint/2010/main" val="571983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85842F10-D153-414E-9B10-9A78A71A19B2}" type="datetime1">
              <a:rPr lang="zh-TW" altLang="en-US"/>
              <a:pPr>
                <a:defRPr/>
              </a:pPr>
              <a:t>2017/5/24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fld id="{99E43981-077B-0141-8549-A459655C2A7D}" type="slidenum">
              <a:rPr lang="zh-TW" altLang="en-US"/>
              <a:pPr/>
              <a:t>‹#›</a:t>
            </a:fld>
            <a:endParaRPr lang="zh-TW" altLang="en-US"/>
          </a:p>
        </p:txBody>
      </p:sp>
    </p:spTree>
    <p:extLst>
      <p:ext uri="{BB962C8B-B14F-4D97-AF65-F5344CB8AC3E}">
        <p14:creationId xmlns:p14="http://schemas.microsoft.com/office/powerpoint/2010/main" val="1191023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baseline="0">
                <a:latin typeface="Calibri" pitchFamily="34" charset="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a:defRPr baseline="0">
                <a:latin typeface="Calibri" pitchFamily="34" charset="0"/>
                <a:ea typeface="標楷體" pitchFamily="65" charset="-120"/>
              </a:defRPr>
            </a:lvl1pPr>
            <a:lvl2pPr>
              <a:defRPr baseline="0">
                <a:latin typeface="Calibri" pitchFamily="34" charset="0"/>
                <a:ea typeface="標楷體" pitchFamily="65" charset="-120"/>
              </a:defRPr>
            </a:lvl2pPr>
            <a:lvl3pPr>
              <a:defRPr baseline="0">
                <a:latin typeface="Calibri" pitchFamily="34" charset="0"/>
                <a:ea typeface="標楷體" pitchFamily="65" charset="-120"/>
              </a:defRPr>
            </a:lvl3pPr>
            <a:lvl4pPr>
              <a:defRPr baseline="0">
                <a:latin typeface="Calibri" pitchFamily="34" charset="0"/>
                <a:ea typeface="標楷體" pitchFamily="65" charset="-120"/>
              </a:defRPr>
            </a:lvl4pPr>
            <a:lvl5pPr>
              <a:defRPr baseline="0">
                <a:latin typeface="Calibri" pitchFamily="34" charset="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a:xfrm>
            <a:off x="-36513" y="6519863"/>
            <a:ext cx="2133601" cy="365125"/>
          </a:xfrm>
        </p:spPr>
        <p:txBody>
          <a:bodyPr/>
          <a:lstStyle>
            <a:lvl1pPr>
              <a:defRPr/>
            </a:lvl1pPr>
          </a:lstStyle>
          <a:p>
            <a:pPr>
              <a:defRPr/>
            </a:pPr>
            <a:fld id="{670FBDD8-635D-9F41-89FC-F6A2EBAC9315}" type="datetime1">
              <a:rPr lang="zh-TW" altLang="en-US"/>
              <a:pPr>
                <a:defRPr/>
              </a:pPr>
              <a:t>2017/5/24</a:t>
            </a:fld>
            <a:endParaRPr lang="zh-TW" altLang="en-US"/>
          </a:p>
        </p:txBody>
      </p:sp>
      <p:sp>
        <p:nvSpPr>
          <p:cNvPr id="5" name="頁尾版面配置區 4"/>
          <p:cNvSpPr>
            <a:spLocks noGrp="1"/>
          </p:cNvSpPr>
          <p:nvPr>
            <p:ph type="ftr" sz="quarter" idx="11"/>
          </p:nvPr>
        </p:nvSpPr>
        <p:spPr>
          <a:xfrm>
            <a:off x="3124200" y="6519863"/>
            <a:ext cx="2895600" cy="365125"/>
          </a:xfrm>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6975475" y="6519863"/>
            <a:ext cx="2133600" cy="365125"/>
          </a:xfrm>
        </p:spPr>
        <p:txBody>
          <a:bodyPr/>
          <a:lstStyle>
            <a:lvl1pPr>
              <a:defRPr/>
            </a:lvl1pPr>
          </a:lstStyle>
          <a:p>
            <a:fld id="{10FEE30E-D778-3F4E-B612-E45A1B95534F}" type="slidenum">
              <a:rPr lang="zh-TW" altLang="en-US"/>
              <a:pPr/>
              <a:t>‹#›</a:t>
            </a:fld>
            <a:endParaRPr lang="zh-TW" altLang="en-US"/>
          </a:p>
        </p:txBody>
      </p:sp>
    </p:spTree>
    <p:extLst>
      <p:ext uri="{BB962C8B-B14F-4D97-AF65-F5344CB8AC3E}">
        <p14:creationId xmlns:p14="http://schemas.microsoft.com/office/powerpoint/2010/main" val="405669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C8B1CB0D-C581-9945-B880-D7A46302B33D}" type="datetime1">
              <a:rPr lang="zh-TW" altLang="en-US"/>
              <a:pPr>
                <a:defRPr/>
              </a:pPr>
              <a:t>2017/5/24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fld id="{41BC66B4-68F3-FB4B-95CD-3621AE176D79}" type="slidenum">
              <a:rPr lang="zh-TW" altLang="en-US"/>
              <a:pPr/>
              <a:t>‹#›</a:t>
            </a:fld>
            <a:endParaRPr lang="zh-TW" altLang="en-US"/>
          </a:p>
        </p:txBody>
      </p:sp>
    </p:spTree>
    <p:extLst>
      <p:ext uri="{BB962C8B-B14F-4D97-AF65-F5344CB8AC3E}">
        <p14:creationId xmlns:p14="http://schemas.microsoft.com/office/powerpoint/2010/main" val="1218571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2A11F8AE-A3AD-964B-BEC7-1919DD63DABB}" type="datetime1">
              <a:rPr lang="zh-TW" altLang="en-US"/>
              <a:pPr>
                <a:defRPr/>
              </a:pPr>
              <a:t>2017/5/24</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fld id="{CCE7E11B-EB66-5C45-AB35-52E6E3EFDD43}" type="slidenum">
              <a:rPr lang="zh-TW" altLang="en-US"/>
              <a:pPr/>
              <a:t>‹#›</a:t>
            </a:fld>
            <a:endParaRPr lang="zh-TW" altLang="en-US"/>
          </a:p>
        </p:txBody>
      </p:sp>
    </p:spTree>
    <p:extLst>
      <p:ext uri="{BB962C8B-B14F-4D97-AF65-F5344CB8AC3E}">
        <p14:creationId xmlns:p14="http://schemas.microsoft.com/office/powerpoint/2010/main" val="2125613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7192896B-1633-C140-BE09-25B42DDBF54A}" type="datetime1">
              <a:rPr lang="zh-TW" altLang="en-US"/>
              <a:pPr>
                <a:defRPr/>
              </a:pPr>
              <a:t>2017/5/24</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fld id="{87955499-FBAC-9D4B-A354-87D13A36B245}" type="slidenum">
              <a:rPr lang="zh-TW" altLang="en-US"/>
              <a:pPr/>
              <a:t>‹#›</a:t>
            </a:fld>
            <a:endParaRPr lang="zh-TW" altLang="en-US"/>
          </a:p>
        </p:txBody>
      </p:sp>
    </p:spTree>
    <p:extLst>
      <p:ext uri="{BB962C8B-B14F-4D97-AF65-F5344CB8AC3E}">
        <p14:creationId xmlns:p14="http://schemas.microsoft.com/office/powerpoint/2010/main" val="1791777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08F1735B-39D2-2A4F-A27D-ECE756E03878}" type="datetime1">
              <a:rPr lang="zh-TW" altLang="en-US"/>
              <a:pPr>
                <a:defRPr/>
              </a:pPr>
              <a:t>2017/5/24</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fld id="{6A55A855-ED94-EA4E-9BB6-92834FDE711F}" type="slidenum">
              <a:rPr lang="zh-TW" altLang="en-US"/>
              <a:pPr/>
              <a:t>‹#›</a:t>
            </a:fld>
            <a:endParaRPr lang="zh-TW" altLang="en-US"/>
          </a:p>
        </p:txBody>
      </p:sp>
    </p:spTree>
    <p:extLst>
      <p:ext uri="{BB962C8B-B14F-4D97-AF65-F5344CB8AC3E}">
        <p14:creationId xmlns:p14="http://schemas.microsoft.com/office/powerpoint/2010/main" val="247176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8CEBFD7B-56AB-B642-92E8-1081F773B5F0}" type="datetime1">
              <a:rPr lang="zh-TW" altLang="en-US"/>
              <a:pPr>
                <a:defRPr/>
              </a:pPr>
              <a:t>2017/5/24</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fld id="{B273361D-D977-3246-8F37-F714BFE09679}" type="slidenum">
              <a:rPr lang="zh-TW" altLang="en-US"/>
              <a:pPr/>
              <a:t>‹#›</a:t>
            </a:fld>
            <a:endParaRPr lang="zh-TW" altLang="en-US"/>
          </a:p>
        </p:txBody>
      </p:sp>
    </p:spTree>
    <p:extLst>
      <p:ext uri="{BB962C8B-B14F-4D97-AF65-F5344CB8AC3E}">
        <p14:creationId xmlns:p14="http://schemas.microsoft.com/office/powerpoint/2010/main" val="1065137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53448B77-ED28-3A46-A4ED-32CB21548E66}" type="datetime1">
              <a:rPr lang="zh-TW" altLang="en-US"/>
              <a:pPr>
                <a:defRPr/>
              </a:pPr>
              <a:t>2017/5/24</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fld id="{FDE5F78A-3DAE-BA43-8444-2575989D85E2}" type="slidenum">
              <a:rPr lang="zh-TW" altLang="en-US"/>
              <a:pPr/>
              <a:t>‹#›</a:t>
            </a:fld>
            <a:endParaRPr lang="zh-TW" altLang="en-US"/>
          </a:p>
        </p:txBody>
      </p:sp>
    </p:spTree>
    <p:extLst>
      <p:ext uri="{BB962C8B-B14F-4D97-AF65-F5344CB8AC3E}">
        <p14:creationId xmlns:p14="http://schemas.microsoft.com/office/powerpoint/2010/main" val="348718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DF743B7-CA0A-0940-ACED-539B7018A33A}" type="datetime1">
              <a:rPr lang="zh-TW" altLang="en-US"/>
              <a:pPr>
                <a:defRPr/>
              </a:pPr>
              <a:t>2017/5/24</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fld id="{0754C36E-BA68-7746-8D0F-0DCD577A27FF}" type="slidenum">
              <a:rPr lang="zh-TW" altLang="en-US"/>
              <a:pPr/>
              <a:t>‹#›</a:t>
            </a:fld>
            <a:endParaRPr lang="zh-TW" altLang="en-US"/>
          </a:p>
        </p:txBody>
      </p:sp>
    </p:spTree>
    <p:extLst>
      <p:ext uri="{BB962C8B-B14F-4D97-AF65-F5344CB8AC3E}">
        <p14:creationId xmlns:p14="http://schemas.microsoft.com/office/powerpoint/2010/main" val="4237298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latin typeface="Calibri" pitchFamily="34" charset="0"/>
                <a:ea typeface="新細明體" pitchFamily="18" charset="-120"/>
              </a:defRPr>
            </a:lvl1pPr>
          </a:lstStyle>
          <a:p>
            <a:pPr>
              <a:defRPr/>
            </a:pPr>
            <a:fld id="{C65288BE-4DE4-2743-B64A-E9DFEA174F71}" type="datetime1">
              <a:rPr lang="zh-TW" altLang="en-US"/>
              <a:pPr>
                <a:defRPr/>
              </a:pPr>
              <a:t>2017/5/24</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200">
                <a:solidFill>
                  <a:srgbClr val="898989"/>
                </a:solidFill>
                <a:latin typeface="Calibri" pitchFamily="34" charset="0"/>
                <a:ea typeface="新細明體" pitchFamily="18" charset="-120"/>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charset="0"/>
              </a:defRPr>
            </a:lvl1pPr>
          </a:lstStyle>
          <a:p>
            <a:fld id="{197E4591-6657-DB42-9FCE-12DD5AD5F2B7}" type="slidenum">
              <a:rPr lang="zh-TW" altLang="en-US"/>
              <a:pPr/>
              <a:t>‹#›</a:t>
            </a:fld>
            <a:endParaRPr lang="zh-TW" altLang="en-US"/>
          </a:p>
        </p:txBody>
      </p:sp>
    </p:spTree>
  </p:cSld>
  <p:clrMap bg1="lt1" tx1="dk1" bg2="lt2" tx2="dk2" accent1="accent1" accent2="accent2" accent3="accent3" accent4="accent4" accent5="accent5" accent6="accent6" hlink="hlink" folHlink="folHlink"/>
  <p:sldLayoutIdLst>
    <p:sldLayoutId id="2147484386" r:id="rId1"/>
    <p:sldLayoutId id="2147484387" r:id="rId2"/>
    <p:sldLayoutId id="2147484377" r:id="rId3"/>
    <p:sldLayoutId id="2147484378" r:id="rId4"/>
    <p:sldLayoutId id="2147484379" r:id="rId5"/>
    <p:sldLayoutId id="2147484380" r:id="rId6"/>
    <p:sldLayoutId id="2147484381" r:id="rId7"/>
    <p:sldLayoutId id="2147484382" r:id="rId8"/>
    <p:sldLayoutId id="2147484383" r:id="rId9"/>
    <p:sldLayoutId id="2147484384" r:id="rId10"/>
    <p:sldLayoutId id="214748438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新細明體"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新細明體"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新細明體"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新細明體"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新細明體"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2.png"/><Relationship Id="rId12" Type="http://schemas.openxmlformats.org/officeDocument/2006/relationships/image" Target="../media/image3.jpeg"/><Relationship Id="rId13"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mail.tku.edu.tw/myday/" TargetMode="External"/><Relationship Id="rId4" Type="http://schemas.openxmlformats.org/officeDocument/2006/relationships/hyperlink" Target="http://mail.tku.edu.tw/myday/cindex.htm" TargetMode="External"/><Relationship Id="rId5" Type="http://schemas.openxmlformats.org/officeDocument/2006/relationships/hyperlink" Target="http://www.im.tku.edu.tw/en_index.html" TargetMode="External"/><Relationship Id="rId6" Type="http://schemas.openxmlformats.org/officeDocument/2006/relationships/hyperlink" Target="http://english.tku.edu.tw/index.asp" TargetMode="External"/><Relationship Id="rId7" Type="http://schemas.openxmlformats.org/officeDocument/2006/relationships/hyperlink" Target="http://www.tku.edu.tw/" TargetMode="External"/><Relationship Id="rId8" Type="http://schemas.openxmlformats.org/officeDocument/2006/relationships/hyperlink" Target="http://www.im.tku.edu.tw/" TargetMode="External"/><Relationship Id="rId9" Type="http://schemas.openxmlformats.org/officeDocument/2006/relationships/hyperlink" Target="http://mail.im.tku.edu.tw/~myday/" TargetMode="External"/><Relationship Id="rId10"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png"/><Relationship Id="rId3" Type="http://schemas.openxmlformats.org/officeDocument/2006/relationships/image" Target="../media/image133.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 Id="rId3" Type="http://schemas.openxmlformats.org/officeDocument/2006/relationships/image" Target="../media/image137.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jpe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jpe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nalyzingthesocialweb.com/course-materials.shtml" TargetMode="External"/><Relationship Id="rId3" Type="http://schemas.openxmlformats.org/officeDocument/2006/relationships/hyperlink" Target="http://www.fmsasg.com/SocialNetworkAnalysi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hyperlink" Target="http://sebastien.pro/gephi-icwsm-tutorial.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hyperlink" Target="http://sebastien.pro/gephi-icwsm-tutorial.pdf" TargetMode="External"/><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bastien.pro/gephi-icwsm-tutorial.pdf" TargetMode="External"/><Relationship Id="rId3"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bastien.pro/gephi-icwsm-tutorial.pdf" TargetMode="External"/><Relationship Id="rId3"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hyperlink" Target="http://sebastien.pro/gephi-icwsm-tutorial.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hyperlink" Target="http://sebastien.pro/gephi-icwsm-tutorial.pd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hyperlink" Target="http://sebastien.pro/gephi-icwsm-tutorial.pdf"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7.wmf"/><Relationship Id="rId5" Type="http://schemas.openxmlformats.org/officeDocument/2006/relationships/oleObject" Target="../embeddings/oleObject2.bin"/><Relationship Id="rId6" Type="http://schemas.openxmlformats.org/officeDocument/2006/relationships/image" Target="../media/image18.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7.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9.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20.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oleObject" Target="../embeddings/oleObject6.bin"/><Relationship Id="rId5" Type="http://schemas.openxmlformats.org/officeDocument/2006/relationships/image" Target="../media/image21.wmf"/><Relationship Id="rId6" Type="http://schemas.openxmlformats.org/officeDocument/2006/relationships/oleObject" Target="../embeddings/oleObject7.bin"/><Relationship Id="rId7" Type="http://schemas.openxmlformats.org/officeDocument/2006/relationships/image" Target="../media/image22.w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fmsasg.com/SocialNetworkAnalysis/" TargetMode="External"/><Relationship Id="rId3" Type="http://schemas.openxmlformats.org/officeDocument/2006/relationships/image" Target="../media/image2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hyperlink" Target="https://gephi.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hyperlink" Target="http://www.amazon.com/Analyzing-Social-Web-Jennifer-Golbeck/dp/0124055311"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hyperlink" Target="https://sites.google.com/site/ucinetsoftware/home"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hyperlink" Target="http://vlado.fmf.uni-lj.si/pub/networks/pajek/"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hyperlink" Target="http://mrvar.fdv.uni-lj.si/pajek/"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hyperlink" Target="https://nodexl.codeplex.com/"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hyperlink" Target="http://www.cytoscape.org/"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hyperlink" Target="https://networkx.github.io/"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hyperlink" Target="http://igraph.org/redirect.html"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hyperlink" Target="http://snap.stanford.edu/"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hyperlink" Target="http://sigmajs.org/"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www.amazon.com/Gephi-Cookbook-Devangana-Khokhar/dp/1783987405"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hyperlink" Target="http://www.martingrandjean.ch/gephi-introduction/"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artingrandjean.ch/gephi-introduction/" TargetMode="External"/><Relationship Id="rId3" Type="http://schemas.openxmlformats.org/officeDocument/2006/relationships/image" Target="../media/image3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hyperlink" Target="http://www.martingrandjean.ch/gephi-introduction/"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hyperlink" Target="http://www.martingrandjean.ch/analyse-de-reseau-thatcamp-et-communaute-des-humanites-numeriques-francophones/"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hyperlink" Target="http://www.martingrandjean.ch/analyse-de-reseau-thatcamp-et-communaute-des-humanites-numeriques-francophones/"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artingrandjean.ch/gephi-introduction/" TargetMode="External"/><Relationship Id="rId3" Type="http://schemas.openxmlformats.org/officeDocument/2006/relationships/image" Target="../media/image4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artingrandjean.ch/gephi-introduction/" TargetMode="External"/><Relationship Id="rId3" Type="http://schemas.openxmlformats.org/officeDocument/2006/relationships/image" Target="../media/image4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hyperlink" Target="http://www.martingrandjean.ch/gephi-introduction/"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hyperlink" Target="http://www.martingrandjean.ch/gephi-introduction/"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hyperlink" Target="http://www.martingrandjean.ch/gephi-introductio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hyperlink" Target="http://www.martingrandjean.ch/gephi-introduction/"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hyperlink" Target="https://gephi.org/"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hyperlink" Target="https://gephi.org/users/download/"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a:spLocks noGrp="1"/>
          </p:cNvSpPr>
          <p:nvPr>
            <p:ph type="ctrTitle"/>
          </p:nvPr>
        </p:nvSpPr>
        <p:spPr>
          <a:xfrm>
            <a:off x="360363" y="26988"/>
            <a:ext cx="8423275" cy="1601787"/>
          </a:xfrm>
        </p:spPr>
        <p:txBody>
          <a:bodyPr/>
          <a:lstStyle/>
          <a:p>
            <a:pPr eaLnBrk="1" hangingPunct="1"/>
            <a:r>
              <a:rPr lang="en-US" altLang="zh-TW" sz="3600" dirty="0">
                <a:solidFill>
                  <a:schemeClr val="tx2"/>
                </a:solidFill>
                <a:latin typeface="Calibri" charset="0"/>
                <a:ea typeface="標楷體" charset="-120"/>
              </a:rPr>
              <a:t>Social Computing and </a:t>
            </a:r>
            <a:br>
              <a:rPr lang="en-US" altLang="zh-TW" sz="3600" dirty="0">
                <a:solidFill>
                  <a:schemeClr val="tx2"/>
                </a:solidFill>
                <a:latin typeface="Calibri" charset="0"/>
                <a:ea typeface="標楷體" charset="-120"/>
              </a:rPr>
            </a:br>
            <a:r>
              <a:rPr lang="en-US" altLang="zh-TW" sz="3600" dirty="0">
                <a:solidFill>
                  <a:schemeClr val="tx2"/>
                </a:solidFill>
                <a:latin typeface="Calibri" charset="0"/>
                <a:ea typeface="標楷體" charset="-120"/>
              </a:rPr>
              <a:t>Big Data Analytics</a:t>
            </a:r>
            <a:br>
              <a:rPr lang="en-US" altLang="zh-TW" sz="3600" dirty="0">
                <a:solidFill>
                  <a:schemeClr val="tx2"/>
                </a:solidFill>
                <a:latin typeface="Calibri" charset="0"/>
                <a:ea typeface="標楷體" charset="-120"/>
              </a:rPr>
            </a:br>
            <a:r>
              <a:rPr lang="zh-TW" altLang="en-US" sz="3600" dirty="0">
                <a:solidFill>
                  <a:schemeClr val="tx2"/>
                </a:solidFill>
                <a:latin typeface="標楷體" charset="-120"/>
                <a:ea typeface="標楷體" charset="-120"/>
              </a:rPr>
              <a:t>社群運算與大數據分析</a:t>
            </a:r>
            <a:endParaRPr lang="zh-TW" altLang="en-US" sz="3600" dirty="0">
              <a:solidFill>
                <a:schemeClr val="tx2"/>
              </a:solidFill>
              <a:latin typeface="Calibri" charset="0"/>
              <a:ea typeface="標楷體" charset="-120"/>
            </a:endParaRPr>
          </a:p>
        </p:txBody>
      </p:sp>
      <p:sp>
        <p:nvSpPr>
          <p:cNvPr id="4099"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12C70D21-0CD9-1041-8AE5-429830E7A3E8}" type="slidenum">
              <a:rPr lang="zh-TW" altLang="en-US" sz="1200">
                <a:solidFill>
                  <a:srgbClr val="898989"/>
                </a:solidFill>
              </a:rPr>
              <a:pPr eaLnBrk="1" hangingPunct="1">
                <a:spcBef>
                  <a:spcPct val="0"/>
                </a:spcBef>
                <a:buFontTx/>
                <a:buNone/>
              </a:pPr>
              <a:t>1</a:t>
            </a:fld>
            <a:endParaRPr lang="zh-TW" altLang="en-US" sz="1200">
              <a:solidFill>
                <a:srgbClr val="898989"/>
              </a:solidFill>
            </a:endParaRPr>
          </a:p>
        </p:txBody>
      </p:sp>
      <p:sp>
        <p:nvSpPr>
          <p:cNvPr id="4100" name="文字方塊 5"/>
          <p:cNvSpPr txBox="1">
            <a:spLocks noChangeArrowheads="1"/>
          </p:cNvSpPr>
          <p:nvPr/>
        </p:nvSpPr>
        <p:spPr bwMode="auto">
          <a:xfrm>
            <a:off x="2843213" y="3297163"/>
            <a:ext cx="34575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kumimoji="0" lang="en-US" altLang="zh-TW" sz="1800" dirty="0" smtClean="0">
                <a:solidFill>
                  <a:srgbClr val="7F7F7F"/>
                </a:solidFill>
              </a:rPr>
              <a:t>1052SCBDA13</a:t>
            </a:r>
            <a:endParaRPr kumimoji="0" lang="en-US" altLang="zh-TW" sz="1800" dirty="0">
              <a:solidFill>
                <a:srgbClr val="7F7F7F"/>
              </a:solidFill>
            </a:endParaRPr>
          </a:p>
          <a:p>
            <a:pPr algn="ctr" eaLnBrk="1" hangingPunct="1">
              <a:spcBef>
                <a:spcPct val="0"/>
              </a:spcBef>
              <a:buFontTx/>
              <a:buNone/>
            </a:pPr>
            <a:r>
              <a:rPr kumimoji="0" lang="en-US" altLang="zh-TW" sz="1800" dirty="0">
                <a:solidFill>
                  <a:srgbClr val="7F7F7F"/>
                </a:solidFill>
              </a:rPr>
              <a:t>MIS MBA (M2226) </a:t>
            </a:r>
            <a:r>
              <a:rPr kumimoji="0" lang="en-US" altLang="zh-TW" sz="1800" dirty="0" smtClean="0">
                <a:solidFill>
                  <a:srgbClr val="7F7F7F"/>
                </a:solidFill>
              </a:rPr>
              <a:t>(8606)</a:t>
            </a:r>
          </a:p>
          <a:p>
            <a:pPr algn="ctr" eaLnBrk="1" hangingPunct="1">
              <a:spcBef>
                <a:spcPct val="0"/>
              </a:spcBef>
              <a:buFontTx/>
              <a:buNone/>
            </a:pPr>
            <a:r>
              <a:rPr kumimoji="0" lang="en-US" altLang="ja-JP" sz="1800" dirty="0" smtClean="0">
                <a:solidFill>
                  <a:srgbClr val="7F7F7F"/>
                </a:solidFill>
              </a:rPr>
              <a:t> Wed, 8,9, (15:10-17:00) (L206)</a:t>
            </a:r>
            <a:endParaRPr kumimoji="0" lang="en-US" altLang="ja-JP" sz="1800" dirty="0">
              <a:solidFill>
                <a:srgbClr val="7F7F7F"/>
              </a:solidFill>
            </a:endParaRPr>
          </a:p>
        </p:txBody>
      </p:sp>
      <p:sp>
        <p:nvSpPr>
          <p:cNvPr id="4102" name="副標題 2"/>
          <p:cNvSpPr txBox="1">
            <a:spLocks/>
          </p:cNvSpPr>
          <p:nvPr/>
        </p:nvSpPr>
        <p:spPr bwMode="auto">
          <a:xfrm>
            <a:off x="468313" y="4221088"/>
            <a:ext cx="8207375"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lnSpc>
                <a:spcPct val="80000"/>
              </a:lnSpc>
              <a:buFont typeface="Arial" charset="0"/>
              <a:buNone/>
            </a:pPr>
            <a:r>
              <a:rPr kumimoji="0" lang="en-US" altLang="zh-TW" sz="2400" b="1" dirty="0">
                <a:solidFill>
                  <a:srgbClr val="898989"/>
                </a:solidFill>
                <a:latin typeface="Times New Roman" charset="0"/>
                <a:hlinkClick r:id="rId3"/>
              </a:rPr>
              <a:t>Min-Yuh Day</a:t>
            </a:r>
            <a:endParaRPr kumimoji="0" lang="en-US" altLang="zh-TW" sz="2400" b="1" dirty="0">
              <a:solidFill>
                <a:srgbClr val="898989"/>
              </a:solidFill>
              <a:latin typeface="Times New Roman" charset="0"/>
            </a:endParaRPr>
          </a:p>
          <a:p>
            <a:pPr algn="ctr" eaLnBrk="1" hangingPunct="1">
              <a:lnSpc>
                <a:spcPct val="80000"/>
              </a:lnSpc>
              <a:buFont typeface="Arial" charset="0"/>
              <a:buNone/>
            </a:pPr>
            <a:r>
              <a:rPr kumimoji="0" lang="zh-TW" altLang="en-US" sz="2400" b="1" dirty="0">
                <a:solidFill>
                  <a:srgbClr val="898989"/>
                </a:solidFill>
                <a:latin typeface="標楷體" charset="-120"/>
                <a:ea typeface="標楷體" charset="-120"/>
                <a:hlinkClick r:id="rId4"/>
              </a:rPr>
              <a:t>戴敏育</a:t>
            </a:r>
            <a:endParaRPr kumimoji="0" lang="en-US" altLang="zh-TW" sz="2400" b="1" dirty="0">
              <a:latin typeface="標楷體" charset="-120"/>
            </a:endParaRPr>
          </a:p>
          <a:p>
            <a:pPr algn="ctr" eaLnBrk="1" hangingPunct="1">
              <a:lnSpc>
                <a:spcPct val="80000"/>
              </a:lnSpc>
              <a:buFont typeface="Arial" charset="0"/>
              <a:buNone/>
            </a:pPr>
            <a:r>
              <a:rPr kumimoji="0" lang="en-US" altLang="zh-TW" sz="2400" b="1" dirty="0">
                <a:solidFill>
                  <a:schemeClr val="tx2"/>
                </a:solidFill>
                <a:latin typeface="Times New Roman" charset="0"/>
              </a:rPr>
              <a:t>Assistant Professor</a:t>
            </a:r>
          </a:p>
          <a:p>
            <a:pPr algn="ctr" eaLnBrk="1" hangingPunct="1">
              <a:lnSpc>
                <a:spcPct val="80000"/>
              </a:lnSpc>
              <a:buFont typeface="Arial" charset="0"/>
              <a:buNone/>
            </a:pPr>
            <a:r>
              <a:rPr kumimoji="0" lang="zh-TW" altLang="en-US" sz="2400" b="1" dirty="0">
                <a:solidFill>
                  <a:schemeClr val="tx2"/>
                </a:solidFill>
                <a:latin typeface="標楷體" charset="-120"/>
                <a:ea typeface="標楷體" charset="-120"/>
              </a:rPr>
              <a:t>專任助理教授</a:t>
            </a:r>
            <a:endParaRPr kumimoji="0" lang="en-US" altLang="zh-TW" sz="2400" b="1" dirty="0">
              <a:solidFill>
                <a:schemeClr val="tx2"/>
              </a:solidFill>
              <a:latin typeface="標楷體" charset="-120"/>
            </a:endParaRPr>
          </a:p>
          <a:p>
            <a:pPr algn="ctr" eaLnBrk="1" hangingPunct="1">
              <a:lnSpc>
                <a:spcPct val="80000"/>
              </a:lnSpc>
              <a:buFont typeface="Arial" charset="0"/>
              <a:buNone/>
            </a:pPr>
            <a:r>
              <a:rPr kumimoji="0" lang="zh-TW" altLang="en-US" sz="2400" b="1" dirty="0">
                <a:solidFill>
                  <a:schemeClr val="tx2"/>
                </a:solidFill>
                <a:latin typeface="標楷體" charset="-120"/>
                <a:ea typeface="標楷體" charset="-120"/>
              </a:rPr>
              <a:t> </a:t>
            </a:r>
            <a:r>
              <a:rPr kumimoji="0" lang="en-US" altLang="zh-TW" sz="2400" b="1" dirty="0">
                <a:solidFill>
                  <a:srgbClr val="898989"/>
                </a:solidFill>
                <a:latin typeface="Times New Roman" charset="0"/>
                <a:hlinkClick r:id="rId5"/>
              </a:rPr>
              <a:t>Dept. of Information Management</a:t>
            </a:r>
            <a:r>
              <a:rPr kumimoji="0" lang="en-US" altLang="zh-TW" sz="2400" b="1" dirty="0">
                <a:solidFill>
                  <a:srgbClr val="898989"/>
                </a:solidFill>
                <a:latin typeface="Times New Roman" charset="0"/>
              </a:rPr>
              <a:t>, </a:t>
            </a:r>
            <a:r>
              <a:rPr kumimoji="0" lang="en-US" altLang="zh-TW" sz="2400" b="1" dirty="0">
                <a:solidFill>
                  <a:srgbClr val="898989"/>
                </a:solidFill>
                <a:latin typeface="Times New Roman" charset="0"/>
                <a:hlinkClick r:id="rId6"/>
              </a:rPr>
              <a:t>Tamkang University</a:t>
            </a:r>
            <a:endParaRPr kumimoji="0" lang="en-US" altLang="zh-TW" sz="2400" b="1" dirty="0">
              <a:solidFill>
                <a:srgbClr val="898989"/>
              </a:solidFill>
              <a:latin typeface="Times New Roman" charset="0"/>
            </a:endParaRPr>
          </a:p>
          <a:p>
            <a:pPr algn="ctr" eaLnBrk="1" hangingPunct="1">
              <a:lnSpc>
                <a:spcPct val="80000"/>
              </a:lnSpc>
              <a:buFont typeface="Arial" charset="0"/>
              <a:buNone/>
            </a:pPr>
            <a:r>
              <a:rPr kumimoji="0" lang="zh-TW" altLang="en-US" sz="2400" b="1" dirty="0">
                <a:solidFill>
                  <a:srgbClr val="898989"/>
                </a:solidFill>
                <a:latin typeface="Times New Roman" charset="0"/>
                <a:ea typeface="標楷體" charset="-120"/>
                <a:hlinkClick r:id="rId7"/>
              </a:rPr>
              <a:t>淡江大學</a:t>
            </a:r>
            <a:r>
              <a:rPr kumimoji="0" lang="zh-TW" altLang="en-US" sz="2400" b="1" dirty="0">
                <a:solidFill>
                  <a:srgbClr val="898989"/>
                </a:solidFill>
                <a:latin typeface="Times New Roman" charset="0"/>
                <a:ea typeface="標楷體" charset="-120"/>
              </a:rPr>
              <a:t> </a:t>
            </a:r>
            <a:r>
              <a:rPr kumimoji="0" lang="zh-TW" altLang="en-US" sz="2400" b="1" dirty="0">
                <a:solidFill>
                  <a:srgbClr val="898989"/>
                </a:solidFill>
                <a:latin typeface="Times New Roman" charset="0"/>
                <a:ea typeface="標楷體" charset="-120"/>
                <a:hlinkClick r:id="rId8"/>
              </a:rPr>
              <a:t>資訊管理學系</a:t>
            </a:r>
            <a:endParaRPr kumimoji="0" lang="en-US" altLang="zh-TW" sz="2400" b="1" dirty="0">
              <a:solidFill>
                <a:srgbClr val="898989"/>
              </a:solidFill>
              <a:latin typeface="Times New Roman" charset="0"/>
            </a:endParaRPr>
          </a:p>
          <a:p>
            <a:pPr algn="ctr" eaLnBrk="1" hangingPunct="1">
              <a:lnSpc>
                <a:spcPct val="80000"/>
              </a:lnSpc>
              <a:buFont typeface="Arial" charset="0"/>
              <a:buNone/>
            </a:pPr>
            <a:endParaRPr kumimoji="0" lang="en-US" altLang="zh-TW" sz="900" b="1" dirty="0">
              <a:solidFill>
                <a:srgbClr val="898989"/>
              </a:solidFill>
              <a:hlinkClick r:id="rId9"/>
            </a:endParaRPr>
          </a:p>
          <a:p>
            <a:pPr algn="ctr" eaLnBrk="1" hangingPunct="1">
              <a:lnSpc>
                <a:spcPct val="80000"/>
              </a:lnSpc>
              <a:buFont typeface="Arial" charset="0"/>
              <a:buNone/>
            </a:pPr>
            <a:r>
              <a:rPr kumimoji="0" lang="en-US" altLang="zh-TW" sz="1200" b="1" dirty="0">
                <a:solidFill>
                  <a:srgbClr val="898989"/>
                </a:solidFill>
                <a:latin typeface="Times New Roman" charset="0"/>
                <a:hlinkClick r:id="rId3"/>
              </a:rPr>
              <a:t>http://mail. tku.edu.tw/myday/</a:t>
            </a:r>
            <a:endParaRPr kumimoji="0" lang="en-US" altLang="zh-TW" sz="1200" b="1" dirty="0">
              <a:solidFill>
                <a:srgbClr val="898989"/>
              </a:solidFill>
              <a:latin typeface="Times New Roman" charset="0"/>
            </a:endParaRPr>
          </a:p>
          <a:p>
            <a:pPr algn="ctr" eaLnBrk="1" hangingPunct="1">
              <a:lnSpc>
                <a:spcPct val="80000"/>
              </a:lnSpc>
              <a:buFont typeface="Arial" charset="0"/>
              <a:buNone/>
            </a:pPr>
            <a:r>
              <a:rPr kumimoji="0" lang="en-US" altLang="zh-TW" sz="1200" b="1" dirty="0" smtClean="0">
                <a:solidFill>
                  <a:srgbClr val="898989"/>
                </a:solidFill>
              </a:rPr>
              <a:t>2017-05-24</a:t>
            </a:r>
            <a:endParaRPr kumimoji="0" lang="zh-TW" altLang="en-US" sz="2500" b="1" dirty="0">
              <a:solidFill>
                <a:srgbClr val="898989"/>
              </a:solidFill>
              <a:ea typeface="標楷體" charset="-120"/>
            </a:endParaRPr>
          </a:p>
        </p:txBody>
      </p:sp>
      <p:sp>
        <p:nvSpPr>
          <p:cNvPr id="4105" name="文字方塊 14"/>
          <p:cNvSpPr txBox="1">
            <a:spLocks noChangeArrowheads="1"/>
          </p:cNvSpPr>
          <p:nvPr/>
        </p:nvSpPr>
        <p:spPr bwMode="auto">
          <a:xfrm>
            <a:off x="7970838" y="-1588"/>
            <a:ext cx="1154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r>
              <a:rPr kumimoji="0" lang="en-US" altLang="zh-TW" sz="1800" b="1">
                <a:solidFill>
                  <a:srgbClr val="FF0000"/>
                </a:solidFill>
              </a:rPr>
              <a:t>Tamkang </a:t>
            </a:r>
            <a:br>
              <a:rPr kumimoji="0" lang="en-US" altLang="zh-TW" sz="1800" b="1">
                <a:solidFill>
                  <a:srgbClr val="FF0000"/>
                </a:solidFill>
              </a:rPr>
            </a:br>
            <a:r>
              <a:rPr kumimoji="0" lang="en-US" altLang="zh-TW" sz="1800" b="1">
                <a:solidFill>
                  <a:srgbClr val="FF0000"/>
                </a:solidFill>
              </a:rPr>
              <a:t>University</a:t>
            </a:r>
            <a:endParaRPr kumimoji="0" lang="zh-TW" altLang="en-US" sz="1800" b="1">
              <a:solidFill>
                <a:srgbClr val="FF0000"/>
              </a:solidFill>
            </a:endParaRPr>
          </a:p>
        </p:txBody>
      </p:sp>
      <p:sp>
        <p:nvSpPr>
          <p:cNvPr id="4108" name="文字方塊 14"/>
          <p:cNvSpPr txBox="1">
            <a:spLocks noChangeArrowheads="1"/>
          </p:cNvSpPr>
          <p:nvPr/>
        </p:nvSpPr>
        <p:spPr bwMode="auto">
          <a:xfrm>
            <a:off x="-36513" y="-26988"/>
            <a:ext cx="19446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kumimoji="0" lang="en-US" altLang="zh-TW" sz="1600" b="1">
                <a:solidFill>
                  <a:srgbClr val="FF0000"/>
                </a:solidFill>
              </a:rPr>
              <a:t>Tamkang University</a:t>
            </a:r>
            <a:endParaRPr kumimoji="0" lang="zh-TW" altLang="en-US" sz="1600" b="1">
              <a:solidFill>
                <a:srgbClr val="FF0000"/>
              </a:solidFill>
            </a:endParaRPr>
          </a:p>
        </p:txBody>
      </p:sp>
      <p:sp>
        <p:nvSpPr>
          <p:cNvPr id="15" name="標題 1"/>
          <p:cNvSpPr txBox="1">
            <a:spLocks/>
          </p:cNvSpPr>
          <p:nvPr/>
        </p:nvSpPr>
        <p:spPr bwMode="auto">
          <a:xfrm>
            <a:off x="179388" y="1687513"/>
            <a:ext cx="878522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4000" b="1" dirty="0">
                <a:solidFill>
                  <a:srgbClr val="FF0000"/>
                </a:solidFill>
                <a:ea typeface="標楷體" charset="-120"/>
              </a:rPr>
              <a:t>Measurements and Tools of </a:t>
            </a:r>
            <a:r>
              <a:rPr lang="en-US" altLang="zh-TW" sz="4000" b="1" dirty="0" smtClean="0">
                <a:solidFill>
                  <a:srgbClr val="FF0000"/>
                </a:solidFill>
                <a:ea typeface="標楷體" charset="-120"/>
              </a:rPr>
              <a:t/>
            </a:r>
            <a:br>
              <a:rPr lang="en-US" altLang="zh-TW" sz="4000" b="1" dirty="0" smtClean="0">
                <a:solidFill>
                  <a:srgbClr val="FF0000"/>
                </a:solidFill>
                <a:ea typeface="標楷體" charset="-120"/>
              </a:rPr>
            </a:br>
            <a:r>
              <a:rPr lang="en-US" altLang="zh-TW" sz="4000" b="1" dirty="0" smtClean="0">
                <a:solidFill>
                  <a:srgbClr val="FF0000"/>
                </a:solidFill>
                <a:ea typeface="標楷體" charset="-120"/>
              </a:rPr>
              <a:t>Social </a:t>
            </a:r>
            <a:r>
              <a:rPr lang="en-US" altLang="zh-TW" sz="4000" b="1" dirty="0">
                <a:solidFill>
                  <a:srgbClr val="FF0000"/>
                </a:solidFill>
                <a:ea typeface="標楷體" charset="-120"/>
              </a:rPr>
              <a:t>Network Analysis </a:t>
            </a:r>
            <a:r>
              <a:rPr lang="en-US" altLang="zh-TW" sz="4000" b="1" dirty="0" smtClean="0">
                <a:solidFill>
                  <a:srgbClr val="FF0000"/>
                </a:solidFill>
                <a:ea typeface="標楷體" charset="-120"/>
              </a:rPr>
              <a:t/>
            </a:r>
            <a:br>
              <a:rPr lang="en-US" altLang="zh-TW" sz="4000" b="1" dirty="0" smtClean="0">
                <a:solidFill>
                  <a:srgbClr val="FF0000"/>
                </a:solidFill>
                <a:ea typeface="標楷體" charset="-120"/>
              </a:rPr>
            </a:br>
            <a:r>
              <a:rPr lang="en-US" altLang="zh-TW" sz="4000" b="1" dirty="0" smtClean="0">
                <a:solidFill>
                  <a:srgbClr val="FF0000"/>
                </a:solidFill>
                <a:ea typeface="標楷體" charset="-120"/>
              </a:rPr>
              <a:t>(</a:t>
            </a:r>
            <a:r>
              <a:rPr lang="zh-TW" altLang="en-US" sz="4000" b="1" dirty="0">
                <a:solidFill>
                  <a:srgbClr val="FF0000"/>
                </a:solidFill>
                <a:ea typeface="標楷體" charset="-120"/>
              </a:rPr>
              <a:t>社會網絡分析量測與工具</a:t>
            </a:r>
            <a:r>
              <a:rPr lang="en-US" altLang="zh-TW" sz="4000" b="1" dirty="0">
                <a:solidFill>
                  <a:srgbClr val="FF0000"/>
                </a:solidFill>
                <a:ea typeface="標楷體" charset="-120"/>
              </a:rPr>
              <a:t>)</a:t>
            </a:r>
            <a:endParaRPr lang="en-US" altLang="zh-TW" sz="4000" b="1" dirty="0">
              <a:solidFill>
                <a:srgbClr val="FF0000"/>
              </a:solidFill>
              <a:ea typeface="標楷體" charset="-120"/>
            </a:endParaRPr>
          </a:p>
        </p:txBody>
      </p:sp>
      <p:pic>
        <p:nvPicPr>
          <p:cNvPr id="13" name="Picture 4" descr="http://mail.tku.edu.tw/myday/images/Myday_Photo.jpg"/>
          <p:cNvPicPr>
            <a:picLocks noChangeAspect="1" noChangeArrowheads="1"/>
          </p:cNvPicPr>
          <p:nvPr/>
        </p:nvPicPr>
        <p:blipFill>
          <a:blip r:embed="rId10">
            <a:extLst>
              <a:ext uri="{28A0092B-C50C-407E-A947-70E740481C1C}">
                <a14:useLocalDpi xmlns:a14="http://schemas.microsoft.com/office/drawing/2010/main" val="0"/>
              </a:ext>
            </a:extLst>
          </a:blip>
          <a:srcRect l="10527" t="1544" r="10527" b="25148"/>
          <a:stretch>
            <a:fillRect/>
          </a:stretch>
        </p:blipFill>
        <p:spPr bwMode="auto">
          <a:xfrm>
            <a:off x="2051050" y="4256311"/>
            <a:ext cx="1135063"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qrcode.myday.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316913" y="6021388"/>
            <a:ext cx="836612"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C:\Users\myday\Downloads\TKU-title15cm.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6388" y="260350"/>
            <a:ext cx="13858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C:\Users\myday\Downloads\TKU-logo-12cm.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37425" y="26988"/>
            <a:ext cx="6334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457200" y="274638"/>
            <a:ext cx="8229600" cy="6178550"/>
          </a:xfrm>
        </p:spPr>
        <p:txBody>
          <a:bodyPr/>
          <a:lstStyle/>
          <a:p>
            <a:r>
              <a:rPr lang="en-US" altLang="zh-TW" sz="12000">
                <a:solidFill>
                  <a:srgbClr val="FF0000"/>
                </a:solidFill>
                <a:latin typeface="Calibri" charset="0"/>
                <a:ea typeface="標楷體" charset="-120"/>
                <a:cs typeface="新細明體" charset="-120"/>
              </a:rPr>
              <a:t>Graph</a:t>
            </a:r>
            <a:br>
              <a:rPr lang="en-US" altLang="zh-TW" sz="12000">
                <a:solidFill>
                  <a:srgbClr val="FF0000"/>
                </a:solidFill>
                <a:latin typeface="Calibri" charset="0"/>
                <a:ea typeface="標楷體" charset="-120"/>
                <a:cs typeface="新細明體" charset="-120"/>
              </a:rPr>
            </a:br>
            <a:r>
              <a:rPr lang="en-US" altLang="zh-TW" sz="12000">
                <a:solidFill>
                  <a:srgbClr val="FF0000"/>
                </a:solidFill>
                <a:latin typeface="Calibri" charset="0"/>
                <a:ea typeface="標楷體" charset="-120"/>
                <a:cs typeface="新細明體" charset="-120"/>
              </a:rPr>
              <a:t/>
            </a:r>
            <a:br>
              <a:rPr lang="en-US" altLang="zh-TW" sz="12000">
                <a:solidFill>
                  <a:srgbClr val="FF0000"/>
                </a:solidFill>
                <a:latin typeface="Calibri" charset="0"/>
                <a:ea typeface="標楷體" charset="-120"/>
                <a:cs typeface="新細明體" charset="-120"/>
              </a:rPr>
            </a:br>
            <a:endParaRPr lang="en-US" altLang="en-US" sz="12000">
              <a:solidFill>
                <a:srgbClr val="FF0000"/>
              </a:solidFill>
              <a:latin typeface="Calibri" charset="0"/>
              <a:ea typeface="標楷體" charset="-120"/>
              <a:cs typeface="新細明體" charset="-120"/>
            </a:endParaRPr>
          </a:p>
        </p:txBody>
      </p:sp>
      <p:sp>
        <p:nvSpPr>
          <p:cNvPr id="256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7C02EEA-4337-3844-A84A-B5544D8938D6}" type="slidenum">
              <a:rPr kumimoji="0" lang="zh-TW" altLang="en-US" sz="1200">
                <a:solidFill>
                  <a:srgbClr val="898989"/>
                </a:solidFill>
                <a:latin typeface="Calibri" charset="0"/>
              </a:rPr>
              <a:pPr eaLnBrk="1" hangingPunct="1"/>
              <a:t>10</a:t>
            </a:fld>
            <a:endParaRPr kumimoji="0" lang="zh-TW" altLang="en-US" sz="1200">
              <a:solidFill>
                <a:srgbClr val="898989"/>
              </a:solidFill>
              <a:latin typeface="Calibri" charset="0"/>
            </a:endParaRPr>
          </a:p>
        </p:txBody>
      </p:sp>
      <p:sp>
        <p:nvSpPr>
          <p:cNvPr id="27" name="Oval 26"/>
          <p:cNvSpPr>
            <a:spLocks noChangeArrowheads="1"/>
          </p:cNvSpPr>
          <p:nvPr/>
        </p:nvSpPr>
        <p:spPr bwMode="auto">
          <a:xfrm>
            <a:off x="2700338" y="3860800"/>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28" name="Oval 27"/>
          <p:cNvSpPr>
            <a:spLocks noChangeArrowheads="1"/>
          </p:cNvSpPr>
          <p:nvPr/>
        </p:nvSpPr>
        <p:spPr bwMode="auto">
          <a:xfrm>
            <a:off x="3060700" y="5229225"/>
            <a:ext cx="719138"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29" name="Oval 28"/>
          <p:cNvSpPr>
            <a:spLocks noChangeArrowheads="1"/>
          </p:cNvSpPr>
          <p:nvPr/>
        </p:nvSpPr>
        <p:spPr bwMode="auto">
          <a:xfrm>
            <a:off x="5435600" y="4292600"/>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30" name="Oval 29"/>
          <p:cNvSpPr>
            <a:spLocks noChangeArrowheads="1"/>
          </p:cNvSpPr>
          <p:nvPr/>
        </p:nvSpPr>
        <p:spPr bwMode="auto">
          <a:xfrm>
            <a:off x="5003800" y="5805488"/>
            <a:ext cx="720725"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31" name="Oval 30"/>
          <p:cNvSpPr>
            <a:spLocks noChangeArrowheads="1"/>
          </p:cNvSpPr>
          <p:nvPr/>
        </p:nvSpPr>
        <p:spPr bwMode="auto">
          <a:xfrm>
            <a:off x="4211638" y="2924175"/>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32" name="Straight Connector 31"/>
          <p:cNvCxnSpPr>
            <a:cxnSpLocks noChangeShapeType="1"/>
            <a:stCxn id="27" idx="4"/>
            <a:endCxn id="28" idx="0"/>
          </p:cNvCxnSpPr>
          <p:nvPr/>
        </p:nvCxnSpPr>
        <p:spPr bwMode="auto">
          <a:xfrm>
            <a:off x="3060700" y="4581525"/>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Straight Connector 32"/>
          <p:cNvCxnSpPr>
            <a:cxnSpLocks noChangeShapeType="1"/>
            <a:stCxn id="27" idx="7"/>
            <a:endCxn id="31" idx="2"/>
          </p:cNvCxnSpPr>
          <p:nvPr/>
        </p:nvCxnSpPr>
        <p:spPr bwMode="auto">
          <a:xfrm flipV="1">
            <a:off x="3314700" y="3284538"/>
            <a:ext cx="896938" cy="681037"/>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4" name="Straight Connector 33"/>
          <p:cNvCxnSpPr>
            <a:cxnSpLocks noChangeShapeType="1"/>
            <a:stCxn id="28" idx="7"/>
            <a:endCxn id="31" idx="3"/>
          </p:cNvCxnSpPr>
          <p:nvPr/>
        </p:nvCxnSpPr>
        <p:spPr bwMode="auto">
          <a:xfrm flipV="1">
            <a:off x="3675063" y="3538538"/>
            <a:ext cx="642937" cy="1795462"/>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Straight Connector 34"/>
          <p:cNvCxnSpPr>
            <a:cxnSpLocks noChangeShapeType="1"/>
            <a:stCxn id="28" idx="6"/>
            <a:endCxn id="29" idx="2"/>
          </p:cNvCxnSpPr>
          <p:nvPr/>
        </p:nvCxnSpPr>
        <p:spPr bwMode="auto">
          <a:xfrm flipV="1">
            <a:off x="3779838" y="4652963"/>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6" name="Straight Connector 35"/>
          <p:cNvCxnSpPr>
            <a:cxnSpLocks noChangeShapeType="1"/>
            <a:stCxn id="28" idx="6"/>
            <a:endCxn id="30" idx="2"/>
          </p:cNvCxnSpPr>
          <p:nvPr/>
        </p:nvCxnSpPr>
        <p:spPr bwMode="auto">
          <a:xfrm>
            <a:off x="3779838" y="5589588"/>
            <a:ext cx="1223962" cy="576262"/>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7949355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970BACF4-6462-5549-B730-CB65928C61D3}" type="slidenum">
              <a:rPr kumimoji="0" lang="zh-TW" altLang="en-US" sz="1200">
                <a:solidFill>
                  <a:srgbClr val="898989"/>
                </a:solidFill>
                <a:latin typeface="Calibri" charset="0"/>
                <a:ea typeface="新細明體" charset="-120"/>
              </a:rPr>
              <a:pPr eaLnBrk="1" hangingPunct="1"/>
              <a:t>100</a:t>
            </a:fld>
            <a:endParaRPr kumimoji="0" lang="zh-TW" altLang="en-US" sz="1200">
              <a:solidFill>
                <a:srgbClr val="898989"/>
              </a:solidFill>
              <a:latin typeface="Calibri" charset="0"/>
              <a:ea typeface="新細明體" charset="-120"/>
            </a:endParaRPr>
          </a:p>
        </p:txBody>
      </p:sp>
      <p:pic>
        <p:nvPicPr>
          <p:cNvPr id="11571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itle 1"/>
          <p:cNvSpPr>
            <a:spLocks noGrp="1"/>
          </p:cNvSpPr>
          <p:nvPr>
            <p:ph type="title"/>
          </p:nvPr>
        </p:nvSpPr>
        <p:spPr>
          <a:xfrm>
            <a:off x="457200" y="0"/>
            <a:ext cx="8229600" cy="908050"/>
          </a:xfrm>
        </p:spPr>
        <p:txBody>
          <a:bodyPr/>
          <a:lstStyle/>
          <a:p>
            <a:r>
              <a:rPr lang="en-US" altLang="en-US" sz="4000">
                <a:solidFill>
                  <a:srgbClr val="4F81BD"/>
                </a:solidFill>
                <a:latin typeface="Calibri" charset="0"/>
                <a:ea typeface="標楷體" charset="-120"/>
                <a:cs typeface="新細明體" charset="-120"/>
              </a:rPr>
              <a:t>Gephi Overview</a:t>
            </a:r>
          </a:p>
        </p:txBody>
      </p:sp>
      <p:sp>
        <p:nvSpPr>
          <p:cNvPr id="7" name="Rounded Rectangle 6"/>
          <p:cNvSpPr/>
          <p:nvPr/>
        </p:nvSpPr>
        <p:spPr>
          <a:xfrm>
            <a:off x="1588" y="908050"/>
            <a:ext cx="1257300" cy="21748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7"/>
          <p:cNvSpPr txBox="1"/>
          <p:nvPr/>
        </p:nvSpPr>
        <p:spPr>
          <a:xfrm>
            <a:off x="22225" y="2133600"/>
            <a:ext cx="1839913" cy="1106488"/>
          </a:xfrm>
          <a:prstGeom prst="rect">
            <a:avLst/>
          </a:prstGeom>
          <a:noFill/>
        </p:spPr>
        <p:txBody>
          <a:bodyPr wrap="none">
            <a:spAutoFit/>
          </a:bodyPr>
          <a:lstStyle/>
          <a:p>
            <a:pPr algn="ctr">
              <a:defRPr/>
            </a:pPr>
            <a:r>
              <a:rPr lang="en-US" sz="2200" dirty="0">
                <a:solidFill>
                  <a:srgbClr val="FF0000"/>
                </a:solidFill>
                <a:latin typeface="Calibri"/>
                <a:ea typeface="ＭＳ Ｐゴシック" charset="0"/>
                <a:cs typeface="Calibri"/>
              </a:rPr>
              <a:t>1. Appearance</a:t>
            </a:r>
          </a:p>
          <a:p>
            <a:pPr algn="ctr">
              <a:defRPr/>
            </a:pPr>
            <a:r>
              <a:rPr lang="en-US" sz="2200" dirty="0">
                <a:solidFill>
                  <a:schemeClr val="accent6">
                    <a:lumMod val="50000"/>
                  </a:schemeClr>
                </a:solidFill>
                <a:latin typeface="Calibri"/>
                <a:ea typeface="ＭＳ Ｐゴシック" charset="0"/>
                <a:cs typeface="Calibri"/>
              </a:rPr>
              <a:t>Nodes</a:t>
            </a:r>
          </a:p>
          <a:p>
            <a:pPr algn="ctr">
              <a:defRPr/>
            </a:pPr>
            <a:r>
              <a:rPr lang="en-US" sz="2200" dirty="0">
                <a:solidFill>
                  <a:schemeClr val="accent6">
                    <a:lumMod val="50000"/>
                  </a:schemeClr>
                </a:solidFill>
                <a:latin typeface="Calibri"/>
                <a:ea typeface="ＭＳ Ｐゴシック" charset="0"/>
                <a:cs typeface="Calibri"/>
              </a:rPr>
              <a:t>Edges</a:t>
            </a:r>
          </a:p>
        </p:txBody>
      </p:sp>
      <p:sp>
        <p:nvSpPr>
          <p:cNvPr id="9" name="Rounded Rectangle 8"/>
          <p:cNvSpPr/>
          <p:nvPr/>
        </p:nvSpPr>
        <p:spPr>
          <a:xfrm>
            <a:off x="6350" y="1341438"/>
            <a:ext cx="1828800" cy="2016125"/>
          </a:xfrm>
          <a:prstGeom prst="roundRect">
            <a:avLst>
              <a:gd name="adj" fmla="val 4338"/>
            </a:avLst>
          </a:prstGeom>
          <a:noFill/>
          <a:ln w="3810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5719" name="TextBox 10"/>
          <p:cNvSpPr txBox="1">
            <a:spLocks noChangeArrowheads="1"/>
          </p:cNvSpPr>
          <p:nvPr/>
        </p:nvSpPr>
        <p:spPr bwMode="auto">
          <a:xfrm>
            <a:off x="34925" y="4221163"/>
            <a:ext cx="1749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3200" b="1">
                <a:solidFill>
                  <a:srgbClr val="FF0000"/>
                </a:solidFill>
                <a:latin typeface="Calibri" charset="0"/>
              </a:rPr>
              <a:t>2. Layout</a:t>
            </a:r>
          </a:p>
        </p:txBody>
      </p:sp>
      <p:sp>
        <p:nvSpPr>
          <p:cNvPr id="12" name="Rounded Rectangle 11"/>
          <p:cNvSpPr/>
          <p:nvPr/>
        </p:nvSpPr>
        <p:spPr>
          <a:xfrm>
            <a:off x="0" y="3357563"/>
            <a:ext cx="1830388" cy="3095625"/>
          </a:xfrm>
          <a:prstGeom prst="roundRect">
            <a:avLst>
              <a:gd name="adj" fmla="val 4338"/>
            </a:avLst>
          </a:prstGeom>
          <a:noFill/>
          <a:ln w="3810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ounded Rectangle 12"/>
          <p:cNvSpPr/>
          <p:nvPr/>
        </p:nvSpPr>
        <p:spPr>
          <a:xfrm>
            <a:off x="1835150" y="1341438"/>
            <a:ext cx="4897438" cy="5111750"/>
          </a:xfrm>
          <a:prstGeom prst="roundRect">
            <a:avLst>
              <a:gd name="adj" fmla="val 689"/>
            </a:avLst>
          </a:prstGeom>
          <a:noFill/>
          <a:ln w="3810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5722" name="TextBox 13"/>
          <p:cNvSpPr txBox="1">
            <a:spLocks noChangeArrowheads="1"/>
          </p:cNvSpPr>
          <p:nvPr/>
        </p:nvSpPr>
        <p:spPr bwMode="auto">
          <a:xfrm>
            <a:off x="2627313" y="2852738"/>
            <a:ext cx="3384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6000" b="1">
                <a:solidFill>
                  <a:srgbClr val="FF0000"/>
                </a:solidFill>
                <a:latin typeface="Calibri" charset="0"/>
              </a:rPr>
              <a:t>3. Graph</a:t>
            </a:r>
          </a:p>
        </p:txBody>
      </p:sp>
      <p:sp>
        <p:nvSpPr>
          <p:cNvPr id="115723" name="TextBox 14"/>
          <p:cNvSpPr txBox="1">
            <a:spLocks noChangeArrowheads="1"/>
          </p:cNvSpPr>
          <p:nvPr/>
        </p:nvSpPr>
        <p:spPr bwMode="auto">
          <a:xfrm>
            <a:off x="7164388" y="1557338"/>
            <a:ext cx="19796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b="1">
                <a:solidFill>
                  <a:srgbClr val="FF0000"/>
                </a:solidFill>
                <a:latin typeface="Calibri" charset="0"/>
              </a:rPr>
              <a:t>4. Context</a:t>
            </a:r>
          </a:p>
        </p:txBody>
      </p:sp>
      <p:sp>
        <p:nvSpPr>
          <p:cNvPr id="16" name="Rounded Rectangle 15"/>
          <p:cNvSpPr/>
          <p:nvPr/>
        </p:nvSpPr>
        <p:spPr>
          <a:xfrm>
            <a:off x="6732588" y="1341438"/>
            <a:ext cx="2411412" cy="792162"/>
          </a:xfrm>
          <a:prstGeom prst="roundRect">
            <a:avLst>
              <a:gd name="adj" fmla="val 4338"/>
            </a:avLst>
          </a:prstGeom>
          <a:noFill/>
          <a:ln w="3810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ounded Rectangle 16"/>
          <p:cNvSpPr/>
          <p:nvPr/>
        </p:nvSpPr>
        <p:spPr>
          <a:xfrm>
            <a:off x="6732588" y="2133600"/>
            <a:ext cx="2411412" cy="4319588"/>
          </a:xfrm>
          <a:prstGeom prst="roundRect">
            <a:avLst>
              <a:gd name="adj" fmla="val 4338"/>
            </a:avLst>
          </a:prstGeom>
          <a:noFill/>
          <a:ln w="3810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5726" name="TextBox 17"/>
          <p:cNvSpPr txBox="1">
            <a:spLocks noChangeArrowheads="1"/>
          </p:cNvSpPr>
          <p:nvPr/>
        </p:nvSpPr>
        <p:spPr bwMode="auto">
          <a:xfrm>
            <a:off x="6769100" y="5880100"/>
            <a:ext cx="22669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3200" b="1">
                <a:solidFill>
                  <a:srgbClr val="FF0000"/>
                </a:solidFill>
                <a:latin typeface="Calibri" charset="0"/>
              </a:rPr>
              <a:t>5. Statistics</a:t>
            </a:r>
          </a:p>
          <a:p>
            <a:pPr algn="ctr" eaLnBrk="1" hangingPunct="1"/>
            <a:r>
              <a:rPr lang="en-US" altLang="en-US" sz="3200" b="1">
                <a:solidFill>
                  <a:srgbClr val="FF0000"/>
                </a:solidFill>
                <a:latin typeface="Calibri" charset="0"/>
              </a:rPr>
              <a:t>Filters</a:t>
            </a:r>
          </a:p>
        </p:txBody>
      </p:sp>
    </p:spTree>
    <p:extLst>
      <p:ext uri="{BB962C8B-B14F-4D97-AF65-F5344CB8AC3E}">
        <p14:creationId xmlns:p14="http://schemas.microsoft.com/office/powerpoint/2010/main" val="13108131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4DAECBD-E979-9A44-9169-A33AB559153B}" type="slidenum">
              <a:rPr kumimoji="0" lang="zh-TW" altLang="en-US" sz="1200">
                <a:solidFill>
                  <a:srgbClr val="898989"/>
                </a:solidFill>
                <a:latin typeface="Calibri" charset="0"/>
                <a:ea typeface="新細明體" charset="-120"/>
              </a:rPr>
              <a:pPr eaLnBrk="1" hangingPunct="1"/>
              <a:t>101</a:t>
            </a:fld>
            <a:endParaRPr kumimoji="0" lang="zh-TW" altLang="en-US" sz="1200">
              <a:solidFill>
                <a:srgbClr val="898989"/>
              </a:solidFill>
              <a:latin typeface="Calibri" charset="0"/>
              <a:ea typeface="新細明體" charset="-120"/>
            </a:endParaRPr>
          </a:p>
        </p:txBody>
      </p:sp>
      <p:pic>
        <p:nvPicPr>
          <p:cNvPr id="11673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1258888" y="981075"/>
            <a:ext cx="1258887"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6740" name="Title 1"/>
          <p:cNvSpPr>
            <a:spLocks noGrp="1"/>
          </p:cNvSpPr>
          <p:nvPr>
            <p:ph type="title"/>
          </p:nvPr>
        </p:nvSpPr>
        <p:spPr>
          <a:xfrm>
            <a:off x="457200" y="0"/>
            <a:ext cx="8229600" cy="908050"/>
          </a:xfrm>
        </p:spPr>
        <p:txBody>
          <a:bodyPr/>
          <a:lstStyle/>
          <a:p>
            <a:r>
              <a:rPr lang="en-US" altLang="en-US" sz="4000">
                <a:solidFill>
                  <a:srgbClr val="4F81BD"/>
                </a:solidFill>
                <a:latin typeface="Calibri" charset="0"/>
                <a:ea typeface="標楷體" charset="-120"/>
                <a:cs typeface="新細明體" charset="-120"/>
              </a:rPr>
              <a:t>Gephi Data Laboratory: </a:t>
            </a:r>
            <a:br>
              <a:rPr lang="en-US" altLang="en-US" sz="4000">
                <a:solidFill>
                  <a:srgbClr val="4F81BD"/>
                </a:solidFill>
                <a:latin typeface="Calibri" charset="0"/>
                <a:ea typeface="標楷體" charset="-120"/>
                <a:cs typeface="新細明體" charset="-120"/>
              </a:rPr>
            </a:br>
            <a:r>
              <a:rPr lang="en-US" altLang="en-US" sz="3200">
                <a:solidFill>
                  <a:srgbClr val="4F81BD"/>
                </a:solidFill>
                <a:latin typeface="Calibri" charset="0"/>
                <a:ea typeface="標楷體" charset="-120"/>
                <a:cs typeface="新細明體" charset="-120"/>
              </a:rPr>
              <a:t>Import Spreadsheet</a:t>
            </a:r>
          </a:p>
        </p:txBody>
      </p:sp>
      <p:sp>
        <p:nvSpPr>
          <p:cNvPr id="8" name="Rounded Rectangle 7"/>
          <p:cNvSpPr/>
          <p:nvPr/>
        </p:nvSpPr>
        <p:spPr>
          <a:xfrm>
            <a:off x="3708400" y="1557338"/>
            <a:ext cx="96837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9495291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F5F4EC0-1863-8F44-AFFD-2E2DFF0AFCFF}" type="slidenum">
              <a:rPr kumimoji="0" lang="zh-TW" altLang="en-US" sz="1200">
                <a:solidFill>
                  <a:srgbClr val="898989"/>
                </a:solidFill>
                <a:latin typeface="Calibri" charset="0"/>
                <a:ea typeface="新細明體" charset="-120"/>
              </a:rPr>
              <a:pPr eaLnBrk="1" hangingPunct="1"/>
              <a:t>102</a:t>
            </a:fld>
            <a:endParaRPr kumimoji="0" lang="zh-TW" altLang="en-US" sz="1200">
              <a:solidFill>
                <a:srgbClr val="898989"/>
              </a:solidFill>
              <a:latin typeface="Calibri" charset="0"/>
              <a:ea typeface="新細明體" charset="-120"/>
            </a:endParaRPr>
          </a:p>
        </p:txBody>
      </p:sp>
      <p:sp>
        <p:nvSpPr>
          <p:cNvPr id="6" name="Rounded Rectangle 5"/>
          <p:cNvSpPr/>
          <p:nvPr/>
        </p:nvSpPr>
        <p:spPr>
          <a:xfrm>
            <a:off x="1258888" y="981075"/>
            <a:ext cx="1258887"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7764" name="Title 1"/>
          <p:cNvSpPr>
            <a:spLocks noGrp="1"/>
          </p:cNvSpPr>
          <p:nvPr>
            <p:ph type="title"/>
          </p:nvPr>
        </p:nvSpPr>
        <p:spPr>
          <a:xfrm>
            <a:off x="457200" y="0"/>
            <a:ext cx="8229600" cy="908050"/>
          </a:xfrm>
        </p:spPr>
        <p:txBody>
          <a:bodyPr/>
          <a:lstStyle/>
          <a:p>
            <a:r>
              <a:rPr lang="en-US" altLang="en-US" sz="4000">
                <a:solidFill>
                  <a:srgbClr val="4F81BD"/>
                </a:solidFill>
                <a:latin typeface="Calibri" charset="0"/>
                <a:ea typeface="標楷體" charset="-120"/>
                <a:cs typeface="新細明體" charset="-120"/>
              </a:rPr>
              <a:t>Gephi Data Laboratory: </a:t>
            </a:r>
            <a:br>
              <a:rPr lang="en-US" altLang="en-US" sz="4000">
                <a:solidFill>
                  <a:srgbClr val="4F81BD"/>
                </a:solidFill>
                <a:latin typeface="Calibri" charset="0"/>
                <a:ea typeface="標楷體" charset="-120"/>
                <a:cs typeface="新細明體" charset="-120"/>
              </a:rPr>
            </a:br>
            <a:r>
              <a:rPr lang="en-US" altLang="en-US" sz="3200">
                <a:solidFill>
                  <a:srgbClr val="4F81BD"/>
                </a:solidFill>
                <a:latin typeface="Calibri" charset="0"/>
                <a:ea typeface="標楷體" charset="-120"/>
                <a:cs typeface="新細明體" charset="-120"/>
              </a:rPr>
              <a:t>Import Spreadsheet</a:t>
            </a:r>
          </a:p>
        </p:txBody>
      </p:sp>
      <p:sp>
        <p:nvSpPr>
          <p:cNvPr id="8" name="Rounded Rectangle 7"/>
          <p:cNvSpPr/>
          <p:nvPr/>
        </p:nvSpPr>
        <p:spPr>
          <a:xfrm>
            <a:off x="3708400" y="1557338"/>
            <a:ext cx="96837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a:off x="6084888" y="2565400"/>
            <a:ext cx="536575"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5791612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CD0043F-0BFA-D744-9D75-87A7F04BF1C6}" type="slidenum">
              <a:rPr kumimoji="0" lang="zh-TW" altLang="en-US" sz="1200">
                <a:solidFill>
                  <a:srgbClr val="898989"/>
                </a:solidFill>
                <a:latin typeface="Calibri" charset="0"/>
                <a:ea typeface="新細明體" charset="-120"/>
              </a:rPr>
              <a:pPr eaLnBrk="1" hangingPunct="1"/>
              <a:t>103</a:t>
            </a:fld>
            <a:endParaRPr kumimoji="0" lang="zh-TW" altLang="en-US" sz="1200">
              <a:solidFill>
                <a:srgbClr val="898989"/>
              </a:solidFill>
              <a:latin typeface="Calibri" charset="0"/>
              <a:ea typeface="新細明體" charset="-120"/>
            </a:endParaRPr>
          </a:p>
        </p:txBody>
      </p:sp>
      <p:pic>
        <p:nvPicPr>
          <p:cNvPr id="11878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Nodes1.csv to Gephi</a:t>
            </a:r>
          </a:p>
        </p:txBody>
      </p:sp>
      <p:sp>
        <p:nvSpPr>
          <p:cNvPr id="8" name="Rectangle 7"/>
          <p:cNvSpPr/>
          <p:nvPr/>
        </p:nvSpPr>
        <p:spPr>
          <a:xfrm>
            <a:off x="395288" y="3271838"/>
            <a:ext cx="3097212" cy="2678112"/>
          </a:xfrm>
          <a:prstGeom prst="rect">
            <a:avLst/>
          </a:prstGeom>
          <a:solidFill>
            <a:schemeClr val="accent6">
              <a:lumMod val="20000"/>
              <a:lumOff val="80000"/>
            </a:schemeClr>
          </a:solidFill>
        </p:spPr>
        <p:txBody>
          <a:bodyPr>
            <a:spAutoFit/>
          </a:bodyPr>
          <a:lstStyle/>
          <a:p>
            <a:pPr>
              <a:defRPr/>
            </a:pPr>
            <a:r>
              <a:rPr lang="en-US" sz="2400" dirty="0" err="1">
                <a:ea typeface="ＭＳ Ｐゴシック" charset="0"/>
                <a:cs typeface="ＭＳ Ｐゴシック" charset="0"/>
              </a:rPr>
              <a:t>Id,Label,Attribute</a:t>
            </a:r>
            <a:endParaRPr lang="en-US" sz="2400" dirty="0">
              <a:ea typeface="ＭＳ Ｐゴシック" charset="0"/>
              <a:cs typeface="ＭＳ Ｐゴシック" charset="0"/>
            </a:endParaRPr>
          </a:p>
          <a:p>
            <a:pPr>
              <a:defRPr/>
            </a:pPr>
            <a:r>
              <a:rPr lang="en-US" sz="2400" dirty="0">
                <a:ea typeface="ＭＳ Ｐゴシック" charset="0"/>
                <a:cs typeface="ＭＳ Ｐゴシック" charset="0"/>
              </a:rPr>
              <a:t>1,John,1</a:t>
            </a:r>
          </a:p>
          <a:p>
            <a:pPr>
              <a:defRPr/>
            </a:pPr>
            <a:r>
              <a:rPr lang="en-US" sz="2400" dirty="0">
                <a:ea typeface="ＭＳ Ｐゴシック" charset="0"/>
                <a:cs typeface="ＭＳ Ｐゴシック" charset="0"/>
              </a:rPr>
              <a:t>2,Carla,2</a:t>
            </a:r>
          </a:p>
          <a:p>
            <a:pPr>
              <a:defRPr/>
            </a:pPr>
            <a:r>
              <a:rPr lang="en-US" sz="2400" dirty="0">
                <a:ea typeface="ＭＳ Ｐゴシック" charset="0"/>
                <a:cs typeface="ＭＳ Ｐゴシック" charset="0"/>
              </a:rPr>
              <a:t>3,Simon,1</a:t>
            </a:r>
          </a:p>
          <a:p>
            <a:pPr>
              <a:defRPr/>
            </a:pPr>
            <a:r>
              <a:rPr lang="en-US" sz="2400" dirty="0">
                <a:ea typeface="ＭＳ Ｐゴシック" charset="0"/>
                <a:cs typeface="ＭＳ Ｐゴシック" charset="0"/>
              </a:rPr>
              <a:t>4,Celine,2</a:t>
            </a:r>
          </a:p>
          <a:p>
            <a:pPr>
              <a:defRPr/>
            </a:pPr>
            <a:r>
              <a:rPr lang="en-US" sz="2400" dirty="0">
                <a:ea typeface="ＭＳ Ｐゴシック" charset="0"/>
                <a:cs typeface="ＭＳ Ｐゴシック" charset="0"/>
              </a:rPr>
              <a:t>5,Winston,1</a:t>
            </a:r>
          </a:p>
          <a:p>
            <a:pPr>
              <a:defRPr/>
            </a:pPr>
            <a:r>
              <a:rPr lang="en-US" sz="2400" dirty="0">
                <a:ea typeface="ＭＳ Ｐゴシック" charset="0"/>
                <a:cs typeface="ＭＳ Ｐゴシック" charset="0"/>
              </a:rPr>
              <a:t>6,Diana,2</a:t>
            </a:r>
          </a:p>
        </p:txBody>
      </p:sp>
      <p:sp>
        <p:nvSpPr>
          <p:cNvPr id="118789" name="TextBox 9"/>
          <p:cNvSpPr txBox="1">
            <a:spLocks noChangeArrowheads="1"/>
          </p:cNvSpPr>
          <p:nvPr/>
        </p:nvSpPr>
        <p:spPr bwMode="auto">
          <a:xfrm>
            <a:off x="395288" y="2687638"/>
            <a:ext cx="2328862" cy="58420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3200"/>
              <a:t>Nodes1.csv</a:t>
            </a:r>
          </a:p>
        </p:txBody>
      </p:sp>
      <p:sp>
        <p:nvSpPr>
          <p:cNvPr id="13" name="Rounded Rectangle 12"/>
          <p:cNvSpPr/>
          <p:nvPr/>
        </p:nvSpPr>
        <p:spPr>
          <a:xfrm>
            <a:off x="1258888" y="981075"/>
            <a:ext cx="1258887"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ounded Rectangle 13"/>
          <p:cNvSpPr/>
          <p:nvPr/>
        </p:nvSpPr>
        <p:spPr>
          <a:xfrm>
            <a:off x="3708400" y="1557338"/>
            <a:ext cx="96837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ounded Rectangle 14"/>
          <p:cNvSpPr/>
          <p:nvPr/>
        </p:nvSpPr>
        <p:spPr>
          <a:xfrm>
            <a:off x="6227763" y="2565400"/>
            <a:ext cx="5381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ounded Rectangle 15"/>
          <p:cNvSpPr/>
          <p:nvPr/>
        </p:nvSpPr>
        <p:spPr>
          <a:xfrm>
            <a:off x="3779838" y="3284538"/>
            <a:ext cx="2808287" cy="4318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ounded Rectangle 16"/>
          <p:cNvSpPr/>
          <p:nvPr/>
        </p:nvSpPr>
        <p:spPr>
          <a:xfrm>
            <a:off x="7019925" y="5445125"/>
            <a:ext cx="576263" cy="360363"/>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32228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6D049FC-4823-CC49-9D06-52A36F70A1D3}" type="slidenum">
              <a:rPr kumimoji="0" lang="zh-TW" altLang="en-US" sz="1200">
                <a:solidFill>
                  <a:srgbClr val="898989"/>
                </a:solidFill>
                <a:latin typeface="Calibri" charset="0"/>
                <a:ea typeface="新細明體" charset="-120"/>
              </a:rPr>
              <a:pPr eaLnBrk="1" hangingPunct="1"/>
              <a:t>104</a:t>
            </a:fld>
            <a:endParaRPr kumimoji="0" lang="zh-TW" altLang="en-US" sz="1200">
              <a:solidFill>
                <a:srgbClr val="898989"/>
              </a:solidFill>
              <a:latin typeface="Calibri" charset="0"/>
              <a:ea typeface="新細明體" charset="-120"/>
            </a:endParaRPr>
          </a:p>
        </p:txBody>
      </p:sp>
      <p:pic>
        <p:nvPicPr>
          <p:cNvPr id="1198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4932363" y="5300663"/>
            <a:ext cx="576262"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9812"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Nodes1.csv to Gephi</a:t>
            </a:r>
          </a:p>
        </p:txBody>
      </p:sp>
    </p:spTree>
    <p:extLst>
      <p:ext uri="{BB962C8B-B14F-4D97-AF65-F5344CB8AC3E}">
        <p14:creationId xmlns:p14="http://schemas.microsoft.com/office/powerpoint/2010/main" val="16342209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DE80390-2408-AC40-AFF6-9EA108312926}" type="slidenum">
              <a:rPr kumimoji="0" lang="zh-TW" altLang="en-US" sz="1200">
                <a:solidFill>
                  <a:srgbClr val="898989"/>
                </a:solidFill>
                <a:latin typeface="Calibri" charset="0"/>
                <a:ea typeface="新細明體" charset="-120"/>
              </a:rPr>
              <a:pPr eaLnBrk="1" hangingPunct="1"/>
              <a:t>105</a:t>
            </a:fld>
            <a:endParaRPr kumimoji="0" lang="zh-TW" altLang="en-US" sz="1200">
              <a:solidFill>
                <a:srgbClr val="898989"/>
              </a:solidFill>
              <a:latin typeface="Calibri" charset="0"/>
              <a:ea typeface="新細明體" charset="-120"/>
            </a:endParaRPr>
          </a:p>
        </p:txBody>
      </p:sp>
      <p:pic>
        <p:nvPicPr>
          <p:cNvPr id="12083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Nodes1.csv to Gephi</a:t>
            </a:r>
          </a:p>
        </p:txBody>
      </p:sp>
      <p:sp>
        <p:nvSpPr>
          <p:cNvPr id="7" name="Rounded Rectangle 6"/>
          <p:cNvSpPr/>
          <p:nvPr/>
        </p:nvSpPr>
        <p:spPr>
          <a:xfrm>
            <a:off x="5508625" y="5300663"/>
            <a:ext cx="647700"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58968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1F0C8FB-891E-994E-A59D-D73269E30C4C}" type="slidenum">
              <a:rPr kumimoji="0" lang="zh-TW" altLang="en-US" sz="1200">
                <a:solidFill>
                  <a:srgbClr val="898989"/>
                </a:solidFill>
                <a:latin typeface="Calibri" charset="0"/>
                <a:ea typeface="新細明體" charset="-120"/>
              </a:rPr>
              <a:pPr eaLnBrk="1" hangingPunct="1"/>
              <a:t>106</a:t>
            </a:fld>
            <a:endParaRPr kumimoji="0" lang="zh-TW" altLang="en-US" sz="1200">
              <a:solidFill>
                <a:srgbClr val="898989"/>
              </a:solidFill>
              <a:latin typeface="Calibri" charset="0"/>
              <a:ea typeface="新細明體" charset="-120"/>
            </a:endParaRPr>
          </a:p>
        </p:txBody>
      </p:sp>
      <p:pic>
        <p:nvPicPr>
          <p:cNvPr id="12185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0" y="1557338"/>
            <a:ext cx="9144000" cy="1150937"/>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1860"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Nodes1.csv to Gephi</a:t>
            </a:r>
          </a:p>
        </p:txBody>
      </p:sp>
      <p:sp>
        <p:nvSpPr>
          <p:cNvPr id="8" name="Rectangle 7"/>
          <p:cNvSpPr/>
          <p:nvPr/>
        </p:nvSpPr>
        <p:spPr>
          <a:xfrm>
            <a:off x="2555875" y="2911475"/>
            <a:ext cx="3095625" cy="2678113"/>
          </a:xfrm>
          <a:prstGeom prst="rect">
            <a:avLst/>
          </a:prstGeom>
          <a:solidFill>
            <a:schemeClr val="accent6">
              <a:lumMod val="20000"/>
              <a:lumOff val="80000"/>
            </a:schemeClr>
          </a:solidFill>
        </p:spPr>
        <p:txBody>
          <a:bodyPr>
            <a:spAutoFit/>
          </a:bodyPr>
          <a:lstStyle/>
          <a:p>
            <a:pPr>
              <a:defRPr/>
            </a:pPr>
            <a:r>
              <a:rPr lang="en-US" sz="2400" dirty="0" err="1">
                <a:ea typeface="ＭＳ Ｐゴシック" charset="0"/>
                <a:cs typeface="ＭＳ Ｐゴシック" charset="0"/>
              </a:rPr>
              <a:t>Id,Label,Attribute</a:t>
            </a:r>
            <a:endParaRPr lang="en-US" sz="2400" dirty="0">
              <a:ea typeface="ＭＳ Ｐゴシック" charset="0"/>
              <a:cs typeface="ＭＳ Ｐゴシック" charset="0"/>
            </a:endParaRPr>
          </a:p>
          <a:p>
            <a:pPr>
              <a:defRPr/>
            </a:pPr>
            <a:r>
              <a:rPr lang="en-US" sz="2400" dirty="0">
                <a:ea typeface="ＭＳ Ｐゴシック" charset="0"/>
                <a:cs typeface="ＭＳ Ｐゴシック" charset="0"/>
              </a:rPr>
              <a:t>1,John,1</a:t>
            </a:r>
          </a:p>
          <a:p>
            <a:pPr>
              <a:defRPr/>
            </a:pPr>
            <a:r>
              <a:rPr lang="en-US" sz="2400" dirty="0">
                <a:ea typeface="ＭＳ Ｐゴシック" charset="0"/>
                <a:cs typeface="ＭＳ Ｐゴシック" charset="0"/>
              </a:rPr>
              <a:t>2,Carla,2</a:t>
            </a:r>
          </a:p>
          <a:p>
            <a:pPr>
              <a:defRPr/>
            </a:pPr>
            <a:r>
              <a:rPr lang="en-US" sz="2400" dirty="0">
                <a:ea typeface="ＭＳ Ｐゴシック" charset="0"/>
                <a:cs typeface="ＭＳ Ｐゴシック" charset="0"/>
              </a:rPr>
              <a:t>3,Simon,1</a:t>
            </a:r>
          </a:p>
          <a:p>
            <a:pPr>
              <a:defRPr/>
            </a:pPr>
            <a:r>
              <a:rPr lang="en-US" sz="2400" dirty="0">
                <a:ea typeface="ＭＳ Ｐゴシック" charset="0"/>
                <a:cs typeface="ＭＳ Ｐゴシック" charset="0"/>
              </a:rPr>
              <a:t>4,Celine,2</a:t>
            </a:r>
          </a:p>
          <a:p>
            <a:pPr>
              <a:defRPr/>
            </a:pPr>
            <a:r>
              <a:rPr lang="en-US" sz="2400" dirty="0">
                <a:ea typeface="ＭＳ Ｐゴシック" charset="0"/>
                <a:cs typeface="ＭＳ Ｐゴシック" charset="0"/>
              </a:rPr>
              <a:t>5,Winston,1</a:t>
            </a:r>
          </a:p>
          <a:p>
            <a:pPr>
              <a:defRPr/>
            </a:pPr>
            <a:r>
              <a:rPr lang="en-US" sz="2400" dirty="0">
                <a:ea typeface="ＭＳ Ｐゴシック" charset="0"/>
                <a:cs typeface="ＭＳ Ｐゴシック" charset="0"/>
              </a:rPr>
              <a:t>6,Diana,2</a:t>
            </a:r>
          </a:p>
        </p:txBody>
      </p:sp>
      <p:sp>
        <p:nvSpPr>
          <p:cNvPr id="121862" name="TextBox 8"/>
          <p:cNvSpPr txBox="1">
            <a:spLocks noChangeArrowheads="1"/>
          </p:cNvSpPr>
          <p:nvPr/>
        </p:nvSpPr>
        <p:spPr bwMode="auto">
          <a:xfrm>
            <a:off x="107950" y="2924175"/>
            <a:ext cx="2328863" cy="58578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3200"/>
              <a:t>Nodes1.csv</a:t>
            </a:r>
          </a:p>
        </p:txBody>
      </p:sp>
    </p:spTree>
    <p:extLst>
      <p:ext uri="{BB962C8B-B14F-4D97-AF65-F5344CB8AC3E}">
        <p14:creationId xmlns:p14="http://schemas.microsoft.com/office/powerpoint/2010/main" val="20223989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92FA8DC-945A-2F48-9D16-2D73ABBE954C}" type="slidenum">
              <a:rPr kumimoji="0" lang="zh-TW" altLang="en-US" sz="1200">
                <a:solidFill>
                  <a:srgbClr val="898989"/>
                </a:solidFill>
                <a:latin typeface="Calibri" charset="0"/>
                <a:ea typeface="新細明體" charset="-120"/>
              </a:rPr>
              <a:pPr eaLnBrk="1" hangingPunct="1"/>
              <a:t>107</a:t>
            </a:fld>
            <a:endParaRPr kumimoji="0" lang="zh-TW" altLang="en-US" sz="1200">
              <a:solidFill>
                <a:srgbClr val="898989"/>
              </a:solidFill>
              <a:latin typeface="Calibri" charset="0"/>
              <a:ea typeface="新細明體" charset="-120"/>
            </a:endParaRPr>
          </a:p>
        </p:txBody>
      </p:sp>
      <p:pic>
        <p:nvPicPr>
          <p:cNvPr id="12288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3708400" y="1484313"/>
            <a:ext cx="96837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395288" y="1484313"/>
            <a:ext cx="360362"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2885"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Edges1.csv to Gephi</a:t>
            </a:r>
          </a:p>
        </p:txBody>
      </p:sp>
    </p:spTree>
    <p:extLst>
      <p:ext uri="{BB962C8B-B14F-4D97-AF65-F5344CB8AC3E}">
        <p14:creationId xmlns:p14="http://schemas.microsoft.com/office/powerpoint/2010/main" val="882568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9B50FD5-E8B4-2F44-BA1C-F99215865B55}" type="slidenum">
              <a:rPr kumimoji="0" lang="zh-TW" altLang="en-US" sz="1200">
                <a:solidFill>
                  <a:srgbClr val="898989"/>
                </a:solidFill>
                <a:latin typeface="Calibri" charset="0"/>
                <a:ea typeface="新細明體" charset="-120"/>
              </a:rPr>
              <a:pPr eaLnBrk="1" hangingPunct="1"/>
              <a:t>108</a:t>
            </a:fld>
            <a:endParaRPr kumimoji="0" lang="zh-TW" altLang="en-US" sz="1200">
              <a:solidFill>
                <a:srgbClr val="898989"/>
              </a:solidFill>
              <a:latin typeface="Calibri" charset="0"/>
              <a:ea typeface="新細明體" charset="-120"/>
            </a:endParaRPr>
          </a:p>
        </p:txBody>
      </p:sp>
      <p:pic>
        <p:nvPicPr>
          <p:cNvPr id="12390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400" y="2933700"/>
            <a:ext cx="2592388" cy="3786188"/>
          </a:xfrm>
          <a:prstGeom prst="rect">
            <a:avLst/>
          </a:prstGeom>
          <a:solidFill>
            <a:schemeClr val="accent6">
              <a:lumMod val="20000"/>
              <a:lumOff val="80000"/>
            </a:schemeClr>
          </a:solidFill>
        </p:spPr>
        <p:txBody>
          <a:bodyPr>
            <a:spAutoFit/>
          </a:bodyPr>
          <a:lstStyle/>
          <a:p>
            <a:pPr>
              <a:defRPr/>
            </a:pPr>
            <a:r>
              <a:rPr lang="en-US" sz="2400" dirty="0" err="1">
                <a:ea typeface="ＭＳ Ｐゴシック" charset="0"/>
                <a:cs typeface="ＭＳ Ｐゴシック" charset="0"/>
              </a:rPr>
              <a:t>Source,Target</a:t>
            </a:r>
            <a:endParaRPr lang="en-US" sz="2400" dirty="0">
              <a:ea typeface="ＭＳ Ｐゴシック" charset="0"/>
              <a:cs typeface="ＭＳ Ｐゴシック" charset="0"/>
            </a:endParaRPr>
          </a:p>
          <a:p>
            <a:pPr>
              <a:defRPr/>
            </a:pPr>
            <a:r>
              <a:rPr lang="en-US" sz="2400" dirty="0">
                <a:ea typeface="ＭＳ Ｐゴシック" charset="0"/>
                <a:cs typeface="ＭＳ Ｐゴシック" charset="0"/>
              </a:rPr>
              <a:t>1,2</a:t>
            </a:r>
          </a:p>
          <a:p>
            <a:pPr>
              <a:defRPr/>
            </a:pPr>
            <a:r>
              <a:rPr lang="en-US" sz="2400" dirty="0">
                <a:ea typeface="ＭＳ Ｐゴシック" charset="0"/>
                <a:cs typeface="ＭＳ Ｐゴシック" charset="0"/>
              </a:rPr>
              <a:t>1,3</a:t>
            </a:r>
          </a:p>
          <a:p>
            <a:pPr>
              <a:defRPr/>
            </a:pPr>
            <a:r>
              <a:rPr lang="en-US" sz="2400" dirty="0">
                <a:ea typeface="ＭＳ Ｐゴシック" charset="0"/>
                <a:cs typeface="ＭＳ Ｐゴシック" charset="0"/>
              </a:rPr>
              <a:t>1,4</a:t>
            </a:r>
          </a:p>
          <a:p>
            <a:pPr>
              <a:defRPr/>
            </a:pPr>
            <a:r>
              <a:rPr lang="en-US" sz="2400" dirty="0">
                <a:ea typeface="ＭＳ Ｐゴシック" charset="0"/>
                <a:cs typeface="ＭＳ Ｐゴシック" charset="0"/>
              </a:rPr>
              <a:t>1,6</a:t>
            </a:r>
          </a:p>
          <a:p>
            <a:pPr>
              <a:defRPr/>
            </a:pPr>
            <a:r>
              <a:rPr lang="en-US" sz="2400" dirty="0">
                <a:ea typeface="ＭＳ Ｐゴシック" charset="0"/>
                <a:cs typeface="ＭＳ Ｐゴシック" charset="0"/>
              </a:rPr>
              <a:t>2,4</a:t>
            </a:r>
          </a:p>
          <a:p>
            <a:pPr>
              <a:defRPr/>
            </a:pPr>
            <a:r>
              <a:rPr lang="en-US" sz="2400" dirty="0">
                <a:ea typeface="ＭＳ Ｐゴシック" charset="0"/>
                <a:cs typeface="ＭＳ Ｐゴシック" charset="0"/>
              </a:rPr>
              <a:t>2,6</a:t>
            </a:r>
          </a:p>
          <a:p>
            <a:pPr>
              <a:defRPr/>
            </a:pPr>
            <a:r>
              <a:rPr lang="en-US" sz="2400" dirty="0">
                <a:ea typeface="ＭＳ Ｐゴシック" charset="0"/>
                <a:cs typeface="ＭＳ Ｐゴシック" charset="0"/>
              </a:rPr>
              <a:t>3,6</a:t>
            </a:r>
          </a:p>
          <a:p>
            <a:pPr>
              <a:defRPr/>
            </a:pPr>
            <a:r>
              <a:rPr lang="en-US" sz="2400" dirty="0">
                <a:ea typeface="ＭＳ Ｐゴシック" charset="0"/>
                <a:cs typeface="ＭＳ Ｐゴシック" charset="0"/>
              </a:rPr>
              <a:t>4,6</a:t>
            </a:r>
          </a:p>
          <a:p>
            <a:pPr>
              <a:defRPr/>
            </a:pPr>
            <a:r>
              <a:rPr lang="en-US" sz="2400" dirty="0">
                <a:ea typeface="ＭＳ Ｐゴシック" charset="0"/>
                <a:cs typeface="ＭＳ Ｐゴシック" charset="0"/>
              </a:rPr>
              <a:t>5,6</a:t>
            </a:r>
          </a:p>
        </p:txBody>
      </p:sp>
      <p:sp>
        <p:nvSpPr>
          <p:cNvPr id="123908" name="TextBox 7"/>
          <p:cNvSpPr txBox="1">
            <a:spLocks noChangeArrowheads="1"/>
          </p:cNvSpPr>
          <p:nvPr/>
        </p:nvSpPr>
        <p:spPr bwMode="auto">
          <a:xfrm>
            <a:off x="25400" y="2349500"/>
            <a:ext cx="2306638" cy="58420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3200"/>
              <a:t>Edges1.csv</a:t>
            </a:r>
          </a:p>
        </p:txBody>
      </p:sp>
      <p:sp>
        <p:nvSpPr>
          <p:cNvPr id="123909"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Edges1.csv to Gephi</a:t>
            </a:r>
          </a:p>
        </p:txBody>
      </p:sp>
      <p:sp>
        <p:nvSpPr>
          <p:cNvPr id="10" name="Rounded Rectangle 9"/>
          <p:cNvSpPr/>
          <p:nvPr/>
        </p:nvSpPr>
        <p:spPr>
          <a:xfrm>
            <a:off x="3779838" y="1557338"/>
            <a:ext cx="896937" cy="14287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ounded Rectangle 10"/>
          <p:cNvSpPr/>
          <p:nvPr/>
        </p:nvSpPr>
        <p:spPr>
          <a:xfrm>
            <a:off x="6084888" y="2565400"/>
            <a:ext cx="57467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ounded Rectangle 11"/>
          <p:cNvSpPr/>
          <p:nvPr/>
        </p:nvSpPr>
        <p:spPr>
          <a:xfrm>
            <a:off x="3995738" y="3284538"/>
            <a:ext cx="3816350" cy="4318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ounded Rectangle 12"/>
          <p:cNvSpPr/>
          <p:nvPr/>
        </p:nvSpPr>
        <p:spPr>
          <a:xfrm>
            <a:off x="7235825" y="5516563"/>
            <a:ext cx="576263"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5690942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10B4368-730B-0F48-9236-CB8D2098D2D2}" type="slidenum">
              <a:rPr kumimoji="0" lang="zh-TW" altLang="en-US" sz="1200">
                <a:solidFill>
                  <a:srgbClr val="898989"/>
                </a:solidFill>
                <a:latin typeface="Calibri" charset="0"/>
                <a:ea typeface="新細明體" charset="-120"/>
              </a:rPr>
              <a:pPr eaLnBrk="1" hangingPunct="1"/>
              <a:t>109</a:t>
            </a:fld>
            <a:endParaRPr kumimoji="0" lang="zh-TW" altLang="en-US" sz="1200">
              <a:solidFill>
                <a:srgbClr val="898989"/>
              </a:solidFill>
              <a:latin typeface="Calibri" charset="0"/>
              <a:ea typeface="新細明體" charset="-120"/>
            </a:endParaRPr>
          </a:p>
        </p:txBody>
      </p:sp>
      <p:pic>
        <p:nvPicPr>
          <p:cNvPr id="1249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4643438" y="3141663"/>
            <a:ext cx="1008062"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4932"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Edges1.csv to Gephi</a:t>
            </a:r>
          </a:p>
        </p:txBody>
      </p:sp>
      <p:sp>
        <p:nvSpPr>
          <p:cNvPr id="124933" name="TextBox 7"/>
          <p:cNvSpPr txBox="1">
            <a:spLocks noChangeArrowheads="1"/>
          </p:cNvSpPr>
          <p:nvPr/>
        </p:nvSpPr>
        <p:spPr bwMode="auto">
          <a:xfrm>
            <a:off x="6804025" y="3068638"/>
            <a:ext cx="1809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a:solidFill>
                  <a:srgbClr val="FF0000"/>
                </a:solidFill>
              </a:rPr>
              <a:t>Edges table</a:t>
            </a:r>
          </a:p>
        </p:txBody>
      </p:sp>
    </p:spTree>
    <p:extLst>
      <p:ext uri="{BB962C8B-B14F-4D97-AF65-F5344CB8AC3E}">
        <p14:creationId xmlns:p14="http://schemas.microsoft.com/office/powerpoint/2010/main" val="668580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57200" y="274638"/>
            <a:ext cx="8229600" cy="6178550"/>
          </a:xfrm>
        </p:spPr>
        <p:txBody>
          <a:bodyPr/>
          <a:lstStyle/>
          <a:p>
            <a:r>
              <a:rPr lang="en-US" altLang="en-US" sz="12000">
                <a:solidFill>
                  <a:schemeClr val="accent1"/>
                </a:solidFill>
                <a:latin typeface="Calibri" charset="0"/>
                <a:ea typeface="標楷體" charset="-120"/>
                <a:cs typeface="新細明體" charset="-120"/>
              </a:rPr>
              <a:t>Graph </a:t>
            </a:r>
            <a:br>
              <a:rPr lang="en-US" altLang="en-US" sz="12000">
                <a:solidFill>
                  <a:schemeClr val="accent1"/>
                </a:solidFill>
                <a:latin typeface="Calibri" charset="0"/>
                <a:ea typeface="標楷體" charset="-120"/>
                <a:cs typeface="新細明體" charset="-120"/>
              </a:rPr>
            </a:br>
            <a:r>
              <a:rPr lang="en-US" altLang="en-US" sz="12000">
                <a:solidFill>
                  <a:schemeClr val="accent1"/>
                </a:solidFill>
                <a:latin typeface="Calibri" charset="0"/>
                <a:ea typeface="標楷體" charset="-120"/>
                <a:cs typeface="新細明體" charset="-120"/>
              </a:rPr>
              <a:t>g = (V, E)</a:t>
            </a:r>
          </a:p>
        </p:txBody>
      </p:sp>
      <p:sp>
        <p:nvSpPr>
          <p:cNvPr id="266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2FC2BF9-5D1F-E545-BBC0-4A04168C0736}" type="slidenum">
              <a:rPr kumimoji="0" lang="zh-TW" altLang="en-US" sz="1200">
                <a:solidFill>
                  <a:srgbClr val="898989"/>
                </a:solidFill>
                <a:latin typeface="Calibri" charset="0"/>
              </a:rPr>
              <a:pPr eaLnBrk="1" hangingPunct="1"/>
              <a:t>11</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53151956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6104656-FF95-034D-918D-DBBE1D92CFC0}" type="slidenum">
              <a:rPr kumimoji="0" lang="zh-TW" altLang="en-US" sz="1200">
                <a:solidFill>
                  <a:srgbClr val="898989"/>
                </a:solidFill>
                <a:latin typeface="Calibri" charset="0"/>
                <a:ea typeface="新細明體" charset="-120"/>
              </a:rPr>
              <a:pPr eaLnBrk="1" hangingPunct="1"/>
              <a:t>110</a:t>
            </a:fld>
            <a:endParaRPr kumimoji="0" lang="zh-TW" altLang="en-US" sz="1200">
              <a:solidFill>
                <a:srgbClr val="898989"/>
              </a:solidFill>
              <a:latin typeface="Calibri" charset="0"/>
              <a:ea typeface="新細明體" charset="-120"/>
            </a:endParaRPr>
          </a:p>
        </p:txBody>
      </p:sp>
      <p:pic>
        <p:nvPicPr>
          <p:cNvPr id="1259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4643438" y="3068638"/>
            <a:ext cx="93662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5956" name="TextBox 6"/>
          <p:cNvSpPr txBox="1">
            <a:spLocks noChangeArrowheads="1"/>
          </p:cNvSpPr>
          <p:nvPr/>
        </p:nvSpPr>
        <p:spPr bwMode="auto">
          <a:xfrm>
            <a:off x="6732588" y="2997200"/>
            <a:ext cx="1809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a:solidFill>
                  <a:srgbClr val="FF0000"/>
                </a:solidFill>
              </a:rPr>
              <a:t>Edges table</a:t>
            </a:r>
          </a:p>
        </p:txBody>
      </p:sp>
      <p:sp>
        <p:nvSpPr>
          <p:cNvPr id="8" name="Rounded Rectangle 7"/>
          <p:cNvSpPr/>
          <p:nvPr/>
        </p:nvSpPr>
        <p:spPr>
          <a:xfrm>
            <a:off x="4643438" y="5229225"/>
            <a:ext cx="649287"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5958"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Edges1.csv to Gephi</a:t>
            </a:r>
          </a:p>
        </p:txBody>
      </p:sp>
    </p:spTree>
    <p:extLst>
      <p:ext uri="{BB962C8B-B14F-4D97-AF65-F5344CB8AC3E}">
        <p14:creationId xmlns:p14="http://schemas.microsoft.com/office/powerpoint/2010/main" val="11977534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956066C-AB0B-6D4E-9971-728A9ACC9DB1}" type="slidenum">
              <a:rPr kumimoji="0" lang="zh-TW" altLang="en-US" sz="1200">
                <a:solidFill>
                  <a:srgbClr val="898989"/>
                </a:solidFill>
                <a:latin typeface="Calibri" charset="0"/>
                <a:ea typeface="新細明體" charset="-120"/>
              </a:rPr>
              <a:pPr eaLnBrk="1" hangingPunct="1"/>
              <a:t>111</a:t>
            </a:fld>
            <a:endParaRPr kumimoji="0" lang="zh-TW" altLang="en-US" sz="1200">
              <a:solidFill>
                <a:srgbClr val="898989"/>
              </a:solidFill>
              <a:latin typeface="Calibri" charset="0"/>
              <a:ea typeface="新細明體" charset="-120"/>
            </a:endParaRPr>
          </a:p>
        </p:txBody>
      </p:sp>
      <p:pic>
        <p:nvPicPr>
          <p:cNvPr id="1269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Edges1.csv to Gephi</a:t>
            </a:r>
          </a:p>
        </p:txBody>
      </p:sp>
      <p:sp>
        <p:nvSpPr>
          <p:cNvPr id="7" name="Rounded Rectangle 6"/>
          <p:cNvSpPr/>
          <p:nvPr/>
        </p:nvSpPr>
        <p:spPr>
          <a:xfrm>
            <a:off x="5364163" y="5229225"/>
            <a:ext cx="647700"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10986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4370A2E-7EB0-9048-BD55-8921BE1E1896}" type="slidenum">
              <a:rPr kumimoji="0" lang="zh-TW" altLang="en-US" sz="1200">
                <a:solidFill>
                  <a:srgbClr val="898989"/>
                </a:solidFill>
                <a:latin typeface="Calibri" charset="0"/>
                <a:ea typeface="新細明體" charset="-120"/>
              </a:rPr>
              <a:pPr eaLnBrk="1" hangingPunct="1"/>
              <a:t>112</a:t>
            </a:fld>
            <a:endParaRPr kumimoji="0" lang="zh-TW" altLang="en-US" sz="1200">
              <a:solidFill>
                <a:srgbClr val="898989"/>
              </a:solidFill>
              <a:latin typeface="Calibri" charset="0"/>
              <a:ea typeface="新細明體" charset="-120"/>
            </a:endParaRPr>
          </a:p>
        </p:txBody>
      </p:sp>
      <p:pic>
        <p:nvPicPr>
          <p:cNvPr id="1280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Edges1.csv to Gephi</a:t>
            </a:r>
          </a:p>
        </p:txBody>
      </p:sp>
      <p:sp>
        <p:nvSpPr>
          <p:cNvPr id="7" name="Rounded Rectangle 6"/>
          <p:cNvSpPr/>
          <p:nvPr/>
        </p:nvSpPr>
        <p:spPr>
          <a:xfrm>
            <a:off x="0" y="1484313"/>
            <a:ext cx="9144000" cy="1512887"/>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561164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p:nvPr>
        </p:nvSpPr>
        <p:spPr>
          <a:xfrm>
            <a:off x="457200" y="0"/>
            <a:ext cx="8229600" cy="692150"/>
          </a:xfrm>
        </p:spPr>
        <p:txBody>
          <a:bodyPr/>
          <a:lstStyle/>
          <a:p>
            <a:r>
              <a:rPr lang="en-US" altLang="en-US">
                <a:solidFill>
                  <a:schemeClr val="accent1"/>
                </a:solidFill>
                <a:latin typeface="Calibri" charset="0"/>
                <a:ea typeface="標楷體" charset="-120"/>
                <a:cs typeface="新細明體" charset="-120"/>
              </a:rPr>
              <a:t>Gephi Overview</a:t>
            </a:r>
          </a:p>
        </p:txBody>
      </p:sp>
      <p:sp>
        <p:nvSpPr>
          <p:cNvPr id="1290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2C894CC-2F2D-F24B-995A-8280DB500F95}" type="slidenum">
              <a:rPr kumimoji="0" lang="zh-TW" altLang="en-US" sz="1200">
                <a:solidFill>
                  <a:srgbClr val="898989"/>
                </a:solidFill>
                <a:latin typeface="Calibri" charset="0"/>
                <a:ea typeface="新細明體" charset="-120"/>
              </a:rPr>
              <a:pPr eaLnBrk="1" hangingPunct="1"/>
              <a:t>113</a:t>
            </a:fld>
            <a:endParaRPr kumimoji="0" lang="zh-TW" altLang="en-US" sz="1200">
              <a:solidFill>
                <a:srgbClr val="898989"/>
              </a:solidFill>
              <a:latin typeface="Calibri" charset="0"/>
              <a:ea typeface="新細明體" charset="-120"/>
            </a:endParaRPr>
          </a:p>
        </p:txBody>
      </p:sp>
      <p:pic>
        <p:nvPicPr>
          <p:cNvPr id="12902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0" y="908050"/>
            <a:ext cx="1331913" cy="21748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038205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4EF737B-0C05-6442-951A-2CDE4E8F65C4}" type="slidenum">
              <a:rPr kumimoji="0" lang="zh-TW" altLang="en-US" sz="1200">
                <a:solidFill>
                  <a:srgbClr val="898989"/>
                </a:solidFill>
                <a:latin typeface="Calibri" charset="0"/>
                <a:ea typeface="新細明體" charset="-120"/>
              </a:rPr>
              <a:pPr eaLnBrk="1" hangingPunct="1"/>
              <a:t>114</a:t>
            </a:fld>
            <a:endParaRPr kumimoji="0" lang="zh-TW" altLang="en-US" sz="1200">
              <a:solidFill>
                <a:srgbClr val="898989"/>
              </a:solidFill>
              <a:latin typeface="Calibri" charset="0"/>
              <a:ea typeface="新細明體" charset="-120"/>
            </a:endParaRPr>
          </a:p>
        </p:txBody>
      </p:sp>
      <p:pic>
        <p:nvPicPr>
          <p:cNvPr id="1300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itle 1"/>
          <p:cNvSpPr>
            <a:spLocks noGrp="1"/>
          </p:cNvSpPr>
          <p:nvPr>
            <p:ph type="title"/>
          </p:nvPr>
        </p:nvSpPr>
        <p:spPr>
          <a:xfrm>
            <a:off x="457200" y="0"/>
            <a:ext cx="8229600" cy="765175"/>
          </a:xfrm>
        </p:spPr>
        <p:txBody>
          <a:bodyPr/>
          <a:lstStyle/>
          <a:p>
            <a:r>
              <a:rPr lang="en-US" altLang="en-US">
                <a:solidFill>
                  <a:schemeClr val="accent1"/>
                </a:solidFill>
                <a:latin typeface="Calibri" charset="0"/>
                <a:ea typeface="標楷體" charset="-120"/>
                <a:cs typeface="新細明體" charset="-120"/>
              </a:rPr>
              <a:t>Gephi Overview: Graph</a:t>
            </a:r>
          </a:p>
        </p:txBody>
      </p:sp>
      <p:sp>
        <p:nvSpPr>
          <p:cNvPr id="7" name="Rounded Rectangle 6"/>
          <p:cNvSpPr/>
          <p:nvPr/>
        </p:nvSpPr>
        <p:spPr>
          <a:xfrm>
            <a:off x="1835150" y="1268413"/>
            <a:ext cx="4897438" cy="51847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9628694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50F00E3-AA7A-A845-A8E2-74C96EF0054E}" type="slidenum">
              <a:rPr kumimoji="0" lang="zh-TW" altLang="en-US" sz="1200">
                <a:solidFill>
                  <a:srgbClr val="898989"/>
                </a:solidFill>
                <a:latin typeface="Calibri" charset="0"/>
                <a:ea typeface="新細明體" charset="-120"/>
              </a:rPr>
              <a:pPr eaLnBrk="1" hangingPunct="1"/>
              <a:t>115</a:t>
            </a:fld>
            <a:endParaRPr kumimoji="0" lang="zh-TW" altLang="en-US" sz="1200">
              <a:solidFill>
                <a:srgbClr val="898989"/>
              </a:solidFill>
              <a:latin typeface="Calibri" charset="0"/>
              <a:ea typeface="新細明體" charset="-120"/>
            </a:endParaRPr>
          </a:p>
        </p:txBody>
      </p:sp>
      <p:pic>
        <p:nvPicPr>
          <p:cNvPr id="13107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0" y="3429000"/>
            <a:ext cx="1908175" cy="302418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1076" name="Title 1"/>
          <p:cNvSpPr>
            <a:spLocks noGrp="1"/>
          </p:cNvSpPr>
          <p:nvPr>
            <p:ph type="title"/>
          </p:nvPr>
        </p:nvSpPr>
        <p:spPr>
          <a:xfrm>
            <a:off x="457200" y="0"/>
            <a:ext cx="8229600" cy="765175"/>
          </a:xfrm>
        </p:spPr>
        <p:txBody>
          <a:bodyPr/>
          <a:lstStyle/>
          <a:p>
            <a:r>
              <a:rPr lang="en-US" altLang="en-US">
                <a:solidFill>
                  <a:schemeClr val="accent1"/>
                </a:solidFill>
                <a:latin typeface="Calibri" charset="0"/>
                <a:ea typeface="標楷體" charset="-120"/>
                <a:cs typeface="新細明體" charset="-120"/>
              </a:rPr>
              <a:t>Gephi Overview: Layout</a:t>
            </a:r>
          </a:p>
        </p:txBody>
      </p:sp>
    </p:spTree>
    <p:extLst>
      <p:ext uri="{BB962C8B-B14F-4D97-AF65-F5344CB8AC3E}">
        <p14:creationId xmlns:p14="http://schemas.microsoft.com/office/powerpoint/2010/main" val="16567424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975A420-EF7F-8247-9380-5DE8A0774837}" type="slidenum">
              <a:rPr kumimoji="0" lang="zh-TW" altLang="en-US" sz="1200">
                <a:solidFill>
                  <a:srgbClr val="898989"/>
                </a:solidFill>
                <a:latin typeface="Calibri" charset="0"/>
                <a:ea typeface="新細明體" charset="-120"/>
              </a:rPr>
              <a:pPr eaLnBrk="1" hangingPunct="1"/>
              <a:t>116</a:t>
            </a:fld>
            <a:endParaRPr kumimoji="0" lang="zh-TW" altLang="en-US" sz="1200">
              <a:solidFill>
                <a:srgbClr val="898989"/>
              </a:solidFill>
              <a:latin typeface="Calibri" charset="0"/>
              <a:ea typeface="新細明體" charset="-120"/>
            </a:endParaRPr>
          </a:p>
        </p:txBody>
      </p:sp>
      <p:pic>
        <p:nvPicPr>
          <p:cNvPr id="13209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itle 1"/>
          <p:cNvSpPr>
            <a:spLocks noGrp="1"/>
          </p:cNvSpPr>
          <p:nvPr>
            <p:ph type="title"/>
          </p:nvPr>
        </p:nvSpPr>
        <p:spPr>
          <a:xfrm>
            <a:off x="457200" y="0"/>
            <a:ext cx="8229600" cy="908050"/>
          </a:xfrm>
        </p:spPr>
        <p:txBody>
          <a:bodyPr/>
          <a:lstStyle/>
          <a:p>
            <a:r>
              <a:rPr lang="en-US" altLang="en-US">
                <a:solidFill>
                  <a:schemeClr val="accent1"/>
                </a:solidFill>
                <a:latin typeface="Calibri" charset="0"/>
                <a:ea typeface="標楷體" charset="-120"/>
                <a:cs typeface="新細明體" charset="-120"/>
              </a:rPr>
              <a:t>Gephi Overview: Layout</a:t>
            </a:r>
            <a:br>
              <a:rPr lang="en-US" altLang="en-US">
                <a:solidFill>
                  <a:schemeClr val="accent1"/>
                </a:solidFill>
                <a:latin typeface="Calibri" charset="0"/>
                <a:ea typeface="標楷體" charset="-120"/>
                <a:cs typeface="新細明體" charset="-120"/>
              </a:rPr>
            </a:br>
            <a:r>
              <a:rPr lang="en-US" altLang="en-US" sz="3200">
                <a:solidFill>
                  <a:schemeClr val="accent1"/>
                </a:solidFill>
                <a:latin typeface="Calibri" charset="0"/>
                <a:ea typeface="標楷體" charset="-120"/>
                <a:cs typeface="新細明體" charset="-120"/>
              </a:rPr>
              <a:t>Yifan Hu Proportional</a:t>
            </a:r>
          </a:p>
        </p:txBody>
      </p:sp>
      <p:sp>
        <p:nvSpPr>
          <p:cNvPr id="7" name="Rounded Rectangle 6"/>
          <p:cNvSpPr/>
          <p:nvPr/>
        </p:nvSpPr>
        <p:spPr>
          <a:xfrm>
            <a:off x="0" y="3429000"/>
            <a:ext cx="1908175" cy="302418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a:off x="1258888" y="3933825"/>
            <a:ext cx="576262" cy="28733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5975918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58117A6-64B3-B948-9C90-DC5022509F4A}" type="slidenum">
              <a:rPr kumimoji="0" lang="zh-TW" altLang="en-US" sz="1200">
                <a:solidFill>
                  <a:srgbClr val="898989"/>
                </a:solidFill>
                <a:latin typeface="Calibri" charset="0"/>
                <a:ea typeface="新細明體" charset="-120"/>
              </a:rPr>
              <a:pPr eaLnBrk="1" hangingPunct="1"/>
              <a:t>117</a:t>
            </a:fld>
            <a:endParaRPr kumimoji="0" lang="zh-TW" altLang="en-US" sz="1200">
              <a:solidFill>
                <a:srgbClr val="898989"/>
              </a:solidFill>
              <a:latin typeface="Calibri" charset="0"/>
              <a:ea typeface="新細明體" charset="-120"/>
            </a:endParaRPr>
          </a:p>
        </p:txBody>
      </p:sp>
      <p:pic>
        <p:nvPicPr>
          <p:cNvPr id="13312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0" y="3429000"/>
            <a:ext cx="1908175" cy="302418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1258888" y="3933825"/>
            <a:ext cx="576262" cy="28733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3125" name="Title 1"/>
          <p:cNvSpPr>
            <a:spLocks noGrp="1"/>
          </p:cNvSpPr>
          <p:nvPr>
            <p:ph type="title"/>
          </p:nvPr>
        </p:nvSpPr>
        <p:spPr>
          <a:xfrm>
            <a:off x="457200" y="0"/>
            <a:ext cx="8229600" cy="908050"/>
          </a:xfrm>
        </p:spPr>
        <p:txBody>
          <a:bodyPr/>
          <a:lstStyle/>
          <a:p>
            <a:r>
              <a:rPr lang="en-US" altLang="en-US">
                <a:solidFill>
                  <a:schemeClr val="accent1"/>
                </a:solidFill>
                <a:latin typeface="Calibri" charset="0"/>
                <a:ea typeface="標楷體" charset="-120"/>
                <a:cs typeface="新細明體" charset="-120"/>
              </a:rPr>
              <a:t>Gephi Overview: Layout</a:t>
            </a:r>
            <a:br>
              <a:rPr lang="en-US" altLang="en-US">
                <a:solidFill>
                  <a:schemeClr val="accent1"/>
                </a:solidFill>
                <a:latin typeface="Calibri" charset="0"/>
                <a:ea typeface="標楷體" charset="-120"/>
                <a:cs typeface="新細明體" charset="-120"/>
              </a:rPr>
            </a:br>
            <a:r>
              <a:rPr lang="en-US" altLang="en-US" sz="3200">
                <a:solidFill>
                  <a:schemeClr val="accent1"/>
                </a:solidFill>
                <a:latin typeface="Calibri" charset="0"/>
                <a:ea typeface="標楷體" charset="-120"/>
                <a:cs typeface="新細明體" charset="-120"/>
              </a:rPr>
              <a:t>Yifan Hu</a:t>
            </a:r>
          </a:p>
        </p:txBody>
      </p:sp>
    </p:spTree>
    <p:extLst>
      <p:ext uri="{BB962C8B-B14F-4D97-AF65-F5344CB8AC3E}">
        <p14:creationId xmlns:p14="http://schemas.microsoft.com/office/powerpoint/2010/main" val="20923870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3D093A1-7F6C-9047-AF3A-85048439F469}" type="slidenum">
              <a:rPr kumimoji="0" lang="zh-TW" altLang="en-US" sz="1200">
                <a:solidFill>
                  <a:srgbClr val="898989"/>
                </a:solidFill>
                <a:latin typeface="Calibri" charset="0"/>
                <a:ea typeface="新細明體" charset="-120"/>
              </a:rPr>
              <a:pPr eaLnBrk="1" hangingPunct="1"/>
              <a:t>118</a:t>
            </a:fld>
            <a:endParaRPr kumimoji="0" lang="zh-TW" altLang="en-US" sz="1200">
              <a:solidFill>
                <a:srgbClr val="898989"/>
              </a:solidFill>
              <a:latin typeface="Calibri" charset="0"/>
              <a:ea typeface="新細明體" charset="-120"/>
            </a:endParaRPr>
          </a:p>
        </p:txBody>
      </p:sp>
      <p:pic>
        <p:nvPicPr>
          <p:cNvPr id="13414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itle 1"/>
          <p:cNvSpPr>
            <a:spLocks noGrp="1"/>
          </p:cNvSpPr>
          <p:nvPr>
            <p:ph type="title"/>
          </p:nvPr>
        </p:nvSpPr>
        <p:spPr>
          <a:xfrm>
            <a:off x="457200" y="0"/>
            <a:ext cx="8229600" cy="908050"/>
          </a:xfrm>
        </p:spPr>
        <p:txBody>
          <a:bodyPr/>
          <a:lstStyle/>
          <a:p>
            <a:r>
              <a:rPr lang="en-US" altLang="en-US">
                <a:solidFill>
                  <a:schemeClr val="accent1"/>
                </a:solidFill>
                <a:latin typeface="Calibri" charset="0"/>
                <a:ea typeface="標楷體" charset="-120"/>
                <a:cs typeface="新細明體" charset="-120"/>
              </a:rPr>
              <a:t>Appearance: Nodes Color</a:t>
            </a:r>
            <a:endParaRPr lang="en-US" altLang="en-US" sz="3200">
              <a:solidFill>
                <a:schemeClr val="accent1"/>
              </a:solidFill>
              <a:latin typeface="Calibri" charset="0"/>
              <a:ea typeface="標楷體" charset="-120"/>
              <a:cs typeface="新細明體" charset="-120"/>
            </a:endParaRPr>
          </a:p>
        </p:txBody>
      </p:sp>
      <p:sp>
        <p:nvSpPr>
          <p:cNvPr id="9" name="Rounded Rectangle 8"/>
          <p:cNvSpPr/>
          <p:nvPr/>
        </p:nvSpPr>
        <p:spPr>
          <a:xfrm>
            <a:off x="900113" y="1484313"/>
            <a:ext cx="287337" cy="28892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7044633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p:cNvSpPr>
            <a:spLocks noGrp="1"/>
          </p:cNvSpPr>
          <p:nvPr>
            <p:ph type="title"/>
          </p:nvPr>
        </p:nvSpPr>
        <p:spPr>
          <a:xfrm>
            <a:off x="457200" y="274638"/>
            <a:ext cx="8229600" cy="561975"/>
          </a:xfrm>
        </p:spPr>
        <p:txBody>
          <a:bodyPr/>
          <a:lstStyle/>
          <a:p>
            <a:r>
              <a:rPr lang="en-US" altLang="en-US">
                <a:solidFill>
                  <a:srgbClr val="4F81BD"/>
                </a:solidFill>
                <a:latin typeface="Calibri" charset="0"/>
                <a:ea typeface="標楷體" charset="-120"/>
                <a:cs typeface="新細明體" charset="-120"/>
              </a:rPr>
              <a:t>Nodes Color / Attribute / Apply</a:t>
            </a:r>
          </a:p>
        </p:txBody>
      </p:sp>
      <p:sp>
        <p:nvSpPr>
          <p:cNvPr id="1351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0F0F222-C83B-8749-BB19-854A06E2F60B}" type="slidenum">
              <a:rPr kumimoji="0" lang="zh-TW" altLang="en-US" sz="1200">
                <a:solidFill>
                  <a:srgbClr val="898989"/>
                </a:solidFill>
                <a:latin typeface="Calibri" charset="0"/>
                <a:ea typeface="新細明體" charset="-120"/>
              </a:rPr>
              <a:pPr eaLnBrk="1" hangingPunct="1"/>
              <a:t>119</a:t>
            </a:fld>
            <a:endParaRPr kumimoji="0" lang="zh-TW" altLang="en-US" sz="1200">
              <a:solidFill>
                <a:srgbClr val="898989"/>
              </a:solidFill>
              <a:latin typeface="Calibri" charset="0"/>
              <a:ea typeface="新細明體" charset="-120"/>
            </a:endParaRPr>
          </a:p>
        </p:txBody>
      </p:sp>
      <p:pic>
        <p:nvPicPr>
          <p:cNvPr id="13517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1116013" y="3141663"/>
            <a:ext cx="71913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395288" y="1773238"/>
            <a:ext cx="57626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a:off x="25400" y="1557338"/>
            <a:ext cx="29845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a:off x="34925" y="1989138"/>
            <a:ext cx="1800225" cy="6477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30971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57200" y="274638"/>
            <a:ext cx="8229600" cy="777875"/>
          </a:xfrm>
        </p:spPr>
        <p:txBody>
          <a:bodyPr/>
          <a:lstStyle/>
          <a:p>
            <a:r>
              <a:rPr lang="en-US" altLang="zh-TW" sz="7200">
                <a:solidFill>
                  <a:schemeClr val="accent1"/>
                </a:solidFill>
                <a:latin typeface="Calibri" charset="0"/>
                <a:ea typeface="標楷體" charset="-120"/>
                <a:cs typeface="新細明體" charset="-120"/>
              </a:rPr>
              <a:t>Vertex (Node)</a:t>
            </a:r>
          </a:p>
        </p:txBody>
      </p:sp>
      <p:sp>
        <p:nvSpPr>
          <p:cNvPr id="2765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FD83DFF-B339-7143-B8AE-58F4D4FD1CEA}" type="slidenum">
              <a:rPr kumimoji="0" lang="zh-TW" altLang="en-US" sz="1200">
                <a:solidFill>
                  <a:srgbClr val="898989"/>
                </a:solidFill>
                <a:latin typeface="Calibri" charset="0"/>
                <a:ea typeface="新細明體" charset="-120"/>
              </a:rPr>
              <a:pPr eaLnBrk="1" hangingPunct="1"/>
              <a:t>12</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21955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Tree>
    <p:extLst>
      <p:ext uri="{BB962C8B-B14F-4D97-AF65-F5344CB8AC3E}">
        <p14:creationId xmlns:p14="http://schemas.microsoft.com/office/powerpoint/2010/main" val="186477385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99A1588-1751-BF4E-9206-32EA60826A04}" type="slidenum">
              <a:rPr kumimoji="0" lang="zh-TW" altLang="en-US" sz="1200">
                <a:solidFill>
                  <a:srgbClr val="898989"/>
                </a:solidFill>
                <a:latin typeface="Calibri" charset="0"/>
                <a:ea typeface="新細明體" charset="-120"/>
              </a:rPr>
              <a:pPr eaLnBrk="1" hangingPunct="1"/>
              <a:t>120</a:t>
            </a:fld>
            <a:endParaRPr kumimoji="0" lang="zh-TW" altLang="en-US" sz="1200">
              <a:solidFill>
                <a:srgbClr val="898989"/>
              </a:solidFill>
              <a:latin typeface="Calibri" charset="0"/>
              <a:ea typeface="新細明體" charset="-120"/>
            </a:endParaRPr>
          </a:p>
        </p:txBody>
      </p:sp>
      <p:pic>
        <p:nvPicPr>
          <p:cNvPr id="13619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Title 1"/>
          <p:cNvSpPr>
            <a:spLocks noGrp="1"/>
          </p:cNvSpPr>
          <p:nvPr>
            <p:ph type="title"/>
          </p:nvPr>
        </p:nvSpPr>
        <p:spPr>
          <a:xfrm>
            <a:off x="457200" y="130175"/>
            <a:ext cx="8229600" cy="561975"/>
          </a:xfrm>
        </p:spPr>
        <p:txBody>
          <a:bodyPr/>
          <a:lstStyle/>
          <a:p>
            <a:r>
              <a:rPr lang="en-US" altLang="en-US">
                <a:solidFill>
                  <a:srgbClr val="4F81BD"/>
                </a:solidFill>
                <a:latin typeface="Calibri" charset="0"/>
                <a:ea typeface="標楷體" charset="-120"/>
                <a:cs typeface="新細明體" charset="-120"/>
              </a:rPr>
              <a:t>Show Node Labels</a:t>
            </a:r>
          </a:p>
        </p:txBody>
      </p:sp>
      <p:sp>
        <p:nvSpPr>
          <p:cNvPr id="7" name="Rounded Rectangle 6"/>
          <p:cNvSpPr/>
          <p:nvPr/>
        </p:nvSpPr>
        <p:spPr>
          <a:xfrm>
            <a:off x="2484438" y="6165850"/>
            <a:ext cx="28733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2523603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605653D-B9F5-4B40-87D1-4391AFD388A0}" type="slidenum">
              <a:rPr kumimoji="0" lang="zh-TW" altLang="en-US" sz="1200">
                <a:solidFill>
                  <a:srgbClr val="898989"/>
                </a:solidFill>
                <a:latin typeface="Calibri" charset="0"/>
                <a:ea typeface="新細明體" charset="-120"/>
              </a:rPr>
              <a:pPr eaLnBrk="1" hangingPunct="1"/>
              <a:t>121</a:t>
            </a:fld>
            <a:endParaRPr kumimoji="0" lang="zh-TW" altLang="en-US" sz="1200">
              <a:solidFill>
                <a:srgbClr val="898989"/>
              </a:solidFill>
              <a:latin typeface="Calibri" charset="0"/>
              <a:ea typeface="新細明體" charset="-120"/>
            </a:endParaRPr>
          </a:p>
        </p:txBody>
      </p:sp>
      <p:pic>
        <p:nvPicPr>
          <p:cNvPr id="13721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2484438" y="6188075"/>
            <a:ext cx="28733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6516688" y="6188075"/>
            <a:ext cx="28733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7221" name="Title 1"/>
          <p:cNvSpPr>
            <a:spLocks noGrp="1"/>
          </p:cNvSpPr>
          <p:nvPr>
            <p:ph type="title"/>
          </p:nvPr>
        </p:nvSpPr>
        <p:spPr>
          <a:xfrm>
            <a:off x="457200" y="130175"/>
            <a:ext cx="8229600" cy="561975"/>
          </a:xfrm>
        </p:spPr>
        <p:txBody>
          <a:bodyPr/>
          <a:lstStyle/>
          <a:p>
            <a:r>
              <a:rPr lang="en-US" altLang="en-US">
                <a:solidFill>
                  <a:srgbClr val="4F81BD"/>
                </a:solidFill>
                <a:latin typeface="Calibri" charset="0"/>
                <a:ea typeface="標楷體" charset="-120"/>
                <a:cs typeface="新細明體" charset="-120"/>
              </a:rPr>
              <a:t>Show Node Labels</a:t>
            </a:r>
          </a:p>
        </p:txBody>
      </p:sp>
    </p:spTree>
    <p:extLst>
      <p:ext uri="{BB962C8B-B14F-4D97-AF65-F5344CB8AC3E}">
        <p14:creationId xmlns:p14="http://schemas.microsoft.com/office/powerpoint/2010/main" val="93354795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4033469-A786-974A-B485-560C861ACB74}" type="slidenum">
              <a:rPr kumimoji="0" lang="zh-TW" altLang="en-US" sz="1200">
                <a:solidFill>
                  <a:srgbClr val="898989"/>
                </a:solidFill>
                <a:latin typeface="Calibri" charset="0"/>
                <a:ea typeface="新細明體" charset="-120"/>
              </a:rPr>
              <a:pPr eaLnBrk="1" hangingPunct="1"/>
              <a:t>122</a:t>
            </a:fld>
            <a:endParaRPr kumimoji="0" lang="zh-TW" altLang="en-US" sz="1200">
              <a:solidFill>
                <a:srgbClr val="898989"/>
              </a:solidFill>
              <a:latin typeface="Calibri" charset="0"/>
              <a:ea typeface="新細明體" charset="-120"/>
            </a:endParaRPr>
          </a:p>
        </p:txBody>
      </p:sp>
      <p:pic>
        <p:nvPicPr>
          <p:cNvPr id="1382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6516688" y="6188075"/>
            <a:ext cx="215900" cy="1936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8244"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Show Labels</a:t>
            </a:r>
          </a:p>
        </p:txBody>
      </p:sp>
    </p:spTree>
    <p:extLst>
      <p:ext uri="{BB962C8B-B14F-4D97-AF65-F5344CB8AC3E}">
        <p14:creationId xmlns:p14="http://schemas.microsoft.com/office/powerpoint/2010/main" val="62498831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BC33C73-0445-D34C-BA93-9D130C4386CD}" type="slidenum">
              <a:rPr kumimoji="0" lang="zh-TW" altLang="en-US" sz="1200">
                <a:solidFill>
                  <a:srgbClr val="898989"/>
                </a:solidFill>
                <a:latin typeface="Calibri" charset="0"/>
                <a:ea typeface="新細明體" charset="-120"/>
              </a:rPr>
              <a:pPr eaLnBrk="1" hangingPunct="1"/>
              <a:t>123</a:t>
            </a:fld>
            <a:endParaRPr kumimoji="0" lang="zh-TW" altLang="en-US" sz="1200">
              <a:solidFill>
                <a:srgbClr val="898989"/>
              </a:solidFill>
              <a:latin typeface="Calibri" charset="0"/>
              <a:ea typeface="新細明體" charset="-120"/>
            </a:endParaRPr>
          </a:p>
        </p:txBody>
      </p:sp>
      <p:pic>
        <p:nvPicPr>
          <p:cNvPr id="13926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09625"/>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1908175" y="5157788"/>
            <a:ext cx="4824413" cy="1246187"/>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9268"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Global Edges Labels</a:t>
            </a:r>
          </a:p>
        </p:txBody>
      </p:sp>
    </p:spTree>
    <p:extLst>
      <p:ext uri="{BB962C8B-B14F-4D97-AF65-F5344CB8AC3E}">
        <p14:creationId xmlns:p14="http://schemas.microsoft.com/office/powerpoint/2010/main" val="8361263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A47A01E-D2C0-4148-98A5-D224E03C8810}" type="slidenum">
              <a:rPr kumimoji="0" lang="zh-TW" altLang="en-US" sz="1200">
                <a:solidFill>
                  <a:srgbClr val="898989"/>
                </a:solidFill>
                <a:latin typeface="Calibri" charset="0"/>
                <a:ea typeface="新細明體" charset="-120"/>
              </a:rPr>
              <a:pPr eaLnBrk="1" hangingPunct="1"/>
              <a:t>124</a:t>
            </a:fld>
            <a:endParaRPr kumimoji="0" lang="zh-TW" altLang="en-US" sz="1200">
              <a:solidFill>
                <a:srgbClr val="898989"/>
              </a:solidFill>
              <a:latin typeface="Calibri" charset="0"/>
              <a:ea typeface="新細明體" charset="-120"/>
            </a:endParaRPr>
          </a:p>
        </p:txBody>
      </p:sp>
      <p:pic>
        <p:nvPicPr>
          <p:cNvPr id="14029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a:t>
            </a:r>
          </a:p>
        </p:txBody>
      </p:sp>
      <p:sp>
        <p:nvSpPr>
          <p:cNvPr id="7" name="Rounded Rectangle 6"/>
          <p:cNvSpPr/>
          <p:nvPr/>
        </p:nvSpPr>
        <p:spPr>
          <a:xfrm>
            <a:off x="1908175" y="5516563"/>
            <a:ext cx="4824413" cy="88741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a:off x="5508625" y="5300663"/>
            <a:ext cx="64770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78992767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94C7568D-6000-584A-8F27-A1D8B94EF5B1}" type="slidenum">
              <a:rPr kumimoji="0" lang="zh-TW" altLang="en-US" sz="1200">
                <a:solidFill>
                  <a:srgbClr val="898989"/>
                </a:solidFill>
                <a:latin typeface="Calibri" charset="0"/>
                <a:ea typeface="新細明體" charset="-120"/>
              </a:rPr>
              <a:pPr eaLnBrk="1" hangingPunct="1"/>
              <a:t>125</a:t>
            </a:fld>
            <a:endParaRPr kumimoji="0" lang="zh-TW" altLang="en-US" sz="1200">
              <a:solidFill>
                <a:srgbClr val="898989"/>
              </a:solidFill>
              <a:latin typeface="Calibri" charset="0"/>
              <a:ea typeface="新細明體" charset="-120"/>
            </a:endParaRPr>
          </a:p>
        </p:txBody>
      </p:sp>
      <p:pic>
        <p:nvPicPr>
          <p:cNvPr id="14131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 Node Size</a:t>
            </a:r>
          </a:p>
        </p:txBody>
      </p:sp>
      <p:sp>
        <p:nvSpPr>
          <p:cNvPr id="7" name="Rounded Rectangle 6"/>
          <p:cNvSpPr/>
          <p:nvPr/>
        </p:nvSpPr>
        <p:spPr>
          <a:xfrm>
            <a:off x="1908175" y="5516563"/>
            <a:ext cx="4824413" cy="88741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a:off x="5508625" y="5300663"/>
            <a:ext cx="43180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2051050" y="6092825"/>
            <a:ext cx="2233613"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6347293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953BB75-CB9E-3E43-AAA3-7949C6465B19}" type="slidenum">
              <a:rPr kumimoji="0" lang="zh-TW" altLang="en-US" sz="1200">
                <a:solidFill>
                  <a:srgbClr val="898989"/>
                </a:solidFill>
                <a:latin typeface="Calibri" charset="0"/>
                <a:ea typeface="新細明體" charset="-120"/>
              </a:rPr>
              <a:pPr eaLnBrk="1" hangingPunct="1"/>
              <a:t>126</a:t>
            </a:fld>
            <a:endParaRPr kumimoji="0" lang="zh-TW" altLang="en-US" sz="1200">
              <a:solidFill>
                <a:srgbClr val="898989"/>
              </a:solidFill>
              <a:latin typeface="Calibri" charset="0"/>
              <a:ea typeface="新細明體" charset="-120"/>
            </a:endParaRPr>
          </a:p>
        </p:txBody>
      </p:sp>
      <p:pic>
        <p:nvPicPr>
          <p:cNvPr id="14233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 Node Font Size</a:t>
            </a:r>
          </a:p>
        </p:txBody>
      </p:sp>
      <p:sp>
        <p:nvSpPr>
          <p:cNvPr id="7" name="Rounded Rectangle 6"/>
          <p:cNvSpPr/>
          <p:nvPr/>
        </p:nvSpPr>
        <p:spPr>
          <a:xfrm flipH="1">
            <a:off x="2051050" y="5805488"/>
            <a:ext cx="1512888"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6011863" y="1916113"/>
            <a:ext cx="3132137" cy="309721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9162140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A62EA5B-D566-D943-8CC5-0C571DA3CC67}" type="slidenum">
              <a:rPr kumimoji="0" lang="zh-TW" altLang="en-US" sz="1200">
                <a:solidFill>
                  <a:srgbClr val="898989"/>
                </a:solidFill>
                <a:latin typeface="Calibri" charset="0"/>
                <a:ea typeface="新細明體" charset="-120"/>
              </a:rPr>
              <a:pPr eaLnBrk="1" hangingPunct="1"/>
              <a:t>127</a:t>
            </a:fld>
            <a:endParaRPr kumimoji="0" lang="zh-TW" altLang="en-US" sz="1200">
              <a:solidFill>
                <a:srgbClr val="898989"/>
              </a:solidFill>
              <a:latin typeface="Calibri" charset="0"/>
              <a:ea typeface="新細明體" charset="-120"/>
            </a:endParaRPr>
          </a:p>
        </p:txBody>
      </p:sp>
      <p:pic>
        <p:nvPicPr>
          <p:cNvPr id="14336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flipH="1">
            <a:off x="2051050" y="6043613"/>
            <a:ext cx="2233613" cy="28892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3364"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 Node Size</a:t>
            </a:r>
          </a:p>
        </p:txBody>
      </p:sp>
    </p:spTree>
    <p:extLst>
      <p:ext uri="{BB962C8B-B14F-4D97-AF65-F5344CB8AC3E}">
        <p14:creationId xmlns:p14="http://schemas.microsoft.com/office/powerpoint/2010/main" val="13522935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C35FB15-61ED-144C-9BB2-4F10C9E4E927}" type="slidenum">
              <a:rPr kumimoji="0" lang="zh-TW" altLang="en-US" sz="1200">
                <a:solidFill>
                  <a:srgbClr val="898989"/>
                </a:solidFill>
                <a:latin typeface="Calibri" charset="0"/>
                <a:ea typeface="新細明體" charset="-120"/>
              </a:rPr>
              <a:pPr eaLnBrk="1" hangingPunct="1"/>
              <a:t>128</a:t>
            </a:fld>
            <a:endParaRPr kumimoji="0" lang="zh-TW" altLang="en-US" sz="1200">
              <a:solidFill>
                <a:srgbClr val="898989"/>
              </a:solidFill>
              <a:latin typeface="Calibri" charset="0"/>
              <a:ea typeface="新細明體" charset="-120"/>
            </a:endParaRPr>
          </a:p>
        </p:txBody>
      </p:sp>
      <p:pic>
        <p:nvPicPr>
          <p:cNvPr id="14438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 Scaled</a:t>
            </a:r>
          </a:p>
        </p:txBody>
      </p:sp>
      <p:sp>
        <p:nvSpPr>
          <p:cNvPr id="7" name="Rounded Rectangle 6"/>
          <p:cNvSpPr/>
          <p:nvPr/>
        </p:nvSpPr>
        <p:spPr>
          <a:xfrm flipH="1">
            <a:off x="4140200" y="4941888"/>
            <a:ext cx="1295400" cy="6477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6210457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1D35359-BA09-614D-8DCE-41365788A748}" type="slidenum">
              <a:rPr kumimoji="0" lang="zh-TW" altLang="en-US" sz="1200">
                <a:solidFill>
                  <a:srgbClr val="898989"/>
                </a:solidFill>
                <a:latin typeface="Calibri" charset="0"/>
                <a:ea typeface="新細明體" charset="-120"/>
              </a:rPr>
              <a:pPr eaLnBrk="1" hangingPunct="1"/>
              <a:t>129</a:t>
            </a:fld>
            <a:endParaRPr kumimoji="0" lang="zh-TW" altLang="en-US" sz="1200">
              <a:solidFill>
                <a:srgbClr val="898989"/>
              </a:solidFill>
              <a:latin typeface="Calibri" charset="0"/>
              <a:ea typeface="新細明體" charset="-120"/>
            </a:endParaRPr>
          </a:p>
        </p:txBody>
      </p:sp>
      <p:pic>
        <p:nvPicPr>
          <p:cNvPr id="1454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 Color</a:t>
            </a:r>
          </a:p>
        </p:txBody>
      </p:sp>
      <p:sp>
        <p:nvSpPr>
          <p:cNvPr id="7" name="Rounded Rectangle 6"/>
          <p:cNvSpPr/>
          <p:nvPr/>
        </p:nvSpPr>
        <p:spPr>
          <a:xfrm flipH="1">
            <a:off x="6011863" y="4941888"/>
            <a:ext cx="21590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5076825" y="1341438"/>
            <a:ext cx="3959225" cy="36004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099087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457200" y="274638"/>
            <a:ext cx="8229600" cy="777875"/>
          </a:xfrm>
        </p:spPr>
        <p:txBody>
          <a:bodyPr/>
          <a:lstStyle/>
          <a:p>
            <a:r>
              <a:rPr lang="en-US" altLang="zh-TW" sz="7200">
                <a:solidFill>
                  <a:schemeClr val="accent1"/>
                </a:solidFill>
                <a:latin typeface="Calibri" charset="0"/>
                <a:ea typeface="標楷體" charset="-120"/>
                <a:cs typeface="新細明體" charset="-120"/>
              </a:rPr>
              <a:t>Vertices (Nodes)</a:t>
            </a:r>
          </a:p>
        </p:txBody>
      </p:sp>
      <p:sp>
        <p:nvSpPr>
          <p:cNvPr id="2867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8071DD2-A62E-454B-AAD0-6454329869A3}" type="slidenum">
              <a:rPr kumimoji="0" lang="zh-TW" altLang="en-US" sz="1200">
                <a:solidFill>
                  <a:srgbClr val="898989"/>
                </a:solidFill>
                <a:latin typeface="Calibri" charset="0"/>
                <a:ea typeface="新細明體" charset="-120"/>
              </a:rPr>
              <a:pPr eaLnBrk="1" hangingPunct="1"/>
              <a:t>13</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21955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
        <p:nvSpPr>
          <p:cNvPr id="18" name="Oval 17"/>
          <p:cNvSpPr>
            <a:spLocks noChangeArrowheads="1"/>
          </p:cNvSpPr>
          <p:nvPr/>
        </p:nvSpPr>
        <p:spPr bwMode="auto">
          <a:xfrm>
            <a:off x="5508625" y="2636838"/>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Tree>
    <p:extLst>
      <p:ext uri="{BB962C8B-B14F-4D97-AF65-F5344CB8AC3E}">
        <p14:creationId xmlns:p14="http://schemas.microsoft.com/office/powerpoint/2010/main" val="87781986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4CA141E-7B2C-E943-81E9-BF7EA515D8C1}" type="slidenum">
              <a:rPr kumimoji="0" lang="zh-TW" altLang="en-US" sz="1200">
                <a:solidFill>
                  <a:srgbClr val="898989"/>
                </a:solidFill>
                <a:latin typeface="Calibri" charset="0"/>
                <a:ea typeface="新細明體" charset="-120"/>
              </a:rPr>
              <a:pPr eaLnBrk="1" hangingPunct="1"/>
              <a:t>130</a:t>
            </a:fld>
            <a:endParaRPr kumimoji="0" lang="zh-TW" altLang="en-US" sz="1200">
              <a:solidFill>
                <a:srgbClr val="898989"/>
              </a:solidFill>
              <a:latin typeface="Calibri" charset="0"/>
              <a:ea typeface="新細明體" charset="-120"/>
            </a:endParaRPr>
          </a:p>
        </p:txBody>
      </p:sp>
      <p:pic>
        <p:nvPicPr>
          <p:cNvPr id="14643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6011863" y="4941888"/>
            <a:ext cx="21590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6436"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 Color</a:t>
            </a:r>
          </a:p>
        </p:txBody>
      </p:sp>
    </p:spTree>
    <p:extLst>
      <p:ext uri="{BB962C8B-B14F-4D97-AF65-F5344CB8AC3E}">
        <p14:creationId xmlns:p14="http://schemas.microsoft.com/office/powerpoint/2010/main" val="186017647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FCFF75F-2109-5C48-99D2-74B7160B9510}" type="slidenum">
              <a:rPr kumimoji="0" lang="zh-TW" altLang="en-US" sz="1200">
                <a:solidFill>
                  <a:srgbClr val="898989"/>
                </a:solidFill>
                <a:latin typeface="Calibri" charset="0"/>
                <a:ea typeface="新細明體" charset="-120"/>
              </a:rPr>
              <a:pPr eaLnBrk="1" hangingPunct="1"/>
              <a:t>131</a:t>
            </a:fld>
            <a:endParaRPr kumimoji="0" lang="zh-TW" altLang="en-US" sz="1200">
              <a:solidFill>
                <a:srgbClr val="898989"/>
              </a:solidFill>
              <a:latin typeface="Calibri" charset="0"/>
              <a:ea typeface="新細明體" charset="-120"/>
            </a:endParaRPr>
          </a:p>
        </p:txBody>
      </p:sp>
      <p:pic>
        <p:nvPicPr>
          <p:cNvPr id="14745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Average Degree</a:t>
            </a:r>
          </a:p>
        </p:txBody>
      </p:sp>
      <p:sp>
        <p:nvSpPr>
          <p:cNvPr id="7" name="Rounded Rectangle 6"/>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6732588" y="2636838"/>
            <a:ext cx="2411412" cy="14446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9190654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0E0F9E4-9892-264E-9F03-47293A1A837F}" type="slidenum">
              <a:rPr kumimoji="0" lang="zh-TW" altLang="en-US" sz="1200">
                <a:solidFill>
                  <a:srgbClr val="898989"/>
                </a:solidFill>
                <a:latin typeface="Calibri" charset="0"/>
                <a:ea typeface="新細明體" charset="-120"/>
              </a:rPr>
              <a:pPr eaLnBrk="1" hangingPunct="1"/>
              <a:t>132</a:t>
            </a:fld>
            <a:endParaRPr kumimoji="0" lang="zh-TW" altLang="en-US" sz="1200">
              <a:solidFill>
                <a:srgbClr val="898989"/>
              </a:solidFill>
              <a:latin typeface="Calibri" charset="0"/>
              <a:ea typeface="新細明體" charset="-120"/>
            </a:endParaRPr>
          </a:p>
        </p:txBody>
      </p:sp>
      <p:pic>
        <p:nvPicPr>
          <p:cNvPr id="14848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Average Degree</a:t>
            </a:r>
          </a:p>
        </p:txBody>
      </p:sp>
      <p:sp>
        <p:nvSpPr>
          <p:cNvPr id="7" name="Rounded Rectangle 6"/>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6732588" y="2636838"/>
            <a:ext cx="2411412" cy="14446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03133482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B8414DD-A0AF-1F47-95A7-7FD453619E83}" type="slidenum">
              <a:rPr kumimoji="0" lang="zh-TW" altLang="en-US" sz="1200">
                <a:solidFill>
                  <a:srgbClr val="898989"/>
                </a:solidFill>
                <a:latin typeface="Calibri" charset="0"/>
                <a:ea typeface="新細明體" charset="-120"/>
              </a:rPr>
              <a:pPr eaLnBrk="1" hangingPunct="1"/>
              <a:t>133</a:t>
            </a:fld>
            <a:endParaRPr kumimoji="0" lang="zh-TW" altLang="en-US" sz="1200">
              <a:solidFill>
                <a:srgbClr val="898989"/>
              </a:solidFill>
              <a:latin typeface="Calibri" charset="0"/>
              <a:ea typeface="新細明體" charset="-120"/>
            </a:endParaRPr>
          </a:p>
        </p:txBody>
      </p:sp>
      <p:pic>
        <p:nvPicPr>
          <p:cNvPr id="1495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6732588" y="2781300"/>
            <a:ext cx="241141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9509" name="Title 1"/>
          <p:cNvSpPr txBox="1">
            <a:spLocks/>
          </p:cNvSpPr>
          <p:nvPr/>
        </p:nvSpPr>
        <p:spPr bwMode="auto">
          <a:xfrm>
            <a:off x="107950" y="44450"/>
            <a:ext cx="90360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Statistics: Avg. Weighted  Degree</a:t>
            </a:r>
          </a:p>
        </p:txBody>
      </p:sp>
    </p:spTree>
    <p:extLst>
      <p:ext uri="{BB962C8B-B14F-4D97-AF65-F5344CB8AC3E}">
        <p14:creationId xmlns:p14="http://schemas.microsoft.com/office/powerpoint/2010/main" val="209678338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1406B70-CDC7-754F-BB7B-310A783C24D5}" type="slidenum">
              <a:rPr kumimoji="0" lang="zh-TW" altLang="en-US" sz="1200">
                <a:solidFill>
                  <a:srgbClr val="898989"/>
                </a:solidFill>
                <a:latin typeface="Calibri" charset="0"/>
                <a:ea typeface="新細明體" charset="-120"/>
              </a:rPr>
              <a:pPr eaLnBrk="1" hangingPunct="1"/>
              <a:t>134</a:t>
            </a:fld>
            <a:endParaRPr kumimoji="0" lang="zh-TW" altLang="en-US" sz="1200">
              <a:solidFill>
                <a:srgbClr val="898989"/>
              </a:solidFill>
              <a:latin typeface="Calibri" charset="0"/>
              <a:ea typeface="新細明體" charset="-120"/>
            </a:endParaRPr>
          </a:p>
        </p:txBody>
      </p:sp>
      <p:pic>
        <p:nvPicPr>
          <p:cNvPr id="1505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09625"/>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6732588" y="2997200"/>
            <a:ext cx="2411412" cy="1444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0533"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Network Diameter</a:t>
            </a:r>
          </a:p>
        </p:txBody>
      </p:sp>
    </p:spTree>
    <p:extLst>
      <p:ext uri="{BB962C8B-B14F-4D97-AF65-F5344CB8AC3E}">
        <p14:creationId xmlns:p14="http://schemas.microsoft.com/office/powerpoint/2010/main" val="43163719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A53510E-0D19-604E-9A8D-E9385F18202C}" type="slidenum">
              <a:rPr kumimoji="0" lang="zh-TW" altLang="en-US" sz="1200">
                <a:solidFill>
                  <a:srgbClr val="898989"/>
                </a:solidFill>
                <a:latin typeface="Calibri" charset="0"/>
                <a:ea typeface="新細明體" charset="-120"/>
              </a:rPr>
              <a:pPr eaLnBrk="1" hangingPunct="1"/>
              <a:t>135</a:t>
            </a:fld>
            <a:endParaRPr kumimoji="0" lang="zh-TW" altLang="en-US" sz="1200">
              <a:solidFill>
                <a:srgbClr val="898989"/>
              </a:solidFill>
              <a:latin typeface="Calibri" charset="0"/>
              <a:ea typeface="新細明體" charset="-120"/>
            </a:endParaRPr>
          </a:p>
        </p:txBody>
      </p:sp>
      <p:pic>
        <p:nvPicPr>
          <p:cNvPr id="1515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09625"/>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Network Diameter</a:t>
            </a:r>
          </a:p>
        </p:txBody>
      </p:sp>
      <p:sp>
        <p:nvSpPr>
          <p:cNvPr id="7" name="Rounded Rectangle 6"/>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6732588" y="2997200"/>
            <a:ext cx="2411412" cy="1444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266104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869110E-8478-E64D-8D89-2B072D718C34}" type="slidenum">
              <a:rPr kumimoji="0" lang="zh-TW" altLang="en-US" sz="1200">
                <a:solidFill>
                  <a:srgbClr val="898989"/>
                </a:solidFill>
                <a:latin typeface="Calibri" charset="0"/>
                <a:ea typeface="新細明體" charset="-120"/>
              </a:rPr>
              <a:pPr eaLnBrk="1" hangingPunct="1"/>
              <a:t>136</a:t>
            </a:fld>
            <a:endParaRPr kumimoji="0" lang="zh-TW" altLang="en-US" sz="1200">
              <a:solidFill>
                <a:srgbClr val="898989"/>
              </a:solidFill>
              <a:latin typeface="Calibri" charset="0"/>
              <a:ea typeface="新細明體" charset="-120"/>
            </a:endParaRPr>
          </a:p>
        </p:txBody>
      </p:sp>
      <p:pic>
        <p:nvPicPr>
          <p:cNvPr id="1525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6732588" y="3213100"/>
            <a:ext cx="241141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2581"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Graph Density</a:t>
            </a:r>
          </a:p>
        </p:txBody>
      </p:sp>
    </p:spTree>
    <p:extLst>
      <p:ext uri="{BB962C8B-B14F-4D97-AF65-F5344CB8AC3E}">
        <p14:creationId xmlns:p14="http://schemas.microsoft.com/office/powerpoint/2010/main" val="3730095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8EA4B58-547E-5C45-A4EE-BF3B3310A213}" type="slidenum">
              <a:rPr kumimoji="0" lang="zh-TW" altLang="en-US" sz="1200">
                <a:solidFill>
                  <a:srgbClr val="898989"/>
                </a:solidFill>
                <a:latin typeface="Calibri" charset="0"/>
                <a:ea typeface="新細明體" charset="-120"/>
              </a:rPr>
              <a:pPr eaLnBrk="1" hangingPunct="1"/>
              <a:t>137</a:t>
            </a:fld>
            <a:endParaRPr kumimoji="0" lang="zh-TW" altLang="en-US" sz="1200">
              <a:solidFill>
                <a:srgbClr val="898989"/>
              </a:solidFill>
              <a:latin typeface="Calibri" charset="0"/>
              <a:ea typeface="新細明體" charset="-120"/>
            </a:endParaRPr>
          </a:p>
        </p:txBody>
      </p:sp>
      <p:pic>
        <p:nvPicPr>
          <p:cNvPr id="1536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Modularity</a:t>
            </a:r>
          </a:p>
        </p:txBody>
      </p:sp>
      <p:sp>
        <p:nvSpPr>
          <p:cNvPr id="7" name="Rounded Rectangle 6"/>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6732588" y="3429000"/>
            <a:ext cx="241141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66689252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823751C-3B5D-F847-8D6C-7CDF27C0434B}" type="slidenum">
              <a:rPr kumimoji="0" lang="zh-TW" altLang="en-US" sz="1200">
                <a:solidFill>
                  <a:srgbClr val="898989"/>
                </a:solidFill>
                <a:latin typeface="Calibri" charset="0"/>
                <a:ea typeface="新細明體" charset="-120"/>
              </a:rPr>
              <a:pPr eaLnBrk="1" hangingPunct="1"/>
              <a:t>138</a:t>
            </a:fld>
            <a:endParaRPr kumimoji="0" lang="zh-TW" altLang="en-US" sz="1200">
              <a:solidFill>
                <a:srgbClr val="898989"/>
              </a:solidFill>
              <a:latin typeface="Calibri" charset="0"/>
              <a:ea typeface="新細明體" charset="-120"/>
            </a:endParaRPr>
          </a:p>
        </p:txBody>
      </p:sp>
      <p:pic>
        <p:nvPicPr>
          <p:cNvPr id="15462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6732588" y="3429000"/>
            <a:ext cx="241141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4629"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Modularity</a:t>
            </a:r>
          </a:p>
        </p:txBody>
      </p:sp>
    </p:spTree>
    <p:extLst>
      <p:ext uri="{BB962C8B-B14F-4D97-AF65-F5344CB8AC3E}">
        <p14:creationId xmlns:p14="http://schemas.microsoft.com/office/powerpoint/2010/main" val="74542994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24F268E-FD7A-F44E-AD85-BA2C1A9F2229}" type="slidenum">
              <a:rPr kumimoji="0" lang="zh-TW" altLang="en-US" sz="1200">
                <a:solidFill>
                  <a:srgbClr val="898989"/>
                </a:solidFill>
                <a:latin typeface="Calibri" charset="0"/>
                <a:ea typeface="新細明體" charset="-120"/>
              </a:rPr>
              <a:pPr eaLnBrk="1" hangingPunct="1"/>
              <a:t>139</a:t>
            </a:fld>
            <a:endParaRPr kumimoji="0" lang="zh-TW" altLang="en-US" sz="1200">
              <a:solidFill>
                <a:srgbClr val="898989"/>
              </a:solidFill>
              <a:latin typeface="Calibri" charset="0"/>
              <a:ea typeface="新細明體" charset="-120"/>
            </a:endParaRPr>
          </a:p>
        </p:txBody>
      </p:sp>
      <p:pic>
        <p:nvPicPr>
          <p:cNvPr id="1556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Statistics: Connected Components</a:t>
            </a:r>
          </a:p>
        </p:txBody>
      </p:sp>
      <p:sp>
        <p:nvSpPr>
          <p:cNvPr id="7" name="Rounded Rectangle 6"/>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6732588" y="3789363"/>
            <a:ext cx="241141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522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457200" y="274638"/>
            <a:ext cx="8229600" cy="777875"/>
          </a:xfrm>
        </p:spPr>
        <p:txBody>
          <a:bodyPr/>
          <a:lstStyle/>
          <a:p>
            <a:r>
              <a:rPr lang="en-US" altLang="zh-TW" sz="7200">
                <a:solidFill>
                  <a:srgbClr val="FF0000"/>
                </a:solidFill>
                <a:latin typeface="Calibri" charset="0"/>
                <a:ea typeface="標楷體" charset="-120"/>
                <a:cs typeface="新細明體" charset="-120"/>
              </a:rPr>
              <a:t>Edge</a:t>
            </a:r>
          </a:p>
        </p:txBody>
      </p:sp>
      <p:sp>
        <p:nvSpPr>
          <p:cNvPr id="296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B144BB6-1111-424D-8E4C-C8A033783FE4}" type="slidenum">
              <a:rPr kumimoji="0" lang="zh-TW" altLang="en-US" sz="1200">
                <a:solidFill>
                  <a:srgbClr val="898989"/>
                </a:solidFill>
                <a:latin typeface="Calibri" charset="0"/>
                <a:ea typeface="新細明體" charset="-120"/>
              </a:rPr>
              <a:pPr eaLnBrk="1" hangingPunct="1"/>
              <a:t>14</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21955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cxnSp>
        <p:nvCxnSpPr>
          <p:cNvPr id="17" name="Straight Connector 16"/>
          <p:cNvCxnSpPr>
            <a:cxnSpLocks noChangeShapeType="1"/>
            <a:stCxn id="6" idx="6"/>
          </p:cNvCxnSpPr>
          <p:nvPr/>
        </p:nvCxnSpPr>
        <p:spPr bwMode="auto">
          <a:xfrm flipV="1">
            <a:off x="2914650" y="2997200"/>
            <a:ext cx="2593975"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Oval 17"/>
          <p:cNvSpPr>
            <a:spLocks noChangeArrowheads="1"/>
          </p:cNvSpPr>
          <p:nvPr/>
        </p:nvSpPr>
        <p:spPr bwMode="auto">
          <a:xfrm>
            <a:off x="5508625" y="2636838"/>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Tree>
    <p:extLst>
      <p:ext uri="{BB962C8B-B14F-4D97-AF65-F5344CB8AC3E}">
        <p14:creationId xmlns:p14="http://schemas.microsoft.com/office/powerpoint/2010/main" val="30573213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0EDE909-87B7-144F-886F-F844D8E407F3}" type="slidenum">
              <a:rPr kumimoji="0" lang="zh-TW" altLang="en-US" sz="1200">
                <a:solidFill>
                  <a:srgbClr val="898989"/>
                </a:solidFill>
                <a:latin typeface="Calibri" charset="0"/>
                <a:ea typeface="新細明體" charset="-120"/>
              </a:rPr>
              <a:pPr eaLnBrk="1" hangingPunct="1"/>
              <a:t>140</a:t>
            </a:fld>
            <a:endParaRPr kumimoji="0" lang="zh-TW" altLang="en-US" sz="1200">
              <a:solidFill>
                <a:srgbClr val="898989"/>
              </a:solidFill>
              <a:latin typeface="Calibri" charset="0"/>
              <a:ea typeface="新細明體" charset="-120"/>
            </a:endParaRPr>
          </a:p>
        </p:txBody>
      </p:sp>
      <p:pic>
        <p:nvPicPr>
          <p:cNvPr id="15667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6732588" y="3860800"/>
            <a:ext cx="241141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6677"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Statistics: Connected Components</a:t>
            </a:r>
          </a:p>
        </p:txBody>
      </p:sp>
    </p:spTree>
    <p:extLst>
      <p:ext uri="{BB962C8B-B14F-4D97-AF65-F5344CB8AC3E}">
        <p14:creationId xmlns:p14="http://schemas.microsoft.com/office/powerpoint/2010/main" val="95360652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1A2B6B2-5D3B-8F47-8062-85EA0806F96B}" type="slidenum">
              <a:rPr kumimoji="0" lang="zh-TW" altLang="en-US" sz="1200">
                <a:solidFill>
                  <a:srgbClr val="898989"/>
                </a:solidFill>
                <a:latin typeface="Calibri" charset="0"/>
                <a:ea typeface="新細明體" charset="-120"/>
              </a:rPr>
              <a:pPr eaLnBrk="1" hangingPunct="1"/>
              <a:t>141</a:t>
            </a:fld>
            <a:endParaRPr kumimoji="0" lang="zh-TW" altLang="en-US" sz="1200">
              <a:solidFill>
                <a:srgbClr val="898989"/>
              </a:solidFill>
              <a:latin typeface="Calibri" charset="0"/>
              <a:ea typeface="新細明體" charset="-120"/>
            </a:endParaRPr>
          </a:p>
        </p:txBody>
      </p:sp>
      <p:pic>
        <p:nvPicPr>
          <p:cNvPr id="15769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1116013" y="1484313"/>
            <a:ext cx="287337" cy="28892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7700"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Appearance Nodes Size</a:t>
            </a:r>
          </a:p>
        </p:txBody>
      </p:sp>
      <p:sp>
        <p:nvSpPr>
          <p:cNvPr id="8" name="Rounded Rectangle 7"/>
          <p:cNvSpPr/>
          <p:nvPr/>
        </p:nvSpPr>
        <p:spPr>
          <a:xfrm flipH="1">
            <a:off x="17463" y="1484313"/>
            <a:ext cx="30638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59434088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EDDDCEF-CF7D-024B-B1AB-2CB6270A6388}" type="slidenum">
              <a:rPr kumimoji="0" lang="zh-TW" altLang="en-US" sz="1200">
                <a:solidFill>
                  <a:srgbClr val="898989"/>
                </a:solidFill>
                <a:latin typeface="Calibri" charset="0"/>
                <a:ea typeface="新細明體" charset="-120"/>
              </a:rPr>
              <a:pPr eaLnBrk="1" hangingPunct="1"/>
              <a:t>142</a:t>
            </a:fld>
            <a:endParaRPr kumimoji="0" lang="zh-TW" altLang="en-US" sz="1200">
              <a:solidFill>
                <a:srgbClr val="898989"/>
              </a:solidFill>
              <a:latin typeface="Calibri" charset="0"/>
              <a:ea typeface="新細明體" charset="-120"/>
            </a:endParaRPr>
          </a:p>
        </p:txBody>
      </p:sp>
      <p:pic>
        <p:nvPicPr>
          <p:cNvPr id="15872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4088"/>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Appearance Nodes Size</a:t>
            </a:r>
          </a:p>
          <a:p>
            <a:pPr algn="ctr"/>
            <a:r>
              <a:rPr lang="en-US" altLang="en-US" sz="3200" b="1">
                <a:solidFill>
                  <a:srgbClr val="4F81BD"/>
                </a:solidFill>
                <a:latin typeface="Calibri" charset="0"/>
                <a:ea typeface="標楷體" charset="-120"/>
                <a:cs typeface="新細明體" charset="-120"/>
              </a:rPr>
              <a:t>Attribute / In-Degree</a:t>
            </a:r>
          </a:p>
        </p:txBody>
      </p:sp>
      <p:sp>
        <p:nvSpPr>
          <p:cNvPr id="7" name="Rounded Rectangle 6"/>
          <p:cNvSpPr/>
          <p:nvPr/>
        </p:nvSpPr>
        <p:spPr>
          <a:xfrm flipH="1">
            <a:off x="1116013" y="1557338"/>
            <a:ext cx="287337" cy="287337"/>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107950" y="2492375"/>
            <a:ext cx="1584325" cy="1444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395288" y="1844675"/>
            <a:ext cx="43180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ounded Rectangle 9"/>
          <p:cNvSpPr/>
          <p:nvPr/>
        </p:nvSpPr>
        <p:spPr>
          <a:xfrm flipH="1">
            <a:off x="17463" y="1628775"/>
            <a:ext cx="30638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14082880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6DB2C04-0120-904D-BB16-0006768ED9BD}" type="slidenum">
              <a:rPr kumimoji="0" lang="zh-TW" altLang="en-US" sz="1200">
                <a:solidFill>
                  <a:srgbClr val="898989"/>
                </a:solidFill>
                <a:latin typeface="Calibri" charset="0"/>
                <a:ea typeface="新細明體" charset="-120"/>
              </a:rPr>
              <a:pPr eaLnBrk="1" hangingPunct="1"/>
              <a:t>143</a:t>
            </a:fld>
            <a:endParaRPr kumimoji="0" lang="zh-TW" altLang="en-US" sz="1200">
              <a:solidFill>
                <a:srgbClr val="898989"/>
              </a:solidFill>
              <a:latin typeface="Calibri" charset="0"/>
              <a:ea typeface="新細明體" charset="-120"/>
            </a:endParaRPr>
          </a:p>
        </p:txBody>
      </p:sp>
      <p:pic>
        <p:nvPicPr>
          <p:cNvPr id="15974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4088"/>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1116013" y="1628775"/>
            <a:ext cx="287337" cy="28733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0" y="2276475"/>
            <a:ext cx="1835150" cy="28892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0" y="2060575"/>
            <a:ext cx="183515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17463" y="1628775"/>
            <a:ext cx="30638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ounded Rectangle 9"/>
          <p:cNvSpPr/>
          <p:nvPr/>
        </p:nvSpPr>
        <p:spPr>
          <a:xfrm flipH="1">
            <a:off x="1116013" y="3213100"/>
            <a:ext cx="71913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9752"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Appearance Nodes Size</a:t>
            </a:r>
          </a:p>
          <a:p>
            <a:pPr algn="ctr"/>
            <a:r>
              <a:rPr lang="en-US" altLang="en-US" sz="3200" b="1">
                <a:solidFill>
                  <a:srgbClr val="4F81BD"/>
                </a:solidFill>
                <a:latin typeface="Calibri" charset="0"/>
                <a:ea typeface="標楷體" charset="-120"/>
                <a:cs typeface="新細明體" charset="-120"/>
              </a:rPr>
              <a:t>Attribute / In-Degree / Min size / Max size / Apply</a:t>
            </a:r>
          </a:p>
        </p:txBody>
      </p:sp>
    </p:spTree>
    <p:extLst>
      <p:ext uri="{BB962C8B-B14F-4D97-AF65-F5344CB8AC3E}">
        <p14:creationId xmlns:p14="http://schemas.microsoft.com/office/powerpoint/2010/main" val="117572521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0190964-4466-2444-9784-775540E5CD1D}" type="slidenum">
              <a:rPr kumimoji="0" lang="zh-TW" altLang="en-US" sz="1200">
                <a:solidFill>
                  <a:srgbClr val="898989"/>
                </a:solidFill>
                <a:latin typeface="Calibri" charset="0"/>
                <a:ea typeface="新細明體" charset="-120"/>
              </a:rPr>
              <a:pPr eaLnBrk="1" hangingPunct="1"/>
              <a:t>144</a:t>
            </a:fld>
            <a:endParaRPr kumimoji="0" lang="zh-TW" altLang="en-US" sz="1200">
              <a:solidFill>
                <a:srgbClr val="898989"/>
              </a:solidFill>
              <a:latin typeface="Calibri" charset="0"/>
              <a:ea typeface="新細明體" charset="-120"/>
            </a:endParaRPr>
          </a:p>
        </p:txBody>
      </p:sp>
      <p:pic>
        <p:nvPicPr>
          <p:cNvPr id="16077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4088"/>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395288" y="1651000"/>
            <a:ext cx="288925" cy="1444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900113" y="2300288"/>
            <a:ext cx="719137" cy="1428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26988" y="2084388"/>
            <a:ext cx="1808162" cy="1428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1619250" y="2732088"/>
            <a:ext cx="649288" cy="1428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0775"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Appearance Edges </a:t>
            </a:r>
          </a:p>
          <a:p>
            <a:pPr algn="ctr"/>
            <a:r>
              <a:rPr lang="en-US" altLang="en-US" sz="3200" b="1">
                <a:solidFill>
                  <a:srgbClr val="4F81BD"/>
                </a:solidFill>
                <a:latin typeface="Calibri" charset="0"/>
                <a:ea typeface="標楷體" charset="-120"/>
                <a:cs typeface="新細明體" charset="-120"/>
              </a:rPr>
              <a:t>Attribute / Weight / Color</a:t>
            </a:r>
          </a:p>
        </p:txBody>
      </p:sp>
    </p:spTree>
    <p:extLst>
      <p:ext uri="{BB962C8B-B14F-4D97-AF65-F5344CB8AC3E}">
        <p14:creationId xmlns:p14="http://schemas.microsoft.com/office/powerpoint/2010/main" val="141671968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05D0AEA-DB96-F74B-A0D1-2F2F22306042}" type="slidenum">
              <a:rPr kumimoji="0" lang="zh-TW" altLang="en-US" sz="1200">
                <a:solidFill>
                  <a:srgbClr val="898989"/>
                </a:solidFill>
                <a:latin typeface="Calibri" charset="0"/>
                <a:ea typeface="新細明體" charset="-120"/>
              </a:rPr>
              <a:pPr eaLnBrk="1" hangingPunct="1"/>
              <a:t>145</a:t>
            </a:fld>
            <a:endParaRPr kumimoji="0" lang="zh-TW" altLang="en-US" sz="1200">
              <a:solidFill>
                <a:srgbClr val="898989"/>
              </a:solidFill>
              <a:latin typeface="Calibri" charset="0"/>
              <a:ea typeface="新細明體" charset="-120"/>
            </a:endParaRPr>
          </a:p>
        </p:txBody>
      </p:sp>
      <p:pic>
        <p:nvPicPr>
          <p:cNvPr id="16179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4088"/>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Appearance Edges </a:t>
            </a:r>
          </a:p>
          <a:p>
            <a:pPr algn="ctr"/>
            <a:r>
              <a:rPr lang="en-US" altLang="en-US" sz="3200" b="1">
                <a:solidFill>
                  <a:srgbClr val="4F81BD"/>
                </a:solidFill>
                <a:latin typeface="Calibri" charset="0"/>
                <a:ea typeface="標楷體" charset="-120"/>
                <a:cs typeface="新細明體" charset="-120"/>
              </a:rPr>
              <a:t>Attribute / Weight / Color / Apply</a:t>
            </a:r>
          </a:p>
        </p:txBody>
      </p:sp>
      <p:sp>
        <p:nvSpPr>
          <p:cNvPr id="8" name="Rounded Rectangle 7"/>
          <p:cNvSpPr/>
          <p:nvPr/>
        </p:nvSpPr>
        <p:spPr>
          <a:xfrm flipH="1">
            <a:off x="395288" y="1651000"/>
            <a:ext cx="288925" cy="1444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0" y="2300288"/>
            <a:ext cx="1908175" cy="3365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ounded Rectangle 9"/>
          <p:cNvSpPr/>
          <p:nvPr/>
        </p:nvSpPr>
        <p:spPr>
          <a:xfrm flipH="1">
            <a:off x="26988" y="2084388"/>
            <a:ext cx="1808162" cy="1428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ounded Rectangle 10"/>
          <p:cNvSpPr/>
          <p:nvPr/>
        </p:nvSpPr>
        <p:spPr>
          <a:xfrm flipH="1">
            <a:off x="1187450" y="3213100"/>
            <a:ext cx="64770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5656831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DD6526C-38BF-7D47-8626-6476D3E662C6}" type="slidenum">
              <a:rPr kumimoji="0" lang="zh-TW" altLang="en-US" sz="1200">
                <a:solidFill>
                  <a:srgbClr val="898989"/>
                </a:solidFill>
                <a:latin typeface="Calibri" charset="0"/>
                <a:ea typeface="新細明體" charset="-120"/>
              </a:rPr>
              <a:pPr eaLnBrk="1" hangingPunct="1"/>
              <a:t>146</a:t>
            </a:fld>
            <a:endParaRPr kumimoji="0" lang="zh-TW" altLang="en-US" sz="1200">
              <a:solidFill>
                <a:srgbClr val="898989"/>
              </a:solidFill>
              <a:latin typeface="Calibri" charset="0"/>
              <a:ea typeface="新細明體" charset="-120"/>
            </a:endParaRPr>
          </a:p>
        </p:txBody>
      </p:sp>
      <p:pic>
        <p:nvPicPr>
          <p:cNvPr id="16281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Data Laboratory</a:t>
            </a:r>
          </a:p>
        </p:txBody>
      </p:sp>
      <p:sp>
        <p:nvSpPr>
          <p:cNvPr id="7" name="Rounded Rectangle 6"/>
          <p:cNvSpPr/>
          <p:nvPr/>
        </p:nvSpPr>
        <p:spPr>
          <a:xfrm flipH="1">
            <a:off x="1258888" y="981075"/>
            <a:ext cx="129698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9525" y="1341438"/>
            <a:ext cx="9134475" cy="143986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96563688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FE6B3C3-BB7D-0E45-9585-2240808CE975}" type="slidenum">
              <a:rPr kumimoji="0" lang="zh-TW" altLang="en-US" sz="1200">
                <a:solidFill>
                  <a:srgbClr val="898989"/>
                </a:solidFill>
                <a:latin typeface="Calibri" charset="0"/>
                <a:ea typeface="新細明體" charset="-120"/>
              </a:rPr>
              <a:pPr eaLnBrk="1" hangingPunct="1"/>
              <a:t>147</a:t>
            </a:fld>
            <a:endParaRPr kumimoji="0" lang="zh-TW" altLang="en-US" sz="1200">
              <a:solidFill>
                <a:srgbClr val="898989"/>
              </a:solidFill>
              <a:latin typeface="Calibri" charset="0"/>
              <a:ea typeface="新細明體" charset="-120"/>
            </a:endParaRPr>
          </a:p>
        </p:txBody>
      </p:sp>
      <p:pic>
        <p:nvPicPr>
          <p:cNvPr id="1638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836613"/>
            <a:ext cx="9144001"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Preview</a:t>
            </a:r>
          </a:p>
        </p:txBody>
      </p:sp>
      <p:sp>
        <p:nvSpPr>
          <p:cNvPr id="7" name="Rounded Rectangle 6"/>
          <p:cNvSpPr/>
          <p:nvPr/>
        </p:nvSpPr>
        <p:spPr>
          <a:xfrm flipH="1">
            <a:off x="2555875" y="908050"/>
            <a:ext cx="1223963" cy="21748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71815078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3BD6951-17D0-DE46-94CC-6E2BCBE12AAE}" type="slidenum">
              <a:rPr kumimoji="0" lang="zh-TW" altLang="en-US" sz="1200">
                <a:solidFill>
                  <a:srgbClr val="898989"/>
                </a:solidFill>
                <a:latin typeface="Calibri" charset="0"/>
                <a:ea typeface="新細明體" charset="-120"/>
              </a:rPr>
              <a:pPr eaLnBrk="1" hangingPunct="1"/>
              <a:t>148</a:t>
            </a:fld>
            <a:endParaRPr kumimoji="0" lang="zh-TW" altLang="en-US" sz="1200">
              <a:solidFill>
                <a:srgbClr val="898989"/>
              </a:solidFill>
              <a:latin typeface="Calibri" charset="0"/>
              <a:ea typeface="新細明體" charset="-120"/>
            </a:endParaRPr>
          </a:p>
        </p:txBody>
      </p:sp>
      <p:pic>
        <p:nvPicPr>
          <p:cNvPr id="16486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Preview: Show Labels</a:t>
            </a:r>
          </a:p>
        </p:txBody>
      </p:sp>
      <p:sp>
        <p:nvSpPr>
          <p:cNvPr id="7" name="Rounded Rectangle 6"/>
          <p:cNvSpPr/>
          <p:nvPr/>
        </p:nvSpPr>
        <p:spPr>
          <a:xfrm flipH="1">
            <a:off x="0" y="2781300"/>
            <a:ext cx="1763713" cy="18716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2555875" y="908050"/>
            <a:ext cx="1223963" cy="21748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1042988" y="5949950"/>
            <a:ext cx="720725" cy="28733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9504189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968B28D-F331-F843-B009-27C8C908AEEA}" type="slidenum">
              <a:rPr kumimoji="0" lang="zh-TW" altLang="en-US" sz="1200">
                <a:solidFill>
                  <a:srgbClr val="898989"/>
                </a:solidFill>
                <a:latin typeface="Calibri" charset="0"/>
                <a:ea typeface="新細明體" charset="-120"/>
              </a:rPr>
              <a:pPr eaLnBrk="1" hangingPunct="1"/>
              <a:t>149</a:t>
            </a:fld>
            <a:endParaRPr kumimoji="0" lang="zh-TW" altLang="en-US" sz="1200">
              <a:solidFill>
                <a:srgbClr val="898989"/>
              </a:solidFill>
              <a:latin typeface="Calibri" charset="0"/>
              <a:ea typeface="新細明體" charset="-120"/>
            </a:endParaRPr>
          </a:p>
        </p:txBody>
      </p:sp>
      <p:pic>
        <p:nvPicPr>
          <p:cNvPr id="16589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0" y="1484313"/>
            <a:ext cx="1908175" cy="50482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5892"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Preview: Default Straight</a:t>
            </a:r>
          </a:p>
        </p:txBody>
      </p:sp>
      <p:sp>
        <p:nvSpPr>
          <p:cNvPr id="8" name="Rounded Rectangle 7"/>
          <p:cNvSpPr/>
          <p:nvPr/>
        </p:nvSpPr>
        <p:spPr>
          <a:xfrm flipH="1">
            <a:off x="1042988" y="5949950"/>
            <a:ext cx="720725" cy="28733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639211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457200" y="274638"/>
            <a:ext cx="8229600" cy="777875"/>
          </a:xfrm>
        </p:spPr>
        <p:txBody>
          <a:bodyPr/>
          <a:lstStyle/>
          <a:p>
            <a:r>
              <a:rPr lang="en-US" altLang="zh-TW" sz="7200">
                <a:solidFill>
                  <a:srgbClr val="FF0000"/>
                </a:solidFill>
                <a:latin typeface="Calibri" charset="0"/>
                <a:ea typeface="標楷體" charset="-120"/>
                <a:cs typeface="新細明體" charset="-120"/>
              </a:rPr>
              <a:t>Edges</a:t>
            </a:r>
          </a:p>
        </p:txBody>
      </p:sp>
      <p:sp>
        <p:nvSpPr>
          <p:cNvPr id="307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23C8BFB-E8C0-7F43-AD71-4821B0B21F88}" type="slidenum">
              <a:rPr kumimoji="0" lang="zh-TW" altLang="en-US" sz="1200">
                <a:solidFill>
                  <a:srgbClr val="898989"/>
                </a:solidFill>
                <a:latin typeface="Calibri" charset="0"/>
                <a:ea typeface="新細明體" charset="-120"/>
              </a:rPr>
              <a:pPr eaLnBrk="1" hangingPunct="1"/>
              <a:t>15</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21955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cxnSp>
        <p:nvCxnSpPr>
          <p:cNvPr id="17" name="Straight Connector 16"/>
          <p:cNvCxnSpPr>
            <a:cxnSpLocks noChangeShapeType="1"/>
            <a:stCxn id="6" idx="6"/>
          </p:cNvCxnSpPr>
          <p:nvPr/>
        </p:nvCxnSpPr>
        <p:spPr bwMode="auto">
          <a:xfrm flipV="1">
            <a:off x="2914650" y="2997200"/>
            <a:ext cx="2593975"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Oval 17"/>
          <p:cNvSpPr>
            <a:spLocks noChangeArrowheads="1"/>
          </p:cNvSpPr>
          <p:nvPr/>
        </p:nvSpPr>
        <p:spPr bwMode="auto">
          <a:xfrm>
            <a:off x="5508625" y="2636838"/>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
        <p:nvSpPr>
          <p:cNvPr id="7" name="Oval 6"/>
          <p:cNvSpPr>
            <a:spLocks noChangeArrowheads="1"/>
          </p:cNvSpPr>
          <p:nvPr/>
        </p:nvSpPr>
        <p:spPr bwMode="auto">
          <a:xfrm>
            <a:off x="3924300" y="4365625"/>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cxnSp>
        <p:nvCxnSpPr>
          <p:cNvPr id="8" name="Straight Connector 7"/>
          <p:cNvCxnSpPr>
            <a:cxnSpLocks noChangeShapeType="1"/>
            <a:stCxn id="6" idx="5"/>
            <a:endCxn id="7" idx="1"/>
          </p:cNvCxnSpPr>
          <p:nvPr/>
        </p:nvCxnSpPr>
        <p:spPr bwMode="auto">
          <a:xfrm>
            <a:off x="2809875" y="3252788"/>
            <a:ext cx="1219200" cy="1217612"/>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Connector 10"/>
          <p:cNvCxnSpPr>
            <a:cxnSpLocks noChangeShapeType="1"/>
            <a:stCxn id="7" idx="7"/>
          </p:cNvCxnSpPr>
          <p:nvPr/>
        </p:nvCxnSpPr>
        <p:spPr bwMode="auto">
          <a:xfrm flipV="1">
            <a:off x="4537075" y="3357563"/>
            <a:ext cx="1187450" cy="1112837"/>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5902528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D192205-CEC9-8444-8550-C726863FBFEE}" type="slidenum">
              <a:rPr kumimoji="0" lang="zh-TW" altLang="en-US" sz="1200">
                <a:solidFill>
                  <a:srgbClr val="898989"/>
                </a:solidFill>
                <a:latin typeface="Calibri" charset="0"/>
                <a:ea typeface="新細明體" charset="-120"/>
              </a:rPr>
              <a:pPr eaLnBrk="1" hangingPunct="1"/>
              <a:t>150</a:t>
            </a:fld>
            <a:endParaRPr kumimoji="0" lang="zh-TW" altLang="en-US" sz="1200">
              <a:solidFill>
                <a:srgbClr val="898989"/>
              </a:solidFill>
              <a:latin typeface="Calibri" charset="0"/>
              <a:ea typeface="新細明體" charset="-120"/>
            </a:endParaRPr>
          </a:p>
        </p:txBody>
      </p:sp>
      <p:pic>
        <p:nvPicPr>
          <p:cNvPr id="16691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0" y="1557338"/>
            <a:ext cx="1835150" cy="503237"/>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6916"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Preview: Default Straight</a:t>
            </a:r>
          </a:p>
        </p:txBody>
      </p:sp>
      <p:sp>
        <p:nvSpPr>
          <p:cNvPr id="8" name="Rounded Rectangle 7"/>
          <p:cNvSpPr/>
          <p:nvPr/>
        </p:nvSpPr>
        <p:spPr>
          <a:xfrm flipH="1">
            <a:off x="0" y="2492375"/>
            <a:ext cx="1763713" cy="18732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1042988" y="6021388"/>
            <a:ext cx="720725" cy="287337"/>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50656210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334724B-251D-544A-B4EB-36E697C9B8B5}" type="slidenum">
              <a:rPr kumimoji="0" lang="zh-TW" altLang="en-US" sz="1200">
                <a:solidFill>
                  <a:srgbClr val="898989"/>
                </a:solidFill>
                <a:latin typeface="Calibri" charset="0"/>
                <a:ea typeface="新細明體" charset="-120"/>
              </a:rPr>
              <a:pPr eaLnBrk="1" hangingPunct="1"/>
              <a:t>151</a:t>
            </a:fld>
            <a:endParaRPr kumimoji="0" lang="zh-TW" altLang="en-US" sz="1200">
              <a:solidFill>
                <a:srgbClr val="898989"/>
              </a:solidFill>
              <a:latin typeface="Calibri" charset="0"/>
              <a:ea typeface="新細明體" charset="-120"/>
            </a:endParaRPr>
          </a:p>
        </p:txBody>
      </p:sp>
      <p:pic>
        <p:nvPicPr>
          <p:cNvPr id="16793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34925" y="6259513"/>
            <a:ext cx="1081088" cy="14446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5940425" y="3740150"/>
            <a:ext cx="2303463" cy="3603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8388350" y="5900738"/>
            <a:ext cx="647700" cy="3587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7942"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Preview: Export SVG/PDF/PNG</a:t>
            </a:r>
            <a:endParaRPr lang="en-US" altLang="en-US" sz="3200" b="1">
              <a:solidFill>
                <a:srgbClr val="4F81BD"/>
              </a:solidFill>
              <a:latin typeface="Calibri" charset="0"/>
              <a:ea typeface="標楷體" charset="-120"/>
              <a:cs typeface="新細明體" charset="-120"/>
            </a:endParaRPr>
          </a:p>
        </p:txBody>
      </p:sp>
    </p:spTree>
    <p:extLst>
      <p:ext uri="{BB962C8B-B14F-4D97-AF65-F5344CB8AC3E}">
        <p14:creationId xmlns:p14="http://schemas.microsoft.com/office/powerpoint/2010/main" val="195716783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le 1"/>
          <p:cNvSpPr>
            <a:spLocks noGrp="1"/>
          </p:cNvSpPr>
          <p:nvPr>
            <p:ph type="title"/>
          </p:nvPr>
        </p:nvSpPr>
        <p:spPr>
          <a:xfrm>
            <a:off x="457200" y="274638"/>
            <a:ext cx="8229600" cy="6394450"/>
          </a:xfrm>
        </p:spPr>
        <p:txBody>
          <a:bodyPr/>
          <a:lstStyle/>
          <a:p>
            <a:r>
              <a:rPr lang="en-US" altLang="en-US" sz="7200">
                <a:solidFill>
                  <a:srgbClr val="FF0000"/>
                </a:solidFill>
                <a:latin typeface="Calibri" charset="0"/>
                <a:ea typeface="標楷體" charset="-120"/>
                <a:cs typeface="新細明體" charset="-120"/>
              </a:rPr>
              <a:t>Open Gephi Samples</a:t>
            </a:r>
          </a:p>
        </p:txBody>
      </p:sp>
      <p:sp>
        <p:nvSpPr>
          <p:cNvPr id="2017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0F9FE04-D7AE-1A49-8EF8-09A427F80E88}" type="slidenum">
              <a:rPr kumimoji="0" lang="zh-TW" altLang="en-US" sz="1200">
                <a:solidFill>
                  <a:srgbClr val="898989"/>
                </a:solidFill>
                <a:latin typeface="Calibri" charset="0"/>
                <a:ea typeface="新細明體" charset="-120"/>
              </a:rPr>
              <a:pPr eaLnBrk="1" hangingPunct="1"/>
              <a:t>152</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65819982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B4D32F2-EB85-484B-B945-9E2CB7A4698C}" type="slidenum">
              <a:rPr kumimoji="0" lang="zh-TW" altLang="en-US" sz="1200">
                <a:solidFill>
                  <a:srgbClr val="898989"/>
                </a:solidFill>
                <a:latin typeface="Calibri" charset="0"/>
                <a:ea typeface="新細明體" charset="-120"/>
              </a:rPr>
              <a:pPr eaLnBrk="1" hangingPunct="1"/>
              <a:t>153</a:t>
            </a:fld>
            <a:endParaRPr kumimoji="0" lang="zh-TW" altLang="en-US" sz="1200">
              <a:solidFill>
                <a:srgbClr val="898989"/>
              </a:solidFill>
              <a:latin typeface="Calibri" charset="0"/>
              <a:ea typeface="新細明體" charset="-120"/>
            </a:endParaRPr>
          </a:p>
        </p:txBody>
      </p:sp>
      <p:pic>
        <p:nvPicPr>
          <p:cNvPr id="16896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981075"/>
            <a:ext cx="900747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3" name="Title 1"/>
          <p:cNvSpPr>
            <a:spLocks noGrp="1"/>
          </p:cNvSpPr>
          <p:nvPr>
            <p:ph type="title"/>
          </p:nvPr>
        </p:nvSpPr>
        <p:spPr>
          <a:xfrm>
            <a:off x="457200" y="0"/>
            <a:ext cx="8229600" cy="908050"/>
          </a:xfrm>
        </p:spPr>
        <p:txBody>
          <a:bodyPr/>
          <a:lstStyle/>
          <a:p>
            <a:r>
              <a:rPr lang="en-US" altLang="en-US" sz="4000">
                <a:solidFill>
                  <a:srgbClr val="4F81BD"/>
                </a:solidFill>
                <a:latin typeface="Calibri" charset="0"/>
                <a:ea typeface="標楷體" charset="-120"/>
                <a:cs typeface="新細明體" charset="-120"/>
              </a:rPr>
              <a:t>Gephi Samples</a:t>
            </a:r>
          </a:p>
        </p:txBody>
      </p:sp>
    </p:spTree>
    <p:extLst>
      <p:ext uri="{BB962C8B-B14F-4D97-AF65-F5344CB8AC3E}">
        <p14:creationId xmlns:p14="http://schemas.microsoft.com/office/powerpoint/2010/main" val="67617627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1"/>
          <p:cNvSpPr>
            <a:spLocks noGrp="1"/>
          </p:cNvSpPr>
          <p:nvPr>
            <p:ph type="title"/>
          </p:nvPr>
        </p:nvSpPr>
        <p:spPr>
          <a:xfrm>
            <a:off x="457200" y="0"/>
            <a:ext cx="8229600" cy="1052513"/>
          </a:xfrm>
        </p:spPr>
        <p:txBody>
          <a:bodyPr/>
          <a:lstStyle/>
          <a:p>
            <a:r>
              <a:rPr lang="en-US" altLang="en-US" sz="4000">
                <a:solidFill>
                  <a:srgbClr val="4F81BD"/>
                </a:solidFill>
                <a:latin typeface="Calibri" charset="0"/>
                <a:ea typeface="標楷體" charset="-120"/>
                <a:cs typeface="新細明體" charset="-120"/>
              </a:rPr>
              <a:t>Gephi Samples</a:t>
            </a:r>
            <a:br>
              <a:rPr lang="en-US" altLang="en-US" sz="4000">
                <a:solidFill>
                  <a:srgbClr val="4F81BD"/>
                </a:solidFill>
                <a:latin typeface="Calibri" charset="0"/>
                <a:ea typeface="標楷體" charset="-120"/>
                <a:cs typeface="新細明體" charset="-120"/>
              </a:rPr>
            </a:br>
            <a:r>
              <a:rPr lang="en-US" altLang="en-US" sz="4000">
                <a:solidFill>
                  <a:srgbClr val="4F81BD"/>
                </a:solidFill>
                <a:latin typeface="Calibri" charset="0"/>
                <a:ea typeface="標楷體" charset="-120"/>
                <a:cs typeface="新細明體" charset="-120"/>
              </a:rPr>
              <a:t>Les Miserables.gexf</a:t>
            </a:r>
          </a:p>
        </p:txBody>
      </p:sp>
      <p:sp>
        <p:nvSpPr>
          <p:cNvPr id="16998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46FE542-5E4F-AD49-93C9-27FFF0641EB0}" type="slidenum">
              <a:rPr kumimoji="0" lang="zh-TW" altLang="en-US" sz="1200">
                <a:solidFill>
                  <a:srgbClr val="898989"/>
                </a:solidFill>
                <a:latin typeface="Calibri" charset="0"/>
                <a:ea typeface="新細明體" charset="-120"/>
              </a:rPr>
              <a:pPr eaLnBrk="1" hangingPunct="1"/>
              <a:t>154</a:t>
            </a:fld>
            <a:endParaRPr kumimoji="0" lang="zh-TW" altLang="en-US" sz="1200">
              <a:solidFill>
                <a:srgbClr val="898989"/>
              </a:solidFill>
              <a:latin typeface="Calibri" charset="0"/>
              <a:ea typeface="新細明體" charset="-120"/>
            </a:endParaRPr>
          </a:p>
        </p:txBody>
      </p:sp>
      <p:pic>
        <p:nvPicPr>
          <p:cNvPr id="16998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25538"/>
            <a:ext cx="8748712"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2916238" y="3933825"/>
            <a:ext cx="1223962"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112677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A30EDE3-8F84-D54A-9CA6-155F133787A1}" type="slidenum">
              <a:rPr kumimoji="0" lang="zh-TW" altLang="en-US" sz="1200">
                <a:solidFill>
                  <a:srgbClr val="898989"/>
                </a:solidFill>
                <a:latin typeface="Calibri" charset="0"/>
                <a:ea typeface="新細明體" charset="-120"/>
              </a:rPr>
              <a:pPr eaLnBrk="1" hangingPunct="1"/>
              <a:t>155</a:t>
            </a:fld>
            <a:endParaRPr kumimoji="0" lang="zh-TW" altLang="en-US" sz="1200">
              <a:solidFill>
                <a:srgbClr val="898989"/>
              </a:solidFill>
              <a:latin typeface="Calibri" charset="0"/>
              <a:ea typeface="新細明體" charset="-120"/>
            </a:endParaRPr>
          </a:p>
        </p:txBody>
      </p:sp>
      <p:pic>
        <p:nvPicPr>
          <p:cNvPr id="1710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65175"/>
            <a:ext cx="81661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Import Report</a:t>
            </a:r>
          </a:p>
        </p:txBody>
      </p:sp>
      <p:sp>
        <p:nvSpPr>
          <p:cNvPr id="5" name="Rounded Rectangle 4"/>
          <p:cNvSpPr/>
          <p:nvPr/>
        </p:nvSpPr>
        <p:spPr>
          <a:xfrm>
            <a:off x="468313" y="3500438"/>
            <a:ext cx="3024187" cy="1008062"/>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7380288" y="6021388"/>
            <a:ext cx="1079500" cy="4318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7659652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5AD120F-203B-0D4E-B13B-247F9CDCBCAE}" type="slidenum">
              <a:rPr kumimoji="0" lang="zh-TW" altLang="en-US" sz="1200">
                <a:solidFill>
                  <a:srgbClr val="898989"/>
                </a:solidFill>
                <a:latin typeface="Calibri" charset="0"/>
                <a:ea typeface="新細明體" charset="-120"/>
              </a:rPr>
              <a:pPr eaLnBrk="1" hangingPunct="1"/>
              <a:t>156</a:t>
            </a:fld>
            <a:endParaRPr kumimoji="0" lang="zh-TW" altLang="en-US" sz="1200">
              <a:solidFill>
                <a:srgbClr val="898989"/>
              </a:solidFill>
              <a:latin typeface="Calibri" charset="0"/>
              <a:ea typeface="新細明體" charset="-120"/>
            </a:endParaRPr>
          </a:p>
        </p:txBody>
      </p:sp>
      <p:pic>
        <p:nvPicPr>
          <p:cNvPr id="17203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Overview</a:t>
            </a:r>
          </a:p>
        </p:txBody>
      </p:sp>
      <p:sp>
        <p:nvSpPr>
          <p:cNvPr id="5" name="Rounded Rectangle 4"/>
          <p:cNvSpPr/>
          <p:nvPr/>
        </p:nvSpPr>
        <p:spPr>
          <a:xfrm>
            <a:off x="0" y="765175"/>
            <a:ext cx="1258888"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3534510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1461EF9-0072-784E-A7F5-88A7F80793C6}" type="slidenum">
              <a:rPr kumimoji="0" lang="zh-TW" altLang="en-US" sz="1200">
                <a:solidFill>
                  <a:srgbClr val="898989"/>
                </a:solidFill>
                <a:latin typeface="Calibri" charset="0"/>
                <a:ea typeface="新細明體" charset="-120"/>
              </a:rPr>
              <a:pPr eaLnBrk="1" hangingPunct="1"/>
              <a:t>157</a:t>
            </a:fld>
            <a:endParaRPr kumimoji="0" lang="zh-TW" altLang="en-US" sz="1200">
              <a:solidFill>
                <a:srgbClr val="898989"/>
              </a:solidFill>
              <a:latin typeface="Calibri" charset="0"/>
              <a:ea typeface="新細明體" charset="-120"/>
            </a:endParaRPr>
          </a:p>
        </p:txBody>
      </p:sp>
      <p:pic>
        <p:nvPicPr>
          <p:cNvPr id="17305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81075"/>
            <a:ext cx="9144000"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9"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a:t>
            </a:r>
          </a:p>
        </p:txBody>
      </p:sp>
      <p:sp>
        <p:nvSpPr>
          <p:cNvPr id="2" name="Rounded Rectangle 1"/>
          <p:cNvSpPr/>
          <p:nvPr/>
        </p:nvSpPr>
        <p:spPr>
          <a:xfrm>
            <a:off x="0" y="3716338"/>
            <a:ext cx="1692275" cy="2016125"/>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92770157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4AB1CA2-CBB2-464E-9727-277A5CF4EB75}" type="slidenum">
              <a:rPr kumimoji="0" lang="zh-TW" altLang="en-US" sz="1200">
                <a:solidFill>
                  <a:srgbClr val="898989"/>
                </a:solidFill>
                <a:latin typeface="Calibri" charset="0"/>
                <a:ea typeface="新細明體" charset="-120"/>
              </a:rPr>
              <a:pPr eaLnBrk="1" hangingPunct="1"/>
              <a:t>158</a:t>
            </a:fld>
            <a:endParaRPr kumimoji="0" lang="zh-TW" altLang="en-US" sz="1200">
              <a:solidFill>
                <a:srgbClr val="898989"/>
              </a:solidFill>
              <a:latin typeface="Calibri" charset="0"/>
              <a:ea typeface="新細明體" charset="-120"/>
            </a:endParaRPr>
          </a:p>
        </p:txBody>
      </p:sp>
      <p:pic>
        <p:nvPicPr>
          <p:cNvPr id="17408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81075"/>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3"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Force Atlas</a:t>
            </a:r>
          </a:p>
        </p:txBody>
      </p:sp>
      <p:sp>
        <p:nvSpPr>
          <p:cNvPr id="5" name="Rounded Rectangle 4"/>
          <p:cNvSpPr/>
          <p:nvPr/>
        </p:nvSpPr>
        <p:spPr>
          <a:xfrm>
            <a:off x="0" y="3716338"/>
            <a:ext cx="1692275" cy="2808287"/>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042988" y="4221163"/>
            <a:ext cx="649287" cy="287337"/>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94203876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09CEECE-EA7B-B245-9EF1-8FB6CEC4AC42}" type="slidenum">
              <a:rPr kumimoji="0" lang="zh-TW" altLang="en-US" sz="1200">
                <a:solidFill>
                  <a:srgbClr val="898989"/>
                </a:solidFill>
                <a:latin typeface="Calibri" charset="0"/>
                <a:ea typeface="新細明體" charset="-120"/>
              </a:rPr>
              <a:pPr eaLnBrk="1" hangingPunct="1"/>
              <a:t>159</a:t>
            </a:fld>
            <a:endParaRPr kumimoji="0" lang="zh-TW" altLang="en-US" sz="1200">
              <a:solidFill>
                <a:srgbClr val="898989"/>
              </a:solidFill>
              <a:latin typeface="Calibri" charset="0"/>
              <a:ea typeface="新細明體" charset="-120"/>
            </a:endParaRPr>
          </a:p>
        </p:txBody>
      </p:sp>
      <p:pic>
        <p:nvPicPr>
          <p:cNvPr id="1751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Contraction</a:t>
            </a: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416398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457200" y="274638"/>
            <a:ext cx="8229600" cy="777875"/>
          </a:xfrm>
        </p:spPr>
        <p:txBody>
          <a:bodyPr/>
          <a:lstStyle/>
          <a:p>
            <a:r>
              <a:rPr lang="en-US" altLang="zh-TW" sz="7200">
                <a:solidFill>
                  <a:srgbClr val="FF0000"/>
                </a:solidFill>
                <a:latin typeface="Calibri" charset="0"/>
                <a:ea typeface="標楷體" charset="-120"/>
                <a:cs typeface="新細明體" charset="-120"/>
              </a:rPr>
              <a:t>Arc</a:t>
            </a:r>
          </a:p>
        </p:txBody>
      </p:sp>
      <p:sp>
        <p:nvSpPr>
          <p:cNvPr id="317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6FF522A-8B54-4747-906B-4542BCA7B00B}" type="slidenum">
              <a:rPr kumimoji="0" lang="zh-TW" altLang="en-US" sz="1200">
                <a:solidFill>
                  <a:srgbClr val="898989"/>
                </a:solidFill>
                <a:latin typeface="Calibri" charset="0"/>
                <a:ea typeface="新細明體" charset="-120"/>
              </a:rPr>
              <a:pPr eaLnBrk="1" hangingPunct="1"/>
              <a:t>16</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21955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cxnSp>
        <p:nvCxnSpPr>
          <p:cNvPr id="17" name="Straight Connector 16"/>
          <p:cNvCxnSpPr>
            <a:cxnSpLocks noChangeShapeType="1"/>
            <a:stCxn id="6" idx="6"/>
          </p:cNvCxnSpPr>
          <p:nvPr/>
        </p:nvCxnSpPr>
        <p:spPr bwMode="auto">
          <a:xfrm flipV="1">
            <a:off x="2914650" y="2997200"/>
            <a:ext cx="2593975" cy="0"/>
          </a:xfrm>
          <a:prstGeom prst="line">
            <a:avLst/>
          </a:prstGeom>
          <a:noFill/>
          <a:ln w="76200">
            <a:solidFill>
              <a:srgbClr val="FF00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Oval 17"/>
          <p:cNvSpPr>
            <a:spLocks noChangeArrowheads="1"/>
          </p:cNvSpPr>
          <p:nvPr/>
        </p:nvSpPr>
        <p:spPr bwMode="auto">
          <a:xfrm>
            <a:off x="5508625" y="2636838"/>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Tree>
    <p:extLst>
      <p:ext uri="{BB962C8B-B14F-4D97-AF65-F5344CB8AC3E}">
        <p14:creationId xmlns:p14="http://schemas.microsoft.com/office/powerpoint/2010/main" val="31030915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13D3FF5-4406-9144-967D-AC0A991E564E}" type="slidenum">
              <a:rPr kumimoji="0" lang="zh-TW" altLang="en-US" sz="1200">
                <a:solidFill>
                  <a:srgbClr val="898989"/>
                </a:solidFill>
                <a:latin typeface="Calibri" charset="0"/>
                <a:ea typeface="新細明體" charset="-120"/>
              </a:rPr>
              <a:pPr eaLnBrk="1" hangingPunct="1"/>
              <a:t>160</a:t>
            </a:fld>
            <a:endParaRPr kumimoji="0" lang="zh-TW" altLang="en-US" sz="1200">
              <a:solidFill>
                <a:srgbClr val="898989"/>
              </a:solidFill>
              <a:latin typeface="Calibri" charset="0"/>
              <a:ea typeface="新細明體" charset="-120"/>
            </a:endParaRPr>
          </a:p>
        </p:txBody>
      </p:sp>
      <p:pic>
        <p:nvPicPr>
          <p:cNvPr id="1761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1"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Expansion</a:t>
            </a: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904633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96D12A3-0BBD-E041-8877-BF4D792BDD7B}" type="slidenum">
              <a:rPr kumimoji="0" lang="zh-TW" altLang="en-US" sz="1200">
                <a:solidFill>
                  <a:srgbClr val="898989"/>
                </a:solidFill>
                <a:latin typeface="Calibri" charset="0"/>
                <a:ea typeface="新細明體" charset="-120"/>
              </a:rPr>
              <a:pPr eaLnBrk="1" hangingPunct="1"/>
              <a:t>161</a:t>
            </a:fld>
            <a:endParaRPr kumimoji="0" lang="zh-TW" altLang="en-US" sz="1200">
              <a:solidFill>
                <a:srgbClr val="898989"/>
              </a:solidFill>
              <a:latin typeface="Calibri" charset="0"/>
              <a:ea typeface="新細明體" charset="-120"/>
            </a:endParaRPr>
          </a:p>
        </p:txBody>
      </p:sp>
      <p:pic>
        <p:nvPicPr>
          <p:cNvPr id="1771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5"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ForceAtlas 2</a:t>
            </a: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4387877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AE1C07E-D436-6A48-8FC7-966B72E45297}" type="slidenum">
              <a:rPr kumimoji="0" lang="zh-TW" altLang="en-US" sz="1200">
                <a:solidFill>
                  <a:srgbClr val="898989"/>
                </a:solidFill>
                <a:latin typeface="Calibri" charset="0"/>
                <a:ea typeface="新細明體" charset="-120"/>
              </a:rPr>
              <a:pPr eaLnBrk="1" hangingPunct="1"/>
              <a:t>162</a:t>
            </a:fld>
            <a:endParaRPr kumimoji="0" lang="zh-TW" altLang="en-US" sz="1200">
              <a:solidFill>
                <a:srgbClr val="898989"/>
              </a:solidFill>
              <a:latin typeface="Calibri" charset="0"/>
              <a:ea typeface="新細明體" charset="-120"/>
            </a:endParaRPr>
          </a:p>
        </p:txBody>
      </p:sp>
      <p:pic>
        <p:nvPicPr>
          <p:cNvPr id="1781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a:t>
            </a:r>
            <a:r>
              <a:rPr lang="en-US" altLang="en-US" sz="4000" b="1">
                <a:solidFill>
                  <a:schemeClr val="accent1"/>
                </a:solidFill>
                <a:latin typeface="Calibri" charset="0"/>
                <a:ea typeface="標楷體" charset="-120"/>
                <a:cs typeface="新細明體" charset="-120"/>
              </a:rPr>
              <a:t>Fruchterman Reingold</a:t>
            </a:r>
            <a:endParaRPr lang="en-US" altLang="en-US" sz="4000" b="1">
              <a:solidFill>
                <a:srgbClr val="4F81BD"/>
              </a:solidFill>
              <a:latin typeface="Calibri" charset="0"/>
              <a:ea typeface="標楷體" charset="-120"/>
              <a:cs typeface="新細明體" charset="-120"/>
            </a:endParaRP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29343596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0917432-8F4D-1149-9706-FE57FA1A7496}" type="slidenum">
              <a:rPr kumimoji="0" lang="zh-TW" altLang="en-US" sz="1200">
                <a:solidFill>
                  <a:srgbClr val="898989"/>
                </a:solidFill>
                <a:latin typeface="Calibri" charset="0"/>
                <a:ea typeface="新細明體" charset="-120"/>
              </a:rPr>
              <a:pPr eaLnBrk="1" hangingPunct="1"/>
              <a:t>163</a:t>
            </a:fld>
            <a:endParaRPr kumimoji="0" lang="zh-TW" altLang="en-US" sz="1200">
              <a:solidFill>
                <a:srgbClr val="898989"/>
              </a:solidFill>
              <a:latin typeface="Calibri" charset="0"/>
              <a:ea typeface="新細明體" charset="-120"/>
            </a:endParaRPr>
          </a:p>
        </p:txBody>
      </p:sp>
      <p:pic>
        <p:nvPicPr>
          <p:cNvPr id="1792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3"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OpenOrd</a:t>
            </a: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94875520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086B20A-3159-EC45-80F4-4495DE399F6B}" type="slidenum">
              <a:rPr kumimoji="0" lang="zh-TW" altLang="en-US" sz="1200">
                <a:solidFill>
                  <a:srgbClr val="898989"/>
                </a:solidFill>
                <a:latin typeface="Calibri" charset="0"/>
                <a:ea typeface="新細明體" charset="-120"/>
              </a:rPr>
              <a:pPr eaLnBrk="1" hangingPunct="1"/>
              <a:t>164</a:t>
            </a:fld>
            <a:endParaRPr kumimoji="0" lang="zh-TW" altLang="en-US" sz="1200">
              <a:solidFill>
                <a:srgbClr val="898989"/>
              </a:solidFill>
              <a:latin typeface="Calibri" charset="0"/>
              <a:ea typeface="新細明體" charset="-120"/>
            </a:endParaRPr>
          </a:p>
        </p:txBody>
      </p:sp>
      <p:pic>
        <p:nvPicPr>
          <p:cNvPr id="18022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Yifan Hu</a:t>
            </a: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45566365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E8FB57B-C953-F74A-8650-F356FDA0D8D3}" type="slidenum">
              <a:rPr kumimoji="0" lang="zh-TW" altLang="en-US" sz="1200">
                <a:solidFill>
                  <a:srgbClr val="898989"/>
                </a:solidFill>
                <a:latin typeface="Calibri" charset="0"/>
                <a:ea typeface="新細明體" charset="-120"/>
              </a:rPr>
              <a:pPr eaLnBrk="1" hangingPunct="1"/>
              <a:t>165</a:t>
            </a:fld>
            <a:endParaRPr kumimoji="0" lang="zh-TW" altLang="en-US" sz="1200">
              <a:solidFill>
                <a:srgbClr val="898989"/>
              </a:solidFill>
              <a:latin typeface="Calibri" charset="0"/>
              <a:ea typeface="新細明體" charset="-120"/>
            </a:endParaRPr>
          </a:p>
        </p:txBody>
      </p:sp>
      <p:pic>
        <p:nvPicPr>
          <p:cNvPr id="1812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Yifan Hu Proportional</a:t>
            </a: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20529254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8ED89D6-2453-A24C-B901-214D358F19FD}" type="slidenum">
              <a:rPr kumimoji="0" lang="zh-TW" altLang="en-US" sz="1200">
                <a:solidFill>
                  <a:srgbClr val="898989"/>
                </a:solidFill>
                <a:latin typeface="Calibri" charset="0"/>
                <a:ea typeface="新細明體" charset="-120"/>
              </a:rPr>
              <a:pPr eaLnBrk="1" hangingPunct="1"/>
              <a:t>166</a:t>
            </a:fld>
            <a:endParaRPr kumimoji="0" lang="zh-TW" altLang="en-US" sz="1200">
              <a:solidFill>
                <a:srgbClr val="898989"/>
              </a:solidFill>
              <a:latin typeface="Calibri" charset="0"/>
              <a:ea typeface="新細明體" charset="-120"/>
            </a:endParaRPr>
          </a:p>
        </p:txBody>
      </p:sp>
      <p:pic>
        <p:nvPicPr>
          <p:cNvPr id="18227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Data Laboratory: Nodes</a:t>
            </a:r>
            <a:endParaRPr lang="en-US" altLang="en-US" sz="3200" b="1">
              <a:solidFill>
                <a:srgbClr val="4F81BD"/>
              </a:solidFill>
              <a:latin typeface="Calibri" charset="0"/>
              <a:ea typeface="標楷體" charset="-120"/>
              <a:cs typeface="新細明體" charset="-120"/>
            </a:endParaRPr>
          </a:p>
        </p:txBody>
      </p:sp>
      <p:sp>
        <p:nvSpPr>
          <p:cNvPr id="5" name="Rounded Rectangle 4"/>
          <p:cNvSpPr/>
          <p:nvPr/>
        </p:nvSpPr>
        <p:spPr>
          <a:xfrm>
            <a:off x="1331913" y="836613"/>
            <a:ext cx="1223962" cy="2889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0" y="1484313"/>
            <a:ext cx="395288"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847762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6F560AE-9541-274B-AB26-7FE7EA9C1BA5}" type="slidenum">
              <a:rPr kumimoji="0" lang="zh-TW" altLang="en-US" sz="1200">
                <a:solidFill>
                  <a:srgbClr val="898989"/>
                </a:solidFill>
                <a:latin typeface="Calibri" charset="0"/>
                <a:ea typeface="新細明體" charset="-120"/>
              </a:rPr>
              <a:pPr eaLnBrk="1" hangingPunct="1"/>
              <a:t>167</a:t>
            </a:fld>
            <a:endParaRPr kumimoji="0" lang="zh-TW" altLang="en-US" sz="1200">
              <a:solidFill>
                <a:srgbClr val="898989"/>
              </a:solidFill>
              <a:latin typeface="Calibri" charset="0"/>
              <a:ea typeface="新細明體" charset="-120"/>
            </a:endParaRPr>
          </a:p>
        </p:txBody>
      </p:sp>
      <p:pic>
        <p:nvPicPr>
          <p:cNvPr id="18329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Data Laboratory: Edges</a:t>
            </a:r>
            <a:endParaRPr lang="en-US" altLang="en-US" sz="3200" b="1">
              <a:solidFill>
                <a:srgbClr val="4F81BD"/>
              </a:solidFill>
              <a:latin typeface="Calibri" charset="0"/>
              <a:ea typeface="標楷體" charset="-120"/>
              <a:cs typeface="新細明體" charset="-120"/>
            </a:endParaRPr>
          </a:p>
        </p:txBody>
      </p:sp>
      <p:sp>
        <p:nvSpPr>
          <p:cNvPr id="5" name="Rounded Rectangle 4"/>
          <p:cNvSpPr/>
          <p:nvPr/>
        </p:nvSpPr>
        <p:spPr>
          <a:xfrm>
            <a:off x="360363" y="1557338"/>
            <a:ext cx="395287"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331913" y="908050"/>
            <a:ext cx="1223962" cy="2889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68720902"/>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8A313AF-B0D1-204B-9BD2-E164DEEFF4CD}" type="slidenum">
              <a:rPr kumimoji="0" lang="zh-TW" altLang="en-US" sz="1200">
                <a:solidFill>
                  <a:srgbClr val="898989"/>
                </a:solidFill>
                <a:latin typeface="Calibri" charset="0"/>
                <a:ea typeface="新細明體" charset="-120"/>
              </a:rPr>
              <a:pPr eaLnBrk="1" hangingPunct="1"/>
              <a:t>168</a:t>
            </a:fld>
            <a:endParaRPr kumimoji="0" lang="zh-TW" altLang="en-US" sz="1200">
              <a:solidFill>
                <a:srgbClr val="898989"/>
              </a:solidFill>
              <a:latin typeface="Calibri" charset="0"/>
              <a:ea typeface="新細明體" charset="-120"/>
            </a:endParaRPr>
          </a:p>
        </p:txBody>
      </p:sp>
      <p:pic>
        <p:nvPicPr>
          <p:cNvPr id="18432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Data Laboratory: </a:t>
            </a:r>
            <a:br>
              <a:rPr lang="en-US" altLang="en-US" sz="4000" b="1">
                <a:solidFill>
                  <a:srgbClr val="4F81BD"/>
                </a:solidFill>
                <a:latin typeface="Calibri" charset="0"/>
                <a:ea typeface="標楷體" charset="-120"/>
                <a:cs typeface="新細明體" charset="-120"/>
              </a:rPr>
            </a:br>
            <a:r>
              <a:rPr lang="en-US" altLang="en-US" sz="3200" b="1">
                <a:solidFill>
                  <a:srgbClr val="4F81BD"/>
                </a:solidFill>
                <a:latin typeface="Calibri" charset="0"/>
                <a:ea typeface="標楷體" charset="-120"/>
                <a:cs typeface="新細明體" charset="-120"/>
              </a:rPr>
              <a:t>Export table to CSV file</a:t>
            </a:r>
          </a:p>
        </p:txBody>
      </p:sp>
      <p:sp>
        <p:nvSpPr>
          <p:cNvPr id="5" name="Rounded Rectangle 4"/>
          <p:cNvSpPr/>
          <p:nvPr/>
        </p:nvSpPr>
        <p:spPr>
          <a:xfrm>
            <a:off x="1331913" y="908050"/>
            <a:ext cx="1223962" cy="2889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4643438" y="1557338"/>
            <a:ext cx="72072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3635375" y="2565400"/>
            <a:ext cx="1873250" cy="24479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5577009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4186C59-5044-B049-953D-0D86EBCFFCD7}" type="slidenum">
              <a:rPr kumimoji="0" lang="zh-TW" altLang="en-US" sz="1200">
                <a:solidFill>
                  <a:srgbClr val="898989"/>
                </a:solidFill>
                <a:latin typeface="Calibri" charset="0"/>
                <a:ea typeface="新細明體" charset="-120"/>
              </a:rPr>
              <a:pPr eaLnBrk="1" hangingPunct="1"/>
              <a:t>169</a:t>
            </a:fld>
            <a:endParaRPr kumimoji="0" lang="zh-TW" altLang="en-US" sz="1200">
              <a:solidFill>
                <a:srgbClr val="898989"/>
              </a:solidFill>
              <a:latin typeface="Calibri" charset="0"/>
              <a:ea typeface="新細明體" charset="-120"/>
            </a:endParaRPr>
          </a:p>
        </p:txBody>
      </p:sp>
      <p:pic>
        <p:nvPicPr>
          <p:cNvPr id="18534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Preview</a:t>
            </a:r>
            <a:endParaRPr lang="en-US" altLang="en-US" sz="3200" b="1">
              <a:solidFill>
                <a:srgbClr val="4F81BD"/>
              </a:solidFill>
              <a:latin typeface="Calibri" charset="0"/>
              <a:ea typeface="標楷體" charset="-120"/>
              <a:cs typeface="新細明體" charset="-120"/>
            </a:endParaRPr>
          </a:p>
        </p:txBody>
      </p:sp>
      <p:sp>
        <p:nvSpPr>
          <p:cNvPr id="5" name="Rounded Rectangle 4"/>
          <p:cNvSpPr/>
          <p:nvPr/>
        </p:nvSpPr>
        <p:spPr>
          <a:xfrm>
            <a:off x="2555875" y="908050"/>
            <a:ext cx="1295400" cy="2889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042988" y="6021388"/>
            <a:ext cx="720725" cy="287337"/>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0250997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457200" y="274638"/>
            <a:ext cx="8229600" cy="777875"/>
          </a:xfrm>
        </p:spPr>
        <p:txBody>
          <a:bodyPr/>
          <a:lstStyle/>
          <a:p>
            <a:r>
              <a:rPr lang="en-US" altLang="zh-TW" sz="7200">
                <a:solidFill>
                  <a:srgbClr val="FF0000"/>
                </a:solidFill>
                <a:latin typeface="Calibri" charset="0"/>
                <a:ea typeface="標楷體" charset="-120"/>
                <a:cs typeface="新細明體" charset="-120"/>
              </a:rPr>
              <a:t>Arcs</a:t>
            </a:r>
          </a:p>
        </p:txBody>
      </p:sp>
      <p:sp>
        <p:nvSpPr>
          <p:cNvPr id="327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D8BC544-3DDA-1140-B547-517A9BE0E125}" type="slidenum">
              <a:rPr kumimoji="0" lang="zh-TW" altLang="en-US" sz="1200">
                <a:solidFill>
                  <a:srgbClr val="898989"/>
                </a:solidFill>
                <a:latin typeface="Calibri" charset="0"/>
                <a:ea typeface="新細明體" charset="-120"/>
              </a:rPr>
              <a:pPr eaLnBrk="1" hangingPunct="1"/>
              <a:t>17</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21955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cxnSp>
        <p:nvCxnSpPr>
          <p:cNvPr id="17" name="Straight Connector 16"/>
          <p:cNvCxnSpPr>
            <a:cxnSpLocks noChangeShapeType="1"/>
            <a:stCxn id="6" idx="6"/>
          </p:cNvCxnSpPr>
          <p:nvPr/>
        </p:nvCxnSpPr>
        <p:spPr bwMode="auto">
          <a:xfrm flipV="1">
            <a:off x="2914650" y="2997200"/>
            <a:ext cx="2593975" cy="0"/>
          </a:xfrm>
          <a:prstGeom prst="line">
            <a:avLst/>
          </a:prstGeom>
          <a:noFill/>
          <a:ln w="762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Oval 17"/>
          <p:cNvSpPr>
            <a:spLocks noChangeArrowheads="1"/>
          </p:cNvSpPr>
          <p:nvPr/>
        </p:nvSpPr>
        <p:spPr bwMode="auto">
          <a:xfrm>
            <a:off x="5508625" y="2636838"/>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
        <p:nvSpPr>
          <p:cNvPr id="7" name="Oval 6"/>
          <p:cNvSpPr>
            <a:spLocks noChangeArrowheads="1"/>
          </p:cNvSpPr>
          <p:nvPr/>
        </p:nvSpPr>
        <p:spPr bwMode="auto">
          <a:xfrm>
            <a:off x="3924300" y="4365625"/>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cxnSp>
        <p:nvCxnSpPr>
          <p:cNvPr id="8" name="Straight Connector 7"/>
          <p:cNvCxnSpPr>
            <a:cxnSpLocks noChangeShapeType="1"/>
            <a:stCxn id="6" idx="5"/>
            <a:endCxn id="7" idx="1"/>
          </p:cNvCxnSpPr>
          <p:nvPr/>
        </p:nvCxnSpPr>
        <p:spPr bwMode="auto">
          <a:xfrm>
            <a:off x="2809875" y="3252788"/>
            <a:ext cx="1219200" cy="1217612"/>
          </a:xfrm>
          <a:prstGeom prst="line">
            <a:avLst/>
          </a:prstGeom>
          <a:noFill/>
          <a:ln w="76200">
            <a:solidFill>
              <a:srgbClr val="FF0000"/>
            </a:solidFill>
            <a:round/>
            <a:headEnd type="arrow" w="med" len="me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Connector 10"/>
          <p:cNvCxnSpPr>
            <a:cxnSpLocks noChangeShapeType="1"/>
            <a:stCxn id="7" idx="7"/>
          </p:cNvCxnSpPr>
          <p:nvPr/>
        </p:nvCxnSpPr>
        <p:spPr bwMode="auto">
          <a:xfrm flipV="1">
            <a:off x="4537075" y="3357563"/>
            <a:ext cx="1187450" cy="1112837"/>
          </a:xfrm>
          <a:prstGeom prst="line">
            <a:avLst/>
          </a:prstGeom>
          <a:noFill/>
          <a:ln w="76200">
            <a:solidFill>
              <a:srgbClr val="FF0000"/>
            </a:solidFill>
            <a:round/>
            <a:headEnd type="arrow" w="med" len="me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7565636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9E82EE75-D059-D54E-824C-2381C5379D6B}" type="slidenum">
              <a:rPr kumimoji="0" lang="zh-TW" altLang="en-US" sz="1200">
                <a:solidFill>
                  <a:srgbClr val="898989"/>
                </a:solidFill>
                <a:latin typeface="Calibri" charset="0"/>
                <a:ea typeface="新細明體" charset="-120"/>
              </a:rPr>
              <a:pPr eaLnBrk="1" hangingPunct="1"/>
              <a:t>170</a:t>
            </a:fld>
            <a:endParaRPr kumimoji="0" lang="zh-TW" altLang="en-US" sz="1200">
              <a:solidFill>
                <a:srgbClr val="898989"/>
              </a:solidFill>
              <a:latin typeface="Calibri" charset="0"/>
              <a:ea typeface="新細明體" charset="-120"/>
            </a:endParaRPr>
          </a:p>
        </p:txBody>
      </p:sp>
      <p:pic>
        <p:nvPicPr>
          <p:cNvPr id="18637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Preview: Export SVG/PDF/PNG</a:t>
            </a:r>
            <a:endParaRPr lang="en-US" altLang="en-US" sz="3200" b="1">
              <a:solidFill>
                <a:srgbClr val="4F81BD"/>
              </a:solidFill>
              <a:latin typeface="Calibri" charset="0"/>
              <a:ea typeface="標楷體" charset="-120"/>
              <a:cs typeface="新細明體" charset="-120"/>
            </a:endParaRPr>
          </a:p>
        </p:txBody>
      </p:sp>
      <p:sp>
        <p:nvSpPr>
          <p:cNvPr id="5" name="Rounded Rectangle 4"/>
          <p:cNvSpPr/>
          <p:nvPr/>
        </p:nvSpPr>
        <p:spPr>
          <a:xfrm>
            <a:off x="0" y="6237288"/>
            <a:ext cx="1116013"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2555875" y="908050"/>
            <a:ext cx="1295400" cy="2889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3419475" y="2492375"/>
            <a:ext cx="2305050"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a:off x="3348038" y="4292600"/>
            <a:ext cx="2303462"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a:off x="5867400" y="4652963"/>
            <a:ext cx="50482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73795092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CEEF81F-CC03-AF4D-8409-7CD739BEF79A}" type="slidenum">
              <a:rPr kumimoji="0" lang="zh-TW" altLang="en-US" sz="1200">
                <a:solidFill>
                  <a:srgbClr val="898989"/>
                </a:solidFill>
                <a:latin typeface="Calibri" charset="0"/>
                <a:ea typeface="新細明體" charset="-120"/>
              </a:rPr>
              <a:pPr eaLnBrk="1" hangingPunct="1"/>
              <a:t>171</a:t>
            </a:fld>
            <a:endParaRPr kumimoji="0" lang="zh-TW" altLang="en-US" sz="1200">
              <a:solidFill>
                <a:srgbClr val="898989"/>
              </a:solidFill>
              <a:latin typeface="Calibri" charset="0"/>
              <a:ea typeface="新細明體" charset="-120"/>
            </a:endParaRPr>
          </a:p>
        </p:txBody>
      </p:sp>
      <p:pic>
        <p:nvPicPr>
          <p:cNvPr id="18739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Overview: Text Labels</a:t>
            </a:r>
            <a:endParaRPr lang="en-US" altLang="en-US" sz="3200" b="1">
              <a:solidFill>
                <a:srgbClr val="4F81BD"/>
              </a:solidFill>
              <a:latin typeface="Calibri" charset="0"/>
              <a:ea typeface="標楷體" charset="-120"/>
              <a:cs typeface="新細明體" charset="-120"/>
            </a:endParaRPr>
          </a:p>
        </p:txBody>
      </p:sp>
      <p:sp>
        <p:nvSpPr>
          <p:cNvPr id="5" name="Rounded Rectangle 4"/>
          <p:cNvSpPr/>
          <p:nvPr/>
        </p:nvSpPr>
        <p:spPr>
          <a:xfrm>
            <a:off x="7956550" y="4941888"/>
            <a:ext cx="215900"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2484438" y="4941888"/>
            <a:ext cx="287337"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1979613" y="5516563"/>
            <a:ext cx="2305050" cy="792162"/>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a:off x="5508625" y="5300663"/>
            <a:ext cx="503238"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a:off x="6732588" y="5516563"/>
            <a:ext cx="1223962" cy="5048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1616404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0F725DF-9970-D142-960B-9533E5CE96ED}" type="slidenum">
              <a:rPr kumimoji="0" lang="zh-TW" altLang="en-US" sz="1200">
                <a:solidFill>
                  <a:srgbClr val="898989"/>
                </a:solidFill>
                <a:latin typeface="Calibri" charset="0"/>
                <a:ea typeface="新細明體" charset="-120"/>
              </a:rPr>
              <a:pPr eaLnBrk="1" hangingPunct="1"/>
              <a:t>172</a:t>
            </a:fld>
            <a:endParaRPr kumimoji="0" lang="zh-TW" altLang="en-US" sz="1200">
              <a:solidFill>
                <a:srgbClr val="898989"/>
              </a:solidFill>
              <a:latin typeface="Calibri" charset="0"/>
              <a:ea typeface="新細明體" charset="-120"/>
            </a:endParaRPr>
          </a:p>
        </p:txBody>
      </p:sp>
      <p:pic>
        <p:nvPicPr>
          <p:cNvPr id="18841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Overview: Text Labels</a:t>
            </a:r>
            <a:endParaRPr lang="en-US" altLang="en-US" sz="3200" b="1">
              <a:solidFill>
                <a:srgbClr val="4F81BD"/>
              </a:solidFill>
              <a:latin typeface="Calibri" charset="0"/>
              <a:ea typeface="標楷體" charset="-120"/>
              <a:cs typeface="新細明體" charset="-120"/>
            </a:endParaRPr>
          </a:p>
        </p:txBody>
      </p:sp>
      <p:sp>
        <p:nvSpPr>
          <p:cNvPr id="5" name="Rounded Rectangle 4"/>
          <p:cNvSpPr/>
          <p:nvPr/>
        </p:nvSpPr>
        <p:spPr>
          <a:xfrm>
            <a:off x="7956550" y="6165850"/>
            <a:ext cx="215900"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2484438" y="6165850"/>
            <a:ext cx="215900"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08409673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p:nvPr>
        </p:nvSpPr>
        <p:spPr>
          <a:xfrm>
            <a:off x="457200" y="274638"/>
            <a:ext cx="8229600" cy="6323012"/>
          </a:xfrm>
        </p:spPr>
        <p:txBody>
          <a:bodyPr/>
          <a:lstStyle/>
          <a:p>
            <a:r>
              <a:rPr lang="en-US" altLang="en-US" sz="9600">
                <a:solidFill>
                  <a:srgbClr val="FF0000"/>
                </a:solidFill>
                <a:latin typeface="Calibri" charset="0"/>
                <a:ea typeface="標楷體" charset="-120"/>
                <a:cs typeface="新細明體" charset="-120"/>
              </a:rPr>
              <a:t>Comparison of </a:t>
            </a:r>
            <a:br>
              <a:rPr lang="en-US" altLang="en-US" sz="9600">
                <a:solidFill>
                  <a:srgbClr val="FF0000"/>
                </a:solidFill>
                <a:latin typeface="Calibri" charset="0"/>
                <a:ea typeface="標楷體" charset="-120"/>
                <a:cs typeface="新細明體" charset="-120"/>
              </a:rPr>
            </a:br>
            <a:r>
              <a:rPr lang="en-US" altLang="en-US" sz="9600">
                <a:solidFill>
                  <a:srgbClr val="FF0000"/>
                </a:solidFill>
                <a:latin typeface="Calibri" charset="0"/>
                <a:ea typeface="標楷體" charset="-120"/>
                <a:cs typeface="新細明體" charset="-120"/>
              </a:rPr>
              <a:t>Social Network Analysis (SNA) </a:t>
            </a:r>
            <a:br>
              <a:rPr lang="en-US" altLang="en-US" sz="9600">
                <a:solidFill>
                  <a:srgbClr val="FF0000"/>
                </a:solidFill>
                <a:latin typeface="Calibri" charset="0"/>
                <a:ea typeface="標楷體" charset="-120"/>
                <a:cs typeface="新細明體" charset="-120"/>
              </a:rPr>
            </a:br>
            <a:r>
              <a:rPr lang="en-US" altLang="en-US" sz="9600">
                <a:solidFill>
                  <a:srgbClr val="FF0000"/>
                </a:solidFill>
                <a:latin typeface="Calibri" charset="0"/>
                <a:ea typeface="標楷體" charset="-120"/>
                <a:cs typeface="新細明體" charset="-120"/>
              </a:rPr>
              <a:t>Tools</a:t>
            </a:r>
          </a:p>
        </p:txBody>
      </p:sp>
      <p:sp>
        <p:nvSpPr>
          <p:cNvPr id="1894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01806D3-B34B-A742-B591-FFF8B39D86D9}" type="slidenum">
              <a:rPr kumimoji="0" lang="zh-TW" altLang="en-US" sz="1200">
                <a:solidFill>
                  <a:srgbClr val="898989"/>
                </a:solidFill>
                <a:latin typeface="Calibri" charset="0"/>
                <a:ea typeface="新細明體" charset="-120"/>
              </a:rPr>
              <a:pPr eaLnBrk="1" hangingPunct="1"/>
              <a:t>173</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1907709019"/>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1"/>
          <p:cNvSpPr>
            <a:spLocks noGrp="1"/>
          </p:cNvSpPr>
          <p:nvPr>
            <p:ph type="title"/>
          </p:nvPr>
        </p:nvSpPr>
        <p:spPr/>
        <p:txBody>
          <a:bodyPr/>
          <a:lstStyle/>
          <a:p>
            <a:r>
              <a:rPr lang="en-US" altLang="en-US">
                <a:solidFill>
                  <a:schemeClr val="accent1"/>
                </a:solidFill>
                <a:latin typeface="Calibri" charset="0"/>
                <a:ea typeface="標楷體" charset="-120"/>
                <a:cs typeface="新細明體" charset="-120"/>
              </a:rPr>
              <a:t>General Comparison of SNA Tools</a:t>
            </a:r>
          </a:p>
        </p:txBody>
      </p:sp>
      <p:sp>
        <p:nvSpPr>
          <p:cNvPr id="1904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69808ED-D092-034D-8CF2-8C1A645559F4}" type="slidenum">
              <a:rPr kumimoji="0" lang="zh-TW" altLang="en-US" sz="1200">
                <a:solidFill>
                  <a:srgbClr val="898989"/>
                </a:solidFill>
                <a:latin typeface="Calibri" charset="0"/>
                <a:ea typeface="新細明體" charset="-120"/>
              </a:rPr>
              <a:pPr eaLnBrk="1" hangingPunct="1"/>
              <a:t>174</a:t>
            </a:fld>
            <a:endParaRPr kumimoji="0" lang="zh-TW" altLang="en-US" sz="1200">
              <a:solidFill>
                <a:srgbClr val="898989"/>
              </a:solidFill>
              <a:latin typeface="Calibri" charset="0"/>
              <a:ea typeface="新細明體" charset="-120"/>
            </a:endParaRPr>
          </a:p>
        </p:txBody>
      </p:sp>
      <p:sp>
        <p:nvSpPr>
          <p:cNvPr id="190467" name="Rectangle 4"/>
          <p:cNvSpPr>
            <a:spLocks noChangeArrowheads="1"/>
          </p:cNvSpPr>
          <p:nvPr/>
        </p:nvSpPr>
        <p:spPr bwMode="auto">
          <a:xfrm>
            <a:off x="107950" y="6627813"/>
            <a:ext cx="87852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900">
                <a:solidFill>
                  <a:srgbClr val="BFBFBF"/>
                </a:solidFill>
              </a:rPr>
              <a:t>Source: Naheed Akhtar (2014), "Social network analysis tools." In 2014 Fourth International Conference on Communication Systems and Network Technologies (CSNT)</a:t>
            </a:r>
          </a:p>
        </p:txBody>
      </p:sp>
      <p:pic>
        <p:nvPicPr>
          <p:cNvPr id="19046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40038"/>
            <a:ext cx="91440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9" name="Rectangle 7"/>
          <p:cNvSpPr>
            <a:spLocks noChangeArrowheads="1"/>
          </p:cNvSpPr>
          <p:nvPr/>
        </p:nvSpPr>
        <p:spPr bwMode="auto">
          <a:xfrm>
            <a:off x="3348038" y="6237288"/>
            <a:ext cx="2443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t>Naheed Akhtar (2014)</a:t>
            </a:r>
          </a:p>
        </p:txBody>
      </p:sp>
    </p:spTree>
    <p:extLst>
      <p:ext uri="{BB962C8B-B14F-4D97-AF65-F5344CB8AC3E}">
        <p14:creationId xmlns:p14="http://schemas.microsoft.com/office/powerpoint/2010/main" val="93463262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p:cNvSpPr>
            <a:spLocks noGrp="1"/>
          </p:cNvSpPr>
          <p:nvPr>
            <p:ph type="title"/>
          </p:nvPr>
        </p:nvSpPr>
        <p:spPr>
          <a:xfrm>
            <a:off x="457200" y="188913"/>
            <a:ext cx="8229600" cy="1228725"/>
          </a:xfrm>
        </p:spPr>
        <p:txBody>
          <a:bodyPr/>
          <a:lstStyle/>
          <a:p>
            <a:r>
              <a:rPr lang="en-US" altLang="en-US">
                <a:solidFill>
                  <a:srgbClr val="4F81BD"/>
                </a:solidFill>
                <a:latin typeface="Calibri" charset="0"/>
                <a:ea typeface="標楷體" charset="-120"/>
                <a:cs typeface="新細明體" charset="-120"/>
              </a:rPr>
              <a:t>Network Types </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Supported by SNA Tools</a:t>
            </a:r>
          </a:p>
        </p:txBody>
      </p:sp>
      <p:sp>
        <p:nvSpPr>
          <p:cNvPr id="1914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AAAE584-801F-0E4D-B4BD-EA419104B85A}" type="slidenum">
              <a:rPr kumimoji="0" lang="zh-TW" altLang="en-US" sz="1200">
                <a:solidFill>
                  <a:srgbClr val="898989"/>
                </a:solidFill>
                <a:latin typeface="Calibri" charset="0"/>
                <a:ea typeface="新細明體" charset="-120"/>
              </a:rPr>
              <a:pPr eaLnBrk="1" hangingPunct="1"/>
              <a:t>175</a:t>
            </a:fld>
            <a:endParaRPr kumimoji="0" lang="zh-TW" altLang="en-US" sz="1200">
              <a:solidFill>
                <a:srgbClr val="898989"/>
              </a:solidFill>
              <a:latin typeface="Calibri" charset="0"/>
              <a:ea typeface="新細明體" charset="-120"/>
            </a:endParaRPr>
          </a:p>
        </p:txBody>
      </p:sp>
      <p:pic>
        <p:nvPicPr>
          <p:cNvPr id="1914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538" y="1916113"/>
            <a:ext cx="892651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Rectangle 6"/>
          <p:cNvSpPr>
            <a:spLocks noChangeArrowheads="1"/>
          </p:cNvSpPr>
          <p:nvPr/>
        </p:nvSpPr>
        <p:spPr bwMode="auto">
          <a:xfrm>
            <a:off x="107950" y="6627813"/>
            <a:ext cx="87852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900">
                <a:solidFill>
                  <a:srgbClr val="BFBFBF"/>
                </a:solidFill>
              </a:rPr>
              <a:t>Source: Naheed Akhtar (2014), "Social network analysis tools." In 2014 Fourth International Conference on Communication Systems and Network Technologies (CSNT)</a:t>
            </a:r>
          </a:p>
        </p:txBody>
      </p:sp>
      <p:sp>
        <p:nvSpPr>
          <p:cNvPr id="191493" name="Rectangle 7"/>
          <p:cNvSpPr>
            <a:spLocks noChangeArrowheads="1"/>
          </p:cNvSpPr>
          <p:nvPr/>
        </p:nvSpPr>
        <p:spPr bwMode="auto">
          <a:xfrm>
            <a:off x="3348038" y="6237288"/>
            <a:ext cx="2443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t>Naheed Akhtar (2014)</a:t>
            </a:r>
          </a:p>
        </p:txBody>
      </p:sp>
    </p:spTree>
    <p:extLst>
      <p:ext uri="{BB962C8B-B14F-4D97-AF65-F5344CB8AC3E}">
        <p14:creationId xmlns:p14="http://schemas.microsoft.com/office/powerpoint/2010/main" val="167510060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1"/>
          <p:cNvSpPr>
            <a:spLocks noGrp="1"/>
          </p:cNvSpPr>
          <p:nvPr>
            <p:ph type="title"/>
          </p:nvPr>
        </p:nvSpPr>
        <p:spPr>
          <a:xfrm>
            <a:off x="468313" y="115888"/>
            <a:ext cx="8229600" cy="1143000"/>
          </a:xfrm>
        </p:spPr>
        <p:txBody>
          <a:bodyPr/>
          <a:lstStyle/>
          <a:p>
            <a:r>
              <a:rPr lang="en-US" altLang="en-US">
                <a:solidFill>
                  <a:srgbClr val="4F81BD"/>
                </a:solidFill>
                <a:latin typeface="Calibri" charset="0"/>
                <a:ea typeface="標楷體" charset="-120"/>
                <a:cs typeface="新細明體" charset="-120"/>
              </a:rPr>
              <a:t>Graph Layout </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Supported by SNA Tools</a:t>
            </a:r>
          </a:p>
        </p:txBody>
      </p:sp>
      <p:sp>
        <p:nvSpPr>
          <p:cNvPr id="1925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5678608-9A64-C842-A1EE-B3F8248E13EB}" type="slidenum">
              <a:rPr kumimoji="0" lang="zh-TW" altLang="en-US" sz="1200">
                <a:solidFill>
                  <a:srgbClr val="898989"/>
                </a:solidFill>
                <a:latin typeface="Calibri" charset="0"/>
                <a:ea typeface="新細明體" charset="-120"/>
              </a:rPr>
              <a:pPr eaLnBrk="1" hangingPunct="1"/>
              <a:t>176</a:t>
            </a:fld>
            <a:endParaRPr kumimoji="0" lang="zh-TW" altLang="en-US" sz="1200">
              <a:solidFill>
                <a:srgbClr val="898989"/>
              </a:solidFill>
              <a:latin typeface="Calibri" charset="0"/>
              <a:ea typeface="新細明體" charset="-120"/>
            </a:endParaRPr>
          </a:p>
        </p:txBody>
      </p:sp>
      <p:pic>
        <p:nvPicPr>
          <p:cNvPr id="19251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412875"/>
            <a:ext cx="674528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Rectangle 6"/>
          <p:cNvSpPr>
            <a:spLocks noChangeArrowheads="1"/>
          </p:cNvSpPr>
          <p:nvPr/>
        </p:nvSpPr>
        <p:spPr bwMode="auto">
          <a:xfrm>
            <a:off x="107950" y="6627813"/>
            <a:ext cx="87852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900">
                <a:solidFill>
                  <a:srgbClr val="BFBFBF"/>
                </a:solidFill>
              </a:rPr>
              <a:t>Source: Naheed Akhtar (2014), "Social network analysis tools." In 2014 Fourth International Conference on Communication Systems and Network Technologies (CSNT)</a:t>
            </a:r>
          </a:p>
        </p:txBody>
      </p:sp>
      <p:sp>
        <p:nvSpPr>
          <p:cNvPr id="192517" name="Rectangle 7"/>
          <p:cNvSpPr>
            <a:spLocks noChangeArrowheads="1"/>
          </p:cNvSpPr>
          <p:nvPr/>
        </p:nvSpPr>
        <p:spPr bwMode="auto">
          <a:xfrm>
            <a:off x="3348038" y="6300788"/>
            <a:ext cx="2443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t>Naheed Akhtar (2014)</a:t>
            </a:r>
          </a:p>
        </p:txBody>
      </p:sp>
    </p:spTree>
    <p:extLst>
      <p:ext uri="{BB962C8B-B14F-4D97-AF65-F5344CB8AC3E}">
        <p14:creationId xmlns:p14="http://schemas.microsoft.com/office/powerpoint/2010/main" val="205270609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p:cNvSpPr>
            <a:spLocks noGrp="1"/>
          </p:cNvSpPr>
          <p:nvPr>
            <p:ph type="title"/>
          </p:nvPr>
        </p:nvSpPr>
        <p:spPr/>
        <p:txBody>
          <a:bodyPr/>
          <a:lstStyle/>
          <a:p>
            <a:r>
              <a:rPr lang="en-US" altLang="en-US">
                <a:solidFill>
                  <a:schemeClr val="accent1"/>
                </a:solidFill>
                <a:latin typeface="Calibri" charset="0"/>
                <a:ea typeface="標楷體" charset="-120"/>
                <a:cs typeface="新細明體" charset="-120"/>
              </a:rPr>
              <a:t>Execution Time for SNA Features</a:t>
            </a:r>
          </a:p>
        </p:txBody>
      </p:sp>
      <p:sp>
        <p:nvSpPr>
          <p:cNvPr id="1935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C692F39-6C7B-A64B-BCF8-8C69E666BFE3}" type="slidenum">
              <a:rPr kumimoji="0" lang="zh-TW" altLang="en-US" sz="1200">
                <a:solidFill>
                  <a:srgbClr val="898989"/>
                </a:solidFill>
                <a:latin typeface="Calibri" charset="0"/>
                <a:ea typeface="新細明體" charset="-120"/>
              </a:rPr>
              <a:pPr eaLnBrk="1" hangingPunct="1"/>
              <a:t>177</a:t>
            </a:fld>
            <a:endParaRPr kumimoji="0" lang="zh-TW" altLang="en-US" sz="1200">
              <a:solidFill>
                <a:srgbClr val="898989"/>
              </a:solidFill>
              <a:latin typeface="Calibri" charset="0"/>
              <a:ea typeface="新細明體" charset="-120"/>
            </a:endParaRPr>
          </a:p>
        </p:txBody>
      </p:sp>
      <p:pic>
        <p:nvPicPr>
          <p:cNvPr id="19353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1557338"/>
            <a:ext cx="91313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33725"/>
            <a:ext cx="9109075"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1" name="Rectangle 7"/>
          <p:cNvSpPr>
            <a:spLocks noChangeArrowheads="1"/>
          </p:cNvSpPr>
          <p:nvPr/>
        </p:nvSpPr>
        <p:spPr bwMode="auto">
          <a:xfrm>
            <a:off x="107950" y="6627813"/>
            <a:ext cx="87852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900">
                <a:solidFill>
                  <a:srgbClr val="BFBFBF"/>
                </a:solidFill>
              </a:rPr>
              <a:t>Source: Naheed Akhtar (2014), "Social network analysis tools." In 2014 Fourth International Conference on Communication Systems and Network Technologies (CSNT)</a:t>
            </a:r>
          </a:p>
        </p:txBody>
      </p:sp>
      <p:sp>
        <p:nvSpPr>
          <p:cNvPr id="193542" name="Rectangle 8"/>
          <p:cNvSpPr>
            <a:spLocks noChangeArrowheads="1"/>
          </p:cNvSpPr>
          <p:nvPr/>
        </p:nvSpPr>
        <p:spPr bwMode="auto">
          <a:xfrm>
            <a:off x="3348038" y="6237288"/>
            <a:ext cx="2443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t>Naheed Akhtar (2014)</a:t>
            </a:r>
          </a:p>
        </p:txBody>
      </p:sp>
    </p:spTree>
    <p:extLst>
      <p:ext uri="{BB962C8B-B14F-4D97-AF65-F5344CB8AC3E}">
        <p14:creationId xmlns:p14="http://schemas.microsoft.com/office/powerpoint/2010/main" val="50660003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1"/>
          <p:cNvSpPr>
            <a:spLocks noGrp="1"/>
          </p:cNvSpPr>
          <p:nvPr>
            <p:ph type="title"/>
          </p:nvPr>
        </p:nvSpPr>
        <p:spPr>
          <a:xfrm>
            <a:off x="468313" y="9525"/>
            <a:ext cx="8229600" cy="503238"/>
          </a:xfrm>
        </p:spPr>
        <p:txBody>
          <a:bodyPr/>
          <a:lstStyle/>
          <a:p>
            <a:r>
              <a:rPr lang="en-US" altLang="en-US" sz="2600">
                <a:solidFill>
                  <a:srgbClr val="4F81BD"/>
                </a:solidFill>
                <a:latin typeface="Calibri" charset="0"/>
                <a:ea typeface="標楷體" charset="-120"/>
                <a:cs typeface="新細明體" charset="-120"/>
              </a:rPr>
              <a:t>Comparative analysis of Social Networking Analysis tools</a:t>
            </a:r>
          </a:p>
        </p:txBody>
      </p:sp>
      <p:sp>
        <p:nvSpPr>
          <p:cNvPr id="19456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74A030A-45B4-8F4C-BE48-17CEFA7CC3B1}" type="slidenum">
              <a:rPr kumimoji="0" lang="zh-TW" altLang="en-US" sz="1200">
                <a:solidFill>
                  <a:srgbClr val="898989"/>
                </a:solidFill>
                <a:latin typeface="Calibri" charset="0"/>
                <a:ea typeface="新細明體" charset="-120"/>
              </a:rPr>
              <a:pPr eaLnBrk="1" hangingPunct="1"/>
              <a:t>178</a:t>
            </a:fld>
            <a:endParaRPr kumimoji="0" lang="zh-TW" altLang="en-US" sz="1200">
              <a:solidFill>
                <a:srgbClr val="898989"/>
              </a:solidFill>
              <a:latin typeface="Calibri" charset="0"/>
              <a:ea typeface="新細明體" charset="-120"/>
            </a:endParaRPr>
          </a:p>
        </p:txBody>
      </p:sp>
      <p:pic>
        <p:nvPicPr>
          <p:cNvPr id="19456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549275"/>
            <a:ext cx="8243887" cy="611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50825" y="6627813"/>
            <a:ext cx="8569325" cy="230187"/>
          </a:xfrm>
          <a:prstGeom prst="rect">
            <a:avLst/>
          </a:prstGeom>
        </p:spPr>
        <p:txBody>
          <a:bodyPr>
            <a:spAutoFit/>
          </a:bodyPr>
          <a:lstStyle/>
          <a:p>
            <a:pPr algn="ctr">
              <a:defRPr/>
            </a:pPr>
            <a:r>
              <a:rPr lang="en-US" sz="900" dirty="0">
                <a:solidFill>
                  <a:schemeClr val="bg1">
                    <a:lumMod val="75000"/>
                  </a:schemeClr>
                </a:solidFill>
                <a:ea typeface="ＭＳ Ｐゴシック" charset="0"/>
                <a:cs typeface="ＭＳ Ｐゴシック" charset="0"/>
              </a:rPr>
              <a:t>Source: </a:t>
            </a:r>
            <a:r>
              <a:rPr lang="en-US" sz="900" dirty="0" err="1">
                <a:solidFill>
                  <a:schemeClr val="bg1">
                    <a:lumMod val="75000"/>
                  </a:schemeClr>
                </a:solidFill>
                <a:ea typeface="ＭＳ Ｐゴシック" charset="0"/>
                <a:cs typeface="ＭＳ Ｐゴシック" charset="0"/>
              </a:rPr>
              <a:t>Agrawal</a:t>
            </a:r>
            <a:r>
              <a:rPr lang="en-US" sz="900" dirty="0">
                <a:solidFill>
                  <a:schemeClr val="bg1">
                    <a:lumMod val="75000"/>
                  </a:schemeClr>
                </a:solidFill>
                <a:ea typeface="ＭＳ Ｐゴシック" charset="0"/>
                <a:cs typeface="ＭＳ Ｐゴシック" charset="0"/>
              </a:rPr>
              <a:t>, H., Thakur, A., </a:t>
            </a:r>
            <a:r>
              <a:rPr lang="en-US" sz="900" dirty="0" err="1">
                <a:solidFill>
                  <a:schemeClr val="bg1">
                    <a:lumMod val="75000"/>
                  </a:schemeClr>
                </a:solidFill>
                <a:ea typeface="ＭＳ Ｐゴシック" charset="0"/>
                <a:cs typeface="ＭＳ Ｐゴシック" charset="0"/>
              </a:rPr>
              <a:t>Slathia</a:t>
            </a:r>
            <a:r>
              <a:rPr lang="en-US" sz="900" dirty="0">
                <a:solidFill>
                  <a:schemeClr val="bg1">
                    <a:lumMod val="75000"/>
                  </a:schemeClr>
                </a:solidFill>
                <a:ea typeface="ＭＳ Ｐゴシック" charset="0"/>
                <a:cs typeface="ＭＳ Ｐゴシック" charset="0"/>
              </a:rPr>
              <a:t>, R., &amp; </a:t>
            </a:r>
            <a:r>
              <a:rPr lang="en-US" sz="900" dirty="0" err="1">
                <a:solidFill>
                  <a:schemeClr val="bg1">
                    <a:lumMod val="75000"/>
                  </a:schemeClr>
                </a:solidFill>
                <a:ea typeface="ＭＳ Ｐゴシック" charset="0"/>
                <a:cs typeface="ＭＳ Ｐゴシック" charset="0"/>
              </a:rPr>
              <a:t>Sumangali</a:t>
            </a:r>
            <a:r>
              <a:rPr lang="en-US" sz="900" dirty="0">
                <a:solidFill>
                  <a:schemeClr val="bg1">
                    <a:lumMod val="75000"/>
                  </a:schemeClr>
                </a:solidFill>
                <a:ea typeface="ＭＳ Ｐゴシック" charset="0"/>
                <a:cs typeface="ＭＳ Ｐゴシック" charset="0"/>
              </a:rPr>
              <a:t>, K. (2015). A Comparative Analysis of Social Networking Analysis Tools. J Inform Tech </a:t>
            </a:r>
            <a:r>
              <a:rPr lang="en-US" sz="900" dirty="0" err="1">
                <a:solidFill>
                  <a:schemeClr val="bg1">
                    <a:lumMod val="75000"/>
                  </a:schemeClr>
                </a:solidFill>
                <a:ea typeface="ＭＳ Ｐゴシック" charset="0"/>
                <a:cs typeface="ＭＳ Ｐゴシック" charset="0"/>
              </a:rPr>
              <a:t>Softw</a:t>
            </a:r>
            <a:r>
              <a:rPr lang="en-US" sz="900" dirty="0">
                <a:solidFill>
                  <a:schemeClr val="bg1">
                    <a:lumMod val="75000"/>
                  </a:schemeClr>
                </a:solidFill>
                <a:ea typeface="ＭＳ Ｐゴシック" charset="0"/>
                <a:cs typeface="ＭＳ Ｐゴシック" charset="0"/>
              </a:rPr>
              <a:t> </a:t>
            </a:r>
            <a:r>
              <a:rPr lang="en-US" sz="900" dirty="0" err="1">
                <a:solidFill>
                  <a:schemeClr val="bg1">
                    <a:lumMod val="75000"/>
                  </a:schemeClr>
                </a:solidFill>
                <a:ea typeface="ＭＳ Ｐゴシック" charset="0"/>
                <a:cs typeface="ＭＳ Ｐゴシック" charset="0"/>
              </a:rPr>
              <a:t>Eng</a:t>
            </a:r>
            <a:r>
              <a:rPr lang="en-US" sz="900" dirty="0">
                <a:solidFill>
                  <a:schemeClr val="bg1">
                    <a:lumMod val="75000"/>
                  </a:schemeClr>
                </a:solidFill>
                <a:ea typeface="ＭＳ Ｐゴシック" charset="0"/>
                <a:cs typeface="ＭＳ Ｐゴシック" charset="0"/>
              </a:rPr>
              <a:t>, 5(157), 2.</a:t>
            </a:r>
          </a:p>
        </p:txBody>
      </p:sp>
    </p:spTree>
    <p:extLst>
      <p:ext uri="{BB962C8B-B14F-4D97-AF65-F5344CB8AC3E}">
        <p14:creationId xmlns:p14="http://schemas.microsoft.com/office/powerpoint/2010/main" val="1801544309"/>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95EAE9A-05A0-F042-A414-8EC14CFB13C1}" type="slidenum">
              <a:rPr kumimoji="0" lang="zh-TW" altLang="en-US" sz="1200">
                <a:solidFill>
                  <a:srgbClr val="898989"/>
                </a:solidFill>
                <a:latin typeface="Calibri" charset="0"/>
                <a:ea typeface="新細明體" charset="-120"/>
              </a:rPr>
              <a:pPr eaLnBrk="1" hangingPunct="1"/>
              <a:t>179</a:t>
            </a:fld>
            <a:endParaRPr kumimoji="0" lang="zh-TW" altLang="en-US" sz="1200">
              <a:solidFill>
                <a:srgbClr val="898989"/>
              </a:solidFill>
              <a:latin typeface="Calibri" charset="0"/>
              <a:ea typeface="新細明體" charset="-120"/>
            </a:endParaRPr>
          </a:p>
        </p:txBody>
      </p:sp>
      <p:pic>
        <p:nvPicPr>
          <p:cNvPr id="19558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6263" y="939800"/>
            <a:ext cx="7740650" cy="551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Title 1"/>
          <p:cNvSpPr>
            <a:spLocks noGrp="1"/>
          </p:cNvSpPr>
          <p:nvPr>
            <p:ph type="title"/>
          </p:nvPr>
        </p:nvSpPr>
        <p:spPr>
          <a:xfrm>
            <a:off x="468313" y="9525"/>
            <a:ext cx="8229600" cy="503238"/>
          </a:xfrm>
        </p:spPr>
        <p:txBody>
          <a:bodyPr/>
          <a:lstStyle/>
          <a:p>
            <a:r>
              <a:rPr lang="en-US" altLang="en-US" sz="2600">
                <a:solidFill>
                  <a:srgbClr val="4F81BD"/>
                </a:solidFill>
                <a:latin typeface="Calibri" charset="0"/>
                <a:ea typeface="標楷體" charset="-120"/>
                <a:cs typeface="新細明體" charset="-120"/>
              </a:rPr>
              <a:t>Comparative analysis of Social Networking Analysis tools</a:t>
            </a:r>
          </a:p>
        </p:txBody>
      </p:sp>
      <p:sp>
        <p:nvSpPr>
          <p:cNvPr id="7" name="Rectangle 6"/>
          <p:cNvSpPr/>
          <p:nvPr/>
        </p:nvSpPr>
        <p:spPr>
          <a:xfrm>
            <a:off x="250825" y="6627813"/>
            <a:ext cx="8569325" cy="230187"/>
          </a:xfrm>
          <a:prstGeom prst="rect">
            <a:avLst/>
          </a:prstGeom>
        </p:spPr>
        <p:txBody>
          <a:bodyPr>
            <a:spAutoFit/>
          </a:bodyPr>
          <a:lstStyle/>
          <a:p>
            <a:pPr algn="ctr">
              <a:defRPr/>
            </a:pPr>
            <a:r>
              <a:rPr lang="en-US" sz="900" dirty="0">
                <a:solidFill>
                  <a:schemeClr val="bg1">
                    <a:lumMod val="75000"/>
                  </a:schemeClr>
                </a:solidFill>
                <a:ea typeface="ＭＳ Ｐゴシック" charset="0"/>
                <a:cs typeface="ＭＳ Ｐゴシック" charset="0"/>
              </a:rPr>
              <a:t>Source: </a:t>
            </a:r>
            <a:r>
              <a:rPr lang="en-US" sz="900" dirty="0" err="1">
                <a:solidFill>
                  <a:schemeClr val="bg1">
                    <a:lumMod val="75000"/>
                  </a:schemeClr>
                </a:solidFill>
                <a:ea typeface="ＭＳ Ｐゴシック" charset="0"/>
                <a:cs typeface="ＭＳ Ｐゴシック" charset="0"/>
              </a:rPr>
              <a:t>Agrawal</a:t>
            </a:r>
            <a:r>
              <a:rPr lang="en-US" sz="900" dirty="0">
                <a:solidFill>
                  <a:schemeClr val="bg1">
                    <a:lumMod val="75000"/>
                  </a:schemeClr>
                </a:solidFill>
                <a:ea typeface="ＭＳ Ｐゴシック" charset="0"/>
                <a:cs typeface="ＭＳ Ｐゴシック" charset="0"/>
              </a:rPr>
              <a:t>, H., Thakur, A., </a:t>
            </a:r>
            <a:r>
              <a:rPr lang="en-US" sz="900" dirty="0" err="1">
                <a:solidFill>
                  <a:schemeClr val="bg1">
                    <a:lumMod val="75000"/>
                  </a:schemeClr>
                </a:solidFill>
                <a:ea typeface="ＭＳ Ｐゴシック" charset="0"/>
                <a:cs typeface="ＭＳ Ｐゴシック" charset="0"/>
              </a:rPr>
              <a:t>Slathia</a:t>
            </a:r>
            <a:r>
              <a:rPr lang="en-US" sz="900" dirty="0">
                <a:solidFill>
                  <a:schemeClr val="bg1">
                    <a:lumMod val="75000"/>
                  </a:schemeClr>
                </a:solidFill>
                <a:ea typeface="ＭＳ Ｐゴシック" charset="0"/>
                <a:cs typeface="ＭＳ Ｐゴシック" charset="0"/>
              </a:rPr>
              <a:t>, R., &amp; </a:t>
            </a:r>
            <a:r>
              <a:rPr lang="en-US" sz="900" dirty="0" err="1">
                <a:solidFill>
                  <a:schemeClr val="bg1">
                    <a:lumMod val="75000"/>
                  </a:schemeClr>
                </a:solidFill>
                <a:ea typeface="ＭＳ Ｐゴシック" charset="0"/>
                <a:cs typeface="ＭＳ Ｐゴシック" charset="0"/>
              </a:rPr>
              <a:t>Sumangali</a:t>
            </a:r>
            <a:r>
              <a:rPr lang="en-US" sz="900" dirty="0">
                <a:solidFill>
                  <a:schemeClr val="bg1">
                    <a:lumMod val="75000"/>
                  </a:schemeClr>
                </a:solidFill>
                <a:ea typeface="ＭＳ Ｐゴシック" charset="0"/>
                <a:cs typeface="ＭＳ Ｐゴシック" charset="0"/>
              </a:rPr>
              <a:t>, K. (2015). A Comparative Analysis of Social Networking Analysis Tools. J Inform Tech </a:t>
            </a:r>
            <a:r>
              <a:rPr lang="en-US" sz="900" dirty="0" err="1">
                <a:solidFill>
                  <a:schemeClr val="bg1">
                    <a:lumMod val="75000"/>
                  </a:schemeClr>
                </a:solidFill>
                <a:ea typeface="ＭＳ Ｐゴシック" charset="0"/>
                <a:cs typeface="ＭＳ Ｐゴシック" charset="0"/>
              </a:rPr>
              <a:t>Softw</a:t>
            </a:r>
            <a:r>
              <a:rPr lang="en-US" sz="900" dirty="0">
                <a:solidFill>
                  <a:schemeClr val="bg1">
                    <a:lumMod val="75000"/>
                  </a:schemeClr>
                </a:solidFill>
                <a:ea typeface="ＭＳ Ｐゴシック" charset="0"/>
                <a:cs typeface="ＭＳ Ｐゴシック" charset="0"/>
              </a:rPr>
              <a:t> </a:t>
            </a:r>
            <a:r>
              <a:rPr lang="en-US" sz="900" dirty="0" err="1">
                <a:solidFill>
                  <a:schemeClr val="bg1">
                    <a:lumMod val="75000"/>
                  </a:schemeClr>
                </a:solidFill>
                <a:ea typeface="ＭＳ Ｐゴシック" charset="0"/>
                <a:cs typeface="ＭＳ Ｐゴシック" charset="0"/>
              </a:rPr>
              <a:t>Eng</a:t>
            </a:r>
            <a:r>
              <a:rPr lang="en-US" sz="900" dirty="0">
                <a:solidFill>
                  <a:schemeClr val="bg1">
                    <a:lumMod val="75000"/>
                  </a:schemeClr>
                </a:solidFill>
                <a:ea typeface="ＭＳ Ｐゴシック" charset="0"/>
                <a:cs typeface="ＭＳ Ｐゴシック" charset="0"/>
              </a:rPr>
              <a:t>, 5(157), 2.</a:t>
            </a:r>
          </a:p>
        </p:txBody>
      </p:sp>
    </p:spTree>
    <p:extLst>
      <p:ext uri="{BB962C8B-B14F-4D97-AF65-F5344CB8AC3E}">
        <p14:creationId xmlns:p14="http://schemas.microsoft.com/office/powerpoint/2010/main" val="11832623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457200" y="274638"/>
            <a:ext cx="8229600" cy="777875"/>
          </a:xfrm>
        </p:spPr>
        <p:txBody>
          <a:bodyPr/>
          <a:lstStyle/>
          <a:p>
            <a:r>
              <a:rPr lang="en-US" altLang="zh-TW" sz="6000">
                <a:solidFill>
                  <a:schemeClr val="accent1"/>
                </a:solidFill>
                <a:latin typeface="Calibri" charset="0"/>
                <a:ea typeface="標楷體" charset="-120"/>
                <a:cs typeface="新細明體" charset="-120"/>
              </a:rPr>
              <a:t>Undirected Graph</a:t>
            </a:r>
          </a:p>
        </p:txBody>
      </p:sp>
      <p:sp>
        <p:nvSpPr>
          <p:cNvPr id="337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BD2D8C6-DCE4-5344-902C-E5D03C7BC37C}" type="slidenum">
              <a:rPr kumimoji="0" lang="zh-TW" altLang="en-US" sz="1200">
                <a:solidFill>
                  <a:srgbClr val="898989"/>
                </a:solidFill>
                <a:latin typeface="Calibri" charset="0"/>
                <a:ea typeface="新細明體" charset="-120"/>
              </a:rPr>
              <a:pPr eaLnBrk="1" hangingPunct="1"/>
              <a:t>18</a:t>
            </a:fld>
            <a:endParaRPr kumimoji="0" lang="zh-TW" altLang="en-US" sz="1200">
              <a:solidFill>
                <a:srgbClr val="898989"/>
              </a:solidFill>
              <a:latin typeface="Calibri" charset="0"/>
              <a:ea typeface="新細明體" charset="-120"/>
            </a:endParaRPr>
          </a:p>
        </p:txBody>
      </p:sp>
      <p:sp>
        <p:nvSpPr>
          <p:cNvPr id="5" name="Rectangle 4"/>
          <p:cNvSpPr/>
          <p:nvPr/>
        </p:nvSpPr>
        <p:spPr>
          <a:xfrm>
            <a:off x="1476375" y="6642100"/>
            <a:ext cx="6119813" cy="246063"/>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www.youtube.com</a:t>
            </a:r>
            <a:r>
              <a:rPr lang="en-US" sz="1000" dirty="0">
                <a:solidFill>
                  <a:schemeClr val="bg1">
                    <a:lumMod val="75000"/>
                  </a:schemeClr>
                </a:solidFill>
                <a:ea typeface="ＭＳ Ｐゴシック" charset="0"/>
                <a:cs typeface="ＭＳ Ｐゴシック" charset="0"/>
              </a:rPr>
              <a:t>/</a:t>
            </a:r>
            <a:r>
              <a:rPr lang="en-US" sz="1000" dirty="0" err="1">
                <a:solidFill>
                  <a:schemeClr val="bg1">
                    <a:lumMod val="75000"/>
                  </a:schemeClr>
                </a:solidFill>
                <a:ea typeface="ＭＳ Ｐゴシック" charset="0"/>
                <a:cs typeface="ＭＳ Ｐゴシック" charset="0"/>
              </a:rPr>
              <a:t>watch?v</a:t>
            </a:r>
            <a:r>
              <a:rPr lang="en-US" sz="1000" dirty="0">
                <a:solidFill>
                  <a:schemeClr val="bg1">
                    <a:lumMod val="75000"/>
                  </a:schemeClr>
                </a:solidFill>
                <a:ea typeface="ＭＳ Ｐゴシック" charset="0"/>
                <a:cs typeface="ＭＳ Ｐゴシック" charset="0"/>
              </a:rPr>
              <a:t>=89mxOdwPfxA</a:t>
            </a:r>
          </a:p>
        </p:txBody>
      </p:sp>
      <p:sp>
        <p:nvSpPr>
          <p:cNvPr id="6" name="Oval 5"/>
          <p:cNvSpPr>
            <a:spLocks noChangeArrowheads="1"/>
          </p:cNvSpPr>
          <p:nvPr/>
        </p:nvSpPr>
        <p:spPr bwMode="auto">
          <a:xfrm>
            <a:off x="13319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1692275" y="4005263"/>
            <a:ext cx="719138"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4067175" y="306863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3635375" y="4581525"/>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843213" y="17002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1692275" y="3357563"/>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946275" y="2060575"/>
            <a:ext cx="896938"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2306638" y="2314575"/>
            <a:ext cx="642937"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2411413" y="3429000"/>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2411413" y="4365625"/>
            <a:ext cx="1223962"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2722813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89B1D5C-3FDF-484B-8390-1CAB6B4BB8EB}" type="slidenum">
              <a:rPr kumimoji="0" lang="zh-TW" altLang="en-US" sz="1200">
                <a:solidFill>
                  <a:srgbClr val="898989"/>
                </a:solidFill>
                <a:latin typeface="Calibri" charset="0"/>
                <a:ea typeface="新細明體" charset="-120"/>
              </a:rPr>
              <a:pPr eaLnBrk="1" hangingPunct="1"/>
              <a:t>180</a:t>
            </a:fld>
            <a:endParaRPr kumimoji="0" lang="zh-TW" altLang="en-US" sz="1200">
              <a:solidFill>
                <a:srgbClr val="898989"/>
              </a:solidFill>
              <a:latin typeface="Calibri" charset="0"/>
              <a:ea typeface="新細明體" charset="-120"/>
            </a:endParaRPr>
          </a:p>
        </p:txBody>
      </p:sp>
      <p:pic>
        <p:nvPicPr>
          <p:cNvPr id="1966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52513"/>
            <a:ext cx="8675688" cy="553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0713"/>
            <a:ext cx="8651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itle 1"/>
          <p:cNvSpPr>
            <a:spLocks noGrp="1"/>
          </p:cNvSpPr>
          <p:nvPr>
            <p:ph type="title"/>
          </p:nvPr>
        </p:nvSpPr>
        <p:spPr>
          <a:xfrm>
            <a:off x="468313" y="9525"/>
            <a:ext cx="8229600" cy="503238"/>
          </a:xfrm>
        </p:spPr>
        <p:txBody>
          <a:bodyPr/>
          <a:lstStyle/>
          <a:p>
            <a:r>
              <a:rPr lang="en-US" altLang="en-US" sz="2600">
                <a:solidFill>
                  <a:srgbClr val="4F81BD"/>
                </a:solidFill>
                <a:latin typeface="Calibri" charset="0"/>
                <a:ea typeface="標楷體" charset="-120"/>
                <a:cs typeface="新細明體" charset="-120"/>
              </a:rPr>
              <a:t>Comparative analysis of Social Networking Analysis tools</a:t>
            </a:r>
          </a:p>
        </p:txBody>
      </p:sp>
      <p:sp>
        <p:nvSpPr>
          <p:cNvPr id="8" name="Rectangle 7"/>
          <p:cNvSpPr/>
          <p:nvPr/>
        </p:nvSpPr>
        <p:spPr>
          <a:xfrm>
            <a:off x="250825" y="6627813"/>
            <a:ext cx="8569325" cy="230187"/>
          </a:xfrm>
          <a:prstGeom prst="rect">
            <a:avLst/>
          </a:prstGeom>
        </p:spPr>
        <p:txBody>
          <a:bodyPr>
            <a:spAutoFit/>
          </a:bodyPr>
          <a:lstStyle/>
          <a:p>
            <a:pPr algn="ctr">
              <a:defRPr/>
            </a:pPr>
            <a:r>
              <a:rPr lang="en-US" sz="900" dirty="0">
                <a:solidFill>
                  <a:schemeClr val="bg1">
                    <a:lumMod val="75000"/>
                  </a:schemeClr>
                </a:solidFill>
                <a:ea typeface="ＭＳ Ｐゴシック" charset="0"/>
                <a:cs typeface="ＭＳ Ｐゴシック" charset="0"/>
              </a:rPr>
              <a:t>Source: </a:t>
            </a:r>
            <a:r>
              <a:rPr lang="en-US" sz="900" dirty="0" err="1">
                <a:solidFill>
                  <a:schemeClr val="bg1">
                    <a:lumMod val="75000"/>
                  </a:schemeClr>
                </a:solidFill>
                <a:ea typeface="ＭＳ Ｐゴシック" charset="0"/>
                <a:cs typeface="ＭＳ Ｐゴシック" charset="0"/>
              </a:rPr>
              <a:t>Agrawal</a:t>
            </a:r>
            <a:r>
              <a:rPr lang="en-US" sz="900" dirty="0">
                <a:solidFill>
                  <a:schemeClr val="bg1">
                    <a:lumMod val="75000"/>
                  </a:schemeClr>
                </a:solidFill>
                <a:ea typeface="ＭＳ Ｐゴシック" charset="0"/>
                <a:cs typeface="ＭＳ Ｐゴシック" charset="0"/>
              </a:rPr>
              <a:t>, H., Thakur, A., </a:t>
            </a:r>
            <a:r>
              <a:rPr lang="en-US" sz="900" dirty="0" err="1">
                <a:solidFill>
                  <a:schemeClr val="bg1">
                    <a:lumMod val="75000"/>
                  </a:schemeClr>
                </a:solidFill>
                <a:ea typeface="ＭＳ Ｐゴシック" charset="0"/>
                <a:cs typeface="ＭＳ Ｐゴシック" charset="0"/>
              </a:rPr>
              <a:t>Slathia</a:t>
            </a:r>
            <a:r>
              <a:rPr lang="en-US" sz="900" dirty="0">
                <a:solidFill>
                  <a:schemeClr val="bg1">
                    <a:lumMod val="75000"/>
                  </a:schemeClr>
                </a:solidFill>
                <a:ea typeface="ＭＳ Ｐゴシック" charset="0"/>
                <a:cs typeface="ＭＳ Ｐゴシック" charset="0"/>
              </a:rPr>
              <a:t>, R., &amp; </a:t>
            </a:r>
            <a:r>
              <a:rPr lang="en-US" sz="900" dirty="0" err="1">
                <a:solidFill>
                  <a:schemeClr val="bg1">
                    <a:lumMod val="75000"/>
                  </a:schemeClr>
                </a:solidFill>
                <a:ea typeface="ＭＳ Ｐゴシック" charset="0"/>
                <a:cs typeface="ＭＳ Ｐゴシック" charset="0"/>
              </a:rPr>
              <a:t>Sumangali</a:t>
            </a:r>
            <a:r>
              <a:rPr lang="en-US" sz="900" dirty="0">
                <a:solidFill>
                  <a:schemeClr val="bg1">
                    <a:lumMod val="75000"/>
                  </a:schemeClr>
                </a:solidFill>
                <a:ea typeface="ＭＳ Ｐゴシック" charset="0"/>
                <a:cs typeface="ＭＳ Ｐゴシック" charset="0"/>
              </a:rPr>
              <a:t>, K. (2015). A Comparative Analysis of Social Networking Analysis Tools. J Inform Tech </a:t>
            </a:r>
            <a:r>
              <a:rPr lang="en-US" sz="900" dirty="0" err="1">
                <a:solidFill>
                  <a:schemeClr val="bg1">
                    <a:lumMod val="75000"/>
                  </a:schemeClr>
                </a:solidFill>
                <a:ea typeface="ＭＳ Ｐゴシック" charset="0"/>
                <a:cs typeface="ＭＳ Ｐゴシック" charset="0"/>
              </a:rPr>
              <a:t>Softw</a:t>
            </a:r>
            <a:r>
              <a:rPr lang="en-US" sz="900" dirty="0">
                <a:solidFill>
                  <a:schemeClr val="bg1">
                    <a:lumMod val="75000"/>
                  </a:schemeClr>
                </a:solidFill>
                <a:ea typeface="ＭＳ Ｐゴシック" charset="0"/>
                <a:cs typeface="ＭＳ Ｐゴシック" charset="0"/>
              </a:rPr>
              <a:t> </a:t>
            </a:r>
            <a:r>
              <a:rPr lang="en-US" sz="900" dirty="0" err="1">
                <a:solidFill>
                  <a:schemeClr val="bg1">
                    <a:lumMod val="75000"/>
                  </a:schemeClr>
                </a:solidFill>
                <a:ea typeface="ＭＳ Ｐゴシック" charset="0"/>
                <a:cs typeface="ＭＳ Ｐゴシック" charset="0"/>
              </a:rPr>
              <a:t>Eng</a:t>
            </a:r>
            <a:r>
              <a:rPr lang="en-US" sz="900" dirty="0">
                <a:solidFill>
                  <a:schemeClr val="bg1">
                    <a:lumMod val="75000"/>
                  </a:schemeClr>
                </a:solidFill>
                <a:ea typeface="ＭＳ Ｐゴシック" charset="0"/>
                <a:cs typeface="ＭＳ Ｐゴシック" charset="0"/>
              </a:rPr>
              <a:t>, 5(157), 2.</a:t>
            </a:r>
          </a:p>
        </p:txBody>
      </p:sp>
    </p:spTree>
    <p:extLst>
      <p:ext uri="{BB962C8B-B14F-4D97-AF65-F5344CB8AC3E}">
        <p14:creationId xmlns:p14="http://schemas.microsoft.com/office/powerpoint/2010/main" val="1391072950"/>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008" y="31050"/>
            <a:ext cx="8229600" cy="1021686"/>
          </a:xfrm>
        </p:spPr>
        <p:txBody>
          <a:bodyPr/>
          <a:lstStyle/>
          <a:p>
            <a:r>
              <a:rPr lang="en-US" sz="3600" dirty="0">
                <a:solidFill>
                  <a:schemeClr val="accent1"/>
                </a:solidFill>
              </a:rPr>
              <a:t>A Survey of Tools for Community Detection and Mining in Social Networks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53837580"/>
              </p:ext>
            </p:extLst>
          </p:nvPr>
        </p:nvGraphicFramePr>
        <p:xfrm>
          <a:off x="472008" y="1470876"/>
          <a:ext cx="8244408" cy="4995748"/>
        </p:xfrm>
        <a:graphic>
          <a:graphicData uri="http://schemas.openxmlformats.org/drawingml/2006/table">
            <a:tbl>
              <a:tblPr>
                <a:tableStyleId>{5C22544A-7EE6-4342-B048-85BDC9FD1C3A}</a:tableStyleId>
              </a:tblPr>
              <a:tblGrid>
                <a:gridCol w="2061102"/>
                <a:gridCol w="2061102"/>
                <a:gridCol w="2061102"/>
                <a:gridCol w="2061102"/>
              </a:tblGrid>
              <a:tr h="292100">
                <a:tc>
                  <a:txBody>
                    <a:bodyPr/>
                    <a:lstStyle/>
                    <a:p>
                      <a:pPr algn="l" fontAlgn="b"/>
                      <a:r>
                        <a:rPr lang="en-US" sz="2400" b="1" u="none" strike="noStrike" dirty="0">
                          <a:solidFill>
                            <a:srgbClr val="FF0000"/>
                          </a:solidFill>
                          <a:effectLst/>
                        </a:rPr>
                        <a:t>Tools</a:t>
                      </a:r>
                      <a:endParaRPr lang="en-US" sz="2400" b="1" i="0" u="none" strike="noStrike" dirty="0">
                        <a:solidFill>
                          <a:srgbClr val="FF0000"/>
                        </a:solidFill>
                        <a:effectLst/>
                        <a:latin typeface="Calibri" charset="0"/>
                      </a:endParaRPr>
                    </a:p>
                  </a:txBody>
                  <a:tcPr marL="6350" marR="6350" marT="6350" marB="0" anchor="b"/>
                </a:tc>
                <a:tc>
                  <a:txBody>
                    <a:bodyPr/>
                    <a:lstStyle/>
                    <a:p>
                      <a:pPr algn="ctr" fontAlgn="b"/>
                      <a:r>
                        <a:rPr lang="en-US" sz="2400" u="none" strike="noStrike" dirty="0" err="1">
                          <a:effectLst/>
                        </a:rPr>
                        <a:t>Pajek</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Gephi</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igraph</a:t>
                      </a:r>
                      <a:endParaRPr lang="en-US" sz="2400" b="0" i="0" u="none" strike="noStrike">
                        <a:solidFill>
                          <a:srgbClr val="000000"/>
                        </a:solidFill>
                        <a:effectLst/>
                        <a:latin typeface="Calibri" charset="0"/>
                      </a:endParaRPr>
                    </a:p>
                  </a:txBody>
                  <a:tcPr marL="6350" marR="6350" marT="6350" marB="0" anchor="b"/>
                </a:tc>
              </a:tr>
              <a:tr h="203200">
                <a:tc>
                  <a:txBody>
                    <a:bodyPr/>
                    <a:lstStyle/>
                    <a:p>
                      <a:pPr algn="l" fontAlgn="ctr"/>
                      <a:r>
                        <a:rPr lang="en-US" sz="2400" u="none" strike="noStrike">
                          <a:effectLst/>
                        </a:rPr>
                        <a:t>Version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hr-HR" sz="2400" u="none" strike="noStrike" dirty="0">
                          <a:effectLst/>
                        </a:rPr>
                        <a:t>4.1</a:t>
                      </a:r>
                      <a:endParaRPr lang="hr-HR" sz="2400" b="0" i="0" u="none" strike="noStrike" dirty="0">
                        <a:solidFill>
                          <a:srgbClr val="000000"/>
                        </a:solidFill>
                        <a:effectLst/>
                        <a:latin typeface="Arial" charset="0"/>
                      </a:endParaRPr>
                    </a:p>
                  </a:txBody>
                  <a:tcPr marL="6350" marR="6350" marT="6350" marB="0" anchor="ctr"/>
                </a:tc>
                <a:tc>
                  <a:txBody>
                    <a:bodyPr/>
                    <a:lstStyle/>
                    <a:p>
                      <a:pPr algn="ctr" fontAlgn="ctr"/>
                      <a:r>
                        <a:rPr lang="hr-HR" sz="2400" u="none" strike="noStrike">
                          <a:effectLst/>
                        </a:rPr>
                        <a:t>0.9.1 </a:t>
                      </a:r>
                      <a:endParaRPr lang="hr-HR" sz="2400" b="0" i="0" u="none" strike="noStrike">
                        <a:solidFill>
                          <a:srgbClr val="000000"/>
                        </a:solidFill>
                        <a:effectLst/>
                        <a:latin typeface="Arial" charset="0"/>
                      </a:endParaRPr>
                    </a:p>
                  </a:txBody>
                  <a:tcPr marL="6350" marR="6350" marT="6350" marB="0" anchor="ctr"/>
                </a:tc>
                <a:tc>
                  <a:txBody>
                    <a:bodyPr/>
                    <a:lstStyle/>
                    <a:p>
                      <a:pPr algn="ctr" fontAlgn="ctr"/>
                      <a:r>
                        <a:rPr lang="nb-NO" sz="2400" u="none" strike="noStrike">
                          <a:effectLst/>
                        </a:rPr>
                        <a:t>1.0.1 </a:t>
                      </a:r>
                      <a:endParaRPr lang="nb-NO" sz="2400" b="0" i="0" u="none" strike="noStrike">
                        <a:solidFill>
                          <a:srgbClr val="000000"/>
                        </a:solidFill>
                        <a:effectLst/>
                        <a:latin typeface="Arial" charset="0"/>
                      </a:endParaRPr>
                    </a:p>
                  </a:txBody>
                  <a:tcPr marL="6350" marR="6350" marT="6350" marB="0" anchor="ctr"/>
                </a:tc>
              </a:tr>
              <a:tr h="457200">
                <a:tc>
                  <a:txBody>
                    <a:bodyPr/>
                    <a:lstStyle/>
                    <a:p>
                      <a:pPr algn="l" fontAlgn="ctr"/>
                      <a:r>
                        <a:rPr lang="en-US" sz="2400" u="none" strike="noStrike">
                          <a:effectLst/>
                        </a:rPr>
                        <a:t>Website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err="1">
                          <a:effectLst/>
                        </a:rPr>
                        <a:t>vlado.fmf.uni­lj.si</a:t>
                      </a:r>
                      <a:r>
                        <a:rPr lang="en-US" sz="2400" u="none" strike="noStrike" dirty="0">
                          <a:effectLst/>
                        </a:rPr>
                        <a:t>/pub/networks/</a:t>
                      </a:r>
                      <a:r>
                        <a:rPr lang="en-US" sz="2400" u="none" strike="noStrike" dirty="0" err="1">
                          <a:effectLst/>
                        </a:rPr>
                        <a:t>pajek</a:t>
                      </a:r>
                      <a:r>
                        <a:rPr lang="en-US" sz="2400" u="none" strike="noStrike" dirty="0">
                          <a:effectLst/>
                        </a:rPr>
                        <a:t>/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err="1">
                          <a:effectLst/>
                        </a:rPr>
                        <a:t>gephi.org</a:t>
                      </a:r>
                      <a:r>
                        <a:rPr lang="en-US" sz="2400" u="none" strike="noStrike" dirty="0">
                          <a:effectLst/>
                        </a:rPr>
                        <a:t>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igraph.org </a:t>
                      </a:r>
                      <a:endParaRPr lang="en-US" sz="2400" b="0" i="0" u="none" strike="noStrike">
                        <a:solidFill>
                          <a:srgbClr val="000000"/>
                        </a:solidFill>
                        <a:effectLst/>
                        <a:latin typeface="Arial" charset="0"/>
                      </a:endParaRPr>
                    </a:p>
                  </a:txBody>
                  <a:tcPr marL="6350" marR="6350" marT="6350" marB="0" anchor="ctr"/>
                </a:tc>
              </a:tr>
              <a:tr h="203200">
                <a:tc>
                  <a:txBody>
                    <a:bodyPr/>
                    <a:lstStyle/>
                    <a:p>
                      <a:pPr algn="l" fontAlgn="ctr"/>
                      <a:r>
                        <a:rPr lang="en-US" sz="2400" u="none" strike="noStrike">
                          <a:effectLst/>
                        </a:rPr>
                        <a:t>Type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Software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Software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Library </a:t>
                      </a:r>
                      <a:endParaRPr lang="en-US" sz="2400" b="0" i="0" u="none" strike="noStrike">
                        <a:solidFill>
                          <a:srgbClr val="000000"/>
                        </a:solidFill>
                        <a:effectLst/>
                        <a:latin typeface="Arial" charset="0"/>
                      </a:endParaRPr>
                    </a:p>
                  </a:txBody>
                  <a:tcPr marL="6350" marR="6350" marT="6350" marB="0" anchor="ctr"/>
                </a:tc>
              </a:tr>
              <a:tr h="317500">
                <a:tc>
                  <a:txBody>
                    <a:bodyPr/>
                    <a:lstStyle/>
                    <a:p>
                      <a:pPr algn="l" fontAlgn="ctr"/>
                      <a:r>
                        <a:rPr lang="en-US" sz="2400" u="none" strike="noStrike">
                          <a:effectLst/>
                        </a:rPr>
                        <a:t>Platform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Windows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Windows, Mac OS X, Linux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de-DE" sz="2400" u="none" strike="noStrike">
                          <a:effectLst/>
                        </a:rPr>
                        <a:t>R, Python, C/C++ </a:t>
                      </a:r>
                      <a:endParaRPr lang="de-DE" sz="2400" b="0" i="0" u="none" strike="noStrike">
                        <a:solidFill>
                          <a:srgbClr val="000000"/>
                        </a:solidFill>
                        <a:effectLst/>
                        <a:latin typeface="Arial" charset="0"/>
                      </a:endParaRPr>
                    </a:p>
                  </a:txBody>
                  <a:tcPr marL="6350" marR="6350" marT="6350" marB="0" anchor="ctr"/>
                </a:tc>
              </a:tr>
              <a:tr h="304800">
                <a:tc>
                  <a:txBody>
                    <a:bodyPr/>
                    <a:lstStyle/>
                    <a:p>
                      <a:pPr algn="l" fontAlgn="ctr"/>
                      <a:r>
                        <a:rPr lang="en-US" sz="2400" u="none" strike="noStrike">
                          <a:effectLst/>
                        </a:rPr>
                        <a:t>License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Free and Commercial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Open source and free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Open source and free </a:t>
                      </a:r>
                      <a:endParaRPr lang="en-US" sz="2400" b="0" i="0" u="none" strike="noStrike" dirty="0">
                        <a:solidFill>
                          <a:srgbClr val="000000"/>
                        </a:solidFill>
                        <a:effectLst/>
                        <a:latin typeface="Arial" charset="0"/>
                      </a:endParaRPr>
                    </a:p>
                  </a:txBody>
                  <a:tcPr marL="6350" marR="6350" marT="6350" marB="0" anchor="ctr"/>
                </a:tc>
              </a:tr>
              <a:tr h="317500">
                <a:tc>
                  <a:txBody>
                    <a:bodyPr/>
                    <a:lstStyle/>
                    <a:p>
                      <a:pPr algn="l" fontAlgn="ctr"/>
                      <a:r>
                        <a:rPr lang="en-US" sz="2400" u="none" strike="noStrike">
                          <a:effectLst/>
                        </a:rPr>
                        <a:t>Number of nodes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1 Billion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0.6 Million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&gt;1 Million </a:t>
                      </a:r>
                      <a:endParaRPr lang="en-US" sz="2400" b="0" i="0" u="none" strike="noStrike" dirty="0">
                        <a:solidFill>
                          <a:srgbClr val="000000"/>
                        </a:solidFill>
                        <a:effectLst/>
                        <a:latin typeface="Arial" charset="0"/>
                      </a:endParaRPr>
                    </a:p>
                  </a:txBody>
                  <a:tcPr marL="6350" marR="6350" marT="6350" marB="0" anchor="ctr"/>
                </a:tc>
              </a:tr>
              <a:tr h="562178">
                <a:tc>
                  <a:txBody>
                    <a:bodyPr/>
                    <a:lstStyle/>
                    <a:p>
                      <a:pPr algn="l" fontAlgn="ctr"/>
                      <a:r>
                        <a:rPr lang="en-US" sz="2400" u="none" strike="noStrike" dirty="0">
                          <a:effectLst/>
                        </a:rPr>
                        <a:t>Computing Time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Medium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Fast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Fast </a:t>
                      </a:r>
                      <a:endParaRPr lang="en-US" sz="2400" b="0" i="0" u="none" strike="noStrike" dirty="0">
                        <a:solidFill>
                          <a:srgbClr val="000000"/>
                        </a:solidFill>
                        <a:effectLst/>
                        <a:latin typeface="Arial" charset="0"/>
                      </a:endParaRPr>
                    </a:p>
                  </a:txBody>
                  <a:tcPr marL="6350" marR="6350" marT="6350" marB="0" anchor="ctr"/>
                </a:tc>
              </a:tr>
            </a:tbl>
          </a:graphicData>
        </a:graphic>
      </p:graphicFrame>
      <p:sp>
        <p:nvSpPr>
          <p:cNvPr id="4" name="Slide Number Placeholder 3"/>
          <p:cNvSpPr>
            <a:spLocks noGrp="1"/>
          </p:cNvSpPr>
          <p:nvPr>
            <p:ph type="sldNum" sz="quarter" idx="12"/>
          </p:nvPr>
        </p:nvSpPr>
        <p:spPr/>
        <p:txBody>
          <a:bodyPr/>
          <a:lstStyle/>
          <a:p>
            <a:fld id="{10FEE30E-D778-3F4E-B612-E45A1B95534F}" type="slidenum">
              <a:rPr lang="zh-TW" altLang="en-US" smtClean="0"/>
              <a:pPr/>
              <a:t>181</a:t>
            </a:fld>
            <a:endParaRPr lang="zh-TW" altLang="en-US"/>
          </a:p>
        </p:txBody>
      </p:sp>
      <p:sp>
        <p:nvSpPr>
          <p:cNvPr id="6" name="Rectangle 5"/>
          <p:cNvSpPr/>
          <p:nvPr/>
        </p:nvSpPr>
        <p:spPr>
          <a:xfrm>
            <a:off x="647564" y="6519862"/>
            <a:ext cx="7848872" cy="400110"/>
          </a:xfrm>
          <a:prstGeom prst="rect">
            <a:avLst/>
          </a:prstGeom>
        </p:spPr>
        <p:txBody>
          <a:bodyPr wrap="square">
            <a:spAutoFit/>
          </a:bodyPr>
          <a:lstStyle/>
          <a:p>
            <a:pPr algn="ctr"/>
            <a:r>
              <a:rPr lang="en-US" sz="1000" dirty="0" smtClean="0">
                <a:solidFill>
                  <a:schemeClr val="bg1">
                    <a:lumMod val="75000"/>
                  </a:schemeClr>
                </a:solidFill>
              </a:rPr>
              <a:t>Source: </a:t>
            </a:r>
            <a:r>
              <a:rPr lang="en-US" sz="1000" dirty="0" err="1" smtClean="0">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
        <p:nvSpPr>
          <p:cNvPr id="7" name="Rectangle 6"/>
          <p:cNvSpPr/>
          <p:nvPr/>
        </p:nvSpPr>
        <p:spPr>
          <a:xfrm>
            <a:off x="3203848" y="1074925"/>
            <a:ext cx="2206501" cy="369332"/>
          </a:xfrm>
          <a:prstGeom prst="rect">
            <a:avLst/>
          </a:prstGeom>
        </p:spPr>
        <p:txBody>
          <a:bodyPr wrap="none">
            <a:spAutoFit/>
          </a:bodyPr>
          <a:lstStyle/>
          <a:p>
            <a:r>
              <a:rPr lang="en-US" altLang="en-US" dirty="0" smtClean="0">
                <a:latin typeface="Calibri" charset="0"/>
                <a:ea typeface="標楷體" charset="-120"/>
                <a:cs typeface="新細明體" charset="-120"/>
              </a:rPr>
              <a:t>(</a:t>
            </a:r>
            <a:r>
              <a:rPr lang="en-US" altLang="en-US" dirty="0" err="1" smtClean="0">
                <a:latin typeface="Calibri" charset="0"/>
                <a:ea typeface="標楷體" charset="-120"/>
                <a:cs typeface="新細明體" charset="-120"/>
              </a:rPr>
              <a:t>Maivizhi</a:t>
            </a:r>
            <a:r>
              <a:rPr lang="en-US" altLang="en-US" dirty="0" smtClean="0">
                <a:latin typeface="Calibri" charset="0"/>
                <a:ea typeface="標楷體" charset="-120"/>
                <a:cs typeface="新細明體" charset="-120"/>
              </a:rPr>
              <a:t> et al., 2016)</a:t>
            </a:r>
            <a:endParaRPr lang="en-US" dirty="0"/>
          </a:p>
        </p:txBody>
      </p:sp>
    </p:spTree>
    <p:extLst>
      <p:ext uri="{BB962C8B-B14F-4D97-AF65-F5344CB8AC3E}">
        <p14:creationId xmlns:p14="http://schemas.microsoft.com/office/powerpoint/2010/main" val="157422682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027599376"/>
              </p:ext>
            </p:extLst>
          </p:nvPr>
        </p:nvGraphicFramePr>
        <p:xfrm>
          <a:off x="318355" y="2459396"/>
          <a:ext cx="8507289" cy="2952327"/>
        </p:xfrm>
        <a:graphic>
          <a:graphicData uri="http://schemas.openxmlformats.org/drawingml/2006/table">
            <a:tbl>
              <a:tblPr>
                <a:tableStyleId>{5C22544A-7EE6-4342-B048-85BDC9FD1C3A}</a:tableStyleId>
              </a:tblPr>
              <a:tblGrid>
                <a:gridCol w="3812991"/>
                <a:gridCol w="1564766"/>
                <a:gridCol w="1564766"/>
                <a:gridCol w="1564766"/>
              </a:tblGrid>
              <a:tr h="539326">
                <a:tc>
                  <a:txBody>
                    <a:bodyPr/>
                    <a:lstStyle/>
                    <a:p>
                      <a:pPr algn="l" fontAlgn="b"/>
                      <a:r>
                        <a:rPr lang="en-US" sz="2400" b="1" u="none" strike="noStrike" dirty="0">
                          <a:solidFill>
                            <a:srgbClr val="FF0000"/>
                          </a:solidFill>
                          <a:effectLst/>
                        </a:rPr>
                        <a:t>Network Type </a:t>
                      </a:r>
                      <a:endParaRPr lang="en-US" sz="2400" b="1" i="0" u="none" strike="noStrike" dirty="0">
                        <a:solidFill>
                          <a:srgbClr val="FF0000"/>
                        </a:solidFill>
                        <a:effectLst/>
                        <a:latin typeface="Calibri" charset="0"/>
                      </a:endParaRPr>
                    </a:p>
                  </a:txBody>
                  <a:tcPr marL="6350" marR="6350" marT="6350" marB="0" anchor="b"/>
                </a:tc>
                <a:tc>
                  <a:txBody>
                    <a:bodyPr/>
                    <a:lstStyle/>
                    <a:p>
                      <a:pPr algn="ctr" fontAlgn="b"/>
                      <a:r>
                        <a:rPr lang="en-US" sz="2400" u="none" strike="noStrike" dirty="0" err="1">
                          <a:effectLst/>
                        </a:rPr>
                        <a:t>Pajek</a:t>
                      </a:r>
                      <a:r>
                        <a:rPr lang="en-US" sz="2400" u="none" strike="noStrike" dirty="0">
                          <a:effectLst/>
                        </a:rPr>
                        <a:t>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Gephi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igraph </a:t>
                      </a:r>
                      <a:endParaRPr lang="en-US" sz="2400" b="0" i="0" u="none" strike="noStrike">
                        <a:solidFill>
                          <a:srgbClr val="000000"/>
                        </a:solidFill>
                        <a:effectLst/>
                        <a:latin typeface="Calibri" charset="0"/>
                      </a:endParaRPr>
                    </a:p>
                  </a:txBody>
                  <a:tcPr marL="6350" marR="6350" marT="6350" marB="0" anchor="b"/>
                </a:tc>
              </a:tr>
              <a:tr h="539326">
                <a:tc>
                  <a:txBody>
                    <a:bodyPr/>
                    <a:lstStyle/>
                    <a:p>
                      <a:pPr algn="l" fontAlgn="b"/>
                      <a:r>
                        <a:rPr lang="en-US" sz="2400" u="none" strike="noStrike">
                          <a:effectLst/>
                        </a:rPr>
                        <a:t>1-mode network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r>
              <a:tr h="539326">
                <a:tc>
                  <a:txBody>
                    <a:bodyPr/>
                    <a:lstStyle/>
                    <a:p>
                      <a:pPr algn="l" fontAlgn="b"/>
                      <a:r>
                        <a:rPr lang="en-US" sz="2400" u="none" strike="noStrike">
                          <a:effectLst/>
                        </a:rPr>
                        <a:t>2-mode network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r>
              <a:tr h="539326">
                <a:tc>
                  <a:txBody>
                    <a:bodyPr/>
                    <a:lstStyle/>
                    <a:p>
                      <a:pPr algn="l" fontAlgn="b"/>
                      <a:r>
                        <a:rPr lang="en-US" sz="2400" u="none" strike="noStrike">
                          <a:effectLst/>
                        </a:rPr>
                        <a:t>Multi-relational network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r>
              <a:tr h="795023">
                <a:tc>
                  <a:txBody>
                    <a:bodyPr/>
                    <a:lstStyle/>
                    <a:p>
                      <a:pPr algn="l" fontAlgn="b"/>
                      <a:r>
                        <a:rPr lang="en-US" sz="2400" u="none" strike="noStrike" dirty="0">
                          <a:effectLst/>
                        </a:rPr>
                        <a:t>Temporal (dynamic) network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r>
            </a:tbl>
          </a:graphicData>
        </a:graphic>
      </p:graphicFrame>
      <p:sp>
        <p:nvSpPr>
          <p:cNvPr id="4" name="Slide Number Placeholder 3"/>
          <p:cNvSpPr>
            <a:spLocks noGrp="1"/>
          </p:cNvSpPr>
          <p:nvPr>
            <p:ph type="sldNum" sz="quarter" idx="12"/>
          </p:nvPr>
        </p:nvSpPr>
        <p:spPr/>
        <p:txBody>
          <a:bodyPr/>
          <a:lstStyle/>
          <a:p>
            <a:fld id="{10FEE30E-D778-3F4E-B612-E45A1B95534F}" type="slidenum">
              <a:rPr lang="zh-TW" altLang="en-US" smtClean="0"/>
              <a:pPr/>
              <a:t>182</a:t>
            </a:fld>
            <a:endParaRPr lang="zh-TW" altLang="en-US"/>
          </a:p>
        </p:txBody>
      </p:sp>
      <p:sp>
        <p:nvSpPr>
          <p:cNvPr id="6" name="Title 1"/>
          <p:cNvSpPr>
            <a:spLocks noGrp="1"/>
          </p:cNvSpPr>
          <p:nvPr>
            <p:ph type="title"/>
          </p:nvPr>
        </p:nvSpPr>
        <p:spPr>
          <a:xfrm>
            <a:off x="472008" y="215593"/>
            <a:ext cx="8229600" cy="1021686"/>
          </a:xfrm>
        </p:spPr>
        <p:txBody>
          <a:bodyPr/>
          <a:lstStyle/>
          <a:p>
            <a:r>
              <a:rPr lang="en-US" sz="3600" dirty="0">
                <a:solidFill>
                  <a:schemeClr val="accent1"/>
                </a:solidFill>
              </a:rPr>
              <a:t>A Survey of Tools for Community Detection and Mining in Social Networks</a:t>
            </a:r>
          </a:p>
        </p:txBody>
      </p:sp>
      <p:sp>
        <p:nvSpPr>
          <p:cNvPr id="7" name="Rectangle 6"/>
          <p:cNvSpPr/>
          <p:nvPr/>
        </p:nvSpPr>
        <p:spPr>
          <a:xfrm>
            <a:off x="647564" y="6453336"/>
            <a:ext cx="7848872" cy="400110"/>
          </a:xfrm>
          <a:prstGeom prst="rect">
            <a:avLst/>
          </a:prstGeom>
        </p:spPr>
        <p:txBody>
          <a:bodyPr wrap="square">
            <a:spAutoFit/>
          </a:bodyPr>
          <a:lstStyle/>
          <a:p>
            <a:pPr algn="ctr"/>
            <a:r>
              <a:rPr lang="en-US" sz="1000" dirty="0" smtClean="0">
                <a:solidFill>
                  <a:schemeClr val="bg1">
                    <a:lumMod val="75000"/>
                  </a:schemeClr>
                </a:solidFill>
              </a:rPr>
              <a:t>Source: </a:t>
            </a:r>
            <a:r>
              <a:rPr lang="en-US" sz="1000" dirty="0" err="1" smtClean="0">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
        <p:nvSpPr>
          <p:cNvPr id="8" name="Rectangle 7"/>
          <p:cNvSpPr/>
          <p:nvPr/>
        </p:nvSpPr>
        <p:spPr>
          <a:xfrm>
            <a:off x="3203848" y="1259468"/>
            <a:ext cx="2206501" cy="369332"/>
          </a:xfrm>
          <a:prstGeom prst="rect">
            <a:avLst/>
          </a:prstGeom>
        </p:spPr>
        <p:txBody>
          <a:bodyPr wrap="none">
            <a:spAutoFit/>
          </a:bodyPr>
          <a:lstStyle/>
          <a:p>
            <a:r>
              <a:rPr lang="en-US" altLang="en-US" dirty="0" smtClean="0">
                <a:latin typeface="Calibri" charset="0"/>
                <a:ea typeface="標楷體" charset="-120"/>
                <a:cs typeface="新細明體" charset="-120"/>
              </a:rPr>
              <a:t>(</a:t>
            </a:r>
            <a:r>
              <a:rPr lang="en-US" altLang="en-US" dirty="0" err="1" smtClean="0">
                <a:latin typeface="Calibri" charset="0"/>
                <a:ea typeface="標楷體" charset="-120"/>
                <a:cs typeface="新細明體" charset="-120"/>
              </a:rPr>
              <a:t>Maivizhi</a:t>
            </a:r>
            <a:r>
              <a:rPr lang="en-US" altLang="en-US" dirty="0" smtClean="0">
                <a:latin typeface="Calibri" charset="0"/>
                <a:ea typeface="標楷體" charset="-120"/>
                <a:cs typeface="新細明體" charset="-120"/>
              </a:rPr>
              <a:t> et al., 2016)</a:t>
            </a:r>
            <a:endParaRPr lang="en-US" dirty="0"/>
          </a:p>
        </p:txBody>
      </p:sp>
    </p:spTree>
    <p:extLst>
      <p:ext uri="{BB962C8B-B14F-4D97-AF65-F5344CB8AC3E}">
        <p14:creationId xmlns:p14="http://schemas.microsoft.com/office/powerpoint/2010/main" val="79602187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71320296"/>
              </p:ext>
            </p:extLst>
          </p:nvPr>
        </p:nvGraphicFramePr>
        <p:xfrm>
          <a:off x="482751" y="1772816"/>
          <a:ext cx="8204048" cy="3721100"/>
        </p:xfrm>
        <a:graphic>
          <a:graphicData uri="http://schemas.openxmlformats.org/drawingml/2006/table">
            <a:tbl>
              <a:tblPr>
                <a:tableStyleId>{5C22544A-7EE6-4342-B048-85BDC9FD1C3A}</a:tableStyleId>
              </a:tblPr>
              <a:tblGrid>
                <a:gridCol w="2051012"/>
                <a:gridCol w="2051012"/>
                <a:gridCol w="2051012"/>
                <a:gridCol w="2051012"/>
              </a:tblGrid>
              <a:tr h="215900">
                <a:tc>
                  <a:txBody>
                    <a:bodyPr/>
                    <a:lstStyle/>
                    <a:p>
                      <a:pPr algn="l" fontAlgn="ctr"/>
                      <a:r>
                        <a:rPr lang="en-US" sz="2400" b="1" u="none" strike="noStrike" dirty="0">
                          <a:solidFill>
                            <a:srgbClr val="FF0000"/>
                          </a:solidFill>
                          <a:effectLst/>
                        </a:rPr>
                        <a:t>File Format </a:t>
                      </a:r>
                      <a:endParaRPr lang="en-US" sz="2400" b="1" i="0" u="none" strike="noStrike" dirty="0">
                        <a:solidFill>
                          <a:srgbClr val="FF0000"/>
                        </a:solidFill>
                        <a:effectLst/>
                        <a:latin typeface="Arial" charset="0"/>
                      </a:endParaRPr>
                    </a:p>
                  </a:txBody>
                  <a:tcPr marL="6350" marR="6350" marT="6350" marB="0" anchor="ctr"/>
                </a:tc>
                <a:tc>
                  <a:txBody>
                    <a:bodyPr/>
                    <a:lstStyle/>
                    <a:p>
                      <a:pPr algn="ctr" fontAlgn="ctr"/>
                      <a:r>
                        <a:rPr lang="en-US" sz="2400" u="none" strike="noStrike" dirty="0" err="1">
                          <a:effectLst/>
                        </a:rPr>
                        <a:t>Pajek</a:t>
                      </a:r>
                      <a:r>
                        <a:rPr lang="en-US" sz="2400" u="none" strike="noStrike" dirty="0">
                          <a:effectLst/>
                        </a:rPr>
                        <a:t>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Gephi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igraph </a:t>
                      </a:r>
                      <a:endParaRPr lang="en-US" sz="2400" b="0" i="0" u="none" strike="noStrike">
                        <a:solidFill>
                          <a:srgbClr val="000000"/>
                        </a:solidFill>
                        <a:effectLst/>
                        <a:latin typeface="Arial" charset="0"/>
                      </a:endParaRPr>
                    </a:p>
                  </a:txBody>
                  <a:tcPr marL="6350" marR="6350" marT="6350" marB="0" anchor="ctr"/>
                </a:tc>
              </a:tr>
              <a:tr h="215900">
                <a:tc>
                  <a:txBody>
                    <a:bodyPr/>
                    <a:lstStyle/>
                    <a:p>
                      <a:pPr algn="l" fontAlgn="ctr"/>
                      <a:r>
                        <a:rPr lang="nb-NO" sz="2400" u="none" strike="noStrike">
                          <a:effectLst/>
                        </a:rPr>
                        <a:t>.net </a:t>
                      </a:r>
                      <a:endParaRPr lang="nb-NO"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r>
              <a:tr h="215900">
                <a:tc>
                  <a:txBody>
                    <a:bodyPr/>
                    <a:lstStyle/>
                    <a:p>
                      <a:pPr algn="l" fontAlgn="ctr"/>
                      <a:r>
                        <a:rPr lang="hr-HR" sz="2400" u="none" strike="noStrike">
                          <a:effectLst/>
                        </a:rPr>
                        <a:t>.gml </a:t>
                      </a:r>
                      <a:endParaRPr lang="hr-HR"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dirty="0">
                          <a:effectLst/>
                        </a:rPr>
                        <a:t>No </a:t>
                      </a:r>
                      <a:endParaRPr lang="es-ES_tradnl"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r>
              <a:tr h="215900">
                <a:tc>
                  <a:txBody>
                    <a:bodyPr/>
                    <a:lstStyle/>
                    <a:p>
                      <a:pPr algn="l" fontAlgn="ctr"/>
                      <a:r>
                        <a:rPr lang="en-US" sz="2400" u="none" strike="noStrike">
                          <a:effectLst/>
                        </a:rPr>
                        <a:t>.graphml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dirty="0">
                          <a:effectLst/>
                        </a:rPr>
                        <a:t>No </a:t>
                      </a:r>
                      <a:endParaRPr lang="es-ES_tradnl"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r>
              <a:tr h="215900">
                <a:tc>
                  <a:txBody>
                    <a:bodyPr/>
                    <a:lstStyle/>
                    <a:p>
                      <a:pPr algn="l" fontAlgn="ctr"/>
                      <a:r>
                        <a:rPr lang="en-US" sz="2400" u="none" strike="noStrike">
                          <a:effectLst/>
                        </a:rPr>
                        <a:t>.txt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dirty="0">
                          <a:effectLst/>
                        </a:rPr>
                        <a:t>No </a:t>
                      </a:r>
                      <a:endParaRPr lang="es-ES_tradnl"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r>
              <a:tr h="215900">
                <a:tc>
                  <a:txBody>
                    <a:bodyPr/>
                    <a:lstStyle/>
                    <a:p>
                      <a:pPr algn="l" fontAlgn="ctr"/>
                      <a:r>
                        <a:rPr lang="hu-HU" sz="2400" u="none" strike="noStrike">
                          <a:effectLst/>
                        </a:rPr>
                        <a:t>.csv </a:t>
                      </a:r>
                      <a:endParaRPr lang="hu-HU"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r>
              <a:tr h="215900">
                <a:tc>
                  <a:txBody>
                    <a:bodyPr/>
                    <a:lstStyle/>
                    <a:p>
                      <a:pPr algn="l" fontAlgn="ctr"/>
                      <a:r>
                        <a:rPr lang="en-US" sz="2400" u="none" strike="noStrike">
                          <a:effectLst/>
                        </a:rPr>
                        <a:t>.pajek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Import only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r>
              <a:tr h="215900">
                <a:tc>
                  <a:txBody>
                    <a:bodyPr/>
                    <a:lstStyle/>
                    <a:p>
                      <a:pPr algn="l" fontAlgn="ctr"/>
                      <a:r>
                        <a:rPr lang="cs-CZ" sz="2400" u="none" strike="noStrike">
                          <a:effectLst/>
                        </a:rPr>
                        <a:t>.dl </a:t>
                      </a:r>
                      <a:endParaRPr lang="cs-CZ"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Import only </a:t>
                      </a:r>
                      <a:endParaRPr lang="en-US" sz="2400" b="0" i="0" u="none" strike="noStrike" dirty="0">
                        <a:solidFill>
                          <a:srgbClr val="000000"/>
                        </a:solidFill>
                        <a:effectLst/>
                        <a:latin typeface="Arial" charset="0"/>
                      </a:endParaRPr>
                    </a:p>
                  </a:txBody>
                  <a:tcPr marL="6350" marR="6350" marT="6350" marB="0" anchor="ctr"/>
                </a:tc>
              </a:tr>
              <a:tr h="215900">
                <a:tc>
                  <a:txBody>
                    <a:bodyPr/>
                    <a:lstStyle/>
                    <a:p>
                      <a:pPr algn="l" fontAlgn="ctr"/>
                      <a:r>
                        <a:rPr lang="en-US" sz="2400" u="none" strike="noStrike">
                          <a:effectLst/>
                        </a:rPr>
                        <a:t>.graphdb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r>
              <a:tr h="215900">
                <a:tc>
                  <a:txBody>
                    <a:bodyPr/>
                    <a:lstStyle/>
                    <a:p>
                      <a:pPr algn="l" fontAlgn="ctr"/>
                      <a:r>
                        <a:rPr lang="fi-FI" sz="2400" u="none" strike="noStrike" dirty="0">
                          <a:effectLst/>
                        </a:rPr>
                        <a:t>.</a:t>
                      </a:r>
                      <a:r>
                        <a:rPr lang="fi-FI" sz="2400" u="none" strike="noStrike" dirty="0" err="1">
                          <a:effectLst/>
                        </a:rPr>
                        <a:t>dot</a:t>
                      </a:r>
                      <a:r>
                        <a:rPr lang="fi-FI" sz="2400" u="none" strike="noStrike" dirty="0">
                          <a:effectLst/>
                        </a:rPr>
                        <a:t> </a:t>
                      </a:r>
                      <a:endParaRPr lang="fi-FI" sz="2400" b="0" i="0" u="none" strike="noStrike" dirty="0">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Export only </a:t>
                      </a:r>
                      <a:endParaRPr lang="en-US" sz="2400" b="0" i="0" u="none" strike="noStrike" dirty="0">
                        <a:solidFill>
                          <a:srgbClr val="000000"/>
                        </a:solidFill>
                        <a:effectLst/>
                        <a:latin typeface="Arial" charset="0"/>
                      </a:endParaRPr>
                    </a:p>
                  </a:txBody>
                  <a:tcPr marL="6350" marR="6350" marT="6350" marB="0" anchor="ctr"/>
                </a:tc>
              </a:tr>
            </a:tbl>
          </a:graphicData>
        </a:graphic>
      </p:graphicFrame>
      <p:sp>
        <p:nvSpPr>
          <p:cNvPr id="4" name="Slide Number Placeholder 3"/>
          <p:cNvSpPr>
            <a:spLocks noGrp="1"/>
          </p:cNvSpPr>
          <p:nvPr>
            <p:ph type="sldNum" sz="quarter" idx="12"/>
          </p:nvPr>
        </p:nvSpPr>
        <p:spPr/>
        <p:txBody>
          <a:bodyPr/>
          <a:lstStyle/>
          <a:p>
            <a:fld id="{10FEE30E-D778-3F4E-B612-E45A1B95534F}" type="slidenum">
              <a:rPr lang="zh-TW" altLang="en-US" smtClean="0"/>
              <a:pPr/>
              <a:t>183</a:t>
            </a:fld>
            <a:endParaRPr lang="zh-TW" altLang="en-US"/>
          </a:p>
        </p:txBody>
      </p:sp>
      <p:sp>
        <p:nvSpPr>
          <p:cNvPr id="6" name="Title 1"/>
          <p:cNvSpPr>
            <a:spLocks noGrp="1"/>
          </p:cNvSpPr>
          <p:nvPr>
            <p:ph type="title"/>
          </p:nvPr>
        </p:nvSpPr>
        <p:spPr>
          <a:xfrm>
            <a:off x="472008" y="215593"/>
            <a:ext cx="8229600" cy="1021686"/>
          </a:xfrm>
        </p:spPr>
        <p:txBody>
          <a:bodyPr/>
          <a:lstStyle/>
          <a:p>
            <a:r>
              <a:rPr lang="en-US" sz="3600" dirty="0">
                <a:solidFill>
                  <a:schemeClr val="accent1"/>
                </a:solidFill>
              </a:rPr>
              <a:t>A Survey of Tools for Community Detection and Mining in Social Networks</a:t>
            </a:r>
          </a:p>
        </p:txBody>
      </p:sp>
      <p:sp>
        <p:nvSpPr>
          <p:cNvPr id="7" name="Rectangle 6"/>
          <p:cNvSpPr/>
          <p:nvPr/>
        </p:nvSpPr>
        <p:spPr>
          <a:xfrm>
            <a:off x="647564" y="6453336"/>
            <a:ext cx="7848872" cy="400110"/>
          </a:xfrm>
          <a:prstGeom prst="rect">
            <a:avLst/>
          </a:prstGeom>
        </p:spPr>
        <p:txBody>
          <a:bodyPr wrap="square">
            <a:spAutoFit/>
          </a:bodyPr>
          <a:lstStyle/>
          <a:p>
            <a:pPr algn="ctr"/>
            <a:r>
              <a:rPr lang="en-US" sz="1000" dirty="0" smtClean="0">
                <a:solidFill>
                  <a:schemeClr val="bg1">
                    <a:lumMod val="75000"/>
                  </a:schemeClr>
                </a:solidFill>
              </a:rPr>
              <a:t>Source: </a:t>
            </a:r>
            <a:r>
              <a:rPr lang="en-US" sz="1000" dirty="0" err="1" smtClean="0">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
        <p:nvSpPr>
          <p:cNvPr id="8" name="Rectangle 7"/>
          <p:cNvSpPr/>
          <p:nvPr/>
        </p:nvSpPr>
        <p:spPr>
          <a:xfrm>
            <a:off x="3203848" y="1259468"/>
            <a:ext cx="2206501" cy="369332"/>
          </a:xfrm>
          <a:prstGeom prst="rect">
            <a:avLst/>
          </a:prstGeom>
        </p:spPr>
        <p:txBody>
          <a:bodyPr wrap="none">
            <a:spAutoFit/>
          </a:bodyPr>
          <a:lstStyle/>
          <a:p>
            <a:r>
              <a:rPr lang="en-US" altLang="en-US" dirty="0" smtClean="0">
                <a:latin typeface="Calibri" charset="0"/>
                <a:ea typeface="標楷體" charset="-120"/>
                <a:cs typeface="新細明體" charset="-120"/>
              </a:rPr>
              <a:t>(</a:t>
            </a:r>
            <a:r>
              <a:rPr lang="en-US" altLang="en-US" dirty="0" err="1" smtClean="0">
                <a:latin typeface="Calibri" charset="0"/>
                <a:ea typeface="標楷體" charset="-120"/>
                <a:cs typeface="新細明體" charset="-120"/>
              </a:rPr>
              <a:t>Maivizhi</a:t>
            </a:r>
            <a:r>
              <a:rPr lang="en-US" altLang="en-US" dirty="0" smtClean="0">
                <a:latin typeface="Calibri" charset="0"/>
                <a:ea typeface="標楷體" charset="-120"/>
                <a:cs typeface="新細明體" charset="-120"/>
              </a:rPr>
              <a:t> et al., 2016)</a:t>
            </a:r>
            <a:endParaRPr lang="en-US" dirty="0"/>
          </a:p>
        </p:txBody>
      </p:sp>
    </p:spTree>
    <p:extLst>
      <p:ext uri="{BB962C8B-B14F-4D97-AF65-F5344CB8AC3E}">
        <p14:creationId xmlns:p14="http://schemas.microsoft.com/office/powerpoint/2010/main" val="148058431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189511185"/>
              </p:ext>
            </p:extLst>
          </p:nvPr>
        </p:nvGraphicFramePr>
        <p:xfrm>
          <a:off x="457200" y="1988840"/>
          <a:ext cx="8229599" cy="3888432"/>
        </p:xfrm>
        <a:graphic>
          <a:graphicData uri="http://schemas.openxmlformats.org/drawingml/2006/table">
            <a:tbl>
              <a:tblPr>
                <a:tableStyleId>{5C22544A-7EE6-4342-B048-85BDC9FD1C3A}</a:tableStyleId>
              </a:tblPr>
              <a:tblGrid>
                <a:gridCol w="3234425"/>
                <a:gridCol w="1665058"/>
                <a:gridCol w="1665058"/>
                <a:gridCol w="1665058"/>
              </a:tblGrid>
              <a:tr h="432048">
                <a:tc>
                  <a:txBody>
                    <a:bodyPr/>
                    <a:lstStyle/>
                    <a:p>
                      <a:pPr algn="l" fontAlgn="ctr"/>
                      <a:r>
                        <a:rPr lang="en-US" sz="2400" b="1" u="none" strike="noStrike" dirty="0">
                          <a:solidFill>
                            <a:srgbClr val="FF0000"/>
                          </a:solidFill>
                          <a:effectLst/>
                        </a:rPr>
                        <a:t>Visualization Layout </a:t>
                      </a:r>
                      <a:endParaRPr lang="en-US" sz="2400" b="1" i="0" u="none" strike="noStrike" dirty="0">
                        <a:solidFill>
                          <a:srgbClr val="FF0000"/>
                        </a:solidFill>
                        <a:effectLst/>
                        <a:latin typeface="Arial" charset="0"/>
                      </a:endParaRPr>
                    </a:p>
                  </a:txBody>
                  <a:tcPr marL="6350" marR="6350" marT="6350" marB="0" anchor="ctr"/>
                </a:tc>
                <a:tc>
                  <a:txBody>
                    <a:bodyPr/>
                    <a:lstStyle/>
                    <a:p>
                      <a:pPr algn="ctr" fontAlgn="ctr"/>
                      <a:r>
                        <a:rPr lang="en-US" sz="2400" u="none" strike="noStrike" dirty="0" err="1">
                          <a:effectLst/>
                        </a:rPr>
                        <a:t>Pajek</a:t>
                      </a:r>
                      <a:r>
                        <a:rPr lang="en-US" sz="2400" u="none" strike="noStrike" dirty="0">
                          <a:effectLst/>
                        </a:rPr>
                        <a:t>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Gephi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igraph </a:t>
                      </a:r>
                      <a:endParaRPr lang="en-US" sz="2400" b="0" i="0" u="none" strike="noStrike">
                        <a:solidFill>
                          <a:srgbClr val="000000"/>
                        </a:solidFill>
                        <a:effectLst/>
                        <a:latin typeface="Arial" charset="0"/>
                      </a:endParaRPr>
                    </a:p>
                  </a:txBody>
                  <a:tcPr marL="6350" marR="6350" marT="6350" marB="0" anchor="ctr"/>
                </a:tc>
              </a:tr>
              <a:tr h="432048">
                <a:tc>
                  <a:txBody>
                    <a:bodyPr/>
                    <a:lstStyle/>
                    <a:p>
                      <a:pPr algn="l" fontAlgn="ctr"/>
                      <a:r>
                        <a:rPr lang="en-US" sz="2400" u="none" strike="noStrike">
                          <a:effectLst/>
                        </a:rPr>
                        <a:t>Kamada-kawai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r>
              <a:tr h="432048">
                <a:tc>
                  <a:txBody>
                    <a:bodyPr/>
                    <a:lstStyle/>
                    <a:p>
                      <a:pPr algn="l" fontAlgn="ctr"/>
                      <a:r>
                        <a:rPr lang="en-US" sz="2400" u="none" strike="noStrike">
                          <a:effectLst/>
                        </a:rPr>
                        <a:t>Fruchterman-Reingold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r>
              <a:tr h="432048">
                <a:tc>
                  <a:txBody>
                    <a:bodyPr/>
                    <a:lstStyle/>
                    <a:p>
                      <a:pPr algn="l" fontAlgn="ctr"/>
                      <a:r>
                        <a:rPr lang="en-US" sz="2400" u="none" strike="noStrike">
                          <a:effectLst/>
                        </a:rPr>
                        <a:t>Other spring layout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dirty="0">
                          <a:effectLst/>
                        </a:rPr>
                        <a:t>No </a:t>
                      </a:r>
                      <a:endParaRPr lang="es-ES_tradnl"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r>
              <a:tr h="432048">
                <a:tc>
                  <a:txBody>
                    <a:bodyPr/>
                    <a:lstStyle/>
                    <a:p>
                      <a:pPr algn="l" fontAlgn="ctr"/>
                      <a:r>
                        <a:rPr lang="en-US" sz="2400" u="none" strike="noStrike">
                          <a:effectLst/>
                        </a:rPr>
                        <a:t>Circular layout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dirty="0">
                          <a:effectLst/>
                        </a:rPr>
                        <a:t>No </a:t>
                      </a:r>
                      <a:endParaRPr lang="es-ES_tradnl"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r>
              <a:tr h="432048">
                <a:tc>
                  <a:txBody>
                    <a:bodyPr/>
                    <a:lstStyle/>
                    <a:p>
                      <a:pPr algn="l" fontAlgn="ctr"/>
                      <a:r>
                        <a:rPr lang="en-US" sz="2400" u="none" strike="noStrike">
                          <a:effectLst/>
                        </a:rPr>
                        <a:t>Random layout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r>
              <a:tr h="432048">
                <a:tc>
                  <a:txBody>
                    <a:bodyPr/>
                    <a:lstStyle/>
                    <a:p>
                      <a:pPr algn="l" fontAlgn="ctr"/>
                      <a:r>
                        <a:rPr lang="en-US" sz="2400" u="none" strike="noStrike">
                          <a:effectLst/>
                        </a:rPr>
                        <a:t>Force atlas layout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r>
              <a:tr h="432048">
                <a:tc>
                  <a:txBody>
                    <a:bodyPr/>
                    <a:lstStyle/>
                    <a:p>
                      <a:pPr algn="l" fontAlgn="ctr"/>
                      <a:r>
                        <a:rPr lang="en-US" sz="2400" u="none" strike="noStrike">
                          <a:effectLst/>
                        </a:rPr>
                        <a:t>Spectral layout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dirty="0">
                          <a:effectLst/>
                        </a:rPr>
                        <a:t>No </a:t>
                      </a:r>
                      <a:endParaRPr lang="es-ES_tradnl" sz="2400" b="0" i="0" u="none" strike="noStrike" dirty="0">
                        <a:solidFill>
                          <a:srgbClr val="000000"/>
                        </a:solidFill>
                        <a:effectLst/>
                        <a:latin typeface="Arial" charset="0"/>
                      </a:endParaRPr>
                    </a:p>
                  </a:txBody>
                  <a:tcPr marL="6350" marR="6350" marT="6350" marB="0" anchor="ctr"/>
                </a:tc>
              </a:tr>
              <a:tr h="432048">
                <a:tc>
                  <a:txBody>
                    <a:bodyPr/>
                    <a:lstStyle/>
                    <a:p>
                      <a:pPr algn="l" fontAlgn="ctr"/>
                      <a:r>
                        <a:rPr lang="en-US" sz="2400" u="none" strike="noStrike">
                          <a:effectLst/>
                        </a:rPr>
                        <a:t>Tree layout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r>
            </a:tbl>
          </a:graphicData>
        </a:graphic>
      </p:graphicFrame>
      <p:sp>
        <p:nvSpPr>
          <p:cNvPr id="4" name="Slide Number Placeholder 3"/>
          <p:cNvSpPr>
            <a:spLocks noGrp="1"/>
          </p:cNvSpPr>
          <p:nvPr>
            <p:ph type="sldNum" sz="quarter" idx="12"/>
          </p:nvPr>
        </p:nvSpPr>
        <p:spPr/>
        <p:txBody>
          <a:bodyPr/>
          <a:lstStyle/>
          <a:p>
            <a:fld id="{10FEE30E-D778-3F4E-B612-E45A1B95534F}" type="slidenum">
              <a:rPr lang="zh-TW" altLang="en-US" smtClean="0"/>
              <a:pPr/>
              <a:t>184</a:t>
            </a:fld>
            <a:endParaRPr lang="zh-TW" altLang="en-US"/>
          </a:p>
        </p:txBody>
      </p:sp>
      <p:sp>
        <p:nvSpPr>
          <p:cNvPr id="6" name="Title 1"/>
          <p:cNvSpPr>
            <a:spLocks noGrp="1"/>
          </p:cNvSpPr>
          <p:nvPr>
            <p:ph type="title"/>
          </p:nvPr>
        </p:nvSpPr>
        <p:spPr>
          <a:xfrm>
            <a:off x="472008" y="287601"/>
            <a:ext cx="8229600" cy="1021686"/>
          </a:xfrm>
        </p:spPr>
        <p:txBody>
          <a:bodyPr/>
          <a:lstStyle/>
          <a:p>
            <a:r>
              <a:rPr lang="en-US" sz="3600" dirty="0">
                <a:solidFill>
                  <a:schemeClr val="accent1"/>
                </a:solidFill>
              </a:rPr>
              <a:t>A Survey of Tools for Community Detection and Mining in Social Networks</a:t>
            </a:r>
          </a:p>
        </p:txBody>
      </p:sp>
      <p:sp>
        <p:nvSpPr>
          <p:cNvPr id="7" name="Rectangle 6"/>
          <p:cNvSpPr/>
          <p:nvPr/>
        </p:nvSpPr>
        <p:spPr>
          <a:xfrm>
            <a:off x="647564" y="6453336"/>
            <a:ext cx="7848872" cy="400110"/>
          </a:xfrm>
          <a:prstGeom prst="rect">
            <a:avLst/>
          </a:prstGeom>
        </p:spPr>
        <p:txBody>
          <a:bodyPr wrap="square">
            <a:spAutoFit/>
          </a:bodyPr>
          <a:lstStyle/>
          <a:p>
            <a:pPr algn="ctr"/>
            <a:r>
              <a:rPr lang="en-US" sz="1000" dirty="0" smtClean="0">
                <a:solidFill>
                  <a:schemeClr val="bg1">
                    <a:lumMod val="75000"/>
                  </a:schemeClr>
                </a:solidFill>
              </a:rPr>
              <a:t>Source: </a:t>
            </a:r>
            <a:r>
              <a:rPr lang="en-US" sz="1000" dirty="0" err="1" smtClean="0">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
        <p:nvSpPr>
          <p:cNvPr id="8" name="Rectangle 7"/>
          <p:cNvSpPr/>
          <p:nvPr/>
        </p:nvSpPr>
        <p:spPr>
          <a:xfrm>
            <a:off x="3203848" y="1331476"/>
            <a:ext cx="2206501" cy="369332"/>
          </a:xfrm>
          <a:prstGeom prst="rect">
            <a:avLst/>
          </a:prstGeom>
        </p:spPr>
        <p:txBody>
          <a:bodyPr wrap="none">
            <a:spAutoFit/>
          </a:bodyPr>
          <a:lstStyle/>
          <a:p>
            <a:r>
              <a:rPr lang="en-US" altLang="en-US" dirty="0" smtClean="0">
                <a:latin typeface="Calibri" charset="0"/>
                <a:ea typeface="標楷體" charset="-120"/>
                <a:cs typeface="新細明體" charset="-120"/>
              </a:rPr>
              <a:t>(</a:t>
            </a:r>
            <a:r>
              <a:rPr lang="en-US" altLang="en-US" dirty="0" err="1" smtClean="0">
                <a:latin typeface="Calibri" charset="0"/>
                <a:ea typeface="標楷體" charset="-120"/>
                <a:cs typeface="新細明體" charset="-120"/>
              </a:rPr>
              <a:t>Maivizhi</a:t>
            </a:r>
            <a:r>
              <a:rPr lang="en-US" altLang="en-US" dirty="0" smtClean="0">
                <a:latin typeface="Calibri" charset="0"/>
                <a:ea typeface="標楷體" charset="-120"/>
                <a:cs typeface="新細明體" charset="-120"/>
              </a:rPr>
              <a:t> et al., 2016)</a:t>
            </a:r>
            <a:endParaRPr lang="en-US" dirty="0"/>
          </a:p>
        </p:txBody>
      </p:sp>
    </p:spTree>
    <p:extLst>
      <p:ext uri="{BB962C8B-B14F-4D97-AF65-F5344CB8AC3E}">
        <p14:creationId xmlns:p14="http://schemas.microsoft.com/office/powerpoint/2010/main" val="85585769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Visualization </a:t>
            </a:r>
            <a:r>
              <a:rPr lang="en-US" smtClean="0">
                <a:solidFill>
                  <a:schemeClr val="accent1"/>
                </a:solidFill>
              </a:rPr>
              <a:t>using </a:t>
            </a:r>
            <a:br>
              <a:rPr lang="en-US" smtClean="0">
                <a:solidFill>
                  <a:schemeClr val="accent1"/>
                </a:solidFill>
              </a:rPr>
            </a:br>
            <a:r>
              <a:rPr lang="en-US" dirty="0" err="1" smtClean="0">
                <a:solidFill>
                  <a:schemeClr val="accent1"/>
                </a:solidFill>
              </a:rPr>
              <a:t>igraph</a:t>
            </a:r>
            <a:r>
              <a:rPr lang="en-US" dirty="0" smtClean="0">
                <a:solidFill>
                  <a:schemeClr val="accent1"/>
                </a:solidFill>
              </a:rPr>
              <a:t> and </a:t>
            </a:r>
            <a:r>
              <a:rPr lang="en-US" dirty="0" err="1" smtClean="0">
                <a:solidFill>
                  <a:schemeClr val="accent1"/>
                </a:solidFill>
              </a:rPr>
              <a:t>Gephi</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185</a:t>
            </a:fld>
            <a:endParaRPr lang="zh-TW" altLang="en-US"/>
          </a:p>
        </p:txBody>
      </p:sp>
      <p:pic>
        <p:nvPicPr>
          <p:cNvPr id="1116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885" y="1781181"/>
            <a:ext cx="8240915" cy="34563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45885" y="5417049"/>
            <a:ext cx="3827739" cy="923330"/>
          </a:xfrm>
          <a:prstGeom prst="rect">
            <a:avLst/>
          </a:prstGeom>
        </p:spPr>
        <p:txBody>
          <a:bodyPr wrap="square">
            <a:spAutoFit/>
          </a:bodyPr>
          <a:lstStyle/>
          <a:p>
            <a:pPr algn="ctr"/>
            <a:r>
              <a:rPr lang="en-US" dirty="0" smtClean="0"/>
              <a:t>Visualization of American College Football using </a:t>
            </a:r>
            <a:r>
              <a:rPr lang="en-US" dirty="0" err="1" smtClean="0">
                <a:solidFill>
                  <a:srgbClr val="FF0000"/>
                </a:solidFill>
              </a:rPr>
              <a:t>igraph</a:t>
            </a:r>
            <a:r>
              <a:rPr lang="en-US" dirty="0" smtClean="0">
                <a:solidFill>
                  <a:srgbClr val="FF0000"/>
                </a:solidFill>
              </a:rPr>
              <a:t> </a:t>
            </a:r>
            <a:r>
              <a:rPr lang="en-US" dirty="0" smtClean="0"/>
              <a:t>with </a:t>
            </a:r>
            <a:br>
              <a:rPr lang="en-US" dirty="0" smtClean="0"/>
            </a:br>
            <a:r>
              <a:rPr lang="en-US" dirty="0" err="1" smtClean="0">
                <a:solidFill>
                  <a:srgbClr val="FF0000"/>
                </a:solidFill>
              </a:rPr>
              <a:t>kamada-kawai</a:t>
            </a:r>
            <a:r>
              <a:rPr lang="en-US" dirty="0" smtClean="0">
                <a:solidFill>
                  <a:srgbClr val="FF0000"/>
                </a:solidFill>
              </a:rPr>
              <a:t> </a:t>
            </a:r>
            <a:r>
              <a:rPr lang="en-US" dirty="0" smtClean="0"/>
              <a:t>layout.</a:t>
            </a:r>
            <a:endParaRPr lang="en-US" dirty="0"/>
          </a:p>
        </p:txBody>
      </p:sp>
      <p:sp>
        <p:nvSpPr>
          <p:cNvPr id="7" name="Rectangle 6"/>
          <p:cNvSpPr/>
          <p:nvPr/>
        </p:nvSpPr>
        <p:spPr>
          <a:xfrm>
            <a:off x="4879558" y="5395824"/>
            <a:ext cx="3826768" cy="923330"/>
          </a:xfrm>
          <a:prstGeom prst="rect">
            <a:avLst/>
          </a:prstGeom>
        </p:spPr>
        <p:txBody>
          <a:bodyPr wrap="square">
            <a:spAutoFit/>
          </a:bodyPr>
          <a:lstStyle/>
          <a:p>
            <a:pPr algn="ctr"/>
            <a:r>
              <a:rPr lang="en-US" dirty="0"/>
              <a:t>Visualization of American College Football using </a:t>
            </a:r>
            <a:r>
              <a:rPr lang="en-US" dirty="0" err="1">
                <a:solidFill>
                  <a:srgbClr val="FF0000"/>
                </a:solidFill>
              </a:rPr>
              <a:t>Gephi</a:t>
            </a:r>
            <a:r>
              <a:rPr lang="en-US" dirty="0">
                <a:solidFill>
                  <a:srgbClr val="FF0000"/>
                </a:solidFill>
              </a:rPr>
              <a:t> </a:t>
            </a:r>
            <a:r>
              <a:rPr lang="en-US" dirty="0"/>
              <a:t>with </a:t>
            </a:r>
            <a:r>
              <a:rPr lang="en-US" dirty="0" smtClean="0"/>
              <a:t/>
            </a:r>
            <a:br>
              <a:rPr lang="en-US" dirty="0" smtClean="0"/>
            </a:br>
            <a:r>
              <a:rPr lang="en-US" dirty="0" smtClean="0">
                <a:solidFill>
                  <a:srgbClr val="FF0000"/>
                </a:solidFill>
              </a:rPr>
              <a:t>force-directed</a:t>
            </a:r>
            <a:r>
              <a:rPr lang="en-US" dirty="0" smtClean="0"/>
              <a:t> </a:t>
            </a:r>
            <a:r>
              <a:rPr lang="en-US" dirty="0"/>
              <a:t>layout.</a:t>
            </a:r>
          </a:p>
        </p:txBody>
      </p:sp>
      <p:sp>
        <p:nvSpPr>
          <p:cNvPr id="9" name="Rectangle 8"/>
          <p:cNvSpPr/>
          <p:nvPr/>
        </p:nvSpPr>
        <p:spPr>
          <a:xfrm>
            <a:off x="647564" y="6453336"/>
            <a:ext cx="7848872" cy="400110"/>
          </a:xfrm>
          <a:prstGeom prst="rect">
            <a:avLst/>
          </a:prstGeom>
        </p:spPr>
        <p:txBody>
          <a:bodyPr wrap="square">
            <a:spAutoFit/>
          </a:bodyPr>
          <a:lstStyle/>
          <a:p>
            <a:pPr algn="ctr"/>
            <a:r>
              <a:rPr lang="en-US" sz="1000" dirty="0" smtClean="0">
                <a:solidFill>
                  <a:schemeClr val="bg1">
                    <a:lumMod val="75000"/>
                  </a:schemeClr>
                </a:solidFill>
              </a:rPr>
              <a:t>Source: </a:t>
            </a:r>
            <a:r>
              <a:rPr lang="en-US" sz="1000" dirty="0" err="1" smtClean="0">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Tree>
    <p:extLst>
      <p:ext uri="{BB962C8B-B14F-4D97-AF65-F5344CB8AC3E}">
        <p14:creationId xmlns:p14="http://schemas.microsoft.com/office/powerpoint/2010/main" val="194241878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133463368"/>
              </p:ext>
            </p:extLst>
          </p:nvPr>
        </p:nvGraphicFramePr>
        <p:xfrm>
          <a:off x="457201" y="2132856"/>
          <a:ext cx="8229599" cy="3348990"/>
        </p:xfrm>
        <a:graphic>
          <a:graphicData uri="http://schemas.openxmlformats.org/drawingml/2006/table">
            <a:tbl>
              <a:tblPr>
                <a:tableStyleId>{5C22544A-7EE6-4342-B048-85BDC9FD1C3A}</a:tableStyleId>
              </a:tblPr>
              <a:tblGrid>
                <a:gridCol w="3445802"/>
                <a:gridCol w="1594599"/>
                <a:gridCol w="1594599"/>
                <a:gridCol w="1594599"/>
              </a:tblGrid>
              <a:tr h="203200">
                <a:tc>
                  <a:txBody>
                    <a:bodyPr/>
                    <a:lstStyle/>
                    <a:p>
                      <a:pPr algn="l" fontAlgn="b"/>
                      <a:r>
                        <a:rPr lang="en-US" sz="2400" b="1" u="none" strike="noStrike" dirty="0">
                          <a:solidFill>
                            <a:srgbClr val="FF0000"/>
                          </a:solidFill>
                          <a:effectLst/>
                        </a:rPr>
                        <a:t>Network Metrics </a:t>
                      </a:r>
                      <a:endParaRPr lang="en-US" sz="2400" b="1" i="0" u="none" strike="noStrike" dirty="0">
                        <a:solidFill>
                          <a:srgbClr val="FF0000"/>
                        </a:solidFill>
                        <a:effectLst/>
                        <a:latin typeface="Calibri" charset="0"/>
                      </a:endParaRPr>
                    </a:p>
                  </a:txBody>
                  <a:tcPr marL="6350" marR="6350" marT="6350" marB="0" anchor="b"/>
                </a:tc>
                <a:tc>
                  <a:txBody>
                    <a:bodyPr/>
                    <a:lstStyle/>
                    <a:p>
                      <a:pPr algn="ctr" fontAlgn="b"/>
                      <a:r>
                        <a:rPr lang="en-US" sz="2400" u="none" strike="noStrike" dirty="0" err="1">
                          <a:effectLst/>
                        </a:rPr>
                        <a:t>Pajek</a:t>
                      </a:r>
                      <a:r>
                        <a:rPr lang="en-US" sz="2400" u="none" strike="noStrike" dirty="0">
                          <a:effectLst/>
                        </a:rPr>
                        <a:t>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Gephi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igraph </a:t>
                      </a:r>
                      <a:endParaRPr lang="en-US" sz="2400" b="0" i="0" u="none" strike="noStrike">
                        <a:solidFill>
                          <a:srgbClr val="000000"/>
                        </a:solidFill>
                        <a:effectLst/>
                        <a:latin typeface="Calibri" charset="0"/>
                      </a:endParaRPr>
                    </a:p>
                  </a:txBody>
                  <a:tcPr marL="6350" marR="6350" marT="6350" marB="0" anchor="b"/>
                </a:tc>
              </a:tr>
              <a:tr h="203200">
                <a:tc>
                  <a:txBody>
                    <a:bodyPr/>
                    <a:lstStyle/>
                    <a:p>
                      <a:pPr algn="l" fontAlgn="b"/>
                      <a:r>
                        <a:rPr lang="en-US" sz="2400" u="none" strike="noStrike">
                          <a:effectLst/>
                        </a:rPr>
                        <a:t>Degree Centrality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r>
              <a:tr h="203200">
                <a:tc>
                  <a:txBody>
                    <a:bodyPr/>
                    <a:lstStyle/>
                    <a:p>
                      <a:pPr algn="l" fontAlgn="b"/>
                      <a:r>
                        <a:rPr lang="en-US" sz="2400" u="none" strike="noStrike">
                          <a:effectLst/>
                        </a:rPr>
                        <a:t>Betweenness Centrality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r>
              <a:tr h="203200">
                <a:tc>
                  <a:txBody>
                    <a:bodyPr/>
                    <a:lstStyle/>
                    <a:p>
                      <a:pPr algn="l" fontAlgn="b"/>
                      <a:r>
                        <a:rPr lang="en-US" sz="2400" u="none" strike="noStrike">
                          <a:effectLst/>
                        </a:rPr>
                        <a:t>Closeness Centrality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r>
              <a:tr h="203200">
                <a:tc>
                  <a:txBody>
                    <a:bodyPr/>
                    <a:lstStyle/>
                    <a:p>
                      <a:pPr algn="l" fontAlgn="b"/>
                      <a:r>
                        <a:rPr lang="en-US" sz="2400" u="none" strike="noStrike">
                          <a:effectLst/>
                        </a:rPr>
                        <a:t>Network Diameter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r>
              <a:tr h="203200">
                <a:tc>
                  <a:txBody>
                    <a:bodyPr/>
                    <a:lstStyle/>
                    <a:p>
                      <a:pPr algn="l" fontAlgn="b"/>
                      <a:r>
                        <a:rPr lang="en-US" sz="2400" u="none" strike="noStrike">
                          <a:effectLst/>
                        </a:rPr>
                        <a:t>Dyad Census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r>
              <a:tr h="203200">
                <a:tc>
                  <a:txBody>
                    <a:bodyPr/>
                    <a:lstStyle/>
                    <a:p>
                      <a:pPr algn="l" fontAlgn="b"/>
                      <a:r>
                        <a:rPr lang="en-US" sz="2400" u="none" strike="noStrike">
                          <a:effectLst/>
                        </a:rPr>
                        <a:t>Triad Census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r>
              <a:tr h="203200">
                <a:tc>
                  <a:txBody>
                    <a:bodyPr/>
                    <a:lstStyle/>
                    <a:p>
                      <a:pPr algn="l" fontAlgn="b"/>
                      <a:r>
                        <a:rPr lang="en-US" sz="2400" u="none" strike="noStrike">
                          <a:effectLst/>
                        </a:rPr>
                        <a:t>HITS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r>
              <a:tr h="203200">
                <a:tc>
                  <a:txBody>
                    <a:bodyPr/>
                    <a:lstStyle/>
                    <a:p>
                      <a:pPr algn="l" fontAlgn="b"/>
                      <a:r>
                        <a:rPr lang="en-US" sz="2400" u="none" strike="noStrike">
                          <a:effectLst/>
                        </a:rPr>
                        <a:t>Page Rank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r>
            </a:tbl>
          </a:graphicData>
        </a:graphic>
      </p:graphicFrame>
      <p:sp>
        <p:nvSpPr>
          <p:cNvPr id="4" name="Slide Number Placeholder 3"/>
          <p:cNvSpPr>
            <a:spLocks noGrp="1"/>
          </p:cNvSpPr>
          <p:nvPr>
            <p:ph type="sldNum" sz="quarter" idx="12"/>
          </p:nvPr>
        </p:nvSpPr>
        <p:spPr/>
        <p:txBody>
          <a:bodyPr/>
          <a:lstStyle/>
          <a:p>
            <a:fld id="{10FEE30E-D778-3F4E-B612-E45A1B95534F}" type="slidenum">
              <a:rPr lang="zh-TW" altLang="en-US" smtClean="0"/>
              <a:pPr/>
              <a:t>186</a:t>
            </a:fld>
            <a:endParaRPr lang="zh-TW" altLang="en-US"/>
          </a:p>
        </p:txBody>
      </p:sp>
      <p:sp>
        <p:nvSpPr>
          <p:cNvPr id="6" name="Title 1"/>
          <p:cNvSpPr>
            <a:spLocks noGrp="1"/>
          </p:cNvSpPr>
          <p:nvPr>
            <p:ph type="title"/>
          </p:nvPr>
        </p:nvSpPr>
        <p:spPr>
          <a:xfrm>
            <a:off x="472008" y="215593"/>
            <a:ext cx="8229600" cy="1021686"/>
          </a:xfrm>
        </p:spPr>
        <p:txBody>
          <a:bodyPr/>
          <a:lstStyle/>
          <a:p>
            <a:r>
              <a:rPr lang="en-US" sz="3600" dirty="0">
                <a:solidFill>
                  <a:schemeClr val="accent1"/>
                </a:solidFill>
              </a:rPr>
              <a:t>A Survey of Tools for Community Detection and Mining in Social Networks</a:t>
            </a:r>
          </a:p>
        </p:txBody>
      </p:sp>
      <p:sp>
        <p:nvSpPr>
          <p:cNvPr id="7" name="Rectangle 6"/>
          <p:cNvSpPr/>
          <p:nvPr/>
        </p:nvSpPr>
        <p:spPr>
          <a:xfrm>
            <a:off x="647564" y="6519862"/>
            <a:ext cx="7848872" cy="400110"/>
          </a:xfrm>
          <a:prstGeom prst="rect">
            <a:avLst/>
          </a:prstGeom>
        </p:spPr>
        <p:txBody>
          <a:bodyPr wrap="square">
            <a:spAutoFit/>
          </a:bodyPr>
          <a:lstStyle/>
          <a:p>
            <a:pPr algn="ctr"/>
            <a:r>
              <a:rPr lang="en-US" sz="1000" dirty="0" smtClean="0">
                <a:solidFill>
                  <a:schemeClr val="bg1">
                    <a:lumMod val="75000"/>
                  </a:schemeClr>
                </a:solidFill>
              </a:rPr>
              <a:t>Source: </a:t>
            </a:r>
            <a:r>
              <a:rPr lang="en-US" sz="1000" dirty="0" err="1" smtClean="0">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
        <p:nvSpPr>
          <p:cNvPr id="8" name="Rectangle 7"/>
          <p:cNvSpPr/>
          <p:nvPr/>
        </p:nvSpPr>
        <p:spPr>
          <a:xfrm>
            <a:off x="3203848" y="1259468"/>
            <a:ext cx="2206501" cy="369332"/>
          </a:xfrm>
          <a:prstGeom prst="rect">
            <a:avLst/>
          </a:prstGeom>
        </p:spPr>
        <p:txBody>
          <a:bodyPr wrap="none">
            <a:spAutoFit/>
          </a:bodyPr>
          <a:lstStyle/>
          <a:p>
            <a:r>
              <a:rPr lang="en-US" altLang="en-US" dirty="0" smtClean="0">
                <a:latin typeface="Calibri" charset="0"/>
                <a:ea typeface="標楷體" charset="-120"/>
                <a:cs typeface="新細明體" charset="-120"/>
              </a:rPr>
              <a:t>(</a:t>
            </a:r>
            <a:r>
              <a:rPr lang="en-US" altLang="en-US" dirty="0" err="1" smtClean="0">
                <a:latin typeface="Calibri" charset="0"/>
                <a:ea typeface="標楷體" charset="-120"/>
                <a:cs typeface="新細明體" charset="-120"/>
              </a:rPr>
              <a:t>Maivizhi</a:t>
            </a:r>
            <a:r>
              <a:rPr lang="en-US" altLang="en-US" dirty="0" smtClean="0">
                <a:latin typeface="Calibri" charset="0"/>
                <a:ea typeface="標楷體" charset="-120"/>
                <a:cs typeface="新細明體" charset="-120"/>
              </a:rPr>
              <a:t> et al., 2016)</a:t>
            </a:r>
            <a:endParaRPr lang="en-US" dirty="0"/>
          </a:p>
        </p:txBody>
      </p:sp>
    </p:spTree>
    <p:extLst>
      <p:ext uri="{BB962C8B-B14F-4D97-AF65-F5344CB8AC3E}">
        <p14:creationId xmlns:p14="http://schemas.microsoft.com/office/powerpoint/2010/main" val="172260177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473462555"/>
              </p:ext>
            </p:extLst>
          </p:nvPr>
        </p:nvGraphicFramePr>
        <p:xfrm>
          <a:off x="457200" y="2276872"/>
          <a:ext cx="8229600" cy="3721100"/>
        </p:xfrm>
        <a:graphic>
          <a:graphicData uri="http://schemas.openxmlformats.org/drawingml/2006/table">
            <a:tbl>
              <a:tblPr>
                <a:tableStyleId>{5C22544A-7EE6-4342-B048-85BDC9FD1C3A}</a:tableStyleId>
              </a:tblPr>
              <a:tblGrid>
                <a:gridCol w="3754760"/>
                <a:gridCol w="1656184"/>
                <a:gridCol w="1440160"/>
                <a:gridCol w="1378496"/>
              </a:tblGrid>
              <a:tr h="203200">
                <a:tc>
                  <a:txBody>
                    <a:bodyPr/>
                    <a:lstStyle/>
                    <a:p>
                      <a:pPr algn="l" fontAlgn="b"/>
                      <a:r>
                        <a:rPr lang="en-US" sz="2400" b="1" u="none" strike="noStrike" dirty="0">
                          <a:solidFill>
                            <a:srgbClr val="FF0000"/>
                          </a:solidFill>
                          <a:effectLst/>
                        </a:rPr>
                        <a:t>Community Algorithms </a:t>
                      </a:r>
                      <a:endParaRPr lang="en-US" sz="2400" b="1" i="0" u="none" strike="noStrike" dirty="0">
                        <a:solidFill>
                          <a:srgbClr val="FF0000"/>
                        </a:solidFill>
                        <a:effectLst/>
                        <a:latin typeface="Calibri" charset="0"/>
                      </a:endParaRPr>
                    </a:p>
                  </a:txBody>
                  <a:tcPr marL="6350" marR="6350" marT="6350" marB="0" anchor="b"/>
                </a:tc>
                <a:tc>
                  <a:txBody>
                    <a:bodyPr/>
                    <a:lstStyle/>
                    <a:p>
                      <a:pPr algn="ctr" fontAlgn="b"/>
                      <a:r>
                        <a:rPr lang="en-US" sz="2400" u="none" strike="noStrike" dirty="0" err="1">
                          <a:effectLst/>
                        </a:rPr>
                        <a:t>Pajek</a:t>
                      </a:r>
                      <a:r>
                        <a:rPr lang="en-US" sz="2400" u="none" strike="noStrike" dirty="0">
                          <a:effectLst/>
                        </a:rPr>
                        <a:t>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Gephi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igraph </a:t>
                      </a:r>
                      <a:endParaRPr lang="en-US" sz="2400" b="0" i="0" u="none" strike="noStrike">
                        <a:solidFill>
                          <a:srgbClr val="000000"/>
                        </a:solidFill>
                        <a:effectLst/>
                        <a:latin typeface="Calibri" charset="0"/>
                      </a:endParaRPr>
                    </a:p>
                  </a:txBody>
                  <a:tcPr marL="6350" marR="6350" marT="6350" marB="0" anchor="b"/>
                </a:tc>
              </a:tr>
              <a:tr h="203200">
                <a:tc>
                  <a:txBody>
                    <a:bodyPr/>
                    <a:lstStyle/>
                    <a:p>
                      <a:pPr algn="l" fontAlgn="b"/>
                      <a:r>
                        <a:rPr lang="en-US" sz="2400" u="none" strike="noStrike">
                          <a:effectLst/>
                        </a:rPr>
                        <a:t>Louvain Method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r>
              <a:tr h="203200">
                <a:tc>
                  <a:txBody>
                    <a:bodyPr/>
                    <a:lstStyle/>
                    <a:p>
                      <a:pPr algn="l" fontAlgn="b"/>
                      <a:r>
                        <a:rPr lang="en-US" sz="2400" u="none" strike="noStrike">
                          <a:effectLst/>
                        </a:rPr>
                        <a:t>Edge Betweenness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r>
              <a:tr h="203200">
                <a:tc>
                  <a:txBody>
                    <a:bodyPr/>
                    <a:lstStyle/>
                    <a:p>
                      <a:pPr algn="l" fontAlgn="b"/>
                      <a:r>
                        <a:rPr lang="en-US" sz="2400" u="none" strike="noStrike">
                          <a:effectLst/>
                        </a:rPr>
                        <a:t>Greedy Method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r>
              <a:tr h="203200">
                <a:tc>
                  <a:txBody>
                    <a:bodyPr/>
                    <a:lstStyle/>
                    <a:p>
                      <a:pPr algn="l" fontAlgn="b"/>
                      <a:r>
                        <a:rPr lang="en-US" sz="2400" u="none" strike="noStrike">
                          <a:effectLst/>
                        </a:rPr>
                        <a:t>Modularity Method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r>
              <a:tr h="203200">
                <a:tc>
                  <a:txBody>
                    <a:bodyPr/>
                    <a:lstStyle/>
                    <a:p>
                      <a:pPr algn="l" fontAlgn="b"/>
                      <a:r>
                        <a:rPr lang="en-US" sz="2400" u="none" strike="noStrike">
                          <a:effectLst/>
                        </a:rPr>
                        <a:t>Clique Percolation Method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r>
              <a:tr h="203200">
                <a:tc>
                  <a:txBody>
                    <a:bodyPr/>
                    <a:lstStyle/>
                    <a:p>
                      <a:pPr algn="l" fontAlgn="b"/>
                      <a:r>
                        <a:rPr lang="en-US" sz="2400" u="none" strike="noStrike">
                          <a:effectLst/>
                        </a:rPr>
                        <a:t>Label Propagation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r>
              <a:tr h="203200">
                <a:tc>
                  <a:txBody>
                    <a:bodyPr/>
                    <a:lstStyle/>
                    <a:p>
                      <a:pPr algn="l" fontAlgn="b"/>
                      <a:r>
                        <a:rPr lang="en-US" sz="2400" u="none" strike="noStrike">
                          <a:effectLst/>
                        </a:rPr>
                        <a:t>Eigen Vector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r>
              <a:tr h="203200">
                <a:tc>
                  <a:txBody>
                    <a:bodyPr/>
                    <a:lstStyle/>
                    <a:p>
                      <a:pPr algn="l" fontAlgn="b"/>
                      <a:r>
                        <a:rPr lang="en-US" sz="2400" u="none" strike="noStrike">
                          <a:effectLst/>
                        </a:rPr>
                        <a:t>Random Walk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r>
              <a:tr h="203200">
                <a:tc>
                  <a:txBody>
                    <a:bodyPr/>
                    <a:lstStyle/>
                    <a:p>
                      <a:pPr algn="l" fontAlgn="b"/>
                      <a:r>
                        <a:rPr lang="en-US" sz="2400" u="none" strike="noStrike">
                          <a:effectLst/>
                        </a:rPr>
                        <a:t>Statistical Method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r>
            </a:tbl>
          </a:graphicData>
        </a:graphic>
      </p:graphicFrame>
      <p:sp>
        <p:nvSpPr>
          <p:cNvPr id="4" name="Slide Number Placeholder 3"/>
          <p:cNvSpPr>
            <a:spLocks noGrp="1"/>
          </p:cNvSpPr>
          <p:nvPr>
            <p:ph type="sldNum" sz="quarter" idx="12"/>
          </p:nvPr>
        </p:nvSpPr>
        <p:spPr/>
        <p:txBody>
          <a:bodyPr/>
          <a:lstStyle/>
          <a:p>
            <a:fld id="{10FEE30E-D778-3F4E-B612-E45A1B95534F}" type="slidenum">
              <a:rPr lang="zh-TW" altLang="en-US" smtClean="0"/>
              <a:pPr/>
              <a:t>187</a:t>
            </a:fld>
            <a:endParaRPr lang="zh-TW" altLang="en-US"/>
          </a:p>
        </p:txBody>
      </p:sp>
      <p:sp>
        <p:nvSpPr>
          <p:cNvPr id="6" name="Title 1"/>
          <p:cNvSpPr>
            <a:spLocks noGrp="1"/>
          </p:cNvSpPr>
          <p:nvPr>
            <p:ph type="title"/>
          </p:nvPr>
        </p:nvSpPr>
        <p:spPr>
          <a:xfrm>
            <a:off x="472008" y="215593"/>
            <a:ext cx="8229600" cy="1021686"/>
          </a:xfrm>
        </p:spPr>
        <p:txBody>
          <a:bodyPr/>
          <a:lstStyle/>
          <a:p>
            <a:r>
              <a:rPr lang="en-US" sz="3600" dirty="0">
                <a:solidFill>
                  <a:schemeClr val="accent1"/>
                </a:solidFill>
              </a:rPr>
              <a:t>A Survey of Tools for Community Detection and Mining in Social Networks</a:t>
            </a:r>
          </a:p>
        </p:txBody>
      </p:sp>
      <p:sp>
        <p:nvSpPr>
          <p:cNvPr id="7" name="Rectangle 6"/>
          <p:cNvSpPr/>
          <p:nvPr/>
        </p:nvSpPr>
        <p:spPr>
          <a:xfrm>
            <a:off x="647564" y="6453336"/>
            <a:ext cx="7848872" cy="400110"/>
          </a:xfrm>
          <a:prstGeom prst="rect">
            <a:avLst/>
          </a:prstGeom>
        </p:spPr>
        <p:txBody>
          <a:bodyPr wrap="square">
            <a:spAutoFit/>
          </a:bodyPr>
          <a:lstStyle/>
          <a:p>
            <a:pPr algn="ctr"/>
            <a:r>
              <a:rPr lang="en-US" sz="1000" dirty="0" smtClean="0">
                <a:solidFill>
                  <a:schemeClr val="bg1">
                    <a:lumMod val="75000"/>
                  </a:schemeClr>
                </a:solidFill>
              </a:rPr>
              <a:t>Source: </a:t>
            </a:r>
            <a:r>
              <a:rPr lang="en-US" sz="1000" dirty="0" err="1" smtClean="0">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
        <p:nvSpPr>
          <p:cNvPr id="8" name="Rectangle 7"/>
          <p:cNvSpPr/>
          <p:nvPr/>
        </p:nvSpPr>
        <p:spPr>
          <a:xfrm>
            <a:off x="3203848" y="1259468"/>
            <a:ext cx="2206501" cy="369332"/>
          </a:xfrm>
          <a:prstGeom prst="rect">
            <a:avLst/>
          </a:prstGeom>
        </p:spPr>
        <p:txBody>
          <a:bodyPr wrap="none">
            <a:spAutoFit/>
          </a:bodyPr>
          <a:lstStyle/>
          <a:p>
            <a:r>
              <a:rPr lang="en-US" altLang="en-US" dirty="0" smtClean="0">
                <a:latin typeface="Calibri" charset="0"/>
                <a:ea typeface="標楷體" charset="-120"/>
                <a:cs typeface="新細明體" charset="-120"/>
              </a:rPr>
              <a:t>(</a:t>
            </a:r>
            <a:r>
              <a:rPr lang="en-US" altLang="en-US" dirty="0" err="1" smtClean="0">
                <a:latin typeface="Calibri" charset="0"/>
                <a:ea typeface="標楷體" charset="-120"/>
                <a:cs typeface="新細明體" charset="-120"/>
              </a:rPr>
              <a:t>Maivizhi</a:t>
            </a:r>
            <a:r>
              <a:rPr lang="en-US" altLang="en-US" dirty="0" smtClean="0">
                <a:latin typeface="Calibri" charset="0"/>
                <a:ea typeface="標楷體" charset="-120"/>
                <a:cs typeface="新細明體" charset="-120"/>
              </a:rPr>
              <a:t> et al., 2016)</a:t>
            </a:r>
            <a:endParaRPr lang="en-US" dirty="0"/>
          </a:p>
        </p:txBody>
      </p:sp>
    </p:spTree>
    <p:extLst>
      <p:ext uri="{BB962C8B-B14F-4D97-AF65-F5344CB8AC3E}">
        <p14:creationId xmlns:p14="http://schemas.microsoft.com/office/powerpoint/2010/main" val="94063572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Community </a:t>
            </a:r>
            <a:r>
              <a:rPr lang="en-US" dirty="0" smtClean="0">
                <a:solidFill>
                  <a:schemeClr val="accent1"/>
                </a:solidFill>
              </a:rPr>
              <a:t>Detection </a:t>
            </a:r>
            <a:r>
              <a:rPr lang="en-US" dirty="0">
                <a:solidFill>
                  <a:schemeClr val="accent1"/>
                </a:solidFill>
              </a:rPr>
              <a:t>using </a:t>
            </a:r>
            <a:r>
              <a:rPr lang="en-US" dirty="0" smtClean="0">
                <a:solidFill>
                  <a:schemeClr val="accent1"/>
                </a:solidFill>
              </a:rPr>
              <a:t/>
            </a:r>
            <a:br>
              <a:rPr lang="en-US" dirty="0" smtClean="0">
                <a:solidFill>
                  <a:schemeClr val="accent1"/>
                </a:solidFill>
              </a:rPr>
            </a:br>
            <a:r>
              <a:rPr lang="en-US" dirty="0" err="1" smtClean="0">
                <a:solidFill>
                  <a:schemeClr val="accent1"/>
                </a:solidFill>
              </a:rPr>
              <a:t>Gephi</a:t>
            </a:r>
            <a:r>
              <a:rPr lang="en-US" dirty="0" smtClean="0">
                <a:solidFill>
                  <a:schemeClr val="accent1"/>
                </a:solidFill>
              </a:rPr>
              <a:t> and </a:t>
            </a:r>
            <a:r>
              <a:rPr lang="en-US" dirty="0" err="1" smtClean="0">
                <a:solidFill>
                  <a:schemeClr val="accent1"/>
                </a:solidFill>
              </a:rPr>
              <a:t>igraph</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188</a:t>
            </a:fld>
            <a:endParaRPr lang="zh-TW" altLang="en-US"/>
          </a:p>
        </p:txBody>
      </p:sp>
      <p:pic>
        <p:nvPicPr>
          <p:cNvPr id="1126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63" y="1988840"/>
            <a:ext cx="8412601" cy="35283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80719" y="5695382"/>
            <a:ext cx="3947265" cy="646331"/>
          </a:xfrm>
          <a:prstGeom prst="rect">
            <a:avLst/>
          </a:prstGeom>
        </p:spPr>
        <p:txBody>
          <a:bodyPr wrap="square">
            <a:spAutoFit/>
          </a:bodyPr>
          <a:lstStyle/>
          <a:p>
            <a:pPr algn="ctr"/>
            <a:r>
              <a:rPr lang="en-US" dirty="0" smtClean="0"/>
              <a:t>Community detection using </a:t>
            </a:r>
            <a:r>
              <a:rPr lang="en-US" dirty="0" err="1" smtClean="0">
                <a:solidFill>
                  <a:srgbClr val="FF0000"/>
                </a:solidFill>
              </a:rPr>
              <a:t>Gephi</a:t>
            </a:r>
            <a:r>
              <a:rPr lang="en-US" dirty="0" smtClean="0">
                <a:solidFill>
                  <a:srgbClr val="FF0000"/>
                </a:solidFill>
              </a:rPr>
              <a:t> </a:t>
            </a:r>
            <a:r>
              <a:rPr lang="en-US" dirty="0" smtClean="0"/>
              <a:t/>
            </a:r>
            <a:br>
              <a:rPr lang="en-US" dirty="0" smtClean="0"/>
            </a:br>
            <a:r>
              <a:rPr lang="en-US" dirty="0" smtClean="0"/>
              <a:t>with </a:t>
            </a:r>
            <a:r>
              <a:rPr lang="en-US" dirty="0" smtClean="0">
                <a:solidFill>
                  <a:srgbClr val="FF0000"/>
                </a:solidFill>
              </a:rPr>
              <a:t>Louvain method</a:t>
            </a:r>
            <a:r>
              <a:rPr lang="en-US" dirty="0" smtClean="0"/>
              <a:t>.</a:t>
            </a:r>
            <a:endParaRPr lang="en-US" dirty="0"/>
          </a:p>
        </p:txBody>
      </p:sp>
      <p:sp>
        <p:nvSpPr>
          <p:cNvPr id="7" name="Rectangle 6"/>
          <p:cNvSpPr/>
          <p:nvPr/>
        </p:nvSpPr>
        <p:spPr>
          <a:xfrm>
            <a:off x="4605391" y="5695381"/>
            <a:ext cx="4114800" cy="646331"/>
          </a:xfrm>
          <a:prstGeom prst="rect">
            <a:avLst/>
          </a:prstGeom>
        </p:spPr>
        <p:txBody>
          <a:bodyPr wrap="square">
            <a:spAutoFit/>
          </a:bodyPr>
          <a:lstStyle/>
          <a:p>
            <a:pPr algn="ctr"/>
            <a:r>
              <a:rPr lang="en-US" dirty="0"/>
              <a:t>Community detection using </a:t>
            </a:r>
            <a:r>
              <a:rPr lang="en-US" dirty="0" err="1">
                <a:solidFill>
                  <a:srgbClr val="FF0000"/>
                </a:solidFill>
              </a:rPr>
              <a:t>igraph</a:t>
            </a:r>
            <a:r>
              <a:rPr lang="en-US" dirty="0">
                <a:solidFill>
                  <a:srgbClr val="FF0000"/>
                </a:solidFill>
              </a:rPr>
              <a:t> </a:t>
            </a:r>
            <a:r>
              <a:rPr lang="en-US" dirty="0" smtClean="0"/>
              <a:t/>
            </a:r>
            <a:br>
              <a:rPr lang="en-US" dirty="0" smtClean="0"/>
            </a:br>
            <a:r>
              <a:rPr lang="en-US" dirty="0" smtClean="0"/>
              <a:t>with </a:t>
            </a:r>
            <a:r>
              <a:rPr lang="en-US" dirty="0">
                <a:solidFill>
                  <a:srgbClr val="FF0000"/>
                </a:solidFill>
              </a:rPr>
              <a:t>Fast Greedy Algorithm</a:t>
            </a:r>
            <a:r>
              <a:rPr lang="en-US" dirty="0"/>
              <a:t>.</a:t>
            </a:r>
          </a:p>
        </p:txBody>
      </p:sp>
      <p:sp>
        <p:nvSpPr>
          <p:cNvPr id="9" name="Rectangle 8"/>
          <p:cNvSpPr/>
          <p:nvPr/>
        </p:nvSpPr>
        <p:spPr>
          <a:xfrm>
            <a:off x="647564" y="6453336"/>
            <a:ext cx="7848872" cy="400110"/>
          </a:xfrm>
          <a:prstGeom prst="rect">
            <a:avLst/>
          </a:prstGeom>
        </p:spPr>
        <p:txBody>
          <a:bodyPr wrap="square">
            <a:spAutoFit/>
          </a:bodyPr>
          <a:lstStyle/>
          <a:p>
            <a:pPr algn="ctr"/>
            <a:r>
              <a:rPr lang="en-US" sz="1000" dirty="0" smtClean="0">
                <a:solidFill>
                  <a:schemeClr val="bg1">
                    <a:lumMod val="75000"/>
                  </a:schemeClr>
                </a:solidFill>
              </a:rPr>
              <a:t>Source: </a:t>
            </a:r>
            <a:r>
              <a:rPr lang="en-US" sz="1000" dirty="0" err="1" smtClean="0">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Tree>
    <p:extLst>
      <p:ext uri="{BB962C8B-B14F-4D97-AF65-F5344CB8AC3E}">
        <p14:creationId xmlns:p14="http://schemas.microsoft.com/office/powerpoint/2010/main" val="96526428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標題 1"/>
          <p:cNvSpPr>
            <a:spLocks noGrp="1"/>
          </p:cNvSpPr>
          <p:nvPr>
            <p:ph type="title"/>
          </p:nvPr>
        </p:nvSpPr>
        <p:spPr>
          <a:xfrm>
            <a:off x="468313" y="0"/>
            <a:ext cx="8229600" cy="719138"/>
          </a:xfrm>
        </p:spPr>
        <p:txBody>
          <a:bodyPr/>
          <a:lstStyle/>
          <a:p>
            <a:pPr eaLnBrk="1" hangingPunct="1"/>
            <a:r>
              <a:rPr lang="en-US" altLang="zh-TW" smtClean="0">
                <a:solidFill>
                  <a:srgbClr val="4F81BD"/>
                </a:solidFill>
              </a:rPr>
              <a:t>References</a:t>
            </a:r>
            <a:endParaRPr lang="zh-TW" altLang="en-US" smtClean="0">
              <a:solidFill>
                <a:srgbClr val="4F81BD"/>
              </a:solidFill>
            </a:endParaRPr>
          </a:p>
        </p:txBody>
      </p:sp>
      <p:sp>
        <p:nvSpPr>
          <p:cNvPr id="182275" name="內容版面配置區 2"/>
          <p:cNvSpPr>
            <a:spLocks noGrp="1"/>
          </p:cNvSpPr>
          <p:nvPr>
            <p:ph idx="1"/>
          </p:nvPr>
        </p:nvSpPr>
        <p:spPr>
          <a:xfrm>
            <a:off x="178246" y="719139"/>
            <a:ext cx="8858250" cy="5878512"/>
          </a:xfrm>
        </p:spPr>
        <p:txBody>
          <a:bodyPr/>
          <a:lstStyle/>
          <a:p>
            <a:pPr marL="342900" lvl="2" indent="-342900" eaLnBrk="1" hangingPunct="1"/>
            <a:r>
              <a:rPr lang="en-US" altLang="zh-TW" sz="1800" dirty="0"/>
              <a:t>Jennifer </a:t>
            </a:r>
            <a:r>
              <a:rPr lang="en-US" altLang="zh-TW" sz="1800" dirty="0" err="1"/>
              <a:t>Golbeck</a:t>
            </a:r>
            <a:r>
              <a:rPr lang="en-US" altLang="zh-TW" sz="1800" dirty="0"/>
              <a:t> (2013), Analyzing the Social Web, Morgan Kaufmann</a:t>
            </a:r>
            <a:br>
              <a:rPr lang="en-US" altLang="zh-TW" sz="1800" dirty="0"/>
            </a:br>
            <a:r>
              <a:rPr lang="en-US" altLang="zh-TW" sz="1800" dirty="0">
                <a:latin typeface="Calibri" charset="0"/>
                <a:ea typeface="標楷體" charset="-120"/>
                <a:cs typeface="新細明體" charset="-120"/>
              </a:rPr>
              <a:t> </a:t>
            </a:r>
            <a:r>
              <a:rPr lang="en-US" altLang="zh-TW" sz="1800" dirty="0">
                <a:latin typeface="Calibri" charset="0"/>
                <a:ea typeface="標楷體" charset="-120"/>
                <a:cs typeface="新細明體" charset="-120"/>
                <a:hlinkClick r:id="rId2"/>
              </a:rPr>
              <a:t>http://analyzingthesocialweb.com/course-materials.shtml</a:t>
            </a:r>
            <a:endParaRPr lang="en-US" altLang="zh-TW" sz="1800" dirty="0"/>
          </a:p>
          <a:p>
            <a:pPr marL="342900" lvl="2" indent="-342900" eaLnBrk="1" hangingPunct="1"/>
            <a:r>
              <a:rPr lang="en-US" altLang="zh-TW" sz="1800" dirty="0" err="1"/>
              <a:t>Devangana</a:t>
            </a:r>
            <a:r>
              <a:rPr lang="en-US" altLang="zh-TW" sz="1800" dirty="0"/>
              <a:t> </a:t>
            </a:r>
            <a:r>
              <a:rPr lang="en-US" altLang="zh-TW" sz="1800" dirty="0" err="1"/>
              <a:t>Khokhar</a:t>
            </a:r>
            <a:r>
              <a:rPr lang="en-US" altLang="zh-TW" sz="1800" dirty="0"/>
              <a:t> (2015), </a:t>
            </a:r>
            <a:r>
              <a:rPr lang="en-US" altLang="zh-TW" sz="1800" dirty="0" err="1"/>
              <a:t>Gephi</a:t>
            </a:r>
            <a:r>
              <a:rPr lang="en-US" altLang="zh-TW" sz="1800" dirty="0"/>
              <a:t> Cookbook, </a:t>
            </a:r>
            <a:r>
              <a:rPr lang="en-US" altLang="zh-TW" sz="1800" dirty="0" err="1"/>
              <a:t>Packt</a:t>
            </a:r>
            <a:r>
              <a:rPr lang="en-US" altLang="zh-TW" sz="1800" dirty="0"/>
              <a:t> Publishing</a:t>
            </a:r>
          </a:p>
          <a:p>
            <a:pPr marL="342900" lvl="2" indent="-342900" eaLnBrk="1" hangingPunct="1"/>
            <a:r>
              <a:rPr lang="en-US" altLang="zh-TW" sz="1800" dirty="0">
                <a:latin typeface="Calibri" charset="0"/>
                <a:ea typeface="標楷體" charset="-120"/>
                <a:cs typeface="新細明體" charset="-120"/>
              </a:rPr>
              <a:t>Sentinel Visualizer, </a:t>
            </a:r>
            <a:r>
              <a:rPr lang="en-US" altLang="zh-TW" sz="1800" dirty="0">
                <a:solidFill>
                  <a:srgbClr val="A6A6A6"/>
                </a:solidFill>
                <a:latin typeface="Calibri" charset="0"/>
                <a:ea typeface="標楷體" charset="-120"/>
                <a:cs typeface="新細明體" charset="-120"/>
                <a:hlinkClick r:id="rId3"/>
              </a:rPr>
              <a:t>http://www.fmsasg.com/SocialNetworkAnalysis</a:t>
            </a:r>
            <a:r>
              <a:rPr lang="en-US" altLang="zh-TW" sz="1800" dirty="0" smtClean="0">
                <a:solidFill>
                  <a:srgbClr val="A6A6A6"/>
                </a:solidFill>
                <a:latin typeface="Calibri" charset="0"/>
                <a:ea typeface="標楷體" charset="-120"/>
                <a:cs typeface="新細明體" charset="-120"/>
                <a:hlinkClick r:id="rId3"/>
              </a:rPr>
              <a:t>/</a:t>
            </a:r>
            <a:endParaRPr lang="en-US" altLang="zh-TW" sz="1800" dirty="0" smtClean="0">
              <a:latin typeface="Calibri" charset="0"/>
              <a:ea typeface="標楷體" charset="-120"/>
              <a:cs typeface="新細明體" charset="-120"/>
            </a:endParaRPr>
          </a:p>
          <a:p>
            <a:pPr marL="342900" lvl="2" indent="-342900" eaLnBrk="1" hangingPunct="1"/>
            <a:r>
              <a:rPr lang="en-US" altLang="zh-TW" sz="1800" dirty="0" smtClean="0">
                <a:latin typeface="Calibri" charset="0"/>
                <a:ea typeface="標楷體" charset="-120"/>
                <a:cs typeface="新細明體" charset="-120"/>
              </a:rPr>
              <a:t>Min-</a:t>
            </a:r>
            <a:r>
              <a:rPr lang="en-US" altLang="zh-TW" sz="1800" dirty="0" err="1" smtClean="0">
                <a:latin typeface="Calibri" charset="0"/>
                <a:ea typeface="標楷體" charset="-120"/>
                <a:cs typeface="新細明體" charset="-120"/>
              </a:rPr>
              <a:t>Yuh</a:t>
            </a:r>
            <a:r>
              <a:rPr lang="en-US" altLang="zh-TW" sz="1800" dirty="0" smtClean="0">
                <a:latin typeface="Calibri" charset="0"/>
                <a:ea typeface="標楷體" charset="-120"/>
                <a:cs typeface="新細明體" charset="-120"/>
              </a:rPr>
              <a:t> </a:t>
            </a:r>
            <a:r>
              <a:rPr lang="en-US" altLang="zh-TW" sz="1800" dirty="0">
                <a:latin typeface="Calibri" charset="0"/>
                <a:ea typeface="標楷體" charset="-120"/>
                <a:cs typeface="新細明體" charset="-120"/>
              </a:rPr>
              <a:t>Day, Sheng-</a:t>
            </a:r>
            <a:r>
              <a:rPr lang="en-US" altLang="zh-TW" sz="1800" dirty="0" err="1">
                <a:latin typeface="Calibri" charset="0"/>
                <a:ea typeface="標楷體" charset="-120"/>
                <a:cs typeface="新細明體" charset="-120"/>
              </a:rPr>
              <a:t>Pao</a:t>
            </a:r>
            <a:r>
              <a:rPr lang="en-US" altLang="zh-TW" sz="1800" dirty="0">
                <a:latin typeface="Calibri" charset="0"/>
                <a:ea typeface="標楷體" charset="-120"/>
                <a:cs typeface="新細明體" charset="-120"/>
              </a:rPr>
              <a:t> Shih, </a:t>
            </a:r>
            <a:r>
              <a:rPr lang="en-US" altLang="zh-TW" sz="1800" dirty="0" err="1">
                <a:latin typeface="Calibri" charset="0"/>
                <a:ea typeface="標楷體" charset="-120"/>
                <a:cs typeface="新細明體" charset="-120"/>
              </a:rPr>
              <a:t>Weide</a:t>
            </a:r>
            <a:r>
              <a:rPr lang="en-US" altLang="zh-TW" sz="1800" dirty="0">
                <a:latin typeface="Calibri" charset="0"/>
                <a:ea typeface="標楷體" charset="-120"/>
                <a:cs typeface="新細明體" charset="-120"/>
              </a:rPr>
              <a:t> Chang (2011), "Social Network Analysis of Research Collaboration in Information Reuse and Integration," The First International Workshop on Issues and Challenges in Social Computing (WICSOC 2011), August 2, 2011, in Proceedings of the IEEE International Conference on Information Reuse and Integration (IEEE IRI 2011),  Las Vegas, Nevada, USA, August 3-5, 2011, pp. 551-556.</a:t>
            </a:r>
          </a:p>
          <a:p>
            <a:pPr eaLnBrk="1" hangingPunct="1"/>
            <a:r>
              <a:rPr lang="en-US" altLang="en-US" sz="1800" dirty="0">
                <a:latin typeface="Calibri" charset="0"/>
                <a:ea typeface="標楷體" charset="-120"/>
                <a:cs typeface="新細明體" charset="-120"/>
              </a:rPr>
              <a:t>Bastian M., </a:t>
            </a:r>
            <a:r>
              <a:rPr lang="en-US" altLang="en-US" sz="1800" dirty="0" err="1">
                <a:latin typeface="Calibri" charset="0"/>
                <a:ea typeface="標楷體" charset="-120"/>
                <a:cs typeface="新細明體" charset="-120"/>
              </a:rPr>
              <a:t>Heymann</a:t>
            </a:r>
            <a:r>
              <a:rPr lang="en-US" altLang="en-US" sz="1800" dirty="0">
                <a:latin typeface="Calibri" charset="0"/>
                <a:ea typeface="標楷體" charset="-120"/>
                <a:cs typeface="新細明體" charset="-120"/>
              </a:rPr>
              <a:t> S., </a:t>
            </a:r>
            <a:r>
              <a:rPr lang="en-US" altLang="en-US" sz="1800" dirty="0" err="1">
                <a:latin typeface="Calibri" charset="0"/>
                <a:ea typeface="標楷體" charset="-120"/>
                <a:cs typeface="新細明體" charset="-120"/>
              </a:rPr>
              <a:t>Jacomy</a:t>
            </a:r>
            <a:r>
              <a:rPr lang="en-US" altLang="en-US" sz="1800" dirty="0">
                <a:latin typeface="Calibri" charset="0"/>
                <a:ea typeface="標楷體" charset="-120"/>
                <a:cs typeface="新細明體" charset="-120"/>
              </a:rPr>
              <a:t> M. (2009), “</a:t>
            </a:r>
            <a:r>
              <a:rPr lang="en-US" altLang="ja-JP" sz="1800" dirty="0" err="1">
                <a:latin typeface="Calibri" charset="0"/>
                <a:ea typeface="標楷體" charset="-120"/>
                <a:cs typeface="新細明體" charset="-120"/>
              </a:rPr>
              <a:t>Gephi</a:t>
            </a:r>
            <a:r>
              <a:rPr lang="en-US" altLang="ja-JP" sz="1800" dirty="0">
                <a:latin typeface="Calibri" charset="0"/>
                <a:ea typeface="標楷體" charset="-120"/>
                <a:cs typeface="新細明體" charset="-120"/>
              </a:rPr>
              <a:t>: an open source software for exploring and manipulating networks</a:t>
            </a:r>
            <a:r>
              <a:rPr lang="en-US" altLang="en-US" sz="1800" dirty="0">
                <a:latin typeface="Calibri" charset="0"/>
                <a:ea typeface="標楷體" charset="-120"/>
                <a:cs typeface="新細明體" charset="-120"/>
              </a:rPr>
              <a:t>”</a:t>
            </a:r>
            <a:r>
              <a:rPr lang="en-US" altLang="ja-JP" sz="1800" dirty="0">
                <a:latin typeface="Calibri" charset="0"/>
                <a:ea typeface="標楷體" charset="-120"/>
                <a:cs typeface="新細明體" charset="-120"/>
              </a:rPr>
              <a:t>, International AAAI Conference on Weblogs and Social Media.</a:t>
            </a:r>
          </a:p>
          <a:p>
            <a:pPr eaLnBrk="1" hangingPunct="1"/>
            <a:r>
              <a:rPr lang="en-US" altLang="en-US" sz="1800" dirty="0">
                <a:latin typeface="Calibri" charset="0"/>
                <a:ea typeface="標楷體" charset="-120"/>
                <a:cs typeface="新細明體" charset="-120"/>
              </a:rPr>
              <a:t>Agrawal, H., Thakur, A., </a:t>
            </a:r>
            <a:r>
              <a:rPr lang="en-US" altLang="en-US" sz="1800" dirty="0" err="1">
                <a:latin typeface="Calibri" charset="0"/>
                <a:ea typeface="標楷體" charset="-120"/>
                <a:cs typeface="新細明體" charset="-120"/>
              </a:rPr>
              <a:t>Slathia</a:t>
            </a:r>
            <a:r>
              <a:rPr lang="en-US" altLang="en-US" sz="1800" dirty="0">
                <a:latin typeface="Calibri" charset="0"/>
                <a:ea typeface="標楷體" charset="-120"/>
                <a:cs typeface="新細明體" charset="-120"/>
              </a:rPr>
              <a:t>, R., &amp; </a:t>
            </a:r>
            <a:r>
              <a:rPr lang="en-US" altLang="en-US" sz="1800" dirty="0" err="1">
                <a:latin typeface="Calibri" charset="0"/>
                <a:ea typeface="標楷體" charset="-120"/>
                <a:cs typeface="新細明體" charset="-120"/>
              </a:rPr>
              <a:t>Sumangali</a:t>
            </a:r>
            <a:r>
              <a:rPr lang="en-US" altLang="en-US" sz="1800" dirty="0">
                <a:latin typeface="Calibri" charset="0"/>
                <a:ea typeface="標楷體" charset="-120"/>
                <a:cs typeface="新細明體" charset="-120"/>
              </a:rPr>
              <a:t>, K. (2015). A Comparative Analysis of Social Networking Analysis Tools. J Inform Tech </a:t>
            </a:r>
            <a:r>
              <a:rPr lang="en-US" altLang="en-US" sz="1800" dirty="0" err="1">
                <a:latin typeface="Calibri" charset="0"/>
                <a:ea typeface="標楷體" charset="-120"/>
                <a:cs typeface="新細明體" charset="-120"/>
              </a:rPr>
              <a:t>Softw</a:t>
            </a:r>
            <a:r>
              <a:rPr lang="en-US" altLang="en-US" sz="1800" dirty="0">
                <a:latin typeface="Calibri" charset="0"/>
                <a:ea typeface="標楷體" charset="-120"/>
                <a:cs typeface="新細明體" charset="-120"/>
              </a:rPr>
              <a:t> </a:t>
            </a:r>
            <a:r>
              <a:rPr lang="en-US" altLang="en-US" sz="1800" dirty="0" err="1">
                <a:latin typeface="Calibri" charset="0"/>
                <a:ea typeface="標楷體" charset="-120"/>
                <a:cs typeface="新細明體" charset="-120"/>
              </a:rPr>
              <a:t>Eng</a:t>
            </a:r>
            <a:r>
              <a:rPr lang="en-US" altLang="en-US" sz="1800" dirty="0">
                <a:latin typeface="Calibri" charset="0"/>
                <a:ea typeface="標楷體" charset="-120"/>
                <a:cs typeface="新細明體" charset="-120"/>
              </a:rPr>
              <a:t>, 5(157), 2.</a:t>
            </a:r>
          </a:p>
          <a:p>
            <a:pPr eaLnBrk="1" hangingPunct="1"/>
            <a:r>
              <a:rPr lang="en-US" altLang="en-US" sz="1800" dirty="0" err="1">
                <a:latin typeface="Calibri" charset="0"/>
                <a:ea typeface="標楷體" charset="-120"/>
                <a:cs typeface="新細明體" charset="-120"/>
              </a:rPr>
              <a:t>Naheed</a:t>
            </a:r>
            <a:r>
              <a:rPr lang="en-US" altLang="en-US" sz="1800" dirty="0">
                <a:latin typeface="Calibri" charset="0"/>
                <a:ea typeface="標楷體" charset="-120"/>
                <a:cs typeface="新細明體" charset="-120"/>
              </a:rPr>
              <a:t> Akhtar (2014), "Social network analysis tools." In 2014 Fourth International Conference on Communication Systems and Network Technologies (CSNT</a:t>
            </a:r>
            <a:r>
              <a:rPr lang="en-US" altLang="en-US" sz="1800" dirty="0" smtClean="0">
                <a:latin typeface="Calibri" charset="0"/>
                <a:ea typeface="標楷體" charset="-120"/>
                <a:cs typeface="新細明體" charset="-120"/>
              </a:rPr>
              <a:t>)</a:t>
            </a:r>
          </a:p>
          <a:p>
            <a:pPr eaLnBrk="1" hangingPunct="1"/>
            <a:r>
              <a:rPr lang="en-US" altLang="en-US" sz="1800" dirty="0" err="1">
                <a:latin typeface="Calibri" charset="0"/>
                <a:ea typeface="標楷體" charset="-120"/>
                <a:cs typeface="新細明體" charset="-120"/>
              </a:rPr>
              <a:t>Maivizhi</a:t>
            </a:r>
            <a:r>
              <a:rPr lang="en-US" altLang="en-US" sz="1800" dirty="0">
                <a:latin typeface="Calibri" charset="0"/>
                <a:ea typeface="標楷體" charset="-120"/>
                <a:cs typeface="新細明體" charset="-120"/>
              </a:rPr>
              <a:t>, R., S. </a:t>
            </a:r>
            <a:r>
              <a:rPr lang="en-US" altLang="en-US" sz="1800" dirty="0" err="1">
                <a:latin typeface="Calibri" charset="0"/>
                <a:ea typeface="標楷體" charset="-120"/>
                <a:cs typeface="新細明體" charset="-120"/>
              </a:rPr>
              <a:t>Sendhilkumar</a:t>
            </a:r>
            <a:r>
              <a:rPr lang="en-US" altLang="en-US" sz="1800" dirty="0">
                <a:latin typeface="Calibri" charset="0"/>
                <a:ea typeface="標楷體" charset="-120"/>
                <a:cs typeface="新細明體" charset="-120"/>
              </a:rPr>
              <a:t>, </a:t>
            </a:r>
            <a:r>
              <a:rPr lang="en-US" altLang="en-US" sz="1800" dirty="0" smtClean="0">
                <a:latin typeface="Calibri" charset="0"/>
                <a:ea typeface="標楷體" charset="-120"/>
                <a:cs typeface="新細明體" charset="-120"/>
              </a:rPr>
              <a:t>G</a:t>
            </a:r>
            <a:r>
              <a:rPr lang="en-US" altLang="en-US" sz="1800" dirty="0">
                <a:latin typeface="Calibri" charset="0"/>
                <a:ea typeface="標楷體" charset="-120"/>
                <a:cs typeface="新細明體" charset="-120"/>
              </a:rPr>
              <a:t>. S. </a:t>
            </a:r>
            <a:r>
              <a:rPr lang="en-US" altLang="en-US" sz="1800" dirty="0" err="1" smtClean="0">
                <a:latin typeface="Calibri" charset="0"/>
                <a:ea typeface="標楷體" charset="-120"/>
                <a:cs typeface="新細明體" charset="-120"/>
              </a:rPr>
              <a:t>Mahalakshmi</a:t>
            </a:r>
            <a:r>
              <a:rPr lang="en-US" altLang="en-US" sz="1800" dirty="0">
                <a:latin typeface="Calibri" charset="0"/>
                <a:ea typeface="標楷體" charset="-120"/>
                <a:cs typeface="新細明體" charset="-120"/>
              </a:rPr>
              <a:t> </a:t>
            </a:r>
            <a:r>
              <a:rPr lang="en-US" altLang="en-US" sz="1800" dirty="0" smtClean="0">
                <a:latin typeface="Calibri" charset="0"/>
                <a:ea typeface="標楷體" charset="-120"/>
                <a:cs typeface="新細明體" charset="-120"/>
              </a:rPr>
              <a:t>(2016), </a:t>
            </a:r>
            <a:r>
              <a:rPr lang="en-US" altLang="en-US" sz="1800" dirty="0">
                <a:latin typeface="Calibri" charset="0"/>
                <a:ea typeface="標楷體" charset="-120"/>
                <a:cs typeface="新細明體" charset="-120"/>
              </a:rPr>
              <a:t>"A Survey of Tools for Community Detection and Mining in Social Networks." In Proceedings of the International Conference on Informatics and Analytics, p. 71. ACM, 2016.</a:t>
            </a:r>
            <a:endParaRPr lang="en-US" altLang="en-US" sz="1800" dirty="0">
              <a:latin typeface="Calibri" charset="0"/>
              <a:ea typeface="標楷體" charset="-120"/>
              <a:cs typeface="新細明體" charset="-120"/>
            </a:endParaRPr>
          </a:p>
          <a:p>
            <a:pPr marL="342900" lvl="2" indent="-342900" eaLnBrk="1" hangingPunct="1"/>
            <a:endParaRPr lang="en-US" altLang="zh-TW" sz="1800" dirty="0" smtClean="0"/>
          </a:p>
          <a:p>
            <a:pPr marL="342900" lvl="2" indent="-342900" eaLnBrk="1" hangingPunct="1"/>
            <a:endParaRPr lang="en-US" altLang="zh-TW" sz="1800" dirty="0" smtClean="0"/>
          </a:p>
          <a:p>
            <a:pPr marL="342900" lvl="2" indent="-342900" eaLnBrk="1" hangingPunct="1"/>
            <a:endParaRPr lang="en-US" altLang="zh-TW" sz="1800" dirty="0"/>
          </a:p>
          <a:p>
            <a:pPr marL="342900" lvl="2" indent="-342900" eaLnBrk="1" hangingPunct="1"/>
            <a:endParaRPr lang="en-US" altLang="zh-TW" sz="1800" dirty="0"/>
          </a:p>
        </p:txBody>
      </p:sp>
      <p:sp>
        <p:nvSpPr>
          <p:cNvPr id="18227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36791F5D-0C4E-4436-9D63-4A2F619D5B43}" type="slidenum">
              <a:rPr lang="zh-TW" altLang="en-US" sz="1200" smtClean="0">
                <a:solidFill>
                  <a:srgbClr val="898989"/>
                </a:solidFill>
              </a:rPr>
              <a:pPr eaLnBrk="1" hangingPunct="1">
                <a:spcBef>
                  <a:spcPct val="0"/>
                </a:spcBef>
                <a:buFontTx/>
                <a:buNone/>
              </a:pPr>
              <a:t>189</a:t>
            </a:fld>
            <a:endParaRPr lang="zh-TW" altLang="en-US" sz="1200" smtClean="0">
              <a:solidFill>
                <a:srgbClr val="898989"/>
              </a:solidFill>
            </a:endParaRPr>
          </a:p>
        </p:txBody>
      </p:sp>
    </p:spTree>
    <p:extLst>
      <p:ext uri="{BB962C8B-B14F-4D97-AF65-F5344CB8AC3E}">
        <p14:creationId xmlns:p14="http://schemas.microsoft.com/office/powerpoint/2010/main" val="5350046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57200" y="274638"/>
            <a:ext cx="8229600" cy="777875"/>
          </a:xfrm>
        </p:spPr>
        <p:txBody>
          <a:bodyPr/>
          <a:lstStyle/>
          <a:p>
            <a:r>
              <a:rPr lang="en-US" altLang="zh-TW" sz="6000">
                <a:solidFill>
                  <a:schemeClr val="accent1"/>
                </a:solidFill>
                <a:latin typeface="Calibri" charset="0"/>
                <a:ea typeface="標楷體" charset="-120"/>
                <a:cs typeface="新細明體" charset="-120"/>
              </a:rPr>
              <a:t>Directed Graph</a:t>
            </a:r>
          </a:p>
        </p:txBody>
      </p:sp>
      <p:sp>
        <p:nvSpPr>
          <p:cNvPr id="348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549B4CC-1B71-3A49-8089-FF121B32FE83}" type="slidenum">
              <a:rPr kumimoji="0" lang="zh-TW" altLang="en-US" sz="1200">
                <a:solidFill>
                  <a:srgbClr val="898989"/>
                </a:solidFill>
                <a:latin typeface="Calibri" charset="0"/>
                <a:ea typeface="新細明體" charset="-120"/>
              </a:rPr>
              <a:pPr eaLnBrk="1" hangingPunct="1"/>
              <a:t>19</a:t>
            </a:fld>
            <a:endParaRPr kumimoji="0" lang="zh-TW" altLang="en-US" sz="1200">
              <a:solidFill>
                <a:srgbClr val="898989"/>
              </a:solidFill>
              <a:latin typeface="Calibri" charset="0"/>
              <a:ea typeface="新細明體" charset="-120"/>
            </a:endParaRPr>
          </a:p>
        </p:txBody>
      </p:sp>
      <p:sp>
        <p:nvSpPr>
          <p:cNvPr id="5" name="Rectangle 4"/>
          <p:cNvSpPr/>
          <p:nvPr/>
        </p:nvSpPr>
        <p:spPr>
          <a:xfrm>
            <a:off x="1476375" y="6642100"/>
            <a:ext cx="6119813" cy="246063"/>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www.youtube.com</a:t>
            </a:r>
            <a:r>
              <a:rPr lang="en-US" sz="1000" dirty="0">
                <a:solidFill>
                  <a:schemeClr val="bg1">
                    <a:lumMod val="75000"/>
                  </a:schemeClr>
                </a:solidFill>
                <a:ea typeface="ＭＳ Ｐゴシック" charset="0"/>
                <a:cs typeface="ＭＳ Ｐゴシック" charset="0"/>
              </a:rPr>
              <a:t>/</a:t>
            </a:r>
            <a:r>
              <a:rPr lang="en-US" sz="1000" dirty="0" err="1">
                <a:solidFill>
                  <a:schemeClr val="bg1">
                    <a:lumMod val="75000"/>
                  </a:schemeClr>
                </a:solidFill>
                <a:ea typeface="ＭＳ Ｐゴシック" charset="0"/>
                <a:cs typeface="ＭＳ Ｐゴシック" charset="0"/>
              </a:rPr>
              <a:t>watch?v</a:t>
            </a:r>
            <a:r>
              <a:rPr lang="en-US" sz="1000" dirty="0">
                <a:solidFill>
                  <a:schemeClr val="bg1">
                    <a:lumMod val="75000"/>
                  </a:schemeClr>
                </a:solidFill>
                <a:ea typeface="ＭＳ Ｐゴシック" charset="0"/>
                <a:cs typeface="ＭＳ Ｐゴシック" charset="0"/>
              </a:rPr>
              <a:t>=89mxOdwPfxA</a:t>
            </a:r>
          </a:p>
        </p:txBody>
      </p:sp>
      <p:sp>
        <p:nvSpPr>
          <p:cNvPr id="6" name="Oval 5"/>
          <p:cNvSpPr>
            <a:spLocks noChangeArrowheads="1"/>
          </p:cNvSpPr>
          <p:nvPr/>
        </p:nvSpPr>
        <p:spPr bwMode="auto">
          <a:xfrm>
            <a:off x="13319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1692275" y="4005263"/>
            <a:ext cx="719138"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4067175" y="306863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3635375" y="4581525"/>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843213" y="17002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1692275" y="3357563"/>
            <a:ext cx="358775" cy="647700"/>
          </a:xfrm>
          <a:prstGeom prst="line">
            <a:avLst/>
          </a:prstGeom>
          <a:noFill/>
          <a:ln w="38100">
            <a:solidFill>
              <a:srgbClr val="984807"/>
            </a:solidFill>
            <a:round/>
            <a:headEnd type="arrow" w="med" len="me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946275" y="2060575"/>
            <a:ext cx="896938" cy="681038"/>
          </a:xfrm>
          <a:prstGeom prst="line">
            <a:avLst/>
          </a:prstGeom>
          <a:noFill/>
          <a:ln w="38100">
            <a:solidFill>
              <a:srgbClr val="984807"/>
            </a:solidFill>
            <a:round/>
            <a:headEnd type="arrow" w="med" len="me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2306638" y="2314575"/>
            <a:ext cx="642937" cy="1795463"/>
          </a:xfrm>
          <a:prstGeom prst="line">
            <a:avLst/>
          </a:prstGeom>
          <a:noFill/>
          <a:ln w="76200">
            <a:solidFill>
              <a:srgbClr val="984807"/>
            </a:solidFill>
            <a:round/>
            <a:headEnd type="arrow" w="med" len="me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2411413" y="3429000"/>
            <a:ext cx="1655762" cy="936625"/>
          </a:xfrm>
          <a:prstGeom prst="line">
            <a:avLst/>
          </a:prstGeom>
          <a:noFill/>
          <a:ln w="38100">
            <a:solidFill>
              <a:srgbClr val="984807"/>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2411413" y="4365625"/>
            <a:ext cx="1223962" cy="576263"/>
          </a:xfrm>
          <a:prstGeom prst="line">
            <a:avLst/>
          </a:prstGeom>
          <a:noFill/>
          <a:ln w="38100">
            <a:solidFill>
              <a:srgbClr val="984807"/>
            </a:solidFill>
            <a:round/>
            <a:headEnd type="arrow" w="med" len="me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189867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內容版面配置區 2"/>
          <p:cNvSpPr>
            <a:spLocks noGrp="1"/>
          </p:cNvSpPr>
          <p:nvPr>
            <p:ph idx="1"/>
          </p:nvPr>
        </p:nvSpPr>
        <p:spPr>
          <a:xfrm>
            <a:off x="107950" y="1125538"/>
            <a:ext cx="8856663" cy="5399087"/>
          </a:xfrm>
        </p:spPr>
        <p:txBody>
          <a:bodyPr/>
          <a:lstStyle/>
          <a:p>
            <a:pPr>
              <a:buFont typeface="Arial" charset="0"/>
              <a:buNone/>
            </a:pPr>
            <a:r>
              <a:rPr lang="en-US" altLang="en-US" sz="2400" dirty="0">
                <a:latin typeface="Calibri" charset="0"/>
                <a:ea typeface="標楷體" charset="-120"/>
              </a:rPr>
              <a:t>週次 (Week)    日期 (Date)    內容 (Subject/Topics)</a:t>
            </a:r>
          </a:p>
          <a:p>
            <a:pPr>
              <a:buFont typeface="Arial" charset="0"/>
              <a:buNone/>
            </a:pPr>
            <a:r>
              <a:rPr lang="en-US" altLang="zh-TW" sz="2400" dirty="0">
                <a:latin typeface="Calibri" charset="0"/>
                <a:ea typeface="標楷體" charset="-120"/>
              </a:rPr>
              <a:t>1    </a:t>
            </a:r>
            <a:r>
              <a:rPr lang="en-US" altLang="zh-TW" sz="2400" dirty="0" smtClean="0">
                <a:latin typeface="Calibri" charset="0"/>
                <a:ea typeface="標楷體" charset="-120"/>
              </a:rPr>
              <a:t>2017/02/15    </a:t>
            </a:r>
            <a:r>
              <a:rPr lang="en-US" altLang="zh-TW" sz="2400" dirty="0">
                <a:latin typeface="Calibri" charset="0"/>
                <a:ea typeface="標楷體" charset="-120"/>
              </a:rPr>
              <a:t>Course Orientation for Social Computing and </a:t>
            </a:r>
            <a:br>
              <a:rPr lang="en-US" altLang="zh-TW" sz="2400" dirty="0">
                <a:latin typeface="Calibri" charset="0"/>
                <a:ea typeface="標楷體" charset="-120"/>
              </a:rPr>
            </a:br>
            <a:r>
              <a:rPr lang="en-US" altLang="zh-TW" sz="2400" dirty="0">
                <a:latin typeface="Calibri" charset="0"/>
                <a:ea typeface="標楷體" charset="-120"/>
              </a:rPr>
              <a:t>                           Big Data Analytics </a:t>
            </a:r>
            <a:br>
              <a:rPr lang="en-US" altLang="zh-TW" sz="2400" dirty="0">
                <a:latin typeface="Calibri" charset="0"/>
                <a:ea typeface="標楷體" charset="-120"/>
              </a:rPr>
            </a:br>
            <a:r>
              <a:rPr lang="en-US" altLang="zh-TW" sz="2400" dirty="0">
                <a:latin typeface="Calibri" charset="0"/>
                <a:ea typeface="標楷體" charset="-120"/>
              </a:rPr>
              <a:t>                           (</a:t>
            </a:r>
            <a:r>
              <a:rPr lang="zh-TW" altLang="en-US" sz="2400" dirty="0">
                <a:latin typeface="Calibri" charset="0"/>
                <a:ea typeface="標楷體" charset="-120"/>
              </a:rPr>
              <a:t>社群運算與大數據分析課程介紹</a:t>
            </a:r>
            <a:r>
              <a:rPr lang="en-US" altLang="zh-TW" sz="2400" dirty="0">
                <a:latin typeface="Calibri" charset="0"/>
                <a:ea typeface="標楷體" charset="-120"/>
              </a:rPr>
              <a:t>)</a:t>
            </a:r>
          </a:p>
          <a:p>
            <a:pPr>
              <a:buFont typeface="Arial" charset="0"/>
              <a:buNone/>
            </a:pPr>
            <a:r>
              <a:rPr lang="en-US" altLang="zh-TW" sz="2400" dirty="0">
                <a:latin typeface="Calibri" charset="0"/>
                <a:ea typeface="標楷體" charset="-120"/>
              </a:rPr>
              <a:t>2    </a:t>
            </a:r>
            <a:r>
              <a:rPr lang="en-US" altLang="zh-TW" sz="2400" dirty="0" smtClean="0">
                <a:latin typeface="Calibri" charset="0"/>
                <a:ea typeface="標楷體" charset="-120"/>
              </a:rPr>
              <a:t>2017/02/22    </a:t>
            </a:r>
            <a:r>
              <a:rPr lang="en-US" altLang="zh-TW" sz="2400" dirty="0">
                <a:latin typeface="Calibri" charset="0"/>
                <a:ea typeface="標楷體" charset="-120"/>
              </a:rPr>
              <a:t>Data Science and Big Data Analytics: </a:t>
            </a:r>
            <a:br>
              <a:rPr lang="en-US" altLang="zh-TW" sz="2400" dirty="0">
                <a:latin typeface="Calibri" charset="0"/>
                <a:ea typeface="標楷體" charset="-120"/>
              </a:rPr>
            </a:br>
            <a:r>
              <a:rPr lang="en-US" altLang="zh-TW" sz="2400" dirty="0">
                <a:latin typeface="Calibri" charset="0"/>
                <a:ea typeface="標楷體" charset="-120"/>
              </a:rPr>
              <a:t>                           </a:t>
            </a:r>
            <a:r>
              <a:rPr lang="en-US" altLang="zh-TW" sz="2200" dirty="0">
                <a:latin typeface="Calibri" charset="0"/>
                <a:ea typeface="標楷體" charset="-120"/>
              </a:rPr>
              <a:t>Discovering, Analyzing, Visualizing and Presenting Data </a:t>
            </a:r>
            <a:r>
              <a:rPr lang="en-US" altLang="zh-TW" sz="2400" dirty="0">
                <a:latin typeface="Calibri" charset="0"/>
                <a:ea typeface="標楷體" charset="-120"/>
              </a:rPr>
              <a:t/>
            </a:r>
            <a:br>
              <a:rPr lang="en-US" altLang="zh-TW" sz="2400" dirty="0">
                <a:latin typeface="Calibri" charset="0"/>
                <a:ea typeface="標楷體" charset="-120"/>
              </a:rPr>
            </a:br>
            <a:r>
              <a:rPr lang="en-US" altLang="zh-TW" sz="2400" dirty="0">
                <a:latin typeface="Calibri" charset="0"/>
                <a:ea typeface="標楷體" charset="-120"/>
              </a:rPr>
              <a:t>                           (</a:t>
            </a:r>
            <a:r>
              <a:rPr lang="zh-TW" altLang="en-US" sz="2400" dirty="0">
                <a:latin typeface="Calibri" charset="0"/>
                <a:ea typeface="標楷體" charset="-120"/>
              </a:rPr>
              <a:t>資料科學與大數據分析：</a:t>
            </a:r>
            <a:r>
              <a:rPr lang="en-US" altLang="zh-TW" sz="2400" dirty="0">
                <a:latin typeface="Calibri" charset="0"/>
                <a:ea typeface="標楷體" charset="-120"/>
              </a:rPr>
              <a:t/>
            </a:r>
            <a:br>
              <a:rPr lang="en-US" altLang="zh-TW" sz="2400" dirty="0">
                <a:latin typeface="Calibri" charset="0"/>
                <a:ea typeface="標楷體" charset="-120"/>
              </a:rPr>
            </a:br>
            <a:r>
              <a:rPr lang="en-US" altLang="zh-TW" sz="2400" dirty="0">
                <a:latin typeface="Calibri" charset="0"/>
                <a:ea typeface="標楷體" charset="-120"/>
              </a:rPr>
              <a:t>                             </a:t>
            </a:r>
            <a:r>
              <a:rPr lang="zh-TW" altLang="en-US" sz="2400" dirty="0">
                <a:latin typeface="Calibri" charset="0"/>
                <a:ea typeface="標楷體" charset="-120"/>
              </a:rPr>
              <a:t>探索、分析、視覺化與呈現資料</a:t>
            </a:r>
            <a:r>
              <a:rPr lang="en-US" altLang="zh-TW" sz="2400" dirty="0">
                <a:latin typeface="Calibri" charset="0"/>
                <a:ea typeface="標楷體" charset="-120"/>
              </a:rPr>
              <a:t>)</a:t>
            </a:r>
          </a:p>
          <a:p>
            <a:pPr>
              <a:buFont typeface="Arial" charset="0"/>
              <a:buNone/>
            </a:pPr>
            <a:r>
              <a:rPr lang="en-US" altLang="zh-TW" sz="2400" dirty="0">
                <a:latin typeface="Calibri" charset="0"/>
                <a:ea typeface="標楷體" charset="-120"/>
              </a:rPr>
              <a:t>3    </a:t>
            </a:r>
            <a:r>
              <a:rPr lang="en-US" altLang="zh-TW" sz="2400" dirty="0" smtClean="0">
                <a:latin typeface="Calibri" charset="0"/>
                <a:ea typeface="標楷體" charset="-120"/>
              </a:rPr>
              <a:t>2017/03/01    </a:t>
            </a:r>
            <a:r>
              <a:rPr lang="en-US" altLang="zh-TW" sz="2400" dirty="0">
                <a:latin typeface="Calibri" charset="0"/>
                <a:ea typeface="標楷體" charset="-120"/>
              </a:rPr>
              <a:t>Fundamental Big Data: MapReduce Paradigm, </a:t>
            </a:r>
            <a:br>
              <a:rPr lang="en-US" altLang="zh-TW" sz="2400" dirty="0">
                <a:latin typeface="Calibri" charset="0"/>
                <a:ea typeface="標楷體" charset="-120"/>
              </a:rPr>
            </a:br>
            <a:r>
              <a:rPr lang="en-US" altLang="zh-TW" sz="2400" dirty="0">
                <a:latin typeface="Calibri" charset="0"/>
                <a:ea typeface="標楷體" charset="-120"/>
              </a:rPr>
              <a:t>                            Hadoop and Spark Ecosystem </a:t>
            </a:r>
            <a:br>
              <a:rPr lang="en-US" altLang="zh-TW" sz="2400" dirty="0">
                <a:latin typeface="Calibri" charset="0"/>
                <a:ea typeface="標楷體" charset="-120"/>
              </a:rPr>
            </a:br>
            <a:r>
              <a:rPr lang="en-US" altLang="zh-TW" sz="2400" dirty="0">
                <a:latin typeface="Calibri" charset="0"/>
                <a:ea typeface="標楷體" charset="-120"/>
              </a:rPr>
              <a:t>                           (</a:t>
            </a:r>
            <a:r>
              <a:rPr lang="zh-TW" altLang="en-US" sz="2400" dirty="0">
                <a:latin typeface="Calibri" charset="0"/>
                <a:ea typeface="標楷體" charset="-120"/>
              </a:rPr>
              <a:t>大數據基礎：</a:t>
            </a:r>
            <a:r>
              <a:rPr lang="en-US" altLang="zh-TW" sz="2400" dirty="0">
                <a:latin typeface="Calibri" charset="0"/>
                <a:ea typeface="標楷體" charset="-120"/>
              </a:rPr>
              <a:t>MapReduce</a:t>
            </a:r>
            <a:r>
              <a:rPr lang="zh-TW" altLang="en-US" sz="2400" dirty="0">
                <a:latin typeface="Calibri" charset="0"/>
                <a:ea typeface="標楷體" charset="-120"/>
              </a:rPr>
              <a:t>典範、</a:t>
            </a:r>
            <a:r>
              <a:rPr lang="en-US" altLang="zh-TW" sz="2400" dirty="0">
                <a:latin typeface="Calibri" charset="0"/>
                <a:ea typeface="標楷體" charset="-120"/>
              </a:rPr>
              <a:t/>
            </a:r>
            <a:br>
              <a:rPr lang="en-US" altLang="zh-TW" sz="2400" dirty="0">
                <a:latin typeface="Calibri" charset="0"/>
                <a:ea typeface="標楷體" charset="-120"/>
              </a:rPr>
            </a:br>
            <a:r>
              <a:rPr lang="en-US" altLang="zh-TW" sz="2400" dirty="0">
                <a:latin typeface="Calibri" charset="0"/>
                <a:ea typeface="標楷體" charset="-120"/>
              </a:rPr>
              <a:t>                             Hadoop</a:t>
            </a:r>
            <a:r>
              <a:rPr lang="zh-TW" altLang="en-US" sz="2400" dirty="0">
                <a:latin typeface="Calibri" charset="0"/>
                <a:ea typeface="標楷體" charset="-120"/>
              </a:rPr>
              <a:t>與</a:t>
            </a:r>
            <a:r>
              <a:rPr lang="en-US" altLang="zh-TW" sz="2400" dirty="0">
                <a:latin typeface="Calibri" charset="0"/>
                <a:ea typeface="標楷體" charset="-120"/>
              </a:rPr>
              <a:t>Spark</a:t>
            </a:r>
            <a:r>
              <a:rPr lang="zh-TW" altLang="en-US" sz="2400" dirty="0">
                <a:latin typeface="Calibri" charset="0"/>
                <a:ea typeface="標楷體" charset="-120"/>
              </a:rPr>
              <a:t>生態系統</a:t>
            </a:r>
            <a:r>
              <a:rPr lang="en-US" altLang="zh-TW" sz="2400" dirty="0">
                <a:latin typeface="Calibri" charset="0"/>
                <a:ea typeface="標楷體" charset="-120"/>
              </a:rPr>
              <a:t>)</a:t>
            </a:r>
          </a:p>
        </p:txBody>
      </p:sp>
      <p:sp>
        <p:nvSpPr>
          <p:cNvPr id="10243" name="矩形 4"/>
          <p:cNvSpPr>
            <a:spLocks noChangeArrowheads="1"/>
          </p:cNvSpPr>
          <p:nvPr/>
        </p:nvSpPr>
        <p:spPr bwMode="auto">
          <a:xfrm>
            <a:off x="395288" y="260350"/>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zh-TW" altLang="en-US" sz="4400" b="1">
                <a:solidFill>
                  <a:schemeClr val="tx2"/>
                </a:solidFill>
                <a:ea typeface="標楷體" charset="-120"/>
              </a:rPr>
              <a:t>課程大綱 </a:t>
            </a:r>
            <a:r>
              <a:rPr lang="en-US" altLang="zh-TW" sz="4400" b="1">
                <a:solidFill>
                  <a:schemeClr val="tx2"/>
                </a:solidFill>
                <a:ea typeface="標楷體" charset="-120"/>
              </a:rPr>
              <a:t>(Syllabus)</a:t>
            </a:r>
            <a:endParaRPr lang="zh-TW" altLang="en-US" sz="4400" b="1">
              <a:solidFill>
                <a:schemeClr val="tx2"/>
              </a:solidFill>
              <a:ea typeface="標楷體" charset="-120"/>
            </a:endParaRPr>
          </a:p>
        </p:txBody>
      </p:sp>
      <p:sp>
        <p:nvSpPr>
          <p:cNvPr id="10244" name="投影片編號版面配置區 3"/>
          <p:cNvSpPr>
            <a:spLocks noGrp="1"/>
          </p:cNvSpPr>
          <p:nvPr>
            <p:ph type="sldNum" sz="quarter" idx="12"/>
          </p:nvPr>
        </p:nvSpPr>
        <p:spPr bwMode="auto">
          <a:xfrm>
            <a:off x="8459788" y="6597650"/>
            <a:ext cx="6492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187230C8-8BCB-294A-A0DB-72C01E7CEC70}" type="slidenum">
              <a:rPr lang="zh-TW" altLang="en-US" sz="1200">
                <a:solidFill>
                  <a:srgbClr val="898989"/>
                </a:solidFill>
              </a:rPr>
              <a:pPr eaLnBrk="1" hangingPunct="1">
                <a:spcBef>
                  <a:spcPct val="0"/>
                </a:spcBef>
                <a:buFontTx/>
                <a:buNone/>
              </a:pPr>
              <a:t>2</a:t>
            </a:fld>
            <a:endParaRPr lang="zh-TW" altLang="en-US" sz="1200">
              <a:solidFill>
                <a:srgbClr val="898989"/>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457200" y="274638"/>
            <a:ext cx="8229600" cy="6178550"/>
          </a:xfrm>
        </p:spPr>
        <p:txBody>
          <a:bodyPr/>
          <a:lstStyle/>
          <a:p>
            <a:r>
              <a:rPr lang="en-US" altLang="zh-TW" sz="8000">
                <a:solidFill>
                  <a:srgbClr val="FF0000"/>
                </a:solidFill>
                <a:latin typeface="Calibri" charset="0"/>
                <a:ea typeface="標楷體" charset="-120"/>
                <a:cs typeface="新細明體" charset="-120"/>
              </a:rPr>
              <a:t>Measurements </a:t>
            </a:r>
            <a:br>
              <a:rPr lang="en-US" altLang="zh-TW" sz="8000">
                <a:solidFill>
                  <a:srgbClr val="FF0000"/>
                </a:solidFill>
                <a:latin typeface="Calibri" charset="0"/>
                <a:ea typeface="標楷體" charset="-120"/>
                <a:cs typeface="新細明體" charset="-120"/>
              </a:rPr>
            </a:br>
            <a:r>
              <a:rPr lang="en-US" altLang="zh-TW" sz="8000">
                <a:solidFill>
                  <a:srgbClr val="FF0000"/>
                </a:solidFill>
                <a:latin typeface="Calibri" charset="0"/>
                <a:ea typeface="標楷體" charset="-120"/>
                <a:cs typeface="新細明體" charset="-120"/>
              </a:rPr>
              <a:t>of </a:t>
            </a:r>
            <a:br>
              <a:rPr lang="en-US" altLang="zh-TW" sz="8000">
                <a:solidFill>
                  <a:srgbClr val="FF0000"/>
                </a:solidFill>
                <a:latin typeface="Calibri" charset="0"/>
                <a:ea typeface="標楷體" charset="-120"/>
                <a:cs typeface="新細明體" charset="-120"/>
              </a:rPr>
            </a:br>
            <a:r>
              <a:rPr lang="en-US" altLang="zh-TW" sz="8000">
                <a:solidFill>
                  <a:srgbClr val="FF0000"/>
                </a:solidFill>
                <a:latin typeface="Calibri" charset="0"/>
                <a:ea typeface="標楷體" charset="-120"/>
                <a:cs typeface="新細明體" charset="-120"/>
              </a:rPr>
              <a:t>Social Network Analysis </a:t>
            </a:r>
            <a:endParaRPr lang="en-US" altLang="en-US" sz="8000">
              <a:solidFill>
                <a:srgbClr val="FF0000"/>
              </a:solidFill>
              <a:latin typeface="Calibri" charset="0"/>
              <a:ea typeface="標楷體" charset="-120"/>
              <a:cs typeface="新細明體" charset="-120"/>
            </a:endParaRPr>
          </a:p>
        </p:txBody>
      </p:sp>
      <p:sp>
        <p:nvSpPr>
          <p:cNvPr id="358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79E7876-54F6-814C-A44E-9DEC18313061}" type="slidenum">
              <a:rPr kumimoji="0" lang="zh-TW" altLang="en-US" sz="1200">
                <a:solidFill>
                  <a:srgbClr val="898989"/>
                </a:solidFill>
                <a:latin typeface="Calibri" charset="0"/>
              </a:rPr>
              <a:pPr eaLnBrk="1" hangingPunct="1"/>
              <a:t>20</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9001262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457200" y="115888"/>
            <a:ext cx="8229600" cy="635000"/>
          </a:xfrm>
        </p:spPr>
        <p:txBody>
          <a:bodyPr/>
          <a:lstStyle/>
          <a:p>
            <a:r>
              <a:rPr lang="en-US" altLang="en-US">
                <a:solidFill>
                  <a:schemeClr val="accent1"/>
                </a:solidFill>
                <a:latin typeface="Calibri" charset="0"/>
                <a:ea typeface="標楷體" charset="-120"/>
                <a:cs typeface="新細明體" charset="-120"/>
              </a:rPr>
              <a:t>Exploratory Network Analysis</a:t>
            </a:r>
          </a:p>
        </p:txBody>
      </p:sp>
      <p:sp>
        <p:nvSpPr>
          <p:cNvPr id="368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782656C-6A44-3B4A-A000-AD96012E4D44}" type="slidenum">
              <a:rPr kumimoji="0" lang="zh-TW" altLang="en-US" sz="1200">
                <a:solidFill>
                  <a:srgbClr val="898989"/>
                </a:solidFill>
                <a:latin typeface="Calibri" charset="0"/>
                <a:ea typeface="新細明體" charset="-120"/>
              </a:rPr>
              <a:pPr eaLnBrk="1" hangingPunct="1"/>
              <a:t>21</a:t>
            </a:fld>
            <a:endParaRPr kumimoji="0" lang="zh-TW" altLang="en-US" sz="1200">
              <a:solidFill>
                <a:srgbClr val="898989"/>
              </a:solidFill>
              <a:latin typeface="Calibri" charset="0"/>
              <a:ea typeface="新細明體" charset="-120"/>
            </a:endParaRPr>
          </a:p>
        </p:txBody>
      </p:sp>
      <p:pic>
        <p:nvPicPr>
          <p:cNvPr id="3686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1052513"/>
            <a:ext cx="91440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3"/>
              </a:rPr>
              <a:t>http://sebastien.pro/gephi-icwsm-tutorial.pdf</a:t>
            </a:r>
            <a:endParaRPr lang="en-US" sz="12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15468053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250825" y="274638"/>
            <a:ext cx="8569325" cy="1143000"/>
          </a:xfrm>
        </p:spPr>
        <p:txBody>
          <a:bodyPr/>
          <a:lstStyle/>
          <a:p>
            <a:r>
              <a:rPr lang="en-US" altLang="en-US">
                <a:solidFill>
                  <a:srgbClr val="4F81BD"/>
                </a:solidFill>
                <a:latin typeface="Calibri" charset="0"/>
                <a:ea typeface="標楷體" charset="-120"/>
                <a:cs typeface="新細明體" charset="-120"/>
              </a:rPr>
              <a:t>Looking for a “Simple Small Truth”?</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What Data Visualization Should Do?</a:t>
            </a:r>
          </a:p>
        </p:txBody>
      </p:sp>
      <p:sp>
        <p:nvSpPr>
          <p:cNvPr id="378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7F7F158-1053-5A44-996A-D808CB2F1658}" type="slidenum">
              <a:rPr kumimoji="0" lang="zh-TW" altLang="en-US" sz="1200">
                <a:solidFill>
                  <a:srgbClr val="898989"/>
                </a:solidFill>
                <a:latin typeface="Calibri" charset="0"/>
                <a:ea typeface="新細明體" charset="-120"/>
              </a:rPr>
              <a:pPr eaLnBrk="1" hangingPunct="1"/>
              <a:t>22</a:t>
            </a:fld>
            <a:endParaRPr kumimoji="0" lang="zh-TW" altLang="en-US" sz="1200">
              <a:solidFill>
                <a:srgbClr val="898989"/>
              </a:solidFill>
              <a:latin typeface="Calibri" charset="0"/>
              <a:ea typeface="新細明體" charset="-120"/>
            </a:endParaRPr>
          </a:p>
        </p:txBody>
      </p:sp>
      <p:pic>
        <p:nvPicPr>
          <p:cNvPr id="3789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65625" y="1412875"/>
            <a:ext cx="444500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412875"/>
            <a:ext cx="4073525"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8"/>
          <p:cNvSpPr>
            <a:spLocks noChangeArrowheads="1"/>
          </p:cNvSpPr>
          <p:nvPr/>
        </p:nvSpPr>
        <p:spPr bwMode="auto">
          <a:xfrm>
            <a:off x="1835150" y="5661025"/>
            <a:ext cx="5905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t>1. Make complex things </a:t>
            </a:r>
            <a:r>
              <a:rPr lang="en-US" altLang="en-US" sz="1800" b="1"/>
              <a:t>simple</a:t>
            </a:r>
            <a:endParaRPr lang="en-US" altLang="en-US" sz="1800"/>
          </a:p>
          <a:p>
            <a:pPr eaLnBrk="1" hangingPunct="1"/>
            <a:r>
              <a:rPr lang="en-US" altLang="en-US" sz="1800"/>
              <a:t>2. Extract </a:t>
            </a:r>
            <a:r>
              <a:rPr lang="en-US" altLang="en-US" sz="1800" b="1"/>
              <a:t>small </a:t>
            </a:r>
            <a:r>
              <a:rPr lang="en-US" altLang="en-US" sz="1800"/>
              <a:t>information from large data</a:t>
            </a:r>
          </a:p>
          <a:p>
            <a:pPr eaLnBrk="1" hangingPunct="1"/>
            <a:r>
              <a:rPr lang="en-US" altLang="en-US" sz="1800"/>
              <a:t>3. Present </a:t>
            </a:r>
            <a:r>
              <a:rPr lang="en-US" altLang="en-US" sz="1800" b="1"/>
              <a:t>truth</a:t>
            </a:r>
            <a:r>
              <a:rPr lang="en-US" altLang="en-US" sz="1800"/>
              <a:t>, do not deceive</a:t>
            </a:r>
          </a:p>
        </p:txBody>
      </p:sp>
      <p:sp>
        <p:nvSpPr>
          <p:cNvPr id="10" name="Rectangle 9"/>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4"/>
              </a:rPr>
              <a:t>http://sebastien.pro/gephi-icwsm-tutorial.pdf</a:t>
            </a:r>
            <a:endParaRPr lang="en-US" sz="12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18683066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457200" y="274638"/>
            <a:ext cx="8229600" cy="6178550"/>
          </a:xfrm>
        </p:spPr>
        <p:txBody>
          <a:bodyPr/>
          <a:lstStyle/>
          <a:p>
            <a:r>
              <a:rPr lang="en-US" altLang="zh-TW" sz="8000">
                <a:solidFill>
                  <a:srgbClr val="FF0000"/>
                </a:solidFill>
                <a:latin typeface="Calibri" charset="0"/>
                <a:ea typeface="標楷體" charset="-120"/>
                <a:cs typeface="新細明體" charset="-120"/>
              </a:rPr>
              <a:t>Measurements </a:t>
            </a:r>
            <a:endParaRPr lang="en-US" altLang="en-US" sz="8000">
              <a:solidFill>
                <a:srgbClr val="FF0000"/>
              </a:solidFill>
              <a:latin typeface="Calibri" charset="0"/>
              <a:ea typeface="標楷體" charset="-120"/>
              <a:cs typeface="新細明體" charset="-120"/>
            </a:endParaRPr>
          </a:p>
        </p:txBody>
      </p:sp>
      <p:sp>
        <p:nvSpPr>
          <p:cNvPr id="389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94CF78D9-ACF1-5743-A27E-D4A2B0DED5EC}" type="slidenum">
              <a:rPr kumimoji="0" lang="zh-TW" altLang="en-US" sz="1200">
                <a:solidFill>
                  <a:srgbClr val="898989"/>
                </a:solidFill>
                <a:latin typeface="Calibri" charset="0"/>
              </a:rPr>
              <a:pPr eaLnBrk="1" hangingPunct="1"/>
              <a:t>23</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1240641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04256A3-2B8D-EF48-B06A-80E3BC18C599}" type="slidenum">
              <a:rPr kumimoji="0" lang="zh-TW" altLang="en-US" sz="1200">
                <a:solidFill>
                  <a:srgbClr val="898989"/>
                </a:solidFill>
                <a:latin typeface="Calibri" charset="0"/>
                <a:ea typeface="新細明體" charset="-120"/>
              </a:rPr>
              <a:pPr eaLnBrk="1" hangingPunct="1"/>
              <a:t>24</a:t>
            </a:fld>
            <a:endParaRPr kumimoji="0" lang="zh-TW" altLang="en-US" sz="1200">
              <a:solidFill>
                <a:srgbClr val="898989"/>
              </a:solidFill>
              <a:latin typeface="Calibri" charset="0"/>
              <a:ea typeface="新細明體" charset="-120"/>
            </a:endParaRPr>
          </a:p>
        </p:txBody>
      </p:sp>
      <p:sp>
        <p:nvSpPr>
          <p:cNvPr id="6" name="Rectangle 5"/>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2"/>
              </a:rPr>
              <a:t>http://sebastien.pro/gephi-icwsm-tutorial.pdf</a:t>
            </a:r>
            <a:endParaRPr lang="en-US" sz="1200" dirty="0">
              <a:solidFill>
                <a:schemeClr val="bg1">
                  <a:lumMod val="75000"/>
                </a:schemeClr>
              </a:solidFill>
              <a:ea typeface="ＭＳ Ｐゴシック" charset="0"/>
              <a:cs typeface="ＭＳ Ｐゴシック" charset="0"/>
            </a:endParaRPr>
          </a:p>
        </p:txBody>
      </p:sp>
      <p:sp>
        <p:nvSpPr>
          <p:cNvPr id="39939" name="Title 1"/>
          <p:cNvSpPr txBox="1">
            <a:spLocks/>
          </p:cNvSpPr>
          <p:nvPr/>
        </p:nvSpPr>
        <p:spPr bwMode="auto">
          <a:xfrm>
            <a:off x="395288" y="188913"/>
            <a:ext cx="8229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chemeClr val="accent1"/>
                </a:solidFill>
                <a:latin typeface="Calibri" charset="0"/>
                <a:ea typeface="標楷體" charset="-120"/>
                <a:cs typeface="新細明體" charset="-120"/>
              </a:rPr>
              <a:t>Looking for Orderness in Data</a:t>
            </a:r>
          </a:p>
        </p:txBody>
      </p:sp>
      <p:pic>
        <p:nvPicPr>
          <p:cNvPr id="3994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013" y="2922588"/>
            <a:ext cx="8610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84213" y="1268413"/>
            <a:ext cx="7956550" cy="1200150"/>
          </a:xfrm>
          <a:prstGeom prst="rect">
            <a:avLst/>
          </a:prstGeom>
          <a:noFill/>
        </p:spPr>
        <p:txBody>
          <a:bodyPr wrap="none">
            <a:spAutoFit/>
          </a:bodyPr>
          <a:lstStyle/>
          <a:p>
            <a:pPr algn="ctr">
              <a:defRPr/>
            </a:pPr>
            <a:r>
              <a:rPr lang="en-US" sz="3600" dirty="0">
                <a:latin typeface="+mn-lt"/>
                <a:ea typeface="ＭＳ Ｐゴシック" charset="0"/>
                <a:cs typeface="ＭＳ Ｐゴシック" charset="0"/>
              </a:rPr>
              <a:t>Make varying </a:t>
            </a:r>
            <a:r>
              <a:rPr lang="en-US" sz="3600" dirty="0">
                <a:solidFill>
                  <a:schemeClr val="accent1"/>
                </a:solidFill>
                <a:latin typeface="+mn-lt"/>
                <a:ea typeface="ＭＳ Ｐゴシック" charset="0"/>
                <a:cs typeface="ＭＳ Ｐゴシック" charset="0"/>
              </a:rPr>
              <a:t>3 cursors </a:t>
            </a:r>
            <a:r>
              <a:rPr lang="en-US" sz="3600" dirty="0">
                <a:latin typeface="+mn-lt"/>
                <a:ea typeface="ＭＳ Ｐゴシック" charset="0"/>
                <a:cs typeface="ＭＳ Ｐゴシック" charset="0"/>
              </a:rPr>
              <a:t>simultaneously to </a:t>
            </a:r>
            <a:br>
              <a:rPr lang="en-US" sz="3600" dirty="0">
                <a:latin typeface="+mn-lt"/>
                <a:ea typeface="ＭＳ Ｐゴシック" charset="0"/>
                <a:cs typeface="ＭＳ Ｐゴシック" charset="0"/>
              </a:rPr>
            </a:br>
            <a:r>
              <a:rPr lang="en-US" sz="3600" dirty="0">
                <a:latin typeface="+mn-lt"/>
                <a:ea typeface="ＭＳ Ｐゴシック" charset="0"/>
                <a:cs typeface="ＭＳ Ｐゴシック" charset="0"/>
              </a:rPr>
              <a:t>extract </a:t>
            </a:r>
            <a:r>
              <a:rPr lang="en-US" sz="3600" dirty="0">
                <a:solidFill>
                  <a:srgbClr val="FF0000"/>
                </a:solidFill>
                <a:latin typeface="+mn-lt"/>
                <a:ea typeface="ＭＳ Ｐゴシック" charset="0"/>
                <a:cs typeface="ＭＳ Ｐゴシック" charset="0"/>
              </a:rPr>
              <a:t>meaningful patterns</a:t>
            </a:r>
          </a:p>
        </p:txBody>
      </p:sp>
    </p:spTree>
    <p:extLst>
      <p:ext uri="{BB962C8B-B14F-4D97-AF65-F5344CB8AC3E}">
        <p14:creationId xmlns:p14="http://schemas.microsoft.com/office/powerpoint/2010/main" val="20870482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468313" y="44450"/>
            <a:ext cx="8229600" cy="863600"/>
          </a:xfrm>
        </p:spPr>
        <p:txBody>
          <a:bodyPr/>
          <a:lstStyle/>
          <a:p>
            <a:r>
              <a:rPr lang="en-US" altLang="en-US" sz="4000">
                <a:solidFill>
                  <a:schemeClr val="accent1"/>
                </a:solidFill>
                <a:latin typeface="Calibri" charset="0"/>
                <a:ea typeface="標楷體" charset="-120"/>
                <a:cs typeface="新細明體" charset="-120"/>
              </a:rPr>
              <a:t>“Zoom” cursor on Quantitative Data</a:t>
            </a:r>
          </a:p>
        </p:txBody>
      </p:sp>
      <p:sp>
        <p:nvSpPr>
          <p:cNvPr id="4096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AB16043-0096-5348-A2BA-8050BB12DB08}" type="slidenum">
              <a:rPr kumimoji="0" lang="zh-TW" altLang="en-US" sz="1200">
                <a:solidFill>
                  <a:srgbClr val="898989"/>
                </a:solidFill>
                <a:latin typeface="Calibri" charset="0"/>
                <a:ea typeface="新細明體" charset="-120"/>
              </a:rPr>
              <a:pPr eaLnBrk="1" hangingPunct="1"/>
              <a:t>25</a:t>
            </a:fld>
            <a:endParaRPr kumimoji="0" lang="zh-TW" altLang="en-US" sz="1200">
              <a:solidFill>
                <a:srgbClr val="898989"/>
              </a:solidFill>
              <a:latin typeface="Calibri" charset="0"/>
              <a:ea typeface="新細明體" charset="-120"/>
            </a:endParaRPr>
          </a:p>
        </p:txBody>
      </p:sp>
      <p:sp>
        <p:nvSpPr>
          <p:cNvPr id="7" name="Rectangle 6"/>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2"/>
              </a:rPr>
              <a:t>http://sebastien.pro/gephi-icwsm-tutorial.pdf</a:t>
            </a:r>
            <a:endParaRPr lang="en-US" sz="1200" dirty="0">
              <a:solidFill>
                <a:schemeClr val="bg1">
                  <a:lumMod val="75000"/>
                </a:schemeClr>
              </a:solidFill>
              <a:ea typeface="ＭＳ Ｐゴシック" charset="0"/>
              <a:cs typeface="ＭＳ Ｐゴシック" charset="0"/>
            </a:endParaRPr>
          </a:p>
        </p:txBody>
      </p:sp>
      <p:sp>
        <p:nvSpPr>
          <p:cNvPr id="40964" name="Rectangle 2"/>
          <p:cNvSpPr>
            <a:spLocks noChangeArrowheads="1"/>
          </p:cNvSpPr>
          <p:nvPr/>
        </p:nvSpPr>
        <p:spPr bwMode="auto">
          <a:xfrm>
            <a:off x="4464050" y="1125538"/>
            <a:ext cx="45720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b="1">
                <a:solidFill>
                  <a:schemeClr val="accent1"/>
                </a:solidFill>
              </a:rPr>
              <a:t>Global</a:t>
            </a:r>
            <a:endParaRPr lang="en-US" altLang="en-US">
              <a:solidFill>
                <a:schemeClr val="accent1"/>
              </a:solidFill>
            </a:endParaRPr>
          </a:p>
          <a:p>
            <a:pPr eaLnBrk="1" hangingPunct="1"/>
            <a:r>
              <a:rPr lang="en-US" altLang="en-US"/>
              <a:t>- connectivity</a:t>
            </a:r>
          </a:p>
          <a:p>
            <a:pPr eaLnBrk="1" hangingPunct="1"/>
            <a:r>
              <a:rPr lang="en-US" altLang="en-US"/>
              <a:t>- density</a:t>
            </a:r>
          </a:p>
          <a:p>
            <a:pPr eaLnBrk="1" hangingPunct="1"/>
            <a:r>
              <a:rPr lang="en-US" altLang="en-US"/>
              <a:t>- centralization</a:t>
            </a:r>
          </a:p>
          <a:p>
            <a:pPr eaLnBrk="1" hangingPunct="1"/>
            <a:r>
              <a:rPr lang="en-US" altLang="en-US" b="1">
                <a:solidFill>
                  <a:srgbClr val="4F81BD"/>
                </a:solidFill>
              </a:rPr>
              <a:t>Local</a:t>
            </a:r>
            <a:endParaRPr lang="en-US" altLang="en-US">
              <a:solidFill>
                <a:srgbClr val="4F81BD"/>
              </a:solidFill>
            </a:endParaRPr>
          </a:p>
          <a:p>
            <a:pPr eaLnBrk="1" hangingPunct="1"/>
            <a:r>
              <a:rPr lang="en-US" altLang="en-US"/>
              <a:t>- communities</a:t>
            </a:r>
          </a:p>
          <a:p>
            <a:pPr eaLnBrk="1" hangingPunct="1"/>
            <a:r>
              <a:rPr lang="en-US" altLang="en-US"/>
              <a:t>- bridges between communities</a:t>
            </a:r>
          </a:p>
          <a:p>
            <a:pPr eaLnBrk="1" hangingPunct="1"/>
            <a:r>
              <a:rPr lang="en-US" altLang="en-US"/>
              <a:t>- local centers vs periphery</a:t>
            </a:r>
          </a:p>
          <a:p>
            <a:pPr eaLnBrk="1" hangingPunct="1"/>
            <a:r>
              <a:rPr lang="en-US" altLang="en-US" b="1">
                <a:solidFill>
                  <a:srgbClr val="4F81BD"/>
                </a:solidFill>
              </a:rPr>
              <a:t>Individual</a:t>
            </a:r>
            <a:endParaRPr lang="en-US" altLang="en-US">
              <a:solidFill>
                <a:srgbClr val="4F81BD"/>
              </a:solidFill>
            </a:endParaRPr>
          </a:p>
          <a:p>
            <a:pPr eaLnBrk="1" hangingPunct="1"/>
            <a:r>
              <a:rPr lang="en-US" altLang="en-US"/>
              <a:t>- centrality</a:t>
            </a:r>
          </a:p>
          <a:p>
            <a:pPr eaLnBrk="1" hangingPunct="1"/>
            <a:r>
              <a:rPr lang="en-US" altLang="en-US"/>
              <a:t>- distances</a:t>
            </a:r>
          </a:p>
          <a:p>
            <a:pPr eaLnBrk="1" hangingPunct="1"/>
            <a:r>
              <a:rPr lang="en-US" altLang="en-US"/>
              <a:t>- neighborhood</a:t>
            </a:r>
          </a:p>
          <a:p>
            <a:pPr eaLnBrk="1" hangingPunct="1"/>
            <a:r>
              <a:rPr lang="en-US" altLang="en-US"/>
              <a:t>- location</a:t>
            </a:r>
          </a:p>
          <a:p>
            <a:pPr eaLnBrk="1" hangingPunct="1"/>
            <a:r>
              <a:rPr lang="en-US" altLang="en-US"/>
              <a:t>- local authority vs hub</a:t>
            </a:r>
          </a:p>
        </p:txBody>
      </p:sp>
      <p:pic>
        <p:nvPicPr>
          <p:cNvPr id="4096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908050"/>
            <a:ext cx="4165600"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33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209AF8E-CFC4-1448-A247-59330A8D13D9}" type="slidenum">
              <a:rPr kumimoji="0" lang="zh-TW" altLang="en-US" sz="1200">
                <a:solidFill>
                  <a:srgbClr val="898989"/>
                </a:solidFill>
                <a:latin typeface="Calibri" charset="0"/>
                <a:ea typeface="新細明體" charset="-120"/>
              </a:rPr>
              <a:pPr eaLnBrk="1" hangingPunct="1"/>
              <a:t>26</a:t>
            </a:fld>
            <a:endParaRPr kumimoji="0" lang="zh-TW" altLang="en-US" sz="1200">
              <a:solidFill>
                <a:srgbClr val="898989"/>
              </a:solidFill>
              <a:latin typeface="Calibri" charset="0"/>
              <a:ea typeface="新細明體" charset="-120"/>
            </a:endParaRPr>
          </a:p>
        </p:txBody>
      </p:sp>
      <p:sp>
        <p:nvSpPr>
          <p:cNvPr id="7" name="Rectangle 6"/>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2"/>
              </a:rPr>
              <a:t>http://sebastien.pro/gephi-icwsm-tutorial.pdf</a:t>
            </a:r>
            <a:endParaRPr lang="en-US" sz="1200" dirty="0">
              <a:solidFill>
                <a:schemeClr val="bg1">
                  <a:lumMod val="75000"/>
                </a:schemeClr>
              </a:solidFill>
              <a:ea typeface="ＭＳ Ｐゴシック" charset="0"/>
              <a:cs typeface="ＭＳ Ｐゴシック" charset="0"/>
            </a:endParaRPr>
          </a:p>
        </p:txBody>
      </p:sp>
      <p:sp>
        <p:nvSpPr>
          <p:cNvPr id="41987" name="Title 1"/>
          <p:cNvSpPr>
            <a:spLocks noGrp="1"/>
          </p:cNvSpPr>
          <p:nvPr>
            <p:ph type="title"/>
          </p:nvPr>
        </p:nvSpPr>
        <p:spPr>
          <a:xfrm>
            <a:off x="250825" y="115888"/>
            <a:ext cx="8642350" cy="922337"/>
          </a:xfrm>
        </p:spPr>
        <p:txBody>
          <a:bodyPr/>
          <a:lstStyle/>
          <a:p>
            <a:r>
              <a:rPr lang="en-US" altLang="en-US" sz="4000">
                <a:solidFill>
                  <a:schemeClr val="accent1"/>
                </a:solidFill>
                <a:latin typeface="Calibri" charset="0"/>
                <a:ea typeface="標楷體" charset="-120"/>
                <a:cs typeface="新細明體" charset="-120"/>
              </a:rPr>
              <a:t>“Crossing” cursor on Quantitative Data</a:t>
            </a:r>
          </a:p>
        </p:txBody>
      </p:sp>
      <p:sp>
        <p:nvSpPr>
          <p:cNvPr id="41988" name="Rectangle 1"/>
          <p:cNvSpPr>
            <a:spLocks noChangeArrowheads="1"/>
          </p:cNvSpPr>
          <p:nvPr/>
        </p:nvSpPr>
        <p:spPr bwMode="auto">
          <a:xfrm>
            <a:off x="323850" y="2060575"/>
            <a:ext cx="45720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b="1">
                <a:solidFill>
                  <a:srgbClr val="FF0000"/>
                </a:solidFill>
              </a:rPr>
              <a:t>Social</a:t>
            </a:r>
            <a:endParaRPr lang="en-US" altLang="en-US">
              <a:solidFill>
                <a:srgbClr val="FF0000"/>
              </a:solidFill>
            </a:endParaRPr>
          </a:p>
          <a:p>
            <a:pPr eaLnBrk="1" hangingPunct="1"/>
            <a:r>
              <a:rPr lang="en-US" altLang="en-US"/>
              <a:t>- who with whom</a:t>
            </a:r>
          </a:p>
          <a:p>
            <a:pPr eaLnBrk="1" hangingPunct="1"/>
            <a:r>
              <a:rPr lang="en-US" altLang="en-US"/>
              <a:t>- communities</a:t>
            </a:r>
          </a:p>
          <a:p>
            <a:pPr eaLnBrk="1" hangingPunct="1"/>
            <a:r>
              <a:rPr lang="en-US" altLang="en-US"/>
              <a:t>- brokerage</a:t>
            </a:r>
          </a:p>
          <a:p>
            <a:pPr eaLnBrk="1" hangingPunct="1"/>
            <a:r>
              <a:rPr lang="en-US" altLang="en-US"/>
              <a:t>- influence and power</a:t>
            </a:r>
          </a:p>
          <a:p>
            <a:pPr eaLnBrk="1" hangingPunct="1"/>
            <a:r>
              <a:rPr lang="en-US" altLang="en-US"/>
              <a:t>- homophily</a:t>
            </a:r>
          </a:p>
          <a:p>
            <a:pPr eaLnBrk="1" hangingPunct="1"/>
            <a:r>
              <a:rPr lang="en-US" altLang="en-US" b="1">
                <a:solidFill>
                  <a:srgbClr val="FF0000"/>
                </a:solidFill>
              </a:rPr>
              <a:t>Semantic</a:t>
            </a:r>
            <a:endParaRPr lang="en-US" altLang="en-US">
              <a:solidFill>
                <a:srgbClr val="FF0000"/>
              </a:solidFill>
            </a:endParaRPr>
          </a:p>
          <a:p>
            <a:pPr eaLnBrk="1" hangingPunct="1"/>
            <a:r>
              <a:rPr lang="en-US" altLang="en-US"/>
              <a:t>- topics</a:t>
            </a:r>
          </a:p>
          <a:p>
            <a:pPr eaLnBrk="1" hangingPunct="1"/>
            <a:r>
              <a:rPr lang="en-US" altLang="en-US"/>
              <a:t>- thematic clusters</a:t>
            </a:r>
          </a:p>
          <a:p>
            <a:pPr eaLnBrk="1" hangingPunct="1"/>
            <a:r>
              <a:rPr lang="en-US" altLang="en-US" b="1">
                <a:solidFill>
                  <a:srgbClr val="FF0000"/>
                </a:solidFill>
              </a:rPr>
              <a:t>Geographic</a:t>
            </a:r>
            <a:endParaRPr lang="en-US" altLang="en-US">
              <a:solidFill>
                <a:srgbClr val="FF0000"/>
              </a:solidFill>
            </a:endParaRPr>
          </a:p>
          <a:p>
            <a:pPr eaLnBrk="1" hangingPunct="1"/>
            <a:r>
              <a:rPr lang="en-US" altLang="en-US"/>
              <a:t>- spatial phenomena</a:t>
            </a:r>
          </a:p>
        </p:txBody>
      </p:sp>
      <p:pic>
        <p:nvPicPr>
          <p:cNvPr id="419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981075"/>
            <a:ext cx="441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22738" y="2133600"/>
            <a:ext cx="4841875"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8118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130881E-1A75-5944-AB40-B8E01640A69D}" type="slidenum">
              <a:rPr kumimoji="0" lang="zh-TW" altLang="en-US" sz="1200">
                <a:solidFill>
                  <a:srgbClr val="898989"/>
                </a:solidFill>
                <a:latin typeface="Calibri" charset="0"/>
                <a:ea typeface="新細明體" charset="-120"/>
              </a:rPr>
              <a:pPr eaLnBrk="1" hangingPunct="1"/>
              <a:t>27</a:t>
            </a:fld>
            <a:endParaRPr kumimoji="0" lang="zh-TW" altLang="en-US" sz="1200">
              <a:solidFill>
                <a:srgbClr val="898989"/>
              </a:solidFill>
              <a:latin typeface="Calibri" charset="0"/>
              <a:ea typeface="新細明體" charset="-120"/>
            </a:endParaRPr>
          </a:p>
        </p:txBody>
      </p:sp>
      <p:sp>
        <p:nvSpPr>
          <p:cNvPr id="6" name="Rectangle 5"/>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2"/>
              </a:rPr>
              <a:t>http://sebastien.pro/gephi-icwsm-tutorial.pdf</a:t>
            </a:r>
            <a:endParaRPr lang="en-US" sz="1200" dirty="0">
              <a:solidFill>
                <a:schemeClr val="bg1">
                  <a:lumMod val="75000"/>
                </a:schemeClr>
              </a:solidFill>
              <a:ea typeface="ＭＳ Ｐゴシック" charset="0"/>
              <a:cs typeface="ＭＳ Ｐゴシック" charset="0"/>
            </a:endParaRPr>
          </a:p>
        </p:txBody>
      </p:sp>
      <p:sp>
        <p:nvSpPr>
          <p:cNvPr id="43011" name="Title 1"/>
          <p:cNvSpPr>
            <a:spLocks noGrp="1"/>
          </p:cNvSpPr>
          <p:nvPr>
            <p:ph type="title"/>
          </p:nvPr>
        </p:nvSpPr>
        <p:spPr>
          <a:xfrm>
            <a:off x="250825" y="0"/>
            <a:ext cx="8642350" cy="922338"/>
          </a:xfrm>
        </p:spPr>
        <p:txBody>
          <a:bodyPr/>
          <a:lstStyle/>
          <a:p>
            <a:r>
              <a:rPr lang="en-US" altLang="en-US" sz="4000">
                <a:solidFill>
                  <a:schemeClr val="accent1"/>
                </a:solidFill>
                <a:latin typeface="Calibri" charset="0"/>
                <a:ea typeface="標楷體" charset="-120"/>
                <a:cs typeface="新細明體" charset="-120"/>
              </a:rPr>
              <a:t>“Timeline” cursor on Temporal Data</a:t>
            </a:r>
          </a:p>
        </p:txBody>
      </p:sp>
      <p:sp>
        <p:nvSpPr>
          <p:cNvPr id="2" name="Rectangle 1"/>
          <p:cNvSpPr/>
          <p:nvPr/>
        </p:nvSpPr>
        <p:spPr>
          <a:xfrm>
            <a:off x="179388" y="3213100"/>
            <a:ext cx="4572000" cy="1938338"/>
          </a:xfrm>
          <a:prstGeom prst="rect">
            <a:avLst/>
          </a:prstGeom>
        </p:spPr>
        <p:txBody>
          <a:bodyPr>
            <a:spAutoFit/>
          </a:bodyPr>
          <a:lstStyle/>
          <a:p>
            <a:pPr>
              <a:defRPr/>
            </a:pPr>
            <a:r>
              <a:rPr lang="en-US" sz="2400" dirty="0">
                <a:solidFill>
                  <a:schemeClr val="accent3">
                    <a:lumMod val="50000"/>
                  </a:schemeClr>
                </a:solidFill>
                <a:ea typeface="ＭＳ Ｐゴシック" charset="0"/>
                <a:cs typeface="ＭＳ Ｐゴシック" charset="0"/>
              </a:rPr>
              <a:t>Evolution of social ties</a:t>
            </a:r>
          </a:p>
          <a:p>
            <a:pPr>
              <a:defRPr/>
            </a:pPr>
            <a:endParaRPr lang="en-US" sz="2400" dirty="0">
              <a:solidFill>
                <a:schemeClr val="accent3">
                  <a:lumMod val="50000"/>
                </a:schemeClr>
              </a:solidFill>
              <a:ea typeface="ＭＳ Ｐゴシック" charset="0"/>
              <a:cs typeface="ＭＳ Ｐゴシック" charset="0"/>
            </a:endParaRPr>
          </a:p>
          <a:p>
            <a:pPr>
              <a:defRPr/>
            </a:pPr>
            <a:r>
              <a:rPr lang="en-US" sz="2400" dirty="0">
                <a:solidFill>
                  <a:schemeClr val="accent3">
                    <a:lumMod val="50000"/>
                  </a:schemeClr>
                </a:solidFill>
                <a:ea typeface="ＭＳ Ｐゴシック" charset="0"/>
                <a:cs typeface="ＭＳ Ｐゴシック" charset="0"/>
              </a:rPr>
              <a:t>Evolution of communities</a:t>
            </a:r>
          </a:p>
          <a:p>
            <a:pPr>
              <a:defRPr/>
            </a:pPr>
            <a:endParaRPr lang="en-US" sz="2400" dirty="0">
              <a:solidFill>
                <a:schemeClr val="accent3">
                  <a:lumMod val="50000"/>
                </a:schemeClr>
              </a:solidFill>
              <a:ea typeface="ＭＳ Ｐゴシック" charset="0"/>
              <a:cs typeface="ＭＳ Ｐゴシック" charset="0"/>
            </a:endParaRPr>
          </a:p>
          <a:p>
            <a:pPr>
              <a:defRPr/>
            </a:pPr>
            <a:r>
              <a:rPr lang="en-US" sz="2400" dirty="0">
                <a:solidFill>
                  <a:schemeClr val="accent3">
                    <a:lumMod val="50000"/>
                  </a:schemeClr>
                </a:solidFill>
                <a:ea typeface="ＭＳ Ｐゴシック" charset="0"/>
                <a:cs typeface="ＭＳ Ｐゴシック" charset="0"/>
              </a:rPr>
              <a:t>Evolution of topics</a:t>
            </a:r>
          </a:p>
        </p:txBody>
      </p:sp>
      <p:pic>
        <p:nvPicPr>
          <p:cNvPr id="430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316038"/>
            <a:ext cx="44323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2924175"/>
            <a:ext cx="48514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91481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457200" y="44450"/>
            <a:ext cx="8229600" cy="720725"/>
          </a:xfrm>
        </p:spPr>
        <p:txBody>
          <a:bodyPr/>
          <a:lstStyle/>
          <a:p>
            <a:r>
              <a:rPr lang="en-US" altLang="en-US">
                <a:solidFill>
                  <a:srgbClr val="4F81BD"/>
                </a:solidFill>
                <a:latin typeface="Calibri" charset="0"/>
                <a:ea typeface="標楷體" charset="-120"/>
                <a:cs typeface="新細明體" charset="-120"/>
              </a:rPr>
              <a:t>SNA Guideline</a:t>
            </a:r>
          </a:p>
        </p:txBody>
      </p:sp>
      <p:sp>
        <p:nvSpPr>
          <p:cNvPr id="4403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3F7F148-0F69-C34A-88BF-5094B032AFCD}" type="slidenum">
              <a:rPr kumimoji="0" lang="zh-TW" altLang="en-US" sz="1200">
                <a:solidFill>
                  <a:srgbClr val="898989"/>
                </a:solidFill>
                <a:latin typeface="Calibri" charset="0"/>
                <a:ea typeface="新細明體" charset="-120"/>
              </a:rPr>
              <a:pPr eaLnBrk="1" hangingPunct="1"/>
              <a:t>28</a:t>
            </a:fld>
            <a:endParaRPr kumimoji="0" lang="zh-TW" altLang="en-US" sz="1200">
              <a:solidFill>
                <a:srgbClr val="898989"/>
              </a:solidFill>
              <a:latin typeface="Calibri" charset="0"/>
              <a:ea typeface="新細明體" charset="-120"/>
            </a:endParaRPr>
          </a:p>
        </p:txBody>
      </p:sp>
      <p:pic>
        <p:nvPicPr>
          <p:cNvPr id="4403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4825" y="820738"/>
            <a:ext cx="8459788"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3"/>
              </a:rPr>
              <a:t>http://sebastien.pro/gephi-icwsm-tutorial.pdf</a:t>
            </a:r>
            <a:endParaRPr lang="en-US" sz="12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21263442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Degree</a:t>
            </a:r>
          </a:p>
        </p:txBody>
      </p:sp>
      <p:sp>
        <p:nvSpPr>
          <p:cNvPr id="450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D5C7546-7436-254A-8442-9A8E5F693E6E}" type="slidenum">
              <a:rPr kumimoji="0" lang="zh-TW" altLang="en-US" sz="1200">
                <a:solidFill>
                  <a:srgbClr val="898989"/>
                </a:solidFill>
                <a:latin typeface="Calibri" charset="0"/>
                <a:ea typeface="新細明體" charset="-120"/>
              </a:rPr>
              <a:pPr eaLnBrk="1" hangingPunct="1"/>
              <a:t>29</a:t>
            </a:fld>
            <a:endParaRPr kumimoji="0" lang="zh-TW" altLang="en-US" sz="1200">
              <a:solidFill>
                <a:srgbClr val="898989"/>
              </a:solidFill>
              <a:latin typeface="Calibri" charset="0"/>
              <a:ea typeface="新細明體" charset="-120"/>
            </a:endParaRPr>
          </a:p>
        </p:txBody>
      </p:sp>
      <p:sp>
        <p:nvSpPr>
          <p:cNvPr id="5" name="Rectangle 4"/>
          <p:cNvSpPr/>
          <p:nvPr/>
        </p:nvSpPr>
        <p:spPr>
          <a:xfrm>
            <a:off x="1476375" y="6642100"/>
            <a:ext cx="6119813" cy="246063"/>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www.youtube.com</a:t>
            </a:r>
            <a:r>
              <a:rPr lang="en-US" sz="1000" dirty="0">
                <a:solidFill>
                  <a:schemeClr val="bg1">
                    <a:lumMod val="75000"/>
                  </a:schemeClr>
                </a:solidFill>
                <a:ea typeface="ＭＳ Ｐゴシック" charset="0"/>
                <a:cs typeface="ＭＳ Ｐゴシック" charset="0"/>
              </a:rPr>
              <a:t>/</a:t>
            </a:r>
            <a:r>
              <a:rPr lang="en-US" sz="1000" dirty="0" err="1">
                <a:solidFill>
                  <a:schemeClr val="bg1">
                    <a:lumMod val="75000"/>
                  </a:schemeClr>
                </a:solidFill>
                <a:ea typeface="ＭＳ Ｐゴシック" charset="0"/>
                <a:cs typeface="ＭＳ Ｐゴシック" charset="0"/>
              </a:rPr>
              <a:t>watch?v</a:t>
            </a:r>
            <a:r>
              <a:rPr lang="en-US" sz="1000" dirty="0">
                <a:solidFill>
                  <a:schemeClr val="bg1">
                    <a:lumMod val="75000"/>
                  </a:schemeClr>
                </a:solidFill>
                <a:ea typeface="ＭＳ Ｐゴシック" charset="0"/>
                <a:cs typeface="ＭＳ Ｐゴシック" charset="0"/>
              </a:rPr>
              <a:t>=89mxOdwPfxA</a:t>
            </a:r>
          </a:p>
        </p:txBody>
      </p:sp>
      <p:sp>
        <p:nvSpPr>
          <p:cNvPr id="6" name="Oval 5"/>
          <p:cNvSpPr>
            <a:spLocks noChangeArrowheads="1"/>
          </p:cNvSpPr>
          <p:nvPr/>
        </p:nvSpPr>
        <p:spPr bwMode="auto">
          <a:xfrm>
            <a:off x="13319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1692275" y="4005263"/>
            <a:ext cx="719138"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4067175" y="306863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3635375" y="4581525"/>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843213" y="17002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1692275" y="3357563"/>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946275" y="2060575"/>
            <a:ext cx="896938"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2306638" y="2314575"/>
            <a:ext cx="642937"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2411413" y="3429000"/>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2411413" y="4365625"/>
            <a:ext cx="1223962"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1928097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內容版面配置區 2"/>
          <p:cNvSpPr>
            <a:spLocks noGrp="1"/>
          </p:cNvSpPr>
          <p:nvPr>
            <p:ph idx="1"/>
          </p:nvPr>
        </p:nvSpPr>
        <p:spPr>
          <a:xfrm>
            <a:off x="107950" y="1125538"/>
            <a:ext cx="8856663" cy="5399087"/>
          </a:xfrm>
        </p:spPr>
        <p:txBody>
          <a:bodyPr/>
          <a:lstStyle/>
          <a:p>
            <a:pPr>
              <a:buFont typeface="Arial" charset="0"/>
              <a:buNone/>
            </a:pPr>
            <a:r>
              <a:rPr lang="en-US" altLang="en-US" sz="2400" dirty="0">
                <a:latin typeface="Calibri" charset="0"/>
                <a:ea typeface="標楷體" charset="-120"/>
              </a:rPr>
              <a:t>週次 (Week)    日期 (Date)    內容 (Subject/Topics)</a:t>
            </a:r>
          </a:p>
          <a:p>
            <a:pPr>
              <a:buFont typeface="Arial" charset="0"/>
              <a:buNone/>
            </a:pPr>
            <a:r>
              <a:rPr lang="en-US" altLang="zh-TW" sz="2400" dirty="0">
                <a:latin typeface="Calibri" charset="0"/>
                <a:ea typeface="標楷體" charset="-120"/>
              </a:rPr>
              <a:t>4    </a:t>
            </a:r>
            <a:r>
              <a:rPr lang="en-US" altLang="zh-TW" sz="2400" dirty="0" smtClean="0">
                <a:latin typeface="Calibri" charset="0"/>
                <a:ea typeface="標楷體" charset="-120"/>
              </a:rPr>
              <a:t>2017/03/08    </a:t>
            </a:r>
            <a:r>
              <a:rPr lang="en-US" altLang="zh-TW" sz="2400" dirty="0">
                <a:latin typeface="Calibri" charset="0"/>
                <a:ea typeface="標楷體" charset="-120"/>
              </a:rPr>
              <a:t>Big Data Processing Platforms with SMACK: </a:t>
            </a:r>
            <a:br>
              <a:rPr lang="en-US" altLang="zh-TW" sz="2400" dirty="0">
                <a:latin typeface="Calibri" charset="0"/>
                <a:ea typeface="標楷體" charset="-120"/>
              </a:rPr>
            </a:br>
            <a:r>
              <a:rPr lang="en-US" altLang="zh-TW" sz="2400" dirty="0">
                <a:latin typeface="Calibri" charset="0"/>
                <a:ea typeface="標楷體" charset="-120"/>
              </a:rPr>
              <a:t>                           Spark, </a:t>
            </a:r>
            <a:r>
              <a:rPr lang="en-US" altLang="zh-TW" sz="2400" dirty="0" err="1">
                <a:latin typeface="Calibri" charset="0"/>
                <a:ea typeface="標楷體" charset="-120"/>
              </a:rPr>
              <a:t>Mesos</a:t>
            </a:r>
            <a:r>
              <a:rPr lang="en-US" altLang="zh-TW" sz="2400" dirty="0">
                <a:latin typeface="Calibri" charset="0"/>
                <a:ea typeface="標楷體" charset="-120"/>
              </a:rPr>
              <a:t>, </a:t>
            </a:r>
            <a:r>
              <a:rPr lang="en-US" altLang="zh-TW" sz="2400" dirty="0" err="1">
                <a:latin typeface="Calibri" charset="0"/>
                <a:ea typeface="標楷體" charset="-120"/>
              </a:rPr>
              <a:t>Akka</a:t>
            </a:r>
            <a:r>
              <a:rPr lang="en-US" altLang="zh-TW" sz="2400" dirty="0">
                <a:latin typeface="Calibri" charset="0"/>
                <a:ea typeface="標楷體" charset="-120"/>
              </a:rPr>
              <a:t>, Cassandra and Kafka </a:t>
            </a:r>
            <a:br>
              <a:rPr lang="en-US" altLang="zh-TW" sz="2400" dirty="0">
                <a:latin typeface="Calibri" charset="0"/>
                <a:ea typeface="標楷體" charset="-120"/>
              </a:rPr>
            </a:br>
            <a:r>
              <a:rPr lang="en-US" altLang="zh-TW" sz="2400" dirty="0">
                <a:latin typeface="Calibri" charset="0"/>
                <a:ea typeface="標楷體" charset="-120"/>
              </a:rPr>
              <a:t>                           (</a:t>
            </a:r>
            <a:r>
              <a:rPr lang="zh-TW" altLang="en-US" sz="2400" dirty="0">
                <a:latin typeface="Calibri" charset="0"/>
                <a:ea typeface="標楷體" charset="-120"/>
              </a:rPr>
              <a:t>大數據處理平台</a:t>
            </a:r>
            <a:r>
              <a:rPr lang="en-US" altLang="zh-TW" sz="2400" dirty="0">
                <a:latin typeface="Calibri" charset="0"/>
                <a:ea typeface="標楷體" charset="-120"/>
              </a:rPr>
              <a:t>SMACK</a:t>
            </a:r>
            <a:r>
              <a:rPr lang="zh-TW" altLang="en-US" sz="2400" dirty="0">
                <a:latin typeface="Calibri" charset="0"/>
                <a:ea typeface="標楷體" charset="-120"/>
              </a:rPr>
              <a:t>：</a:t>
            </a:r>
            <a:r>
              <a:rPr lang="en-US" altLang="zh-TW" sz="2400" dirty="0">
                <a:latin typeface="Calibri" charset="0"/>
                <a:ea typeface="標楷體" charset="-120"/>
              </a:rPr>
              <a:t/>
            </a:r>
            <a:br>
              <a:rPr lang="en-US" altLang="zh-TW" sz="2400" dirty="0">
                <a:latin typeface="Calibri" charset="0"/>
                <a:ea typeface="標楷體" charset="-120"/>
              </a:rPr>
            </a:br>
            <a:r>
              <a:rPr lang="en-US" altLang="zh-TW" sz="2400" dirty="0">
                <a:latin typeface="Calibri" charset="0"/>
                <a:ea typeface="標楷體" charset="-120"/>
              </a:rPr>
              <a:t>                             Spark, </a:t>
            </a:r>
            <a:r>
              <a:rPr lang="en-US" altLang="zh-TW" sz="2400" dirty="0" err="1">
                <a:latin typeface="Calibri" charset="0"/>
                <a:ea typeface="標楷體" charset="-120"/>
              </a:rPr>
              <a:t>Mesos</a:t>
            </a:r>
            <a:r>
              <a:rPr lang="en-US" altLang="zh-TW" sz="2400" dirty="0">
                <a:latin typeface="Calibri" charset="0"/>
                <a:ea typeface="標楷體" charset="-120"/>
              </a:rPr>
              <a:t>, </a:t>
            </a:r>
            <a:r>
              <a:rPr lang="en-US" altLang="zh-TW" sz="2400" dirty="0" err="1">
                <a:latin typeface="Calibri" charset="0"/>
                <a:ea typeface="標楷體" charset="-120"/>
              </a:rPr>
              <a:t>Akka</a:t>
            </a:r>
            <a:r>
              <a:rPr lang="en-US" altLang="zh-TW" sz="2400" dirty="0">
                <a:latin typeface="Calibri" charset="0"/>
                <a:ea typeface="標楷體" charset="-120"/>
              </a:rPr>
              <a:t>, Cassandra, Kafka)</a:t>
            </a:r>
          </a:p>
          <a:p>
            <a:pPr>
              <a:buFont typeface="Arial" charset="0"/>
              <a:buNone/>
            </a:pPr>
            <a:r>
              <a:rPr lang="en-US" altLang="zh-TW" sz="2400" dirty="0">
                <a:solidFill>
                  <a:schemeClr val="accent1"/>
                </a:solidFill>
                <a:latin typeface="Calibri" charset="0"/>
                <a:ea typeface="標楷體" charset="-120"/>
              </a:rPr>
              <a:t>5    </a:t>
            </a:r>
            <a:r>
              <a:rPr lang="en-US" altLang="zh-TW" sz="2400" dirty="0" smtClean="0">
                <a:solidFill>
                  <a:schemeClr val="accent1"/>
                </a:solidFill>
                <a:latin typeface="Calibri" charset="0"/>
                <a:ea typeface="標楷體" charset="-120"/>
              </a:rPr>
              <a:t>2017/03/15    </a:t>
            </a:r>
            <a:r>
              <a:rPr lang="en-US" altLang="zh-TW" sz="2400" dirty="0">
                <a:solidFill>
                  <a:schemeClr val="accent1"/>
                </a:solidFill>
                <a:latin typeface="Calibri" charset="0"/>
                <a:ea typeface="標楷體" charset="-120"/>
              </a:rPr>
              <a:t>Big Data Analytics with </a:t>
            </a:r>
            <a:r>
              <a:rPr lang="en-US" altLang="zh-TW" sz="2400" dirty="0" err="1">
                <a:solidFill>
                  <a:schemeClr val="accent1"/>
                </a:solidFill>
                <a:latin typeface="Calibri" charset="0"/>
                <a:ea typeface="標楷體" charset="-120"/>
              </a:rPr>
              <a:t>Numpy</a:t>
            </a:r>
            <a:r>
              <a:rPr lang="en-US" altLang="zh-TW" sz="2400" dirty="0">
                <a:solidFill>
                  <a:schemeClr val="accent1"/>
                </a:solidFill>
                <a:latin typeface="Calibri" charset="0"/>
                <a:ea typeface="標楷體" charset="-120"/>
              </a:rPr>
              <a:t> in Python </a:t>
            </a:r>
            <a:br>
              <a:rPr lang="en-US" altLang="zh-TW" sz="2400" dirty="0">
                <a:solidFill>
                  <a:schemeClr val="accent1"/>
                </a:solidFill>
                <a:latin typeface="Calibri" charset="0"/>
                <a:ea typeface="標楷體" charset="-120"/>
              </a:rPr>
            </a:br>
            <a:r>
              <a:rPr lang="en-US" altLang="zh-TW" sz="2400" dirty="0">
                <a:solidFill>
                  <a:schemeClr val="accent1"/>
                </a:solidFill>
                <a:latin typeface="Calibri" charset="0"/>
                <a:ea typeface="標楷體" charset="-120"/>
              </a:rPr>
              <a:t>                           (Python </a:t>
            </a:r>
            <a:r>
              <a:rPr lang="en-US" altLang="zh-TW" sz="2400" dirty="0" err="1">
                <a:solidFill>
                  <a:schemeClr val="accent1"/>
                </a:solidFill>
                <a:latin typeface="Calibri" charset="0"/>
                <a:ea typeface="標楷體" charset="-120"/>
              </a:rPr>
              <a:t>Numpy</a:t>
            </a:r>
            <a:r>
              <a:rPr lang="en-US" altLang="zh-TW" sz="2400" dirty="0">
                <a:solidFill>
                  <a:schemeClr val="accent1"/>
                </a:solidFill>
                <a:latin typeface="Calibri" charset="0"/>
                <a:ea typeface="標楷體" charset="-120"/>
              </a:rPr>
              <a:t> </a:t>
            </a:r>
            <a:r>
              <a:rPr lang="zh-TW" altLang="en-US" sz="2400" dirty="0">
                <a:solidFill>
                  <a:schemeClr val="accent1"/>
                </a:solidFill>
                <a:latin typeface="Calibri" charset="0"/>
                <a:ea typeface="標楷體" charset="-120"/>
              </a:rPr>
              <a:t>大數據分析</a:t>
            </a:r>
            <a:r>
              <a:rPr lang="en-US" altLang="zh-TW" sz="2400" dirty="0">
                <a:solidFill>
                  <a:schemeClr val="accent1"/>
                </a:solidFill>
                <a:latin typeface="Calibri" charset="0"/>
                <a:ea typeface="標楷體" charset="-120"/>
              </a:rPr>
              <a:t>)</a:t>
            </a:r>
          </a:p>
          <a:p>
            <a:pPr>
              <a:buFont typeface="Arial" charset="0"/>
              <a:buNone/>
            </a:pPr>
            <a:r>
              <a:rPr lang="en-US" altLang="zh-TW" sz="2400" dirty="0">
                <a:solidFill>
                  <a:schemeClr val="accent1"/>
                </a:solidFill>
                <a:latin typeface="Calibri" charset="0"/>
                <a:ea typeface="標楷體" charset="-120"/>
              </a:rPr>
              <a:t>6    </a:t>
            </a:r>
            <a:r>
              <a:rPr lang="en-US" altLang="zh-TW" sz="2400" dirty="0" smtClean="0">
                <a:solidFill>
                  <a:schemeClr val="accent1"/>
                </a:solidFill>
                <a:latin typeface="Calibri" charset="0"/>
                <a:ea typeface="標楷體" charset="-120"/>
              </a:rPr>
              <a:t>2017/03/22    </a:t>
            </a:r>
            <a:r>
              <a:rPr lang="en-US" altLang="zh-TW" sz="2400" dirty="0">
                <a:solidFill>
                  <a:schemeClr val="accent1"/>
                </a:solidFill>
                <a:latin typeface="Calibri" charset="0"/>
                <a:ea typeface="標楷體" charset="-120"/>
              </a:rPr>
              <a:t>Finance Big Data Analytics with Pandas in Python</a:t>
            </a:r>
            <a:br>
              <a:rPr lang="en-US" altLang="zh-TW" sz="2400" dirty="0">
                <a:solidFill>
                  <a:schemeClr val="accent1"/>
                </a:solidFill>
                <a:latin typeface="Calibri" charset="0"/>
                <a:ea typeface="標楷體" charset="-120"/>
              </a:rPr>
            </a:br>
            <a:r>
              <a:rPr lang="en-US" altLang="zh-TW" sz="2400" dirty="0">
                <a:solidFill>
                  <a:schemeClr val="accent1"/>
                </a:solidFill>
                <a:latin typeface="Calibri" charset="0"/>
                <a:ea typeface="標楷體" charset="-120"/>
              </a:rPr>
              <a:t>                           (Python Pandas </a:t>
            </a:r>
            <a:r>
              <a:rPr lang="zh-TW" altLang="en-US" sz="2400" dirty="0">
                <a:solidFill>
                  <a:schemeClr val="accent1"/>
                </a:solidFill>
                <a:latin typeface="Calibri" charset="0"/>
                <a:ea typeface="標楷體" charset="-120"/>
              </a:rPr>
              <a:t>財務大數據分析</a:t>
            </a:r>
            <a:r>
              <a:rPr lang="en-US" altLang="zh-TW" sz="2400" dirty="0">
                <a:solidFill>
                  <a:schemeClr val="accent1"/>
                </a:solidFill>
                <a:latin typeface="Calibri" charset="0"/>
                <a:ea typeface="標楷體" charset="-120"/>
              </a:rPr>
              <a:t>)</a:t>
            </a:r>
          </a:p>
          <a:p>
            <a:pPr>
              <a:buFont typeface="Arial" charset="0"/>
              <a:buNone/>
            </a:pPr>
            <a:r>
              <a:rPr lang="en-US" altLang="zh-TW" sz="2400" dirty="0">
                <a:latin typeface="Calibri" charset="0"/>
                <a:ea typeface="標楷體" charset="-120"/>
              </a:rPr>
              <a:t>7    </a:t>
            </a:r>
            <a:r>
              <a:rPr lang="en-US" altLang="zh-TW" sz="2400" dirty="0" smtClean="0">
                <a:latin typeface="Calibri" charset="0"/>
                <a:ea typeface="標楷體" charset="-120"/>
              </a:rPr>
              <a:t>2017/03/29    </a:t>
            </a:r>
            <a:r>
              <a:rPr lang="en-US" altLang="zh-TW" sz="2400" dirty="0">
                <a:latin typeface="Calibri" charset="0"/>
                <a:ea typeface="標楷體" charset="-120"/>
              </a:rPr>
              <a:t>Text Mining Techniques and </a:t>
            </a:r>
            <a:br>
              <a:rPr lang="en-US" altLang="zh-TW" sz="2400" dirty="0">
                <a:latin typeface="Calibri" charset="0"/>
                <a:ea typeface="標楷體" charset="-120"/>
              </a:rPr>
            </a:br>
            <a:r>
              <a:rPr lang="en-US" altLang="zh-TW" sz="2400" dirty="0">
                <a:latin typeface="Calibri" charset="0"/>
                <a:ea typeface="標楷體" charset="-120"/>
              </a:rPr>
              <a:t>                           Natural Language Processing </a:t>
            </a:r>
            <a:br>
              <a:rPr lang="en-US" altLang="zh-TW" sz="2400" dirty="0">
                <a:latin typeface="Calibri" charset="0"/>
                <a:ea typeface="標楷體" charset="-120"/>
              </a:rPr>
            </a:br>
            <a:r>
              <a:rPr lang="en-US" altLang="zh-TW" sz="2400" dirty="0">
                <a:latin typeface="Calibri" charset="0"/>
                <a:ea typeface="標楷體" charset="-120"/>
              </a:rPr>
              <a:t>                           (</a:t>
            </a:r>
            <a:r>
              <a:rPr lang="zh-TW" altLang="en-US" sz="2400" dirty="0">
                <a:latin typeface="Calibri" charset="0"/>
                <a:ea typeface="標楷體" charset="-120"/>
              </a:rPr>
              <a:t>文字探勘分析技術與自然語言處理</a:t>
            </a:r>
            <a:r>
              <a:rPr lang="en-US" altLang="zh-TW" sz="2400" dirty="0">
                <a:latin typeface="Calibri" charset="0"/>
                <a:ea typeface="標楷體" charset="-120"/>
              </a:rPr>
              <a:t>)</a:t>
            </a:r>
          </a:p>
          <a:p>
            <a:pPr>
              <a:buFont typeface="Arial" charset="0"/>
              <a:buNone/>
            </a:pPr>
            <a:r>
              <a:rPr lang="en-US" altLang="zh-TW" sz="2400" dirty="0">
                <a:solidFill>
                  <a:srgbClr val="7F7F7F"/>
                </a:solidFill>
                <a:latin typeface="Calibri" charset="0"/>
                <a:ea typeface="標楷體" charset="-120"/>
              </a:rPr>
              <a:t>8    </a:t>
            </a:r>
            <a:r>
              <a:rPr lang="en-US" altLang="zh-TW" sz="2400" dirty="0" smtClean="0">
                <a:solidFill>
                  <a:srgbClr val="7F7F7F"/>
                </a:solidFill>
                <a:latin typeface="Calibri" charset="0"/>
                <a:ea typeface="標楷體" charset="-120"/>
              </a:rPr>
              <a:t>2017/04/05    </a:t>
            </a:r>
            <a:r>
              <a:rPr lang="en-US" altLang="zh-TW" sz="2400" dirty="0">
                <a:solidFill>
                  <a:srgbClr val="7F7F7F"/>
                </a:solidFill>
                <a:latin typeface="Calibri" charset="0"/>
                <a:ea typeface="標楷體" charset="-120"/>
              </a:rPr>
              <a:t>Off-campus study (</a:t>
            </a:r>
            <a:r>
              <a:rPr lang="zh-TW" altLang="en-US" sz="2400" dirty="0">
                <a:solidFill>
                  <a:srgbClr val="7F7F7F"/>
                </a:solidFill>
                <a:latin typeface="Calibri" charset="0"/>
                <a:ea typeface="標楷體" charset="-120"/>
              </a:rPr>
              <a:t>教學行政觀摩日</a:t>
            </a:r>
            <a:r>
              <a:rPr lang="en-US" altLang="zh-TW" sz="2400" dirty="0">
                <a:solidFill>
                  <a:srgbClr val="7F7F7F"/>
                </a:solidFill>
                <a:latin typeface="Calibri" charset="0"/>
                <a:ea typeface="標楷體" charset="-120"/>
              </a:rPr>
              <a:t>)</a:t>
            </a:r>
          </a:p>
        </p:txBody>
      </p:sp>
      <p:sp>
        <p:nvSpPr>
          <p:cNvPr id="11267" name="矩形 4"/>
          <p:cNvSpPr>
            <a:spLocks noChangeArrowheads="1"/>
          </p:cNvSpPr>
          <p:nvPr/>
        </p:nvSpPr>
        <p:spPr bwMode="auto">
          <a:xfrm>
            <a:off x="395288" y="260350"/>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zh-TW" altLang="en-US" sz="4400" b="1">
                <a:solidFill>
                  <a:schemeClr val="tx2"/>
                </a:solidFill>
                <a:ea typeface="標楷體" charset="-120"/>
              </a:rPr>
              <a:t>課程大綱 </a:t>
            </a:r>
            <a:r>
              <a:rPr lang="en-US" altLang="zh-TW" sz="4400" b="1">
                <a:solidFill>
                  <a:schemeClr val="tx2"/>
                </a:solidFill>
                <a:ea typeface="標楷體" charset="-120"/>
              </a:rPr>
              <a:t>(Syllabus)</a:t>
            </a:r>
            <a:endParaRPr lang="zh-TW" altLang="en-US" sz="4400" b="1">
              <a:solidFill>
                <a:schemeClr val="tx2"/>
              </a:solidFill>
              <a:ea typeface="標楷體" charset="-120"/>
            </a:endParaRPr>
          </a:p>
        </p:txBody>
      </p:sp>
      <p:sp>
        <p:nvSpPr>
          <p:cNvPr id="11268" name="投影片編號版面配置區 3"/>
          <p:cNvSpPr>
            <a:spLocks noGrp="1"/>
          </p:cNvSpPr>
          <p:nvPr>
            <p:ph type="sldNum" sz="quarter" idx="12"/>
          </p:nvPr>
        </p:nvSpPr>
        <p:spPr bwMode="auto">
          <a:xfrm>
            <a:off x="8459788" y="6597650"/>
            <a:ext cx="6492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D809A6F3-DFBB-1641-9407-1706BC1E7DC7}" type="slidenum">
              <a:rPr lang="zh-TW" altLang="en-US" sz="1200">
                <a:solidFill>
                  <a:srgbClr val="898989"/>
                </a:solidFill>
              </a:rPr>
              <a:pPr eaLnBrk="1" hangingPunct="1">
                <a:spcBef>
                  <a:spcPct val="0"/>
                </a:spcBef>
                <a:buFontTx/>
                <a:buNone/>
              </a:pPr>
              <a:t>3</a:t>
            </a:fld>
            <a:endParaRPr lang="zh-TW" altLang="en-US" sz="1200">
              <a:solidFill>
                <a:srgbClr val="898989"/>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Degree</a:t>
            </a:r>
          </a:p>
        </p:txBody>
      </p:sp>
      <p:sp>
        <p:nvSpPr>
          <p:cNvPr id="4608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6D4B43E-BD50-9B4A-A5A4-5C20835B49A6}" type="slidenum">
              <a:rPr kumimoji="0" lang="zh-TW" altLang="en-US" sz="1200">
                <a:solidFill>
                  <a:srgbClr val="898989"/>
                </a:solidFill>
                <a:latin typeface="Calibri" charset="0"/>
                <a:ea typeface="新細明體" charset="-120"/>
              </a:rPr>
              <a:pPr eaLnBrk="1" hangingPunct="1"/>
              <a:t>30</a:t>
            </a:fld>
            <a:endParaRPr kumimoji="0" lang="zh-TW" altLang="en-US" sz="1200">
              <a:solidFill>
                <a:srgbClr val="898989"/>
              </a:solidFill>
              <a:latin typeface="Calibri" charset="0"/>
              <a:ea typeface="新細明體" charset="-120"/>
            </a:endParaRPr>
          </a:p>
        </p:txBody>
      </p:sp>
      <p:sp>
        <p:nvSpPr>
          <p:cNvPr id="5" name="Rectangle 4"/>
          <p:cNvSpPr/>
          <p:nvPr/>
        </p:nvSpPr>
        <p:spPr>
          <a:xfrm>
            <a:off x="1476375" y="6642100"/>
            <a:ext cx="6119813" cy="246063"/>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www.youtube.com</a:t>
            </a:r>
            <a:r>
              <a:rPr lang="en-US" sz="1000" dirty="0">
                <a:solidFill>
                  <a:schemeClr val="bg1">
                    <a:lumMod val="75000"/>
                  </a:schemeClr>
                </a:solidFill>
                <a:ea typeface="ＭＳ Ｐゴシック" charset="0"/>
                <a:cs typeface="ＭＳ Ｐゴシック" charset="0"/>
              </a:rPr>
              <a:t>/</a:t>
            </a:r>
            <a:r>
              <a:rPr lang="en-US" sz="1000" dirty="0" err="1">
                <a:solidFill>
                  <a:schemeClr val="bg1">
                    <a:lumMod val="75000"/>
                  </a:schemeClr>
                </a:solidFill>
                <a:ea typeface="ＭＳ Ｐゴシック" charset="0"/>
                <a:cs typeface="ＭＳ Ｐゴシック" charset="0"/>
              </a:rPr>
              <a:t>watch?v</a:t>
            </a:r>
            <a:r>
              <a:rPr lang="en-US" sz="1000" dirty="0">
                <a:solidFill>
                  <a:schemeClr val="bg1">
                    <a:lumMod val="75000"/>
                  </a:schemeClr>
                </a:solidFill>
                <a:ea typeface="ＭＳ Ｐゴシック" charset="0"/>
                <a:cs typeface="ＭＳ Ｐゴシック" charset="0"/>
              </a:rPr>
              <a:t>=89mxOdwPfxA</a:t>
            </a:r>
          </a:p>
        </p:txBody>
      </p:sp>
      <p:sp>
        <p:nvSpPr>
          <p:cNvPr id="6" name="Oval 5"/>
          <p:cNvSpPr>
            <a:spLocks noChangeArrowheads="1"/>
          </p:cNvSpPr>
          <p:nvPr/>
        </p:nvSpPr>
        <p:spPr bwMode="auto">
          <a:xfrm>
            <a:off x="13319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1692275" y="4005263"/>
            <a:ext cx="719138"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4067175" y="306863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3635375" y="4581525"/>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843213" y="17002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1692275" y="3357563"/>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946275" y="2060575"/>
            <a:ext cx="896938"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2306638" y="2314575"/>
            <a:ext cx="642937"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2411413" y="3429000"/>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2411413" y="4365625"/>
            <a:ext cx="1223962"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TextBox 28"/>
          <p:cNvSpPr txBox="1"/>
          <p:nvPr/>
        </p:nvSpPr>
        <p:spPr>
          <a:xfrm>
            <a:off x="7019925" y="2420938"/>
            <a:ext cx="960438" cy="2554287"/>
          </a:xfrm>
          <a:prstGeom prst="rect">
            <a:avLst/>
          </a:prstGeom>
          <a:noFill/>
        </p:spPr>
        <p:txBody>
          <a:bodyPr wrap="none">
            <a:spAutoFit/>
          </a:bodyPr>
          <a:lstStyle/>
          <a:p>
            <a:pPr>
              <a:defRPr/>
            </a:pPr>
            <a:r>
              <a:rPr lang="en-US" sz="3200" dirty="0">
                <a:solidFill>
                  <a:schemeClr val="accent6">
                    <a:lumMod val="50000"/>
                  </a:schemeClr>
                </a:solidFill>
                <a:ea typeface="ＭＳ Ｐゴシック" charset="0"/>
                <a:cs typeface="ＭＳ Ｐゴシック" charset="0"/>
              </a:rPr>
              <a:t>A: 2</a:t>
            </a:r>
          </a:p>
          <a:p>
            <a:pPr>
              <a:defRPr/>
            </a:pPr>
            <a:r>
              <a:rPr lang="en-US" sz="3200" b="1" u="sng" dirty="0">
                <a:solidFill>
                  <a:schemeClr val="accent6">
                    <a:lumMod val="50000"/>
                  </a:schemeClr>
                </a:solidFill>
                <a:ea typeface="ＭＳ Ｐゴシック" charset="0"/>
                <a:cs typeface="ＭＳ Ｐゴシック" charset="0"/>
              </a:rPr>
              <a:t>B: 4</a:t>
            </a:r>
          </a:p>
          <a:p>
            <a:pPr>
              <a:defRPr/>
            </a:pPr>
            <a:r>
              <a:rPr lang="en-US" sz="3200" dirty="0">
                <a:solidFill>
                  <a:schemeClr val="accent6">
                    <a:lumMod val="50000"/>
                  </a:schemeClr>
                </a:solidFill>
                <a:ea typeface="ＭＳ Ｐゴシック" charset="0"/>
                <a:cs typeface="ＭＳ Ｐゴシック" charset="0"/>
              </a:rPr>
              <a:t>C: 2</a:t>
            </a:r>
          </a:p>
          <a:p>
            <a:pPr>
              <a:defRPr/>
            </a:pPr>
            <a:r>
              <a:rPr lang="en-US" sz="3200" dirty="0">
                <a:solidFill>
                  <a:schemeClr val="accent6">
                    <a:lumMod val="50000"/>
                  </a:schemeClr>
                </a:solidFill>
                <a:ea typeface="ＭＳ Ｐゴシック" charset="0"/>
                <a:cs typeface="ＭＳ Ｐゴシック" charset="0"/>
              </a:rPr>
              <a:t>D:1</a:t>
            </a:r>
          </a:p>
          <a:p>
            <a:pPr>
              <a:defRPr/>
            </a:pPr>
            <a:r>
              <a:rPr lang="en-US" sz="3200" dirty="0">
                <a:solidFill>
                  <a:schemeClr val="accent6">
                    <a:lumMod val="50000"/>
                  </a:schemeClr>
                </a:solidFill>
                <a:ea typeface="ＭＳ Ｐゴシック" charset="0"/>
                <a:cs typeface="ＭＳ Ｐゴシック" charset="0"/>
              </a:rPr>
              <a:t>E: 1</a:t>
            </a:r>
          </a:p>
        </p:txBody>
      </p:sp>
    </p:spTree>
    <p:extLst>
      <p:ext uri="{BB962C8B-B14F-4D97-AF65-F5344CB8AC3E}">
        <p14:creationId xmlns:p14="http://schemas.microsoft.com/office/powerpoint/2010/main" val="7940772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Density</a:t>
            </a:r>
          </a:p>
        </p:txBody>
      </p:sp>
      <p:sp>
        <p:nvSpPr>
          <p:cNvPr id="4710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069EF98-5716-2344-8AB7-9D965A4F83C0}" type="slidenum">
              <a:rPr kumimoji="0" lang="zh-TW" altLang="en-US" sz="1200">
                <a:solidFill>
                  <a:srgbClr val="898989"/>
                </a:solidFill>
                <a:latin typeface="Calibri" charset="0"/>
                <a:ea typeface="新細明體" charset="-120"/>
              </a:rPr>
              <a:pPr eaLnBrk="1" hangingPunct="1"/>
              <a:t>31</a:t>
            </a:fld>
            <a:endParaRPr kumimoji="0" lang="zh-TW" altLang="en-US" sz="1200">
              <a:solidFill>
                <a:srgbClr val="898989"/>
              </a:solidFill>
              <a:latin typeface="Calibri" charset="0"/>
              <a:ea typeface="新細明體" charset="-120"/>
            </a:endParaRPr>
          </a:p>
        </p:txBody>
      </p:sp>
      <p:sp>
        <p:nvSpPr>
          <p:cNvPr id="5" name="Rectangle 4"/>
          <p:cNvSpPr/>
          <p:nvPr/>
        </p:nvSpPr>
        <p:spPr>
          <a:xfrm>
            <a:off x="1476375" y="6642100"/>
            <a:ext cx="6119813" cy="246063"/>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www.youtube.com</a:t>
            </a:r>
            <a:r>
              <a:rPr lang="en-US" sz="1000" dirty="0">
                <a:solidFill>
                  <a:schemeClr val="bg1">
                    <a:lumMod val="75000"/>
                  </a:schemeClr>
                </a:solidFill>
                <a:ea typeface="ＭＳ Ｐゴシック" charset="0"/>
                <a:cs typeface="ＭＳ Ｐゴシック" charset="0"/>
              </a:rPr>
              <a:t>/</a:t>
            </a:r>
            <a:r>
              <a:rPr lang="en-US" sz="1000" dirty="0" err="1">
                <a:solidFill>
                  <a:schemeClr val="bg1">
                    <a:lumMod val="75000"/>
                  </a:schemeClr>
                </a:solidFill>
                <a:ea typeface="ＭＳ Ｐゴシック" charset="0"/>
                <a:cs typeface="ＭＳ Ｐゴシック" charset="0"/>
              </a:rPr>
              <a:t>watch?v</a:t>
            </a:r>
            <a:r>
              <a:rPr lang="en-US" sz="1000" dirty="0">
                <a:solidFill>
                  <a:schemeClr val="bg1">
                    <a:lumMod val="75000"/>
                  </a:schemeClr>
                </a:solidFill>
                <a:ea typeface="ＭＳ Ｐゴシック" charset="0"/>
                <a:cs typeface="ＭＳ Ｐゴシック" charset="0"/>
              </a:rPr>
              <a:t>=89mxOdwPfxA</a:t>
            </a:r>
          </a:p>
        </p:txBody>
      </p:sp>
      <p:sp>
        <p:nvSpPr>
          <p:cNvPr id="6" name="Oval 5"/>
          <p:cNvSpPr>
            <a:spLocks noChangeArrowheads="1"/>
          </p:cNvSpPr>
          <p:nvPr/>
        </p:nvSpPr>
        <p:spPr bwMode="auto">
          <a:xfrm>
            <a:off x="4716463" y="3213100"/>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5076825" y="4581525"/>
            <a:ext cx="719138"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7451725" y="3644900"/>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7019925" y="5157788"/>
            <a:ext cx="720725"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6227763" y="2276475"/>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5076825" y="3933825"/>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5330825" y="2636838"/>
            <a:ext cx="896938" cy="681037"/>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5691188" y="2890838"/>
            <a:ext cx="642937" cy="1795462"/>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5795963" y="4005263"/>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5795963" y="4941888"/>
            <a:ext cx="1223962" cy="57467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6" idx="6"/>
            <a:endCxn id="8" idx="2"/>
          </p:cNvCxnSpPr>
          <p:nvPr/>
        </p:nvCxnSpPr>
        <p:spPr bwMode="auto">
          <a:xfrm>
            <a:off x="5435600" y="3573463"/>
            <a:ext cx="2016125" cy="431800"/>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endCxn id="8" idx="1"/>
          </p:cNvCxnSpPr>
          <p:nvPr/>
        </p:nvCxnSpPr>
        <p:spPr bwMode="auto">
          <a:xfrm>
            <a:off x="6732588" y="2997200"/>
            <a:ext cx="825500" cy="754063"/>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0" idx="4"/>
            <a:endCxn id="9" idx="0"/>
          </p:cNvCxnSpPr>
          <p:nvPr/>
        </p:nvCxnSpPr>
        <p:spPr bwMode="auto">
          <a:xfrm>
            <a:off x="6588125" y="2997200"/>
            <a:ext cx="792163" cy="2160588"/>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6" idx="6"/>
            <a:endCxn id="9" idx="0"/>
          </p:cNvCxnSpPr>
          <p:nvPr/>
        </p:nvCxnSpPr>
        <p:spPr bwMode="auto">
          <a:xfrm>
            <a:off x="5435600" y="3573463"/>
            <a:ext cx="1944688" cy="1584325"/>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30"/>
          <p:cNvCxnSpPr>
            <a:cxnSpLocks noChangeShapeType="1"/>
            <a:stCxn id="8" idx="4"/>
            <a:endCxn id="9" idx="0"/>
          </p:cNvCxnSpPr>
          <p:nvPr/>
        </p:nvCxnSpPr>
        <p:spPr bwMode="auto">
          <a:xfrm flipH="1">
            <a:off x="7380288" y="4365625"/>
            <a:ext cx="431800" cy="792163"/>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5936978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Density</a:t>
            </a:r>
          </a:p>
        </p:txBody>
      </p:sp>
      <p:sp>
        <p:nvSpPr>
          <p:cNvPr id="481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34D6A56-C1A7-6C4B-B961-96DB8510E834}" type="slidenum">
              <a:rPr kumimoji="0" lang="zh-TW" altLang="en-US" sz="1200">
                <a:solidFill>
                  <a:srgbClr val="898989"/>
                </a:solidFill>
                <a:latin typeface="Calibri" charset="0"/>
                <a:ea typeface="新細明體" charset="-120"/>
              </a:rPr>
              <a:pPr eaLnBrk="1" hangingPunct="1"/>
              <a:t>32</a:t>
            </a:fld>
            <a:endParaRPr kumimoji="0" lang="zh-TW" altLang="en-US" sz="1200">
              <a:solidFill>
                <a:srgbClr val="898989"/>
              </a:solidFill>
              <a:latin typeface="Calibri" charset="0"/>
              <a:ea typeface="新細明體" charset="-120"/>
            </a:endParaRPr>
          </a:p>
        </p:txBody>
      </p:sp>
      <p:sp>
        <p:nvSpPr>
          <p:cNvPr id="5" name="Rectangle 4"/>
          <p:cNvSpPr/>
          <p:nvPr/>
        </p:nvSpPr>
        <p:spPr>
          <a:xfrm>
            <a:off x="1476375" y="6642100"/>
            <a:ext cx="6119813" cy="246063"/>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www.youtube.com</a:t>
            </a:r>
            <a:r>
              <a:rPr lang="en-US" sz="1000" dirty="0">
                <a:solidFill>
                  <a:schemeClr val="bg1">
                    <a:lumMod val="75000"/>
                  </a:schemeClr>
                </a:solidFill>
                <a:ea typeface="ＭＳ Ｐゴシック" charset="0"/>
                <a:cs typeface="ＭＳ Ｐゴシック" charset="0"/>
              </a:rPr>
              <a:t>/</a:t>
            </a:r>
            <a:r>
              <a:rPr lang="en-US" sz="1000" dirty="0" err="1">
                <a:solidFill>
                  <a:schemeClr val="bg1">
                    <a:lumMod val="75000"/>
                  </a:schemeClr>
                </a:solidFill>
                <a:ea typeface="ＭＳ Ｐゴシック" charset="0"/>
                <a:cs typeface="ＭＳ Ｐゴシック" charset="0"/>
              </a:rPr>
              <a:t>watch?v</a:t>
            </a:r>
            <a:r>
              <a:rPr lang="en-US" sz="1000" dirty="0">
                <a:solidFill>
                  <a:schemeClr val="bg1">
                    <a:lumMod val="75000"/>
                  </a:schemeClr>
                </a:solidFill>
                <a:ea typeface="ＭＳ Ｐゴシック" charset="0"/>
                <a:cs typeface="ＭＳ Ｐゴシック" charset="0"/>
              </a:rPr>
              <a:t>=89mxOdwPfxA</a:t>
            </a:r>
          </a:p>
        </p:txBody>
      </p:sp>
      <p:sp>
        <p:nvSpPr>
          <p:cNvPr id="6" name="Oval 5"/>
          <p:cNvSpPr>
            <a:spLocks noChangeArrowheads="1"/>
          </p:cNvSpPr>
          <p:nvPr/>
        </p:nvSpPr>
        <p:spPr bwMode="auto">
          <a:xfrm>
            <a:off x="4716463" y="3213100"/>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5076825" y="4581525"/>
            <a:ext cx="719138"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7451725" y="3644900"/>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7019925" y="5157788"/>
            <a:ext cx="720725"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6227763" y="2276475"/>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5076825" y="3933825"/>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5330825" y="2636838"/>
            <a:ext cx="896938" cy="681037"/>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5691188" y="2890838"/>
            <a:ext cx="642937" cy="1795462"/>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5795963" y="4005263"/>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5795963" y="4941888"/>
            <a:ext cx="1223962" cy="57467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TextBox 28"/>
          <p:cNvSpPr txBox="1"/>
          <p:nvPr/>
        </p:nvSpPr>
        <p:spPr>
          <a:xfrm>
            <a:off x="109538" y="1484313"/>
            <a:ext cx="4792662" cy="1570037"/>
          </a:xfrm>
          <a:prstGeom prst="rect">
            <a:avLst/>
          </a:prstGeom>
          <a:noFill/>
        </p:spPr>
        <p:txBody>
          <a:bodyPr wrap="none">
            <a:spAutoFit/>
          </a:bodyPr>
          <a:lstStyle/>
          <a:p>
            <a:pPr>
              <a:defRPr/>
            </a:pPr>
            <a:r>
              <a:rPr lang="en-US" sz="3200" dirty="0">
                <a:solidFill>
                  <a:schemeClr val="accent3">
                    <a:lumMod val="50000"/>
                  </a:schemeClr>
                </a:solidFill>
                <a:ea typeface="ＭＳ Ｐゴシック" charset="0"/>
                <a:cs typeface="ＭＳ Ｐゴシック" charset="0"/>
              </a:rPr>
              <a:t>Edges (Links): 5</a:t>
            </a:r>
          </a:p>
          <a:p>
            <a:pPr>
              <a:defRPr/>
            </a:pPr>
            <a:r>
              <a:rPr lang="en-US" sz="3200" dirty="0">
                <a:solidFill>
                  <a:schemeClr val="accent3">
                    <a:lumMod val="50000"/>
                  </a:schemeClr>
                </a:solidFill>
                <a:ea typeface="ＭＳ Ｐゴシック" charset="0"/>
                <a:cs typeface="ＭＳ Ｐゴシック" charset="0"/>
              </a:rPr>
              <a:t>Total Possible Edges: 10</a:t>
            </a:r>
          </a:p>
          <a:p>
            <a:pPr>
              <a:defRPr/>
            </a:pPr>
            <a:r>
              <a:rPr lang="en-US" sz="3200" dirty="0">
                <a:solidFill>
                  <a:schemeClr val="accent3">
                    <a:lumMod val="50000"/>
                  </a:schemeClr>
                </a:solidFill>
                <a:ea typeface="ＭＳ Ｐゴシック" charset="0"/>
                <a:cs typeface="ＭＳ Ｐゴシック" charset="0"/>
              </a:rPr>
              <a:t>Density: 5/10 = 0.5</a:t>
            </a:r>
          </a:p>
        </p:txBody>
      </p:sp>
      <p:cxnSp>
        <p:nvCxnSpPr>
          <p:cNvPr id="16" name="Straight Connector 15"/>
          <p:cNvCxnSpPr>
            <a:cxnSpLocks noChangeShapeType="1"/>
            <a:stCxn id="6" idx="6"/>
            <a:endCxn id="8" idx="2"/>
          </p:cNvCxnSpPr>
          <p:nvPr/>
        </p:nvCxnSpPr>
        <p:spPr bwMode="auto">
          <a:xfrm>
            <a:off x="5435600" y="3573463"/>
            <a:ext cx="2016125" cy="431800"/>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endCxn id="8" idx="1"/>
          </p:cNvCxnSpPr>
          <p:nvPr/>
        </p:nvCxnSpPr>
        <p:spPr bwMode="auto">
          <a:xfrm>
            <a:off x="6732588" y="2997200"/>
            <a:ext cx="825500" cy="754063"/>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0" idx="4"/>
            <a:endCxn id="9" idx="0"/>
          </p:cNvCxnSpPr>
          <p:nvPr/>
        </p:nvCxnSpPr>
        <p:spPr bwMode="auto">
          <a:xfrm>
            <a:off x="6588125" y="2997200"/>
            <a:ext cx="792163" cy="2160588"/>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6" idx="6"/>
            <a:endCxn id="9" idx="0"/>
          </p:cNvCxnSpPr>
          <p:nvPr/>
        </p:nvCxnSpPr>
        <p:spPr bwMode="auto">
          <a:xfrm>
            <a:off x="5435600" y="3573463"/>
            <a:ext cx="1944688" cy="1584325"/>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30"/>
          <p:cNvCxnSpPr>
            <a:cxnSpLocks noChangeShapeType="1"/>
            <a:stCxn id="8" idx="4"/>
            <a:endCxn id="9" idx="0"/>
          </p:cNvCxnSpPr>
          <p:nvPr/>
        </p:nvCxnSpPr>
        <p:spPr bwMode="auto">
          <a:xfrm flipH="1">
            <a:off x="7380288" y="4365625"/>
            <a:ext cx="431800" cy="792163"/>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8628792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457200" y="115888"/>
            <a:ext cx="8229600" cy="865187"/>
          </a:xfrm>
        </p:spPr>
        <p:txBody>
          <a:bodyPr/>
          <a:lstStyle/>
          <a:p>
            <a:r>
              <a:rPr lang="en-US" altLang="zh-TW">
                <a:solidFill>
                  <a:schemeClr val="accent1"/>
                </a:solidFill>
                <a:latin typeface="Calibri" charset="0"/>
                <a:ea typeface="標楷體" charset="-120"/>
                <a:cs typeface="新細明體" charset="-120"/>
              </a:rPr>
              <a:t>Density</a:t>
            </a:r>
          </a:p>
        </p:txBody>
      </p:sp>
      <p:sp>
        <p:nvSpPr>
          <p:cNvPr id="491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FEFF926-42FC-7A4F-8459-8CE9E42602D5}" type="slidenum">
              <a:rPr kumimoji="0" lang="zh-TW" altLang="en-US" sz="1200">
                <a:solidFill>
                  <a:srgbClr val="898989"/>
                </a:solidFill>
                <a:latin typeface="Calibri" charset="0"/>
                <a:ea typeface="新細明體" charset="-120"/>
              </a:rPr>
              <a:pPr eaLnBrk="1" hangingPunct="1"/>
              <a:t>33</a:t>
            </a:fld>
            <a:endParaRPr kumimoji="0" lang="zh-TW" altLang="en-US" sz="1200">
              <a:solidFill>
                <a:srgbClr val="898989"/>
              </a:solidFill>
              <a:latin typeface="Calibri" charset="0"/>
              <a:ea typeface="新細明體" charset="-120"/>
            </a:endParaRPr>
          </a:p>
        </p:txBody>
      </p:sp>
      <p:sp>
        <p:nvSpPr>
          <p:cNvPr id="49155" name="TextBox 69"/>
          <p:cNvSpPr txBox="1">
            <a:spLocks noChangeArrowheads="1"/>
          </p:cNvSpPr>
          <p:nvPr/>
        </p:nvSpPr>
        <p:spPr bwMode="auto">
          <a:xfrm>
            <a:off x="179388" y="4652963"/>
            <a:ext cx="74390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solidFill>
                  <a:schemeClr val="tx2"/>
                </a:solidFill>
                <a:ea typeface="MS PGothic" charset="-128"/>
              </a:rPr>
              <a:t>Nodes (n): 10</a:t>
            </a:r>
          </a:p>
          <a:p>
            <a:pPr eaLnBrk="1" hangingPunct="1"/>
            <a:r>
              <a:rPr lang="en-US" altLang="zh-TW">
                <a:solidFill>
                  <a:schemeClr val="tx2"/>
                </a:solidFill>
                <a:ea typeface="MS PGothic" charset="-128"/>
              </a:rPr>
              <a:t>Edges (Links): 13</a:t>
            </a:r>
          </a:p>
          <a:p>
            <a:pPr eaLnBrk="1" hangingPunct="1"/>
            <a:r>
              <a:rPr lang="en-US" altLang="zh-TW">
                <a:solidFill>
                  <a:schemeClr val="tx2"/>
                </a:solidFill>
                <a:ea typeface="MS PGothic" charset="-128"/>
              </a:rPr>
              <a:t>Total Possible Edges: (n * (n-1)) / 2 = (10 * 9) / 2 = 45</a:t>
            </a:r>
          </a:p>
          <a:p>
            <a:pPr eaLnBrk="1" hangingPunct="1"/>
            <a:r>
              <a:rPr lang="en-US" altLang="zh-TW">
                <a:solidFill>
                  <a:schemeClr val="tx2"/>
                </a:solidFill>
                <a:ea typeface="MS PGothic" charset="-128"/>
              </a:rPr>
              <a:t>Density: 13/45 = 0.29</a:t>
            </a:r>
          </a:p>
        </p:txBody>
      </p:sp>
      <p:sp>
        <p:nvSpPr>
          <p:cNvPr id="71" name="Oval 70"/>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2" name="Oval 71"/>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73" name="Oval 72"/>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74" name="Oval 73"/>
          <p:cNvSpPr>
            <a:spLocks noChangeArrowheads="1"/>
          </p:cNvSpPr>
          <p:nvPr/>
        </p:nvSpPr>
        <p:spPr bwMode="auto">
          <a:xfrm>
            <a:off x="1763713" y="27813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75" name="Oval 74"/>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76" name="Oval 75"/>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77" name="Oval 76"/>
          <p:cNvSpPr>
            <a:spLocks noChangeArrowheads="1"/>
          </p:cNvSpPr>
          <p:nvPr/>
        </p:nvSpPr>
        <p:spPr bwMode="auto">
          <a:xfrm>
            <a:off x="3635375"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78" name="Oval 77"/>
          <p:cNvSpPr>
            <a:spLocks noChangeArrowheads="1"/>
          </p:cNvSpPr>
          <p:nvPr/>
        </p:nvSpPr>
        <p:spPr bwMode="auto">
          <a:xfrm>
            <a:off x="50038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79" name="Oval 78"/>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80" name="Oval 79"/>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81" name="Straight Connector 80"/>
          <p:cNvCxnSpPr>
            <a:cxnSpLocks noChangeShapeType="1"/>
            <a:stCxn id="74" idx="6"/>
            <a:endCxn id="77"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2" name="Straight Connector 81"/>
          <p:cNvCxnSpPr>
            <a:cxnSpLocks noChangeShapeType="1"/>
            <a:stCxn id="74" idx="7"/>
            <a:endCxn id="75"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3" name="Straight Connector 82"/>
          <p:cNvCxnSpPr>
            <a:cxnSpLocks noChangeShapeType="1"/>
            <a:stCxn id="74" idx="1"/>
            <a:endCxn id="71"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4" name="Straight Connector 83"/>
          <p:cNvCxnSpPr>
            <a:cxnSpLocks noChangeShapeType="1"/>
            <a:stCxn id="74" idx="3"/>
            <a:endCxn id="72"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5" name="Straight Connector 84"/>
          <p:cNvCxnSpPr>
            <a:cxnSpLocks noChangeShapeType="1"/>
            <a:stCxn id="73" idx="2"/>
            <a:endCxn id="72"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6" name="Straight Connector 85"/>
          <p:cNvCxnSpPr>
            <a:cxnSpLocks noChangeShapeType="1"/>
            <a:stCxn id="73" idx="0"/>
            <a:endCxn id="74"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7" name="Straight Connector 86"/>
          <p:cNvCxnSpPr>
            <a:cxnSpLocks noChangeShapeType="1"/>
            <a:stCxn id="73" idx="6"/>
            <a:endCxn id="76"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8" name="Straight Connector 87"/>
          <p:cNvCxnSpPr>
            <a:cxnSpLocks noChangeShapeType="1"/>
            <a:stCxn id="76" idx="7"/>
            <a:endCxn id="77"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9" name="Straight Connector 88"/>
          <p:cNvCxnSpPr>
            <a:cxnSpLocks noChangeShapeType="1"/>
            <a:endCxn id="75"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0" name="Straight Connector 89"/>
          <p:cNvCxnSpPr>
            <a:cxnSpLocks noChangeShapeType="1"/>
            <a:stCxn id="71" idx="6"/>
            <a:endCxn id="75"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1" name="Straight Connector 90"/>
          <p:cNvCxnSpPr>
            <a:cxnSpLocks noChangeShapeType="1"/>
            <a:stCxn id="77" idx="6"/>
            <a:endCxn id="78"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2" name="Straight Connector 91"/>
          <p:cNvCxnSpPr>
            <a:cxnSpLocks noChangeShapeType="1"/>
            <a:stCxn id="78" idx="7"/>
            <a:endCxn id="79"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3" name="Straight Connector 92"/>
          <p:cNvCxnSpPr>
            <a:cxnSpLocks noChangeShapeType="1"/>
            <a:stCxn id="78" idx="5"/>
            <a:endCxn id="80"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468936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altLang="en-US">
                <a:solidFill>
                  <a:schemeClr val="accent1"/>
                </a:solidFill>
                <a:latin typeface="Calibri" charset="0"/>
                <a:ea typeface="標楷體" charset="-120"/>
                <a:cs typeface="新細明體" charset="-120"/>
              </a:rPr>
              <a:t>Diameter</a:t>
            </a:r>
          </a:p>
        </p:txBody>
      </p:sp>
      <p:sp>
        <p:nvSpPr>
          <p:cNvPr id="501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93B7826-9F64-F04B-A4BE-92994C3D2C01}" type="slidenum">
              <a:rPr kumimoji="0" lang="zh-TW" altLang="en-US" sz="1200">
                <a:solidFill>
                  <a:srgbClr val="898989"/>
                </a:solidFill>
                <a:latin typeface="Calibri" charset="0"/>
                <a:ea typeface="新細明體" charset="-120"/>
              </a:rPr>
              <a:pPr eaLnBrk="1" hangingPunct="1"/>
              <a:t>34</a:t>
            </a:fld>
            <a:endParaRPr kumimoji="0" lang="zh-TW" altLang="en-US" sz="1200">
              <a:solidFill>
                <a:srgbClr val="898989"/>
              </a:solidFill>
              <a:latin typeface="Calibri" charset="0"/>
              <a:ea typeface="新細明體" charset="-120"/>
            </a:endParaRPr>
          </a:p>
        </p:txBody>
      </p:sp>
      <p:sp>
        <p:nvSpPr>
          <p:cNvPr id="7" name="Oval 6"/>
          <p:cNvSpPr/>
          <p:nvPr/>
        </p:nvSpPr>
        <p:spPr>
          <a:xfrm>
            <a:off x="2195513" y="1557338"/>
            <a:ext cx="4679950" cy="4679950"/>
          </a:xfrm>
          <a:prstGeom prst="ellipse">
            <a:avLst/>
          </a:prstGeom>
          <a:noFill/>
          <a:ln w="762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9" name="Straight Connector 8"/>
          <p:cNvCxnSpPr>
            <a:stCxn id="7" idx="2"/>
            <a:endCxn id="7" idx="6"/>
          </p:cNvCxnSpPr>
          <p:nvPr/>
        </p:nvCxnSpPr>
        <p:spPr>
          <a:xfrm>
            <a:off x="2195513" y="3897313"/>
            <a:ext cx="4679950" cy="0"/>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2051050" y="3789363"/>
            <a:ext cx="207963" cy="207962"/>
          </a:xfrm>
          <a:prstGeom prst="ellipse">
            <a:avLst/>
          </a:prstGeom>
          <a:solidFill>
            <a:srgbClr val="0000FF"/>
          </a:solidFill>
          <a:ln w="762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a:off x="6804025" y="3789363"/>
            <a:ext cx="207963" cy="207962"/>
          </a:xfrm>
          <a:prstGeom prst="ellipse">
            <a:avLst/>
          </a:prstGeom>
          <a:solidFill>
            <a:srgbClr val="0000FF"/>
          </a:solidFill>
          <a:ln w="762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a:off x="4427538" y="3789363"/>
            <a:ext cx="207962" cy="207962"/>
          </a:xfrm>
          <a:prstGeom prst="ellipse">
            <a:avLst/>
          </a:prstGeom>
          <a:solidFill>
            <a:schemeClr val="accent1"/>
          </a:solid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a:off x="5876925" y="1916113"/>
            <a:ext cx="207963" cy="207962"/>
          </a:xfrm>
          <a:prstGeom prst="ellipse">
            <a:avLst/>
          </a:prstGeom>
          <a:solidFill>
            <a:schemeClr val="accent1"/>
          </a:solid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185" name="TextBox 14"/>
          <p:cNvSpPr txBox="1">
            <a:spLocks noChangeArrowheads="1"/>
          </p:cNvSpPr>
          <p:nvPr/>
        </p:nvSpPr>
        <p:spPr bwMode="auto">
          <a:xfrm>
            <a:off x="3422650" y="4149725"/>
            <a:ext cx="2395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3200">
                <a:solidFill>
                  <a:srgbClr val="FF0000"/>
                </a:solidFill>
                <a:sym typeface="Wingdings" charset="2"/>
              </a:rPr>
              <a:t>diameter (</a:t>
            </a:r>
            <a:r>
              <a:rPr lang="en-US" altLang="en-US" sz="3200" i="1">
                <a:solidFill>
                  <a:srgbClr val="FF0000"/>
                </a:solidFill>
                <a:sym typeface="Wingdings" charset="2"/>
              </a:rPr>
              <a:t>d</a:t>
            </a:r>
            <a:r>
              <a:rPr lang="en-US" altLang="en-US" sz="3200">
                <a:solidFill>
                  <a:srgbClr val="FF0000"/>
                </a:solidFill>
                <a:sym typeface="Wingdings" charset="2"/>
              </a:rPr>
              <a:t>)</a:t>
            </a:r>
            <a:endParaRPr lang="en-US" altLang="en-US" sz="3200">
              <a:solidFill>
                <a:srgbClr val="FF0000"/>
              </a:solidFill>
            </a:endParaRPr>
          </a:p>
        </p:txBody>
      </p:sp>
      <p:sp>
        <p:nvSpPr>
          <p:cNvPr id="16" name="TextBox 15"/>
          <p:cNvSpPr txBox="1"/>
          <p:nvPr/>
        </p:nvSpPr>
        <p:spPr>
          <a:xfrm rot="18378155">
            <a:off x="4034631" y="2443957"/>
            <a:ext cx="1827213" cy="584200"/>
          </a:xfrm>
          <a:prstGeom prst="rect">
            <a:avLst/>
          </a:prstGeom>
          <a:noFill/>
        </p:spPr>
        <p:txBody>
          <a:bodyPr wrap="none">
            <a:spAutoFit/>
          </a:bodyPr>
          <a:lstStyle/>
          <a:p>
            <a:pPr algn="ctr">
              <a:defRPr/>
            </a:pPr>
            <a:r>
              <a:rPr lang="en-US" sz="3200" dirty="0">
                <a:solidFill>
                  <a:schemeClr val="accent6">
                    <a:lumMod val="50000"/>
                  </a:schemeClr>
                </a:solidFill>
                <a:ea typeface="ＭＳ Ｐゴシック" charset="0"/>
                <a:cs typeface="ＭＳ Ｐゴシック" charset="0"/>
                <a:sym typeface="Wingdings"/>
              </a:rPr>
              <a:t>radius (</a:t>
            </a:r>
            <a:r>
              <a:rPr lang="en-US" sz="3200" i="1" dirty="0">
                <a:solidFill>
                  <a:schemeClr val="accent6">
                    <a:lumMod val="50000"/>
                  </a:schemeClr>
                </a:solidFill>
                <a:ea typeface="ＭＳ Ｐゴシック" charset="0"/>
                <a:cs typeface="ＭＳ Ｐゴシック" charset="0"/>
                <a:sym typeface="Wingdings"/>
              </a:rPr>
              <a:t>r</a:t>
            </a:r>
            <a:r>
              <a:rPr lang="en-US" sz="3200" dirty="0">
                <a:solidFill>
                  <a:schemeClr val="accent6">
                    <a:lumMod val="50000"/>
                  </a:schemeClr>
                </a:solidFill>
                <a:ea typeface="ＭＳ Ｐゴシック" charset="0"/>
                <a:cs typeface="ＭＳ Ｐゴシック" charset="0"/>
                <a:sym typeface="Wingdings"/>
              </a:rPr>
              <a:t>)</a:t>
            </a:r>
            <a:endParaRPr lang="en-US" sz="3200" dirty="0">
              <a:solidFill>
                <a:schemeClr val="accent6">
                  <a:lumMod val="50000"/>
                </a:schemeClr>
              </a:solidFill>
              <a:ea typeface="ＭＳ Ｐゴシック" charset="0"/>
              <a:cs typeface="ＭＳ Ｐゴシック" charset="0"/>
            </a:endParaRPr>
          </a:p>
        </p:txBody>
      </p:sp>
      <p:cxnSp>
        <p:nvCxnSpPr>
          <p:cNvPr id="17" name="Straight Connector 16"/>
          <p:cNvCxnSpPr>
            <a:stCxn id="12" idx="7"/>
            <a:endCxn id="13" idx="3"/>
          </p:cNvCxnSpPr>
          <p:nvPr/>
        </p:nvCxnSpPr>
        <p:spPr>
          <a:xfrm flipV="1">
            <a:off x="4605338" y="2093913"/>
            <a:ext cx="1301750" cy="1725612"/>
          </a:xfrm>
          <a:prstGeom prst="line">
            <a:avLst/>
          </a:prstGeom>
          <a:ln w="76200" cmpd="sng">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69716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altLang="zh-TW">
                <a:solidFill>
                  <a:schemeClr val="accent1"/>
                </a:solidFill>
                <a:latin typeface="Calibri" charset="0"/>
                <a:ea typeface="標楷體" charset="-120"/>
                <a:cs typeface="新細明體" charset="-120"/>
              </a:rPr>
              <a:t>Diameter</a:t>
            </a:r>
          </a:p>
        </p:txBody>
      </p:sp>
      <p:sp>
        <p:nvSpPr>
          <p:cNvPr id="512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0F044B7-2C50-764E-9A89-F3709EA55512}" type="slidenum">
              <a:rPr kumimoji="0" lang="zh-TW" altLang="en-US" sz="1200">
                <a:solidFill>
                  <a:srgbClr val="898989"/>
                </a:solidFill>
                <a:latin typeface="Calibri" charset="0"/>
                <a:ea typeface="新細明體" charset="-120"/>
              </a:rPr>
              <a:pPr eaLnBrk="1" hangingPunct="1"/>
              <a:t>35</a:t>
            </a:fld>
            <a:endParaRPr kumimoji="0" lang="zh-TW" altLang="en-US" sz="1200">
              <a:solidFill>
                <a:srgbClr val="898989"/>
              </a:solidFill>
              <a:latin typeface="Calibri" charset="0"/>
              <a:ea typeface="新細明體" charset="-120"/>
            </a:endParaRPr>
          </a:p>
        </p:txBody>
      </p:sp>
      <p:sp>
        <p:nvSpPr>
          <p:cNvPr id="5" name="Oval 4"/>
          <p:cNvSpPr>
            <a:spLocks noChangeArrowheads="1"/>
          </p:cNvSpPr>
          <p:nvPr/>
        </p:nvSpPr>
        <p:spPr bwMode="auto">
          <a:xfrm>
            <a:off x="1403350" y="26368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6" name="Oval 5"/>
          <p:cNvSpPr>
            <a:spLocks noChangeArrowheads="1"/>
          </p:cNvSpPr>
          <p:nvPr/>
        </p:nvSpPr>
        <p:spPr bwMode="auto">
          <a:xfrm>
            <a:off x="1403350" y="40052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7" name="Oval 6"/>
          <p:cNvSpPr>
            <a:spLocks noChangeArrowheads="1"/>
          </p:cNvSpPr>
          <p:nvPr/>
        </p:nvSpPr>
        <p:spPr bwMode="auto">
          <a:xfrm>
            <a:off x="2627313" y="458152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8" name="Oval 7"/>
          <p:cNvSpPr>
            <a:spLocks noChangeArrowheads="1"/>
          </p:cNvSpPr>
          <p:nvPr/>
        </p:nvSpPr>
        <p:spPr bwMode="auto">
          <a:xfrm>
            <a:off x="2627313" y="3500438"/>
            <a:ext cx="360362"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9" name="Oval 8"/>
          <p:cNvSpPr>
            <a:spLocks noChangeArrowheads="1"/>
          </p:cNvSpPr>
          <p:nvPr/>
        </p:nvSpPr>
        <p:spPr bwMode="auto">
          <a:xfrm>
            <a:off x="3635375" y="26368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0" name="Oval 9"/>
          <p:cNvSpPr>
            <a:spLocks noChangeArrowheads="1"/>
          </p:cNvSpPr>
          <p:nvPr/>
        </p:nvSpPr>
        <p:spPr bwMode="auto">
          <a:xfrm>
            <a:off x="3779838" y="458152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1" name="Oval 10"/>
          <p:cNvSpPr>
            <a:spLocks noChangeArrowheads="1"/>
          </p:cNvSpPr>
          <p:nvPr/>
        </p:nvSpPr>
        <p:spPr bwMode="auto">
          <a:xfrm>
            <a:off x="4500563" y="3500438"/>
            <a:ext cx="358775"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2" name="Oval 11"/>
          <p:cNvSpPr>
            <a:spLocks noChangeArrowheads="1"/>
          </p:cNvSpPr>
          <p:nvPr/>
        </p:nvSpPr>
        <p:spPr bwMode="auto">
          <a:xfrm>
            <a:off x="5867400" y="35004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3" name="Oval 12"/>
          <p:cNvSpPr>
            <a:spLocks noChangeArrowheads="1"/>
          </p:cNvSpPr>
          <p:nvPr/>
        </p:nvSpPr>
        <p:spPr bwMode="auto">
          <a:xfrm>
            <a:off x="6804025" y="28527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4" name="Oval 13"/>
          <p:cNvSpPr>
            <a:spLocks noChangeArrowheads="1"/>
          </p:cNvSpPr>
          <p:nvPr/>
        </p:nvSpPr>
        <p:spPr bwMode="auto">
          <a:xfrm>
            <a:off x="6804025" y="42926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5" name="Straight Connector 14"/>
          <p:cNvCxnSpPr>
            <a:cxnSpLocks noChangeShapeType="1"/>
            <a:stCxn id="8" idx="6"/>
            <a:endCxn id="11" idx="2"/>
          </p:cNvCxnSpPr>
          <p:nvPr/>
        </p:nvCxnSpPr>
        <p:spPr bwMode="auto">
          <a:xfrm flipV="1">
            <a:off x="2987675" y="3681413"/>
            <a:ext cx="151288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8" idx="7"/>
            <a:endCxn id="9" idx="3"/>
          </p:cNvCxnSpPr>
          <p:nvPr/>
        </p:nvCxnSpPr>
        <p:spPr bwMode="auto">
          <a:xfrm flipV="1">
            <a:off x="2935288" y="2944813"/>
            <a:ext cx="754062" cy="60960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8" idx="1"/>
            <a:endCxn id="5" idx="5"/>
          </p:cNvCxnSpPr>
          <p:nvPr/>
        </p:nvCxnSpPr>
        <p:spPr bwMode="auto">
          <a:xfrm flipH="1" flipV="1">
            <a:off x="1711325" y="2944813"/>
            <a:ext cx="969963"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8" idx="3"/>
            <a:endCxn id="6" idx="6"/>
          </p:cNvCxnSpPr>
          <p:nvPr/>
        </p:nvCxnSpPr>
        <p:spPr bwMode="auto">
          <a:xfrm flipH="1">
            <a:off x="1763713" y="3808413"/>
            <a:ext cx="917575" cy="376237"/>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7" idx="2"/>
            <a:endCxn id="6" idx="5"/>
          </p:cNvCxnSpPr>
          <p:nvPr/>
        </p:nvCxnSpPr>
        <p:spPr bwMode="auto">
          <a:xfrm flipH="1" flipV="1">
            <a:off x="1711325" y="4311650"/>
            <a:ext cx="915988" cy="449263"/>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7" idx="0"/>
            <a:endCxn id="8" idx="4"/>
          </p:cNvCxnSpPr>
          <p:nvPr/>
        </p:nvCxnSpPr>
        <p:spPr bwMode="auto">
          <a:xfrm flipV="1">
            <a:off x="2808288" y="3860800"/>
            <a:ext cx="0" cy="720725"/>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7" idx="6"/>
            <a:endCxn id="10" idx="2"/>
          </p:cNvCxnSpPr>
          <p:nvPr/>
        </p:nvCxnSpPr>
        <p:spPr bwMode="auto">
          <a:xfrm>
            <a:off x="2987675" y="4760913"/>
            <a:ext cx="792163" cy="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10" idx="7"/>
            <a:endCxn id="11" idx="3"/>
          </p:cNvCxnSpPr>
          <p:nvPr/>
        </p:nvCxnSpPr>
        <p:spPr bwMode="auto">
          <a:xfrm flipV="1">
            <a:off x="4087813" y="3808413"/>
            <a:ext cx="465137" cy="82550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endCxn id="9" idx="5"/>
          </p:cNvCxnSpPr>
          <p:nvPr/>
        </p:nvCxnSpPr>
        <p:spPr bwMode="auto">
          <a:xfrm flipH="1" flipV="1">
            <a:off x="3943350" y="2944813"/>
            <a:ext cx="609600" cy="60960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stCxn id="5" idx="6"/>
            <a:endCxn id="9" idx="2"/>
          </p:cNvCxnSpPr>
          <p:nvPr/>
        </p:nvCxnSpPr>
        <p:spPr bwMode="auto">
          <a:xfrm>
            <a:off x="1763713" y="2816225"/>
            <a:ext cx="1871662" cy="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11" idx="6"/>
            <a:endCxn id="12" idx="2"/>
          </p:cNvCxnSpPr>
          <p:nvPr/>
        </p:nvCxnSpPr>
        <p:spPr bwMode="auto">
          <a:xfrm>
            <a:off x="4859338" y="3681413"/>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7"/>
            <a:endCxn id="13" idx="2"/>
          </p:cNvCxnSpPr>
          <p:nvPr/>
        </p:nvCxnSpPr>
        <p:spPr bwMode="auto">
          <a:xfrm flipV="1">
            <a:off x="6175375" y="3033713"/>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2" idx="5"/>
            <a:endCxn id="14" idx="1"/>
          </p:cNvCxnSpPr>
          <p:nvPr/>
        </p:nvCxnSpPr>
        <p:spPr bwMode="auto">
          <a:xfrm>
            <a:off x="6175375" y="3808413"/>
            <a:ext cx="681038" cy="538162"/>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640946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r>
              <a:rPr lang="en-US" altLang="zh-TW">
                <a:solidFill>
                  <a:schemeClr val="accent1"/>
                </a:solidFill>
                <a:latin typeface="Calibri" charset="0"/>
                <a:ea typeface="標楷體" charset="-120"/>
                <a:cs typeface="新細明體" charset="-120"/>
              </a:rPr>
              <a:t>Diameter</a:t>
            </a:r>
            <a:br>
              <a:rPr lang="en-US" altLang="zh-TW">
                <a:solidFill>
                  <a:schemeClr val="accent1"/>
                </a:solidFill>
                <a:latin typeface="Calibri" charset="0"/>
                <a:ea typeface="標楷體" charset="-120"/>
                <a:cs typeface="新細明體" charset="-120"/>
              </a:rPr>
            </a:br>
            <a:r>
              <a:rPr lang="en-US" altLang="zh-TW">
                <a:solidFill>
                  <a:schemeClr val="accent1"/>
                </a:solidFill>
                <a:latin typeface="Calibri" charset="0"/>
                <a:ea typeface="標楷體" charset="-120"/>
                <a:cs typeface="新細明體" charset="-120"/>
              </a:rPr>
              <a:t>Geodesic Path (Shortest Path)</a:t>
            </a:r>
          </a:p>
        </p:txBody>
      </p:sp>
      <p:sp>
        <p:nvSpPr>
          <p:cNvPr id="522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C859873-8966-1945-BEF9-5348470FA01B}" type="slidenum">
              <a:rPr kumimoji="0" lang="zh-TW" altLang="en-US" sz="1200">
                <a:solidFill>
                  <a:srgbClr val="898989"/>
                </a:solidFill>
                <a:latin typeface="Calibri" charset="0"/>
                <a:ea typeface="新細明體" charset="-120"/>
              </a:rPr>
              <a:pPr eaLnBrk="1" hangingPunct="1"/>
              <a:t>36</a:t>
            </a:fld>
            <a:endParaRPr kumimoji="0" lang="zh-TW" altLang="en-US" sz="1200">
              <a:solidFill>
                <a:srgbClr val="898989"/>
              </a:solidFill>
              <a:latin typeface="Calibri" charset="0"/>
              <a:ea typeface="新細明體" charset="-120"/>
            </a:endParaRPr>
          </a:p>
        </p:txBody>
      </p:sp>
      <p:sp>
        <p:nvSpPr>
          <p:cNvPr id="5" name="Oval 4"/>
          <p:cNvSpPr>
            <a:spLocks noChangeArrowheads="1"/>
          </p:cNvSpPr>
          <p:nvPr/>
        </p:nvSpPr>
        <p:spPr bwMode="auto">
          <a:xfrm>
            <a:off x="1403350" y="26368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6" name="Oval 5"/>
          <p:cNvSpPr>
            <a:spLocks noChangeArrowheads="1"/>
          </p:cNvSpPr>
          <p:nvPr/>
        </p:nvSpPr>
        <p:spPr bwMode="auto">
          <a:xfrm>
            <a:off x="1403350" y="40052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7" name="Oval 6"/>
          <p:cNvSpPr>
            <a:spLocks noChangeArrowheads="1"/>
          </p:cNvSpPr>
          <p:nvPr/>
        </p:nvSpPr>
        <p:spPr bwMode="auto">
          <a:xfrm>
            <a:off x="2627313" y="458152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8" name="Oval 7"/>
          <p:cNvSpPr>
            <a:spLocks noChangeArrowheads="1"/>
          </p:cNvSpPr>
          <p:nvPr/>
        </p:nvSpPr>
        <p:spPr bwMode="auto">
          <a:xfrm>
            <a:off x="2627313" y="3500438"/>
            <a:ext cx="360362"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9" name="Oval 8"/>
          <p:cNvSpPr>
            <a:spLocks noChangeArrowheads="1"/>
          </p:cNvSpPr>
          <p:nvPr/>
        </p:nvSpPr>
        <p:spPr bwMode="auto">
          <a:xfrm>
            <a:off x="3635375" y="26368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0" name="Oval 9"/>
          <p:cNvSpPr>
            <a:spLocks noChangeArrowheads="1"/>
          </p:cNvSpPr>
          <p:nvPr/>
        </p:nvSpPr>
        <p:spPr bwMode="auto">
          <a:xfrm>
            <a:off x="3779838" y="458152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1" name="Oval 10"/>
          <p:cNvSpPr>
            <a:spLocks noChangeArrowheads="1"/>
          </p:cNvSpPr>
          <p:nvPr/>
        </p:nvSpPr>
        <p:spPr bwMode="auto">
          <a:xfrm>
            <a:off x="4500563" y="3500438"/>
            <a:ext cx="358775"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2" name="Oval 11"/>
          <p:cNvSpPr>
            <a:spLocks noChangeArrowheads="1"/>
          </p:cNvSpPr>
          <p:nvPr/>
        </p:nvSpPr>
        <p:spPr bwMode="auto">
          <a:xfrm>
            <a:off x="5867400" y="35004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3" name="Oval 12"/>
          <p:cNvSpPr>
            <a:spLocks noChangeArrowheads="1"/>
          </p:cNvSpPr>
          <p:nvPr/>
        </p:nvSpPr>
        <p:spPr bwMode="auto">
          <a:xfrm>
            <a:off x="6804025" y="28527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4" name="Oval 13"/>
          <p:cNvSpPr>
            <a:spLocks noChangeArrowheads="1"/>
          </p:cNvSpPr>
          <p:nvPr/>
        </p:nvSpPr>
        <p:spPr bwMode="auto">
          <a:xfrm>
            <a:off x="6804025" y="42926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5" name="Straight Connector 14"/>
          <p:cNvCxnSpPr>
            <a:cxnSpLocks noChangeShapeType="1"/>
            <a:stCxn id="8" idx="6"/>
            <a:endCxn id="11" idx="2"/>
          </p:cNvCxnSpPr>
          <p:nvPr/>
        </p:nvCxnSpPr>
        <p:spPr bwMode="auto">
          <a:xfrm flipV="1">
            <a:off x="2987675" y="3681413"/>
            <a:ext cx="151288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8" idx="7"/>
            <a:endCxn id="9" idx="3"/>
          </p:cNvCxnSpPr>
          <p:nvPr/>
        </p:nvCxnSpPr>
        <p:spPr bwMode="auto">
          <a:xfrm flipV="1">
            <a:off x="2935288" y="2944813"/>
            <a:ext cx="754062" cy="60960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8" idx="1"/>
            <a:endCxn id="5" idx="5"/>
          </p:cNvCxnSpPr>
          <p:nvPr/>
        </p:nvCxnSpPr>
        <p:spPr bwMode="auto">
          <a:xfrm flipH="1" flipV="1">
            <a:off x="1711325" y="2944813"/>
            <a:ext cx="969963"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8" idx="3"/>
            <a:endCxn id="6" idx="6"/>
          </p:cNvCxnSpPr>
          <p:nvPr/>
        </p:nvCxnSpPr>
        <p:spPr bwMode="auto">
          <a:xfrm flipH="1">
            <a:off x="1763713" y="3808413"/>
            <a:ext cx="917575" cy="376237"/>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7" idx="2"/>
            <a:endCxn id="6" idx="5"/>
          </p:cNvCxnSpPr>
          <p:nvPr/>
        </p:nvCxnSpPr>
        <p:spPr bwMode="auto">
          <a:xfrm flipH="1" flipV="1">
            <a:off x="1711325" y="4311650"/>
            <a:ext cx="915988" cy="449263"/>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7" idx="0"/>
            <a:endCxn id="8" idx="4"/>
          </p:cNvCxnSpPr>
          <p:nvPr/>
        </p:nvCxnSpPr>
        <p:spPr bwMode="auto">
          <a:xfrm flipV="1">
            <a:off x="2808288" y="3860800"/>
            <a:ext cx="0" cy="720725"/>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7" idx="6"/>
            <a:endCxn id="10" idx="2"/>
          </p:cNvCxnSpPr>
          <p:nvPr/>
        </p:nvCxnSpPr>
        <p:spPr bwMode="auto">
          <a:xfrm>
            <a:off x="2987675" y="4760913"/>
            <a:ext cx="792163" cy="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10" idx="7"/>
            <a:endCxn id="11" idx="3"/>
          </p:cNvCxnSpPr>
          <p:nvPr/>
        </p:nvCxnSpPr>
        <p:spPr bwMode="auto">
          <a:xfrm flipV="1">
            <a:off x="4087813" y="3808413"/>
            <a:ext cx="465137" cy="82550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endCxn id="9" idx="5"/>
          </p:cNvCxnSpPr>
          <p:nvPr/>
        </p:nvCxnSpPr>
        <p:spPr bwMode="auto">
          <a:xfrm flipH="1" flipV="1">
            <a:off x="3943350" y="2944813"/>
            <a:ext cx="609600" cy="60960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stCxn id="5" idx="6"/>
            <a:endCxn id="9" idx="2"/>
          </p:cNvCxnSpPr>
          <p:nvPr/>
        </p:nvCxnSpPr>
        <p:spPr bwMode="auto">
          <a:xfrm>
            <a:off x="1763713" y="2816225"/>
            <a:ext cx="1871662" cy="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11" idx="6"/>
            <a:endCxn id="12" idx="2"/>
          </p:cNvCxnSpPr>
          <p:nvPr/>
        </p:nvCxnSpPr>
        <p:spPr bwMode="auto">
          <a:xfrm>
            <a:off x="4859338" y="3681413"/>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7"/>
            <a:endCxn id="13" idx="2"/>
          </p:cNvCxnSpPr>
          <p:nvPr/>
        </p:nvCxnSpPr>
        <p:spPr bwMode="auto">
          <a:xfrm flipV="1">
            <a:off x="6175375" y="3033713"/>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2" idx="5"/>
            <a:endCxn id="14" idx="1"/>
          </p:cNvCxnSpPr>
          <p:nvPr/>
        </p:nvCxnSpPr>
        <p:spPr bwMode="auto">
          <a:xfrm>
            <a:off x="6175375" y="3808413"/>
            <a:ext cx="681038" cy="538162"/>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2250" name="TextBox 27"/>
          <p:cNvSpPr txBox="1">
            <a:spLocks noChangeArrowheads="1"/>
          </p:cNvSpPr>
          <p:nvPr/>
        </p:nvSpPr>
        <p:spPr bwMode="auto">
          <a:xfrm>
            <a:off x="2555875" y="5445125"/>
            <a:ext cx="3790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3200">
                <a:solidFill>
                  <a:srgbClr val="FF0000"/>
                </a:solidFill>
              </a:rPr>
              <a:t>A</a:t>
            </a:r>
            <a:r>
              <a:rPr lang="en-US" altLang="en-US" sz="3200">
                <a:solidFill>
                  <a:srgbClr val="FF0000"/>
                </a:solidFill>
                <a:sym typeface="Wingdings" charset="2"/>
              </a:rPr>
              <a:t> I : Diameter = 4</a:t>
            </a:r>
            <a:endParaRPr lang="en-US" altLang="en-US" sz="3200">
              <a:solidFill>
                <a:srgbClr val="FF0000"/>
              </a:solidFill>
            </a:endParaRPr>
          </a:p>
        </p:txBody>
      </p:sp>
    </p:spTree>
    <p:extLst>
      <p:ext uri="{BB962C8B-B14F-4D97-AF65-F5344CB8AC3E}">
        <p14:creationId xmlns:p14="http://schemas.microsoft.com/office/powerpoint/2010/main" val="3776388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tLang="zh-TW">
                <a:solidFill>
                  <a:schemeClr val="accent1"/>
                </a:solidFill>
                <a:latin typeface="Calibri" charset="0"/>
                <a:ea typeface="標楷體" charset="-120"/>
                <a:cs typeface="新細明體" charset="-120"/>
              </a:rPr>
              <a:t>Which Node is Most </a:t>
            </a:r>
            <a:r>
              <a:rPr lang="en-US" altLang="zh-TW">
                <a:solidFill>
                  <a:srgbClr val="FF0000"/>
                </a:solidFill>
                <a:latin typeface="Calibri" charset="0"/>
                <a:ea typeface="標楷體" charset="-120"/>
                <a:cs typeface="新細明體" charset="-120"/>
              </a:rPr>
              <a:t>Important</a:t>
            </a:r>
            <a:r>
              <a:rPr lang="en-US" altLang="zh-TW">
                <a:solidFill>
                  <a:schemeClr val="accent1"/>
                </a:solidFill>
                <a:latin typeface="Calibri" charset="0"/>
                <a:ea typeface="標楷體" charset="-120"/>
                <a:cs typeface="新細明體" charset="-120"/>
              </a:rPr>
              <a:t>?</a:t>
            </a:r>
          </a:p>
        </p:txBody>
      </p:sp>
      <p:sp>
        <p:nvSpPr>
          <p:cNvPr id="5325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111E6DE-8E22-E442-AD26-697C1FB3552E}" type="slidenum">
              <a:rPr kumimoji="0" lang="zh-TW" altLang="en-US" sz="1200">
                <a:solidFill>
                  <a:srgbClr val="898989"/>
                </a:solidFill>
                <a:latin typeface="Calibri" charset="0"/>
                <a:ea typeface="新細明體" charset="-120"/>
              </a:rPr>
              <a:pPr eaLnBrk="1" hangingPunct="1"/>
              <a:t>37</a:t>
            </a:fld>
            <a:endParaRPr kumimoji="0" lang="zh-TW" altLang="en-US" sz="1200">
              <a:solidFill>
                <a:srgbClr val="898989"/>
              </a:solidFill>
              <a:latin typeface="Calibri" charset="0"/>
              <a:ea typeface="新細明體" charset="-120"/>
            </a:endParaRPr>
          </a:p>
        </p:txBody>
      </p:sp>
      <p:sp>
        <p:nvSpPr>
          <p:cNvPr id="5" name="Oval 4"/>
          <p:cNvSpPr>
            <a:spLocks noChangeArrowheads="1"/>
          </p:cNvSpPr>
          <p:nvPr/>
        </p:nvSpPr>
        <p:spPr bwMode="auto">
          <a:xfrm>
            <a:off x="1403350" y="26368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6" name="Oval 5"/>
          <p:cNvSpPr>
            <a:spLocks noChangeArrowheads="1"/>
          </p:cNvSpPr>
          <p:nvPr/>
        </p:nvSpPr>
        <p:spPr bwMode="auto">
          <a:xfrm>
            <a:off x="1403350" y="40052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7" name="Oval 6"/>
          <p:cNvSpPr>
            <a:spLocks noChangeArrowheads="1"/>
          </p:cNvSpPr>
          <p:nvPr/>
        </p:nvSpPr>
        <p:spPr bwMode="auto">
          <a:xfrm>
            <a:off x="2627313" y="458152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8" name="Oval 7"/>
          <p:cNvSpPr>
            <a:spLocks noChangeArrowheads="1"/>
          </p:cNvSpPr>
          <p:nvPr/>
        </p:nvSpPr>
        <p:spPr bwMode="auto">
          <a:xfrm>
            <a:off x="2627313" y="3500438"/>
            <a:ext cx="360362"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9" name="Oval 8"/>
          <p:cNvSpPr>
            <a:spLocks noChangeArrowheads="1"/>
          </p:cNvSpPr>
          <p:nvPr/>
        </p:nvSpPr>
        <p:spPr bwMode="auto">
          <a:xfrm>
            <a:off x="3635375" y="26368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0" name="Oval 9"/>
          <p:cNvSpPr>
            <a:spLocks noChangeArrowheads="1"/>
          </p:cNvSpPr>
          <p:nvPr/>
        </p:nvSpPr>
        <p:spPr bwMode="auto">
          <a:xfrm>
            <a:off x="3779838" y="458152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1" name="Oval 10"/>
          <p:cNvSpPr>
            <a:spLocks noChangeArrowheads="1"/>
          </p:cNvSpPr>
          <p:nvPr/>
        </p:nvSpPr>
        <p:spPr bwMode="auto">
          <a:xfrm>
            <a:off x="4500563" y="3500438"/>
            <a:ext cx="358775"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2" name="Oval 11"/>
          <p:cNvSpPr>
            <a:spLocks noChangeArrowheads="1"/>
          </p:cNvSpPr>
          <p:nvPr/>
        </p:nvSpPr>
        <p:spPr bwMode="auto">
          <a:xfrm>
            <a:off x="5867400" y="35004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3" name="Oval 12"/>
          <p:cNvSpPr>
            <a:spLocks noChangeArrowheads="1"/>
          </p:cNvSpPr>
          <p:nvPr/>
        </p:nvSpPr>
        <p:spPr bwMode="auto">
          <a:xfrm>
            <a:off x="6804025" y="28527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4" name="Oval 13"/>
          <p:cNvSpPr>
            <a:spLocks noChangeArrowheads="1"/>
          </p:cNvSpPr>
          <p:nvPr/>
        </p:nvSpPr>
        <p:spPr bwMode="auto">
          <a:xfrm>
            <a:off x="6804025" y="42926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5" name="Straight Connector 14"/>
          <p:cNvCxnSpPr>
            <a:cxnSpLocks noChangeShapeType="1"/>
            <a:stCxn id="8" idx="6"/>
            <a:endCxn id="11" idx="2"/>
          </p:cNvCxnSpPr>
          <p:nvPr/>
        </p:nvCxnSpPr>
        <p:spPr bwMode="auto">
          <a:xfrm flipV="1">
            <a:off x="2987675" y="3681413"/>
            <a:ext cx="151288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8" idx="7"/>
            <a:endCxn id="9" idx="3"/>
          </p:cNvCxnSpPr>
          <p:nvPr/>
        </p:nvCxnSpPr>
        <p:spPr bwMode="auto">
          <a:xfrm flipV="1">
            <a:off x="2935288" y="2944813"/>
            <a:ext cx="7540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8" idx="1"/>
            <a:endCxn id="5" idx="5"/>
          </p:cNvCxnSpPr>
          <p:nvPr/>
        </p:nvCxnSpPr>
        <p:spPr bwMode="auto">
          <a:xfrm flipH="1" flipV="1">
            <a:off x="1711325" y="2944813"/>
            <a:ext cx="969963"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8" idx="3"/>
            <a:endCxn id="6" idx="6"/>
          </p:cNvCxnSpPr>
          <p:nvPr/>
        </p:nvCxnSpPr>
        <p:spPr bwMode="auto">
          <a:xfrm flipH="1">
            <a:off x="1763713" y="3808413"/>
            <a:ext cx="917575" cy="3762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7" idx="2"/>
            <a:endCxn id="6" idx="5"/>
          </p:cNvCxnSpPr>
          <p:nvPr/>
        </p:nvCxnSpPr>
        <p:spPr bwMode="auto">
          <a:xfrm flipH="1" flipV="1">
            <a:off x="1711325" y="4311650"/>
            <a:ext cx="915988" cy="449263"/>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7" idx="0"/>
            <a:endCxn id="8" idx="4"/>
          </p:cNvCxnSpPr>
          <p:nvPr/>
        </p:nvCxnSpPr>
        <p:spPr bwMode="auto">
          <a:xfrm flipV="1">
            <a:off x="2808288" y="3860800"/>
            <a:ext cx="0" cy="7207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7" idx="6"/>
            <a:endCxn id="10" idx="2"/>
          </p:cNvCxnSpPr>
          <p:nvPr/>
        </p:nvCxnSpPr>
        <p:spPr bwMode="auto">
          <a:xfrm>
            <a:off x="2987675" y="4760913"/>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10" idx="7"/>
            <a:endCxn id="11" idx="3"/>
          </p:cNvCxnSpPr>
          <p:nvPr/>
        </p:nvCxnSpPr>
        <p:spPr bwMode="auto">
          <a:xfrm flipV="1">
            <a:off x="4087813" y="3808413"/>
            <a:ext cx="465137"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endCxn id="9" idx="5"/>
          </p:cNvCxnSpPr>
          <p:nvPr/>
        </p:nvCxnSpPr>
        <p:spPr bwMode="auto">
          <a:xfrm flipH="1" flipV="1">
            <a:off x="3943350" y="2944813"/>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stCxn id="5" idx="6"/>
            <a:endCxn id="9" idx="2"/>
          </p:cNvCxnSpPr>
          <p:nvPr/>
        </p:nvCxnSpPr>
        <p:spPr bwMode="auto">
          <a:xfrm>
            <a:off x="1763713" y="2816225"/>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11" idx="6"/>
            <a:endCxn id="12" idx="2"/>
          </p:cNvCxnSpPr>
          <p:nvPr/>
        </p:nvCxnSpPr>
        <p:spPr bwMode="auto">
          <a:xfrm>
            <a:off x="4859338" y="3681413"/>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7"/>
            <a:endCxn id="13" idx="2"/>
          </p:cNvCxnSpPr>
          <p:nvPr/>
        </p:nvCxnSpPr>
        <p:spPr bwMode="auto">
          <a:xfrm flipV="1">
            <a:off x="6175375" y="3033713"/>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2" idx="5"/>
            <a:endCxn id="14" idx="1"/>
          </p:cNvCxnSpPr>
          <p:nvPr/>
        </p:nvCxnSpPr>
        <p:spPr bwMode="auto">
          <a:xfrm>
            <a:off x="6175375" y="3808413"/>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1615044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標題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新細明體" charset="-120"/>
                <a:cs typeface="新細明體" charset="-120"/>
              </a:rPr>
              <a:t>Centrality</a:t>
            </a:r>
            <a:endParaRPr lang="zh-TW" altLang="en-US">
              <a:solidFill>
                <a:schemeClr val="accent1"/>
              </a:solidFill>
              <a:latin typeface="Calibri" charset="0"/>
              <a:ea typeface="標楷體" charset="-120"/>
              <a:cs typeface="新細明體" charset="-120"/>
            </a:endParaRPr>
          </a:p>
        </p:txBody>
      </p:sp>
      <p:sp>
        <p:nvSpPr>
          <p:cNvPr id="54274" name="內容版面配置區 2"/>
          <p:cNvSpPr>
            <a:spLocks noGrp="1"/>
          </p:cNvSpPr>
          <p:nvPr>
            <p:ph idx="1"/>
          </p:nvPr>
        </p:nvSpPr>
        <p:spPr>
          <a:xfrm>
            <a:off x="457200" y="1268413"/>
            <a:ext cx="8362950" cy="5113337"/>
          </a:xfrm>
        </p:spPr>
        <p:txBody>
          <a:bodyPr/>
          <a:lstStyle/>
          <a:p>
            <a:pPr eaLnBrk="1" hangingPunct="1"/>
            <a:r>
              <a:rPr lang="en-US" altLang="ja-JP">
                <a:solidFill>
                  <a:srgbClr val="3333CC"/>
                </a:solidFill>
                <a:latin typeface="Calibri" charset="0"/>
                <a:ea typeface="MS PGothic" charset="-128"/>
                <a:cs typeface="新細明體" charset="-120"/>
              </a:rPr>
              <a:t>Important or prominent actors</a:t>
            </a:r>
            <a:r>
              <a:rPr lang="en-US" altLang="ja-JP">
                <a:latin typeface="Calibri" charset="0"/>
                <a:ea typeface="MS PGothic" charset="-128"/>
                <a:cs typeface="新細明體" charset="-120"/>
              </a:rPr>
              <a:t> are those that are linked or involved with other actors extensively. </a:t>
            </a:r>
          </a:p>
          <a:p>
            <a:pPr eaLnBrk="1" hangingPunct="1"/>
            <a:r>
              <a:rPr lang="en-US" altLang="ja-JP">
                <a:latin typeface="Calibri" charset="0"/>
                <a:ea typeface="MS PGothic" charset="-128"/>
                <a:cs typeface="新細明體" charset="-120"/>
              </a:rPr>
              <a:t>A person with extensive contacts (links) or communications with many other people in the organization is considered more important than a person with relatively fewer contacts. </a:t>
            </a:r>
          </a:p>
          <a:p>
            <a:pPr eaLnBrk="1" hangingPunct="1"/>
            <a:r>
              <a:rPr lang="en-US" altLang="ja-JP">
                <a:latin typeface="Calibri" charset="0"/>
                <a:ea typeface="MS PGothic" charset="-128"/>
                <a:cs typeface="新細明體" charset="-120"/>
              </a:rPr>
              <a:t>The links can also be called </a:t>
            </a:r>
            <a:r>
              <a:rPr lang="en-US" altLang="ja-JP" b="1">
                <a:solidFill>
                  <a:srgbClr val="FF0000"/>
                </a:solidFill>
                <a:latin typeface="Calibri" charset="0"/>
                <a:ea typeface="MS PGothic" charset="-128"/>
                <a:cs typeface="新細明體" charset="-120"/>
              </a:rPr>
              <a:t>ties</a:t>
            </a:r>
            <a:r>
              <a:rPr lang="en-US" altLang="ja-JP">
                <a:latin typeface="Calibri" charset="0"/>
                <a:ea typeface="MS PGothic" charset="-128"/>
                <a:cs typeface="新細明體" charset="-120"/>
              </a:rPr>
              <a:t>. </a:t>
            </a:r>
            <a:br>
              <a:rPr lang="en-US" altLang="ja-JP">
                <a:latin typeface="Calibri" charset="0"/>
                <a:ea typeface="MS PGothic" charset="-128"/>
                <a:cs typeface="新細明體" charset="-120"/>
              </a:rPr>
            </a:br>
            <a:r>
              <a:rPr lang="en-US" altLang="ja-JP">
                <a:latin typeface="Calibri" charset="0"/>
                <a:ea typeface="MS PGothic" charset="-128"/>
                <a:cs typeface="新細明體" charset="-120"/>
              </a:rPr>
              <a:t>A </a:t>
            </a:r>
            <a:r>
              <a:rPr lang="en-US" altLang="ja-JP">
                <a:solidFill>
                  <a:srgbClr val="FF0000"/>
                </a:solidFill>
                <a:latin typeface="Calibri" charset="0"/>
                <a:ea typeface="MS PGothic" charset="-128"/>
                <a:cs typeface="新細明體" charset="-120"/>
              </a:rPr>
              <a:t>central actor</a:t>
            </a:r>
            <a:r>
              <a:rPr lang="en-US" altLang="ja-JP">
                <a:latin typeface="Calibri" charset="0"/>
                <a:ea typeface="MS PGothic" charset="-128"/>
                <a:cs typeface="新細明體" charset="-120"/>
              </a:rPr>
              <a:t> is one involved in many ties. </a:t>
            </a:r>
            <a:endParaRPr lang="zh-TW" altLang="en-US">
              <a:latin typeface="Calibri" charset="0"/>
              <a:ea typeface="標楷體" charset="-120"/>
              <a:cs typeface="新細明體" charset="-120"/>
            </a:endParaRPr>
          </a:p>
        </p:txBody>
      </p:sp>
      <p:sp>
        <p:nvSpPr>
          <p:cNvPr id="54275" name="投影片編號版面配置區 3"/>
          <p:cNvSpPr>
            <a:spLocks noGrp="1"/>
          </p:cNvSpPr>
          <p:nvPr>
            <p:ph type="sldNum" sz="quarter" idx="12"/>
          </p:nvPr>
        </p:nvSpPr>
        <p:spPr bwMode="auto">
          <a:xfrm>
            <a:off x="8243888" y="6597650"/>
            <a:ext cx="8651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4160833-24D6-5248-9433-D9E7390E2A57}" type="slidenum">
              <a:rPr kumimoji="0" lang="zh-TW" altLang="en-US" sz="1200">
                <a:solidFill>
                  <a:srgbClr val="898989"/>
                </a:solidFill>
                <a:latin typeface="Calibri" charset="0"/>
                <a:ea typeface="新細明體" charset="-120"/>
              </a:rPr>
              <a:pPr eaLnBrk="1" hangingPunct="1"/>
              <a:t>38</a:t>
            </a:fld>
            <a:endParaRPr kumimoji="0" lang="zh-TW" altLang="en-US" sz="1200">
              <a:solidFill>
                <a:srgbClr val="898989"/>
              </a:solidFill>
              <a:latin typeface="Calibri" charset="0"/>
              <a:ea typeface="新細明體" charset="-120"/>
            </a:endParaRPr>
          </a:p>
        </p:txBody>
      </p:sp>
      <p:sp>
        <p:nvSpPr>
          <p:cNvPr id="54276" name="矩形 4"/>
          <p:cNvSpPr>
            <a:spLocks noChangeArrowheads="1"/>
          </p:cNvSpPr>
          <p:nvPr/>
        </p:nvSpPr>
        <p:spPr bwMode="auto">
          <a:xfrm>
            <a:off x="971550" y="6535738"/>
            <a:ext cx="70564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200">
                <a:solidFill>
                  <a:srgbClr val="A6A6A6"/>
                </a:solidFill>
                <a:ea typeface="MS PGothic" charset="-128"/>
              </a:rPr>
              <a:t>Source: Bing Liu (2011) , “Web Data Mining: Exploring Hyperlinks, Contents, and Usage Data”</a:t>
            </a:r>
            <a:endParaRPr lang="zh-TW" altLang="en-US" sz="1200">
              <a:solidFill>
                <a:srgbClr val="A6A6A6"/>
              </a:solidFill>
              <a:ea typeface="MS PGothic" charset="-128"/>
            </a:endParaRPr>
          </a:p>
        </p:txBody>
      </p:sp>
    </p:spTree>
    <p:extLst>
      <p:ext uri="{BB962C8B-B14F-4D97-AF65-F5344CB8AC3E}">
        <p14:creationId xmlns:p14="http://schemas.microsoft.com/office/powerpoint/2010/main" val="7792592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US" altLang="zh-TW">
                <a:solidFill>
                  <a:schemeClr val="accent1"/>
                </a:solidFill>
                <a:latin typeface="Calibri" charset="0"/>
                <a:ea typeface="標楷體" charset="-120"/>
                <a:cs typeface="新細明體" charset="-120"/>
              </a:rPr>
              <a:t>Social Network Analysis (SNA)</a:t>
            </a:r>
          </a:p>
        </p:txBody>
      </p:sp>
      <p:sp>
        <p:nvSpPr>
          <p:cNvPr id="55298" name="Content Placeholder 2"/>
          <p:cNvSpPr>
            <a:spLocks noGrp="1"/>
          </p:cNvSpPr>
          <p:nvPr>
            <p:ph idx="1"/>
          </p:nvPr>
        </p:nvSpPr>
        <p:spPr/>
        <p:txBody>
          <a:bodyPr/>
          <a:lstStyle/>
          <a:p>
            <a:r>
              <a:rPr lang="en-US" altLang="zh-TW" sz="4000">
                <a:latin typeface="Calibri" charset="0"/>
                <a:ea typeface="標楷體" charset="-120"/>
                <a:cs typeface="新細明體" charset="-120"/>
              </a:rPr>
              <a:t>Degree Centrality </a:t>
            </a:r>
          </a:p>
          <a:p>
            <a:r>
              <a:rPr lang="en-US" altLang="zh-TW" sz="4000">
                <a:latin typeface="Calibri" charset="0"/>
                <a:ea typeface="標楷體" charset="-120"/>
                <a:cs typeface="新細明體" charset="-120"/>
              </a:rPr>
              <a:t>Betweenness Centrality</a:t>
            </a:r>
          </a:p>
          <a:p>
            <a:r>
              <a:rPr lang="en-US" altLang="zh-TW" sz="4000">
                <a:latin typeface="Calibri" charset="0"/>
                <a:ea typeface="標楷體" charset="-120"/>
                <a:cs typeface="新細明體" charset="-120"/>
              </a:rPr>
              <a:t>Closeness Centrality</a:t>
            </a:r>
          </a:p>
          <a:p>
            <a:endParaRPr lang="en-US" altLang="zh-TW">
              <a:latin typeface="Calibri" charset="0"/>
              <a:ea typeface="標楷體" charset="-120"/>
              <a:cs typeface="新細明體" charset="-120"/>
            </a:endParaRPr>
          </a:p>
        </p:txBody>
      </p:sp>
      <p:sp>
        <p:nvSpPr>
          <p:cNvPr id="5529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4DA0A88-BAEB-D848-BF3D-2AB0C0EE1234}" type="slidenum">
              <a:rPr kumimoji="0" lang="zh-TW" altLang="en-US" sz="1200">
                <a:solidFill>
                  <a:srgbClr val="898989"/>
                </a:solidFill>
                <a:latin typeface="Calibri" charset="0"/>
                <a:ea typeface="新細明體" charset="-120"/>
              </a:rPr>
              <a:pPr eaLnBrk="1" hangingPunct="1"/>
              <a:t>39</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16549857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內容版面配置區 2"/>
          <p:cNvSpPr>
            <a:spLocks noGrp="1"/>
          </p:cNvSpPr>
          <p:nvPr>
            <p:ph idx="1"/>
          </p:nvPr>
        </p:nvSpPr>
        <p:spPr>
          <a:xfrm>
            <a:off x="107950" y="1125538"/>
            <a:ext cx="8856663" cy="5399087"/>
          </a:xfrm>
        </p:spPr>
        <p:txBody>
          <a:bodyPr/>
          <a:lstStyle/>
          <a:p>
            <a:pPr>
              <a:buFont typeface="Arial" charset="0"/>
              <a:buNone/>
            </a:pPr>
            <a:r>
              <a:rPr lang="en-US" altLang="en-US" sz="2400" dirty="0">
                <a:latin typeface="Calibri" charset="0"/>
                <a:ea typeface="標楷體" charset="-120"/>
              </a:rPr>
              <a:t>週次 (Week)    日期 (Date)    內容 (Subject/Topics)</a:t>
            </a:r>
          </a:p>
          <a:p>
            <a:pPr>
              <a:buFont typeface="Arial" charset="0"/>
              <a:buNone/>
            </a:pPr>
            <a:r>
              <a:rPr lang="en-US" altLang="zh-TW" sz="2400" dirty="0">
                <a:latin typeface="Calibri" charset="0"/>
                <a:ea typeface="標楷體" charset="-120"/>
              </a:rPr>
              <a:t>9    </a:t>
            </a:r>
            <a:r>
              <a:rPr lang="en-US" altLang="zh-TW" sz="2400" dirty="0" smtClean="0">
                <a:latin typeface="Calibri" charset="0"/>
                <a:ea typeface="標楷體" charset="-120"/>
              </a:rPr>
              <a:t>2017/04/12     </a:t>
            </a:r>
            <a:r>
              <a:rPr lang="en-US" altLang="zh-TW" sz="2400" dirty="0">
                <a:latin typeface="Calibri" charset="0"/>
                <a:ea typeface="標楷體" charset="-120"/>
              </a:rPr>
              <a:t>Social Media Marketing Analytics </a:t>
            </a:r>
            <a:br>
              <a:rPr lang="en-US" altLang="zh-TW" sz="2400" dirty="0">
                <a:latin typeface="Calibri" charset="0"/>
                <a:ea typeface="標楷體" charset="-120"/>
              </a:rPr>
            </a:br>
            <a:r>
              <a:rPr lang="en-US" altLang="zh-TW" sz="2400" dirty="0">
                <a:latin typeface="Calibri" charset="0"/>
                <a:ea typeface="標楷體" charset="-120"/>
              </a:rPr>
              <a:t>                           (</a:t>
            </a:r>
            <a:r>
              <a:rPr lang="zh-TW" altLang="en-US" sz="2400" dirty="0">
                <a:latin typeface="Calibri" charset="0"/>
                <a:ea typeface="標楷體" charset="-120"/>
              </a:rPr>
              <a:t>社群媒體行銷分析</a:t>
            </a:r>
            <a:r>
              <a:rPr lang="en-US" altLang="zh-TW" sz="2400" dirty="0">
                <a:latin typeface="Calibri" charset="0"/>
                <a:ea typeface="標楷體" charset="-120"/>
              </a:rPr>
              <a:t>)</a:t>
            </a:r>
          </a:p>
          <a:p>
            <a:pPr>
              <a:buFont typeface="Arial" charset="0"/>
              <a:buNone/>
            </a:pPr>
            <a:r>
              <a:rPr lang="en-US" altLang="zh-TW" sz="2400" dirty="0">
                <a:solidFill>
                  <a:srgbClr val="984807"/>
                </a:solidFill>
                <a:latin typeface="Calibri" charset="0"/>
                <a:ea typeface="標楷體" charset="-120"/>
              </a:rPr>
              <a:t>10    </a:t>
            </a:r>
            <a:r>
              <a:rPr lang="en-US" altLang="zh-TW" sz="2400" dirty="0" smtClean="0">
                <a:solidFill>
                  <a:srgbClr val="984807"/>
                </a:solidFill>
                <a:latin typeface="Calibri" charset="0"/>
                <a:ea typeface="標楷體" charset="-120"/>
              </a:rPr>
              <a:t>2017/04/19    </a:t>
            </a:r>
            <a:r>
              <a:rPr lang="zh-TW" altLang="en-US" sz="2400" dirty="0">
                <a:solidFill>
                  <a:srgbClr val="984807"/>
                </a:solidFill>
                <a:latin typeface="Calibri" charset="0"/>
                <a:ea typeface="標楷體" charset="-120"/>
              </a:rPr>
              <a:t>期中報告 </a:t>
            </a:r>
            <a:r>
              <a:rPr lang="en-US" altLang="zh-TW" sz="2400" dirty="0">
                <a:solidFill>
                  <a:srgbClr val="984807"/>
                </a:solidFill>
                <a:latin typeface="Calibri" charset="0"/>
                <a:ea typeface="標楷體" charset="-120"/>
              </a:rPr>
              <a:t>(Midterm Project Report)</a:t>
            </a:r>
          </a:p>
          <a:p>
            <a:pPr>
              <a:buFont typeface="Arial" charset="0"/>
              <a:buNone/>
            </a:pPr>
            <a:r>
              <a:rPr lang="en-US" altLang="zh-TW" sz="2400" dirty="0">
                <a:solidFill>
                  <a:schemeClr val="accent5">
                    <a:lumMod val="75000"/>
                  </a:schemeClr>
                </a:solidFill>
                <a:latin typeface="Calibri" charset="0"/>
                <a:ea typeface="標楷體" charset="-120"/>
              </a:rPr>
              <a:t>11    </a:t>
            </a:r>
            <a:r>
              <a:rPr lang="en-US" altLang="zh-TW" sz="2400" dirty="0" smtClean="0">
                <a:solidFill>
                  <a:schemeClr val="accent5">
                    <a:lumMod val="75000"/>
                  </a:schemeClr>
                </a:solidFill>
                <a:latin typeface="Calibri" charset="0"/>
                <a:ea typeface="標楷體" charset="-120"/>
              </a:rPr>
              <a:t>2017/04/26    </a:t>
            </a:r>
            <a:r>
              <a:rPr lang="en-US" altLang="zh-TW" sz="2400" dirty="0">
                <a:solidFill>
                  <a:schemeClr val="accent5">
                    <a:lumMod val="75000"/>
                  </a:schemeClr>
                </a:solidFill>
                <a:latin typeface="Calibri" charset="0"/>
                <a:ea typeface="標楷體" charset="-120"/>
              </a:rPr>
              <a:t>Deep Learning with </a:t>
            </a:r>
            <a:r>
              <a:rPr lang="en-US" altLang="zh-TW" sz="2400" dirty="0" err="1">
                <a:solidFill>
                  <a:schemeClr val="accent5">
                    <a:lumMod val="75000"/>
                  </a:schemeClr>
                </a:solidFill>
                <a:latin typeface="Calibri" charset="0"/>
                <a:ea typeface="標楷體" charset="-120"/>
              </a:rPr>
              <a:t>Theano</a:t>
            </a:r>
            <a:r>
              <a:rPr lang="en-US" altLang="zh-TW" sz="2400" dirty="0">
                <a:solidFill>
                  <a:schemeClr val="accent5">
                    <a:lumMod val="75000"/>
                  </a:schemeClr>
                </a:solidFill>
                <a:latin typeface="Calibri" charset="0"/>
                <a:ea typeface="標楷體" charset="-120"/>
              </a:rPr>
              <a:t> and </a:t>
            </a:r>
            <a:r>
              <a:rPr lang="en-US" altLang="zh-TW" sz="2400" dirty="0" err="1">
                <a:solidFill>
                  <a:schemeClr val="accent5">
                    <a:lumMod val="75000"/>
                  </a:schemeClr>
                </a:solidFill>
                <a:latin typeface="Calibri" charset="0"/>
                <a:ea typeface="標楷體" charset="-120"/>
              </a:rPr>
              <a:t>Keras</a:t>
            </a:r>
            <a:r>
              <a:rPr lang="en-US" altLang="zh-TW" sz="2400" dirty="0">
                <a:solidFill>
                  <a:schemeClr val="accent5">
                    <a:lumMod val="75000"/>
                  </a:schemeClr>
                </a:solidFill>
                <a:latin typeface="Calibri" charset="0"/>
                <a:ea typeface="標楷體" charset="-120"/>
              </a:rPr>
              <a:t> in Python</a:t>
            </a:r>
            <a:br>
              <a:rPr lang="en-US" altLang="zh-TW" sz="2400" dirty="0">
                <a:solidFill>
                  <a:schemeClr val="accent5">
                    <a:lumMod val="75000"/>
                  </a:schemeClr>
                </a:solidFill>
                <a:latin typeface="Calibri" charset="0"/>
                <a:ea typeface="標楷體" charset="-120"/>
              </a:rPr>
            </a:br>
            <a:r>
              <a:rPr lang="en-US" altLang="zh-TW" sz="2400" dirty="0">
                <a:solidFill>
                  <a:schemeClr val="accent5">
                    <a:lumMod val="75000"/>
                  </a:schemeClr>
                </a:solidFill>
                <a:latin typeface="Calibri" charset="0"/>
                <a:ea typeface="標楷體" charset="-120"/>
              </a:rPr>
              <a:t>                             (Python </a:t>
            </a:r>
            <a:r>
              <a:rPr lang="en-US" altLang="zh-TW" sz="2400" dirty="0" err="1">
                <a:solidFill>
                  <a:schemeClr val="accent5">
                    <a:lumMod val="75000"/>
                  </a:schemeClr>
                </a:solidFill>
                <a:latin typeface="Calibri" charset="0"/>
                <a:ea typeface="標楷體" charset="-120"/>
              </a:rPr>
              <a:t>Theano</a:t>
            </a:r>
            <a:r>
              <a:rPr lang="en-US" altLang="zh-TW" sz="2400" dirty="0">
                <a:solidFill>
                  <a:schemeClr val="accent5">
                    <a:lumMod val="75000"/>
                  </a:schemeClr>
                </a:solidFill>
                <a:latin typeface="Calibri" charset="0"/>
                <a:ea typeface="標楷體" charset="-120"/>
              </a:rPr>
              <a:t> </a:t>
            </a:r>
            <a:r>
              <a:rPr lang="zh-TW" altLang="en-US" sz="2400" dirty="0">
                <a:solidFill>
                  <a:schemeClr val="accent5">
                    <a:lumMod val="75000"/>
                  </a:schemeClr>
                </a:solidFill>
                <a:latin typeface="Calibri" charset="0"/>
                <a:ea typeface="標楷體" charset="-120"/>
              </a:rPr>
              <a:t>和 </a:t>
            </a:r>
            <a:r>
              <a:rPr lang="en-US" altLang="zh-TW" sz="2400" dirty="0" err="1">
                <a:solidFill>
                  <a:schemeClr val="accent5">
                    <a:lumMod val="75000"/>
                  </a:schemeClr>
                </a:solidFill>
                <a:latin typeface="Calibri" charset="0"/>
                <a:ea typeface="標楷體" charset="-120"/>
              </a:rPr>
              <a:t>Keras</a:t>
            </a:r>
            <a:r>
              <a:rPr lang="en-US" altLang="zh-TW" sz="2400" dirty="0">
                <a:solidFill>
                  <a:schemeClr val="accent5">
                    <a:lumMod val="75000"/>
                  </a:schemeClr>
                </a:solidFill>
                <a:latin typeface="Calibri" charset="0"/>
                <a:ea typeface="標楷體" charset="-120"/>
              </a:rPr>
              <a:t> </a:t>
            </a:r>
            <a:r>
              <a:rPr lang="zh-TW" altLang="en-US" sz="2400" dirty="0">
                <a:solidFill>
                  <a:schemeClr val="accent5">
                    <a:lumMod val="75000"/>
                  </a:schemeClr>
                </a:solidFill>
                <a:latin typeface="Calibri" charset="0"/>
                <a:ea typeface="標楷體" charset="-120"/>
              </a:rPr>
              <a:t>深度學習</a:t>
            </a:r>
            <a:r>
              <a:rPr lang="en-US" altLang="zh-TW" sz="2400" dirty="0">
                <a:solidFill>
                  <a:schemeClr val="accent5">
                    <a:lumMod val="75000"/>
                  </a:schemeClr>
                </a:solidFill>
                <a:latin typeface="Calibri" charset="0"/>
                <a:ea typeface="標楷體" charset="-120"/>
              </a:rPr>
              <a:t>)</a:t>
            </a:r>
          </a:p>
          <a:p>
            <a:pPr>
              <a:buFont typeface="Arial" charset="0"/>
              <a:buNone/>
            </a:pPr>
            <a:r>
              <a:rPr lang="en-US" altLang="zh-TW" sz="2400" dirty="0">
                <a:solidFill>
                  <a:schemeClr val="accent5">
                    <a:lumMod val="75000"/>
                  </a:schemeClr>
                </a:solidFill>
                <a:latin typeface="Calibri" charset="0"/>
                <a:ea typeface="標楷體" charset="-120"/>
              </a:rPr>
              <a:t>12    </a:t>
            </a:r>
            <a:r>
              <a:rPr lang="en-US" altLang="zh-TW" sz="2400" dirty="0" smtClean="0">
                <a:solidFill>
                  <a:schemeClr val="accent5">
                    <a:lumMod val="75000"/>
                  </a:schemeClr>
                </a:solidFill>
                <a:latin typeface="Calibri" charset="0"/>
                <a:ea typeface="標楷體" charset="-120"/>
              </a:rPr>
              <a:t>2017/05/03    </a:t>
            </a:r>
            <a:r>
              <a:rPr lang="en-US" altLang="zh-TW" sz="2400" dirty="0">
                <a:solidFill>
                  <a:schemeClr val="accent5">
                    <a:lumMod val="75000"/>
                  </a:schemeClr>
                </a:solidFill>
                <a:latin typeface="Calibri" charset="0"/>
                <a:ea typeface="標楷體" charset="-120"/>
              </a:rPr>
              <a:t>Deep Learning with Google </a:t>
            </a:r>
            <a:r>
              <a:rPr lang="en-US" altLang="zh-TW" sz="2400" dirty="0" err="1">
                <a:solidFill>
                  <a:schemeClr val="accent5">
                    <a:lumMod val="75000"/>
                  </a:schemeClr>
                </a:solidFill>
                <a:latin typeface="Calibri" charset="0"/>
                <a:ea typeface="標楷體" charset="-120"/>
              </a:rPr>
              <a:t>TensorFlow</a:t>
            </a:r>
            <a:r>
              <a:rPr lang="en-US" altLang="zh-TW" sz="2400" dirty="0">
                <a:solidFill>
                  <a:schemeClr val="accent5">
                    <a:lumMod val="75000"/>
                  </a:schemeClr>
                </a:solidFill>
                <a:latin typeface="Calibri" charset="0"/>
                <a:ea typeface="標楷體" charset="-120"/>
              </a:rPr>
              <a:t> </a:t>
            </a:r>
            <a:br>
              <a:rPr lang="en-US" altLang="zh-TW" sz="2400" dirty="0">
                <a:solidFill>
                  <a:schemeClr val="accent5">
                    <a:lumMod val="75000"/>
                  </a:schemeClr>
                </a:solidFill>
                <a:latin typeface="Calibri" charset="0"/>
                <a:ea typeface="標楷體" charset="-120"/>
              </a:rPr>
            </a:br>
            <a:r>
              <a:rPr lang="en-US" altLang="zh-TW" sz="2400" dirty="0">
                <a:solidFill>
                  <a:schemeClr val="accent5">
                    <a:lumMod val="75000"/>
                  </a:schemeClr>
                </a:solidFill>
                <a:latin typeface="Calibri" charset="0"/>
                <a:ea typeface="標楷體" charset="-120"/>
              </a:rPr>
              <a:t>                             (Google </a:t>
            </a:r>
            <a:r>
              <a:rPr lang="en-US" altLang="zh-TW" sz="2400" dirty="0" err="1">
                <a:solidFill>
                  <a:schemeClr val="accent5">
                    <a:lumMod val="75000"/>
                  </a:schemeClr>
                </a:solidFill>
                <a:latin typeface="Calibri" charset="0"/>
                <a:ea typeface="標楷體" charset="-120"/>
              </a:rPr>
              <a:t>TensorFlow</a:t>
            </a:r>
            <a:r>
              <a:rPr lang="en-US" altLang="zh-TW" sz="2400" dirty="0">
                <a:solidFill>
                  <a:schemeClr val="accent5">
                    <a:lumMod val="75000"/>
                  </a:schemeClr>
                </a:solidFill>
                <a:latin typeface="Calibri" charset="0"/>
                <a:ea typeface="標楷體" charset="-120"/>
              </a:rPr>
              <a:t> </a:t>
            </a:r>
            <a:r>
              <a:rPr lang="zh-TW" altLang="en-US" sz="2400" dirty="0">
                <a:solidFill>
                  <a:schemeClr val="accent5">
                    <a:lumMod val="75000"/>
                  </a:schemeClr>
                </a:solidFill>
                <a:latin typeface="Calibri" charset="0"/>
                <a:ea typeface="標楷體" charset="-120"/>
              </a:rPr>
              <a:t>深度學習</a:t>
            </a:r>
            <a:r>
              <a:rPr lang="en-US" altLang="zh-TW" sz="2400" dirty="0">
                <a:solidFill>
                  <a:schemeClr val="accent5">
                    <a:lumMod val="75000"/>
                  </a:schemeClr>
                </a:solidFill>
                <a:latin typeface="Calibri" charset="0"/>
                <a:ea typeface="標楷體" charset="-120"/>
              </a:rPr>
              <a:t>)</a:t>
            </a:r>
          </a:p>
          <a:p>
            <a:pPr>
              <a:buFont typeface="Arial" charset="0"/>
              <a:buNone/>
            </a:pPr>
            <a:r>
              <a:rPr lang="en-US" altLang="zh-TW" sz="2400" dirty="0">
                <a:solidFill>
                  <a:schemeClr val="accent5">
                    <a:lumMod val="75000"/>
                  </a:schemeClr>
                </a:solidFill>
                <a:latin typeface="Calibri" charset="0"/>
                <a:ea typeface="標楷體" charset="-120"/>
              </a:rPr>
              <a:t>13    </a:t>
            </a:r>
            <a:r>
              <a:rPr lang="en-US" altLang="zh-TW" sz="2400" dirty="0" smtClean="0">
                <a:solidFill>
                  <a:schemeClr val="accent5">
                    <a:lumMod val="75000"/>
                  </a:schemeClr>
                </a:solidFill>
                <a:latin typeface="Calibri" charset="0"/>
                <a:ea typeface="標楷體" charset="-120"/>
              </a:rPr>
              <a:t>2017/05/10    </a:t>
            </a:r>
            <a:r>
              <a:rPr lang="en-US" altLang="zh-TW" sz="2400" dirty="0">
                <a:solidFill>
                  <a:schemeClr val="accent5">
                    <a:lumMod val="75000"/>
                  </a:schemeClr>
                </a:solidFill>
                <a:latin typeface="Calibri" charset="0"/>
                <a:ea typeface="標楷體" charset="-120"/>
              </a:rPr>
              <a:t>Sentiment Analysis on Social Media with </a:t>
            </a:r>
            <a:br>
              <a:rPr lang="en-US" altLang="zh-TW" sz="2400" dirty="0">
                <a:solidFill>
                  <a:schemeClr val="accent5">
                    <a:lumMod val="75000"/>
                  </a:schemeClr>
                </a:solidFill>
                <a:latin typeface="Calibri" charset="0"/>
                <a:ea typeface="標楷體" charset="-120"/>
              </a:rPr>
            </a:br>
            <a:r>
              <a:rPr lang="en-US" altLang="zh-TW" sz="2400" dirty="0">
                <a:solidFill>
                  <a:schemeClr val="accent5">
                    <a:lumMod val="75000"/>
                  </a:schemeClr>
                </a:solidFill>
                <a:latin typeface="Calibri" charset="0"/>
                <a:ea typeface="標楷體" charset="-120"/>
              </a:rPr>
              <a:t>                              Deep Learning</a:t>
            </a:r>
            <a:r>
              <a:rPr lang="en-US" altLang="zh-TW" sz="2200" dirty="0">
                <a:solidFill>
                  <a:schemeClr val="accent5">
                    <a:lumMod val="75000"/>
                  </a:schemeClr>
                </a:solidFill>
                <a:latin typeface="Calibri" charset="0"/>
                <a:ea typeface="標楷體" charset="-120"/>
              </a:rPr>
              <a:t> </a:t>
            </a:r>
            <a:r>
              <a:rPr lang="en-US" altLang="zh-TW" sz="2400" dirty="0">
                <a:solidFill>
                  <a:schemeClr val="accent5">
                    <a:lumMod val="75000"/>
                  </a:schemeClr>
                </a:solidFill>
                <a:latin typeface="Calibri" charset="0"/>
                <a:ea typeface="標楷體" charset="-120"/>
              </a:rPr>
              <a:t/>
            </a:r>
            <a:br>
              <a:rPr lang="en-US" altLang="zh-TW" sz="2400" dirty="0">
                <a:solidFill>
                  <a:schemeClr val="accent5">
                    <a:lumMod val="75000"/>
                  </a:schemeClr>
                </a:solidFill>
                <a:latin typeface="Calibri" charset="0"/>
                <a:ea typeface="標楷體" charset="-120"/>
              </a:rPr>
            </a:br>
            <a:r>
              <a:rPr lang="en-US" altLang="zh-TW" sz="2400" dirty="0">
                <a:solidFill>
                  <a:schemeClr val="accent5">
                    <a:lumMod val="75000"/>
                  </a:schemeClr>
                </a:solidFill>
                <a:latin typeface="Calibri" charset="0"/>
                <a:ea typeface="標楷體" charset="-120"/>
              </a:rPr>
              <a:t>                             (</a:t>
            </a:r>
            <a:r>
              <a:rPr lang="zh-TW" altLang="en-US" sz="2400" dirty="0">
                <a:solidFill>
                  <a:schemeClr val="accent5">
                    <a:lumMod val="75000"/>
                  </a:schemeClr>
                </a:solidFill>
                <a:latin typeface="Calibri" charset="0"/>
                <a:ea typeface="標楷體" charset="-120"/>
              </a:rPr>
              <a:t>深度學習社群媒體情感分析</a:t>
            </a:r>
            <a:r>
              <a:rPr lang="en-US" altLang="zh-TW" sz="2400" dirty="0">
                <a:solidFill>
                  <a:schemeClr val="accent5">
                    <a:lumMod val="75000"/>
                  </a:schemeClr>
                </a:solidFill>
                <a:latin typeface="Calibri" charset="0"/>
                <a:ea typeface="標楷體" charset="-120"/>
              </a:rPr>
              <a:t>)</a:t>
            </a:r>
          </a:p>
        </p:txBody>
      </p:sp>
      <p:sp>
        <p:nvSpPr>
          <p:cNvPr id="12291" name="矩形 4"/>
          <p:cNvSpPr>
            <a:spLocks noChangeArrowheads="1"/>
          </p:cNvSpPr>
          <p:nvPr/>
        </p:nvSpPr>
        <p:spPr bwMode="auto">
          <a:xfrm>
            <a:off x="395288" y="260350"/>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zh-TW" altLang="en-US" sz="4400" b="1">
                <a:solidFill>
                  <a:schemeClr val="tx2"/>
                </a:solidFill>
                <a:ea typeface="標楷體" charset="-120"/>
              </a:rPr>
              <a:t>課程大綱 </a:t>
            </a:r>
            <a:r>
              <a:rPr lang="en-US" altLang="zh-TW" sz="4400" b="1">
                <a:solidFill>
                  <a:schemeClr val="tx2"/>
                </a:solidFill>
                <a:ea typeface="標楷體" charset="-120"/>
              </a:rPr>
              <a:t>(Syllabus)</a:t>
            </a:r>
            <a:endParaRPr lang="zh-TW" altLang="en-US" sz="4400" b="1">
              <a:solidFill>
                <a:schemeClr val="tx2"/>
              </a:solidFill>
              <a:ea typeface="標楷體" charset="-120"/>
            </a:endParaRPr>
          </a:p>
        </p:txBody>
      </p:sp>
      <p:sp>
        <p:nvSpPr>
          <p:cNvPr id="12292" name="投影片編號版面配置區 3"/>
          <p:cNvSpPr>
            <a:spLocks noGrp="1"/>
          </p:cNvSpPr>
          <p:nvPr>
            <p:ph type="sldNum" sz="quarter" idx="12"/>
          </p:nvPr>
        </p:nvSpPr>
        <p:spPr bwMode="auto">
          <a:xfrm>
            <a:off x="8459788" y="6597650"/>
            <a:ext cx="6492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5591E7FA-4FD9-B746-84C9-6382B3441B42}" type="slidenum">
              <a:rPr lang="zh-TW" altLang="en-US" sz="1200">
                <a:solidFill>
                  <a:srgbClr val="898989"/>
                </a:solidFill>
              </a:rPr>
              <a:pPr eaLnBrk="1" hangingPunct="1">
                <a:spcBef>
                  <a:spcPct val="0"/>
                </a:spcBef>
                <a:buFontTx/>
                <a:buNone/>
              </a:pPr>
              <a:t>4</a:t>
            </a:fld>
            <a:endParaRPr lang="zh-TW" altLang="en-US" sz="1200">
              <a:solidFill>
                <a:srgbClr val="898989"/>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標題 1"/>
          <p:cNvSpPr>
            <a:spLocks noGrp="1"/>
          </p:cNvSpPr>
          <p:nvPr>
            <p:ph type="title"/>
          </p:nvPr>
        </p:nvSpPr>
        <p:spPr>
          <a:xfrm>
            <a:off x="457200" y="274638"/>
            <a:ext cx="8229600" cy="6178550"/>
          </a:xfrm>
        </p:spPr>
        <p:txBody>
          <a:bodyPr/>
          <a:lstStyle/>
          <a:p>
            <a:r>
              <a:rPr lang="en-US" altLang="zh-TW" sz="8000">
                <a:solidFill>
                  <a:srgbClr val="FF0000"/>
                </a:solidFill>
                <a:latin typeface="Calibri" charset="0"/>
                <a:ea typeface="標楷體" charset="-120"/>
                <a:cs typeface="新細明體" charset="-120"/>
              </a:rPr>
              <a:t>Degree </a:t>
            </a:r>
            <a:br>
              <a:rPr lang="en-US" altLang="zh-TW" sz="8000">
                <a:solidFill>
                  <a:srgbClr val="FF0000"/>
                </a:solidFill>
                <a:latin typeface="Calibri" charset="0"/>
                <a:ea typeface="標楷體" charset="-120"/>
                <a:cs typeface="新細明體" charset="-120"/>
              </a:rPr>
            </a:br>
            <a:r>
              <a:rPr lang="en-US" altLang="zh-TW" sz="8000">
                <a:solidFill>
                  <a:srgbClr val="FF0000"/>
                </a:solidFill>
                <a:latin typeface="Calibri" charset="0"/>
                <a:ea typeface="標楷體" charset="-120"/>
                <a:cs typeface="新細明體" charset="-120"/>
              </a:rPr>
              <a:t>Centrality</a:t>
            </a:r>
            <a:endParaRPr lang="zh-TW" altLang="en-US" sz="8000">
              <a:solidFill>
                <a:srgbClr val="FF0000"/>
              </a:solidFill>
              <a:latin typeface="Calibri" charset="0"/>
              <a:ea typeface="標楷體" charset="-120"/>
              <a:cs typeface="新細明體" charset="-120"/>
            </a:endParaRPr>
          </a:p>
        </p:txBody>
      </p:sp>
      <p:sp>
        <p:nvSpPr>
          <p:cNvPr id="5632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58D50D0-F5DE-BB4B-B548-8AAAD5F9E8BB}" type="slidenum">
              <a:rPr kumimoji="0" lang="zh-TW" altLang="en-US" sz="1200">
                <a:solidFill>
                  <a:srgbClr val="898989"/>
                </a:solidFill>
                <a:latin typeface="Calibri" charset="0"/>
              </a:rPr>
              <a:pPr eaLnBrk="1" hangingPunct="1"/>
              <a:t>40</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11375564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81E3F56-E754-944D-A0BB-B8505FF3C36A}" type="slidenum">
              <a:rPr kumimoji="0" lang="zh-TW" altLang="en-US" sz="1200">
                <a:solidFill>
                  <a:srgbClr val="898989"/>
                </a:solidFill>
                <a:latin typeface="Calibri" charset="0"/>
                <a:ea typeface="新細明體" charset="-120"/>
              </a:rPr>
              <a:pPr eaLnBrk="1" hangingPunct="1"/>
              <a:t>41</a:t>
            </a:fld>
            <a:endParaRPr kumimoji="0" lang="zh-TW" altLang="en-US" sz="1200">
              <a:solidFill>
                <a:srgbClr val="898989"/>
              </a:solidFill>
              <a:latin typeface="Calibri" charset="0"/>
              <a:ea typeface="新細明體" charset="-120"/>
            </a:endParaRPr>
          </a:p>
        </p:txBody>
      </p:sp>
      <p:sp>
        <p:nvSpPr>
          <p:cNvPr id="57346" name="標題 1"/>
          <p:cNvSpPr>
            <a:spLocks noGrp="1"/>
          </p:cNvSpPr>
          <p:nvPr>
            <p:ph type="title"/>
          </p:nvPr>
        </p:nvSpPr>
        <p:spPr>
          <a:xfrm>
            <a:off x="457200" y="0"/>
            <a:ext cx="8229600" cy="1268413"/>
          </a:xfrm>
        </p:spPr>
        <p:txBody>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Degree Centrality</a:t>
            </a:r>
            <a:endParaRPr lang="zh-TW" altLang="en-US">
              <a:solidFill>
                <a:srgbClr val="4F81BD"/>
              </a:solidFill>
              <a:latin typeface="Calibri" charset="0"/>
              <a:ea typeface="標楷體" charset="-120"/>
              <a:cs typeface="新細明體" charset="-120"/>
            </a:endParaRPr>
          </a:p>
        </p:txBody>
      </p:sp>
      <p:sp>
        <p:nvSpPr>
          <p:cNvPr id="6" name="Oval 5"/>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8" name="Oval 7"/>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1763713" y="27813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0" name="Oval 9"/>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1" name="Oval 10"/>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2" name="Oval 11"/>
          <p:cNvSpPr>
            <a:spLocks noChangeArrowheads="1"/>
          </p:cNvSpPr>
          <p:nvPr/>
        </p:nvSpPr>
        <p:spPr bwMode="auto">
          <a:xfrm>
            <a:off x="3635375"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3" name="Oval 12"/>
          <p:cNvSpPr>
            <a:spLocks noChangeArrowheads="1"/>
          </p:cNvSpPr>
          <p:nvPr/>
        </p:nvSpPr>
        <p:spPr bwMode="auto">
          <a:xfrm>
            <a:off x="50038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5" name="Oval 14"/>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6" name="Straight Connector 15"/>
          <p:cNvCxnSpPr>
            <a:cxnSpLocks noChangeShapeType="1"/>
            <a:stCxn id="9" idx="6"/>
            <a:endCxn id="12"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9" idx="7"/>
            <a:endCxn id="10"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6"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9" idx="3"/>
            <a:endCxn id="7"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8" idx="2"/>
            <a:endCxn id="7"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8" idx="0"/>
            <a:endCxn id="9"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8" idx="6"/>
            <a:endCxn id="11"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7"/>
            <a:endCxn id="12"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endCxn id="10"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6" idx="6"/>
            <a:endCxn id="10"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6"/>
            <a:endCxn id="13"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3" idx="7"/>
            <a:endCxn id="14"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13" idx="5"/>
            <a:endCxn id="15"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111740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p:cNvSpPr>
            <a:spLocks noChangeArrowheads="1"/>
          </p:cNvSpPr>
          <p:nvPr/>
        </p:nvSpPr>
        <p:spPr bwMode="auto">
          <a:xfrm>
            <a:off x="3348038" y="2565400"/>
            <a:ext cx="863600" cy="863600"/>
          </a:xfrm>
          <a:prstGeom prst="ellipse">
            <a:avLst/>
          </a:prstGeom>
          <a:solidFill>
            <a:srgbClr val="FFCC66"/>
          </a:solidFill>
          <a:ln w="9525">
            <a:solidFill>
              <a:srgbClr val="A6A6A6"/>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zh-TW">
              <a:solidFill>
                <a:srgbClr val="FFFFFF"/>
              </a:solidFill>
              <a:latin typeface="Calibri" charset="0"/>
              <a:ea typeface="MS PGothic" charset="-128"/>
              <a:cs typeface="新細明體" charset="-120"/>
            </a:endParaRPr>
          </a:p>
        </p:txBody>
      </p:sp>
      <p:sp>
        <p:nvSpPr>
          <p:cNvPr id="33" name="Oval 32"/>
          <p:cNvSpPr>
            <a:spLocks noChangeArrowheads="1"/>
          </p:cNvSpPr>
          <p:nvPr/>
        </p:nvSpPr>
        <p:spPr bwMode="auto">
          <a:xfrm>
            <a:off x="1547813" y="2565400"/>
            <a:ext cx="863600" cy="863600"/>
          </a:xfrm>
          <a:prstGeom prst="ellipse">
            <a:avLst/>
          </a:prstGeom>
          <a:solidFill>
            <a:srgbClr val="FF6600"/>
          </a:solidFill>
          <a:ln w="9525">
            <a:solidFill>
              <a:srgbClr val="A6A6A6"/>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zh-TW">
              <a:solidFill>
                <a:srgbClr val="FFFFFF"/>
              </a:solidFill>
              <a:latin typeface="Calibri" charset="0"/>
              <a:ea typeface="MS PGothic" charset="-128"/>
              <a:cs typeface="新細明體" charset="-120"/>
            </a:endParaRPr>
          </a:p>
        </p:txBody>
      </p:sp>
      <p:sp>
        <p:nvSpPr>
          <p:cNvPr id="5837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BE9514B-150D-1049-B1C4-54968486F448}" type="slidenum">
              <a:rPr kumimoji="0" lang="zh-TW" altLang="en-US" sz="1200">
                <a:solidFill>
                  <a:srgbClr val="898989"/>
                </a:solidFill>
                <a:latin typeface="Calibri" charset="0"/>
                <a:ea typeface="新細明體" charset="-120"/>
              </a:rPr>
              <a:pPr eaLnBrk="1" hangingPunct="1"/>
              <a:t>42</a:t>
            </a:fld>
            <a:endParaRPr kumimoji="0" lang="zh-TW" altLang="en-US" sz="1200">
              <a:solidFill>
                <a:srgbClr val="898989"/>
              </a:solidFill>
              <a:latin typeface="Calibri" charset="0"/>
              <a:ea typeface="新細明體" charset="-120"/>
            </a:endParaRPr>
          </a:p>
        </p:txBody>
      </p:sp>
      <p:sp>
        <p:nvSpPr>
          <p:cNvPr id="58372" name="標題 1"/>
          <p:cNvSpPr>
            <a:spLocks noGrp="1"/>
          </p:cNvSpPr>
          <p:nvPr>
            <p:ph type="title"/>
          </p:nvPr>
        </p:nvSpPr>
        <p:spPr>
          <a:xfrm>
            <a:off x="457200" y="0"/>
            <a:ext cx="8229600" cy="1268413"/>
          </a:xfrm>
        </p:spPr>
        <p:txBody>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Degree Centrality</a:t>
            </a:r>
            <a:endParaRPr lang="zh-TW" altLang="en-US">
              <a:solidFill>
                <a:srgbClr val="4F81BD"/>
              </a:solidFill>
              <a:latin typeface="Calibri" charset="0"/>
              <a:ea typeface="標楷體" charset="-120"/>
              <a:cs typeface="新細明體" charset="-120"/>
            </a:endParaRPr>
          </a:p>
        </p:txBody>
      </p:sp>
      <p:sp>
        <p:nvSpPr>
          <p:cNvPr id="6" name="Oval 5"/>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8" name="Oval 7"/>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1763713" y="27813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0" name="Oval 9"/>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1" name="Oval 10"/>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2" name="Oval 11"/>
          <p:cNvSpPr>
            <a:spLocks noChangeArrowheads="1"/>
          </p:cNvSpPr>
          <p:nvPr/>
        </p:nvSpPr>
        <p:spPr bwMode="auto">
          <a:xfrm>
            <a:off x="3635375"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3" name="Oval 12"/>
          <p:cNvSpPr>
            <a:spLocks noChangeArrowheads="1"/>
          </p:cNvSpPr>
          <p:nvPr/>
        </p:nvSpPr>
        <p:spPr bwMode="auto">
          <a:xfrm>
            <a:off x="50038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5" name="Oval 14"/>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6" name="Straight Connector 15"/>
          <p:cNvCxnSpPr>
            <a:cxnSpLocks noChangeShapeType="1"/>
            <a:stCxn id="9" idx="6"/>
            <a:endCxn id="12"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9" idx="7"/>
            <a:endCxn id="10"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6"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9" idx="3"/>
            <a:endCxn id="7"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8" idx="2"/>
            <a:endCxn id="7"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8" idx="0"/>
            <a:endCxn id="9"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8" idx="6"/>
            <a:endCxn id="11"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7"/>
            <a:endCxn id="12"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endCxn id="10"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6" idx="6"/>
            <a:endCxn id="10"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6"/>
            <a:endCxn id="13"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3" idx="7"/>
            <a:endCxn id="14"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13" idx="5"/>
            <a:endCxn id="15"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aphicFrame>
        <p:nvGraphicFramePr>
          <p:cNvPr id="2" name="Table 1"/>
          <p:cNvGraphicFramePr>
            <a:graphicFrameLocks noGrp="1"/>
          </p:cNvGraphicFramePr>
          <p:nvPr/>
        </p:nvGraphicFramePr>
        <p:xfrm>
          <a:off x="6588125" y="1412875"/>
          <a:ext cx="2338388" cy="5090116"/>
        </p:xfrm>
        <a:graphic>
          <a:graphicData uri="http://schemas.openxmlformats.org/drawingml/2006/table">
            <a:tbl>
              <a:tblPr/>
              <a:tblGrid>
                <a:gridCol w="576263"/>
                <a:gridCol w="647700"/>
                <a:gridCol w="1114425"/>
              </a:tblGrid>
              <a:tr h="517525">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a:ln>
                            <a:noFill/>
                          </a:ln>
                          <a:solidFill>
                            <a:schemeClr val="tx1"/>
                          </a:solidFill>
                          <a:effectLst/>
                          <a:latin typeface="Calibri" charset="0"/>
                          <a:ea typeface="新細明體" charset="-120"/>
                        </a:rPr>
                        <a:t>Node</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a:ln>
                            <a:noFill/>
                          </a:ln>
                          <a:solidFill>
                            <a:schemeClr val="tx1"/>
                          </a:solidFill>
                          <a:effectLst/>
                          <a:latin typeface="Calibri" charset="0"/>
                          <a:ea typeface="新細明體" charset="-120"/>
                        </a:rPr>
                        <a:t>Score</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a:ln>
                            <a:noFill/>
                          </a:ln>
                          <a:solidFill>
                            <a:schemeClr val="tx1"/>
                          </a:solidFill>
                          <a:effectLst/>
                          <a:latin typeface="Calibri" charset="0"/>
                          <a:ea typeface="新細明體" charset="-120"/>
                        </a:rPr>
                        <a:t>Standardized Score</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A</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2</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2/10 = 0.2</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B</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2</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2/10 = 0.2</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chemeClr val="tx1"/>
                          </a:solidFill>
                          <a:effectLst/>
                          <a:latin typeface="Calibri" charset="0"/>
                          <a:ea typeface="新細明體" charset="-120"/>
                        </a:rPr>
                        <a:t>C</a:t>
                      </a:r>
                      <a:endParaRPr kumimoji="0" lang="en-US" altLang="zh-TW" sz="2400" b="1"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chemeClr val="tx1"/>
                          </a:solidFill>
                          <a:effectLst/>
                          <a:latin typeface="Calibri" charset="0"/>
                          <a:ea typeface="新細明體" charset="-120"/>
                        </a:rPr>
                        <a:t>5</a:t>
                      </a:r>
                      <a:endParaRPr kumimoji="0" lang="en-US" altLang="zh-TW" sz="2400" b="1"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chemeClr val="tx1"/>
                          </a:solidFill>
                          <a:effectLst/>
                          <a:latin typeface="Calibri" charset="0"/>
                          <a:ea typeface="新細明體" charset="-120"/>
                        </a:rPr>
                        <a:t>5/10 = 0.5</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6C0A"/>
                    </a:solidFill>
                  </a:tcPr>
                </a:tc>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D</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3</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3/10 = 0.3</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E</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3</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3/10 = 0.3</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F</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2</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2/10 = 0.2</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chemeClr val="tx1"/>
                          </a:solidFill>
                          <a:effectLst/>
                          <a:latin typeface="Calibri" charset="0"/>
                          <a:ea typeface="新細明體" charset="-120"/>
                        </a:rPr>
                        <a:t>G</a:t>
                      </a:r>
                      <a:endParaRPr kumimoji="0" lang="en-US" altLang="zh-TW" sz="2400" b="1"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chemeClr val="tx1"/>
                          </a:solidFill>
                          <a:effectLst/>
                          <a:latin typeface="Calibri" charset="0"/>
                          <a:ea typeface="新細明體" charset="-120"/>
                        </a:rPr>
                        <a:t>4</a:t>
                      </a:r>
                      <a:endParaRPr kumimoji="0" lang="en-US" altLang="zh-TW" sz="2400" b="1"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chemeClr val="tx1"/>
                          </a:solidFill>
                          <a:effectLst/>
                          <a:latin typeface="Calibri" charset="0"/>
                          <a:ea typeface="新細明體" charset="-120"/>
                        </a:rPr>
                        <a:t>4/10 = 0.4</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H</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3</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3/10 = 0.3</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I</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1</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1/10 = 0.1</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J</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1</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1/10 = 0.1</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102092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標題 1"/>
          <p:cNvSpPr>
            <a:spLocks noGrp="1"/>
          </p:cNvSpPr>
          <p:nvPr>
            <p:ph type="title"/>
          </p:nvPr>
        </p:nvSpPr>
        <p:spPr>
          <a:xfrm>
            <a:off x="457200" y="274638"/>
            <a:ext cx="8229600" cy="6178550"/>
          </a:xfrm>
        </p:spPr>
        <p:txBody>
          <a:bodyPr/>
          <a:lstStyle/>
          <a:p>
            <a:r>
              <a:rPr lang="en-US" altLang="zh-TW" sz="8000">
                <a:solidFill>
                  <a:srgbClr val="FF0000"/>
                </a:solidFill>
                <a:latin typeface="Calibri" charset="0"/>
                <a:ea typeface="標楷體" charset="-120"/>
                <a:cs typeface="新細明體" charset="-120"/>
              </a:rPr>
              <a:t>Betweenness Centrality</a:t>
            </a:r>
            <a:endParaRPr lang="zh-TW" altLang="en-US" sz="8000">
              <a:solidFill>
                <a:srgbClr val="FF0000"/>
              </a:solidFill>
              <a:latin typeface="Calibri" charset="0"/>
              <a:ea typeface="標楷體" charset="-120"/>
              <a:cs typeface="新細明體" charset="-120"/>
            </a:endParaRPr>
          </a:p>
        </p:txBody>
      </p:sp>
      <p:sp>
        <p:nvSpPr>
          <p:cNvPr id="5939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FA98DB4-3BB7-2947-8988-FDE0CC147ED8}" type="slidenum">
              <a:rPr kumimoji="0" lang="zh-TW" altLang="en-US" sz="1200">
                <a:solidFill>
                  <a:srgbClr val="898989"/>
                </a:solidFill>
                <a:latin typeface="Calibri" charset="0"/>
              </a:rPr>
              <a:pPr eaLnBrk="1" hangingPunct="1"/>
              <a:t>43</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9635343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內容版面配置區 2"/>
          <p:cNvSpPr>
            <a:spLocks noGrp="1"/>
          </p:cNvSpPr>
          <p:nvPr>
            <p:ph idx="1"/>
          </p:nvPr>
        </p:nvSpPr>
        <p:spPr>
          <a:xfrm>
            <a:off x="457200" y="1268413"/>
            <a:ext cx="8229600" cy="4857750"/>
          </a:xfrm>
        </p:spPr>
        <p:txBody>
          <a:bodyPr/>
          <a:lstStyle/>
          <a:p>
            <a:pPr marL="0" indent="0" algn="ctr">
              <a:buFont typeface="Arial" charset="0"/>
              <a:buNone/>
            </a:pPr>
            <a:r>
              <a:rPr lang="en-US" altLang="zh-TW" sz="4800" b="1">
                <a:solidFill>
                  <a:srgbClr val="C00000"/>
                </a:solidFill>
                <a:latin typeface="Calibri" charset="0"/>
                <a:ea typeface="標楷體" charset="-120"/>
                <a:cs typeface="新細明體" charset="-120"/>
              </a:rPr>
              <a:t>Betweenness centrality:</a:t>
            </a:r>
          </a:p>
          <a:p>
            <a:pPr marL="0" indent="0" algn="ctr">
              <a:buFont typeface="Arial" charset="0"/>
              <a:buNone/>
            </a:pPr>
            <a:r>
              <a:rPr lang="en-US" altLang="zh-TW" sz="7200" b="1">
                <a:solidFill>
                  <a:srgbClr val="FF0000"/>
                </a:solidFill>
                <a:latin typeface="Calibri" charset="0"/>
                <a:ea typeface="標楷體" charset="-120"/>
                <a:cs typeface="新細明體" charset="-120"/>
              </a:rPr>
              <a:t>Connectivity</a:t>
            </a:r>
          </a:p>
          <a:p>
            <a:pPr marL="0" indent="0" algn="ctr">
              <a:buFont typeface="Arial" charset="0"/>
              <a:buNone/>
            </a:pPr>
            <a:endParaRPr lang="en-US" altLang="zh-TW" sz="4800">
              <a:solidFill>
                <a:srgbClr val="C00000"/>
              </a:solidFill>
              <a:latin typeface="Calibri" charset="0"/>
              <a:ea typeface="標楷體" charset="-120"/>
              <a:cs typeface="新細明體" charset="-120"/>
            </a:endParaRPr>
          </a:p>
          <a:p>
            <a:pPr marL="0" indent="0" algn="ctr">
              <a:buFont typeface="Arial" charset="0"/>
              <a:buNone/>
            </a:pPr>
            <a:r>
              <a:rPr lang="en-US" altLang="zh-TW" sz="4800">
                <a:solidFill>
                  <a:srgbClr val="C00000"/>
                </a:solidFill>
                <a:latin typeface="Calibri" charset="0"/>
                <a:ea typeface="標楷體" charset="-120"/>
                <a:cs typeface="新細明體" charset="-120"/>
              </a:rPr>
              <a:t>Number of shortest paths </a:t>
            </a:r>
            <a:br>
              <a:rPr lang="en-US" altLang="zh-TW" sz="4800">
                <a:solidFill>
                  <a:srgbClr val="C00000"/>
                </a:solidFill>
                <a:latin typeface="Calibri" charset="0"/>
                <a:ea typeface="標楷體" charset="-120"/>
                <a:cs typeface="新細明體" charset="-120"/>
              </a:rPr>
            </a:br>
            <a:r>
              <a:rPr lang="en-US" altLang="zh-TW" sz="4800">
                <a:solidFill>
                  <a:srgbClr val="C00000"/>
                </a:solidFill>
                <a:latin typeface="Calibri" charset="0"/>
                <a:ea typeface="標楷體" charset="-120"/>
                <a:cs typeface="新細明體" charset="-120"/>
              </a:rPr>
              <a:t>going through the actor</a:t>
            </a:r>
            <a:endParaRPr lang="zh-TW" altLang="en-US" sz="4800">
              <a:solidFill>
                <a:srgbClr val="C00000"/>
              </a:solidFill>
              <a:latin typeface="Calibri" charset="0"/>
              <a:ea typeface="標楷體" charset="-120"/>
              <a:cs typeface="新細明體" charset="-120"/>
            </a:endParaRPr>
          </a:p>
        </p:txBody>
      </p:sp>
      <p:sp>
        <p:nvSpPr>
          <p:cNvPr id="6041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74C0CD5-8F76-AA43-ADEA-F629FC0607EF}" type="slidenum">
              <a:rPr kumimoji="0" lang="zh-TW" altLang="en-US" sz="1200">
                <a:solidFill>
                  <a:srgbClr val="898989"/>
                </a:solidFill>
                <a:latin typeface="Calibri" charset="0"/>
                <a:ea typeface="新細明體" charset="-120"/>
              </a:rPr>
              <a:pPr eaLnBrk="1" hangingPunct="1"/>
              <a:t>44</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20949035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sp>
        <p:nvSpPr>
          <p:cNvPr id="614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AE2FE29-FDDC-1F4C-8387-0D993B7316C8}" type="slidenum">
              <a:rPr kumimoji="0" lang="zh-TW" altLang="en-US" sz="1200">
                <a:solidFill>
                  <a:srgbClr val="898989"/>
                </a:solidFill>
                <a:latin typeface="Calibri" charset="0"/>
                <a:ea typeface="新細明體" charset="-120"/>
              </a:rPr>
              <a:pPr eaLnBrk="1" hangingPunct="1"/>
              <a:t>45</a:t>
            </a:fld>
            <a:endParaRPr kumimoji="0" lang="zh-TW" altLang="en-US" sz="1200">
              <a:solidFill>
                <a:srgbClr val="898989"/>
              </a:solidFill>
              <a:latin typeface="Calibri" charset="0"/>
              <a:ea typeface="新細明體" charset="-120"/>
            </a:endParaRPr>
          </a:p>
        </p:txBody>
      </p:sp>
      <p:graphicFrame>
        <p:nvGraphicFramePr>
          <p:cNvPr id="61443" name="物件 1"/>
          <p:cNvGraphicFramePr>
            <a:graphicFrameLocks noChangeAspect="1"/>
          </p:cNvGraphicFramePr>
          <p:nvPr/>
        </p:nvGraphicFramePr>
        <p:xfrm>
          <a:off x="2268538" y="1628775"/>
          <a:ext cx="4310062" cy="1182688"/>
        </p:xfrm>
        <a:graphic>
          <a:graphicData uri="http://schemas.openxmlformats.org/presentationml/2006/ole">
            <mc:AlternateContent xmlns:mc="http://schemas.openxmlformats.org/markup-compatibility/2006">
              <mc:Choice xmlns:v="urn:schemas-microsoft-com:vml" Requires="v">
                <p:oleObj spid="_x0000_s92208" name="方程式" r:id="rId3" imgW="1294838" imgH="355446" progId="Equation.3">
                  <p:embed/>
                </p:oleObj>
              </mc:Choice>
              <mc:Fallback>
                <p:oleObj name="方程式" r:id="rId3" imgW="1294838" imgH="355446"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1628775"/>
                        <a:ext cx="4310062"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444" name="物件 2"/>
          <p:cNvGraphicFramePr>
            <a:graphicFrameLocks noChangeAspect="1"/>
          </p:cNvGraphicFramePr>
          <p:nvPr/>
        </p:nvGraphicFramePr>
        <p:xfrm>
          <a:off x="1533525" y="4724400"/>
          <a:ext cx="6507163" cy="717550"/>
        </p:xfrm>
        <a:graphic>
          <a:graphicData uri="http://schemas.openxmlformats.org/presentationml/2006/ole">
            <mc:AlternateContent xmlns:mc="http://schemas.openxmlformats.org/markup-compatibility/2006">
              <mc:Choice xmlns:v="urn:schemas-microsoft-com:vml" Requires="v">
                <p:oleObj spid="_x0000_s92209" name="Equation" r:id="rId5" imgW="1954951" imgH="215806" progId="Equation.3">
                  <p:embed/>
                </p:oleObj>
              </mc:Choice>
              <mc:Fallback>
                <p:oleObj name="Equation" r:id="rId5" imgW="1954951" imgH="21580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3525" y="4724400"/>
                        <a:ext cx="650716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445" name="文字方塊 3"/>
          <p:cNvSpPr txBox="1">
            <a:spLocks noChangeArrowheads="1"/>
          </p:cNvSpPr>
          <p:nvPr/>
        </p:nvSpPr>
        <p:spPr bwMode="auto">
          <a:xfrm>
            <a:off x="1258888" y="2997200"/>
            <a:ext cx="70262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latin typeface="Times New Roman" charset="0"/>
              </a:rPr>
              <a:t>Where </a:t>
            </a:r>
            <a:r>
              <a:rPr lang="en-US" altLang="zh-TW" i="1">
                <a:latin typeface="Times New Roman" charset="0"/>
              </a:rPr>
              <a:t>g</a:t>
            </a:r>
            <a:r>
              <a:rPr lang="en-US" altLang="zh-TW" i="1" baseline="-25000">
                <a:latin typeface="Times New Roman" charset="0"/>
              </a:rPr>
              <a:t>jk</a:t>
            </a:r>
            <a:r>
              <a:rPr lang="en-US" altLang="zh-TW">
                <a:latin typeface="Times New Roman" charset="0"/>
              </a:rPr>
              <a:t> = the number of shortest paths connecting </a:t>
            </a:r>
            <a:r>
              <a:rPr lang="en-US" altLang="zh-TW" i="1">
                <a:latin typeface="Times New Roman" charset="0"/>
              </a:rPr>
              <a:t>jk</a:t>
            </a:r>
          </a:p>
          <a:p>
            <a:pPr eaLnBrk="1" hangingPunct="1"/>
            <a:r>
              <a:rPr lang="en-US" altLang="zh-TW">
                <a:latin typeface="Times New Roman" charset="0"/>
              </a:rPr>
              <a:t>           </a:t>
            </a:r>
            <a:r>
              <a:rPr lang="en-US" altLang="zh-TW" i="1">
                <a:latin typeface="Times New Roman" charset="0"/>
              </a:rPr>
              <a:t>g</a:t>
            </a:r>
            <a:r>
              <a:rPr lang="en-US" altLang="zh-TW" i="1" baseline="-25000">
                <a:latin typeface="Times New Roman" charset="0"/>
              </a:rPr>
              <a:t>jk</a:t>
            </a:r>
            <a:r>
              <a:rPr lang="en-US" altLang="zh-TW" i="1">
                <a:latin typeface="Times New Roman" charset="0"/>
              </a:rPr>
              <a:t>(i) </a:t>
            </a:r>
            <a:r>
              <a:rPr lang="en-US" altLang="zh-TW">
                <a:latin typeface="Times New Roman" charset="0"/>
              </a:rPr>
              <a:t>= the number that actor </a:t>
            </a:r>
            <a:r>
              <a:rPr lang="en-US" altLang="zh-TW" i="1">
                <a:latin typeface="Times New Roman" charset="0"/>
              </a:rPr>
              <a:t>i</a:t>
            </a:r>
            <a:r>
              <a:rPr lang="en-US" altLang="zh-TW">
                <a:latin typeface="Times New Roman" charset="0"/>
              </a:rPr>
              <a:t> is on.</a:t>
            </a:r>
            <a:endParaRPr lang="zh-TW" altLang="en-US">
              <a:latin typeface="Times New Roman" charset="0"/>
              <a:ea typeface="新細明體" charset="-120"/>
            </a:endParaRPr>
          </a:p>
        </p:txBody>
      </p:sp>
      <p:sp>
        <p:nvSpPr>
          <p:cNvPr id="18" name="文字方塊 17"/>
          <p:cNvSpPr txBox="1"/>
          <p:nvPr/>
        </p:nvSpPr>
        <p:spPr>
          <a:xfrm>
            <a:off x="1471613" y="4005263"/>
            <a:ext cx="6256337" cy="584200"/>
          </a:xfrm>
          <a:prstGeom prst="rect">
            <a:avLst/>
          </a:prstGeom>
          <a:noFill/>
        </p:spPr>
        <p:txBody>
          <a:bodyPr wrap="none">
            <a:spAutoFit/>
          </a:bodyPr>
          <a:lstStyle/>
          <a:p>
            <a:pPr>
              <a:defRPr/>
            </a:pPr>
            <a:r>
              <a:rPr lang="en-US" altLang="zh-TW" sz="3200" b="1" dirty="0">
                <a:latin typeface="+mn-lt"/>
                <a:ea typeface="Arial Unicode MS" panose="020B0604020202020204" pitchFamily="34" charset="-120"/>
                <a:cs typeface="Arial" panose="020B0604020202020204" pitchFamily="34" charset="0"/>
              </a:rPr>
              <a:t>Normalized </a:t>
            </a:r>
            <a:r>
              <a:rPr lang="en-US" altLang="zh-TW" sz="3200" b="1" dirty="0" err="1">
                <a:latin typeface="+mn-lt"/>
                <a:ea typeface="Arial Unicode MS" panose="020B0604020202020204" pitchFamily="34" charset="-120"/>
                <a:cs typeface="Arial" panose="020B0604020202020204" pitchFamily="34" charset="0"/>
              </a:rPr>
              <a:t>Betweenness</a:t>
            </a:r>
            <a:r>
              <a:rPr lang="en-US" altLang="zh-TW" sz="3200" b="1" dirty="0">
                <a:latin typeface="+mn-lt"/>
                <a:ea typeface="Arial Unicode MS" panose="020B0604020202020204" pitchFamily="34" charset="-120"/>
                <a:cs typeface="Arial" panose="020B0604020202020204" pitchFamily="34" charset="0"/>
              </a:rPr>
              <a:t> Centrality</a:t>
            </a:r>
            <a:endParaRPr lang="zh-TW" altLang="en-US" sz="3200" b="1" dirty="0">
              <a:latin typeface="+mn-lt"/>
              <a:ea typeface="Arial Unicode MS" panose="020B0604020202020204" pitchFamily="34" charset="-120"/>
              <a:cs typeface="Arial" panose="020B0604020202020204" pitchFamily="34" charset="0"/>
            </a:endParaRPr>
          </a:p>
        </p:txBody>
      </p:sp>
      <p:sp>
        <p:nvSpPr>
          <p:cNvPr id="20" name="文字方塊 19"/>
          <p:cNvSpPr txBox="1"/>
          <p:nvPr/>
        </p:nvSpPr>
        <p:spPr>
          <a:xfrm>
            <a:off x="4500563" y="5549900"/>
            <a:ext cx="3719512" cy="831850"/>
          </a:xfrm>
          <a:prstGeom prst="rect">
            <a:avLst/>
          </a:prstGeom>
          <a:noFill/>
        </p:spPr>
        <p:txBody>
          <a:bodyPr wrap="none">
            <a:spAutoFit/>
          </a:bodyPr>
          <a:lstStyle/>
          <a:p>
            <a:pPr>
              <a:defRPr/>
            </a:pPr>
            <a:r>
              <a:rPr lang="en-US" altLang="zh-TW" sz="2400" b="1" dirty="0">
                <a:solidFill>
                  <a:schemeClr val="accent2">
                    <a:lumMod val="75000"/>
                  </a:schemeClr>
                </a:solidFill>
                <a:latin typeface="+mn-lt"/>
                <a:ea typeface="Arial Unicode MS" panose="020B0604020202020204" pitchFamily="34" charset="-120"/>
                <a:cs typeface="Arial" panose="020B0604020202020204" pitchFamily="34" charset="0"/>
              </a:rPr>
              <a:t>Number of pairs of vertices </a:t>
            </a:r>
            <a:br>
              <a:rPr lang="en-US" altLang="zh-TW" sz="2400" b="1" dirty="0">
                <a:solidFill>
                  <a:schemeClr val="accent2">
                    <a:lumMod val="75000"/>
                  </a:schemeClr>
                </a:solidFill>
                <a:latin typeface="+mn-lt"/>
                <a:ea typeface="Arial Unicode MS" panose="020B0604020202020204" pitchFamily="34" charset="-120"/>
                <a:cs typeface="Arial" panose="020B0604020202020204" pitchFamily="34" charset="0"/>
              </a:rPr>
            </a:br>
            <a:r>
              <a:rPr lang="en-US" altLang="zh-TW" sz="2400" b="1" dirty="0">
                <a:solidFill>
                  <a:schemeClr val="accent2">
                    <a:lumMod val="75000"/>
                  </a:schemeClr>
                </a:solidFill>
                <a:latin typeface="+mn-lt"/>
                <a:ea typeface="Arial Unicode MS" panose="020B0604020202020204" pitchFamily="34" charset="-120"/>
                <a:cs typeface="Arial" panose="020B0604020202020204" pitchFamily="34" charset="0"/>
              </a:rPr>
              <a:t>excluding the vertex itself</a:t>
            </a:r>
            <a:endParaRPr lang="zh-TW" altLang="en-US" sz="2400" b="1" dirty="0">
              <a:solidFill>
                <a:schemeClr val="accent2">
                  <a:lumMod val="75000"/>
                </a:schemeClr>
              </a:solidFill>
              <a:latin typeface="+mn-lt"/>
              <a:ea typeface="Arial Unicode MS" panose="020B0604020202020204" pitchFamily="34" charset="-120"/>
              <a:cs typeface="Arial" panose="020B0604020202020204" pitchFamily="34" charset="0"/>
            </a:endParaRPr>
          </a:p>
        </p:txBody>
      </p:sp>
      <p:sp>
        <p:nvSpPr>
          <p:cNvPr id="5" name="矩形 4"/>
          <p:cNvSpPr/>
          <p:nvPr/>
        </p:nvSpPr>
        <p:spPr>
          <a:xfrm>
            <a:off x="4572000" y="4724400"/>
            <a:ext cx="3529013" cy="682625"/>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矩形 10"/>
          <p:cNvSpPr/>
          <p:nvPr/>
        </p:nvSpPr>
        <p:spPr>
          <a:xfrm>
            <a:off x="2286000" y="6604000"/>
            <a:ext cx="4572000" cy="246063"/>
          </a:xfrm>
          <a:prstGeom prst="rect">
            <a:avLst/>
          </a:prstGeom>
        </p:spPr>
        <p:txBody>
          <a:bodyPr>
            <a:spAutoFit/>
          </a:bodyPr>
          <a:lstStyle/>
          <a:p>
            <a:pPr algn="ctr">
              <a:defRPr/>
            </a:pPr>
            <a:r>
              <a:rPr lang="en-US" altLang="zh-TW" sz="1000" dirty="0">
                <a:solidFill>
                  <a:schemeClr val="bg1">
                    <a:lumMod val="75000"/>
                  </a:schemeClr>
                </a:solidFill>
                <a:ea typeface="ＭＳ Ｐゴシック" charset="0"/>
                <a:cs typeface="新細明體" charset="0"/>
              </a:rPr>
              <a:t>Source: https://www.youtube.com/watch?v=RXohUeNCJiU</a:t>
            </a:r>
            <a:endParaRPr lang="zh-TW" altLang="en-US" sz="1000" dirty="0">
              <a:solidFill>
                <a:schemeClr val="bg1">
                  <a:lumMod val="75000"/>
                </a:schemeClr>
              </a:solidFill>
              <a:ea typeface="ＭＳ Ｐゴシック" charset="0"/>
              <a:cs typeface="新細明體" charset="0"/>
            </a:endParaRPr>
          </a:p>
        </p:txBody>
      </p:sp>
    </p:spTree>
    <p:extLst>
      <p:ext uri="{BB962C8B-B14F-4D97-AF65-F5344CB8AC3E}">
        <p14:creationId xmlns:p14="http://schemas.microsoft.com/office/powerpoint/2010/main" val="10500596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sp>
        <p:nvSpPr>
          <p:cNvPr id="624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5782363-027B-9C48-8090-D0DAE9A85BD7}" type="slidenum">
              <a:rPr kumimoji="0" lang="zh-TW" altLang="en-US" sz="1200">
                <a:solidFill>
                  <a:srgbClr val="898989"/>
                </a:solidFill>
                <a:latin typeface="Calibri" charset="0"/>
                <a:ea typeface="新細明體" charset="-120"/>
              </a:rPr>
              <a:pPr eaLnBrk="1" hangingPunct="1"/>
              <a:t>46</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539750" y="2894013"/>
            <a:ext cx="719138" cy="720725"/>
          </a:xfrm>
          <a:prstGeom prst="ellipse">
            <a:avLst/>
          </a:prstGeom>
          <a:solidFill>
            <a:srgbClr val="C00000"/>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900113" y="4262438"/>
            <a:ext cx="719137"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3275013" y="33258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2843213" y="4838700"/>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051050" y="195738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900113" y="3614738"/>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154113" y="2317750"/>
            <a:ext cx="896937"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1514475" y="2571750"/>
            <a:ext cx="642938"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1619250" y="3686175"/>
            <a:ext cx="1655763"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1619250" y="4622800"/>
            <a:ext cx="1223963"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TextBox 28"/>
          <p:cNvSpPr txBox="1"/>
          <p:nvPr/>
        </p:nvSpPr>
        <p:spPr>
          <a:xfrm>
            <a:off x="5468938" y="1844675"/>
            <a:ext cx="2436812" cy="3970338"/>
          </a:xfrm>
          <a:prstGeom prst="rect">
            <a:avLst/>
          </a:prstGeom>
          <a:noFill/>
        </p:spPr>
        <p:txBody>
          <a:bodyPr wrap="none">
            <a:spAutoFit/>
          </a:bodyPr>
          <a:lstStyle/>
          <a:p>
            <a:pPr>
              <a:defRPr/>
            </a:pPr>
            <a:r>
              <a:rPr lang="en-US" sz="2800" dirty="0">
                <a:solidFill>
                  <a:schemeClr val="accent6">
                    <a:lumMod val="50000"/>
                  </a:schemeClr>
                </a:solidFill>
                <a:ea typeface="ＭＳ Ｐゴシック" charset="0"/>
                <a:cs typeface="ＭＳ Ｐゴシック" charset="0"/>
              </a:rPr>
              <a:t>A: </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C: 0/1 = 0</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0/1 = 0</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C</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0/1 = 0</a:t>
            </a:r>
          </a:p>
          <a:p>
            <a:pPr>
              <a:defRPr/>
            </a:pPr>
            <a:r>
              <a:rPr lang="en-US" sz="2800" dirty="0">
                <a:solidFill>
                  <a:schemeClr val="accent6">
                    <a:lumMod val="50000"/>
                  </a:schemeClr>
                </a:solidFill>
                <a:ea typeface="ＭＳ Ｐゴシック" charset="0"/>
                <a:cs typeface="ＭＳ Ｐゴシック" charset="0"/>
              </a:rPr>
              <a:t>C</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D</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                   </a:t>
            </a:r>
          </a:p>
          <a:p>
            <a:pPr>
              <a:defRPr/>
            </a:pPr>
            <a:r>
              <a:rPr lang="en-US" sz="2800" b="1" dirty="0">
                <a:solidFill>
                  <a:schemeClr val="accent6">
                    <a:lumMod val="50000"/>
                  </a:schemeClr>
                </a:solidFill>
                <a:ea typeface="ＭＳ Ｐゴシック" charset="0"/>
                <a:cs typeface="ＭＳ Ｐゴシック" charset="0"/>
              </a:rPr>
              <a:t>Total:           0</a:t>
            </a:r>
          </a:p>
        </p:txBody>
      </p:sp>
      <p:cxnSp>
        <p:nvCxnSpPr>
          <p:cNvPr id="18" name="Straight Connector 29"/>
          <p:cNvCxnSpPr>
            <a:cxnSpLocks noChangeShapeType="1"/>
          </p:cNvCxnSpPr>
          <p:nvPr/>
        </p:nvCxnSpPr>
        <p:spPr bwMode="auto">
          <a:xfrm>
            <a:off x="7091363" y="5053013"/>
            <a:ext cx="649287"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2479" name="TextBox 31"/>
          <p:cNvSpPr txBox="1">
            <a:spLocks noChangeArrowheads="1"/>
          </p:cNvSpPr>
          <p:nvPr/>
        </p:nvSpPr>
        <p:spPr bwMode="auto">
          <a:xfrm>
            <a:off x="900113" y="59499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A: Betweenness Centrality = 0</a:t>
            </a:r>
          </a:p>
        </p:txBody>
      </p:sp>
    </p:spTree>
    <p:extLst>
      <p:ext uri="{BB962C8B-B14F-4D97-AF65-F5344CB8AC3E}">
        <p14:creationId xmlns:p14="http://schemas.microsoft.com/office/powerpoint/2010/main" val="3325651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sp>
        <p:nvSpPr>
          <p:cNvPr id="634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5F8B2E4-4149-1A4E-AF16-B46F426F0BB7}" type="slidenum">
              <a:rPr kumimoji="0" lang="zh-TW" altLang="en-US" sz="1200">
                <a:solidFill>
                  <a:srgbClr val="898989"/>
                </a:solidFill>
                <a:latin typeface="Calibri" charset="0"/>
                <a:ea typeface="新細明體" charset="-120"/>
              </a:rPr>
              <a:pPr eaLnBrk="1" hangingPunct="1"/>
              <a:t>47</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539750" y="2884488"/>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900113" y="4252913"/>
            <a:ext cx="719137" cy="719137"/>
          </a:xfrm>
          <a:prstGeom prst="ellipse">
            <a:avLst/>
          </a:prstGeom>
          <a:solidFill>
            <a:srgbClr val="C00000"/>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3275013" y="331628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2843213" y="4829175"/>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051050" y="194786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900113" y="3605213"/>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154113" y="2308225"/>
            <a:ext cx="896937"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1514475" y="2562225"/>
            <a:ext cx="642938"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1619250" y="3676650"/>
            <a:ext cx="1655763"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1619250" y="4613275"/>
            <a:ext cx="1223963"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TextBox 28"/>
          <p:cNvSpPr txBox="1"/>
          <p:nvPr/>
        </p:nvSpPr>
        <p:spPr>
          <a:xfrm>
            <a:off x="5468938" y="1835150"/>
            <a:ext cx="2436812" cy="3970338"/>
          </a:xfrm>
          <a:prstGeom prst="rect">
            <a:avLst/>
          </a:prstGeom>
          <a:noFill/>
        </p:spPr>
        <p:txBody>
          <a:bodyPr wrap="none">
            <a:spAutoFit/>
          </a:bodyPr>
          <a:lstStyle/>
          <a:p>
            <a:pPr>
              <a:defRPr/>
            </a:pPr>
            <a:r>
              <a:rPr lang="en-US" sz="2800" dirty="0">
                <a:solidFill>
                  <a:schemeClr val="accent6">
                    <a:lumMod val="50000"/>
                  </a:schemeClr>
                </a:solidFill>
                <a:ea typeface="ＭＳ Ｐゴシック" charset="0"/>
                <a:cs typeface="ＭＳ Ｐゴシック" charset="0"/>
              </a:rPr>
              <a:t>B: </a:t>
            </a:r>
          </a:p>
          <a:p>
            <a:pPr>
              <a:defRPr/>
            </a:pPr>
            <a:r>
              <a:rPr lang="en-US" sz="2800" dirty="0">
                <a:solidFill>
                  <a:schemeClr val="accent6">
                    <a:lumMod val="50000"/>
                  </a:schemeClr>
                </a:solidFill>
                <a:ea typeface="ＭＳ Ｐゴシック" charset="0"/>
                <a:cs typeface="ＭＳ Ｐゴシック" charset="0"/>
              </a:rPr>
              <a:t>A</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C: 0/1 = 0</a:t>
            </a:r>
          </a:p>
          <a:p>
            <a:pPr>
              <a:defRPr/>
            </a:pPr>
            <a:r>
              <a:rPr lang="en-US" sz="2800" dirty="0">
                <a:solidFill>
                  <a:schemeClr val="accent6">
                    <a:lumMod val="50000"/>
                  </a:schemeClr>
                </a:solidFill>
                <a:ea typeface="ＭＳ Ｐゴシック" charset="0"/>
                <a:cs typeface="ＭＳ Ｐゴシック" charset="0"/>
              </a:rPr>
              <a:t>A</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1/1 = 1</a:t>
            </a:r>
          </a:p>
          <a:p>
            <a:pPr>
              <a:defRPr/>
            </a:pPr>
            <a:r>
              <a:rPr lang="en-US" sz="2800" dirty="0">
                <a:solidFill>
                  <a:schemeClr val="accent6">
                    <a:lumMod val="50000"/>
                  </a:schemeClr>
                </a:solidFill>
                <a:ea typeface="ＭＳ Ｐゴシック" charset="0"/>
                <a:cs typeface="ＭＳ Ｐゴシック" charset="0"/>
              </a:rPr>
              <a:t>A</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1/1 = 1</a:t>
            </a:r>
          </a:p>
          <a:p>
            <a:pPr>
              <a:defRPr/>
            </a:pPr>
            <a:r>
              <a:rPr lang="en-US" sz="2800" dirty="0">
                <a:solidFill>
                  <a:schemeClr val="accent6">
                    <a:lumMod val="50000"/>
                  </a:schemeClr>
                </a:solidFill>
                <a:ea typeface="ＭＳ Ｐゴシック" charset="0"/>
                <a:cs typeface="ＭＳ Ｐゴシック" charset="0"/>
                <a:sym typeface="Wingdings" panose="05000000000000000000" pitchFamily="2" charset="2"/>
              </a:rPr>
              <a:t>C</a:t>
            </a:r>
            <a:r>
              <a:rPr lang="en-US" sz="2800" dirty="0">
                <a:solidFill>
                  <a:schemeClr val="accent6">
                    <a:lumMod val="50000"/>
                  </a:schemeClr>
                </a:solidFill>
                <a:ea typeface="ＭＳ Ｐゴシック" charset="0"/>
                <a:cs typeface="ＭＳ Ｐゴシック" charset="0"/>
              </a:rPr>
              <a:t>D: 1/1 = 1</a:t>
            </a:r>
          </a:p>
          <a:p>
            <a:pPr>
              <a:defRPr/>
            </a:pPr>
            <a:r>
              <a:rPr lang="en-US" sz="2800" dirty="0">
                <a:solidFill>
                  <a:schemeClr val="accent6">
                    <a:lumMod val="50000"/>
                  </a:schemeClr>
                </a:solidFill>
                <a:ea typeface="ＭＳ Ｐゴシック" charset="0"/>
                <a:cs typeface="ＭＳ Ｐゴシック" charset="0"/>
              </a:rPr>
              <a:t>C</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1/1 = 1</a:t>
            </a:r>
          </a:p>
          <a:p>
            <a:pPr>
              <a:defRPr/>
            </a:pPr>
            <a:r>
              <a:rPr lang="en-US" sz="2800" dirty="0">
                <a:solidFill>
                  <a:schemeClr val="accent6">
                    <a:lumMod val="50000"/>
                  </a:schemeClr>
                </a:solidFill>
                <a:ea typeface="ＭＳ Ｐゴシック" charset="0"/>
                <a:cs typeface="ＭＳ Ｐゴシック" charset="0"/>
              </a:rPr>
              <a:t>D</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1/1 = 1</a:t>
            </a:r>
          </a:p>
          <a:p>
            <a:pPr>
              <a:defRPr/>
            </a:pPr>
            <a:r>
              <a:rPr lang="en-US" sz="2800" dirty="0">
                <a:solidFill>
                  <a:schemeClr val="accent6">
                    <a:lumMod val="50000"/>
                  </a:schemeClr>
                </a:solidFill>
                <a:ea typeface="ＭＳ Ｐゴシック" charset="0"/>
                <a:cs typeface="ＭＳ Ｐゴシック" charset="0"/>
              </a:rPr>
              <a:t>                   </a:t>
            </a:r>
          </a:p>
          <a:p>
            <a:pPr>
              <a:defRPr/>
            </a:pPr>
            <a:r>
              <a:rPr lang="en-US" sz="2800" b="1" dirty="0">
                <a:solidFill>
                  <a:schemeClr val="accent6">
                    <a:lumMod val="50000"/>
                  </a:schemeClr>
                </a:solidFill>
                <a:ea typeface="ＭＳ Ｐゴシック" charset="0"/>
                <a:cs typeface="ＭＳ Ｐゴシック" charset="0"/>
              </a:rPr>
              <a:t>Total:           5</a:t>
            </a:r>
          </a:p>
        </p:txBody>
      </p:sp>
      <p:cxnSp>
        <p:nvCxnSpPr>
          <p:cNvPr id="18" name="Straight Connector 29"/>
          <p:cNvCxnSpPr>
            <a:cxnSpLocks noChangeShapeType="1"/>
          </p:cNvCxnSpPr>
          <p:nvPr/>
        </p:nvCxnSpPr>
        <p:spPr bwMode="auto">
          <a:xfrm>
            <a:off x="7091363" y="5043488"/>
            <a:ext cx="649287"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3503" name="TextBox 31"/>
          <p:cNvSpPr txBox="1">
            <a:spLocks noChangeArrowheads="1"/>
          </p:cNvSpPr>
          <p:nvPr/>
        </p:nvSpPr>
        <p:spPr bwMode="auto">
          <a:xfrm>
            <a:off x="900113" y="59499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B: Betweenness Centrality = 5</a:t>
            </a:r>
          </a:p>
        </p:txBody>
      </p:sp>
    </p:spTree>
    <p:extLst>
      <p:ext uri="{BB962C8B-B14F-4D97-AF65-F5344CB8AC3E}">
        <p14:creationId xmlns:p14="http://schemas.microsoft.com/office/powerpoint/2010/main" val="16703626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sp>
        <p:nvSpPr>
          <p:cNvPr id="645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12E3C3B-353F-E44D-B376-24E0BB4CC088}" type="slidenum">
              <a:rPr kumimoji="0" lang="zh-TW" altLang="en-US" sz="1200">
                <a:solidFill>
                  <a:srgbClr val="898989"/>
                </a:solidFill>
                <a:latin typeface="Calibri" charset="0"/>
                <a:ea typeface="新細明體" charset="-120"/>
              </a:rPr>
              <a:pPr eaLnBrk="1" hangingPunct="1"/>
              <a:t>48</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539750" y="2894013"/>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900113" y="4262438"/>
            <a:ext cx="719137"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3275013" y="33258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2843213" y="4838700"/>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051050" y="1957388"/>
            <a:ext cx="720725" cy="720725"/>
          </a:xfrm>
          <a:prstGeom prst="ellipse">
            <a:avLst/>
          </a:prstGeom>
          <a:solidFill>
            <a:srgbClr val="C00000"/>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900113" y="3614738"/>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154113" y="2317750"/>
            <a:ext cx="896937"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1514475" y="2571750"/>
            <a:ext cx="642938"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1619250" y="3686175"/>
            <a:ext cx="1655763"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1619250" y="4622800"/>
            <a:ext cx="1223963"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TextBox 28"/>
          <p:cNvSpPr txBox="1"/>
          <p:nvPr/>
        </p:nvSpPr>
        <p:spPr>
          <a:xfrm>
            <a:off x="5468938" y="1844675"/>
            <a:ext cx="2436812" cy="3970338"/>
          </a:xfrm>
          <a:prstGeom prst="rect">
            <a:avLst/>
          </a:prstGeom>
          <a:noFill/>
        </p:spPr>
        <p:txBody>
          <a:bodyPr wrap="none">
            <a:spAutoFit/>
          </a:bodyPr>
          <a:lstStyle/>
          <a:p>
            <a:pPr>
              <a:defRPr/>
            </a:pPr>
            <a:r>
              <a:rPr lang="en-US" sz="2800" dirty="0">
                <a:solidFill>
                  <a:schemeClr val="accent6">
                    <a:lumMod val="50000"/>
                  </a:schemeClr>
                </a:solidFill>
                <a:ea typeface="ＭＳ Ｐゴシック" charset="0"/>
                <a:cs typeface="ＭＳ Ｐゴシック" charset="0"/>
              </a:rPr>
              <a:t>C: </a:t>
            </a:r>
          </a:p>
          <a:p>
            <a:pPr>
              <a:defRPr/>
            </a:pPr>
            <a:r>
              <a:rPr lang="en-US" sz="2800" dirty="0">
                <a:solidFill>
                  <a:schemeClr val="accent6">
                    <a:lumMod val="50000"/>
                  </a:schemeClr>
                </a:solidFill>
                <a:ea typeface="ＭＳ Ｐゴシック" charset="0"/>
                <a:cs typeface="ＭＳ Ｐゴシック" charset="0"/>
              </a:rPr>
              <a:t>A</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B: 0/1 = 0</a:t>
            </a:r>
          </a:p>
          <a:p>
            <a:pPr>
              <a:defRPr/>
            </a:pPr>
            <a:r>
              <a:rPr lang="en-US" sz="2800" dirty="0">
                <a:solidFill>
                  <a:schemeClr val="accent6">
                    <a:lumMod val="50000"/>
                  </a:schemeClr>
                </a:solidFill>
                <a:ea typeface="ＭＳ Ｐゴシック" charset="0"/>
                <a:cs typeface="ＭＳ Ｐゴシック" charset="0"/>
              </a:rPr>
              <a:t>A</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0/1 = 0</a:t>
            </a:r>
          </a:p>
          <a:p>
            <a:pPr>
              <a:defRPr/>
            </a:pPr>
            <a:r>
              <a:rPr lang="en-US" sz="2800" dirty="0">
                <a:solidFill>
                  <a:schemeClr val="accent6">
                    <a:lumMod val="50000"/>
                  </a:schemeClr>
                </a:solidFill>
                <a:ea typeface="ＭＳ Ｐゴシック" charset="0"/>
                <a:cs typeface="ＭＳ Ｐゴシック" charset="0"/>
              </a:rPr>
              <a:t>A</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0/1 = 0</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D</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                   </a:t>
            </a:r>
          </a:p>
          <a:p>
            <a:pPr>
              <a:defRPr/>
            </a:pPr>
            <a:r>
              <a:rPr lang="en-US" sz="2800" b="1" dirty="0">
                <a:solidFill>
                  <a:schemeClr val="accent6">
                    <a:lumMod val="50000"/>
                  </a:schemeClr>
                </a:solidFill>
                <a:ea typeface="ＭＳ Ｐゴシック" charset="0"/>
                <a:cs typeface="ＭＳ Ｐゴシック" charset="0"/>
              </a:rPr>
              <a:t>Total:           0</a:t>
            </a:r>
          </a:p>
        </p:txBody>
      </p:sp>
      <p:cxnSp>
        <p:nvCxnSpPr>
          <p:cNvPr id="18" name="Straight Connector 29"/>
          <p:cNvCxnSpPr>
            <a:cxnSpLocks noChangeShapeType="1"/>
          </p:cNvCxnSpPr>
          <p:nvPr/>
        </p:nvCxnSpPr>
        <p:spPr bwMode="auto">
          <a:xfrm>
            <a:off x="7091363" y="5053013"/>
            <a:ext cx="649287"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4527" name="TextBox 31"/>
          <p:cNvSpPr txBox="1">
            <a:spLocks noChangeArrowheads="1"/>
          </p:cNvSpPr>
          <p:nvPr/>
        </p:nvSpPr>
        <p:spPr bwMode="auto">
          <a:xfrm>
            <a:off x="900113" y="59499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C: Betweenness Centrality = 0</a:t>
            </a:r>
          </a:p>
        </p:txBody>
      </p:sp>
    </p:spTree>
    <p:extLst>
      <p:ext uri="{BB962C8B-B14F-4D97-AF65-F5344CB8AC3E}">
        <p14:creationId xmlns:p14="http://schemas.microsoft.com/office/powerpoint/2010/main" val="18795980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sp>
        <p:nvSpPr>
          <p:cNvPr id="655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8DD9BFB-53E9-6A4F-A1CE-B858522AE727}" type="slidenum">
              <a:rPr kumimoji="0" lang="zh-TW" altLang="en-US" sz="1200">
                <a:solidFill>
                  <a:srgbClr val="898989"/>
                </a:solidFill>
                <a:latin typeface="Calibri" charset="0"/>
                <a:ea typeface="新細明體" charset="-120"/>
              </a:rPr>
              <a:pPr eaLnBrk="1" hangingPunct="1"/>
              <a:t>49</a:t>
            </a:fld>
            <a:endParaRPr kumimoji="0" lang="zh-TW" altLang="en-US" sz="1200">
              <a:solidFill>
                <a:srgbClr val="898989"/>
              </a:solidFill>
              <a:latin typeface="Calibri" charset="0"/>
              <a:ea typeface="新細明體" charset="-120"/>
            </a:endParaRPr>
          </a:p>
        </p:txBody>
      </p:sp>
      <p:sp>
        <p:nvSpPr>
          <p:cNvPr id="20" name="Oval 5"/>
          <p:cNvSpPr>
            <a:spLocks noChangeArrowheads="1"/>
          </p:cNvSpPr>
          <p:nvPr/>
        </p:nvSpPr>
        <p:spPr bwMode="auto">
          <a:xfrm>
            <a:off x="13319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21" name="Oval 6"/>
          <p:cNvSpPr>
            <a:spLocks noChangeArrowheads="1"/>
          </p:cNvSpPr>
          <p:nvPr/>
        </p:nvSpPr>
        <p:spPr bwMode="auto">
          <a:xfrm>
            <a:off x="1692275" y="4005263"/>
            <a:ext cx="719138"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23" name="Oval 7"/>
          <p:cNvSpPr>
            <a:spLocks noChangeArrowheads="1"/>
          </p:cNvSpPr>
          <p:nvPr/>
        </p:nvSpPr>
        <p:spPr bwMode="auto">
          <a:xfrm>
            <a:off x="4067175" y="306863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24" name="Oval 8"/>
          <p:cNvSpPr>
            <a:spLocks noChangeArrowheads="1"/>
          </p:cNvSpPr>
          <p:nvPr/>
        </p:nvSpPr>
        <p:spPr bwMode="auto">
          <a:xfrm>
            <a:off x="3635375" y="4581525"/>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26" name="Oval 9"/>
          <p:cNvSpPr>
            <a:spLocks noChangeArrowheads="1"/>
          </p:cNvSpPr>
          <p:nvPr/>
        </p:nvSpPr>
        <p:spPr bwMode="auto">
          <a:xfrm>
            <a:off x="2843213" y="17002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27" name="Straight Connector 11"/>
          <p:cNvCxnSpPr>
            <a:cxnSpLocks noChangeShapeType="1"/>
            <a:stCxn id="20" idx="4"/>
            <a:endCxn id="21" idx="0"/>
          </p:cNvCxnSpPr>
          <p:nvPr/>
        </p:nvCxnSpPr>
        <p:spPr bwMode="auto">
          <a:xfrm>
            <a:off x="1692275" y="3357563"/>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13"/>
          <p:cNvCxnSpPr>
            <a:cxnSpLocks noChangeShapeType="1"/>
            <a:stCxn id="20" idx="7"/>
            <a:endCxn id="26" idx="2"/>
          </p:cNvCxnSpPr>
          <p:nvPr/>
        </p:nvCxnSpPr>
        <p:spPr bwMode="auto">
          <a:xfrm flipV="1">
            <a:off x="1946275" y="2060575"/>
            <a:ext cx="896938"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0" name="Straight Connector 16"/>
          <p:cNvCxnSpPr>
            <a:cxnSpLocks noChangeShapeType="1"/>
            <a:stCxn id="21" idx="7"/>
            <a:endCxn id="26" idx="3"/>
          </p:cNvCxnSpPr>
          <p:nvPr/>
        </p:nvCxnSpPr>
        <p:spPr bwMode="auto">
          <a:xfrm flipV="1">
            <a:off x="2306638" y="2314575"/>
            <a:ext cx="642937"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21"/>
          <p:cNvCxnSpPr>
            <a:cxnSpLocks noChangeShapeType="1"/>
            <a:stCxn id="21" idx="6"/>
            <a:endCxn id="23" idx="2"/>
          </p:cNvCxnSpPr>
          <p:nvPr/>
        </p:nvCxnSpPr>
        <p:spPr bwMode="auto">
          <a:xfrm flipV="1">
            <a:off x="2411413" y="3429000"/>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Connector 24"/>
          <p:cNvCxnSpPr>
            <a:cxnSpLocks noChangeShapeType="1"/>
            <a:stCxn id="21" idx="6"/>
            <a:endCxn id="24" idx="2"/>
          </p:cNvCxnSpPr>
          <p:nvPr/>
        </p:nvCxnSpPr>
        <p:spPr bwMode="auto">
          <a:xfrm>
            <a:off x="2411413" y="4365625"/>
            <a:ext cx="1223962"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3" name="TextBox 28"/>
          <p:cNvSpPr txBox="1"/>
          <p:nvPr/>
        </p:nvSpPr>
        <p:spPr>
          <a:xfrm>
            <a:off x="7019925" y="2420938"/>
            <a:ext cx="958850" cy="2554287"/>
          </a:xfrm>
          <a:prstGeom prst="rect">
            <a:avLst/>
          </a:prstGeom>
          <a:noFill/>
        </p:spPr>
        <p:txBody>
          <a:bodyPr wrap="none">
            <a:spAutoFit/>
          </a:bodyPr>
          <a:lstStyle/>
          <a:p>
            <a:pPr>
              <a:defRPr/>
            </a:pPr>
            <a:r>
              <a:rPr lang="en-US" sz="3200" dirty="0">
                <a:solidFill>
                  <a:schemeClr val="accent6">
                    <a:lumMod val="50000"/>
                  </a:schemeClr>
                </a:solidFill>
                <a:ea typeface="ＭＳ Ｐゴシック" charset="0"/>
                <a:cs typeface="ＭＳ Ｐゴシック" charset="0"/>
              </a:rPr>
              <a:t>A: 0</a:t>
            </a:r>
          </a:p>
          <a:p>
            <a:pPr>
              <a:defRPr/>
            </a:pPr>
            <a:r>
              <a:rPr lang="en-US" sz="3200" b="1" u="sng" dirty="0">
                <a:solidFill>
                  <a:schemeClr val="accent6">
                    <a:lumMod val="50000"/>
                  </a:schemeClr>
                </a:solidFill>
                <a:ea typeface="ＭＳ Ｐゴシック" charset="0"/>
                <a:cs typeface="ＭＳ Ｐゴシック" charset="0"/>
              </a:rPr>
              <a:t>B: 5</a:t>
            </a:r>
          </a:p>
          <a:p>
            <a:pPr>
              <a:defRPr/>
            </a:pPr>
            <a:r>
              <a:rPr lang="en-US" sz="3200" dirty="0">
                <a:solidFill>
                  <a:schemeClr val="accent6">
                    <a:lumMod val="50000"/>
                  </a:schemeClr>
                </a:solidFill>
                <a:ea typeface="ＭＳ Ｐゴシック" charset="0"/>
                <a:cs typeface="ＭＳ Ｐゴシック" charset="0"/>
              </a:rPr>
              <a:t>C: 0</a:t>
            </a:r>
          </a:p>
          <a:p>
            <a:pPr>
              <a:defRPr/>
            </a:pPr>
            <a:r>
              <a:rPr lang="en-US" sz="3200" dirty="0">
                <a:solidFill>
                  <a:schemeClr val="accent6">
                    <a:lumMod val="50000"/>
                  </a:schemeClr>
                </a:solidFill>
                <a:ea typeface="ＭＳ Ｐゴシック" charset="0"/>
                <a:cs typeface="ＭＳ Ｐゴシック" charset="0"/>
              </a:rPr>
              <a:t>D: 0</a:t>
            </a:r>
          </a:p>
          <a:p>
            <a:pPr>
              <a:defRPr/>
            </a:pPr>
            <a:r>
              <a:rPr lang="en-US" sz="3200" dirty="0">
                <a:solidFill>
                  <a:schemeClr val="accent6">
                    <a:lumMod val="50000"/>
                  </a:schemeClr>
                </a:solidFill>
                <a:ea typeface="ＭＳ Ｐゴシック" charset="0"/>
                <a:cs typeface="ＭＳ Ｐゴシック" charset="0"/>
              </a:rPr>
              <a:t>E: 0</a:t>
            </a:r>
          </a:p>
        </p:txBody>
      </p:sp>
    </p:spTree>
    <p:extLst>
      <p:ext uri="{BB962C8B-B14F-4D97-AF65-F5344CB8AC3E}">
        <p14:creationId xmlns:p14="http://schemas.microsoft.com/office/powerpoint/2010/main" val="9206176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內容版面配置區 2"/>
          <p:cNvSpPr>
            <a:spLocks noGrp="1"/>
          </p:cNvSpPr>
          <p:nvPr>
            <p:ph idx="1"/>
          </p:nvPr>
        </p:nvSpPr>
        <p:spPr>
          <a:xfrm>
            <a:off x="107950" y="1125538"/>
            <a:ext cx="8856663" cy="5399087"/>
          </a:xfrm>
        </p:spPr>
        <p:txBody>
          <a:bodyPr/>
          <a:lstStyle/>
          <a:p>
            <a:pPr>
              <a:buFont typeface="Arial" charset="0"/>
              <a:buNone/>
            </a:pPr>
            <a:r>
              <a:rPr lang="en-US" altLang="en-US" sz="2400" dirty="0">
                <a:latin typeface="Calibri" charset="0"/>
                <a:ea typeface="標楷體" charset="-120"/>
              </a:rPr>
              <a:t>週次 (Week)    日期 (Date)    內容 (Subject/Topics)</a:t>
            </a:r>
          </a:p>
          <a:p>
            <a:pPr>
              <a:buFont typeface="Arial" charset="0"/>
              <a:buNone/>
            </a:pPr>
            <a:r>
              <a:rPr lang="en-US" altLang="zh-TW" sz="2400" dirty="0">
                <a:solidFill>
                  <a:schemeClr val="accent3">
                    <a:lumMod val="50000"/>
                  </a:schemeClr>
                </a:solidFill>
                <a:latin typeface="Calibri" charset="0"/>
                <a:ea typeface="標楷體" charset="-120"/>
              </a:rPr>
              <a:t>14    </a:t>
            </a:r>
            <a:r>
              <a:rPr lang="en-US" altLang="zh-TW" sz="2400" dirty="0" smtClean="0">
                <a:solidFill>
                  <a:schemeClr val="accent3">
                    <a:lumMod val="50000"/>
                  </a:schemeClr>
                </a:solidFill>
                <a:latin typeface="Calibri" charset="0"/>
                <a:ea typeface="標楷體" charset="-120"/>
              </a:rPr>
              <a:t>2017/05/17    </a:t>
            </a:r>
            <a:r>
              <a:rPr lang="en-US" altLang="zh-TW" sz="2400" dirty="0">
                <a:solidFill>
                  <a:schemeClr val="accent3">
                    <a:lumMod val="50000"/>
                  </a:schemeClr>
                </a:solidFill>
                <a:latin typeface="Calibri" charset="0"/>
                <a:ea typeface="標楷體" charset="-120"/>
              </a:rPr>
              <a:t>Social Network Analysis (</a:t>
            </a:r>
            <a:r>
              <a:rPr lang="zh-TW" altLang="en-US" sz="2400" dirty="0">
                <a:solidFill>
                  <a:schemeClr val="accent3">
                    <a:lumMod val="50000"/>
                  </a:schemeClr>
                </a:solidFill>
                <a:latin typeface="Calibri" charset="0"/>
                <a:ea typeface="標楷體" charset="-120"/>
              </a:rPr>
              <a:t>社會網絡分析</a:t>
            </a:r>
            <a:r>
              <a:rPr lang="en-US" altLang="zh-TW" sz="2400" dirty="0">
                <a:solidFill>
                  <a:schemeClr val="accent3">
                    <a:lumMod val="50000"/>
                  </a:schemeClr>
                </a:solidFill>
                <a:latin typeface="Calibri" charset="0"/>
                <a:ea typeface="標楷體" charset="-120"/>
              </a:rPr>
              <a:t>)</a:t>
            </a:r>
          </a:p>
          <a:p>
            <a:pPr>
              <a:buNone/>
            </a:pPr>
            <a:r>
              <a:rPr lang="en-US" altLang="zh-TW" sz="2400" dirty="0">
                <a:solidFill>
                  <a:srgbClr val="FF0000"/>
                </a:solidFill>
                <a:latin typeface="Calibri" charset="0"/>
                <a:ea typeface="標楷體" charset="-120"/>
              </a:rPr>
              <a:t>15    </a:t>
            </a:r>
            <a:r>
              <a:rPr lang="en-US" altLang="zh-TW" sz="2400" dirty="0" smtClean="0">
                <a:solidFill>
                  <a:srgbClr val="FF0000"/>
                </a:solidFill>
                <a:latin typeface="Calibri" charset="0"/>
                <a:ea typeface="標楷體" charset="-120"/>
              </a:rPr>
              <a:t>2017/05/24    </a:t>
            </a:r>
            <a:r>
              <a:rPr lang="en-US" altLang="zh-TW" sz="2300" dirty="0">
                <a:solidFill>
                  <a:srgbClr val="FF0000"/>
                </a:solidFill>
                <a:latin typeface="Calibri" charset="0"/>
                <a:ea typeface="標楷體" charset="-120"/>
              </a:rPr>
              <a:t>Measurements and Tools of Social Network Analysis </a:t>
            </a:r>
            <a:r>
              <a:rPr lang="en-US" altLang="zh-TW" sz="2400" dirty="0" smtClean="0">
                <a:solidFill>
                  <a:srgbClr val="FF0000"/>
                </a:solidFill>
                <a:latin typeface="Calibri" charset="0"/>
                <a:ea typeface="標楷體" charset="-120"/>
              </a:rPr>
              <a:t/>
            </a:r>
            <a:br>
              <a:rPr lang="en-US" altLang="zh-TW" sz="2400" dirty="0" smtClean="0">
                <a:solidFill>
                  <a:srgbClr val="FF0000"/>
                </a:solidFill>
                <a:latin typeface="Calibri" charset="0"/>
                <a:ea typeface="標楷體" charset="-120"/>
              </a:rPr>
            </a:br>
            <a:r>
              <a:rPr lang="en-US" altLang="zh-TW" sz="2400" dirty="0" smtClean="0">
                <a:solidFill>
                  <a:srgbClr val="FF0000"/>
                </a:solidFill>
                <a:latin typeface="Calibri" charset="0"/>
                <a:ea typeface="標楷體" charset="-120"/>
              </a:rPr>
              <a:t>                             (</a:t>
            </a:r>
            <a:r>
              <a:rPr lang="zh-TW" altLang="en-US" sz="2400" dirty="0">
                <a:solidFill>
                  <a:srgbClr val="FF0000"/>
                </a:solidFill>
                <a:latin typeface="Calibri" charset="0"/>
                <a:ea typeface="標楷體" charset="-120"/>
              </a:rPr>
              <a:t>社會網絡分析量測與工具</a:t>
            </a:r>
            <a:r>
              <a:rPr lang="en-US" altLang="zh-TW" sz="2400" dirty="0">
                <a:solidFill>
                  <a:srgbClr val="FF0000"/>
                </a:solidFill>
                <a:latin typeface="Calibri" charset="0"/>
                <a:ea typeface="標楷體" charset="-120"/>
              </a:rPr>
              <a:t>)</a:t>
            </a:r>
          </a:p>
          <a:p>
            <a:pPr>
              <a:buNone/>
            </a:pPr>
            <a:r>
              <a:rPr lang="en-US" altLang="zh-TW" sz="2400" dirty="0" smtClean="0">
                <a:solidFill>
                  <a:srgbClr val="4F6228"/>
                </a:solidFill>
                <a:latin typeface="Calibri" charset="0"/>
                <a:ea typeface="標楷體" charset="-120"/>
              </a:rPr>
              <a:t>16    2017/05/31    </a:t>
            </a:r>
            <a:r>
              <a:rPr lang="en-US" altLang="zh-TW" sz="2400" dirty="0">
                <a:solidFill>
                  <a:srgbClr val="4F6228"/>
                </a:solidFill>
                <a:latin typeface="Calibri" charset="0"/>
                <a:ea typeface="標楷體" charset="-120"/>
              </a:rPr>
              <a:t>Invited Talk: From Blog to Job Bank </a:t>
            </a:r>
            <a:r>
              <a:rPr lang="en-US" altLang="zh-TW" sz="2400" dirty="0" smtClean="0">
                <a:solidFill>
                  <a:srgbClr val="4F6228"/>
                </a:solidFill>
                <a:latin typeface="Calibri" charset="0"/>
                <a:ea typeface="標楷體" charset="-120"/>
              </a:rPr>
              <a:t/>
            </a:r>
            <a:br>
              <a:rPr lang="en-US" altLang="zh-TW" sz="2400" dirty="0" smtClean="0">
                <a:solidFill>
                  <a:srgbClr val="4F6228"/>
                </a:solidFill>
                <a:latin typeface="Calibri" charset="0"/>
                <a:ea typeface="標楷體" charset="-120"/>
              </a:rPr>
            </a:br>
            <a:r>
              <a:rPr lang="en-US" altLang="zh-TW" sz="2400" dirty="0" smtClean="0">
                <a:solidFill>
                  <a:srgbClr val="4F6228"/>
                </a:solidFill>
                <a:latin typeface="Calibri" charset="0"/>
                <a:ea typeface="標楷體" charset="-120"/>
              </a:rPr>
              <a:t>                             (</a:t>
            </a:r>
            <a:r>
              <a:rPr lang="zh-TW" altLang="en-US" sz="2400" dirty="0">
                <a:solidFill>
                  <a:srgbClr val="4F6228"/>
                </a:solidFill>
                <a:latin typeface="Calibri" charset="0"/>
                <a:ea typeface="標楷體" charset="-120"/>
              </a:rPr>
              <a:t>社群平台分析</a:t>
            </a:r>
            <a:r>
              <a:rPr lang="en-US" altLang="zh-TW" sz="2400" dirty="0">
                <a:solidFill>
                  <a:srgbClr val="4F6228"/>
                </a:solidFill>
                <a:latin typeface="Calibri" charset="0"/>
                <a:ea typeface="標楷體" charset="-120"/>
              </a:rPr>
              <a:t>) </a:t>
            </a:r>
            <a:r>
              <a:rPr lang="en-US" altLang="zh-TW" sz="2400" dirty="0" smtClean="0">
                <a:solidFill>
                  <a:srgbClr val="4F6228"/>
                </a:solidFill>
                <a:latin typeface="Calibri" charset="0"/>
                <a:ea typeface="標楷體" charset="-120"/>
              </a:rPr>
              <a:t/>
            </a:r>
            <a:br>
              <a:rPr lang="en-US" altLang="zh-TW" sz="2400" dirty="0" smtClean="0">
                <a:solidFill>
                  <a:srgbClr val="4F6228"/>
                </a:solidFill>
                <a:latin typeface="Calibri" charset="0"/>
                <a:ea typeface="標楷體" charset="-120"/>
              </a:rPr>
            </a:br>
            <a:r>
              <a:rPr lang="en-US" altLang="zh-TW" sz="2400" dirty="0" smtClean="0">
                <a:solidFill>
                  <a:srgbClr val="4F6228"/>
                </a:solidFill>
                <a:latin typeface="Calibri" charset="0"/>
                <a:ea typeface="標楷體" charset="-120"/>
              </a:rPr>
              <a:t>                             [</a:t>
            </a:r>
            <a:r>
              <a:rPr lang="en-US" altLang="zh-TW" sz="2400" dirty="0">
                <a:solidFill>
                  <a:srgbClr val="4F6228"/>
                </a:solidFill>
                <a:latin typeface="Calibri" charset="0"/>
                <a:ea typeface="標楷體" charset="-120"/>
              </a:rPr>
              <a:t>Invited Speaker: Dr. </a:t>
            </a:r>
            <a:r>
              <a:rPr lang="en-US" altLang="zh-TW" sz="2400" dirty="0" smtClean="0">
                <a:solidFill>
                  <a:srgbClr val="4F6228"/>
                </a:solidFill>
                <a:latin typeface="Calibri" charset="0"/>
                <a:ea typeface="標楷體" charset="-120"/>
              </a:rPr>
              <a:t>Rick Cheng-Yu </a:t>
            </a:r>
            <a:r>
              <a:rPr lang="en-US" altLang="zh-TW" sz="2400" dirty="0">
                <a:solidFill>
                  <a:srgbClr val="4F6228"/>
                </a:solidFill>
                <a:latin typeface="Calibri" charset="0"/>
                <a:ea typeface="標楷體" charset="-120"/>
              </a:rPr>
              <a:t>Lu, CDO, 104</a:t>
            </a:r>
            <a:r>
              <a:rPr lang="en-US" altLang="zh-TW" sz="2400" dirty="0" smtClean="0">
                <a:solidFill>
                  <a:srgbClr val="4F6228"/>
                </a:solidFill>
                <a:latin typeface="Calibri" charset="0"/>
                <a:ea typeface="標楷體" charset="-120"/>
              </a:rPr>
              <a:t>]</a:t>
            </a:r>
          </a:p>
          <a:p>
            <a:pPr>
              <a:buNone/>
            </a:pPr>
            <a:r>
              <a:rPr lang="en-US" altLang="zh-TW" sz="2400" dirty="0" smtClean="0">
                <a:solidFill>
                  <a:srgbClr val="984807"/>
                </a:solidFill>
                <a:latin typeface="Calibri" charset="0"/>
                <a:ea typeface="標楷體" charset="-120"/>
              </a:rPr>
              <a:t>17    2017/06/07    </a:t>
            </a:r>
            <a:r>
              <a:rPr lang="en-US" altLang="zh-TW" sz="2400" dirty="0">
                <a:solidFill>
                  <a:srgbClr val="984807"/>
                </a:solidFill>
                <a:latin typeface="Calibri" charset="0"/>
                <a:ea typeface="標楷體" charset="-120"/>
              </a:rPr>
              <a:t>Final Project Presentation I (</a:t>
            </a:r>
            <a:r>
              <a:rPr lang="zh-TW" altLang="en-US" sz="2400" dirty="0">
                <a:solidFill>
                  <a:srgbClr val="984807"/>
                </a:solidFill>
                <a:latin typeface="Calibri" charset="0"/>
                <a:ea typeface="標楷體" charset="-120"/>
              </a:rPr>
              <a:t>期末報告 </a:t>
            </a:r>
            <a:r>
              <a:rPr lang="en-US" altLang="zh-TW" sz="2400" dirty="0">
                <a:solidFill>
                  <a:srgbClr val="984807"/>
                </a:solidFill>
                <a:latin typeface="Calibri" charset="0"/>
                <a:ea typeface="標楷體" charset="-120"/>
              </a:rPr>
              <a:t>I)</a:t>
            </a:r>
          </a:p>
          <a:p>
            <a:pPr>
              <a:buFont typeface="Arial" charset="0"/>
              <a:buNone/>
            </a:pPr>
            <a:r>
              <a:rPr lang="en-US" altLang="zh-TW" sz="2400" dirty="0">
                <a:solidFill>
                  <a:srgbClr val="984807"/>
                </a:solidFill>
                <a:latin typeface="Calibri" charset="0"/>
                <a:ea typeface="標楷體" charset="-120"/>
              </a:rPr>
              <a:t>18    </a:t>
            </a:r>
            <a:r>
              <a:rPr lang="en-US" altLang="zh-TW" sz="2400" dirty="0" smtClean="0">
                <a:solidFill>
                  <a:srgbClr val="984807"/>
                </a:solidFill>
                <a:latin typeface="Calibri" charset="0"/>
                <a:ea typeface="標楷體" charset="-120"/>
              </a:rPr>
              <a:t>2017/06/14    </a:t>
            </a:r>
            <a:r>
              <a:rPr lang="en-US" altLang="zh-TW" sz="2400" dirty="0">
                <a:solidFill>
                  <a:srgbClr val="984807"/>
                </a:solidFill>
                <a:latin typeface="Calibri" charset="0"/>
                <a:ea typeface="標楷體" charset="-120"/>
              </a:rPr>
              <a:t>Final Project Presentation II (</a:t>
            </a:r>
            <a:r>
              <a:rPr lang="zh-TW" altLang="en-US" sz="2400" dirty="0">
                <a:solidFill>
                  <a:srgbClr val="984807"/>
                </a:solidFill>
                <a:latin typeface="Calibri" charset="0"/>
                <a:ea typeface="標楷體" charset="-120"/>
              </a:rPr>
              <a:t>期末報告 </a:t>
            </a:r>
            <a:r>
              <a:rPr lang="en-US" altLang="zh-TW" sz="2400" dirty="0">
                <a:solidFill>
                  <a:srgbClr val="984807"/>
                </a:solidFill>
                <a:latin typeface="Calibri" charset="0"/>
                <a:ea typeface="標楷體" charset="-120"/>
              </a:rPr>
              <a:t>II)</a:t>
            </a:r>
          </a:p>
        </p:txBody>
      </p:sp>
      <p:sp>
        <p:nvSpPr>
          <p:cNvPr id="13315" name="矩形 4"/>
          <p:cNvSpPr>
            <a:spLocks noChangeArrowheads="1"/>
          </p:cNvSpPr>
          <p:nvPr/>
        </p:nvSpPr>
        <p:spPr bwMode="auto">
          <a:xfrm>
            <a:off x="395288" y="260350"/>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zh-TW" altLang="en-US" sz="4400" b="1">
                <a:solidFill>
                  <a:schemeClr val="tx2"/>
                </a:solidFill>
                <a:ea typeface="標楷體" charset="-120"/>
              </a:rPr>
              <a:t>課程大綱 </a:t>
            </a:r>
            <a:r>
              <a:rPr lang="en-US" altLang="zh-TW" sz="4400" b="1">
                <a:solidFill>
                  <a:schemeClr val="tx2"/>
                </a:solidFill>
                <a:ea typeface="標楷體" charset="-120"/>
              </a:rPr>
              <a:t>(Syllabus)</a:t>
            </a:r>
            <a:endParaRPr lang="zh-TW" altLang="en-US" sz="4400" b="1">
              <a:solidFill>
                <a:schemeClr val="tx2"/>
              </a:solidFill>
              <a:ea typeface="標楷體" charset="-120"/>
            </a:endParaRPr>
          </a:p>
        </p:txBody>
      </p:sp>
      <p:sp>
        <p:nvSpPr>
          <p:cNvPr id="13316" name="投影片編號版面配置區 3"/>
          <p:cNvSpPr>
            <a:spLocks noGrp="1"/>
          </p:cNvSpPr>
          <p:nvPr>
            <p:ph type="sldNum" sz="quarter" idx="12"/>
          </p:nvPr>
        </p:nvSpPr>
        <p:spPr bwMode="auto">
          <a:xfrm>
            <a:off x="8459788" y="6597650"/>
            <a:ext cx="6492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62EFA46E-E242-2847-9CA3-CCBCAAAD28A1}" type="slidenum">
              <a:rPr lang="zh-TW" altLang="en-US" sz="1200">
                <a:solidFill>
                  <a:srgbClr val="898989"/>
                </a:solidFill>
              </a:rPr>
              <a:pPr eaLnBrk="1" hangingPunct="1">
                <a:spcBef>
                  <a:spcPct val="0"/>
                </a:spcBef>
                <a:buFontTx/>
                <a:buNone/>
              </a:pPr>
              <a:t>5</a:t>
            </a:fld>
            <a:endParaRPr lang="zh-TW" altLang="en-US" sz="1200">
              <a:solidFill>
                <a:srgbClr val="898989"/>
              </a:solidFill>
            </a:endParaRPr>
          </a:p>
        </p:txBody>
      </p:sp>
    </p:spTree>
    <p:extLst>
      <p:ext uri="{BB962C8B-B14F-4D97-AF65-F5344CB8AC3E}">
        <p14:creationId xmlns:p14="http://schemas.microsoft.com/office/powerpoint/2010/main" val="16468655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884C7F1-1818-EA4C-8527-069235DFDA73}" type="slidenum">
              <a:rPr kumimoji="0" lang="zh-TW" altLang="en-US" sz="1200">
                <a:solidFill>
                  <a:srgbClr val="898989"/>
                </a:solidFill>
                <a:latin typeface="Calibri" charset="0"/>
                <a:ea typeface="新細明體" charset="-120"/>
              </a:rPr>
              <a:pPr eaLnBrk="1" hangingPunct="1"/>
              <a:t>50</a:t>
            </a:fld>
            <a:endParaRPr kumimoji="0" lang="zh-TW" altLang="en-US" sz="1200">
              <a:solidFill>
                <a:srgbClr val="898989"/>
              </a:solidFill>
              <a:latin typeface="Calibri" charset="0"/>
              <a:ea typeface="新細明體" charset="-120"/>
            </a:endParaRPr>
          </a:p>
        </p:txBody>
      </p:sp>
      <p:sp>
        <p:nvSpPr>
          <p:cNvPr id="5" name="Oval 4"/>
          <p:cNvSpPr>
            <a:spLocks noChangeArrowheads="1"/>
          </p:cNvSpPr>
          <p:nvPr/>
        </p:nvSpPr>
        <p:spPr bwMode="auto">
          <a:xfrm>
            <a:off x="3275013" y="22764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4787900" y="981075"/>
            <a:ext cx="360363" cy="360363"/>
          </a:xfrm>
          <a:prstGeom prst="ellipse">
            <a:avLst/>
          </a:prstGeom>
          <a:solidFill>
            <a:srgbClr val="BFBFBF"/>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8" name="Oval 7"/>
          <p:cNvSpPr>
            <a:spLocks noChangeArrowheads="1"/>
          </p:cNvSpPr>
          <p:nvPr/>
        </p:nvSpPr>
        <p:spPr bwMode="auto">
          <a:xfrm>
            <a:off x="41402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4140200" y="17732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10" name="Oval 9"/>
          <p:cNvSpPr>
            <a:spLocks noChangeArrowheads="1"/>
          </p:cNvSpPr>
          <p:nvPr/>
        </p:nvSpPr>
        <p:spPr bwMode="auto">
          <a:xfrm>
            <a:off x="5940425" y="29972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sp>
        <p:nvSpPr>
          <p:cNvPr id="11" name="Oval 10"/>
          <p:cNvSpPr>
            <a:spLocks noChangeArrowheads="1"/>
          </p:cNvSpPr>
          <p:nvPr/>
        </p:nvSpPr>
        <p:spPr bwMode="auto">
          <a:xfrm>
            <a:off x="5003800" y="2276475"/>
            <a:ext cx="358775"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3" name="Oval 12"/>
          <p:cNvSpPr>
            <a:spLocks noChangeArrowheads="1"/>
          </p:cNvSpPr>
          <p:nvPr/>
        </p:nvSpPr>
        <p:spPr bwMode="auto">
          <a:xfrm>
            <a:off x="5867400" y="14843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6227763" y="2276475"/>
            <a:ext cx="360362" cy="360363"/>
          </a:xfrm>
          <a:prstGeom prst="ellipse">
            <a:avLst/>
          </a:prstGeom>
          <a:solidFill>
            <a:srgbClr val="BFBFBF"/>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cxnSp>
        <p:nvCxnSpPr>
          <p:cNvPr id="15" name="Straight Connector 14"/>
          <p:cNvCxnSpPr>
            <a:cxnSpLocks noChangeShapeType="1"/>
            <a:stCxn id="8" idx="6"/>
            <a:endCxn id="11" idx="3"/>
          </p:cNvCxnSpPr>
          <p:nvPr/>
        </p:nvCxnSpPr>
        <p:spPr bwMode="auto">
          <a:xfrm flipV="1">
            <a:off x="4500563" y="2584450"/>
            <a:ext cx="555625"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8" idx="0"/>
            <a:endCxn id="9" idx="4"/>
          </p:cNvCxnSpPr>
          <p:nvPr/>
        </p:nvCxnSpPr>
        <p:spPr bwMode="auto">
          <a:xfrm flipV="1">
            <a:off x="4319588" y="2133600"/>
            <a:ext cx="0" cy="647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8" idx="2"/>
            <a:endCxn id="5" idx="5"/>
          </p:cNvCxnSpPr>
          <p:nvPr/>
        </p:nvCxnSpPr>
        <p:spPr bwMode="auto">
          <a:xfrm flipH="1" flipV="1">
            <a:off x="3582988" y="2584450"/>
            <a:ext cx="557212"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38" idx="5"/>
          </p:cNvCxnSpPr>
          <p:nvPr/>
        </p:nvCxnSpPr>
        <p:spPr bwMode="auto">
          <a:xfrm flipH="1" flipV="1">
            <a:off x="3656013" y="1287463"/>
            <a:ext cx="536575"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7" idx="3"/>
            <a:endCxn id="9" idx="7"/>
          </p:cNvCxnSpPr>
          <p:nvPr/>
        </p:nvCxnSpPr>
        <p:spPr bwMode="auto">
          <a:xfrm flipH="1">
            <a:off x="4448175" y="1287463"/>
            <a:ext cx="392113"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10" idx="1"/>
            <a:endCxn id="11" idx="5"/>
          </p:cNvCxnSpPr>
          <p:nvPr/>
        </p:nvCxnSpPr>
        <p:spPr bwMode="auto">
          <a:xfrm flipH="1" flipV="1">
            <a:off x="5310188" y="2584450"/>
            <a:ext cx="682625" cy="4651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1"/>
            <a:endCxn id="9" idx="6"/>
          </p:cNvCxnSpPr>
          <p:nvPr/>
        </p:nvCxnSpPr>
        <p:spPr bwMode="auto">
          <a:xfrm flipH="1" flipV="1">
            <a:off x="4500563" y="1952625"/>
            <a:ext cx="555625"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stCxn id="5" idx="7"/>
            <a:endCxn id="9" idx="2"/>
          </p:cNvCxnSpPr>
          <p:nvPr/>
        </p:nvCxnSpPr>
        <p:spPr bwMode="auto">
          <a:xfrm flipV="1">
            <a:off x="3582988" y="1952625"/>
            <a:ext cx="557212"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34" idx="6"/>
            <a:endCxn id="5" idx="2"/>
          </p:cNvCxnSpPr>
          <p:nvPr/>
        </p:nvCxnSpPr>
        <p:spPr bwMode="auto">
          <a:xfrm>
            <a:off x="2771775" y="2455863"/>
            <a:ext cx="50323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1" idx="7"/>
            <a:endCxn id="13" idx="3"/>
          </p:cNvCxnSpPr>
          <p:nvPr/>
        </p:nvCxnSpPr>
        <p:spPr bwMode="auto">
          <a:xfrm flipV="1">
            <a:off x="5310188" y="1792288"/>
            <a:ext cx="609600" cy="53657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1" idx="6"/>
            <a:endCxn id="14" idx="2"/>
          </p:cNvCxnSpPr>
          <p:nvPr/>
        </p:nvCxnSpPr>
        <p:spPr bwMode="auto">
          <a:xfrm>
            <a:off x="5362575" y="2455863"/>
            <a:ext cx="86518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4" name="Oval 5"/>
          <p:cNvSpPr>
            <a:spLocks noChangeArrowheads="1"/>
          </p:cNvSpPr>
          <p:nvPr/>
        </p:nvSpPr>
        <p:spPr bwMode="auto">
          <a:xfrm>
            <a:off x="2411413" y="22764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38" name="Oval 5"/>
          <p:cNvSpPr>
            <a:spLocks noChangeArrowheads="1"/>
          </p:cNvSpPr>
          <p:nvPr/>
        </p:nvSpPr>
        <p:spPr bwMode="auto">
          <a:xfrm>
            <a:off x="3348038" y="9810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29" name="Oval 4"/>
          <p:cNvSpPr>
            <a:spLocks noChangeArrowheads="1"/>
          </p:cNvSpPr>
          <p:nvPr/>
        </p:nvSpPr>
        <p:spPr bwMode="auto">
          <a:xfrm>
            <a:off x="3427413" y="53721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31" name="Oval 7"/>
          <p:cNvSpPr>
            <a:spLocks noChangeArrowheads="1"/>
          </p:cNvSpPr>
          <p:nvPr/>
        </p:nvSpPr>
        <p:spPr bwMode="auto">
          <a:xfrm>
            <a:off x="4292600" y="587692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32" name="Oval 8"/>
          <p:cNvSpPr>
            <a:spLocks noChangeArrowheads="1"/>
          </p:cNvSpPr>
          <p:nvPr/>
        </p:nvSpPr>
        <p:spPr bwMode="auto">
          <a:xfrm>
            <a:off x="4292600" y="48688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33" name="Oval 9"/>
          <p:cNvSpPr>
            <a:spLocks noChangeArrowheads="1"/>
          </p:cNvSpPr>
          <p:nvPr/>
        </p:nvSpPr>
        <p:spPr bwMode="auto">
          <a:xfrm>
            <a:off x="6092825" y="609282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sp>
        <p:nvSpPr>
          <p:cNvPr id="35" name="Oval 10"/>
          <p:cNvSpPr>
            <a:spLocks noChangeArrowheads="1"/>
          </p:cNvSpPr>
          <p:nvPr/>
        </p:nvSpPr>
        <p:spPr bwMode="auto">
          <a:xfrm>
            <a:off x="5156200" y="5372100"/>
            <a:ext cx="358775"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36" name="Oval 12"/>
          <p:cNvSpPr>
            <a:spLocks noChangeArrowheads="1"/>
          </p:cNvSpPr>
          <p:nvPr/>
        </p:nvSpPr>
        <p:spPr bwMode="auto">
          <a:xfrm>
            <a:off x="6019800" y="458152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cxnSp>
        <p:nvCxnSpPr>
          <p:cNvPr id="39" name="Straight Connector 14"/>
          <p:cNvCxnSpPr>
            <a:cxnSpLocks noChangeShapeType="1"/>
            <a:stCxn id="31" idx="6"/>
            <a:endCxn id="35" idx="3"/>
          </p:cNvCxnSpPr>
          <p:nvPr/>
        </p:nvCxnSpPr>
        <p:spPr bwMode="auto">
          <a:xfrm flipV="1">
            <a:off x="4652963" y="5680075"/>
            <a:ext cx="555625"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Straight Connector 15"/>
          <p:cNvCxnSpPr>
            <a:cxnSpLocks noChangeShapeType="1"/>
            <a:stCxn id="31" idx="0"/>
            <a:endCxn id="32" idx="4"/>
          </p:cNvCxnSpPr>
          <p:nvPr/>
        </p:nvCxnSpPr>
        <p:spPr bwMode="auto">
          <a:xfrm flipV="1">
            <a:off x="4471988" y="5229225"/>
            <a:ext cx="0" cy="647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1" name="Straight Connector 16"/>
          <p:cNvCxnSpPr>
            <a:cxnSpLocks noChangeShapeType="1"/>
            <a:stCxn id="31" idx="2"/>
            <a:endCxn id="29" idx="5"/>
          </p:cNvCxnSpPr>
          <p:nvPr/>
        </p:nvCxnSpPr>
        <p:spPr bwMode="auto">
          <a:xfrm flipH="1" flipV="1">
            <a:off x="3735388" y="5680075"/>
            <a:ext cx="557212"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2" name="Straight Connector 17"/>
          <p:cNvCxnSpPr>
            <a:cxnSpLocks noChangeShapeType="1"/>
            <a:stCxn id="32" idx="1"/>
            <a:endCxn id="51" idx="5"/>
          </p:cNvCxnSpPr>
          <p:nvPr/>
        </p:nvCxnSpPr>
        <p:spPr bwMode="auto">
          <a:xfrm flipH="1" flipV="1">
            <a:off x="3808413" y="4384675"/>
            <a:ext cx="536575" cy="53657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4" name="Straight Connector 21"/>
          <p:cNvCxnSpPr>
            <a:cxnSpLocks noChangeShapeType="1"/>
            <a:stCxn id="33" idx="1"/>
            <a:endCxn id="35" idx="5"/>
          </p:cNvCxnSpPr>
          <p:nvPr/>
        </p:nvCxnSpPr>
        <p:spPr bwMode="auto">
          <a:xfrm flipH="1" flipV="1">
            <a:off x="5462588" y="5680075"/>
            <a:ext cx="682625" cy="4651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5" name="Straight Connector 22"/>
          <p:cNvCxnSpPr>
            <a:cxnSpLocks noChangeShapeType="1"/>
            <a:stCxn id="35" idx="1"/>
            <a:endCxn id="32" idx="6"/>
          </p:cNvCxnSpPr>
          <p:nvPr/>
        </p:nvCxnSpPr>
        <p:spPr bwMode="auto">
          <a:xfrm flipH="1" flipV="1">
            <a:off x="4652963" y="5048250"/>
            <a:ext cx="555625"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6" name="Straight Connector 23"/>
          <p:cNvCxnSpPr>
            <a:cxnSpLocks noChangeShapeType="1"/>
            <a:stCxn id="29" idx="7"/>
            <a:endCxn id="32" idx="2"/>
          </p:cNvCxnSpPr>
          <p:nvPr/>
        </p:nvCxnSpPr>
        <p:spPr bwMode="auto">
          <a:xfrm flipV="1">
            <a:off x="3735388" y="5048250"/>
            <a:ext cx="557212"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7" name="Straight Connector 24"/>
          <p:cNvCxnSpPr>
            <a:cxnSpLocks noChangeShapeType="1"/>
            <a:stCxn id="50" idx="6"/>
            <a:endCxn id="29" idx="2"/>
          </p:cNvCxnSpPr>
          <p:nvPr/>
        </p:nvCxnSpPr>
        <p:spPr bwMode="auto">
          <a:xfrm>
            <a:off x="2924175" y="5553075"/>
            <a:ext cx="50323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8" name="Straight Connector 25"/>
          <p:cNvCxnSpPr>
            <a:cxnSpLocks noChangeShapeType="1"/>
            <a:stCxn id="35" idx="7"/>
            <a:endCxn id="36" idx="3"/>
          </p:cNvCxnSpPr>
          <p:nvPr/>
        </p:nvCxnSpPr>
        <p:spPr bwMode="auto">
          <a:xfrm flipV="1">
            <a:off x="5462588" y="4887913"/>
            <a:ext cx="609600"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0" name="Oval 5"/>
          <p:cNvSpPr>
            <a:spLocks noChangeArrowheads="1"/>
          </p:cNvSpPr>
          <p:nvPr/>
        </p:nvSpPr>
        <p:spPr bwMode="auto">
          <a:xfrm>
            <a:off x="2563813" y="53721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51" name="Oval 5"/>
          <p:cNvSpPr>
            <a:spLocks noChangeArrowheads="1"/>
          </p:cNvSpPr>
          <p:nvPr/>
        </p:nvSpPr>
        <p:spPr bwMode="auto">
          <a:xfrm>
            <a:off x="3500438" y="40767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52" name="圓角矩形 51"/>
          <p:cNvSpPr/>
          <p:nvPr/>
        </p:nvSpPr>
        <p:spPr>
          <a:xfrm>
            <a:off x="1908175" y="765175"/>
            <a:ext cx="5040313" cy="2735263"/>
          </a:xfrm>
          <a:prstGeom prst="roundRect">
            <a:avLst>
              <a:gd name="adj" fmla="val 6992"/>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3" name="圓角矩形 52"/>
          <p:cNvSpPr/>
          <p:nvPr/>
        </p:nvSpPr>
        <p:spPr>
          <a:xfrm>
            <a:off x="1908175" y="3860800"/>
            <a:ext cx="5040313" cy="2736850"/>
          </a:xfrm>
          <a:prstGeom prst="roundRect">
            <a:avLst>
              <a:gd name="adj" fmla="val 6992"/>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6602" name="Title 1"/>
          <p:cNvSpPr>
            <a:spLocks noGrp="1"/>
          </p:cNvSpPr>
          <p:nvPr>
            <p:ph type="title"/>
          </p:nvPr>
        </p:nvSpPr>
        <p:spPr>
          <a:xfrm>
            <a:off x="457200" y="44450"/>
            <a:ext cx="8075613" cy="647700"/>
          </a:xfrm>
        </p:spPr>
        <p:txBody>
          <a:bodyPr/>
          <a:lstStyle/>
          <a:p>
            <a:r>
              <a:rPr lang="en-US" altLang="zh-TW" sz="3200">
                <a:solidFill>
                  <a:schemeClr val="accent1"/>
                </a:solidFill>
                <a:latin typeface="Calibri" charset="0"/>
                <a:ea typeface="標楷體" charset="-120"/>
                <a:cs typeface="新細明體" charset="-120"/>
              </a:rPr>
              <a:t>Which Node is Most </a:t>
            </a:r>
            <a:r>
              <a:rPr lang="en-US" altLang="zh-TW" sz="3200">
                <a:solidFill>
                  <a:srgbClr val="FF0000"/>
                </a:solidFill>
                <a:latin typeface="Calibri" charset="0"/>
                <a:ea typeface="標楷體" charset="-120"/>
                <a:cs typeface="新細明體" charset="-120"/>
              </a:rPr>
              <a:t>Important</a:t>
            </a:r>
            <a:r>
              <a:rPr lang="en-US" altLang="zh-TW" sz="3200">
                <a:solidFill>
                  <a:schemeClr val="accent1"/>
                </a:solidFill>
                <a:latin typeface="Calibri" charset="0"/>
                <a:ea typeface="標楷體" charset="-120"/>
                <a:cs typeface="新細明體" charset="-120"/>
              </a:rPr>
              <a:t>?</a:t>
            </a:r>
          </a:p>
        </p:txBody>
      </p:sp>
      <p:sp>
        <p:nvSpPr>
          <p:cNvPr id="55" name="弧形箭號 (左彎) 54"/>
          <p:cNvSpPr/>
          <p:nvPr/>
        </p:nvSpPr>
        <p:spPr>
          <a:xfrm>
            <a:off x="7019925" y="2771775"/>
            <a:ext cx="1008063" cy="1989138"/>
          </a:xfrm>
          <a:prstGeom prst="curved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Tree>
    <p:extLst>
      <p:ext uri="{BB962C8B-B14F-4D97-AF65-F5344CB8AC3E}">
        <p14:creationId xmlns:p14="http://schemas.microsoft.com/office/powerpoint/2010/main" val="2010996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57305F9-5989-B04F-A40F-85C093609759}" type="slidenum">
              <a:rPr kumimoji="0" lang="zh-TW" altLang="en-US" sz="1200">
                <a:solidFill>
                  <a:srgbClr val="898989"/>
                </a:solidFill>
                <a:latin typeface="Calibri" charset="0"/>
                <a:ea typeface="新細明體" charset="-120"/>
              </a:rPr>
              <a:pPr eaLnBrk="1" hangingPunct="1"/>
              <a:t>51</a:t>
            </a:fld>
            <a:endParaRPr kumimoji="0" lang="zh-TW" altLang="en-US" sz="1200">
              <a:solidFill>
                <a:srgbClr val="898989"/>
              </a:solidFill>
              <a:latin typeface="Calibri" charset="0"/>
              <a:ea typeface="新細明體" charset="-120"/>
            </a:endParaRPr>
          </a:p>
        </p:txBody>
      </p:sp>
      <p:sp>
        <p:nvSpPr>
          <p:cNvPr id="5" name="Oval 4"/>
          <p:cNvSpPr>
            <a:spLocks noChangeArrowheads="1"/>
          </p:cNvSpPr>
          <p:nvPr/>
        </p:nvSpPr>
        <p:spPr bwMode="auto">
          <a:xfrm>
            <a:off x="3275013" y="22764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4787900" y="98107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8" name="Oval 7"/>
          <p:cNvSpPr>
            <a:spLocks noChangeArrowheads="1"/>
          </p:cNvSpPr>
          <p:nvPr/>
        </p:nvSpPr>
        <p:spPr bwMode="auto">
          <a:xfrm>
            <a:off x="41402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4140200" y="1773238"/>
            <a:ext cx="360363" cy="360362"/>
          </a:xfrm>
          <a:prstGeom prst="ellipse">
            <a:avLst/>
          </a:prstGeom>
          <a:solidFill>
            <a:srgbClr val="BFBFBF"/>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10" name="Oval 9"/>
          <p:cNvSpPr>
            <a:spLocks noChangeArrowheads="1"/>
          </p:cNvSpPr>
          <p:nvPr/>
        </p:nvSpPr>
        <p:spPr bwMode="auto">
          <a:xfrm>
            <a:off x="5940425" y="29972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sp>
        <p:nvSpPr>
          <p:cNvPr id="11" name="Oval 10"/>
          <p:cNvSpPr>
            <a:spLocks noChangeArrowheads="1"/>
          </p:cNvSpPr>
          <p:nvPr/>
        </p:nvSpPr>
        <p:spPr bwMode="auto">
          <a:xfrm>
            <a:off x="5003800" y="2276475"/>
            <a:ext cx="358775" cy="360363"/>
          </a:xfrm>
          <a:prstGeom prst="ellipse">
            <a:avLst/>
          </a:prstGeom>
          <a:solidFill>
            <a:srgbClr val="BFBFBF"/>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3" name="Oval 12"/>
          <p:cNvSpPr>
            <a:spLocks noChangeArrowheads="1"/>
          </p:cNvSpPr>
          <p:nvPr/>
        </p:nvSpPr>
        <p:spPr bwMode="auto">
          <a:xfrm>
            <a:off x="5867400" y="14843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6227763" y="22764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cxnSp>
        <p:nvCxnSpPr>
          <p:cNvPr id="15" name="Straight Connector 14"/>
          <p:cNvCxnSpPr>
            <a:cxnSpLocks noChangeShapeType="1"/>
            <a:stCxn id="8" idx="6"/>
            <a:endCxn id="11" idx="3"/>
          </p:cNvCxnSpPr>
          <p:nvPr/>
        </p:nvCxnSpPr>
        <p:spPr bwMode="auto">
          <a:xfrm flipV="1">
            <a:off x="4500563" y="2584450"/>
            <a:ext cx="555625"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8" idx="0"/>
            <a:endCxn id="9" idx="4"/>
          </p:cNvCxnSpPr>
          <p:nvPr/>
        </p:nvCxnSpPr>
        <p:spPr bwMode="auto">
          <a:xfrm flipV="1">
            <a:off x="4319588" y="2133600"/>
            <a:ext cx="0" cy="647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8" idx="2"/>
            <a:endCxn id="5" idx="5"/>
          </p:cNvCxnSpPr>
          <p:nvPr/>
        </p:nvCxnSpPr>
        <p:spPr bwMode="auto">
          <a:xfrm flipH="1" flipV="1">
            <a:off x="3582988" y="2584450"/>
            <a:ext cx="557212"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38" idx="5"/>
          </p:cNvCxnSpPr>
          <p:nvPr/>
        </p:nvCxnSpPr>
        <p:spPr bwMode="auto">
          <a:xfrm flipH="1" flipV="1">
            <a:off x="3656013" y="1287463"/>
            <a:ext cx="536575"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7" idx="3"/>
            <a:endCxn id="9" idx="7"/>
          </p:cNvCxnSpPr>
          <p:nvPr/>
        </p:nvCxnSpPr>
        <p:spPr bwMode="auto">
          <a:xfrm flipH="1">
            <a:off x="4448175" y="1287463"/>
            <a:ext cx="392113"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10" idx="1"/>
            <a:endCxn id="11" idx="5"/>
          </p:cNvCxnSpPr>
          <p:nvPr/>
        </p:nvCxnSpPr>
        <p:spPr bwMode="auto">
          <a:xfrm flipH="1" flipV="1">
            <a:off x="5310188" y="2584450"/>
            <a:ext cx="682625" cy="4651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1"/>
            <a:endCxn id="9" idx="6"/>
          </p:cNvCxnSpPr>
          <p:nvPr/>
        </p:nvCxnSpPr>
        <p:spPr bwMode="auto">
          <a:xfrm flipH="1" flipV="1">
            <a:off x="4500563" y="1952625"/>
            <a:ext cx="555625"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stCxn id="5" idx="7"/>
            <a:endCxn id="9" idx="2"/>
          </p:cNvCxnSpPr>
          <p:nvPr/>
        </p:nvCxnSpPr>
        <p:spPr bwMode="auto">
          <a:xfrm flipV="1">
            <a:off x="3582988" y="1952625"/>
            <a:ext cx="557212"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34" idx="6"/>
            <a:endCxn id="5" idx="2"/>
          </p:cNvCxnSpPr>
          <p:nvPr/>
        </p:nvCxnSpPr>
        <p:spPr bwMode="auto">
          <a:xfrm>
            <a:off x="2771775" y="2455863"/>
            <a:ext cx="50323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1" idx="7"/>
            <a:endCxn id="13" idx="3"/>
          </p:cNvCxnSpPr>
          <p:nvPr/>
        </p:nvCxnSpPr>
        <p:spPr bwMode="auto">
          <a:xfrm flipV="1">
            <a:off x="5310188" y="1792288"/>
            <a:ext cx="609600" cy="53657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1" idx="6"/>
            <a:endCxn id="14" idx="2"/>
          </p:cNvCxnSpPr>
          <p:nvPr/>
        </p:nvCxnSpPr>
        <p:spPr bwMode="auto">
          <a:xfrm>
            <a:off x="5362575" y="2455863"/>
            <a:ext cx="86518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4" name="Oval 5"/>
          <p:cNvSpPr>
            <a:spLocks noChangeArrowheads="1"/>
          </p:cNvSpPr>
          <p:nvPr/>
        </p:nvSpPr>
        <p:spPr bwMode="auto">
          <a:xfrm>
            <a:off x="2411413" y="22764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38" name="Oval 5"/>
          <p:cNvSpPr>
            <a:spLocks noChangeArrowheads="1"/>
          </p:cNvSpPr>
          <p:nvPr/>
        </p:nvSpPr>
        <p:spPr bwMode="auto">
          <a:xfrm>
            <a:off x="3348038" y="9810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29" name="Oval 4"/>
          <p:cNvSpPr>
            <a:spLocks noChangeArrowheads="1"/>
          </p:cNvSpPr>
          <p:nvPr/>
        </p:nvSpPr>
        <p:spPr bwMode="auto">
          <a:xfrm>
            <a:off x="3427413" y="53721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30" name="Oval 6"/>
          <p:cNvSpPr>
            <a:spLocks noChangeArrowheads="1"/>
          </p:cNvSpPr>
          <p:nvPr/>
        </p:nvSpPr>
        <p:spPr bwMode="auto">
          <a:xfrm>
            <a:off x="4940300" y="40767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31" name="Oval 7"/>
          <p:cNvSpPr>
            <a:spLocks noChangeArrowheads="1"/>
          </p:cNvSpPr>
          <p:nvPr/>
        </p:nvSpPr>
        <p:spPr bwMode="auto">
          <a:xfrm>
            <a:off x="4292600" y="587692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33" name="Oval 9"/>
          <p:cNvSpPr>
            <a:spLocks noChangeArrowheads="1"/>
          </p:cNvSpPr>
          <p:nvPr/>
        </p:nvSpPr>
        <p:spPr bwMode="auto">
          <a:xfrm>
            <a:off x="6092825" y="609282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sp>
        <p:nvSpPr>
          <p:cNvPr id="36" name="Oval 12"/>
          <p:cNvSpPr>
            <a:spLocks noChangeArrowheads="1"/>
          </p:cNvSpPr>
          <p:nvPr/>
        </p:nvSpPr>
        <p:spPr bwMode="auto">
          <a:xfrm>
            <a:off x="6019800" y="458152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37" name="Oval 13"/>
          <p:cNvSpPr>
            <a:spLocks noChangeArrowheads="1"/>
          </p:cNvSpPr>
          <p:nvPr/>
        </p:nvSpPr>
        <p:spPr bwMode="auto">
          <a:xfrm>
            <a:off x="6380163" y="53721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cxnSp>
        <p:nvCxnSpPr>
          <p:cNvPr id="41" name="Straight Connector 16"/>
          <p:cNvCxnSpPr>
            <a:cxnSpLocks noChangeShapeType="1"/>
            <a:stCxn id="31" idx="2"/>
            <a:endCxn id="29" idx="5"/>
          </p:cNvCxnSpPr>
          <p:nvPr/>
        </p:nvCxnSpPr>
        <p:spPr bwMode="auto">
          <a:xfrm flipH="1" flipV="1">
            <a:off x="3735388" y="5680075"/>
            <a:ext cx="557212"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7" name="Straight Connector 24"/>
          <p:cNvCxnSpPr>
            <a:cxnSpLocks noChangeShapeType="1"/>
            <a:stCxn id="50" idx="6"/>
            <a:endCxn id="29" idx="2"/>
          </p:cNvCxnSpPr>
          <p:nvPr/>
        </p:nvCxnSpPr>
        <p:spPr bwMode="auto">
          <a:xfrm>
            <a:off x="2924175" y="5553075"/>
            <a:ext cx="50323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0" name="Oval 5"/>
          <p:cNvSpPr>
            <a:spLocks noChangeArrowheads="1"/>
          </p:cNvSpPr>
          <p:nvPr/>
        </p:nvSpPr>
        <p:spPr bwMode="auto">
          <a:xfrm>
            <a:off x="2563813" y="53721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51" name="Oval 5"/>
          <p:cNvSpPr>
            <a:spLocks noChangeArrowheads="1"/>
          </p:cNvSpPr>
          <p:nvPr/>
        </p:nvSpPr>
        <p:spPr bwMode="auto">
          <a:xfrm>
            <a:off x="3500438" y="40767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3" name="圓角矩形 2"/>
          <p:cNvSpPr/>
          <p:nvPr/>
        </p:nvSpPr>
        <p:spPr>
          <a:xfrm>
            <a:off x="1908175" y="765175"/>
            <a:ext cx="5040313" cy="2735263"/>
          </a:xfrm>
          <a:prstGeom prst="roundRect">
            <a:avLst>
              <a:gd name="adj" fmla="val 6992"/>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4" name="圓角矩形 53"/>
          <p:cNvSpPr/>
          <p:nvPr/>
        </p:nvSpPr>
        <p:spPr>
          <a:xfrm>
            <a:off x="1908175" y="3860800"/>
            <a:ext cx="5040313" cy="2736850"/>
          </a:xfrm>
          <a:prstGeom prst="roundRect">
            <a:avLst>
              <a:gd name="adj" fmla="val 6992"/>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7619" name="Title 1"/>
          <p:cNvSpPr>
            <a:spLocks noGrp="1"/>
          </p:cNvSpPr>
          <p:nvPr>
            <p:ph type="title"/>
          </p:nvPr>
        </p:nvSpPr>
        <p:spPr>
          <a:xfrm>
            <a:off x="457200" y="44450"/>
            <a:ext cx="8075613" cy="647700"/>
          </a:xfrm>
        </p:spPr>
        <p:txBody>
          <a:bodyPr/>
          <a:lstStyle/>
          <a:p>
            <a:r>
              <a:rPr lang="en-US" altLang="zh-TW" sz="3200">
                <a:solidFill>
                  <a:schemeClr val="accent1"/>
                </a:solidFill>
                <a:latin typeface="Calibri" charset="0"/>
                <a:ea typeface="標楷體" charset="-120"/>
                <a:cs typeface="新細明體" charset="-120"/>
              </a:rPr>
              <a:t>Which Node is Most </a:t>
            </a:r>
            <a:r>
              <a:rPr lang="en-US" altLang="zh-TW" sz="3200">
                <a:solidFill>
                  <a:srgbClr val="FF0000"/>
                </a:solidFill>
                <a:latin typeface="Calibri" charset="0"/>
                <a:ea typeface="標楷體" charset="-120"/>
                <a:cs typeface="新細明體" charset="-120"/>
              </a:rPr>
              <a:t>Important</a:t>
            </a:r>
            <a:r>
              <a:rPr lang="en-US" altLang="zh-TW" sz="3200">
                <a:solidFill>
                  <a:schemeClr val="accent1"/>
                </a:solidFill>
                <a:latin typeface="Calibri" charset="0"/>
                <a:ea typeface="標楷體" charset="-120"/>
                <a:cs typeface="新細明體" charset="-120"/>
              </a:rPr>
              <a:t>?</a:t>
            </a:r>
          </a:p>
        </p:txBody>
      </p:sp>
      <p:sp>
        <p:nvSpPr>
          <p:cNvPr id="4" name="弧形箭號 (左彎) 3"/>
          <p:cNvSpPr/>
          <p:nvPr/>
        </p:nvSpPr>
        <p:spPr>
          <a:xfrm>
            <a:off x="7019925" y="2771775"/>
            <a:ext cx="1008063" cy="1989138"/>
          </a:xfrm>
          <a:prstGeom prst="curved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Tree>
    <p:extLst>
      <p:ext uri="{BB962C8B-B14F-4D97-AF65-F5344CB8AC3E}">
        <p14:creationId xmlns:p14="http://schemas.microsoft.com/office/powerpoint/2010/main" val="18906626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CE2BE11-F0CE-0C4E-9909-58DB62D18505}" type="slidenum">
              <a:rPr kumimoji="0" lang="zh-TW" altLang="en-US" sz="1200">
                <a:solidFill>
                  <a:srgbClr val="898989"/>
                </a:solidFill>
                <a:latin typeface="Calibri" charset="0"/>
                <a:ea typeface="新細明體" charset="-120"/>
              </a:rPr>
              <a:pPr eaLnBrk="1" hangingPunct="1"/>
              <a:t>52</a:t>
            </a:fld>
            <a:endParaRPr kumimoji="0" lang="zh-TW" altLang="en-US" sz="1200">
              <a:solidFill>
                <a:srgbClr val="898989"/>
              </a:solidFill>
              <a:latin typeface="Calibri" charset="0"/>
              <a:ea typeface="新細明體" charset="-120"/>
            </a:endParaRPr>
          </a:p>
        </p:txBody>
      </p:sp>
      <p:sp>
        <p:nvSpPr>
          <p:cNvPr id="5" name="Oval 4"/>
          <p:cNvSpPr>
            <a:spLocks noChangeArrowheads="1"/>
          </p:cNvSpPr>
          <p:nvPr/>
        </p:nvSpPr>
        <p:spPr bwMode="auto">
          <a:xfrm>
            <a:off x="3340100" y="4033838"/>
            <a:ext cx="471488" cy="469900"/>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3200" b="1" dirty="0">
                <a:solidFill>
                  <a:schemeClr val="lt1"/>
                </a:solidFill>
                <a:latin typeface="+mn-lt"/>
                <a:ea typeface="+mn-ea"/>
                <a:cs typeface="新細明體" charset="0"/>
              </a:rPr>
              <a:t>A</a:t>
            </a:r>
          </a:p>
        </p:txBody>
      </p:sp>
      <p:sp>
        <p:nvSpPr>
          <p:cNvPr id="8" name="Oval 7"/>
          <p:cNvSpPr>
            <a:spLocks noChangeArrowheads="1"/>
          </p:cNvSpPr>
          <p:nvPr/>
        </p:nvSpPr>
        <p:spPr bwMode="auto">
          <a:xfrm>
            <a:off x="4468813" y="4692650"/>
            <a:ext cx="471487" cy="469900"/>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3200" b="1" dirty="0">
                <a:solidFill>
                  <a:schemeClr val="lt1"/>
                </a:solidFill>
                <a:latin typeface="+mn-lt"/>
                <a:ea typeface="+mn-ea"/>
                <a:cs typeface="新細明體" charset="0"/>
              </a:rPr>
              <a:t>D</a:t>
            </a:r>
          </a:p>
        </p:txBody>
      </p:sp>
      <p:sp>
        <p:nvSpPr>
          <p:cNvPr id="9" name="Oval 8"/>
          <p:cNvSpPr>
            <a:spLocks noChangeArrowheads="1"/>
          </p:cNvSpPr>
          <p:nvPr/>
        </p:nvSpPr>
        <p:spPr bwMode="auto">
          <a:xfrm>
            <a:off x="4468813" y="3375025"/>
            <a:ext cx="471487" cy="47148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3200" b="1" dirty="0">
                <a:solidFill>
                  <a:schemeClr val="lt1"/>
                </a:solidFill>
                <a:latin typeface="+mn-lt"/>
                <a:ea typeface="+mn-ea"/>
                <a:cs typeface="新細明體" charset="0"/>
              </a:rPr>
              <a:t>B</a:t>
            </a:r>
          </a:p>
        </p:txBody>
      </p:sp>
      <p:sp>
        <p:nvSpPr>
          <p:cNvPr id="11" name="Oval 10"/>
          <p:cNvSpPr>
            <a:spLocks noChangeArrowheads="1"/>
          </p:cNvSpPr>
          <p:nvPr/>
        </p:nvSpPr>
        <p:spPr bwMode="auto">
          <a:xfrm>
            <a:off x="5597525" y="4033838"/>
            <a:ext cx="468313" cy="469900"/>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3200" b="1" dirty="0">
                <a:solidFill>
                  <a:schemeClr val="lt1"/>
                </a:solidFill>
                <a:latin typeface="+mn-lt"/>
                <a:ea typeface="+mn-ea"/>
                <a:cs typeface="新細明體" charset="0"/>
              </a:rPr>
              <a:t>C</a:t>
            </a:r>
          </a:p>
        </p:txBody>
      </p:sp>
      <p:cxnSp>
        <p:nvCxnSpPr>
          <p:cNvPr id="15" name="Straight Connector 14"/>
          <p:cNvCxnSpPr>
            <a:cxnSpLocks noChangeShapeType="1"/>
            <a:stCxn id="8" idx="6"/>
            <a:endCxn id="11" idx="3"/>
          </p:cNvCxnSpPr>
          <p:nvPr/>
        </p:nvCxnSpPr>
        <p:spPr bwMode="auto">
          <a:xfrm flipV="1">
            <a:off x="4940300" y="4435475"/>
            <a:ext cx="725488" cy="4921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8" idx="0"/>
            <a:endCxn id="9" idx="4"/>
          </p:cNvCxnSpPr>
          <p:nvPr/>
        </p:nvCxnSpPr>
        <p:spPr bwMode="auto">
          <a:xfrm flipV="1">
            <a:off x="4703763" y="3846513"/>
            <a:ext cx="0" cy="846137"/>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8" idx="2"/>
            <a:endCxn id="5" idx="5"/>
          </p:cNvCxnSpPr>
          <p:nvPr/>
        </p:nvCxnSpPr>
        <p:spPr bwMode="auto">
          <a:xfrm flipH="1" flipV="1">
            <a:off x="3741738" y="4435475"/>
            <a:ext cx="727075" cy="4921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1"/>
            <a:endCxn id="9" idx="6"/>
          </p:cNvCxnSpPr>
          <p:nvPr/>
        </p:nvCxnSpPr>
        <p:spPr bwMode="auto">
          <a:xfrm flipH="1" flipV="1">
            <a:off x="4940300" y="3611563"/>
            <a:ext cx="725488" cy="490537"/>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stCxn id="5" idx="7"/>
            <a:endCxn id="9" idx="2"/>
          </p:cNvCxnSpPr>
          <p:nvPr/>
        </p:nvCxnSpPr>
        <p:spPr bwMode="auto">
          <a:xfrm flipV="1">
            <a:off x="3741738" y="3611563"/>
            <a:ext cx="727075" cy="490537"/>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34" idx="6"/>
            <a:endCxn id="5" idx="2"/>
          </p:cNvCxnSpPr>
          <p:nvPr/>
        </p:nvCxnSpPr>
        <p:spPr bwMode="auto">
          <a:xfrm>
            <a:off x="2682875" y="4268788"/>
            <a:ext cx="657225"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4" name="Oval 5"/>
          <p:cNvSpPr>
            <a:spLocks noChangeArrowheads="1"/>
          </p:cNvSpPr>
          <p:nvPr/>
        </p:nvSpPr>
        <p:spPr bwMode="auto">
          <a:xfrm>
            <a:off x="2211388" y="4033838"/>
            <a:ext cx="471487" cy="469900"/>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3200" b="1" dirty="0">
                <a:solidFill>
                  <a:schemeClr val="lt1"/>
                </a:solidFill>
                <a:latin typeface="+mn-lt"/>
                <a:ea typeface="+mn-ea"/>
                <a:cs typeface="新細明體" charset="0"/>
              </a:rPr>
              <a:t>E</a:t>
            </a:r>
          </a:p>
        </p:txBody>
      </p:sp>
      <p:sp>
        <p:nvSpPr>
          <p:cNvPr id="68621"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graphicFrame>
        <p:nvGraphicFramePr>
          <p:cNvPr id="68622" name="物件 2"/>
          <p:cNvGraphicFramePr>
            <a:graphicFrameLocks noChangeAspect="1"/>
          </p:cNvGraphicFramePr>
          <p:nvPr/>
        </p:nvGraphicFramePr>
        <p:xfrm>
          <a:off x="2311400" y="1341438"/>
          <a:ext cx="4310063" cy="1182687"/>
        </p:xfrm>
        <a:graphic>
          <a:graphicData uri="http://schemas.openxmlformats.org/presentationml/2006/ole">
            <mc:AlternateContent xmlns:mc="http://schemas.openxmlformats.org/markup-compatibility/2006">
              <mc:Choice xmlns:v="urn:schemas-microsoft-com:vml" Requires="v">
                <p:oleObj spid="_x0000_s93209" name="Equation" r:id="rId3" imgW="1294838" imgH="355446" progId="Equation.3">
                  <p:embed/>
                </p:oleObj>
              </mc:Choice>
              <mc:Fallback>
                <p:oleObj name="Equation" r:id="rId3" imgW="1294838" imgH="355446"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1400" y="1341438"/>
                        <a:ext cx="4310063"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21044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sp>
        <p:nvSpPr>
          <p:cNvPr id="6963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6FECA56-D30B-D641-93C0-54ED78B0CD15}" type="slidenum">
              <a:rPr kumimoji="0" lang="zh-TW" altLang="en-US" sz="1200">
                <a:solidFill>
                  <a:srgbClr val="898989"/>
                </a:solidFill>
                <a:latin typeface="Calibri" charset="0"/>
                <a:ea typeface="新細明體" charset="-120"/>
              </a:rPr>
              <a:pPr eaLnBrk="1" hangingPunct="1"/>
              <a:t>53</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539750" y="2894013"/>
            <a:ext cx="719138" cy="720725"/>
          </a:xfrm>
          <a:prstGeom prst="ellipse">
            <a:avLst/>
          </a:prstGeom>
          <a:solidFill>
            <a:srgbClr val="C00000"/>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900113" y="4262438"/>
            <a:ext cx="719137"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3275013" y="33258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2843213" y="4838700"/>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051050" y="195738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900113" y="3614738"/>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154113" y="2317750"/>
            <a:ext cx="896937"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1514475" y="2571750"/>
            <a:ext cx="642938"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1619250" y="3686175"/>
            <a:ext cx="1655763"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1619250" y="4622800"/>
            <a:ext cx="1223963"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TextBox 28"/>
          <p:cNvSpPr txBox="1"/>
          <p:nvPr/>
        </p:nvSpPr>
        <p:spPr>
          <a:xfrm>
            <a:off x="5468938" y="1844675"/>
            <a:ext cx="2436812" cy="3970338"/>
          </a:xfrm>
          <a:prstGeom prst="rect">
            <a:avLst/>
          </a:prstGeom>
          <a:noFill/>
        </p:spPr>
        <p:txBody>
          <a:bodyPr wrap="none">
            <a:spAutoFit/>
          </a:bodyPr>
          <a:lstStyle/>
          <a:p>
            <a:pPr>
              <a:defRPr/>
            </a:pPr>
            <a:r>
              <a:rPr lang="en-US" sz="2800" dirty="0">
                <a:solidFill>
                  <a:schemeClr val="accent6">
                    <a:lumMod val="50000"/>
                  </a:schemeClr>
                </a:solidFill>
                <a:ea typeface="ＭＳ Ｐゴシック" charset="0"/>
                <a:cs typeface="ＭＳ Ｐゴシック" charset="0"/>
              </a:rPr>
              <a:t>A: </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C: 0/1 = 0</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0/1 = 0</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C</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0/1 = 0</a:t>
            </a:r>
          </a:p>
          <a:p>
            <a:pPr>
              <a:defRPr/>
            </a:pPr>
            <a:r>
              <a:rPr lang="en-US" sz="2800" dirty="0">
                <a:solidFill>
                  <a:schemeClr val="accent6">
                    <a:lumMod val="50000"/>
                  </a:schemeClr>
                </a:solidFill>
                <a:ea typeface="ＭＳ Ｐゴシック" charset="0"/>
                <a:cs typeface="ＭＳ Ｐゴシック" charset="0"/>
              </a:rPr>
              <a:t>C</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D</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                   </a:t>
            </a:r>
          </a:p>
          <a:p>
            <a:pPr>
              <a:defRPr/>
            </a:pPr>
            <a:r>
              <a:rPr lang="en-US" sz="2800" b="1" dirty="0">
                <a:solidFill>
                  <a:schemeClr val="accent6">
                    <a:lumMod val="50000"/>
                  </a:schemeClr>
                </a:solidFill>
                <a:ea typeface="ＭＳ Ｐゴシック" charset="0"/>
                <a:cs typeface="ＭＳ Ｐゴシック" charset="0"/>
              </a:rPr>
              <a:t>Total:           0</a:t>
            </a:r>
          </a:p>
        </p:txBody>
      </p:sp>
      <p:cxnSp>
        <p:nvCxnSpPr>
          <p:cNvPr id="18" name="Straight Connector 29"/>
          <p:cNvCxnSpPr>
            <a:cxnSpLocks noChangeShapeType="1"/>
          </p:cNvCxnSpPr>
          <p:nvPr/>
        </p:nvCxnSpPr>
        <p:spPr bwMode="auto">
          <a:xfrm>
            <a:off x="7091363" y="5053013"/>
            <a:ext cx="649287"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9647" name="TextBox 31"/>
          <p:cNvSpPr txBox="1">
            <a:spLocks noChangeArrowheads="1"/>
          </p:cNvSpPr>
          <p:nvPr/>
        </p:nvSpPr>
        <p:spPr bwMode="auto">
          <a:xfrm>
            <a:off x="900113" y="59499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A: Betweenness Centrality = 0</a:t>
            </a:r>
          </a:p>
        </p:txBody>
      </p:sp>
    </p:spTree>
    <p:extLst>
      <p:ext uri="{BB962C8B-B14F-4D97-AF65-F5344CB8AC3E}">
        <p14:creationId xmlns:p14="http://schemas.microsoft.com/office/powerpoint/2010/main" val="16942686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標題 1"/>
          <p:cNvSpPr>
            <a:spLocks noGrp="1"/>
          </p:cNvSpPr>
          <p:nvPr>
            <p:ph type="title"/>
          </p:nvPr>
        </p:nvSpPr>
        <p:spPr>
          <a:xfrm>
            <a:off x="457200" y="274638"/>
            <a:ext cx="8229600" cy="6178550"/>
          </a:xfrm>
        </p:spPr>
        <p:txBody>
          <a:bodyPr/>
          <a:lstStyle/>
          <a:p>
            <a:r>
              <a:rPr lang="en-US" altLang="zh-TW" sz="8000">
                <a:solidFill>
                  <a:srgbClr val="FF0000"/>
                </a:solidFill>
                <a:latin typeface="Calibri" charset="0"/>
                <a:ea typeface="標楷體" charset="-120"/>
                <a:cs typeface="新細明體" charset="-120"/>
              </a:rPr>
              <a:t>Closeness Centrality</a:t>
            </a:r>
            <a:endParaRPr lang="zh-TW" altLang="en-US" sz="8000">
              <a:solidFill>
                <a:srgbClr val="FF0000"/>
              </a:solidFill>
              <a:latin typeface="Calibri" charset="0"/>
              <a:ea typeface="標楷體" charset="-120"/>
              <a:cs typeface="新細明體" charset="-120"/>
            </a:endParaRPr>
          </a:p>
        </p:txBody>
      </p:sp>
      <p:sp>
        <p:nvSpPr>
          <p:cNvPr id="7065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0D2076B-D93B-7B44-87BC-9AA171EFD7F7}" type="slidenum">
              <a:rPr kumimoji="0" lang="zh-TW" altLang="en-US" sz="1200">
                <a:solidFill>
                  <a:srgbClr val="898989"/>
                </a:solidFill>
                <a:latin typeface="Calibri" charset="0"/>
              </a:rPr>
              <a:pPr eaLnBrk="1" hangingPunct="1"/>
              <a:t>54</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20880291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5B47BCB-0061-534E-A23B-36525DF3404B}" type="slidenum">
              <a:rPr kumimoji="0" lang="zh-TW" altLang="en-US" sz="1200">
                <a:solidFill>
                  <a:srgbClr val="898989"/>
                </a:solidFill>
                <a:latin typeface="Calibri" charset="0"/>
                <a:ea typeface="新細明體" charset="-120"/>
              </a:rPr>
              <a:pPr eaLnBrk="1" hangingPunct="1"/>
              <a:t>55</a:t>
            </a:fld>
            <a:endParaRPr kumimoji="0" lang="zh-TW" altLang="en-US" sz="1200">
              <a:solidFill>
                <a:srgbClr val="898989"/>
              </a:solidFill>
              <a:latin typeface="Calibri" charset="0"/>
              <a:ea typeface="新細明體" charset="-120"/>
            </a:endParaRPr>
          </a:p>
        </p:txBody>
      </p:sp>
      <p:sp>
        <p:nvSpPr>
          <p:cNvPr id="71682" name="標題 1"/>
          <p:cNvSpPr>
            <a:spLocks noGrp="1"/>
          </p:cNvSpPr>
          <p:nvPr>
            <p:ph type="title"/>
          </p:nvPr>
        </p:nvSpPr>
        <p:spPr>
          <a:xfrm>
            <a:off x="457200" y="0"/>
            <a:ext cx="8229600" cy="1268413"/>
          </a:xfrm>
        </p:spPr>
        <p:txBody>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Closeness Centrality</a:t>
            </a:r>
            <a:endParaRPr lang="zh-TW" altLang="en-US">
              <a:solidFill>
                <a:srgbClr val="4F81BD"/>
              </a:solidFill>
              <a:latin typeface="Calibri" charset="0"/>
              <a:ea typeface="標楷體" charset="-120"/>
              <a:cs typeface="新細明體" charset="-120"/>
            </a:endParaRPr>
          </a:p>
        </p:txBody>
      </p:sp>
      <p:sp>
        <p:nvSpPr>
          <p:cNvPr id="6" name="Oval 5"/>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8" name="Oval 7"/>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1763713" y="2781300"/>
            <a:ext cx="360362" cy="360363"/>
          </a:xfrm>
          <a:prstGeom prst="ellipse">
            <a:avLst/>
          </a:prstGeom>
          <a:solidFill>
            <a:srgbClr val="984807"/>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0" name="Oval 9"/>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1" name="Oval 10"/>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2" name="Oval 11"/>
          <p:cNvSpPr>
            <a:spLocks noChangeArrowheads="1"/>
          </p:cNvSpPr>
          <p:nvPr/>
        </p:nvSpPr>
        <p:spPr bwMode="auto">
          <a:xfrm>
            <a:off x="3635375"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3" name="Oval 12"/>
          <p:cNvSpPr>
            <a:spLocks noChangeArrowheads="1"/>
          </p:cNvSpPr>
          <p:nvPr/>
        </p:nvSpPr>
        <p:spPr bwMode="auto">
          <a:xfrm>
            <a:off x="50038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5" name="Oval 14"/>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6" name="Straight Connector 15"/>
          <p:cNvCxnSpPr>
            <a:cxnSpLocks noChangeShapeType="1"/>
            <a:stCxn id="9" idx="6"/>
            <a:endCxn id="12"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9" idx="7"/>
            <a:endCxn id="10"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6"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9" idx="3"/>
            <a:endCxn id="7"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8" idx="2"/>
            <a:endCxn id="7"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8" idx="0"/>
            <a:endCxn id="9"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8" idx="6"/>
            <a:endCxn id="11"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7"/>
            <a:endCxn id="12"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endCxn id="10"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6" idx="6"/>
            <a:endCxn id="10"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6"/>
            <a:endCxn id="13"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3" idx="7"/>
            <a:endCxn id="14"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13" idx="5"/>
            <a:endCxn id="15"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1706" name="TextBox 28"/>
          <p:cNvSpPr txBox="1">
            <a:spLocks noChangeArrowheads="1"/>
          </p:cNvSpPr>
          <p:nvPr/>
        </p:nvSpPr>
        <p:spPr bwMode="auto">
          <a:xfrm>
            <a:off x="6659563" y="1557338"/>
            <a:ext cx="230505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A: 1</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B: 1</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D: 1</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E: 1</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F: 2</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G: 1</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H: 2</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I: 3</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J: 3</a:t>
            </a:r>
          </a:p>
          <a:p>
            <a:pPr eaLnBrk="1" hangingPunct="1"/>
            <a:endParaRPr lang="en-US" altLang="zh-TW">
              <a:solidFill>
                <a:schemeClr val="accent2"/>
              </a:solidFill>
              <a:latin typeface="Lucida Sans Typewriter" charset="0"/>
              <a:ea typeface="MS PGothic" charset="-128"/>
            </a:endParaRPr>
          </a:p>
          <a:p>
            <a:pPr eaLnBrk="1" hangingPunct="1"/>
            <a:r>
              <a:rPr lang="en-US" altLang="zh-TW">
                <a:solidFill>
                  <a:schemeClr val="accent2"/>
                </a:solidFill>
                <a:latin typeface="Lucida Sans Typewriter" charset="0"/>
                <a:ea typeface="MS PGothic" charset="-128"/>
              </a:rPr>
              <a:t>Total=15 </a:t>
            </a:r>
          </a:p>
        </p:txBody>
      </p:sp>
      <p:cxnSp>
        <p:nvCxnSpPr>
          <p:cNvPr id="30" name="Straight Connector 29"/>
          <p:cNvCxnSpPr>
            <a:cxnSpLocks noChangeShapeType="1"/>
          </p:cNvCxnSpPr>
          <p:nvPr/>
        </p:nvCxnSpPr>
        <p:spPr bwMode="auto">
          <a:xfrm>
            <a:off x="7667625" y="5013325"/>
            <a:ext cx="649288"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1708" name="TextBox 31"/>
          <p:cNvSpPr txBox="1">
            <a:spLocks noChangeArrowheads="1"/>
          </p:cNvSpPr>
          <p:nvPr/>
        </p:nvSpPr>
        <p:spPr bwMode="auto">
          <a:xfrm>
            <a:off x="684213" y="58483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C: Closeness Centrality = 15/9 = 1.67</a:t>
            </a:r>
          </a:p>
        </p:txBody>
      </p:sp>
    </p:spTree>
    <p:extLst>
      <p:ext uri="{BB962C8B-B14F-4D97-AF65-F5344CB8AC3E}">
        <p14:creationId xmlns:p14="http://schemas.microsoft.com/office/powerpoint/2010/main" val="14762702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54DA14E-C6E0-7741-9782-8A2374DEEED7}" type="slidenum">
              <a:rPr kumimoji="0" lang="zh-TW" altLang="en-US" sz="1200">
                <a:solidFill>
                  <a:srgbClr val="898989"/>
                </a:solidFill>
                <a:latin typeface="Calibri" charset="0"/>
                <a:ea typeface="新細明體" charset="-120"/>
              </a:rPr>
              <a:pPr eaLnBrk="1" hangingPunct="1"/>
              <a:t>56</a:t>
            </a:fld>
            <a:endParaRPr kumimoji="0" lang="zh-TW" altLang="en-US" sz="1200">
              <a:solidFill>
                <a:srgbClr val="898989"/>
              </a:solidFill>
              <a:latin typeface="Calibri" charset="0"/>
              <a:ea typeface="新細明體" charset="-120"/>
            </a:endParaRPr>
          </a:p>
        </p:txBody>
      </p:sp>
      <p:sp>
        <p:nvSpPr>
          <p:cNvPr id="72706" name="標題 1"/>
          <p:cNvSpPr>
            <a:spLocks noGrp="1"/>
          </p:cNvSpPr>
          <p:nvPr>
            <p:ph type="title"/>
          </p:nvPr>
        </p:nvSpPr>
        <p:spPr>
          <a:xfrm>
            <a:off x="457200" y="0"/>
            <a:ext cx="8229600" cy="1268413"/>
          </a:xfrm>
        </p:spPr>
        <p:txBody>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Closeness Centrality</a:t>
            </a:r>
            <a:endParaRPr lang="zh-TW" altLang="en-US">
              <a:solidFill>
                <a:srgbClr val="4F81BD"/>
              </a:solidFill>
              <a:latin typeface="Calibri" charset="0"/>
              <a:ea typeface="標楷體" charset="-120"/>
              <a:cs typeface="新細明體" charset="-120"/>
            </a:endParaRPr>
          </a:p>
        </p:txBody>
      </p:sp>
      <p:sp>
        <p:nvSpPr>
          <p:cNvPr id="6" name="Oval 5"/>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8" name="Oval 7"/>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1763713" y="27813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0" name="Oval 9"/>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1" name="Oval 10"/>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2" name="Oval 11"/>
          <p:cNvSpPr>
            <a:spLocks noChangeArrowheads="1"/>
          </p:cNvSpPr>
          <p:nvPr/>
        </p:nvSpPr>
        <p:spPr bwMode="auto">
          <a:xfrm>
            <a:off x="3635375" y="2781300"/>
            <a:ext cx="360363" cy="360363"/>
          </a:xfrm>
          <a:prstGeom prst="ellipse">
            <a:avLst/>
          </a:prstGeom>
          <a:solidFill>
            <a:srgbClr val="984807"/>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3" name="Oval 12"/>
          <p:cNvSpPr>
            <a:spLocks noChangeArrowheads="1"/>
          </p:cNvSpPr>
          <p:nvPr/>
        </p:nvSpPr>
        <p:spPr bwMode="auto">
          <a:xfrm>
            <a:off x="50038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5" name="Oval 14"/>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6" name="Straight Connector 15"/>
          <p:cNvCxnSpPr>
            <a:cxnSpLocks noChangeShapeType="1"/>
            <a:stCxn id="9" idx="6"/>
            <a:endCxn id="12"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9" idx="7"/>
            <a:endCxn id="10"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6"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9" idx="3"/>
            <a:endCxn id="7"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8" idx="2"/>
            <a:endCxn id="7"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8" idx="0"/>
            <a:endCxn id="9"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8" idx="6"/>
            <a:endCxn id="11"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7"/>
            <a:endCxn id="12"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endCxn id="10"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6" idx="6"/>
            <a:endCxn id="10"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6"/>
            <a:endCxn id="13"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3" idx="7"/>
            <a:endCxn id="14"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13" idx="5"/>
            <a:endCxn id="15"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730" name="TextBox 28"/>
          <p:cNvSpPr txBox="1">
            <a:spLocks noChangeArrowheads="1"/>
          </p:cNvSpPr>
          <p:nvPr/>
        </p:nvSpPr>
        <p:spPr bwMode="auto">
          <a:xfrm>
            <a:off x="6659563" y="1557338"/>
            <a:ext cx="230505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A: 2</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B: 2</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C: 1</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D: 2</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E: 1</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F: 1</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H: 1</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I: 2</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J: 2</a:t>
            </a:r>
          </a:p>
          <a:p>
            <a:pPr eaLnBrk="1" hangingPunct="1"/>
            <a:endParaRPr lang="en-US" altLang="zh-TW">
              <a:solidFill>
                <a:schemeClr val="accent2"/>
              </a:solidFill>
              <a:latin typeface="Lucida Sans Typewriter" charset="0"/>
              <a:ea typeface="MS PGothic" charset="-128"/>
            </a:endParaRPr>
          </a:p>
          <a:p>
            <a:pPr eaLnBrk="1" hangingPunct="1"/>
            <a:r>
              <a:rPr lang="en-US" altLang="zh-TW">
                <a:solidFill>
                  <a:schemeClr val="accent2"/>
                </a:solidFill>
                <a:latin typeface="Lucida Sans Typewriter" charset="0"/>
                <a:ea typeface="MS PGothic" charset="-128"/>
              </a:rPr>
              <a:t>Total=14 </a:t>
            </a:r>
          </a:p>
        </p:txBody>
      </p:sp>
      <p:cxnSp>
        <p:nvCxnSpPr>
          <p:cNvPr id="30" name="Straight Connector 29"/>
          <p:cNvCxnSpPr>
            <a:cxnSpLocks noChangeShapeType="1"/>
          </p:cNvCxnSpPr>
          <p:nvPr/>
        </p:nvCxnSpPr>
        <p:spPr bwMode="auto">
          <a:xfrm>
            <a:off x="7667625" y="5013325"/>
            <a:ext cx="649288"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732" name="TextBox 31"/>
          <p:cNvSpPr txBox="1">
            <a:spLocks noChangeArrowheads="1"/>
          </p:cNvSpPr>
          <p:nvPr/>
        </p:nvSpPr>
        <p:spPr bwMode="auto">
          <a:xfrm>
            <a:off x="684213" y="58483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G: Closeness Centrality = 14/9 = 1.56</a:t>
            </a:r>
          </a:p>
        </p:txBody>
      </p:sp>
    </p:spTree>
    <p:extLst>
      <p:ext uri="{BB962C8B-B14F-4D97-AF65-F5344CB8AC3E}">
        <p14:creationId xmlns:p14="http://schemas.microsoft.com/office/powerpoint/2010/main" val="17960557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5B298DF-4E95-8A4E-AC97-AEE98DF9927E}" type="slidenum">
              <a:rPr kumimoji="0" lang="zh-TW" altLang="en-US" sz="1200">
                <a:solidFill>
                  <a:srgbClr val="898989"/>
                </a:solidFill>
                <a:latin typeface="Calibri" charset="0"/>
                <a:ea typeface="新細明體" charset="-120"/>
              </a:rPr>
              <a:pPr eaLnBrk="1" hangingPunct="1"/>
              <a:t>57</a:t>
            </a:fld>
            <a:endParaRPr kumimoji="0" lang="zh-TW" altLang="en-US" sz="1200">
              <a:solidFill>
                <a:srgbClr val="898989"/>
              </a:solidFill>
              <a:latin typeface="Calibri" charset="0"/>
              <a:ea typeface="新細明體" charset="-120"/>
            </a:endParaRPr>
          </a:p>
        </p:txBody>
      </p:sp>
      <p:sp>
        <p:nvSpPr>
          <p:cNvPr id="73730" name="標題 1"/>
          <p:cNvSpPr>
            <a:spLocks noGrp="1"/>
          </p:cNvSpPr>
          <p:nvPr>
            <p:ph type="title"/>
          </p:nvPr>
        </p:nvSpPr>
        <p:spPr>
          <a:xfrm>
            <a:off x="457200" y="0"/>
            <a:ext cx="8229600" cy="1268413"/>
          </a:xfrm>
        </p:spPr>
        <p:txBody>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Closeness Centrality</a:t>
            </a:r>
            <a:endParaRPr lang="zh-TW" altLang="en-US">
              <a:solidFill>
                <a:srgbClr val="4F81BD"/>
              </a:solidFill>
              <a:latin typeface="Calibri" charset="0"/>
              <a:ea typeface="標楷體" charset="-120"/>
              <a:cs typeface="新細明體" charset="-120"/>
            </a:endParaRPr>
          </a:p>
        </p:txBody>
      </p:sp>
      <p:sp>
        <p:nvSpPr>
          <p:cNvPr id="6" name="Oval 5"/>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8" name="Oval 7"/>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1763713" y="27813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0" name="Oval 9"/>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1" name="Oval 10"/>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2" name="Oval 11"/>
          <p:cNvSpPr>
            <a:spLocks noChangeArrowheads="1"/>
          </p:cNvSpPr>
          <p:nvPr/>
        </p:nvSpPr>
        <p:spPr bwMode="auto">
          <a:xfrm>
            <a:off x="3635375"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3" name="Oval 12"/>
          <p:cNvSpPr>
            <a:spLocks noChangeArrowheads="1"/>
          </p:cNvSpPr>
          <p:nvPr/>
        </p:nvSpPr>
        <p:spPr bwMode="auto">
          <a:xfrm>
            <a:off x="5003800" y="2781300"/>
            <a:ext cx="360363" cy="360363"/>
          </a:xfrm>
          <a:prstGeom prst="ellipse">
            <a:avLst/>
          </a:prstGeom>
          <a:solidFill>
            <a:srgbClr val="984807"/>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5" name="Oval 14"/>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6" name="Straight Connector 15"/>
          <p:cNvCxnSpPr>
            <a:cxnSpLocks noChangeShapeType="1"/>
            <a:stCxn id="9" idx="6"/>
            <a:endCxn id="12"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9" idx="7"/>
            <a:endCxn id="10"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6"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9" idx="3"/>
            <a:endCxn id="7"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8" idx="2"/>
            <a:endCxn id="7"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8" idx="0"/>
            <a:endCxn id="9"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8" idx="6"/>
            <a:endCxn id="11"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7"/>
            <a:endCxn id="12"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endCxn id="10"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6" idx="6"/>
            <a:endCxn id="10"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6"/>
            <a:endCxn id="13"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3" idx="7"/>
            <a:endCxn id="14"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13" idx="5"/>
            <a:endCxn id="15"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3754" name="TextBox 28"/>
          <p:cNvSpPr txBox="1">
            <a:spLocks noChangeArrowheads="1"/>
          </p:cNvSpPr>
          <p:nvPr/>
        </p:nvSpPr>
        <p:spPr bwMode="auto">
          <a:xfrm>
            <a:off x="6659563" y="1557338"/>
            <a:ext cx="230505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A: 3</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B: 3</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C: 2</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D: 2</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E: 2</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F: 2</a:t>
            </a:r>
          </a:p>
          <a:p>
            <a:pPr eaLnBrk="1" hangingPunct="1"/>
            <a:r>
              <a:rPr lang="en-US" altLang="zh-TW">
                <a:solidFill>
                  <a:schemeClr val="accent2"/>
                </a:solidFill>
                <a:latin typeface="Lucida Sans Typewriter" charset="0"/>
                <a:ea typeface="MS PGothic" charset="-128"/>
                <a:sym typeface="Wingdings" charset="2"/>
              </a:rPr>
              <a:t>H</a:t>
            </a:r>
            <a:r>
              <a:rPr lang="en-US" altLang="zh-TW">
                <a:solidFill>
                  <a:schemeClr val="accent2"/>
                </a:solidFill>
                <a:latin typeface="Lucida Sans Typewriter" charset="0"/>
                <a:ea typeface="MS PGothic" charset="-128"/>
              </a:rPr>
              <a:t>G: 1</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I: 1</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J: 1</a:t>
            </a:r>
          </a:p>
          <a:p>
            <a:pPr eaLnBrk="1" hangingPunct="1"/>
            <a:endParaRPr lang="en-US" altLang="zh-TW">
              <a:solidFill>
                <a:schemeClr val="accent2"/>
              </a:solidFill>
              <a:latin typeface="Lucida Sans Typewriter" charset="0"/>
              <a:ea typeface="MS PGothic" charset="-128"/>
            </a:endParaRPr>
          </a:p>
          <a:p>
            <a:pPr eaLnBrk="1" hangingPunct="1"/>
            <a:r>
              <a:rPr lang="en-US" altLang="zh-TW">
                <a:solidFill>
                  <a:schemeClr val="accent2"/>
                </a:solidFill>
                <a:latin typeface="Lucida Sans Typewriter" charset="0"/>
                <a:ea typeface="MS PGothic" charset="-128"/>
              </a:rPr>
              <a:t>Total=17 </a:t>
            </a:r>
          </a:p>
        </p:txBody>
      </p:sp>
      <p:cxnSp>
        <p:nvCxnSpPr>
          <p:cNvPr id="30" name="Straight Connector 29"/>
          <p:cNvCxnSpPr>
            <a:cxnSpLocks noChangeShapeType="1"/>
          </p:cNvCxnSpPr>
          <p:nvPr/>
        </p:nvCxnSpPr>
        <p:spPr bwMode="auto">
          <a:xfrm>
            <a:off x="7667625" y="5013325"/>
            <a:ext cx="649288"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3756" name="TextBox 31"/>
          <p:cNvSpPr txBox="1">
            <a:spLocks noChangeArrowheads="1"/>
          </p:cNvSpPr>
          <p:nvPr/>
        </p:nvSpPr>
        <p:spPr bwMode="auto">
          <a:xfrm>
            <a:off x="684213" y="58483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H: Closeness Centrality = 17/9 = 1.89</a:t>
            </a:r>
          </a:p>
        </p:txBody>
      </p:sp>
    </p:spTree>
    <p:extLst>
      <p:ext uri="{BB962C8B-B14F-4D97-AF65-F5344CB8AC3E}">
        <p14:creationId xmlns:p14="http://schemas.microsoft.com/office/powerpoint/2010/main" val="12794026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p:cNvSpPr>
            <a:spLocks noChangeArrowheads="1"/>
          </p:cNvSpPr>
          <p:nvPr/>
        </p:nvSpPr>
        <p:spPr bwMode="auto">
          <a:xfrm>
            <a:off x="1547813" y="2565400"/>
            <a:ext cx="863600" cy="863600"/>
          </a:xfrm>
          <a:prstGeom prst="ellipse">
            <a:avLst/>
          </a:prstGeom>
          <a:solidFill>
            <a:srgbClr val="FFCC66"/>
          </a:solidFill>
          <a:ln w="9525">
            <a:solidFill>
              <a:srgbClr val="A6A6A6"/>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zh-TW">
              <a:solidFill>
                <a:srgbClr val="FFFFFF"/>
              </a:solidFill>
              <a:latin typeface="Calibri" charset="0"/>
              <a:ea typeface="MS PGothic" charset="-128"/>
              <a:cs typeface="新細明體" charset="-120"/>
            </a:endParaRPr>
          </a:p>
        </p:txBody>
      </p:sp>
      <p:sp>
        <p:nvSpPr>
          <p:cNvPr id="38" name="Oval 37"/>
          <p:cNvSpPr>
            <a:spLocks noChangeArrowheads="1"/>
          </p:cNvSpPr>
          <p:nvPr/>
        </p:nvSpPr>
        <p:spPr bwMode="auto">
          <a:xfrm>
            <a:off x="3419475" y="2565400"/>
            <a:ext cx="865188" cy="863600"/>
          </a:xfrm>
          <a:prstGeom prst="ellipse">
            <a:avLst/>
          </a:prstGeom>
          <a:solidFill>
            <a:srgbClr val="FF6600"/>
          </a:solidFill>
          <a:ln w="9525">
            <a:solidFill>
              <a:srgbClr val="A6A6A6"/>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zh-TW">
              <a:solidFill>
                <a:srgbClr val="FFFFFF"/>
              </a:solidFill>
              <a:latin typeface="Calibri" charset="0"/>
              <a:ea typeface="MS PGothic" charset="-128"/>
              <a:cs typeface="新細明體" charset="-120"/>
            </a:endParaRPr>
          </a:p>
        </p:txBody>
      </p:sp>
      <p:sp>
        <p:nvSpPr>
          <p:cNvPr id="39" name="Oval 38"/>
          <p:cNvSpPr>
            <a:spLocks noChangeArrowheads="1"/>
          </p:cNvSpPr>
          <p:nvPr/>
        </p:nvSpPr>
        <p:spPr bwMode="auto">
          <a:xfrm>
            <a:off x="4716463" y="2565400"/>
            <a:ext cx="863600" cy="863600"/>
          </a:xfrm>
          <a:prstGeom prst="ellipse">
            <a:avLst/>
          </a:prstGeom>
          <a:solidFill>
            <a:srgbClr val="FFCC66"/>
          </a:solidFill>
          <a:ln w="9525">
            <a:solidFill>
              <a:srgbClr val="A6A6A6"/>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zh-TW">
              <a:solidFill>
                <a:srgbClr val="FFFFFF"/>
              </a:solidFill>
              <a:latin typeface="Calibri" charset="0"/>
              <a:ea typeface="MS PGothic" charset="-128"/>
              <a:cs typeface="新細明體" charset="-120"/>
            </a:endParaRPr>
          </a:p>
        </p:txBody>
      </p:sp>
      <p:sp>
        <p:nvSpPr>
          <p:cNvPr id="7475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49B9607-7F02-0A41-B0CB-69B9C2629BDA}" type="slidenum">
              <a:rPr kumimoji="0" lang="zh-TW" altLang="en-US" sz="1200">
                <a:solidFill>
                  <a:srgbClr val="898989"/>
                </a:solidFill>
                <a:latin typeface="Calibri" charset="0"/>
                <a:ea typeface="新細明體" charset="-120"/>
              </a:rPr>
              <a:pPr eaLnBrk="1" hangingPunct="1"/>
              <a:t>58</a:t>
            </a:fld>
            <a:endParaRPr kumimoji="0" lang="zh-TW" altLang="en-US" sz="1200">
              <a:solidFill>
                <a:srgbClr val="898989"/>
              </a:solidFill>
              <a:latin typeface="Calibri" charset="0"/>
              <a:ea typeface="新細明體" charset="-120"/>
            </a:endParaRPr>
          </a:p>
        </p:txBody>
      </p:sp>
      <p:sp>
        <p:nvSpPr>
          <p:cNvPr id="74757" name="標題 1"/>
          <p:cNvSpPr>
            <a:spLocks noGrp="1"/>
          </p:cNvSpPr>
          <p:nvPr>
            <p:ph type="title"/>
          </p:nvPr>
        </p:nvSpPr>
        <p:spPr>
          <a:xfrm>
            <a:off x="457200" y="0"/>
            <a:ext cx="8229600" cy="1268413"/>
          </a:xfrm>
        </p:spPr>
        <p:txBody>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Closeness Centrality</a:t>
            </a:r>
            <a:endParaRPr lang="zh-TW" altLang="en-US">
              <a:solidFill>
                <a:srgbClr val="4F81BD"/>
              </a:solidFill>
              <a:latin typeface="Calibri" charset="0"/>
              <a:ea typeface="標楷體" charset="-120"/>
              <a:cs typeface="新細明體" charset="-120"/>
            </a:endParaRPr>
          </a:p>
        </p:txBody>
      </p:sp>
      <p:sp>
        <p:nvSpPr>
          <p:cNvPr id="6" name="Oval 5"/>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8" name="Oval 7"/>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1763713" y="27813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0" name="Oval 9"/>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1" name="Oval 10"/>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2" name="Oval 11"/>
          <p:cNvSpPr>
            <a:spLocks noChangeArrowheads="1"/>
          </p:cNvSpPr>
          <p:nvPr/>
        </p:nvSpPr>
        <p:spPr bwMode="auto">
          <a:xfrm>
            <a:off x="3635375"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3" name="Oval 12"/>
          <p:cNvSpPr>
            <a:spLocks noChangeArrowheads="1"/>
          </p:cNvSpPr>
          <p:nvPr/>
        </p:nvSpPr>
        <p:spPr bwMode="auto">
          <a:xfrm>
            <a:off x="50038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5" name="Oval 14"/>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6" name="Straight Connector 15"/>
          <p:cNvCxnSpPr>
            <a:cxnSpLocks noChangeShapeType="1"/>
            <a:stCxn id="9" idx="6"/>
            <a:endCxn id="12"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9" idx="7"/>
            <a:endCxn id="10"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6"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9" idx="3"/>
            <a:endCxn id="7"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8" idx="2"/>
            <a:endCxn id="7"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8" idx="0"/>
            <a:endCxn id="9"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8" idx="6"/>
            <a:endCxn id="11"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7"/>
            <a:endCxn id="12"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endCxn id="10"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6" idx="6"/>
            <a:endCxn id="10"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6"/>
            <a:endCxn id="13"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3" idx="7"/>
            <a:endCxn id="14"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13" idx="5"/>
            <a:endCxn id="15"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4781" name="TextBox 31"/>
          <p:cNvSpPr txBox="1">
            <a:spLocks noChangeArrowheads="1"/>
          </p:cNvSpPr>
          <p:nvPr/>
        </p:nvSpPr>
        <p:spPr bwMode="auto">
          <a:xfrm>
            <a:off x="684213" y="6021388"/>
            <a:ext cx="741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H: Closeness Centrality = 17/9 = 1.89</a:t>
            </a:r>
          </a:p>
        </p:txBody>
      </p:sp>
      <p:sp>
        <p:nvSpPr>
          <p:cNvPr id="74782" name="TextBox 30"/>
          <p:cNvSpPr txBox="1">
            <a:spLocks noChangeArrowheads="1"/>
          </p:cNvSpPr>
          <p:nvPr/>
        </p:nvSpPr>
        <p:spPr bwMode="auto">
          <a:xfrm>
            <a:off x="684213" y="5414963"/>
            <a:ext cx="741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C: Closeness Centrality = 15/9 = 1.67</a:t>
            </a:r>
          </a:p>
        </p:txBody>
      </p:sp>
      <p:sp>
        <p:nvSpPr>
          <p:cNvPr id="74783" name="TextBox 32"/>
          <p:cNvSpPr txBox="1">
            <a:spLocks noChangeArrowheads="1"/>
          </p:cNvSpPr>
          <p:nvPr/>
        </p:nvSpPr>
        <p:spPr bwMode="auto">
          <a:xfrm>
            <a:off x="684213" y="4797425"/>
            <a:ext cx="741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u="sng">
                <a:solidFill>
                  <a:schemeClr val="accent2"/>
                </a:solidFill>
                <a:latin typeface="Lucida Sans Typewriter" charset="0"/>
                <a:ea typeface="MS PGothic" charset="-128"/>
              </a:rPr>
              <a:t>G: Closeness Centrality = 14/9 = 1.56</a:t>
            </a:r>
          </a:p>
        </p:txBody>
      </p:sp>
      <p:sp>
        <p:nvSpPr>
          <p:cNvPr id="34" name="Oval 33"/>
          <p:cNvSpPr>
            <a:spLocks noChangeArrowheads="1"/>
          </p:cNvSpPr>
          <p:nvPr/>
        </p:nvSpPr>
        <p:spPr bwMode="auto">
          <a:xfrm>
            <a:off x="7704138" y="4797425"/>
            <a:ext cx="396875" cy="379413"/>
          </a:xfrm>
          <a:prstGeom prst="ellipse">
            <a:avLst/>
          </a:prstGeom>
          <a:solidFill>
            <a:srgbClr val="FF0000"/>
          </a:solidFill>
          <a:ln w="9525">
            <a:solidFill>
              <a:srgbClr val="FF0000"/>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1</a:t>
            </a:r>
          </a:p>
        </p:txBody>
      </p:sp>
      <p:sp>
        <p:nvSpPr>
          <p:cNvPr id="35" name="Oval 34"/>
          <p:cNvSpPr>
            <a:spLocks noChangeArrowheads="1"/>
          </p:cNvSpPr>
          <p:nvPr/>
        </p:nvSpPr>
        <p:spPr bwMode="auto">
          <a:xfrm>
            <a:off x="7704138" y="5445125"/>
            <a:ext cx="396875" cy="379413"/>
          </a:xfrm>
          <a:prstGeom prst="ellipse">
            <a:avLst/>
          </a:prstGeom>
          <a:solidFill>
            <a:srgbClr val="FF0000"/>
          </a:solidFill>
          <a:ln w="9525">
            <a:solidFill>
              <a:srgbClr val="FF0000"/>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2</a:t>
            </a:r>
          </a:p>
        </p:txBody>
      </p:sp>
      <p:sp>
        <p:nvSpPr>
          <p:cNvPr id="36" name="Oval 35"/>
          <p:cNvSpPr>
            <a:spLocks noChangeArrowheads="1"/>
          </p:cNvSpPr>
          <p:nvPr/>
        </p:nvSpPr>
        <p:spPr bwMode="auto">
          <a:xfrm>
            <a:off x="7704138" y="6073775"/>
            <a:ext cx="396875" cy="379413"/>
          </a:xfrm>
          <a:prstGeom prst="ellipse">
            <a:avLst/>
          </a:prstGeom>
          <a:solidFill>
            <a:srgbClr val="FF0000"/>
          </a:solidFill>
          <a:ln w="9525">
            <a:solidFill>
              <a:srgbClr val="FF0000"/>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3</a:t>
            </a:r>
          </a:p>
        </p:txBody>
      </p:sp>
    </p:spTree>
    <p:extLst>
      <p:ext uri="{BB962C8B-B14F-4D97-AF65-F5344CB8AC3E}">
        <p14:creationId xmlns:p14="http://schemas.microsoft.com/office/powerpoint/2010/main" val="1665643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457200" y="274638"/>
            <a:ext cx="8229600" cy="1426170"/>
          </a:xfrm>
        </p:spPr>
        <p:txBody>
          <a:bodyPr/>
          <a:lstStyle/>
          <a:p>
            <a:r>
              <a:rPr lang="en-US" altLang="zh-TW" dirty="0">
                <a:solidFill>
                  <a:schemeClr val="accent1"/>
                </a:solidFill>
                <a:latin typeface="Calibri" charset="0"/>
                <a:ea typeface="標楷體" charset="-120"/>
                <a:cs typeface="新細明體" charset="-120"/>
              </a:rPr>
              <a:t>Social Network Analysis (SNA</a:t>
            </a:r>
            <a:r>
              <a:rPr lang="en-US" altLang="zh-TW" dirty="0" smtClean="0">
                <a:solidFill>
                  <a:schemeClr val="accent1"/>
                </a:solidFill>
                <a:latin typeface="Calibri" charset="0"/>
                <a:ea typeface="標楷體" charset="-120"/>
                <a:cs typeface="新細明體" charset="-120"/>
              </a:rPr>
              <a:t>)</a:t>
            </a:r>
            <a:br>
              <a:rPr lang="en-US" altLang="zh-TW" dirty="0" smtClean="0">
                <a:solidFill>
                  <a:schemeClr val="accent1"/>
                </a:solidFill>
                <a:latin typeface="Calibri" charset="0"/>
                <a:ea typeface="標楷體" charset="-120"/>
                <a:cs typeface="新細明體" charset="-120"/>
              </a:rPr>
            </a:br>
            <a:r>
              <a:rPr lang="en-US" altLang="zh-TW" dirty="0">
                <a:solidFill>
                  <a:srgbClr val="C00000"/>
                </a:solidFill>
                <a:latin typeface="Calibri" charset="0"/>
                <a:ea typeface="標楷體" charset="-120"/>
                <a:cs typeface="新細明體" charset="-120"/>
              </a:rPr>
              <a:t>importance of </a:t>
            </a:r>
            <a:r>
              <a:rPr lang="en-US" altLang="zh-TW" dirty="0" smtClean="0">
                <a:solidFill>
                  <a:srgbClr val="C00000"/>
                </a:solidFill>
                <a:latin typeface="Calibri" charset="0"/>
                <a:ea typeface="標楷體" charset="-120"/>
                <a:cs typeface="新細明體" charset="-120"/>
              </a:rPr>
              <a:t>neighbors</a:t>
            </a:r>
            <a:endParaRPr lang="en-US" altLang="zh-TW" dirty="0">
              <a:solidFill>
                <a:srgbClr val="C00000"/>
              </a:solidFill>
              <a:latin typeface="Calibri" charset="0"/>
              <a:ea typeface="標楷體" charset="-120"/>
              <a:cs typeface="新細明體" charset="-120"/>
            </a:endParaRPr>
          </a:p>
        </p:txBody>
      </p:sp>
      <p:sp>
        <p:nvSpPr>
          <p:cNvPr id="55298" name="Content Placeholder 2"/>
          <p:cNvSpPr>
            <a:spLocks noGrp="1"/>
          </p:cNvSpPr>
          <p:nvPr>
            <p:ph idx="1"/>
          </p:nvPr>
        </p:nvSpPr>
        <p:spPr>
          <a:xfrm>
            <a:off x="457200" y="2564904"/>
            <a:ext cx="8229600" cy="3561259"/>
          </a:xfrm>
        </p:spPr>
        <p:txBody>
          <a:bodyPr/>
          <a:lstStyle/>
          <a:p>
            <a:pPr marL="0" indent="0" algn="ctr">
              <a:buNone/>
            </a:pPr>
            <a:r>
              <a:rPr lang="en-US" altLang="zh-TW" sz="6600" b="1" dirty="0" smtClean="0">
                <a:solidFill>
                  <a:srgbClr val="FF0000"/>
                </a:solidFill>
                <a:latin typeface="Calibri" charset="0"/>
                <a:ea typeface="標楷體" charset="-120"/>
                <a:cs typeface="新細明體" charset="-120"/>
              </a:rPr>
              <a:t>Eigenvector </a:t>
            </a:r>
            <a:r>
              <a:rPr lang="en-US" altLang="zh-TW" sz="6600" b="1" dirty="0">
                <a:solidFill>
                  <a:srgbClr val="FF0000"/>
                </a:solidFill>
                <a:latin typeface="Calibri" charset="0"/>
                <a:ea typeface="標楷體" charset="-120"/>
                <a:cs typeface="新細明體" charset="-120"/>
              </a:rPr>
              <a:t>centrality</a:t>
            </a:r>
            <a:endParaRPr lang="en-US" altLang="zh-TW" sz="6600" b="1" dirty="0" smtClean="0">
              <a:solidFill>
                <a:srgbClr val="FF0000"/>
              </a:solidFill>
              <a:latin typeface="Calibri" charset="0"/>
              <a:ea typeface="標楷體" charset="-120"/>
              <a:cs typeface="新細明體" charset="-120"/>
            </a:endParaRPr>
          </a:p>
          <a:p>
            <a:pPr algn="ctr"/>
            <a:endParaRPr lang="en-US" altLang="zh-TW" sz="6600" b="1" dirty="0">
              <a:solidFill>
                <a:srgbClr val="FF0000"/>
              </a:solidFill>
              <a:latin typeface="Calibri" charset="0"/>
              <a:ea typeface="標楷體" charset="-120"/>
              <a:cs typeface="新細明體" charset="-120"/>
            </a:endParaRPr>
          </a:p>
          <a:p>
            <a:pPr algn="ctr"/>
            <a:endParaRPr lang="en-US" altLang="zh-TW" sz="6600" b="1" dirty="0">
              <a:solidFill>
                <a:srgbClr val="FF0000"/>
              </a:solidFill>
              <a:latin typeface="Calibri" charset="0"/>
              <a:ea typeface="標楷體" charset="-120"/>
              <a:cs typeface="新細明體" charset="-120"/>
            </a:endParaRPr>
          </a:p>
        </p:txBody>
      </p:sp>
      <p:sp>
        <p:nvSpPr>
          <p:cNvPr id="5529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4DA0A88-BAEB-D848-BF3D-2AB0C0EE1234}" type="slidenum">
              <a:rPr kumimoji="0" lang="zh-TW" altLang="en-US" sz="1200">
                <a:solidFill>
                  <a:srgbClr val="898989"/>
                </a:solidFill>
                <a:latin typeface="Calibri" charset="0"/>
                <a:ea typeface="新細明體" charset="-120"/>
              </a:rPr>
              <a:pPr eaLnBrk="1" hangingPunct="1"/>
              <a:t>59</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12755358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274638"/>
            <a:ext cx="8229600" cy="6178550"/>
          </a:xfrm>
        </p:spPr>
        <p:txBody>
          <a:bodyPr/>
          <a:lstStyle/>
          <a:p>
            <a:r>
              <a:rPr lang="en-US" altLang="zh-TW" sz="8000">
                <a:solidFill>
                  <a:srgbClr val="FF0000"/>
                </a:solidFill>
                <a:latin typeface="Calibri" charset="0"/>
                <a:ea typeface="標楷體" charset="-120"/>
                <a:cs typeface="新細明體" charset="-120"/>
              </a:rPr>
              <a:t>Measurements and Tools </a:t>
            </a:r>
            <a:br>
              <a:rPr lang="en-US" altLang="zh-TW" sz="8000">
                <a:solidFill>
                  <a:srgbClr val="FF0000"/>
                </a:solidFill>
                <a:latin typeface="Calibri" charset="0"/>
                <a:ea typeface="標楷體" charset="-120"/>
                <a:cs typeface="新細明體" charset="-120"/>
              </a:rPr>
            </a:br>
            <a:r>
              <a:rPr lang="en-US" altLang="zh-TW" sz="8000">
                <a:solidFill>
                  <a:srgbClr val="FF0000"/>
                </a:solidFill>
                <a:latin typeface="Calibri" charset="0"/>
                <a:ea typeface="標楷體" charset="-120"/>
                <a:cs typeface="新細明體" charset="-120"/>
              </a:rPr>
              <a:t>of </a:t>
            </a:r>
            <a:br>
              <a:rPr lang="en-US" altLang="zh-TW" sz="8000">
                <a:solidFill>
                  <a:srgbClr val="FF0000"/>
                </a:solidFill>
                <a:latin typeface="Calibri" charset="0"/>
                <a:ea typeface="標楷體" charset="-120"/>
                <a:cs typeface="新細明體" charset="-120"/>
              </a:rPr>
            </a:br>
            <a:r>
              <a:rPr lang="en-US" altLang="zh-TW" sz="8000">
                <a:solidFill>
                  <a:srgbClr val="FF0000"/>
                </a:solidFill>
                <a:latin typeface="Calibri" charset="0"/>
                <a:ea typeface="標楷體" charset="-120"/>
                <a:cs typeface="新細明體" charset="-120"/>
              </a:rPr>
              <a:t>Social Network Analysis </a:t>
            </a:r>
            <a:endParaRPr lang="en-US" altLang="en-US" sz="8000">
              <a:solidFill>
                <a:srgbClr val="FF0000"/>
              </a:solidFill>
              <a:latin typeface="Calibri" charset="0"/>
              <a:ea typeface="標楷體" charset="-120"/>
              <a:cs typeface="新細明體" charset="-120"/>
            </a:endParaRPr>
          </a:p>
        </p:txBody>
      </p:sp>
      <p:sp>
        <p:nvSpPr>
          <p:cNvPr id="2150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EF26CE1-0C73-A745-B13E-8AFDC5191C51}" type="slidenum">
              <a:rPr kumimoji="0" lang="zh-TW" altLang="en-US" sz="1200">
                <a:solidFill>
                  <a:srgbClr val="898989"/>
                </a:solidFill>
                <a:latin typeface="Calibri" charset="0"/>
              </a:rPr>
              <a:pPr eaLnBrk="1" hangingPunct="1"/>
              <a:t>6</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17477242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內容版面配置區 2"/>
          <p:cNvSpPr>
            <a:spLocks noGrp="1"/>
          </p:cNvSpPr>
          <p:nvPr>
            <p:ph idx="1"/>
          </p:nvPr>
        </p:nvSpPr>
        <p:spPr/>
        <p:txBody>
          <a:bodyPr/>
          <a:lstStyle/>
          <a:p>
            <a:pPr marL="0" indent="0" algn="ctr">
              <a:buFont typeface="Arial" charset="0"/>
              <a:buNone/>
            </a:pPr>
            <a:r>
              <a:rPr lang="en-US" altLang="zh-TW" sz="4800" b="1" dirty="0">
                <a:solidFill>
                  <a:srgbClr val="C00000"/>
                </a:solidFill>
                <a:latin typeface="Calibri" charset="0"/>
                <a:ea typeface="標楷體" charset="-120"/>
                <a:cs typeface="新細明體" charset="-120"/>
              </a:rPr>
              <a:t>Eigenvector centrality</a:t>
            </a:r>
            <a:r>
              <a:rPr lang="en-US" altLang="zh-TW" sz="4800" dirty="0">
                <a:solidFill>
                  <a:srgbClr val="C00000"/>
                </a:solidFill>
                <a:latin typeface="Calibri" charset="0"/>
                <a:ea typeface="標楷體" charset="-120"/>
                <a:cs typeface="新細明體" charset="-120"/>
              </a:rPr>
              <a:t>:</a:t>
            </a:r>
          </a:p>
          <a:p>
            <a:pPr marL="0" indent="0" algn="ctr">
              <a:buFont typeface="Arial" charset="0"/>
              <a:buNone/>
            </a:pPr>
            <a:r>
              <a:rPr lang="en-US" altLang="zh-TW" sz="4800" dirty="0">
                <a:solidFill>
                  <a:srgbClr val="C00000"/>
                </a:solidFill>
                <a:latin typeface="Calibri" charset="0"/>
                <a:ea typeface="標楷體" charset="-120"/>
                <a:cs typeface="新細明體" charset="-120"/>
              </a:rPr>
              <a:t>Importance of a node </a:t>
            </a:r>
            <a:br>
              <a:rPr lang="en-US" altLang="zh-TW" sz="4800" dirty="0">
                <a:solidFill>
                  <a:srgbClr val="C00000"/>
                </a:solidFill>
                <a:latin typeface="Calibri" charset="0"/>
                <a:ea typeface="標楷體" charset="-120"/>
                <a:cs typeface="新細明體" charset="-120"/>
              </a:rPr>
            </a:br>
            <a:r>
              <a:rPr lang="en-US" altLang="zh-TW" sz="4800" dirty="0">
                <a:solidFill>
                  <a:srgbClr val="C00000"/>
                </a:solidFill>
                <a:latin typeface="Calibri" charset="0"/>
                <a:ea typeface="標楷體" charset="-120"/>
                <a:cs typeface="新細明體" charset="-120"/>
              </a:rPr>
              <a:t>depends on </a:t>
            </a:r>
            <a:br>
              <a:rPr lang="en-US" altLang="zh-TW" sz="4800" dirty="0">
                <a:solidFill>
                  <a:srgbClr val="C00000"/>
                </a:solidFill>
                <a:latin typeface="Calibri" charset="0"/>
                <a:ea typeface="標楷體" charset="-120"/>
                <a:cs typeface="新細明體" charset="-120"/>
              </a:rPr>
            </a:br>
            <a:r>
              <a:rPr lang="en-US" altLang="zh-TW" sz="4800" dirty="0">
                <a:solidFill>
                  <a:srgbClr val="C00000"/>
                </a:solidFill>
                <a:latin typeface="Calibri" charset="0"/>
                <a:ea typeface="標楷體" charset="-120"/>
                <a:cs typeface="新細明體" charset="-120"/>
              </a:rPr>
              <a:t>the importance of its neighbors</a:t>
            </a:r>
            <a:endParaRPr lang="zh-TW" altLang="en-US" sz="4800" dirty="0">
              <a:solidFill>
                <a:srgbClr val="C00000"/>
              </a:solidFill>
              <a:latin typeface="Calibri" charset="0"/>
              <a:ea typeface="標楷體" charset="-120"/>
              <a:cs typeface="新細明體" charset="-120"/>
            </a:endParaRPr>
          </a:p>
        </p:txBody>
      </p:sp>
      <p:sp>
        <p:nvSpPr>
          <p:cNvPr id="8192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87FF8BD-FC77-C844-8132-C6A648938755}" type="slidenum">
              <a:rPr kumimoji="0" lang="zh-TW" altLang="en-US" sz="1200">
                <a:solidFill>
                  <a:srgbClr val="898989"/>
                </a:solidFill>
                <a:latin typeface="Calibri" charset="0"/>
                <a:ea typeface="新細明體" charset="-120"/>
              </a:rPr>
              <a:pPr eaLnBrk="1" hangingPunct="1"/>
              <a:t>60</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17498212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6255720-B01F-1D4E-AB63-D352C60F9305}" type="slidenum">
              <a:rPr kumimoji="0" lang="zh-TW" altLang="en-US" sz="1200">
                <a:solidFill>
                  <a:srgbClr val="898989"/>
                </a:solidFill>
                <a:latin typeface="Calibri" charset="0"/>
                <a:ea typeface="新細明體" charset="-120"/>
              </a:rPr>
              <a:pPr eaLnBrk="1" hangingPunct="1"/>
              <a:t>61</a:t>
            </a:fld>
            <a:endParaRPr kumimoji="0" lang="zh-TW" altLang="en-US" sz="1200">
              <a:solidFill>
                <a:srgbClr val="898989"/>
              </a:solidFill>
              <a:latin typeface="Calibri" charset="0"/>
              <a:ea typeface="新細明體" charset="-120"/>
            </a:endParaRPr>
          </a:p>
        </p:txBody>
      </p:sp>
      <p:graphicFrame>
        <p:nvGraphicFramePr>
          <p:cNvPr id="28674" name="物件 4"/>
          <p:cNvGraphicFramePr>
            <a:graphicFrameLocks noChangeAspect="1"/>
          </p:cNvGraphicFramePr>
          <p:nvPr/>
        </p:nvGraphicFramePr>
        <p:xfrm>
          <a:off x="2233613" y="2565400"/>
          <a:ext cx="4859337" cy="1438275"/>
        </p:xfrm>
        <a:graphic>
          <a:graphicData uri="http://schemas.openxmlformats.org/presentationml/2006/ole">
            <mc:AlternateContent xmlns:mc="http://schemas.openxmlformats.org/markup-compatibility/2006">
              <mc:Choice xmlns:v="urn:schemas-microsoft-com:vml" Requires="v">
                <p:oleObj spid="_x0000_s94233" name="Equation" r:id="rId3" imgW="1459866" imgH="431613" progId="Equation.3">
                  <p:embed/>
                </p:oleObj>
              </mc:Choice>
              <mc:Fallback>
                <p:oleObj name="Equation" r:id="rId3" imgW="1459866" imgH="43161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3613" y="2565400"/>
                        <a:ext cx="4859337"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75" name="文字方塊 3"/>
          <p:cNvSpPr txBox="1">
            <a:spLocks noChangeArrowheads="1"/>
          </p:cNvSpPr>
          <p:nvPr/>
        </p:nvSpPr>
        <p:spPr bwMode="auto">
          <a:xfrm>
            <a:off x="415925" y="4043363"/>
            <a:ext cx="8477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latin typeface="Times New Roman" charset="0"/>
                <a:ea typeface="新細明體" charset="-120"/>
              </a:rPr>
              <a:t>where </a:t>
            </a:r>
            <a:r>
              <a:rPr lang="en-US" altLang="zh-TW" i="1">
                <a:latin typeface="Times New Roman" charset="0"/>
                <a:ea typeface="新細明體" charset="-120"/>
              </a:rPr>
              <a:t>d(p</a:t>
            </a:r>
            <a:r>
              <a:rPr lang="en-US" altLang="zh-TW" i="1" baseline="-25000">
                <a:latin typeface="Times New Roman" charset="0"/>
                <a:ea typeface="新細明體" charset="-120"/>
              </a:rPr>
              <a:t>j</a:t>
            </a:r>
            <a:r>
              <a:rPr lang="en-US" altLang="zh-TW">
                <a:latin typeface="Times New Roman" charset="0"/>
                <a:ea typeface="新細明體" charset="-120"/>
              </a:rPr>
              <a:t>, </a:t>
            </a:r>
            <a:r>
              <a:rPr lang="en-US" altLang="zh-TW" i="1">
                <a:latin typeface="Times New Roman" charset="0"/>
                <a:ea typeface="新細明體" charset="-120"/>
              </a:rPr>
              <a:t>p</a:t>
            </a:r>
            <a:r>
              <a:rPr lang="en-US" altLang="zh-TW" i="1" baseline="-25000">
                <a:latin typeface="Times New Roman" charset="0"/>
                <a:ea typeface="新細明體" charset="-120"/>
              </a:rPr>
              <a:t>k</a:t>
            </a:r>
            <a:r>
              <a:rPr lang="en-US" altLang="zh-TW">
                <a:latin typeface="Times New Roman" charset="0"/>
                <a:ea typeface="新細明體" charset="-120"/>
              </a:rPr>
              <a:t>) is the geodesic distance (shortest paths) linking</a:t>
            </a:r>
            <a:r>
              <a:rPr lang="en-US" altLang="zh-TW" i="1">
                <a:latin typeface="Times New Roman" charset="0"/>
                <a:ea typeface="新細明體" charset="-120"/>
              </a:rPr>
              <a:t> p</a:t>
            </a:r>
            <a:r>
              <a:rPr lang="en-US" altLang="zh-TW" i="1" baseline="-25000">
                <a:latin typeface="Times New Roman" charset="0"/>
                <a:ea typeface="新細明體" charset="-120"/>
              </a:rPr>
              <a:t>j</a:t>
            </a:r>
            <a:r>
              <a:rPr lang="en-US" altLang="zh-TW">
                <a:latin typeface="Times New Roman" charset="0"/>
                <a:ea typeface="新細明體" charset="-120"/>
              </a:rPr>
              <a:t>, </a:t>
            </a:r>
            <a:r>
              <a:rPr lang="en-US" altLang="zh-TW" i="1">
                <a:latin typeface="Times New Roman" charset="0"/>
                <a:ea typeface="新細明體" charset="-120"/>
              </a:rPr>
              <a:t>p</a:t>
            </a:r>
            <a:r>
              <a:rPr lang="en-US" altLang="zh-TW" i="1" baseline="-25000">
                <a:latin typeface="Times New Roman" charset="0"/>
                <a:ea typeface="新細明體" charset="-120"/>
              </a:rPr>
              <a:t>k</a:t>
            </a:r>
            <a:endParaRPr lang="zh-TW" altLang="en-US">
              <a:latin typeface="Times New Roman" charset="0"/>
              <a:ea typeface="新細明體" charset="-120"/>
            </a:endParaRPr>
          </a:p>
        </p:txBody>
      </p:sp>
      <p:sp>
        <p:nvSpPr>
          <p:cNvPr id="28676" name="標題 1"/>
          <p:cNvSpPr>
            <a:spLocks noGrp="1"/>
          </p:cNvSpPr>
          <p:nvPr>
            <p:ph type="title"/>
          </p:nvPr>
        </p:nvSpPr>
        <p:spPr>
          <a:xfrm>
            <a:off x="457200" y="0"/>
            <a:ext cx="8229600" cy="1268413"/>
          </a:xfrm>
        </p:spPr>
        <p:txBody>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Closeness Centrality</a:t>
            </a:r>
            <a:endParaRPr lang="zh-TW" altLang="en-US">
              <a:solidFill>
                <a:srgbClr val="4F81BD"/>
              </a:solidFill>
              <a:latin typeface="Calibri" charset="0"/>
              <a:ea typeface="標楷體" charset="-120"/>
              <a:cs typeface="新細明體" charset="-120"/>
            </a:endParaRPr>
          </a:p>
        </p:txBody>
      </p:sp>
      <p:sp>
        <p:nvSpPr>
          <p:cNvPr id="28677" name="文字方塊 3"/>
          <p:cNvSpPr txBox="1">
            <a:spLocks noChangeArrowheads="1"/>
          </p:cNvSpPr>
          <p:nvPr/>
        </p:nvSpPr>
        <p:spPr bwMode="auto">
          <a:xfrm>
            <a:off x="2484438" y="1887538"/>
            <a:ext cx="4041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latin typeface="Times New Roman" charset="0"/>
                <a:ea typeface="新細明體" charset="-120"/>
              </a:rPr>
              <a:t>Sum of the reciprocal distances</a:t>
            </a:r>
            <a:endParaRPr lang="zh-TW" altLang="en-US">
              <a:latin typeface="Times New Roman" charset="0"/>
              <a:ea typeface="新細明體" charset="-120"/>
            </a:endParaRPr>
          </a:p>
        </p:txBody>
      </p:sp>
    </p:spTree>
    <p:extLst>
      <p:ext uri="{BB962C8B-B14F-4D97-AF65-F5344CB8AC3E}">
        <p14:creationId xmlns:p14="http://schemas.microsoft.com/office/powerpoint/2010/main" val="16043001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DB78A42-84B6-9041-BF0F-8DF19B9FD531}" type="slidenum">
              <a:rPr kumimoji="0" lang="zh-TW" altLang="en-US" sz="1200">
                <a:solidFill>
                  <a:srgbClr val="898989"/>
                </a:solidFill>
                <a:latin typeface="Calibri" charset="0"/>
                <a:ea typeface="新細明體" charset="-120"/>
              </a:rPr>
              <a:pPr eaLnBrk="1" hangingPunct="1"/>
              <a:t>62</a:t>
            </a:fld>
            <a:endParaRPr kumimoji="0" lang="zh-TW" altLang="en-US" sz="1200">
              <a:solidFill>
                <a:srgbClr val="898989"/>
              </a:solidFill>
              <a:latin typeface="Calibri" charset="0"/>
              <a:ea typeface="新細明體" charset="-120"/>
            </a:endParaRPr>
          </a:p>
        </p:txBody>
      </p:sp>
      <p:sp>
        <p:nvSpPr>
          <p:cNvPr id="5" name="矩形 4"/>
          <p:cNvSpPr/>
          <p:nvPr/>
        </p:nvSpPr>
        <p:spPr>
          <a:xfrm>
            <a:off x="1079500" y="6457950"/>
            <a:ext cx="6985000" cy="400050"/>
          </a:xfrm>
          <a:prstGeom prst="rect">
            <a:avLst/>
          </a:prstGeom>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BFBFBF"/>
                </a:solidFill>
              </a:rPr>
              <a:t>Source: Abbasi, A., Hossain, L., &amp; Leydesdorff, L. (2012). Betweenness centrality as a driver of preferential attachment in the evolution of research collaboration networks. </a:t>
            </a:r>
            <a:r>
              <a:rPr lang="en-US" altLang="zh-TW" sz="1000" i="1">
                <a:solidFill>
                  <a:srgbClr val="BFBFBF"/>
                </a:solidFill>
              </a:rPr>
              <a:t>Journal of Informetrics</a:t>
            </a:r>
            <a:r>
              <a:rPr lang="en-US" altLang="zh-TW" sz="1000">
                <a:solidFill>
                  <a:srgbClr val="BFBFBF"/>
                </a:solidFill>
              </a:rPr>
              <a:t>, </a:t>
            </a:r>
            <a:r>
              <a:rPr lang="en-US" altLang="zh-TW" sz="1000" i="1">
                <a:solidFill>
                  <a:srgbClr val="BFBFBF"/>
                </a:solidFill>
              </a:rPr>
              <a:t>6</a:t>
            </a:r>
            <a:r>
              <a:rPr lang="en-US" altLang="zh-TW" sz="1000">
                <a:solidFill>
                  <a:srgbClr val="BFBFBF"/>
                </a:solidFill>
              </a:rPr>
              <a:t>(3), 403-412.</a:t>
            </a:r>
            <a:endParaRPr lang="zh-TW" altLang="en-US" sz="1000">
              <a:solidFill>
                <a:srgbClr val="BFBFBF"/>
              </a:solidFill>
            </a:endParaRPr>
          </a:p>
        </p:txBody>
      </p:sp>
      <p:graphicFrame>
        <p:nvGraphicFramePr>
          <p:cNvPr id="29699" name="物件 5"/>
          <p:cNvGraphicFramePr>
            <a:graphicFrameLocks noChangeAspect="1"/>
          </p:cNvGraphicFramePr>
          <p:nvPr/>
        </p:nvGraphicFramePr>
        <p:xfrm>
          <a:off x="1760538" y="2420938"/>
          <a:ext cx="5622925" cy="1317625"/>
        </p:xfrm>
        <a:graphic>
          <a:graphicData uri="http://schemas.openxmlformats.org/presentationml/2006/ole">
            <mc:AlternateContent xmlns:mc="http://schemas.openxmlformats.org/markup-compatibility/2006">
              <mc:Choice xmlns:v="urn:schemas-microsoft-com:vml" Requires="v">
                <p:oleObj spid="_x0000_s95257" name="Equation" r:id="rId3" imgW="2006600" imgH="469900" progId="Equation.3">
                  <p:embed/>
                </p:oleObj>
              </mc:Choice>
              <mc:Fallback>
                <p:oleObj name="Equation" r:id="rId3" imgW="2006600" imgH="469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538" y="2420938"/>
                        <a:ext cx="562292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00" name="文字方塊 3"/>
          <p:cNvSpPr txBox="1">
            <a:spLocks noChangeArrowheads="1"/>
          </p:cNvSpPr>
          <p:nvPr/>
        </p:nvSpPr>
        <p:spPr bwMode="auto">
          <a:xfrm>
            <a:off x="222250" y="3883025"/>
            <a:ext cx="85740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latin typeface="Times New Roman" charset="0"/>
                <a:ea typeface="新細明體" charset="-120"/>
              </a:rPr>
              <a:t>where </a:t>
            </a:r>
            <a:r>
              <a:rPr lang="en-US" altLang="zh-TW" i="1">
                <a:latin typeface="Times New Roman" charset="0"/>
                <a:ea typeface="新細明體" charset="-120"/>
              </a:rPr>
              <a:t>g</a:t>
            </a:r>
            <a:r>
              <a:rPr lang="en-US" altLang="zh-TW" i="1" baseline="-25000">
                <a:latin typeface="Times New Roman" charset="0"/>
                <a:ea typeface="新細明體" charset="-120"/>
              </a:rPr>
              <a:t>ij</a:t>
            </a:r>
            <a:r>
              <a:rPr lang="en-US" altLang="zh-TW">
                <a:latin typeface="Times New Roman" charset="0"/>
                <a:ea typeface="新細明體" charset="-120"/>
              </a:rPr>
              <a:t> is the geodesic distance (shortest paths) linking </a:t>
            </a:r>
            <a:r>
              <a:rPr lang="en-US" altLang="zh-TW" i="1">
                <a:latin typeface="Times New Roman" charset="0"/>
                <a:ea typeface="新細明體" charset="-120"/>
              </a:rPr>
              <a:t>p</a:t>
            </a:r>
            <a:r>
              <a:rPr lang="en-US" altLang="zh-TW" i="1" baseline="-25000">
                <a:latin typeface="Times New Roman" charset="0"/>
                <a:ea typeface="新細明體" charset="-120"/>
              </a:rPr>
              <a:t>i  </a:t>
            </a:r>
            <a:r>
              <a:rPr lang="en-US" altLang="zh-TW">
                <a:latin typeface="Times New Roman" charset="0"/>
                <a:ea typeface="新細明體" charset="-120"/>
              </a:rPr>
              <a:t>and </a:t>
            </a:r>
            <a:r>
              <a:rPr lang="en-US" altLang="zh-TW" i="1">
                <a:latin typeface="Times New Roman" charset="0"/>
                <a:ea typeface="新細明體" charset="-120"/>
              </a:rPr>
              <a:t>p</a:t>
            </a:r>
            <a:r>
              <a:rPr lang="en-US" altLang="zh-TW" i="1" baseline="-25000">
                <a:latin typeface="Times New Roman" charset="0"/>
                <a:ea typeface="新細明體" charset="-120"/>
              </a:rPr>
              <a:t>j</a:t>
            </a:r>
            <a:r>
              <a:rPr lang="en-US" altLang="zh-TW">
                <a:latin typeface="Times New Roman" charset="0"/>
                <a:ea typeface="新細明體" charset="-120"/>
              </a:rPr>
              <a:t> </a:t>
            </a:r>
            <a:br>
              <a:rPr lang="en-US" altLang="zh-TW">
                <a:latin typeface="Times New Roman" charset="0"/>
                <a:ea typeface="新細明體" charset="-120"/>
              </a:rPr>
            </a:br>
            <a:r>
              <a:rPr lang="en-US" altLang="zh-TW">
                <a:latin typeface="Times New Roman" charset="0"/>
                <a:ea typeface="新細明體" charset="-120"/>
              </a:rPr>
              <a:t>and </a:t>
            </a:r>
            <a:r>
              <a:rPr lang="en-US" altLang="zh-TW" i="1">
                <a:latin typeface="Times New Roman" charset="0"/>
                <a:ea typeface="新細明體" charset="-120"/>
              </a:rPr>
              <a:t>g</a:t>
            </a:r>
            <a:r>
              <a:rPr lang="en-US" altLang="zh-TW" i="1" baseline="-25000">
                <a:latin typeface="Times New Roman" charset="0"/>
                <a:ea typeface="新細明體" charset="-120"/>
              </a:rPr>
              <a:t>ij </a:t>
            </a:r>
            <a:r>
              <a:rPr lang="en-US" altLang="zh-TW" i="1">
                <a:latin typeface="Times New Roman" charset="0"/>
                <a:ea typeface="新細明體" charset="-120"/>
              </a:rPr>
              <a:t>(p</a:t>
            </a:r>
            <a:r>
              <a:rPr lang="en-US" altLang="zh-TW" i="1" baseline="-25000">
                <a:latin typeface="Times New Roman" charset="0"/>
                <a:ea typeface="新細明體" charset="-120"/>
              </a:rPr>
              <a:t>k </a:t>
            </a:r>
            <a:r>
              <a:rPr lang="en-US" altLang="zh-TW" i="1">
                <a:latin typeface="Times New Roman" charset="0"/>
                <a:ea typeface="新細明體" charset="-120"/>
              </a:rPr>
              <a:t>)</a:t>
            </a:r>
            <a:r>
              <a:rPr lang="en-US" altLang="zh-TW">
                <a:latin typeface="Times New Roman" charset="0"/>
                <a:ea typeface="新細明體" charset="-120"/>
              </a:rPr>
              <a:t> is the geodesic distance linking </a:t>
            </a:r>
            <a:r>
              <a:rPr lang="en-US" altLang="zh-TW" i="1">
                <a:latin typeface="Times New Roman" charset="0"/>
                <a:ea typeface="新細明體" charset="-120"/>
              </a:rPr>
              <a:t>p</a:t>
            </a:r>
            <a:r>
              <a:rPr lang="en-US" altLang="zh-TW" i="1" baseline="-25000">
                <a:latin typeface="Times New Roman" charset="0"/>
                <a:ea typeface="新細明體" charset="-120"/>
              </a:rPr>
              <a:t>i  </a:t>
            </a:r>
            <a:r>
              <a:rPr lang="en-US" altLang="zh-TW">
                <a:latin typeface="Times New Roman" charset="0"/>
                <a:ea typeface="新細明體" charset="-120"/>
              </a:rPr>
              <a:t>and </a:t>
            </a:r>
            <a:r>
              <a:rPr lang="en-US" altLang="zh-TW" i="1">
                <a:latin typeface="Times New Roman" charset="0"/>
                <a:ea typeface="新細明體" charset="-120"/>
              </a:rPr>
              <a:t>p</a:t>
            </a:r>
            <a:r>
              <a:rPr lang="en-US" altLang="zh-TW" i="1" baseline="-25000">
                <a:latin typeface="Times New Roman" charset="0"/>
                <a:ea typeface="新細明體" charset="-120"/>
              </a:rPr>
              <a:t>j</a:t>
            </a:r>
            <a:r>
              <a:rPr lang="en-US" altLang="zh-TW">
                <a:latin typeface="Times New Roman" charset="0"/>
                <a:ea typeface="新細明體" charset="-120"/>
              </a:rPr>
              <a:t> that contains </a:t>
            </a:r>
            <a:r>
              <a:rPr lang="en-US" altLang="zh-TW" i="1">
                <a:latin typeface="Times New Roman" charset="0"/>
                <a:ea typeface="新細明體" charset="-120"/>
              </a:rPr>
              <a:t>p</a:t>
            </a:r>
            <a:r>
              <a:rPr lang="en-US" altLang="zh-TW" i="1" baseline="-25000">
                <a:latin typeface="Times New Roman" charset="0"/>
                <a:ea typeface="新細明體" charset="-120"/>
              </a:rPr>
              <a:t>k</a:t>
            </a:r>
            <a:r>
              <a:rPr lang="en-US" altLang="zh-TW">
                <a:latin typeface="Times New Roman" charset="0"/>
                <a:ea typeface="新細明體" charset="-120"/>
              </a:rPr>
              <a:t>.</a:t>
            </a:r>
            <a:endParaRPr lang="zh-TW" altLang="en-US">
              <a:latin typeface="Times New Roman" charset="0"/>
              <a:ea typeface="新細明體" charset="-120"/>
            </a:endParaRPr>
          </a:p>
        </p:txBody>
      </p:sp>
      <p:sp>
        <p:nvSpPr>
          <p:cNvPr id="29701" name="標題 1"/>
          <p:cNvSpPr>
            <a:spLocks noGrp="1"/>
          </p:cNvSpPr>
          <p:nvPr>
            <p:ph type="title"/>
          </p:nvPr>
        </p:nvSpPr>
        <p:spPr>
          <a:xfrm>
            <a:off x="457200" y="0"/>
            <a:ext cx="8229600" cy="1268413"/>
          </a:xfrm>
        </p:spPr>
        <p:txBody>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Betweenness Centrality</a:t>
            </a:r>
            <a:endParaRPr lang="zh-TW" altLang="en-US">
              <a:solidFill>
                <a:srgbClr val="4F81BD"/>
              </a:solidFill>
              <a:latin typeface="Calibri" charset="0"/>
              <a:ea typeface="標楷體" charset="-120"/>
              <a:cs typeface="新細明體" charset="-120"/>
            </a:endParaRPr>
          </a:p>
        </p:txBody>
      </p:sp>
    </p:spTree>
    <p:extLst>
      <p:ext uri="{BB962C8B-B14F-4D97-AF65-F5344CB8AC3E}">
        <p14:creationId xmlns:p14="http://schemas.microsoft.com/office/powerpoint/2010/main" val="18157859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0D813EB-DA2D-0D4F-863B-2B645489423F}" type="slidenum">
              <a:rPr kumimoji="0" lang="zh-TW" altLang="en-US" sz="1200">
                <a:solidFill>
                  <a:srgbClr val="898989"/>
                </a:solidFill>
                <a:latin typeface="Calibri" charset="0"/>
                <a:ea typeface="新細明體" charset="-120"/>
              </a:rPr>
              <a:pPr eaLnBrk="1" hangingPunct="1"/>
              <a:t>63</a:t>
            </a:fld>
            <a:endParaRPr kumimoji="0" lang="zh-TW" altLang="en-US" sz="1200">
              <a:solidFill>
                <a:srgbClr val="898989"/>
              </a:solidFill>
              <a:latin typeface="Calibri" charset="0"/>
              <a:ea typeface="新細明體" charset="-120"/>
            </a:endParaRPr>
          </a:p>
        </p:txBody>
      </p:sp>
      <p:pic>
        <p:nvPicPr>
          <p:cNvPr id="307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5705475"/>
            <a:ext cx="3165475"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0723" name="物件 4"/>
          <p:cNvGraphicFramePr>
            <a:graphicFrameLocks noChangeAspect="1"/>
          </p:cNvGraphicFramePr>
          <p:nvPr/>
        </p:nvGraphicFramePr>
        <p:xfrm>
          <a:off x="2771775" y="1779588"/>
          <a:ext cx="3375025" cy="1073150"/>
        </p:xfrm>
        <a:graphic>
          <a:graphicData uri="http://schemas.openxmlformats.org/presentationml/2006/ole">
            <mc:AlternateContent xmlns:mc="http://schemas.openxmlformats.org/markup-compatibility/2006">
              <mc:Choice xmlns:v="urn:schemas-microsoft-com:vml" Requires="v">
                <p:oleObj spid="_x0000_s96304" name="方程式" r:id="rId4" imgW="1358310" imgH="431613" progId="Equation.3">
                  <p:embed/>
                </p:oleObj>
              </mc:Choice>
              <mc:Fallback>
                <p:oleObj name="方程式" r:id="rId4" imgW="1358310" imgH="431613"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1779588"/>
                        <a:ext cx="33750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724" name="物件 5"/>
          <p:cNvGraphicFramePr>
            <a:graphicFrameLocks noChangeAspect="1"/>
          </p:cNvGraphicFramePr>
          <p:nvPr/>
        </p:nvGraphicFramePr>
        <p:xfrm>
          <a:off x="3008313" y="4149725"/>
          <a:ext cx="3090862" cy="1301750"/>
        </p:xfrm>
        <a:graphic>
          <a:graphicData uri="http://schemas.openxmlformats.org/presentationml/2006/ole">
            <mc:AlternateContent xmlns:mc="http://schemas.openxmlformats.org/markup-compatibility/2006">
              <mc:Choice xmlns:v="urn:schemas-microsoft-com:vml" Requires="v">
                <p:oleObj spid="_x0000_s96305" name="Equation" r:id="rId6" imgW="1447800" imgH="609600" progId="Equation.3">
                  <p:embed/>
                </p:oleObj>
              </mc:Choice>
              <mc:Fallback>
                <p:oleObj name="Equation" r:id="rId6" imgW="1447800" imgH="609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8313" y="4149725"/>
                        <a:ext cx="3090862"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25" name="文字方塊 3"/>
          <p:cNvSpPr txBox="1">
            <a:spLocks noChangeArrowheads="1"/>
          </p:cNvSpPr>
          <p:nvPr/>
        </p:nvSpPr>
        <p:spPr bwMode="auto">
          <a:xfrm>
            <a:off x="430213" y="3141663"/>
            <a:ext cx="82454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latin typeface="Times New Roman" charset="0"/>
                <a:ea typeface="新細明體" charset="-120"/>
              </a:rPr>
              <a:t>where </a:t>
            </a:r>
            <a:r>
              <a:rPr lang="en-US" altLang="zh-TW">
                <a:latin typeface="Lucida Calligraphy" charset="0"/>
                <a:ea typeface="Dotum" charset="-127"/>
              </a:rPr>
              <a:t>a</a:t>
            </a:r>
            <a:r>
              <a:rPr lang="en-US" altLang="zh-TW">
                <a:latin typeface="Times New Roman" charset="0"/>
                <a:ea typeface="新細明體" charset="-120"/>
              </a:rPr>
              <a:t>(</a:t>
            </a:r>
            <a:r>
              <a:rPr lang="en-US" altLang="zh-TW" i="1">
                <a:latin typeface="Times New Roman" charset="0"/>
                <a:ea typeface="新細明體" charset="-120"/>
              </a:rPr>
              <a:t>p</a:t>
            </a:r>
            <a:r>
              <a:rPr lang="en-US" altLang="zh-TW" i="1" baseline="-25000">
                <a:latin typeface="Times New Roman" charset="0"/>
                <a:ea typeface="新細明體" charset="-120"/>
              </a:rPr>
              <a:t>i</a:t>
            </a:r>
            <a:r>
              <a:rPr lang="en-US" altLang="zh-TW">
                <a:latin typeface="Times New Roman" charset="0"/>
                <a:ea typeface="新細明體" charset="-120"/>
              </a:rPr>
              <a:t>, </a:t>
            </a:r>
            <a:r>
              <a:rPr lang="en-US" altLang="zh-TW" i="1">
                <a:latin typeface="Times New Roman" charset="0"/>
                <a:ea typeface="新細明體" charset="-120"/>
              </a:rPr>
              <a:t>p</a:t>
            </a:r>
            <a:r>
              <a:rPr lang="en-US" altLang="zh-TW" i="1" baseline="-25000">
                <a:latin typeface="Times New Roman" charset="0"/>
                <a:ea typeface="新細明體" charset="-120"/>
              </a:rPr>
              <a:t>k</a:t>
            </a:r>
            <a:r>
              <a:rPr lang="en-US" altLang="zh-TW">
                <a:latin typeface="Times New Roman" charset="0"/>
                <a:ea typeface="新細明體" charset="-120"/>
              </a:rPr>
              <a:t>) = 1 if and only if </a:t>
            </a:r>
            <a:r>
              <a:rPr lang="en-US" altLang="zh-TW" i="1">
                <a:latin typeface="Times New Roman" charset="0"/>
                <a:ea typeface="新細明體" charset="-120"/>
              </a:rPr>
              <a:t>p</a:t>
            </a:r>
            <a:r>
              <a:rPr lang="en-US" altLang="zh-TW" i="1" baseline="-25000">
                <a:latin typeface="Times New Roman" charset="0"/>
                <a:ea typeface="新細明體" charset="-120"/>
              </a:rPr>
              <a:t>i </a:t>
            </a:r>
            <a:r>
              <a:rPr lang="en-US" altLang="zh-TW">
                <a:latin typeface="Times New Roman" charset="0"/>
                <a:ea typeface="新細明體" charset="-120"/>
              </a:rPr>
              <a:t>and </a:t>
            </a:r>
            <a:r>
              <a:rPr lang="en-US" altLang="zh-TW" i="1">
                <a:latin typeface="Times New Roman" charset="0"/>
                <a:ea typeface="新細明體" charset="-120"/>
              </a:rPr>
              <a:t>p</a:t>
            </a:r>
            <a:r>
              <a:rPr lang="en-US" altLang="zh-TW" i="1" baseline="-25000">
                <a:latin typeface="Times New Roman" charset="0"/>
                <a:ea typeface="新細明體" charset="-120"/>
              </a:rPr>
              <a:t>k </a:t>
            </a:r>
            <a:r>
              <a:rPr lang="en-US" altLang="zh-TW">
                <a:latin typeface="Times New Roman" charset="0"/>
                <a:ea typeface="新細明體" charset="-120"/>
              </a:rPr>
              <a:t> are connected by a line</a:t>
            </a:r>
          </a:p>
          <a:p>
            <a:pPr eaLnBrk="1" hangingPunct="1"/>
            <a:r>
              <a:rPr lang="en-US" altLang="zh-TW">
                <a:latin typeface="Times New Roman" charset="0"/>
                <a:ea typeface="新細明體" charset="-120"/>
              </a:rPr>
              <a:t>                           0 otherwise</a:t>
            </a:r>
            <a:endParaRPr lang="zh-TW" altLang="en-US">
              <a:latin typeface="Times New Roman" charset="0"/>
              <a:ea typeface="新細明體" charset="-120"/>
            </a:endParaRPr>
          </a:p>
        </p:txBody>
      </p:sp>
      <p:sp>
        <p:nvSpPr>
          <p:cNvPr id="30726" name="標題 1"/>
          <p:cNvSpPr txBox="1">
            <a:spLocks/>
          </p:cNvSpPr>
          <p:nvPr/>
        </p:nvSpPr>
        <p:spPr bwMode="auto">
          <a:xfrm>
            <a:off x="395288" y="0"/>
            <a:ext cx="82296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kumimoji="0" lang="en-US" altLang="zh-TW" sz="4400" b="1">
                <a:solidFill>
                  <a:srgbClr val="4F81BD"/>
                </a:solidFill>
                <a:latin typeface="Calibri" charset="0"/>
                <a:ea typeface="標楷體" charset="-120"/>
              </a:rPr>
              <a:t>Social Network Analysis:</a:t>
            </a:r>
            <a:br>
              <a:rPr kumimoji="0" lang="en-US" altLang="zh-TW" sz="4400" b="1">
                <a:solidFill>
                  <a:srgbClr val="4F81BD"/>
                </a:solidFill>
                <a:latin typeface="Calibri" charset="0"/>
                <a:ea typeface="標楷體" charset="-120"/>
              </a:rPr>
            </a:br>
            <a:r>
              <a:rPr kumimoji="0" lang="en-US" altLang="zh-TW" sz="4400" b="1">
                <a:solidFill>
                  <a:srgbClr val="4F81BD"/>
                </a:solidFill>
                <a:latin typeface="Calibri" charset="0"/>
                <a:ea typeface="標楷體" charset="-120"/>
              </a:rPr>
              <a:t>Degree Centrality</a:t>
            </a:r>
            <a:endParaRPr kumimoji="0" lang="zh-TW" altLang="en-US" sz="4400" b="1">
              <a:solidFill>
                <a:srgbClr val="4F81BD"/>
              </a:solidFill>
              <a:latin typeface="Calibri" charset="0"/>
              <a:ea typeface="標楷體" charset="-120"/>
            </a:endParaRPr>
          </a:p>
        </p:txBody>
      </p:sp>
    </p:spTree>
    <p:extLst>
      <p:ext uri="{BB962C8B-B14F-4D97-AF65-F5344CB8AC3E}">
        <p14:creationId xmlns:p14="http://schemas.microsoft.com/office/powerpoint/2010/main" val="237154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標題 1"/>
          <p:cNvSpPr>
            <a:spLocks noGrp="1"/>
          </p:cNvSpPr>
          <p:nvPr>
            <p:ph type="title"/>
          </p:nvPr>
        </p:nvSpPr>
        <p:spPr>
          <a:xfrm>
            <a:off x="457200" y="0"/>
            <a:ext cx="8229600" cy="1268413"/>
          </a:xfrm>
        </p:spPr>
        <p:txBody>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Hub and Authority</a:t>
            </a:r>
            <a:endParaRPr lang="zh-TW" altLang="en-US">
              <a:solidFill>
                <a:srgbClr val="4F81BD"/>
              </a:solidFill>
              <a:latin typeface="Calibri" charset="0"/>
              <a:ea typeface="標楷體" charset="-120"/>
              <a:cs typeface="新細明體" charset="-120"/>
            </a:endParaRPr>
          </a:p>
        </p:txBody>
      </p:sp>
      <p:sp>
        <p:nvSpPr>
          <p:cNvPr id="8294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554CA72-4D6F-3F4C-8087-87B61995A45A}" type="slidenum">
              <a:rPr kumimoji="0" lang="zh-TW" altLang="en-US" sz="1200">
                <a:solidFill>
                  <a:srgbClr val="898989"/>
                </a:solidFill>
                <a:latin typeface="Calibri" charset="0"/>
                <a:ea typeface="新細明體" charset="-120"/>
              </a:rPr>
              <a:pPr eaLnBrk="1" hangingPunct="1"/>
              <a:t>64</a:t>
            </a:fld>
            <a:endParaRPr kumimoji="0" lang="zh-TW" altLang="en-US" sz="1200">
              <a:solidFill>
                <a:srgbClr val="898989"/>
              </a:solidFill>
              <a:latin typeface="Calibri" charset="0"/>
              <a:ea typeface="新細明體" charset="-120"/>
            </a:endParaRPr>
          </a:p>
        </p:txBody>
      </p:sp>
      <p:sp>
        <p:nvSpPr>
          <p:cNvPr id="82947" name="矩形 4"/>
          <p:cNvSpPr>
            <a:spLocks noChangeArrowheads="1"/>
          </p:cNvSpPr>
          <p:nvPr/>
        </p:nvSpPr>
        <p:spPr bwMode="auto">
          <a:xfrm>
            <a:off x="2051050" y="6581775"/>
            <a:ext cx="5976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200">
                <a:solidFill>
                  <a:srgbClr val="A6A6A6"/>
                </a:solidFill>
                <a:ea typeface="MS PGothic" charset="-128"/>
              </a:rPr>
              <a:t>Source: </a:t>
            </a:r>
            <a:r>
              <a:rPr lang="en-US" altLang="zh-TW" sz="1200">
                <a:solidFill>
                  <a:srgbClr val="A6A6A6"/>
                </a:solidFill>
                <a:ea typeface="MS PGothic" charset="-128"/>
                <a:hlinkClick r:id="rId2"/>
              </a:rPr>
              <a:t>http://www.fmsasg.com/SocialNetworkAnalysis/</a:t>
            </a:r>
            <a:endParaRPr lang="zh-TW" altLang="en-US" sz="1200">
              <a:solidFill>
                <a:srgbClr val="A6A6A6"/>
              </a:solidFill>
              <a:ea typeface="MS PGothic" charset="-128"/>
            </a:endParaRPr>
          </a:p>
        </p:txBody>
      </p:sp>
      <p:sp>
        <p:nvSpPr>
          <p:cNvPr id="82948" name="矩形 7"/>
          <p:cNvSpPr>
            <a:spLocks noChangeArrowheads="1"/>
          </p:cNvSpPr>
          <p:nvPr/>
        </p:nvSpPr>
        <p:spPr bwMode="auto">
          <a:xfrm>
            <a:off x="250825" y="5673725"/>
            <a:ext cx="8858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sz="1800">
                <a:ea typeface="MS PGothic" charset="-128"/>
              </a:rPr>
              <a:t>Hubs are entities that point to a relatively large number of authorities. They are essentially the mutually reinforcing analogues to authorities. Authorities point to high hubs. Hubs point to high authorities. You cannot have one without the other.</a:t>
            </a:r>
            <a:endParaRPr lang="zh-TW" altLang="en-US" sz="1800">
              <a:ea typeface="MS PGothic" charset="-128"/>
            </a:endParaRPr>
          </a:p>
        </p:txBody>
      </p:sp>
      <p:pic>
        <p:nvPicPr>
          <p:cNvPr id="82949" name="Picture 2" descr="Hub and Authority in Social Network Analysis (S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484313"/>
            <a:ext cx="4535488"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3791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457200" y="274638"/>
            <a:ext cx="8229600" cy="6178550"/>
          </a:xfrm>
        </p:spPr>
        <p:txBody>
          <a:bodyPr/>
          <a:lstStyle/>
          <a:p>
            <a:r>
              <a:rPr lang="en-US" altLang="zh-TW" sz="8000">
                <a:solidFill>
                  <a:srgbClr val="FF0000"/>
                </a:solidFill>
                <a:latin typeface="Calibri" charset="0"/>
                <a:ea typeface="標楷體" charset="-120"/>
                <a:cs typeface="新細明體" charset="-120"/>
              </a:rPr>
              <a:t>Tools </a:t>
            </a:r>
            <a:br>
              <a:rPr lang="en-US" altLang="zh-TW" sz="8000">
                <a:solidFill>
                  <a:srgbClr val="FF0000"/>
                </a:solidFill>
                <a:latin typeface="Calibri" charset="0"/>
                <a:ea typeface="標楷體" charset="-120"/>
                <a:cs typeface="新細明體" charset="-120"/>
              </a:rPr>
            </a:br>
            <a:r>
              <a:rPr lang="en-US" altLang="zh-TW" sz="8000">
                <a:solidFill>
                  <a:srgbClr val="FF0000"/>
                </a:solidFill>
                <a:latin typeface="Calibri" charset="0"/>
                <a:ea typeface="標楷體" charset="-120"/>
                <a:cs typeface="新細明體" charset="-120"/>
              </a:rPr>
              <a:t>of </a:t>
            </a:r>
            <a:br>
              <a:rPr lang="en-US" altLang="zh-TW" sz="8000">
                <a:solidFill>
                  <a:srgbClr val="FF0000"/>
                </a:solidFill>
                <a:latin typeface="Calibri" charset="0"/>
                <a:ea typeface="標楷體" charset="-120"/>
                <a:cs typeface="新細明體" charset="-120"/>
              </a:rPr>
            </a:br>
            <a:r>
              <a:rPr lang="en-US" altLang="zh-TW" sz="8000">
                <a:solidFill>
                  <a:srgbClr val="FF0000"/>
                </a:solidFill>
                <a:latin typeface="Calibri" charset="0"/>
                <a:ea typeface="標楷體" charset="-120"/>
                <a:cs typeface="新細明體" charset="-120"/>
              </a:rPr>
              <a:t>Social Network Analysis </a:t>
            </a:r>
            <a:endParaRPr lang="en-US" altLang="en-US" sz="8000">
              <a:solidFill>
                <a:srgbClr val="FF0000"/>
              </a:solidFill>
              <a:latin typeface="Calibri" charset="0"/>
              <a:ea typeface="標楷體" charset="-120"/>
              <a:cs typeface="新細明體" charset="-120"/>
            </a:endParaRPr>
          </a:p>
        </p:txBody>
      </p:sp>
      <p:sp>
        <p:nvSpPr>
          <p:cNvPr id="808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8142C8C-2776-BC4B-AEC9-43BA4CEB41CD}" type="slidenum">
              <a:rPr kumimoji="0" lang="zh-TW" altLang="en-US" sz="1200">
                <a:solidFill>
                  <a:srgbClr val="898989"/>
                </a:solidFill>
                <a:latin typeface="Calibri" charset="0"/>
              </a:rPr>
              <a:pPr eaLnBrk="1" hangingPunct="1"/>
              <a:t>65</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97696261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標題 1"/>
          <p:cNvSpPr>
            <a:spLocks noGrp="1"/>
          </p:cNvSpPr>
          <p:nvPr>
            <p:ph type="title"/>
          </p:nvPr>
        </p:nvSpPr>
        <p:spPr>
          <a:xfrm>
            <a:off x="457200" y="44450"/>
            <a:ext cx="8229600" cy="2290763"/>
          </a:xfrm>
        </p:spPr>
        <p:txBody>
          <a:bodyPr/>
          <a:lstStyle/>
          <a:p>
            <a:r>
              <a:rPr lang="en-US" altLang="zh-TW" sz="6000">
                <a:solidFill>
                  <a:schemeClr val="accent1"/>
                </a:solidFill>
                <a:latin typeface="Calibri" charset="0"/>
                <a:ea typeface="標楷體" charset="-120"/>
                <a:cs typeface="新細明體" charset="-120"/>
              </a:rPr>
              <a:t>Social Network Analysis (SNA) Tools</a:t>
            </a:r>
            <a:endParaRPr lang="zh-TW" altLang="en-US" sz="6000">
              <a:solidFill>
                <a:schemeClr val="accent1"/>
              </a:solidFill>
              <a:latin typeface="Calibri" charset="0"/>
              <a:ea typeface="標楷體" charset="-120"/>
              <a:cs typeface="新細明體" charset="-120"/>
            </a:endParaRPr>
          </a:p>
        </p:txBody>
      </p:sp>
      <p:sp>
        <p:nvSpPr>
          <p:cNvPr id="48131" name="內容版面配置區 2"/>
          <p:cNvSpPr>
            <a:spLocks noGrp="1"/>
          </p:cNvSpPr>
          <p:nvPr>
            <p:ph idx="1"/>
          </p:nvPr>
        </p:nvSpPr>
        <p:spPr>
          <a:xfrm>
            <a:off x="468313" y="2276475"/>
            <a:ext cx="8229600" cy="4392613"/>
          </a:xfrm>
        </p:spPr>
        <p:txBody>
          <a:bodyPr/>
          <a:lstStyle/>
          <a:p>
            <a:pPr algn="ctr">
              <a:defRPr/>
            </a:pPr>
            <a:r>
              <a:rPr lang="en-US" altLang="zh-TW" sz="5000" b="1" dirty="0" err="1" smtClean="0">
                <a:solidFill>
                  <a:srgbClr val="FF0000"/>
                </a:solidFill>
                <a:cs typeface="新細明體" pitchFamily="18" charset="-120"/>
              </a:rPr>
              <a:t>NetworkX</a:t>
            </a:r>
            <a:endParaRPr lang="en-US" altLang="zh-TW" sz="5000" b="1" dirty="0" smtClean="0">
              <a:solidFill>
                <a:srgbClr val="FF0000"/>
              </a:solidFill>
              <a:cs typeface="新細明體" pitchFamily="18" charset="-120"/>
            </a:endParaRPr>
          </a:p>
          <a:p>
            <a:pPr algn="ctr">
              <a:defRPr/>
            </a:pPr>
            <a:r>
              <a:rPr lang="en-US" altLang="zh-TW" sz="5000" b="1" dirty="0" err="1" smtClean="0">
                <a:solidFill>
                  <a:srgbClr val="FF0000"/>
                </a:solidFill>
                <a:cs typeface="新細明體" pitchFamily="18" charset="-120"/>
              </a:rPr>
              <a:t>igraph</a:t>
            </a:r>
            <a:endParaRPr lang="en-US" altLang="zh-TW" sz="5000" b="1" dirty="0" smtClean="0">
              <a:solidFill>
                <a:srgbClr val="FF0000"/>
              </a:solidFill>
              <a:cs typeface="新細明體" pitchFamily="18" charset="-120"/>
            </a:endParaRPr>
          </a:p>
          <a:p>
            <a:pPr algn="ctr">
              <a:defRPr/>
            </a:pPr>
            <a:r>
              <a:rPr lang="en-US" altLang="zh-TW" sz="5000" b="1" dirty="0" err="1" smtClean="0">
                <a:solidFill>
                  <a:srgbClr val="FF0000"/>
                </a:solidFill>
                <a:cs typeface="新細明體" pitchFamily="18" charset="-120"/>
              </a:rPr>
              <a:t>Gephi</a:t>
            </a:r>
            <a:endParaRPr lang="en-US" altLang="zh-TW" sz="5000" b="1" dirty="0" smtClean="0">
              <a:solidFill>
                <a:srgbClr val="FF0000"/>
              </a:solidFill>
              <a:cs typeface="新細明體" pitchFamily="18" charset="-120"/>
            </a:endParaRPr>
          </a:p>
          <a:p>
            <a:pPr algn="ctr">
              <a:defRPr/>
            </a:pPr>
            <a:r>
              <a:rPr lang="en-US" altLang="zh-TW" sz="5000" b="1" dirty="0" err="1" smtClean="0">
                <a:solidFill>
                  <a:srgbClr val="FF0000"/>
                </a:solidFill>
                <a:cs typeface="新細明體" pitchFamily="18" charset="-120"/>
              </a:rPr>
              <a:t>UCINet</a:t>
            </a:r>
            <a:endParaRPr lang="en-US" altLang="zh-TW" sz="5000" b="1" dirty="0" smtClean="0">
              <a:solidFill>
                <a:srgbClr val="FF0000"/>
              </a:solidFill>
              <a:cs typeface="新細明體" pitchFamily="18" charset="-120"/>
            </a:endParaRPr>
          </a:p>
          <a:p>
            <a:pPr algn="ctr">
              <a:defRPr/>
            </a:pPr>
            <a:r>
              <a:rPr lang="en-US" altLang="zh-TW" sz="5000" b="1" dirty="0" err="1" smtClean="0">
                <a:solidFill>
                  <a:srgbClr val="FF0000"/>
                </a:solidFill>
                <a:cs typeface="新細明體" pitchFamily="18" charset="-120"/>
              </a:rPr>
              <a:t>Pajek</a:t>
            </a:r>
            <a:endParaRPr lang="en-US" altLang="zh-TW" sz="5000" b="1" dirty="0" smtClean="0">
              <a:solidFill>
                <a:srgbClr val="FF0000"/>
              </a:solidFill>
              <a:cs typeface="新細明體" pitchFamily="18" charset="-120"/>
            </a:endParaRPr>
          </a:p>
          <a:p>
            <a:pPr marL="0" indent="0" algn="ctr">
              <a:buFont typeface="Arial" charset="0"/>
              <a:buNone/>
              <a:defRPr/>
            </a:pPr>
            <a:endParaRPr lang="zh-TW" altLang="en-US" sz="5000" b="1" dirty="0" smtClean="0">
              <a:solidFill>
                <a:srgbClr val="FF0000"/>
              </a:solidFill>
              <a:cs typeface="新細明體" pitchFamily="18" charset="-120"/>
            </a:endParaRPr>
          </a:p>
        </p:txBody>
      </p:sp>
      <p:sp>
        <p:nvSpPr>
          <p:cNvPr id="8192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D9E54C7-CDF6-B149-A2E4-32FC56B13F9F}" type="slidenum">
              <a:rPr kumimoji="0" lang="zh-TW" altLang="en-US" sz="1200">
                <a:solidFill>
                  <a:srgbClr val="898989"/>
                </a:solidFill>
                <a:latin typeface="Calibri" charset="0"/>
                <a:ea typeface="新細明體" charset="-120"/>
              </a:rPr>
              <a:pPr eaLnBrk="1" hangingPunct="1"/>
              <a:t>66</a:t>
            </a:fld>
            <a:endParaRPr kumimoji="0" lang="zh-TW" altLang="en-US" sz="1200">
              <a:solidFill>
                <a:srgbClr val="898989"/>
              </a:solidFill>
              <a:latin typeface="Calibri" charset="0"/>
              <a:ea typeface="新細明體" charset="-120"/>
            </a:endParaRPr>
          </a:p>
        </p:txBody>
      </p:sp>
      <p:pic>
        <p:nvPicPr>
          <p:cNvPr id="81924" name="Picture 4" descr="https://sites.google.com/site/ucinetsoftware/_/rsrc/1349147830777/news/newbookonsna/cover.jpg?height=200&amp;width=1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073525"/>
            <a:ext cx="1728788"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2" descr="http://vlado.fmf.uni-lj.si/pub/networks/pajek/paje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5816600"/>
            <a:ext cx="12954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2" descr="Gephi - The Open Graph Viz Platfo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4450" y="4073525"/>
            <a:ext cx="249872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6549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p:txBody>
          <a:bodyPr/>
          <a:lstStyle/>
          <a:p>
            <a:r>
              <a:rPr lang="en-US" altLang="en-US">
                <a:solidFill>
                  <a:srgbClr val="4F81BD"/>
                </a:solidFill>
                <a:latin typeface="Calibri" charset="0"/>
                <a:ea typeface="標楷體" charset="-120"/>
                <a:cs typeface="新細明體" charset="-120"/>
              </a:rPr>
              <a:t>Tools of Social Network Analysis</a:t>
            </a:r>
          </a:p>
        </p:txBody>
      </p:sp>
      <p:sp>
        <p:nvSpPr>
          <p:cNvPr id="82946" name="Content Placeholder 2"/>
          <p:cNvSpPr>
            <a:spLocks noGrp="1"/>
          </p:cNvSpPr>
          <p:nvPr>
            <p:ph idx="1"/>
          </p:nvPr>
        </p:nvSpPr>
        <p:spPr>
          <a:xfrm>
            <a:off x="457200" y="1268413"/>
            <a:ext cx="8229600" cy="5113337"/>
          </a:xfrm>
        </p:spPr>
        <p:txBody>
          <a:bodyPr/>
          <a:lstStyle/>
          <a:p>
            <a:r>
              <a:rPr lang="en-US" altLang="en-US" sz="4000" dirty="0">
                <a:latin typeface="Calibri" charset="0"/>
                <a:ea typeface="標楷體" charset="-120"/>
                <a:cs typeface="新細明體" charset="-120"/>
              </a:rPr>
              <a:t>Focused Desktop Tools </a:t>
            </a:r>
          </a:p>
          <a:p>
            <a:pPr lvl="1"/>
            <a:r>
              <a:rPr lang="en-US" altLang="en-US" sz="4000" b="1" dirty="0" err="1">
                <a:solidFill>
                  <a:srgbClr val="FF0000"/>
                </a:solidFill>
                <a:latin typeface="Calibri" charset="0"/>
                <a:ea typeface="標楷體" charset="-120"/>
                <a:cs typeface="新細明體" charset="-120"/>
              </a:rPr>
              <a:t>Gephi</a:t>
            </a:r>
            <a:endParaRPr lang="en-US" altLang="en-US" sz="4000" b="1" dirty="0">
              <a:solidFill>
                <a:srgbClr val="FF0000"/>
              </a:solidFill>
              <a:latin typeface="Calibri" charset="0"/>
              <a:ea typeface="標楷體" charset="-120"/>
              <a:cs typeface="新細明體" charset="-120"/>
            </a:endParaRPr>
          </a:p>
          <a:p>
            <a:pPr lvl="1"/>
            <a:r>
              <a:rPr lang="en-US" altLang="en-US" sz="4000" dirty="0" err="1">
                <a:latin typeface="Calibri" charset="0"/>
                <a:ea typeface="標楷體" charset="-120"/>
                <a:cs typeface="新細明體" charset="-120"/>
              </a:rPr>
              <a:t>Ucinet</a:t>
            </a:r>
            <a:endParaRPr lang="en-US" altLang="en-US" sz="4000" dirty="0">
              <a:latin typeface="Calibri" charset="0"/>
              <a:ea typeface="標楷體" charset="-120"/>
              <a:cs typeface="新細明體" charset="-120"/>
            </a:endParaRPr>
          </a:p>
          <a:p>
            <a:pPr lvl="1"/>
            <a:r>
              <a:rPr lang="en-US" altLang="en-US" sz="4000" dirty="0" err="1">
                <a:latin typeface="Calibri" charset="0"/>
                <a:ea typeface="標楷體" charset="-120"/>
                <a:cs typeface="新細明體" charset="-120"/>
              </a:rPr>
              <a:t>Pajek</a:t>
            </a:r>
            <a:endParaRPr lang="en-US" altLang="en-US" sz="4000" dirty="0">
              <a:latin typeface="Calibri" charset="0"/>
              <a:ea typeface="標楷體" charset="-120"/>
              <a:cs typeface="新細明體" charset="-120"/>
            </a:endParaRPr>
          </a:p>
          <a:p>
            <a:pPr lvl="1"/>
            <a:r>
              <a:rPr lang="en-US" altLang="en-US" sz="4000" dirty="0" err="1" smtClean="0">
                <a:latin typeface="Calibri" charset="0"/>
                <a:ea typeface="標楷體" charset="-120"/>
                <a:cs typeface="新細明體" charset="-120"/>
              </a:rPr>
              <a:t>NodeXL</a:t>
            </a:r>
            <a:endParaRPr lang="en-US" altLang="en-US" sz="4000" dirty="0">
              <a:latin typeface="Calibri" charset="0"/>
              <a:ea typeface="標楷體" charset="-120"/>
              <a:cs typeface="新細明體" charset="-120"/>
            </a:endParaRPr>
          </a:p>
          <a:p>
            <a:pPr lvl="1"/>
            <a:r>
              <a:rPr lang="en-US" altLang="en-US" sz="4000" dirty="0" err="1">
                <a:latin typeface="Calibri" charset="0"/>
                <a:ea typeface="標楷體" charset="-120"/>
                <a:cs typeface="新細明體" charset="-120"/>
              </a:rPr>
              <a:t>Cytoscape</a:t>
            </a:r>
            <a:endParaRPr lang="en-US" altLang="en-US" sz="4000" dirty="0">
              <a:latin typeface="Calibri" charset="0"/>
              <a:ea typeface="標楷體" charset="-120"/>
              <a:cs typeface="新細明體" charset="-120"/>
            </a:endParaRPr>
          </a:p>
          <a:p>
            <a:endParaRPr lang="en-US" altLang="en-US" sz="4000" dirty="0">
              <a:latin typeface="Calibri" charset="0"/>
              <a:ea typeface="標楷體" charset="-120"/>
              <a:cs typeface="新細明體" charset="-120"/>
            </a:endParaRPr>
          </a:p>
        </p:txBody>
      </p:sp>
      <p:sp>
        <p:nvSpPr>
          <p:cNvPr id="8294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E9607EA-644A-9748-9432-DD2AC08F1D34}" type="slidenum">
              <a:rPr kumimoji="0" lang="zh-TW" altLang="en-US" sz="1200">
                <a:solidFill>
                  <a:srgbClr val="898989"/>
                </a:solidFill>
                <a:latin typeface="Calibri" charset="0"/>
                <a:ea typeface="新細明體" charset="-120"/>
              </a:rPr>
              <a:pPr eaLnBrk="1" hangingPunct="1"/>
              <a:t>67</a:t>
            </a:fld>
            <a:endParaRPr kumimoji="0" lang="zh-TW" altLang="en-US" sz="1200">
              <a:solidFill>
                <a:srgbClr val="898989"/>
              </a:solidFill>
              <a:latin typeface="Calibri" charset="0"/>
              <a:ea typeface="新細明體" charset="-120"/>
            </a:endParaRPr>
          </a:p>
        </p:txBody>
      </p:sp>
      <p:sp>
        <p:nvSpPr>
          <p:cNvPr id="5" name="Rectangle 4"/>
          <p:cNvSpPr/>
          <p:nvPr/>
        </p:nvSpPr>
        <p:spPr>
          <a:xfrm>
            <a:off x="1258888" y="6605588"/>
            <a:ext cx="7200900"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www.researchgate.net</a:t>
            </a:r>
            <a:r>
              <a:rPr lang="en-US" sz="1000" dirty="0">
                <a:solidFill>
                  <a:schemeClr val="bg1">
                    <a:lumMod val="75000"/>
                  </a:schemeClr>
                </a:solidFill>
                <a:ea typeface="ＭＳ Ｐゴシック" charset="0"/>
                <a:cs typeface="ＭＳ Ｐゴシック" charset="0"/>
              </a:rPr>
              <a:t>/post/</a:t>
            </a:r>
            <a:r>
              <a:rPr lang="en-US" sz="1000" dirty="0" err="1">
                <a:solidFill>
                  <a:schemeClr val="bg1">
                    <a:lumMod val="75000"/>
                  </a:schemeClr>
                </a:solidFill>
                <a:ea typeface="ＭＳ Ｐゴシック" charset="0"/>
                <a:cs typeface="ＭＳ Ｐゴシック" charset="0"/>
              </a:rPr>
              <a:t>Which_open_source_software_is_best_for_network_data_analysis</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1740542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p:txBody>
          <a:bodyPr/>
          <a:lstStyle/>
          <a:p>
            <a:r>
              <a:rPr lang="en-US" altLang="en-US">
                <a:solidFill>
                  <a:srgbClr val="4F81BD"/>
                </a:solidFill>
                <a:latin typeface="Calibri" charset="0"/>
                <a:ea typeface="標楷體" charset="-120"/>
                <a:cs typeface="新細明體" charset="-120"/>
              </a:rPr>
              <a:t>Tools of Social Network Analysis</a:t>
            </a:r>
          </a:p>
        </p:txBody>
      </p:sp>
      <p:sp>
        <p:nvSpPr>
          <p:cNvPr id="83970" name="Content Placeholder 2"/>
          <p:cNvSpPr>
            <a:spLocks noGrp="1"/>
          </p:cNvSpPr>
          <p:nvPr>
            <p:ph idx="1"/>
          </p:nvPr>
        </p:nvSpPr>
        <p:spPr>
          <a:xfrm>
            <a:off x="457200" y="1268413"/>
            <a:ext cx="8229600" cy="5113337"/>
          </a:xfrm>
        </p:spPr>
        <p:txBody>
          <a:bodyPr/>
          <a:lstStyle/>
          <a:p>
            <a:r>
              <a:rPr lang="en-US" altLang="en-US" sz="4000">
                <a:latin typeface="Calibri" charset="0"/>
                <a:ea typeface="標楷體" charset="-120"/>
                <a:cs typeface="新細明體" charset="-120"/>
              </a:rPr>
              <a:t>Developer Tools</a:t>
            </a:r>
          </a:p>
          <a:p>
            <a:pPr lvl="1"/>
            <a:r>
              <a:rPr lang="en-US" altLang="en-US" sz="4000">
                <a:latin typeface="Calibri" charset="0"/>
                <a:ea typeface="標楷體" charset="-120"/>
                <a:cs typeface="新細明體" charset="-120"/>
              </a:rPr>
              <a:t>NetworkX</a:t>
            </a:r>
          </a:p>
          <a:p>
            <a:pPr lvl="1"/>
            <a:r>
              <a:rPr lang="en-US" altLang="en-US" sz="4000">
                <a:latin typeface="Calibri" charset="0"/>
                <a:ea typeface="標楷體" charset="-120"/>
                <a:cs typeface="新細明體" charset="-120"/>
              </a:rPr>
              <a:t>iGraph</a:t>
            </a:r>
          </a:p>
          <a:p>
            <a:pPr lvl="1"/>
            <a:r>
              <a:rPr lang="en-US" altLang="en-US" sz="4000">
                <a:latin typeface="Calibri" charset="0"/>
                <a:ea typeface="標楷體" charset="-120"/>
                <a:cs typeface="新細明體" charset="-120"/>
              </a:rPr>
              <a:t>SNAP</a:t>
            </a:r>
          </a:p>
          <a:p>
            <a:pPr lvl="1"/>
            <a:r>
              <a:rPr lang="en-US" altLang="en-US" sz="4000">
                <a:latin typeface="Calibri" charset="0"/>
                <a:ea typeface="標楷體" charset="-120"/>
                <a:cs typeface="新細明體" charset="-120"/>
              </a:rPr>
              <a:t>sigma.js</a:t>
            </a:r>
          </a:p>
          <a:p>
            <a:endParaRPr lang="en-US" altLang="en-US" sz="4000">
              <a:latin typeface="Calibri" charset="0"/>
              <a:ea typeface="標楷體" charset="-120"/>
              <a:cs typeface="新細明體" charset="-120"/>
            </a:endParaRPr>
          </a:p>
        </p:txBody>
      </p:sp>
      <p:sp>
        <p:nvSpPr>
          <p:cNvPr id="8397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A8C1509-5191-E344-B197-8C777607AE74}" type="slidenum">
              <a:rPr kumimoji="0" lang="zh-TW" altLang="en-US" sz="1200">
                <a:solidFill>
                  <a:srgbClr val="898989"/>
                </a:solidFill>
                <a:latin typeface="Calibri" charset="0"/>
                <a:ea typeface="新細明體" charset="-120"/>
              </a:rPr>
              <a:pPr eaLnBrk="1" hangingPunct="1"/>
              <a:t>68</a:t>
            </a:fld>
            <a:endParaRPr kumimoji="0" lang="zh-TW" altLang="en-US" sz="1200">
              <a:solidFill>
                <a:srgbClr val="898989"/>
              </a:solidFill>
              <a:latin typeface="Calibri" charset="0"/>
              <a:ea typeface="新細明體" charset="-120"/>
            </a:endParaRPr>
          </a:p>
        </p:txBody>
      </p:sp>
      <p:sp>
        <p:nvSpPr>
          <p:cNvPr id="5" name="Rectangle 4"/>
          <p:cNvSpPr/>
          <p:nvPr/>
        </p:nvSpPr>
        <p:spPr>
          <a:xfrm>
            <a:off x="1258888" y="6605588"/>
            <a:ext cx="7200900"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www.researchgate.net</a:t>
            </a:r>
            <a:r>
              <a:rPr lang="en-US" sz="1000" dirty="0">
                <a:solidFill>
                  <a:schemeClr val="bg1">
                    <a:lumMod val="75000"/>
                  </a:schemeClr>
                </a:solidFill>
                <a:ea typeface="ＭＳ Ｐゴシック" charset="0"/>
                <a:cs typeface="ＭＳ Ｐゴシック" charset="0"/>
              </a:rPr>
              <a:t>/post/</a:t>
            </a:r>
            <a:r>
              <a:rPr lang="en-US" sz="1000" dirty="0" err="1">
                <a:solidFill>
                  <a:schemeClr val="bg1">
                    <a:lumMod val="75000"/>
                  </a:schemeClr>
                </a:solidFill>
                <a:ea typeface="ＭＳ Ｐゴシック" charset="0"/>
                <a:cs typeface="ＭＳ Ｐゴシック" charset="0"/>
              </a:rPr>
              <a:t>Which_open_source_software_is_best_for_network_data_analysis</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4569012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a:xfrm>
            <a:off x="468313" y="0"/>
            <a:ext cx="8229600" cy="765175"/>
          </a:xfrm>
        </p:spPr>
        <p:txBody>
          <a:bodyPr/>
          <a:lstStyle/>
          <a:p>
            <a:r>
              <a:rPr lang="en-US" altLang="en-US">
                <a:solidFill>
                  <a:schemeClr val="accent1"/>
                </a:solidFill>
                <a:latin typeface="Calibri" charset="0"/>
                <a:ea typeface="標楷體" charset="-120"/>
                <a:cs typeface="新細明體" charset="-120"/>
              </a:rPr>
              <a:t>Gephi</a:t>
            </a:r>
          </a:p>
        </p:txBody>
      </p:sp>
      <p:sp>
        <p:nvSpPr>
          <p:cNvPr id="849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DFBD5C5-9C91-CE4E-A937-442EAA2B18FE}" type="slidenum">
              <a:rPr kumimoji="0" lang="zh-TW" altLang="en-US" sz="1200">
                <a:solidFill>
                  <a:srgbClr val="898989"/>
                </a:solidFill>
                <a:latin typeface="Calibri" charset="0"/>
                <a:ea typeface="新細明體" charset="-120"/>
              </a:rPr>
              <a:pPr eaLnBrk="1" hangingPunct="1"/>
              <a:t>69</a:t>
            </a:fld>
            <a:endParaRPr kumimoji="0" lang="zh-TW" altLang="en-US" sz="1200">
              <a:solidFill>
                <a:srgbClr val="898989"/>
              </a:solidFill>
              <a:latin typeface="Calibri" charset="0"/>
              <a:ea typeface="新細明體" charset="-120"/>
            </a:endParaRPr>
          </a:p>
        </p:txBody>
      </p:sp>
      <p:pic>
        <p:nvPicPr>
          <p:cNvPr id="8499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663" y="765175"/>
            <a:ext cx="7839075"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5"/>
          <p:cNvSpPr>
            <a:spLocks noChangeArrowheads="1"/>
          </p:cNvSpPr>
          <p:nvPr/>
        </p:nvSpPr>
        <p:spPr bwMode="auto">
          <a:xfrm>
            <a:off x="3614738" y="6524625"/>
            <a:ext cx="191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https://gephi.org/</a:t>
            </a:r>
            <a:endParaRPr lang="en-US" altLang="en-US" sz="1800"/>
          </a:p>
        </p:txBody>
      </p:sp>
    </p:spTree>
    <p:extLst>
      <p:ext uri="{BB962C8B-B14F-4D97-AF65-F5344CB8AC3E}">
        <p14:creationId xmlns:p14="http://schemas.microsoft.com/office/powerpoint/2010/main" val="18856572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D94E6A0-B01F-CD45-B9CA-212C9CEAD330}" type="slidenum">
              <a:rPr kumimoji="0" lang="zh-TW" altLang="en-US" sz="1200">
                <a:solidFill>
                  <a:srgbClr val="898989"/>
                </a:solidFill>
                <a:latin typeface="Calibri" charset="0"/>
                <a:ea typeface="新細明體" charset="-120"/>
              </a:rPr>
              <a:pPr eaLnBrk="1" hangingPunct="1"/>
              <a:t>7</a:t>
            </a:fld>
            <a:endParaRPr kumimoji="0" lang="zh-TW" altLang="en-US" sz="1200">
              <a:solidFill>
                <a:srgbClr val="898989"/>
              </a:solidFill>
              <a:latin typeface="Calibri" charset="0"/>
              <a:ea typeface="新細明體" charset="-120"/>
            </a:endParaRPr>
          </a:p>
        </p:txBody>
      </p:sp>
      <p:pic>
        <p:nvPicPr>
          <p:cNvPr id="225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836613"/>
            <a:ext cx="4556125" cy="565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5"/>
          <p:cNvSpPr>
            <a:spLocks noChangeArrowheads="1"/>
          </p:cNvSpPr>
          <p:nvPr/>
        </p:nvSpPr>
        <p:spPr bwMode="auto">
          <a:xfrm>
            <a:off x="1331913" y="6630988"/>
            <a:ext cx="6553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200">
                <a:solidFill>
                  <a:srgbClr val="A6A6A6"/>
                </a:solidFill>
                <a:ea typeface="MS PGothic" charset="-128"/>
              </a:rPr>
              <a:t>Source: </a:t>
            </a:r>
            <a:r>
              <a:rPr lang="en-US" altLang="zh-TW" sz="1200">
                <a:solidFill>
                  <a:srgbClr val="A6A6A6"/>
                </a:solidFill>
                <a:ea typeface="MS PGothic" charset="-128"/>
                <a:hlinkClick r:id="rId3"/>
              </a:rPr>
              <a:t>http://www.amazon.com/Analyzing-Social-Web-Jennifer-Golbeck/dp/0124055311</a:t>
            </a:r>
            <a:endParaRPr lang="en-US" altLang="zh-TW" sz="1200">
              <a:solidFill>
                <a:srgbClr val="A6A6A6"/>
              </a:solidFill>
              <a:ea typeface="MS PGothic" charset="-128"/>
            </a:endParaRPr>
          </a:p>
        </p:txBody>
      </p:sp>
      <p:sp>
        <p:nvSpPr>
          <p:cNvPr id="22532" name="Rectangle 6"/>
          <p:cNvSpPr>
            <a:spLocks noChangeArrowheads="1"/>
          </p:cNvSpPr>
          <p:nvPr/>
        </p:nvSpPr>
        <p:spPr bwMode="auto">
          <a:xfrm>
            <a:off x="144463" y="231775"/>
            <a:ext cx="89646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dirty="0">
                <a:solidFill>
                  <a:schemeClr val="accent1"/>
                </a:solidFill>
                <a:latin typeface="Calibri" charset="0"/>
                <a:ea typeface="標楷體" charset="-120"/>
              </a:rPr>
              <a:t>Jennifer </a:t>
            </a:r>
            <a:r>
              <a:rPr lang="en-US" altLang="zh-TW" dirty="0" err="1">
                <a:solidFill>
                  <a:schemeClr val="accent1"/>
                </a:solidFill>
                <a:latin typeface="Calibri" charset="0"/>
                <a:ea typeface="標楷體" charset="-120"/>
              </a:rPr>
              <a:t>Golbeck</a:t>
            </a:r>
            <a:r>
              <a:rPr lang="en-US" altLang="zh-TW" dirty="0">
                <a:solidFill>
                  <a:schemeClr val="accent1"/>
                </a:solidFill>
                <a:latin typeface="Calibri" charset="0"/>
                <a:ea typeface="標楷體" charset="-120"/>
              </a:rPr>
              <a:t> (2013), </a:t>
            </a:r>
            <a:r>
              <a:rPr lang="en-US" altLang="zh-TW" b="1" dirty="0">
                <a:solidFill>
                  <a:schemeClr val="accent1"/>
                </a:solidFill>
                <a:latin typeface="Calibri" charset="0"/>
                <a:ea typeface="標楷體" charset="-120"/>
              </a:rPr>
              <a:t>Analyzing the Social Web</a:t>
            </a:r>
            <a:r>
              <a:rPr lang="en-US" altLang="zh-TW" dirty="0">
                <a:solidFill>
                  <a:schemeClr val="accent1"/>
                </a:solidFill>
                <a:latin typeface="Calibri" charset="0"/>
                <a:ea typeface="標楷體" charset="-120"/>
              </a:rPr>
              <a:t>, Morgan Kaufmann</a:t>
            </a:r>
            <a:endParaRPr lang="en-US" altLang="zh-TW" dirty="0">
              <a:solidFill>
                <a:schemeClr val="accent1"/>
              </a:solidFill>
              <a:ea typeface="標楷體" charset="-120"/>
            </a:endParaRPr>
          </a:p>
        </p:txBody>
      </p:sp>
    </p:spTree>
    <p:extLst>
      <p:ext uri="{BB962C8B-B14F-4D97-AF65-F5344CB8AC3E}">
        <p14:creationId xmlns:p14="http://schemas.microsoft.com/office/powerpoint/2010/main" val="12302870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a:xfrm>
            <a:off x="457200" y="274638"/>
            <a:ext cx="8229600" cy="706437"/>
          </a:xfrm>
        </p:spPr>
        <p:txBody>
          <a:bodyPr/>
          <a:lstStyle/>
          <a:p>
            <a:r>
              <a:rPr lang="en-US" altLang="en-US">
                <a:solidFill>
                  <a:srgbClr val="4F81BD"/>
                </a:solidFill>
                <a:latin typeface="Calibri" charset="0"/>
                <a:ea typeface="標楷體" charset="-120"/>
                <a:cs typeface="新細明體" charset="-120"/>
              </a:rPr>
              <a:t>UCINET</a:t>
            </a:r>
          </a:p>
        </p:txBody>
      </p:sp>
      <p:sp>
        <p:nvSpPr>
          <p:cNvPr id="860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7FC22BF-4708-5746-BEE5-B1A8C50E4D11}" type="slidenum">
              <a:rPr kumimoji="0" lang="zh-TW" altLang="en-US" sz="1200">
                <a:solidFill>
                  <a:srgbClr val="898989"/>
                </a:solidFill>
                <a:latin typeface="Calibri" charset="0"/>
                <a:ea typeface="新細明體" charset="-120"/>
              </a:rPr>
              <a:pPr eaLnBrk="1" hangingPunct="1"/>
              <a:t>70</a:t>
            </a:fld>
            <a:endParaRPr kumimoji="0" lang="zh-TW" altLang="en-US" sz="1200">
              <a:solidFill>
                <a:srgbClr val="898989"/>
              </a:solidFill>
              <a:latin typeface="Calibri" charset="0"/>
              <a:ea typeface="新細明體" charset="-120"/>
            </a:endParaRPr>
          </a:p>
        </p:txBody>
      </p:sp>
      <p:pic>
        <p:nvPicPr>
          <p:cNvPr id="8601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27138"/>
            <a:ext cx="8820150" cy="51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Rectangle 5"/>
          <p:cNvSpPr>
            <a:spLocks noChangeArrowheads="1"/>
          </p:cNvSpPr>
          <p:nvPr/>
        </p:nvSpPr>
        <p:spPr bwMode="auto">
          <a:xfrm>
            <a:off x="1476375" y="6488113"/>
            <a:ext cx="6173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1800">
                <a:hlinkClick r:id="rId3"/>
              </a:rPr>
              <a:t>https://sites.google.com/site/ucinetsoftware/home</a:t>
            </a:r>
            <a:endParaRPr lang="en-US" altLang="en-US" sz="1800"/>
          </a:p>
        </p:txBody>
      </p:sp>
    </p:spTree>
    <p:extLst>
      <p:ext uri="{BB962C8B-B14F-4D97-AF65-F5344CB8AC3E}">
        <p14:creationId xmlns:p14="http://schemas.microsoft.com/office/powerpoint/2010/main" val="182582702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C204CA1-D704-2944-90A3-4DFD8156A475}" type="slidenum">
              <a:rPr kumimoji="0" lang="zh-TW" altLang="en-US" sz="1200">
                <a:solidFill>
                  <a:srgbClr val="898989"/>
                </a:solidFill>
                <a:latin typeface="Calibri" charset="0"/>
                <a:ea typeface="新細明體" charset="-120"/>
              </a:rPr>
              <a:pPr eaLnBrk="1" hangingPunct="1"/>
              <a:t>71</a:t>
            </a:fld>
            <a:endParaRPr kumimoji="0" lang="zh-TW" altLang="en-US" sz="1200">
              <a:solidFill>
                <a:srgbClr val="898989"/>
              </a:solidFill>
              <a:latin typeface="Calibri" charset="0"/>
              <a:ea typeface="新細明體" charset="-120"/>
            </a:endParaRPr>
          </a:p>
        </p:txBody>
      </p:sp>
      <p:pic>
        <p:nvPicPr>
          <p:cNvPr id="8704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909638"/>
            <a:ext cx="6583363"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7"/>
          <p:cNvSpPr>
            <a:spLocks noChangeArrowheads="1"/>
          </p:cNvSpPr>
          <p:nvPr/>
        </p:nvSpPr>
        <p:spPr bwMode="auto">
          <a:xfrm>
            <a:off x="2268538" y="6491288"/>
            <a:ext cx="4608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http://vlado.fmf.uni-lj.si/pub/networks/pajek/</a:t>
            </a:r>
            <a:endParaRPr lang="en-US" altLang="en-US" sz="1800"/>
          </a:p>
          <a:p>
            <a:pPr eaLnBrk="1" hangingPunct="1"/>
            <a:endParaRPr lang="en-US" altLang="en-US" sz="1800"/>
          </a:p>
        </p:txBody>
      </p:sp>
      <p:sp>
        <p:nvSpPr>
          <p:cNvPr id="87044" name="Title 1"/>
          <p:cNvSpPr>
            <a:spLocks noGrp="1"/>
          </p:cNvSpPr>
          <p:nvPr>
            <p:ph type="title"/>
          </p:nvPr>
        </p:nvSpPr>
        <p:spPr>
          <a:xfrm>
            <a:off x="457200" y="115888"/>
            <a:ext cx="8229600" cy="649287"/>
          </a:xfrm>
        </p:spPr>
        <p:txBody>
          <a:bodyPr/>
          <a:lstStyle/>
          <a:p>
            <a:r>
              <a:rPr lang="en-US" altLang="en-US">
                <a:solidFill>
                  <a:srgbClr val="4F81BD"/>
                </a:solidFill>
                <a:latin typeface="Calibri" charset="0"/>
                <a:ea typeface="標楷體" charset="-120"/>
                <a:cs typeface="新細明體" charset="-120"/>
              </a:rPr>
              <a:t>Pajek</a:t>
            </a:r>
          </a:p>
        </p:txBody>
      </p:sp>
    </p:spTree>
    <p:extLst>
      <p:ext uri="{BB962C8B-B14F-4D97-AF65-F5344CB8AC3E}">
        <p14:creationId xmlns:p14="http://schemas.microsoft.com/office/powerpoint/2010/main" val="128094357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457200" y="115888"/>
            <a:ext cx="8229600" cy="649287"/>
          </a:xfrm>
        </p:spPr>
        <p:txBody>
          <a:bodyPr/>
          <a:lstStyle/>
          <a:p>
            <a:r>
              <a:rPr lang="en-US" altLang="en-US">
                <a:solidFill>
                  <a:srgbClr val="4F81BD"/>
                </a:solidFill>
                <a:latin typeface="Calibri" charset="0"/>
                <a:ea typeface="標楷體" charset="-120"/>
                <a:cs typeface="新細明體" charset="-120"/>
              </a:rPr>
              <a:t>Pajek</a:t>
            </a:r>
          </a:p>
        </p:txBody>
      </p:sp>
      <p:sp>
        <p:nvSpPr>
          <p:cNvPr id="880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9F552F5-567A-3843-80AB-5C5433B1321F}" type="slidenum">
              <a:rPr kumimoji="0" lang="zh-TW" altLang="en-US" sz="1200">
                <a:solidFill>
                  <a:srgbClr val="898989"/>
                </a:solidFill>
                <a:latin typeface="Calibri" charset="0"/>
                <a:ea typeface="新細明體" charset="-120"/>
              </a:rPr>
              <a:pPr eaLnBrk="1" hangingPunct="1"/>
              <a:t>72</a:t>
            </a:fld>
            <a:endParaRPr kumimoji="0" lang="zh-TW" altLang="en-US" sz="1200">
              <a:solidFill>
                <a:srgbClr val="898989"/>
              </a:solidFill>
              <a:latin typeface="Calibri" charset="0"/>
              <a:ea typeface="新細明體" charset="-120"/>
            </a:endParaRPr>
          </a:p>
        </p:txBody>
      </p:sp>
      <p:pic>
        <p:nvPicPr>
          <p:cNvPr id="8806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836613"/>
            <a:ext cx="6840538"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tangle 5"/>
          <p:cNvSpPr>
            <a:spLocks noChangeArrowheads="1"/>
          </p:cNvSpPr>
          <p:nvPr/>
        </p:nvSpPr>
        <p:spPr bwMode="auto">
          <a:xfrm>
            <a:off x="2843213" y="6488113"/>
            <a:ext cx="317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http://mrvar.fdv.uni-lj.si/pajek/</a:t>
            </a:r>
            <a:endParaRPr lang="en-US" altLang="en-US" sz="1800"/>
          </a:p>
        </p:txBody>
      </p:sp>
    </p:spTree>
    <p:extLst>
      <p:ext uri="{BB962C8B-B14F-4D97-AF65-F5344CB8AC3E}">
        <p14:creationId xmlns:p14="http://schemas.microsoft.com/office/powerpoint/2010/main" val="2951542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a:xfrm>
            <a:off x="457200" y="115888"/>
            <a:ext cx="8229600" cy="720725"/>
          </a:xfrm>
        </p:spPr>
        <p:txBody>
          <a:bodyPr/>
          <a:lstStyle/>
          <a:p>
            <a:r>
              <a:rPr lang="en-US" altLang="en-US">
                <a:solidFill>
                  <a:srgbClr val="4F81BD"/>
                </a:solidFill>
                <a:latin typeface="Calibri" charset="0"/>
                <a:ea typeface="標楷體" charset="-120"/>
                <a:cs typeface="新細明體" charset="-120"/>
              </a:rPr>
              <a:t>NodeXL</a:t>
            </a:r>
          </a:p>
        </p:txBody>
      </p:sp>
      <p:sp>
        <p:nvSpPr>
          <p:cNvPr id="890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E5AC3B0-0B31-1A4D-B007-BAD34385E8EF}" type="slidenum">
              <a:rPr kumimoji="0" lang="zh-TW" altLang="en-US" sz="1200">
                <a:solidFill>
                  <a:srgbClr val="898989"/>
                </a:solidFill>
                <a:latin typeface="Calibri" charset="0"/>
                <a:ea typeface="新細明體" charset="-120"/>
              </a:rPr>
              <a:pPr eaLnBrk="1" hangingPunct="1"/>
              <a:t>73</a:t>
            </a:fld>
            <a:endParaRPr kumimoji="0" lang="zh-TW" altLang="en-US" sz="1200">
              <a:solidFill>
                <a:srgbClr val="898989"/>
              </a:solidFill>
              <a:latin typeface="Calibri" charset="0"/>
              <a:ea typeface="新細明體" charset="-120"/>
            </a:endParaRPr>
          </a:p>
        </p:txBody>
      </p:sp>
      <p:pic>
        <p:nvPicPr>
          <p:cNvPr id="89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163" y="931863"/>
            <a:ext cx="7812087" cy="559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Rectangle 6"/>
          <p:cNvSpPr>
            <a:spLocks noChangeArrowheads="1"/>
          </p:cNvSpPr>
          <p:nvPr/>
        </p:nvSpPr>
        <p:spPr bwMode="auto">
          <a:xfrm>
            <a:off x="3132138" y="6478588"/>
            <a:ext cx="3121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https://nodexl.codeplex.com/</a:t>
            </a:r>
            <a:endParaRPr lang="en-US" altLang="en-US" sz="1800"/>
          </a:p>
        </p:txBody>
      </p:sp>
    </p:spTree>
    <p:extLst>
      <p:ext uri="{BB962C8B-B14F-4D97-AF65-F5344CB8AC3E}">
        <p14:creationId xmlns:p14="http://schemas.microsoft.com/office/powerpoint/2010/main" val="21180917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457200" y="115888"/>
            <a:ext cx="8229600" cy="792162"/>
          </a:xfrm>
        </p:spPr>
        <p:txBody>
          <a:bodyPr/>
          <a:lstStyle/>
          <a:p>
            <a:r>
              <a:rPr lang="en-US" altLang="en-US">
                <a:solidFill>
                  <a:srgbClr val="4F81BD"/>
                </a:solidFill>
                <a:latin typeface="Calibri" charset="0"/>
                <a:ea typeface="標楷體" charset="-120"/>
                <a:cs typeface="新細明體" charset="-120"/>
              </a:rPr>
              <a:t>Cytoscape</a:t>
            </a:r>
          </a:p>
        </p:txBody>
      </p:sp>
      <p:sp>
        <p:nvSpPr>
          <p:cNvPr id="901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74C4138-FF09-5241-A1AF-2EDBDE053D1F}" type="slidenum">
              <a:rPr kumimoji="0" lang="zh-TW" altLang="en-US" sz="1200">
                <a:solidFill>
                  <a:srgbClr val="898989"/>
                </a:solidFill>
                <a:latin typeface="Calibri" charset="0"/>
                <a:ea typeface="新細明體" charset="-120"/>
              </a:rPr>
              <a:pPr eaLnBrk="1" hangingPunct="1"/>
              <a:t>74</a:t>
            </a:fld>
            <a:endParaRPr kumimoji="0" lang="zh-TW" altLang="en-US" sz="1200">
              <a:solidFill>
                <a:srgbClr val="898989"/>
              </a:solidFill>
              <a:latin typeface="Calibri" charset="0"/>
              <a:ea typeface="新細明體" charset="-120"/>
            </a:endParaRPr>
          </a:p>
        </p:txBody>
      </p:sp>
      <p:pic>
        <p:nvPicPr>
          <p:cNvPr id="9011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01725"/>
            <a:ext cx="914400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Rectangle 5"/>
          <p:cNvSpPr>
            <a:spLocks noChangeArrowheads="1"/>
          </p:cNvSpPr>
          <p:nvPr/>
        </p:nvSpPr>
        <p:spPr bwMode="auto">
          <a:xfrm>
            <a:off x="3059113" y="6508750"/>
            <a:ext cx="2827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1800">
                <a:hlinkClick r:id="rId3"/>
              </a:rPr>
              <a:t>http://www.cytoscape.org/</a:t>
            </a:r>
            <a:endParaRPr lang="en-US" altLang="en-US" sz="1800"/>
          </a:p>
        </p:txBody>
      </p:sp>
    </p:spTree>
    <p:extLst>
      <p:ext uri="{BB962C8B-B14F-4D97-AF65-F5344CB8AC3E}">
        <p14:creationId xmlns:p14="http://schemas.microsoft.com/office/powerpoint/2010/main" val="20795129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a:xfrm>
            <a:off x="457200" y="0"/>
            <a:ext cx="8229600" cy="765175"/>
          </a:xfrm>
        </p:spPr>
        <p:txBody>
          <a:bodyPr/>
          <a:lstStyle/>
          <a:p>
            <a:r>
              <a:rPr lang="en-US" altLang="en-US">
                <a:solidFill>
                  <a:srgbClr val="4F81BD"/>
                </a:solidFill>
                <a:latin typeface="Calibri" charset="0"/>
                <a:ea typeface="標楷體" charset="-120"/>
                <a:cs typeface="新細明體" charset="-120"/>
              </a:rPr>
              <a:t>NetworkX</a:t>
            </a:r>
          </a:p>
        </p:txBody>
      </p:sp>
      <p:sp>
        <p:nvSpPr>
          <p:cNvPr id="911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2D07205-7E54-B546-A558-697B45622CC3}" type="slidenum">
              <a:rPr kumimoji="0" lang="zh-TW" altLang="en-US" sz="1200">
                <a:solidFill>
                  <a:srgbClr val="898989"/>
                </a:solidFill>
                <a:latin typeface="Calibri" charset="0"/>
                <a:ea typeface="新細明體" charset="-120"/>
              </a:rPr>
              <a:pPr eaLnBrk="1" hangingPunct="1"/>
              <a:t>75</a:t>
            </a:fld>
            <a:endParaRPr kumimoji="0" lang="zh-TW" altLang="en-US" sz="1200">
              <a:solidFill>
                <a:srgbClr val="898989"/>
              </a:solidFill>
              <a:latin typeface="Calibri" charset="0"/>
              <a:ea typeface="新細明體" charset="-120"/>
            </a:endParaRPr>
          </a:p>
        </p:txBody>
      </p:sp>
      <p:pic>
        <p:nvPicPr>
          <p:cNvPr id="9113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92150"/>
            <a:ext cx="9144000"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Rectangle 5"/>
          <p:cNvSpPr>
            <a:spLocks noChangeArrowheads="1"/>
          </p:cNvSpPr>
          <p:nvPr/>
        </p:nvSpPr>
        <p:spPr bwMode="auto">
          <a:xfrm>
            <a:off x="3203575" y="6488113"/>
            <a:ext cx="2814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https://networkx.github.io/</a:t>
            </a:r>
            <a:endParaRPr lang="en-US" altLang="en-US" sz="1800"/>
          </a:p>
        </p:txBody>
      </p:sp>
    </p:spTree>
    <p:extLst>
      <p:ext uri="{BB962C8B-B14F-4D97-AF65-F5344CB8AC3E}">
        <p14:creationId xmlns:p14="http://schemas.microsoft.com/office/powerpoint/2010/main" val="777284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a:xfrm>
            <a:off x="457200" y="115888"/>
            <a:ext cx="8229600" cy="792162"/>
          </a:xfrm>
        </p:spPr>
        <p:txBody>
          <a:bodyPr/>
          <a:lstStyle/>
          <a:p>
            <a:r>
              <a:rPr lang="en-US" altLang="en-US">
                <a:solidFill>
                  <a:srgbClr val="4F81BD"/>
                </a:solidFill>
                <a:latin typeface="Calibri" charset="0"/>
                <a:ea typeface="標楷體" charset="-120"/>
                <a:cs typeface="新細明體" charset="-120"/>
              </a:rPr>
              <a:t>igraph</a:t>
            </a:r>
          </a:p>
        </p:txBody>
      </p:sp>
      <p:sp>
        <p:nvSpPr>
          <p:cNvPr id="9216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A1CFEFF-D791-FA4A-9A24-6179D727758A}" type="slidenum">
              <a:rPr kumimoji="0" lang="zh-TW" altLang="en-US" sz="1200">
                <a:solidFill>
                  <a:srgbClr val="898989"/>
                </a:solidFill>
                <a:latin typeface="Calibri" charset="0"/>
                <a:ea typeface="新細明體" charset="-120"/>
              </a:rPr>
              <a:pPr eaLnBrk="1" hangingPunct="1"/>
              <a:t>76</a:t>
            </a:fld>
            <a:endParaRPr kumimoji="0" lang="zh-TW" altLang="en-US" sz="1200">
              <a:solidFill>
                <a:srgbClr val="898989"/>
              </a:solidFill>
              <a:latin typeface="Calibri" charset="0"/>
              <a:ea typeface="新細明體" charset="-120"/>
            </a:endParaRPr>
          </a:p>
        </p:txBody>
      </p:sp>
      <p:pic>
        <p:nvPicPr>
          <p:cNvPr id="9216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31863"/>
            <a:ext cx="9144000" cy="559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5"/>
          <p:cNvSpPr>
            <a:spLocks noChangeArrowheads="1"/>
          </p:cNvSpPr>
          <p:nvPr/>
        </p:nvSpPr>
        <p:spPr bwMode="auto">
          <a:xfrm>
            <a:off x="3059113" y="6465888"/>
            <a:ext cx="3136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http://igraph.org/redirect.html</a:t>
            </a:r>
            <a:endParaRPr lang="en-US" altLang="en-US" sz="1800"/>
          </a:p>
        </p:txBody>
      </p:sp>
    </p:spTree>
    <p:extLst>
      <p:ext uri="{BB962C8B-B14F-4D97-AF65-F5344CB8AC3E}">
        <p14:creationId xmlns:p14="http://schemas.microsoft.com/office/powerpoint/2010/main" val="71279170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a:xfrm>
            <a:off x="457200" y="0"/>
            <a:ext cx="8229600" cy="692150"/>
          </a:xfrm>
        </p:spPr>
        <p:txBody>
          <a:bodyPr/>
          <a:lstStyle/>
          <a:p>
            <a:r>
              <a:rPr lang="en-US" altLang="en-US">
                <a:solidFill>
                  <a:srgbClr val="4F81BD"/>
                </a:solidFill>
                <a:latin typeface="Calibri" charset="0"/>
                <a:ea typeface="標楷體" charset="-120"/>
                <a:cs typeface="新細明體" charset="-120"/>
              </a:rPr>
              <a:t>SNAP</a:t>
            </a:r>
          </a:p>
        </p:txBody>
      </p:sp>
      <p:sp>
        <p:nvSpPr>
          <p:cNvPr id="9318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03CD159-E2D1-B048-938C-FB06701D71B4}" type="slidenum">
              <a:rPr kumimoji="0" lang="zh-TW" altLang="en-US" sz="1200">
                <a:solidFill>
                  <a:srgbClr val="898989"/>
                </a:solidFill>
                <a:latin typeface="Calibri" charset="0"/>
                <a:ea typeface="新細明體" charset="-120"/>
              </a:rPr>
              <a:pPr eaLnBrk="1" hangingPunct="1"/>
              <a:t>77</a:t>
            </a:fld>
            <a:endParaRPr kumimoji="0" lang="zh-TW" altLang="en-US" sz="1200">
              <a:solidFill>
                <a:srgbClr val="898989"/>
              </a:solidFill>
              <a:latin typeface="Calibri" charset="0"/>
              <a:ea typeface="新細明體" charset="-120"/>
            </a:endParaRPr>
          </a:p>
        </p:txBody>
      </p:sp>
      <p:pic>
        <p:nvPicPr>
          <p:cNvPr id="9318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765175"/>
            <a:ext cx="795655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Rectangle 5"/>
          <p:cNvSpPr>
            <a:spLocks noChangeArrowheads="1"/>
          </p:cNvSpPr>
          <p:nvPr/>
        </p:nvSpPr>
        <p:spPr bwMode="auto">
          <a:xfrm>
            <a:off x="3348038" y="6491288"/>
            <a:ext cx="2684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http://snap.stanford.edu/</a:t>
            </a:r>
            <a:endParaRPr lang="en-US" altLang="en-US" sz="1800"/>
          </a:p>
        </p:txBody>
      </p:sp>
    </p:spTree>
    <p:extLst>
      <p:ext uri="{BB962C8B-B14F-4D97-AF65-F5344CB8AC3E}">
        <p14:creationId xmlns:p14="http://schemas.microsoft.com/office/powerpoint/2010/main" val="122636935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a:xfrm>
            <a:off x="457200" y="0"/>
            <a:ext cx="8229600" cy="692150"/>
          </a:xfrm>
        </p:spPr>
        <p:txBody>
          <a:bodyPr/>
          <a:lstStyle/>
          <a:p>
            <a:r>
              <a:rPr lang="en-US" altLang="en-US">
                <a:solidFill>
                  <a:schemeClr val="accent1"/>
                </a:solidFill>
                <a:latin typeface="Calibri" charset="0"/>
                <a:ea typeface="標楷體" charset="-120"/>
                <a:cs typeface="新細明體" charset="-120"/>
              </a:rPr>
              <a:t>sigma.js</a:t>
            </a:r>
          </a:p>
        </p:txBody>
      </p:sp>
      <p:sp>
        <p:nvSpPr>
          <p:cNvPr id="9421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C3B5DBE-3D78-3E41-BF04-1B80081B040A}" type="slidenum">
              <a:rPr kumimoji="0" lang="zh-TW" altLang="en-US" sz="1200">
                <a:solidFill>
                  <a:srgbClr val="898989"/>
                </a:solidFill>
                <a:latin typeface="Calibri" charset="0"/>
                <a:ea typeface="新細明體" charset="-120"/>
              </a:rPr>
              <a:pPr eaLnBrk="1" hangingPunct="1"/>
              <a:t>78</a:t>
            </a:fld>
            <a:endParaRPr kumimoji="0" lang="zh-TW" altLang="en-US" sz="1200">
              <a:solidFill>
                <a:srgbClr val="898989"/>
              </a:solidFill>
              <a:latin typeface="Calibri" charset="0"/>
              <a:ea typeface="新細明體" charset="-120"/>
            </a:endParaRPr>
          </a:p>
        </p:txBody>
      </p:sp>
      <p:pic>
        <p:nvPicPr>
          <p:cNvPr id="9421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765175"/>
            <a:ext cx="7812087"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Rectangle 6"/>
          <p:cNvSpPr>
            <a:spLocks noChangeArrowheads="1"/>
          </p:cNvSpPr>
          <p:nvPr/>
        </p:nvSpPr>
        <p:spPr bwMode="auto">
          <a:xfrm>
            <a:off x="3563938" y="6488113"/>
            <a:ext cx="2017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http://sigmajs.org/</a:t>
            </a:r>
            <a:endParaRPr lang="en-US" altLang="en-US" sz="1800"/>
          </a:p>
        </p:txBody>
      </p:sp>
    </p:spTree>
    <p:extLst>
      <p:ext uri="{BB962C8B-B14F-4D97-AF65-F5344CB8AC3E}">
        <p14:creationId xmlns:p14="http://schemas.microsoft.com/office/powerpoint/2010/main" val="4170557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B76CFCD-0E26-8B42-8A80-2A958641F2C1}" type="slidenum">
              <a:rPr kumimoji="0" lang="zh-TW" altLang="en-US" sz="1200">
                <a:solidFill>
                  <a:srgbClr val="898989"/>
                </a:solidFill>
                <a:latin typeface="Calibri" charset="0"/>
                <a:ea typeface="新細明體" charset="-120"/>
              </a:rPr>
              <a:pPr eaLnBrk="1" hangingPunct="1"/>
              <a:t>79</a:t>
            </a:fld>
            <a:endParaRPr kumimoji="0" lang="zh-TW" altLang="en-US" sz="1200">
              <a:solidFill>
                <a:srgbClr val="898989"/>
              </a:solidFill>
              <a:latin typeface="Calibri" charset="0"/>
              <a:ea typeface="新細明體" charset="-120"/>
            </a:endParaRPr>
          </a:p>
        </p:txBody>
      </p:sp>
      <p:sp>
        <p:nvSpPr>
          <p:cNvPr id="95234" name="Title 1"/>
          <p:cNvSpPr>
            <a:spLocks noGrp="1"/>
          </p:cNvSpPr>
          <p:nvPr>
            <p:ph type="title"/>
          </p:nvPr>
        </p:nvSpPr>
        <p:spPr>
          <a:xfrm>
            <a:off x="457200" y="274638"/>
            <a:ext cx="8229600" cy="6323012"/>
          </a:xfrm>
        </p:spPr>
        <p:txBody>
          <a:bodyPr/>
          <a:lstStyle/>
          <a:p>
            <a:r>
              <a:rPr lang="en-US" altLang="en-US" sz="8800">
                <a:solidFill>
                  <a:srgbClr val="FF0000"/>
                </a:solidFill>
                <a:latin typeface="Calibri" charset="0"/>
                <a:ea typeface="標楷體" charset="-120"/>
                <a:cs typeface="新細明體" charset="-120"/>
              </a:rPr>
              <a:t>Gephi: </a:t>
            </a:r>
            <a:br>
              <a:rPr lang="en-US" altLang="en-US" sz="8800">
                <a:solidFill>
                  <a:srgbClr val="FF0000"/>
                </a:solidFill>
                <a:latin typeface="Calibri" charset="0"/>
                <a:ea typeface="標楷體" charset="-120"/>
                <a:cs typeface="新細明體" charset="-120"/>
              </a:rPr>
            </a:br>
            <a:r>
              <a:rPr lang="en-US" altLang="en-US" sz="8800">
                <a:solidFill>
                  <a:srgbClr val="FF0000"/>
                </a:solidFill>
                <a:latin typeface="Calibri" charset="0"/>
                <a:ea typeface="標楷體" charset="-120"/>
                <a:cs typeface="新細明體" charset="-120"/>
              </a:rPr>
              <a:t>Social Network </a:t>
            </a:r>
            <a:br>
              <a:rPr lang="en-US" altLang="en-US" sz="8800">
                <a:solidFill>
                  <a:srgbClr val="FF0000"/>
                </a:solidFill>
                <a:latin typeface="Calibri" charset="0"/>
                <a:ea typeface="標楷體" charset="-120"/>
                <a:cs typeface="新細明體" charset="-120"/>
              </a:rPr>
            </a:br>
            <a:r>
              <a:rPr lang="en-US" altLang="en-US" sz="8800">
                <a:solidFill>
                  <a:srgbClr val="FF0000"/>
                </a:solidFill>
                <a:latin typeface="Calibri" charset="0"/>
                <a:ea typeface="標楷體" charset="-120"/>
                <a:cs typeface="新細明體" charset="-120"/>
              </a:rPr>
              <a:t>Analysis and Visualization</a:t>
            </a:r>
          </a:p>
        </p:txBody>
      </p:sp>
    </p:spTree>
    <p:extLst>
      <p:ext uri="{BB962C8B-B14F-4D97-AF65-F5344CB8AC3E}">
        <p14:creationId xmlns:p14="http://schemas.microsoft.com/office/powerpoint/2010/main" val="8659973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468313" y="44450"/>
            <a:ext cx="8229600" cy="981075"/>
          </a:xfrm>
        </p:spPr>
        <p:txBody>
          <a:bodyPr/>
          <a:lstStyle/>
          <a:p>
            <a:r>
              <a:rPr lang="en-US" altLang="en-US" sz="2800" dirty="0" err="1">
                <a:solidFill>
                  <a:srgbClr val="4F81BD"/>
                </a:solidFill>
                <a:latin typeface="Calibri" charset="0"/>
                <a:ea typeface="標楷體" charset="-120"/>
                <a:cs typeface="新細明體" charset="-120"/>
              </a:rPr>
              <a:t>Devangana</a:t>
            </a:r>
            <a:r>
              <a:rPr lang="en-US" altLang="en-US" sz="2800" dirty="0">
                <a:solidFill>
                  <a:srgbClr val="4F81BD"/>
                </a:solidFill>
                <a:latin typeface="Calibri" charset="0"/>
                <a:ea typeface="標楷體" charset="-120"/>
                <a:cs typeface="新細明體" charset="-120"/>
              </a:rPr>
              <a:t> </a:t>
            </a:r>
            <a:r>
              <a:rPr lang="en-US" altLang="en-US" sz="2800" dirty="0" err="1">
                <a:solidFill>
                  <a:srgbClr val="4F81BD"/>
                </a:solidFill>
                <a:latin typeface="Calibri" charset="0"/>
                <a:ea typeface="標楷體" charset="-120"/>
                <a:cs typeface="新細明體" charset="-120"/>
              </a:rPr>
              <a:t>Khokhar</a:t>
            </a:r>
            <a:r>
              <a:rPr lang="en-US" altLang="en-US" sz="2800" dirty="0">
                <a:solidFill>
                  <a:srgbClr val="4F81BD"/>
                </a:solidFill>
                <a:latin typeface="Calibri" charset="0"/>
                <a:ea typeface="標楷體" charset="-120"/>
                <a:cs typeface="新細明體" charset="-120"/>
              </a:rPr>
              <a:t> (2015), </a:t>
            </a:r>
            <a:br>
              <a:rPr lang="en-US" altLang="en-US" sz="2800" dirty="0">
                <a:solidFill>
                  <a:srgbClr val="4F81BD"/>
                </a:solidFill>
                <a:latin typeface="Calibri" charset="0"/>
                <a:ea typeface="標楷體" charset="-120"/>
                <a:cs typeface="新細明體" charset="-120"/>
              </a:rPr>
            </a:br>
            <a:r>
              <a:rPr lang="en-US" altLang="en-US" sz="3600" dirty="0" err="1">
                <a:solidFill>
                  <a:srgbClr val="4F81BD"/>
                </a:solidFill>
                <a:latin typeface="Calibri" charset="0"/>
                <a:ea typeface="標楷體" charset="-120"/>
                <a:cs typeface="新細明體" charset="-120"/>
              </a:rPr>
              <a:t>Gephi</a:t>
            </a:r>
            <a:r>
              <a:rPr lang="en-US" altLang="en-US" sz="3600" dirty="0">
                <a:solidFill>
                  <a:srgbClr val="4F81BD"/>
                </a:solidFill>
                <a:latin typeface="Calibri" charset="0"/>
                <a:ea typeface="標楷體" charset="-120"/>
                <a:cs typeface="新細明體" charset="-120"/>
              </a:rPr>
              <a:t> Cookbook, </a:t>
            </a:r>
            <a:r>
              <a:rPr lang="en-US" altLang="en-US" sz="2400" dirty="0" err="1">
                <a:solidFill>
                  <a:srgbClr val="4F81BD"/>
                </a:solidFill>
                <a:latin typeface="Calibri" charset="0"/>
                <a:ea typeface="標楷體" charset="-120"/>
                <a:cs typeface="新細明體" charset="-120"/>
              </a:rPr>
              <a:t>Packt</a:t>
            </a:r>
            <a:r>
              <a:rPr lang="en-US" altLang="en-US" sz="2400" dirty="0">
                <a:solidFill>
                  <a:srgbClr val="4F81BD"/>
                </a:solidFill>
                <a:latin typeface="Calibri" charset="0"/>
                <a:ea typeface="標楷體" charset="-120"/>
                <a:cs typeface="新細明體" charset="-120"/>
              </a:rPr>
              <a:t> Publishing</a:t>
            </a:r>
          </a:p>
        </p:txBody>
      </p:sp>
      <p:sp>
        <p:nvSpPr>
          <p:cNvPr id="235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7570B04-398A-C042-BC14-3ACF932F1D3B}" type="slidenum">
              <a:rPr kumimoji="0" lang="zh-TW" altLang="en-US" sz="1200">
                <a:solidFill>
                  <a:srgbClr val="898989"/>
                </a:solidFill>
                <a:latin typeface="Calibri" charset="0"/>
                <a:ea typeface="新細明體" charset="-120"/>
              </a:rPr>
              <a:pPr eaLnBrk="1" hangingPunct="1"/>
              <a:t>8</a:t>
            </a:fld>
            <a:endParaRPr kumimoji="0" lang="zh-TW" altLang="en-US" sz="1200">
              <a:solidFill>
                <a:srgbClr val="898989"/>
              </a:solidFill>
              <a:latin typeface="Calibri" charset="0"/>
              <a:ea typeface="新細明體" charset="-120"/>
            </a:endParaRPr>
          </a:p>
        </p:txBody>
      </p:sp>
      <p:pic>
        <p:nvPicPr>
          <p:cNvPr id="2355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3475" y="1052513"/>
            <a:ext cx="43370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11188" y="6581775"/>
            <a:ext cx="76327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4"/>
              </a:rPr>
              <a:t>http://www.amazon.com/Gephi-Cookbook-Devangana-Khokhar/dp/1783987405</a:t>
            </a:r>
            <a:endParaRPr lang="en-US" sz="12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146105568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179388" y="44450"/>
            <a:ext cx="8518525" cy="1439863"/>
          </a:xfrm>
        </p:spPr>
        <p:txBody>
          <a:bodyPr/>
          <a:lstStyle/>
          <a:p>
            <a:r>
              <a:rPr lang="en-US" altLang="en-US">
                <a:solidFill>
                  <a:schemeClr val="accent1"/>
                </a:solidFill>
                <a:latin typeface="Calibri" charset="0"/>
                <a:ea typeface="標楷體" charset="-120"/>
                <a:cs typeface="新細明體" charset="-120"/>
              </a:rPr>
              <a:t>Network Analysis and Visualization with Gephi</a:t>
            </a:r>
          </a:p>
        </p:txBody>
      </p:sp>
      <p:sp>
        <p:nvSpPr>
          <p:cNvPr id="962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230E5F9-B25C-D84D-82B0-9AEE4E0AF247}" type="slidenum">
              <a:rPr kumimoji="0" lang="zh-TW" altLang="en-US" sz="1200">
                <a:solidFill>
                  <a:srgbClr val="898989"/>
                </a:solidFill>
                <a:latin typeface="Calibri" charset="0"/>
                <a:ea typeface="新細明體" charset="-120"/>
              </a:rPr>
              <a:pPr eaLnBrk="1" hangingPunct="1"/>
              <a:t>80</a:t>
            </a:fld>
            <a:endParaRPr kumimoji="0" lang="zh-TW" altLang="en-US" sz="1200">
              <a:solidFill>
                <a:srgbClr val="898989"/>
              </a:solidFill>
              <a:latin typeface="Calibri" charset="0"/>
              <a:ea typeface="新細明體" charset="-120"/>
            </a:endParaRPr>
          </a:p>
        </p:txBody>
      </p:sp>
      <p:pic>
        <p:nvPicPr>
          <p:cNvPr id="9625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773238"/>
            <a:ext cx="8694738"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3"/>
              </a:rPr>
              <a:t>http://www.martingrandjean.ch/gephi-introduction/</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132046639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a:xfrm>
            <a:off x="457200" y="0"/>
            <a:ext cx="8229600" cy="1125538"/>
          </a:xfrm>
        </p:spPr>
        <p:txBody>
          <a:bodyPr/>
          <a:lstStyle/>
          <a:p>
            <a:r>
              <a:rPr lang="en-US" altLang="en-US">
                <a:solidFill>
                  <a:schemeClr val="accent1"/>
                </a:solidFill>
                <a:latin typeface="Calibri" charset="0"/>
                <a:ea typeface="標楷體" charset="-120"/>
                <a:cs typeface="新細明體" charset="-120"/>
              </a:rPr>
              <a:t>Nodes and Edges </a:t>
            </a:r>
            <a:br>
              <a:rPr lang="en-US" altLang="en-US">
                <a:solidFill>
                  <a:schemeClr val="accent1"/>
                </a:solidFill>
                <a:latin typeface="Calibri" charset="0"/>
                <a:ea typeface="標楷體" charset="-120"/>
                <a:cs typeface="新細明體" charset="-120"/>
              </a:rPr>
            </a:br>
            <a:r>
              <a:rPr lang="en-US" altLang="en-US">
                <a:solidFill>
                  <a:schemeClr val="accent1"/>
                </a:solidFill>
                <a:latin typeface="Calibri" charset="0"/>
                <a:ea typeface="標楷體" charset="-120"/>
                <a:cs typeface="新細明體" charset="-120"/>
              </a:rPr>
              <a:t>CSV Text Data for Gephi</a:t>
            </a:r>
          </a:p>
        </p:txBody>
      </p:sp>
      <p:sp>
        <p:nvSpPr>
          <p:cNvPr id="9728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BB37F4A-A6A1-084B-99C1-FBC59087975A}" type="slidenum">
              <a:rPr kumimoji="0" lang="zh-TW" altLang="en-US" sz="1200">
                <a:solidFill>
                  <a:srgbClr val="898989"/>
                </a:solidFill>
                <a:latin typeface="Calibri" charset="0"/>
                <a:ea typeface="新細明體" charset="-120"/>
              </a:rPr>
              <a:pPr eaLnBrk="1" hangingPunct="1"/>
              <a:t>81</a:t>
            </a:fld>
            <a:endParaRPr kumimoji="0" lang="zh-TW" altLang="en-US" sz="1200">
              <a:solidFill>
                <a:srgbClr val="898989"/>
              </a:solidFill>
              <a:latin typeface="Calibri" charset="0"/>
              <a:ea typeface="新細明體" charset="-120"/>
            </a:endParaRPr>
          </a:p>
        </p:txBody>
      </p:sp>
      <p:sp>
        <p:nvSpPr>
          <p:cNvPr id="5" name="Rectangle 4"/>
          <p:cNvSpPr/>
          <p:nvPr/>
        </p:nvSpPr>
        <p:spPr>
          <a:xfrm>
            <a:off x="684213" y="1854200"/>
            <a:ext cx="3095625" cy="2676525"/>
          </a:xfrm>
          <a:prstGeom prst="rect">
            <a:avLst/>
          </a:prstGeom>
          <a:solidFill>
            <a:schemeClr val="accent6">
              <a:lumMod val="20000"/>
              <a:lumOff val="80000"/>
            </a:schemeClr>
          </a:solidFill>
        </p:spPr>
        <p:txBody>
          <a:bodyPr>
            <a:spAutoFit/>
          </a:bodyPr>
          <a:lstStyle/>
          <a:p>
            <a:pPr>
              <a:defRPr/>
            </a:pPr>
            <a:r>
              <a:rPr lang="en-US" sz="2400" dirty="0" err="1">
                <a:ea typeface="ＭＳ Ｐゴシック" charset="0"/>
                <a:cs typeface="ＭＳ Ｐゴシック" charset="0"/>
              </a:rPr>
              <a:t>Id,Label,Attribute</a:t>
            </a:r>
            <a:endParaRPr lang="en-US" sz="2400" dirty="0">
              <a:ea typeface="ＭＳ Ｐゴシック" charset="0"/>
              <a:cs typeface="ＭＳ Ｐゴシック" charset="0"/>
            </a:endParaRPr>
          </a:p>
          <a:p>
            <a:pPr>
              <a:defRPr/>
            </a:pPr>
            <a:r>
              <a:rPr lang="en-US" sz="2400" dirty="0">
                <a:ea typeface="ＭＳ Ｐゴシック" charset="0"/>
                <a:cs typeface="ＭＳ Ｐゴシック" charset="0"/>
              </a:rPr>
              <a:t>1,John,1</a:t>
            </a:r>
          </a:p>
          <a:p>
            <a:pPr>
              <a:defRPr/>
            </a:pPr>
            <a:r>
              <a:rPr lang="en-US" sz="2400" dirty="0">
                <a:ea typeface="ＭＳ Ｐゴシック" charset="0"/>
                <a:cs typeface="ＭＳ Ｐゴシック" charset="0"/>
              </a:rPr>
              <a:t>2,Carla,2</a:t>
            </a:r>
          </a:p>
          <a:p>
            <a:pPr>
              <a:defRPr/>
            </a:pPr>
            <a:r>
              <a:rPr lang="en-US" sz="2400" dirty="0">
                <a:ea typeface="ＭＳ Ｐゴシック" charset="0"/>
                <a:cs typeface="ＭＳ Ｐゴシック" charset="0"/>
              </a:rPr>
              <a:t>3,Simon,1</a:t>
            </a:r>
          </a:p>
          <a:p>
            <a:pPr>
              <a:defRPr/>
            </a:pPr>
            <a:r>
              <a:rPr lang="en-US" sz="2400" dirty="0">
                <a:ea typeface="ＭＳ Ｐゴシック" charset="0"/>
                <a:cs typeface="ＭＳ Ｐゴシック" charset="0"/>
              </a:rPr>
              <a:t>4,Celine,2</a:t>
            </a:r>
          </a:p>
          <a:p>
            <a:pPr>
              <a:defRPr/>
            </a:pPr>
            <a:r>
              <a:rPr lang="en-US" sz="2400" dirty="0">
                <a:ea typeface="ＭＳ Ｐゴシック" charset="0"/>
                <a:cs typeface="ＭＳ Ｐゴシック" charset="0"/>
              </a:rPr>
              <a:t>5,Winston,1</a:t>
            </a:r>
          </a:p>
          <a:p>
            <a:pPr>
              <a:defRPr/>
            </a:pPr>
            <a:r>
              <a:rPr lang="en-US" sz="2400" dirty="0">
                <a:ea typeface="ＭＳ Ｐゴシック" charset="0"/>
                <a:cs typeface="ＭＳ Ｐゴシック" charset="0"/>
              </a:rPr>
              <a:t>6,Diana,2</a:t>
            </a:r>
          </a:p>
        </p:txBody>
      </p:sp>
      <p:sp>
        <p:nvSpPr>
          <p:cNvPr id="6" name="Rectangle 5"/>
          <p:cNvSpPr/>
          <p:nvPr/>
        </p:nvSpPr>
        <p:spPr>
          <a:xfrm>
            <a:off x="5580063" y="1844675"/>
            <a:ext cx="2592387" cy="3786188"/>
          </a:xfrm>
          <a:prstGeom prst="rect">
            <a:avLst/>
          </a:prstGeom>
          <a:solidFill>
            <a:schemeClr val="accent6">
              <a:lumMod val="20000"/>
              <a:lumOff val="80000"/>
            </a:schemeClr>
          </a:solidFill>
        </p:spPr>
        <p:txBody>
          <a:bodyPr>
            <a:spAutoFit/>
          </a:bodyPr>
          <a:lstStyle/>
          <a:p>
            <a:pPr>
              <a:defRPr/>
            </a:pPr>
            <a:r>
              <a:rPr lang="en-US" sz="2400" dirty="0" err="1">
                <a:ea typeface="ＭＳ Ｐゴシック" charset="0"/>
                <a:cs typeface="ＭＳ Ｐゴシック" charset="0"/>
              </a:rPr>
              <a:t>Source,Target</a:t>
            </a:r>
            <a:endParaRPr lang="en-US" sz="2400" dirty="0">
              <a:ea typeface="ＭＳ Ｐゴシック" charset="0"/>
              <a:cs typeface="ＭＳ Ｐゴシック" charset="0"/>
            </a:endParaRPr>
          </a:p>
          <a:p>
            <a:pPr>
              <a:defRPr/>
            </a:pPr>
            <a:r>
              <a:rPr lang="en-US" sz="2400" dirty="0">
                <a:ea typeface="ＭＳ Ｐゴシック" charset="0"/>
                <a:cs typeface="ＭＳ Ｐゴシック" charset="0"/>
              </a:rPr>
              <a:t>1,2</a:t>
            </a:r>
          </a:p>
          <a:p>
            <a:pPr>
              <a:defRPr/>
            </a:pPr>
            <a:r>
              <a:rPr lang="en-US" sz="2400" dirty="0">
                <a:ea typeface="ＭＳ Ｐゴシック" charset="0"/>
                <a:cs typeface="ＭＳ Ｐゴシック" charset="0"/>
              </a:rPr>
              <a:t>1,3</a:t>
            </a:r>
          </a:p>
          <a:p>
            <a:pPr>
              <a:defRPr/>
            </a:pPr>
            <a:r>
              <a:rPr lang="en-US" sz="2400" dirty="0">
                <a:ea typeface="ＭＳ Ｐゴシック" charset="0"/>
                <a:cs typeface="ＭＳ Ｐゴシック" charset="0"/>
              </a:rPr>
              <a:t>1,4</a:t>
            </a:r>
          </a:p>
          <a:p>
            <a:pPr>
              <a:defRPr/>
            </a:pPr>
            <a:r>
              <a:rPr lang="en-US" sz="2400" dirty="0">
                <a:ea typeface="ＭＳ Ｐゴシック" charset="0"/>
                <a:cs typeface="ＭＳ Ｐゴシック" charset="0"/>
              </a:rPr>
              <a:t>1,6</a:t>
            </a:r>
          </a:p>
          <a:p>
            <a:pPr>
              <a:defRPr/>
            </a:pPr>
            <a:r>
              <a:rPr lang="en-US" sz="2400" dirty="0">
                <a:ea typeface="ＭＳ Ｐゴシック" charset="0"/>
                <a:cs typeface="ＭＳ Ｐゴシック" charset="0"/>
              </a:rPr>
              <a:t>2,4</a:t>
            </a:r>
          </a:p>
          <a:p>
            <a:pPr>
              <a:defRPr/>
            </a:pPr>
            <a:r>
              <a:rPr lang="en-US" sz="2400" dirty="0">
                <a:ea typeface="ＭＳ Ｐゴシック" charset="0"/>
                <a:cs typeface="ＭＳ Ｐゴシック" charset="0"/>
              </a:rPr>
              <a:t>2,6</a:t>
            </a:r>
          </a:p>
          <a:p>
            <a:pPr>
              <a:defRPr/>
            </a:pPr>
            <a:r>
              <a:rPr lang="en-US" sz="2400" dirty="0">
                <a:ea typeface="ＭＳ Ｐゴシック" charset="0"/>
                <a:cs typeface="ＭＳ Ｐゴシック" charset="0"/>
              </a:rPr>
              <a:t>3,6</a:t>
            </a:r>
          </a:p>
          <a:p>
            <a:pPr>
              <a:defRPr/>
            </a:pPr>
            <a:r>
              <a:rPr lang="en-US" sz="2400" dirty="0">
                <a:ea typeface="ＭＳ Ｐゴシック" charset="0"/>
                <a:cs typeface="ＭＳ Ｐゴシック" charset="0"/>
              </a:rPr>
              <a:t>4,6</a:t>
            </a:r>
          </a:p>
          <a:p>
            <a:pPr>
              <a:defRPr/>
            </a:pPr>
            <a:r>
              <a:rPr lang="en-US" sz="2400" dirty="0">
                <a:ea typeface="ＭＳ Ｐゴシック" charset="0"/>
                <a:cs typeface="ＭＳ Ｐゴシック" charset="0"/>
              </a:rPr>
              <a:t>5,6</a:t>
            </a:r>
          </a:p>
        </p:txBody>
      </p:sp>
      <p:sp>
        <p:nvSpPr>
          <p:cNvPr id="97285" name="TextBox 6"/>
          <p:cNvSpPr txBox="1">
            <a:spLocks noChangeArrowheads="1"/>
          </p:cNvSpPr>
          <p:nvPr/>
        </p:nvSpPr>
        <p:spPr bwMode="auto">
          <a:xfrm>
            <a:off x="684213" y="1268413"/>
            <a:ext cx="2327275" cy="58578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3200"/>
              <a:t>Nodes1.csv</a:t>
            </a:r>
          </a:p>
        </p:txBody>
      </p:sp>
      <p:sp>
        <p:nvSpPr>
          <p:cNvPr id="97286" name="TextBox 7"/>
          <p:cNvSpPr txBox="1">
            <a:spLocks noChangeArrowheads="1"/>
          </p:cNvSpPr>
          <p:nvPr/>
        </p:nvSpPr>
        <p:spPr bwMode="auto">
          <a:xfrm>
            <a:off x="5580063" y="1260475"/>
            <a:ext cx="2306637" cy="58420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3200"/>
              <a:t>Edges1.csv</a:t>
            </a:r>
          </a:p>
        </p:txBody>
      </p:sp>
      <p:sp>
        <p:nvSpPr>
          <p:cNvPr id="9" name="Rectangle 8"/>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2"/>
              </a:rPr>
              <a:t>http://www.martingrandjean.ch/gephi-introduction/</a:t>
            </a:r>
            <a:endParaRPr lang="en-US" sz="1000" dirty="0">
              <a:solidFill>
                <a:schemeClr val="bg1">
                  <a:lumMod val="75000"/>
                </a:schemeClr>
              </a:solidFill>
              <a:ea typeface="ＭＳ Ｐゴシック" charset="0"/>
              <a:cs typeface="ＭＳ Ｐゴシック" charset="0"/>
            </a:endParaRPr>
          </a:p>
        </p:txBody>
      </p:sp>
      <p:pic>
        <p:nvPicPr>
          <p:cNvPr id="9728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652963"/>
            <a:ext cx="19843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27430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6B4A602-EEA4-DB48-BA50-5CACD0F98A5F}" type="slidenum">
              <a:rPr kumimoji="0" lang="zh-TW" altLang="en-US" sz="1200">
                <a:solidFill>
                  <a:srgbClr val="898989"/>
                </a:solidFill>
                <a:latin typeface="Calibri" charset="0"/>
                <a:ea typeface="新細明體" charset="-120"/>
              </a:rPr>
              <a:pPr eaLnBrk="1" hangingPunct="1"/>
              <a:t>82</a:t>
            </a:fld>
            <a:endParaRPr kumimoji="0" lang="zh-TW" altLang="en-US" sz="1200">
              <a:solidFill>
                <a:srgbClr val="898989"/>
              </a:solidFill>
              <a:latin typeface="Calibri" charset="0"/>
              <a:ea typeface="新細明體" charset="-120"/>
            </a:endParaRPr>
          </a:p>
        </p:txBody>
      </p:sp>
      <p:pic>
        <p:nvPicPr>
          <p:cNvPr id="983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196975"/>
            <a:ext cx="467995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5"/>
          <p:cNvSpPr>
            <a:spLocks noChangeArrowheads="1"/>
          </p:cNvSpPr>
          <p:nvPr/>
        </p:nvSpPr>
        <p:spPr bwMode="auto">
          <a:xfrm>
            <a:off x="250825" y="20638"/>
            <a:ext cx="38242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a:solidFill>
                  <a:schemeClr val="accent1"/>
                </a:solidFill>
              </a:rPr>
              <a:t>A = </a:t>
            </a:r>
            <a:r>
              <a:rPr lang="en-US" altLang="en-US">
                <a:solidFill>
                  <a:srgbClr val="FF0000"/>
                </a:solidFill>
              </a:rPr>
              <a:t>Degree centrality</a:t>
            </a:r>
          </a:p>
          <a:p>
            <a:pPr eaLnBrk="1" hangingPunct="1"/>
            <a:r>
              <a:rPr lang="en-US" altLang="en-US">
                <a:solidFill>
                  <a:schemeClr val="accent1"/>
                </a:solidFill>
              </a:rPr>
              <a:t>number of connexions</a:t>
            </a:r>
          </a:p>
        </p:txBody>
      </p:sp>
      <p:sp>
        <p:nvSpPr>
          <p:cNvPr id="98308" name="Rectangle 6"/>
          <p:cNvSpPr>
            <a:spLocks noChangeArrowheads="1"/>
          </p:cNvSpPr>
          <p:nvPr/>
        </p:nvSpPr>
        <p:spPr bwMode="auto">
          <a:xfrm>
            <a:off x="4492625" y="22225"/>
            <a:ext cx="46307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a:solidFill>
                  <a:schemeClr val="accent1"/>
                </a:solidFill>
              </a:rPr>
              <a:t>B = </a:t>
            </a:r>
            <a:r>
              <a:rPr lang="en-US" altLang="en-US">
                <a:solidFill>
                  <a:srgbClr val="FF0000"/>
                </a:solidFill>
              </a:rPr>
              <a:t>Closeness centrality</a:t>
            </a:r>
          </a:p>
          <a:p>
            <a:pPr eaLnBrk="1" hangingPunct="1"/>
            <a:r>
              <a:rPr lang="en-US" altLang="en-US">
                <a:solidFill>
                  <a:schemeClr val="accent1"/>
                </a:solidFill>
              </a:rPr>
              <a:t>closeness to the entire network</a:t>
            </a:r>
          </a:p>
        </p:txBody>
      </p:sp>
      <p:sp>
        <p:nvSpPr>
          <p:cNvPr id="98309" name="Rectangle 7"/>
          <p:cNvSpPr>
            <a:spLocks noChangeArrowheads="1"/>
          </p:cNvSpPr>
          <p:nvPr/>
        </p:nvSpPr>
        <p:spPr bwMode="auto">
          <a:xfrm>
            <a:off x="271463" y="5805488"/>
            <a:ext cx="40846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a:solidFill>
                  <a:schemeClr val="accent1"/>
                </a:solidFill>
              </a:rPr>
              <a:t>C = </a:t>
            </a:r>
            <a:r>
              <a:rPr lang="en-US" altLang="en-US">
                <a:solidFill>
                  <a:srgbClr val="FF0000"/>
                </a:solidFill>
              </a:rPr>
              <a:t>Betweenness centrality</a:t>
            </a:r>
          </a:p>
          <a:p>
            <a:pPr eaLnBrk="1" hangingPunct="1"/>
            <a:r>
              <a:rPr lang="en-US" altLang="en-US">
                <a:solidFill>
                  <a:schemeClr val="accent1"/>
                </a:solidFill>
              </a:rPr>
              <a:t>bridges nodes </a:t>
            </a:r>
          </a:p>
        </p:txBody>
      </p:sp>
      <p:sp>
        <p:nvSpPr>
          <p:cNvPr id="98310" name="Rectangle 8"/>
          <p:cNvSpPr>
            <a:spLocks noChangeArrowheads="1"/>
          </p:cNvSpPr>
          <p:nvPr/>
        </p:nvSpPr>
        <p:spPr bwMode="auto">
          <a:xfrm>
            <a:off x="4427538" y="5805488"/>
            <a:ext cx="47529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a:solidFill>
                  <a:schemeClr val="accent1"/>
                </a:solidFill>
              </a:rPr>
              <a:t>D = </a:t>
            </a:r>
            <a:r>
              <a:rPr lang="en-US" altLang="en-US">
                <a:solidFill>
                  <a:srgbClr val="FF0000"/>
                </a:solidFill>
              </a:rPr>
              <a:t>Eigenvector centrality</a:t>
            </a:r>
          </a:p>
          <a:p>
            <a:pPr eaLnBrk="1" hangingPunct="1"/>
            <a:r>
              <a:rPr lang="en-US" altLang="en-US" sz="2200">
                <a:solidFill>
                  <a:schemeClr val="accent1"/>
                </a:solidFill>
              </a:rPr>
              <a:t>connection to well-connected nodes</a:t>
            </a:r>
          </a:p>
        </p:txBody>
      </p:sp>
      <p:sp>
        <p:nvSpPr>
          <p:cNvPr id="10" name="Rectangle 9"/>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3"/>
              </a:rPr>
              <a:t>http://www.martingrandjean.ch/gephi-introduction/</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66635093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457200" y="0"/>
            <a:ext cx="8229600" cy="765175"/>
          </a:xfrm>
        </p:spPr>
        <p:txBody>
          <a:bodyPr/>
          <a:lstStyle/>
          <a:p>
            <a:r>
              <a:rPr lang="en-US" altLang="en-US">
                <a:solidFill>
                  <a:schemeClr val="accent1"/>
                </a:solidFill>
                <a:latin typeface="Calibri" charset="0"/>
                <a:ea typeface="標楷體" charset="-120"/>
                <a:cs typeface="新細明體" charset="-120"/>
              </a:rPr>
              <a:t>Conference Participants</a:t>
            </a:r>
          </a:p>
        </p:txBody>
      </p:sp>
      <p:sp>
        <p:nvSpPr>
          <p:cNvPr id="993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EA490FA-0D78-F14F-A6F4-BC8AE2D7284B}" type="slidenum">
              <a:rPr kumimoji="0" lang="zh-TW" altLang="en-US" sz="1200">
                <a:solidFill>
                  <a:srgbClr val="898989"/>
                </a:solidFill>
                <a:latin typeface="Calibri" charset="0"/>
                <a:ea typeface="新細明體" charset="-120"/>
              </a:rPr>
              <a:pPr eaLnBrk="1" hangingPunct="1"/>
              <a:t>83</a:t>
            </a:fld>
            <a:endParaRPr kumimoji="0" lang="zh-TW" altLang="en-US" sz="1200">
              <a:solidFill>
                <a:srgbClr val="898989"/>
              </a:solidFill>
              <a:latin typeface="Calibri" charset="0"/>
              <a:ea typeface="新細明體" charset="-120"/>
            </a:endParaRPr>
          </a:p>
        </p:txBody>
      </p:sp>
      <p:pic>
        <p:nvPicPr>
          <p:cNvPr id="9933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833438"/>
            <a:ext cx="8820150" cy="57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55650" y="6642100"/>
            <a:ext cx="7416800" cy="231775"/>
          </a:xfrm>
          <a:prstGeom prst="rect">
            <a:avLst/>
          </a:prstGeom>
        </p:spPr>
        <p:txBody>
          <a:bodyPr>
            <a:spAutoFit/>
          </a:bodyPr>
          <a:lstStyle/>
          <a:p>
            <a:pPr algn="ctr">
              <a:defRPr/>
            </a:pPr>
            <a:r>
              <a:rPr lang="en-US" sz="900" dirty="0">
                <a:solidFill>
                  <a:schemeClr val="bg1">
                    <a:lumMod val="75000"/>
                  </a:schemeClr>
                </a:solidFill>
                <a:ea typeface="ＭＳ Ｐゴシック" charset="0"/>
                <a:cs typeface="ＭＳ Ｐゴシック" charset="0"/>
              </a:rPr>
              <a:t>Source: </a:t>
            </a:r>
            <a:r>
              <a:rPr lang="en-US" sz="900" dirty="0">
                <a:solidFill>
                  <a:schemeClr val="bg1">
                    <a:lumMod val="75000"/>
                  </a:schemeClr>
                </a:solidFill>
                <a:ea typeface="ＭＳ Ｐゴシック" charset="0"/>
                <a:cs typeface="ＭＳ Ｐゴシック" charset="0"/>
                <a:hlinkClick r:id="rId3"/>
              </a:rPr>
              <a:t>http://www.martingrandjean.ch/analyse-de-reseau-thatcamp-et-communaute-des-humanites-numeriques-francophones/</a:t>
            </a:r>
            <a:endParaRPr lang="en-US" sz="9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23301266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8FC4C14-681D-2543-89E3-1FCF2C2F8CC8}" type="slidenum">
              <a:rPr kumimoji="0" lang="zh-TW" altLang="en-US" sz="1200">
                <a:solidFill>
                  <a:srgbClr val="898989"/>
                </a:solidFill>
                <a:latin typeface="Calibri" charset="0"/>
                <a:ea typeface="新細明體" charset="-120"/>
              </a:rPr>
              <a:pPr eaLnBrk="1" hangingPunct="1"/>
              <a:t>84</a:t>
            </a:fld>
            <a:endParaRPr kumimoji="0" lang="zh-TW" altLang="en-US" sz="1200">
              <a:solidFill>
                <a:srgbClr val="898989"/>
              </a:solidFill>
              <a:latin typeface="Calibri" charset="0"/>
              <a:ea typeface="新細明體" charset="-120"/>
            </a:endParaRPr>
          </a:p>
        </p:txBody>
      </p:sp>
      <p:pic>
        <p:nvPicPr>
          <p:cNvPr id="1003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690563"/>
            <a:ext cx="9037638"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55650" y="6642100"/>
            <a:ext cx="7416800" cy="231775"/>
          </a:xfrm>
          <a:prstGeom prst="rect">
            <a:avLst/>
          </a:prstGeom>
        </p:spPr>
        <p:txBody>
          <a:bodyPr>
            <a:spAutoFit/>
          </a:bodyPr>
          <a:lstStyle/>
          <a:p>
            <a:pPr algn="ctr">
              <a:defRPr/>
            </a:pPr>
            <a:r>
              <a:rPr lang="en-US" sz="900" dirty="0">
                <a:solidFill>
                  <a:schemeClr val="bg1">
                    <a:lumMod val="75000"/>
                  </a:schemeClr>
                </a:solidFill>
                <a:ea typeface="ＭＳ Ｐゴシック" charset="0"/>
                <a:cs typeface="ＭＳ Ｐゴシック" charset="0"/>
              </a:rPr>
              <a:t>Source: </a:t>
            </a:r>
            <a:r>
              <a:rPr lang="en-US" sz="900" dirty="0">
                <a:solidFill>
                  <a:schemeClr val="bg1">
                    <a:lumMod val="75000"/>
                  </a:schemeClr>
                </a:solidFill>
                <a:ea typeface="ＭＳ Ｐゴシック" charset="0"/>
                <a:cs typeface="ＭＳ Ｐゴシック" charset="0"/>
                <a:hlinkClick r:id="rId3"/>
              </a:rPr>
              <a:t>http://www.martingrandjean.ch/analyse-de-reseau-thatcamp-et-communaute-des-humanites-numeriques-francophones/</a:t>
            </a:r>
            <a:endParaRPr lang="en-US" sz="900" dirty="0">
              <a:solidFill>
                <a:schemeClr val="bg1">
                  <a:lumMod val="75000"/>
                </a:schemeClr>
              </a:solidFill>
              <a:ea typeface="ＭＳ Ｐゴシック" charset="0"/>
              <a:cs typeface="ＭＳ Ｐゴシック" charset="0"/>
            </a:endParaRPr>
          </a:p>
        </p:txBody>
      </p:sp>
      <p:sp>
        <p:nvSpPr>
          <p:cNvPr id="100356" name="Title 1"/>
          <p:cNvSpPr>
            <a:spLocks noGrp="1"/>
          </p:cNvSpPr>
          <p:nvPr>
            <p:ph type="title"/>
          </p:nvPr>
        </p:nvSpPr>
        <p:spPr>
          <a:xfrm>
            <a:off x="457200" y="0"/>
            <a:ext cx="8229600" cy="620713"/>
          </a:xfrm>
        </p:spPr>
        <p:txBody>
          <a:bodyPr/>
          <a:lstStyle/>
          <a:p>
            <a:r>
              <a:rPr lang="en-US" altLang="en-US">
                <a:solidFill>
                  <a:schemeClr val="accent1"/>
                </a:solidFill>
                <a:latin typeface="Calibri" charset="0"/>
                <a:ea typeface="標楷體" charset="-120"/>
                <a:cs typeface="新細明體" charset="-120"/>
              </a:rPr>
              <a:t>Conference Participants</a:t>
            </a:r>
          </a:p>
        </p:txBody>
      </p:sp>
    </p:spTree>
    <p:extLst>
      <p:ext uri="{BB962C8B-B14F-4D97-AF65-F5344CB8AC3E}">
        <p14:creationId xmlns:p14="http://schemas.microsoft.com/office/powerpoint/2010/main" val="138122259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a:xfrm>
            <a:off x="457200" y="58738"/>
            <a:ext cx="8229600" cy="706437"/>
          </a:xfrm>
        </p:spPr>
        <p:txBody>
          <a:bodyPr/>
          <a:lstStyle/>
          <a:p>
            <a:r>
              <a:rPr lang="en-US" altLang="en-US">
                <a:solidFill>
                  <a:schemeClr val="accent1"/>
                </a:solidFill>
                <a:latin typeface="Calibri" charset="0"/>
                <a:ea typeface="標楷體" charset="-120"/>
                <a:cs typeface="新細明體" charset="-120"/>
              </a:rPr>
              <a:t>Fruchterman Reingold</a:t>
            </a:r>
          </a:p>
        </p:txBody>
      </p:sp>
      <p:sp>
        <p:nvSpPr>
          <p:cNvPr id="1013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9628410E-E0FD-0642-8EFE-5D647B265ADB}" type="slidenum">
              <a:rPr kumimoji="0" lang="zh-TW" altLang="en-US" sz="1200">
                <a:solidFill>
                  <a:srgbClr val="898989"/>
                </a:solidFill>
                <a:latin typeface="Calibri" charset="0"/>
                <a:ea typeface="新細明體" charset="-120"/>
              </a:rPr>
              <a:pPr eaLnBrk="1" hangingPunct="1"/>
              <a:t>85</a:t>
            </a:fld>
            <a:endParaRPr kumimoji="0" lang="zh-TW" altLang="en-US" sz="1200">
              <a:solidFill>
                <a:srgbClr val="898989"/>
              </a:solidFill>
              <a:latin typeface="Calibri" charset="0"/>
              <a:ea typeface="新細明體" charset="-120"/>
            </a:endParaRPr>
          </a:p>
        </p:txBody>
      </p:sp>
      <p:sp>
        <p:nvSpPr>
          <p:cNvPr id="5" name="Rectangle 4"/>
          <p:cNvSpPr/>
          <p:nvPr/>
        </p:nvSpPr>
        <p:spPr>
          <a:xfrm>
            <a:off x="1835150" y="6611938"/>
            <a:ext cx="5815013"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2"/>
              </a:rPr>
              <a:t>http://www.martingrandjean.ch/gephi-introduction/</a:t>
            </a:r>
            <a:endParaRPr lang="en-US" sz="1000" dirty="0">
              <a:solidFill>
                <a:schemeClr val="bg1">
                  <a:lumMod val="75000"/>
                </a:schemeClr>
              </a:solidFill>
              <a:ea typeface="ＭＳ Ｐゴシック" charset="0"/>
              <a:cs typeface="ＭＳ Ｐゴシック" charset="0"/>
            </a:endParaRPr>
          </a:p>
        </p:txBody>
      </p:sp>
      <p:pic>
        <p:nvPicPr>
          <p:cNvPr id="1013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993775"/>
            <a:ext cx="5935663"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741374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457200" y="115888"/>
            <a:ext cx="8229600" cy="792162"/>
          </a:xfrm>
        </p:spPr>
        <p:txBody>
          <a:bodyPr/>
          <a:lstStyle/>
          <a:p>
            <a:r>
              <a:rPr lang="en-US" altLang="en-US">
                <a:solidFill>
                  <a:schemeClr val="accent1"/>
                </a:solidFill>
                <a:latin typeface="Calibri" charset="0"/>
                <a:ea typeface="標楷體" charset="-120"/>
                <a:cs typeface="新細明體" charset="-120"/>
              </a:rPr>
              <a:t>Force Atlas 2</a:t>
            </a:r>
          </a:p>
        </p:txBody>
      </p:sp>
      <p:sp>
        <p:nvSpPr>
          <p:cNvPr id="1024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71C7AFD-7B31-C442-9B21-3D8471C724CE}" type="slidenum">
              <a:rPr kumimoji="0" lang="zh-TW" altLang="en-US" sz="1200">
                <a:solidFill>
                  <a:srgbClr val="898989"/>
                </a:solidFill>
                <a:latin typeface="Calibri" charset="0"/>
                <a:ea typeface="新細明體" charset="-120"/>
              </a:rPr>
              <a:pPr eaLnBrk="1" hangingPunct="1"/>
              <a:t>86</a:t>
            </a:fld>
            <a:endParaRPr kumimoji="0" lang="zh-TW" altLang="en-US" sz="1200">
              <a:solidFill>
                <a:srgbClr val="898989"/>
              </a:solidFill>
              <a:latin typeface="Calibri" charset="0"/>
              <a:ea typeface="新細明體" charset="-120"/>
            </a:endParaRPr>
          </a:p>
        </p:txBody>
      </p:sp>
      <p:sp>
        <p:nvSpPr>
          <p:cNvPr id="5" name="Rectangle 4"/>
          <p:cNvSpPr/>
          <p:nvPr/>
        </p:nvSpPr>
        <p:spPr>
          <a:xfrm>
            <a:off x="1835150" y="6611938"/>
            <a:ext cx="5815013"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2"/>
              </a:rPr>
              <a:t>http://www.martingrandjean.ch/gephi-introduction/</a:t>
            </a:r>
            <a:endParaRPr lang="en-US" sz="1000" dirty="0">
              <a:solidFill>
                <a:schemeClr val="bg1">
                  <a:lumMod val="75000"/>
                </a:schemeClr>
              </a:solidFill>
              <a:ea typeface="ＭＳ Ｐゴシック" charset="0"/>
              <a:cs typeface="ＭＳ Ｐゴシック" charset="0"/>
            </a:endParaRPr>
          </a:p>
        </p:txBody>
      </p:sp>
      <p:pic>
        <p:nvPicPr>
          <p:cNvPr id="10240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981075"/>
            <a:ext cx="7519987"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0778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457200" y="0"/>
            <a:ext cx="8229600" cy="1268413"/>
          </a:xfrm>
        </p:spPr>
        <p:txBody>
          <a:bodyPr/>
          <a:lstStyle/>
          <a:p>
            <a:r>
              <a:rPr lang="en-US" altLang="en-US">
                <a:solidFill>
                  <a:srgbClr val="4F81BD"/>
                </a:solidFill>
                <a:latin typeface="Calibri" charset="0"/>
                <a:ea typeface="標楷體" charset="-120"/>
                <a:cs typeface="新細明體" charset="-120"/>
              </a:rPr>
              <a:t>Nodes’ color</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Weighted In-Degree</a:t>
            </a:r>
          </a:p>
        </p:txBody>
      </p:sp>
      <p:sp>
        <p:nvSpPr>
          <p:cNvPr id="1034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017FAB5-A55F-984B-9B69-9248016AE1CF}" type="slidenum">
              <a:rPr kumimoji="0" lang="zh-TW" altLang="en-US" sz="1200">
                <a:solidFill>
                  <a:srgbClr val="898989"/>
                </a:solidFill>
                <a:latin typeface="Calibri" charset="0"/>
                <a:ea typeface="新細明體" charset="-120"/>
              </a:rPr>
              <a:pPr eaLnBrk="1" hangingPunct="1"/>
              <a:t>87</a:t>
            </a:fld>
            <a:endParaRPr kumimoji="0" lang="zh-TW" altLang="en-US" sz="1200">
              <a:solidFill>
                <a:srgbClr val="898989"/>
              </a:solidFill>
              <a:latin typeface="Calibri" charset="0"/>
              <a:ea typeface="新細明體" charset="-120"/>
            </a:endParaRPr>
          </a:p>
        </p:txBody>
      </p:sp>
      <p:pic>
        <p:nvPicPr>
          <p:cNvPr id="10342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268413"/>
            <a:ext cx="6913563"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3"/>
              </a:rPr>
              <a:t>http://www.martingrandjean.ch/gephi-introduction/</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197146491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5345CFF-D03F-274F-A237-3126DCAAFBFA}" type="slidenum">
              <a:rPr kumimoji="0" lang="zh-TW" altLang="en-US" sz="1200">
                <a:solidFill>
                  <a:srgbClr val="898989"/>
                </a:solidFill>
                <a:latin typeface="Calibri" charset="0"/>
                <a:ea typeface="新細明體" charset="-120"/>
              </a:rPr>
              <a:pPr eaLnBrk="1" hangingPunct="1"/>
              <a:t>88</a:t>
            </a:fld>
            <a:endParaRPr kumimoji="0" lang="zh-TW" altLang="en-US" sz="1200">
              <a:solidFill>
                <a:srgbClr val="898989"/>
              </a:solidFill>
              <a:latin typeface="Calibri" charset="0"/>
              <a:ea typeface="新細明體" charset="-120"/>
            </a:endParaRPr>
          </a:p>
        </p:txBody>
      </p:sp>
      <p:pic>
        <p:nvPicPr>
          <p:cNvPr id="1044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836613"/>
            <a:ext cx="7608888"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itle 1"/>
          <p:cNvSpPr>
            <a:spLocks noGrp="1"/>
          </p:cNvSpPr>
          <p:nvPr>
            <p:ph type="title"/>
          </p:nvPr>
        </p:nvSpPr>
        <p:spPr>
          <a:xfrm>
            <a:off x="457200" y="115888"/>
            <a:ext cx="8229600" cy="865187"/>
          </a:xfrm>
        </p:spPr>
        <p:txBody>
          <a:bodyPr/>
          <a:lstStyle/>
          <a:p>
            <a:r>
              <a:rPr lang="en-US" altLang="en-US">
                <a:solidFill>
                  <a:srgbClr val="4F81BD"/>
                </a:solidFill>
                <a:latin typeface="Calibri" charset="0"/>
                <a:ea typeface="標楷體" charset="-120"/>
                <a:cs typeface="新細明體" charset="-120"/>
              </a:rPr>
              <a:t>Weighted In-Degree</a:t>
            </a:r>
          </a:p>
        </p:txBody>
      </p:sp>
      <p:sp>
        <p:nvSpPr>
          <p:cNvPr id="8" name="Rectangle 7"/>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3"/>
              </a:rPr>
              <a:t>http://www.martingrandjean.ch/gephi-introduction/</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88562003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a:xfrm>
            <a:off x="457200" y="0"/>
            <a:ext cx="8229600" cy="2060575"/>
          </a:xfrm>
        </p:spPr>
        <p:txBody>
          <a:bodyPr/>
          <a:lstStyle/>
          <a:p>
            <a:r>
              <a:rPr lang="en-US" altLang="en-US">
                <a:solidFill>
                  <a:srgbClr val="4F81BD"/>
                </a:solidFill>
                <a:latin typeface="Calibri" charset="0"/>
                <a:ea typeface="標楷體" charset="-120"/>
                <a:cs typeface="新細明體" charset="-120"/>
              </a:rPr>
              <a:t>Network Diameter</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Betweenness Centrality</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Closeness Centrality</a:t>
            </a:r>
          </a:p>
        </p:txBody>
      </p:sp>
      <p:sp>
        <p:nvSpPr>
          <p:cNvPr id="10547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8586824-4E54-304D-B446-14D85AF51585}" type="slidenum">
              <a:rPr kumimoji="0" lang="zh-TW" altLang="en-US" sz="1200">
                <a:solidFill>
                  <a:srgbClr val="898989"/>
                </a:solidFill>
                <a:latin typeface="Calibri" charset="0"/>
                <a:ea typeface="新細明體" charset="-120"/>
              </a:rPr>
              <a:pPr eaLnBrk="1" hangingPunct="1"/>
              <a:t>89</a:t>
            </a:fld>
            <a:endParaRPr kumimoji="0" lang="zh-TW" altLang="en-US" sz="1200">
              <a:solidFill>
                <a:srgbClr val="898989"/>
              </a:solidFill>
              <a:latin typeface="Calibri" charset="0"/>
              <a:ea typeface="新細明體" charset="-120"/>
            </a:endParaRPr>
          </a:p>
        </p:txBody>
      </p:sp>
      <p:pic>
        <p:nvPicPr>
          <p:cNvPr id="10547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2060575"/>
            <a:ext cx="9144000"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3"/>
              </a:rPr>
              <a:t>http://www.martingrandjean.ch/gephi-introduction/</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4067708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457200" y="274638"/>
            <a:ext cx="8229600" cy="6178550"/>
          </a:xfrm>
        </p:spPr>
        <p:txBody>
          <a:bodyPr/>
          <a:lstStyle/>
          <a:p>
            <a:r>
              <a:rPr lang="en-US" altLang="zh-TW" sz="12000">
                <a:solidFill>
                  <a:srgbClr val="FF0000"/>
                </a:solidFill>
                <a:latin typeface="Calibri" charset="0"/>
                <a:ea typeface="標楷體" charset="-120"/>
                <a:cs typeface="新細明體" charset="-120"/>
              </a:rPr>
              <a:t>Graph Theory</a:t>
            </a:r>
            <a:endParaRPr lang="en-US" altLang="en-US" sz="12000">
              <a:solidFill>
                <a:srgbClr val="FF0000"/>
              </a:solidFill>
              <a:latin typeface="Calibri" charset="0"/>
              <a:ea typeface="標楷體" charset="-120"/>
              <a:cs typeface="新細明體" charset="-120"/>
            </a:endParaRPr>
          </a:p>
        </p:txBody>
      </p:sp>
      <p:sp>
        <p:nvSpPr>
          <p:cNvPr id="245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D6088D3-76B5-264E-A0B3-5212EF2A4AE5}" type="slidenum">
              <a:rPr kumimoji="0" lang="zh-TW" altLang="en-US" sz="1200">
                <a:solidFill>
                  <a:srgbClr val="898989"/>
                </a:solidFill>
                <a:latin typeface="Calibri" charset="0"/>
              </a:rPr>
              <a:pPr eaLnBrk="1" hangingPunct="1"/>
              <a:t>9</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160775978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a:xfrm>
            <a:off x="468313" y="115888"/>
            <a:ext cx="8229600" cy="1143000"/>
          </a:xfrm>
        </p:spPr>
        <p:txBody>
          <a:bodyPr/>
          <a:lstStyle/>
          <a:p>
            <a:r>
              <a:rPr lang="en-US" altLang="en-US">
                <a:solidFill>
                  <a:srgbClr val="4F81BD"/>
                </a:solidFill>
                <a:latin typeface="Calibri" charset="0"/>
                <a:ea typeface="標楷體" charset="-120"/>
                <a:cs typeface="新細明體" charset="-120"/>
              </a:rPr>
              <a:t>Nodes’ color</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Betweenness Centrality</a:t>
            </a:r>
          </a:p>
        </p:txBody>
      </p:sp>
      <p:sp>
        <p:nvSpPr>
          <p:cNvPr id="1064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5040AB5-ADC2-3745-A56B-E04CA1EF280F}" type="slidenum">
              <a:rPr kumimoji="0" lang="zh-TW" altLang="en-US" sz="1200">
                <a:solidFill>
                  <a:srgbClr val="898989"/>
                </a:solidFill>
                <a:latin typeface="Calibri" charset="0"/>
                <a:ea typeface="新細明體" charset="-120"/>
              </a:rPr>
              <a:pPr eaLnBrk="1" hangingPunct="1"/>
              <a:t>90</a:t>
            </a:fld>
            <a:endParaRPr kumimoji="0" lang="zh-TW" altLang="en-US" sz="1200">
              <a:solidFill>
                <a:srgbClr val="898989"/>
              </a:solidFill>
              <a:latin typeface="Calibri" charset="0"/>
              <a:ea typeface="新細明體" charset="-120"/>
            </a:endParaRPr>
          </a:p>
        </p:txBody>
      </p:sp>
      <p:pic>
        <p:nvPicPr>
          <p:cNvPr id="10649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3938" y="1484313"/>
            <a:ext cx="716756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3"/>
              </a:rPr>
              <a:t>http://www.martingrandjean.ch/gephi-introduction/</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115786621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9AF7DC6-C3C8-6240-9290-C20B8E3E2263}" type="slidenum">
              <a:rPr kumimoji="0" lang="zh-TW" altLang="en-US" sz="1200">
                <a:solidFill>
                  <a:srgbClr val="898989"/>
                </a:solidFill>
                <a:latin typeface="Calibri" charset="0"/>
                <a:ea typeface="新細明體" charset="-120"/>
              </a:rPr>
              <a:pPr eaLnBrk="1" hangingPunct="1"/>
              <a:t>91</a:t>
            </a:fld>
            <a:endParaRPr kumimoji="0" lang="zh-TW" altLang="en-US" sz="1200">
              <a:solidFill>
                <a:srgbClr val="898989"/>
              </a:solidFill>
              <a:latin typeface="Calibri" charset="0"/>
              <a:ea typeface="新細明體" charset="-120"/>
            </a:endParaRPr>
          </a:p>
        </p:txBody>
      </p:sp>
      <p:pic>
        <p:nvPicPr>
          <p:cNvPr id="10752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052513"/>
            <a:ext cx="8247062"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403350" y="6611938"/>
            <a:ext cx="6408738"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gephi.org</a:t>
            </a:r>
            <a:r>
              <a:rPr lang="en-US" sz="1000" dirty="0">
                <a:solidFill>
                  <a:schemeClr val="bg1">
                    <a:lumMod val="75000"/>
                  </a:schemeClr>
                </a:solidFill>
                <a:ea typeface="ＭＳ Ｐゴシック" charset="0"/>
                <a:cs typeface="ＭＳ Ｐゴシック" charset="0"/>
              </a:rPr>
              <a:t>/users/supported-graph-formats/</a:t>
            </a:r>
          </a:p>
        </p:txBody>
      </p:sp>
      <p:sp>
        <p:nvSpPr>
          <p:cNvPr id="107524" name="Title 1"/>
          <p:cNvSpPr>
            <a:spLocks noGrp="1"/>
          </p:cNvSpPr>
          <p:nvPr>
            <p:ph type="title"/>
          </p:nvPr>
        </p:nvSpPr>
        <p:spPr>
          <a:xfrm>
            <a:off x="457200" y="0"/>
            <a:ext cx="8229600" cy="765175"/>
          </a:xfrm>
        </p:spPr>
        <p:txBody>
          <a:bodyPr/>
          <a:lstStyle/>
          <a:p>
            <a:r>
              <a:rPr lang="en-US" altLang="en-US">
                <a:solidFill>
                  <a:schemeClr val="accent1"/>
                </a:solidFill>
                <a:latin typeface="Calibri" charset="0"/>
                <a:ea typeface="標楷體" charset="-120"/>
                <a:cs typeface="新細明體" charset="-120"/>
              </a:rPr>
              <a:t>Gephi Supported Graph Formats</a:t>
            </a:r>
          </a:p>
        </p:txBody>
      </p:sp>
    </p:spTree>
    <p:extLst>
      <p:ext uri="{BB962C8B-B14F-4D97-AF65-F5344CB8AC3E}">
        <p14:creationId xmlns:p14="http://schemas.microsoft.com/office/powerpoint/2010/main" val="190815003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457200" y="0"/>
            <a:ext cx="8229600" cy="765175"/>
          </a:xfrm>
        </p:spPr>
        <p:txBody>
          <a:bodyPr/>
          <a:lstStyle/>
          <a:p>
            <a:r>
              <a:rPr lang="en-US" altLang="en-US">
                <a:solidFill>
                  <a:schemeClr val="accent1"/>
                </a:solidFill>
                <a:latin typeface="Calibri" charset="0"/>
                <a:ea typeface="標楷體" charset="-120"/>
                <a:cs typeface="新細明體" charset="-120"/>
              </a:rPr>
              <a:t>Gephi Supported Graph Formats</a:t>
            </a:r>
          </a:p>
        </p:txBody>
      </p:sp>
      <p:sp>
        <p:nvSpPr>
          <p:cNvPr id="1085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34832CB-2DA0-0A4E-B522-D9B1E64E09BA}" type="slidenum">
              <a:rPr kumimoji="0" lang="zh-TW" altLang="en-US" sz="1200">
                <a:solidFill>
                  <a:srgbClr val="898989"/>
                </a:solidFill>
                <a:latin typeface="Calibri" charset="0"/>
                <a:ea typeface="新細明體" charset="-120"/>
              </a:rPr>
              <a:pPr eaLnBrk="1" hangingPunct="1"/>
              <a:t>92</a:t>
            </a:fld>
            <a:endParaRPr kumimoji="0" lang="zh-TW" altLang="en-US" sz="1200">
              <a:solidFill>
                <a:srgbClr val="898989"/>
              </a:solidFill>
              <a:latin typeface="Calibri" charset="0"/>
              <a:ea typeface="新細明體" charset="-120"/>
            </a:endParaRPr>
          </a:p>
        </p:txBody>
      </p:sp>
      <p:pic>
        <p:nvPicPr>
          <p:cNvPr id="10854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838" y="977900"/>
            <a:ext cx="832485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403350" y="6611938"/>
            <a:ext cx="6408738"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gephi.org</a:t>
            </a:r>
            <a:r>
              <a:rPr lang="en-US" sz="1000" dirty="0">
                <a:solidFill>
                  <a:schemeClr val="bg1">
                    <a:lumMod val="75000"/>
                  </a:schemeClr>
                </a:solidFill>
                <a:ea typeface="ＭＳ Ｐゴシック" charset="0"/>
                <a:cs typeface="ＭＳ Ｐゴシック" charset="0"/>
              </a:rPr>
              <a:t>/users/supported-graph-formats/</a:t>
            </a:r>
          </a:p>
        </p:txBody>
      </p:sp>
    </p:spTree>
    <p:extLst>
      <p:ext uri="{BB962C8B-B14F-4D97-AF65-F5344CB8AC3E}">
        <p14:creationId xmlns:p14="http://schemas.microsoft.com/office/powerpoint/2010/main" val="190438801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a:xfrm>
            <a:off x="468313" y="0"/>
            <a:ext cx="8229600" cy="765175"/>
          </a:xfrm>
        </p:spPr>
        <p:txBody>
          <a:bodyPr/>
          <a:lstStyle/>
          <a:p>
            <a:r>
              <a:rPr lang="en-US" altLang="en-US">
                <a:solidFill>
                  <a:schemeClr val="accent1"/>
                </a:solidFill>
                <a:latin typeface="Calibri" charset="0"/>
                <a:ea typeface="標楷體" charset="-120"/>
                <a:cs typeface="新細明體" charset="-120"/>
              </a:rPr>
              <a:t>Gephi</a:t>
            </a:r>
          </a:p>
        </p:txBody>
      </p:sp>
      <p:sp>
        <p:nvSpPr>
          <p:cNvPr id="1095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68751F6-1060-4946-A043-BFB998FB9E67}" type="slidenum">
              <a:rPr kumimoji="0" lang="zh-TW" altLang="en-US" sz="1200">
                <a:solidFill>
                  <a:srgbClr val="898989"/>
                </a:solidFill>
                <a:latin typeface="Calibri" charset="0"/>
                <a:ea typeface="新細明體" charset="-120"/>
              </a:rPr>
              <a:pPr eaLnBrk="1" hangingPunct="1"/>
              <a:t>93</a:t>
            </a:fld>
            <a:endParaRPr kumimoji="0" lang="zh-TW" altLang="en-US" sz="1200">
              <a:solidFill>
                <a:srgbClr val="898989"/>
              </a:solidFill>
              <a:latin typeface="Calibri" charset="0"/>
              <a:ea typeface="新細明體" charset="-120"/>
            </a:endParaRPr>
          </a:p>
        </p:txBody>
      </p:sp>
      <p:pic>
        <p:nvPicPr>
          <p:cNvPr id="10957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663" y="765175"/>
            <a:ext cx="7839075"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Rectangle 5"/>
          <p:cNvSpPr>
            <a:spLocks noChangeArrowheads="1"/>
          </p:cNvSpPr>
          <p:nvPr/>
        </p:nvSpPr>
        <p:spPr bwMode="auto">
          <a:xfrm>
            <a:off x="3614738" y="6524625"/>
            <a:ext cx="191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https://gephi.org/</a:t>
            </a:r>
            <a:endParaRPr lang="en-US" altLang="en-US" sz="1800"/>
          </a:p>
        </p:txBody>
      </p:sp>
    </p:spTree>
    <p:extLst>
      <p:ext uri="{BB962C8B-B14F-4D97-AF65-F5344CB8AC3E}">
        <p14:creationId xmlns:p14="http://schemas.microsoft.com/office/powerpoint/2010/main" val="95309321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a:xfrm>
            <a:off x="468313" y="-26988"/>
            <a:ext cx="8229600" cy="792163"/>
          </a:xfrm>
        </p:spPr>
        <p:txBody>
          <a:bodyPr/>
          <a:lstStyle/>
          <a:p>
            <a:r>
              <a:rPr lang="en-US" altLang="en-US">
                <a:solidFill>
                  <a:srgbClr val="4F81BD"/>
                </a:solidFill>
                <a:latin typeface="Calibri" charset="0"/>
                <a:ea typeface="標楷體" charset="-120"/>
                <a:cs typeface="新細明體" charset="-120"/>
              </a:rPr>
              <a:t>Download Gephi</a:t>
            </a:r>
          </a:p>
        </p:txBody>
      </p:sp>
      <p:sp>
        <p:nvSpPr>
          <p:cNvPr id="1105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4C30DD3-6B3E-2E46-B2C8-9D793B16E6DC}" type="slidenum">
              <a:rPr kumimoji="0" lang="zh-TW" altLang="en-US" sz="1200">
                <a:solidFill>
                  <a:srgbClr val="898989"/>
                </a:solidFill>
                <a:latin typeface="Calibri" charset="0"/>
                <a:ea typeface="新細明體" charset="-120"/>
              </a:rPr>
              <a:pPr eaLnBrk="1" hangingPunct="1"/>
              <a:t>94</a:t>
            </a:fld>
            <a:endParaRPr kumimoji="0" lang="zh-TW" altLang="en-US" sz="1200">
              <a:solidFill>
                <a:srgbClr val="898989"/>
              </a:solidFill>
              <a:latin typeface="Calibri" charset="0"/>
              <a:ea typeface="新細明體" charset="-120"/>
            </a:endParaRPr>
          </a:p>
        </p:txBody>
      </p:sp>
      <p:pic>
        <p:nvPicPr>
          <p:cNvPr id="11059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820738"/>
            <a:ext cx="8064500" cy="574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Rectangle 5"/>
          <p:cNvSpPr>
            <a:spLocks noChangeArrowheads="1"/>
          </p:cNvSpPr>
          <p:nvPr/>
        </p:nvSpPr>
        <p:spPr bwMode="auto">
          <a:xfrm>
            <a:off x="2771775" y="6488113"/>
            <a:ext cx="3595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1800">
                <a:hlinkClick r:id="rId3"/>
              </a:rPr>
              <a:t>https://gephi.org/users/download/</a:t>
            </a:r>
            <a:endParaRPr lang="en-US" altLang="en-US" sz="1800"/>
          </a:p>
        </p:txBody>
      </p:sp>
    </p:spTree>
    <p:extLst>
      <p:ext uri="{BB962C8B-B14F-4D97-AF65-F5344CB8AC3E}">
        <p14:creationId xmlns:p14="http://schemas.microsoft.com/office/powerpoint/2010/main" val="55717514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p:txBody>
          <a:bodyPr/>
          <a:lstStyle/>
          <a:p>
            <a:r>
              <a:rPr lang="en-US" altLang="en-US">
                <a:solidFill>
                  <a:srgbClr val="4F81BD"/>
                </a:solidFill>
                <a:latin typeface="Calibri" charset="0"/>
                <a:ea typeface="標楷體" charset="-120"/>
                <a:cs typeface="新細明體" charset="-120"/>
              </a:rPr>
              <a:t>Download Gephi</a:t>
            </a:r>
          </a:p>
        </p:txBody>
      </p:sp>
      <p:sp>
        <p:nvSpPr>
          <p:cNvPr id="1116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A43DDB2-C8DA-6E48-AF0A-54E679D2A563}" type="slidenum">
              <a:rPr kumimoji="0" lang="zh-TW" altLang="en-US" sz="1200">
                <a:solidFill>
                  <a:srgbClr val="898989"/>
                </a:solidFill>
                <a:latin typeface="Calibri" charset="0"/>
                <a:ea typeface="新細明體" charset="-120"/>
              </a:rPr>
              <a:pPr eaLnBrk="1" hangingPunct="1"/>
              <a:t>95</a:t>
            </a:fld>
            <a:endParaRPr kumimoji="0" lang="zh-TW" altLang="en-US" sz="1200">
              <a:solidFill>
                <a:srgbClr val="898989"/>
              </a:solidFill>
              <a:latin typeface="Calibri" charset="0"/>
              <a:ea typeface="新細明體" charset="-120"/>
            </a:endParaRPr>
          </a:p>
        </p:txBody>
      </p:sp>
      <p:pic>
        <p:nvPicPr>
          <p:cNvPr id="11161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916113"/>
            <a:ext cx="4852988"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397790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p:txBody>
          <a:bodyPr/>
          <a:lstStyle/>
          <a:p>
            <a:r>
              <a:rPr lang="en-US" altLang="en-US">
                <a:solidFill>
                  <a:srgbClr val="4F81BD"/>
                </a:solidFill>
                <a:latin typeface="Calibri" charset="0"/>
                <a:ea typeface="標楷體" charset="-120"/>
                <a:cs typeface="新細明體" charset="-120"/>
              </a:rPr>
              <a:t>Gephi 0.9.1</a:t>
            </a:r>
          </a:p>
        </p:txBody>
      </p:sp>
      <p:sp>
        <p:nvSpPr>
          <p:cNvPr id="1126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D260363-74F1-B346-84E0-0BD19A3B1ED6}" type="slidenum">
              <a:rPr kumimoji="0" lang="zh-TW" altLang="en-US" sz="1200">
                <a:solidFill>
                  <a:srgbClr val="898989"/>
                </a:solidFill>
                <a:latin typeface="Calibri" charset="0"/>
                <a:ea typeface="新細明體" charset="-120"/>
              </a:rPr>
              <a:pPr eaLnBrk="1" hangingPunct="1"/>
              <a:t>96</a:t>
            </a:fld>
            <a:endParaRPr kumimoji="0" lang="zh-TW" altLang="en-US" sz="1200">
              <a:solidFill>
                <a:srgbClr val="898989"/>
              </a:solidFill>
              <a:latin typeface="Calibri" charset="0"/>
              <a:ea typeface="新細明體" charset="-120"/>
            </a:endParaRPr>
          </a:p>
        </p:txBody>
      </p:sp>
      <p:pic>
        <p:nvPicPr>
          <p:cNvPr id="11264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5975" y="1484313"/>
            <a:ext cx="7643813"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56121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p:txBody>
          <a:bodyPr/>
          <a:lstStyle/>
          <a:p>
            <a:r>
              <a:rPr lang="en-US" altLang="en-US">
                <a:solidFill>
                  <a:schemeClr val="accent1"/>
                </a:solidFill>
                <a:latin typeface="Calibri" charset="0"/>
                <a:ea typeface="標楷體" charset="-120"/>
                <a:cs typeface="新細明體" charset="-120"/>
              </a:rPr>
              <a:t>Gephi</a:t>
            </a:r>
          </a:p>
        </p:txBody>
      </p:sp>
      <p:sp>
        <p:nvSpPr>
          <p:cNvPr id="1136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D35ED4C-1AA3-EC4F-8DBA-CCE76148F8C6}" type="slidenum">
              <a:rPr kumimoji="0" lang="zh-TW" altLang="en-US" sz="1200">
                <a:solidFill>
                  <a:srgbClr val="898989"/>
                </a:solidFill>
                <a:latin typeface="Calibri" charset="0"/>
                <a:ea typeface="新細明體" charset="-120"/>
              </a:rPr>
              <a:pPr eaLnBrk="1" hangingPunct="1"/>
              <a:t>97</a:t>
            </a:fld>
            <a:endParaRPr kumimoji="0" lang="zh-TW" altLang="en-US" sz="1200">
              <a:solidFill>
                <a:srgbClr val="898989"/>
              </a:solidFill>
              <a:latin typeface="Calibri" charset="0"/>
              <a:ea typeface="新細明體" charset="-120"/>
            </a:endParaRPr>
          </a:p>
        </p:txBody>
      </p:sp>
      <p:pic>
        <p:nvPicPr>
          <p:cNvPr id="11366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060575"/>
            <a:ext cx="3097213"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16113"/>
            <a:ext cx="338455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1187450" y="2060575"/>
            <a:ext cx="3097213" cy="388937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52985592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p:nvPr>
        </p:nvSpPr>
        <p:spPr>
          <a:xfrm>
            <a:off x="457200" y="274638"/>
            <a:ext cx="8229600" cy="6394450"/>
          </a:xfrm>
        </p:spPr>
        <p:txBody>
          <a:bodyPr/>
          <a:lstStyle/>
          <a:p>
            <a:r>
              <a:rPr lang="en-US" altLang="en-US" sz="7200">
                <a:solidFill>
                  <a:srgbClr val="FF0000"/>
                </a:solidFill>
                <a:latin typeface="Calibri" charset="0"/>
                <a:ea typeface="標楷體" charset="-120"/>
                <a:cs typeface="新細明體" charset="-120"/>
              </a:rPr>
              <a:t>Gephi:</a:t>
            </a:r>
            <a:br>
              <a:rPr lang="en-US" altLang="en-US" sz="7200">
                <a:solidFill>
                  <a:srgbClr val="FF0000"/>
                </a:solidFill>
                <a:latin typeface="Calibri" charset="0"/>
                <a:ea typeface="標楷體" charset="-120"/>
                <a:cs typeface="新細明體" charset="-120"/>
              </a:rPr>
            </a:br>
            <a:r>
              <a:rPr lang="en-US" altLang="en-US" sz="7200">
                <a:solidFill>
                  <a:srgbClr val="FF0000"/>
                </a:solidFill>
                <a:latin typeface="Calibri" charset="0"/>
                <a:ea typeface="標楷體" charset="-120"/>
                <a:cs typeface="新細明體" charset="-120"/>
              </a:rPr>
              <a:t>New Project</a:t>
            </a:r>
            <a:br>
              <a:rPr lang="en-US" altLang="en-US" sz="7200">
                <a:solidFill>
                  <a:srgbClr val="FF0000"/>
                </a:solidFill>
                <a:latin typeface="Calibri" charset="0"/>
                <a:ea typeface="標楷體" charset="-120"/>
                <a:cs typeface="新細明體" charset="-120"/>
              </a:rPr>
            </a:br>
            <a:r>
              <a:rPr lang="en-US" altLang="en-US" sz="7200">
                <a:solidFill>
                  <a:schemeClr val="accent1"/>
                </a:solidFill>
                <a:latin typeface="Calibri" charset="0"/>
                <a:ea typeface="標楷體" charset="-120"/>
                <a:cs typeface="新細明體" charset="-120"/>
              </a:rPr>
              <a:t>Import </a:t>
            </a:r>
            <a:br>
              <a:rPr lang="en-US" altLang="en-US" sz="7200">
                <a:solidFill>
                  <a:schemeClr val="accent1"/>
                </a:solidFill>
                <a:latin typeface="Calibri" charset="0"/>
                <a:ea typeface="標楷體" charset="-120"/>
                <a:cs typeface="新細明體" charset="-120"/>
              </a:rPr>
            </a:br>
            <a:r>
              <a:rPr lang="en-US" altLang="en-US" sz="7200">
                <a:solidFill>
                  <a:schemeClr val="accent2"/>
                </a:solidFill>
                <a:latin typeface="Calibri" charset="0"/>
                <a:ea typeface="標楷體" charset="-120"/>
                <a:cs typeface="新細明體" charset="-120"/>
              </a:rPr>
              <a:t>Nodes1.csv </a:t>
            </a:r>
            <a:r>
              <a:rPr lang="en-US" altLang="en-US" sz="7200">
                <a:solidFill>
                  <a:schemeClr val="accent1"/>
                </a:solidFill>
                <a:latin typeface="Calibri" charset="0"/>
                <a:ea typeface="標楷體" charset="-120"/>
                <a:cs typeface="新細明體" charset="-120"/>
              </a:rPr>
              <a:t>and </a:t>
            </a:r>
            <a:r>
              <a:rPr lang="en-US" altLang="en-US" sz="7200">
                <a:solidFill>
                  <a:srgbClr val="C0504D"/>
                </a:solidFill>
                <a:latin typeface="Calibri" charset="0"/>
                <a:ea typeface="標楷體" charset="-120"/>
                <a:cs typeface="新細明體" charset="-120"/>
              </a:rPr>
              <a:t>Edges1.csv </a:t>
            </a:r>
            <a:r>
              <a:rPr lang="en-US" altLang="en-US" sz="7200">
                <a:solidFill>
                  <a:schemeClr val="accent1"/>
                </a:solidFill>
                <a:latin typeface="Calibri" charset="0"/>
                <a:ea typeface="標楷體" charset="-120"/>
                <a:cs typeface="新細明體" charset="-120"/>
              </a:rPr>
              <a:t/>
            </a:r>
            <a:br>
              <a:rPr lang="en-US" altLang="en-US" sz="7200">
                <a:solidFill>
                  <a:schemeClr val="accent1"/>
                </a:solidFill>
                <a:latin typeface="Calibri" charset="0"/>
                <a:ea typeface="標楷體" charset="-120"/>
                <a:cs typeface="新細明體" charset="-120"/>
              </a:rPr>
            </a:br>
            <a:r>
              <a:rPr lang="en-US" altLang="en-US" sz="7200">
                <a:solidFill>
                  <a:schemeClr val="accent1"/>
                </a:solidFill>
                <a:latin typeface="Calibri" charset="0"/>
                <a:ea typeface="標楷體" charset="-120"/>
                <a:cs typeface="新細明體" charset="-120"/>
              </a:rPr>
              <a:t>to Gephi</a:t>
            </a:r>
          </a:p>
        </p:txBody>
      </p:sp>
      <p:sp>
        <p:nvSpPr>
          <p:cNvPr id="20070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C2B7EE2-E5AF-7C49-B63F-F77181A77595}" type="slidenum">
              <a:rPr kumimoji="0" lang="zh-TW" altLang="en-US" sz="1200">
                <a:solidFill>
                  <a:srgbClr val="898989"/>
                </a:solidFill>
                <a:latin typeface="Calibri" charset="0"/>
                <a:ea typeface="新細明體" charset="-120"/>
              </a:rPr>
              <a:pPr eaLnBrk="1" hangingPunct="1"/>
              <a:t>98</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4667923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E312A2E-347B-7245-91DE-ADE84FF55043}" type="slidenum">
              <a:rPr kumimoji="0" lang="zh-TW" altLang="en-US" sz="1200">
                <a:solidFill>
                  <a:srgbClr val="898989"/>
                </a:solidFill>
                <a:latin typeface="Calibri" charset="0"/>
                <a:ea typeface="新細明體" charset="-120"/>
              </a:rPr>
              <a:pPr eaLnBrk="1" hangingPunct="1"/>
              <a:t>99</a:t>
            </a:fld>
            <a:endParaRPr kumimoji="0" lang="zh-TW" altLang="en-US" sz="1200">
              <a:solidFill>
                <a:srgbClr val="898989"/>
              </a:solidFill>
              <a:latin typeface="Calibri" charset="0"/>
              <a:ea typeface="新細明體" charset="-120"/>
            </a:endParaRPr>
          </a:p>
        </p:txBody>
      </p:sp>
      <p:pic>
        <p:nvPicPr>
          <p:cNvPr id="11469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itle 1"/>
          <p:cNvSpPr>
            <a:spLocks noGrp="1"/>
          </p:cNvSpPr>
          <p:nvPr>
            <p:ph type="title"/>
          </p:nvPr>
        </p:nvSpPr>
        <p:spPr>
          <a:xfrm>
            <a:off x="457200" y="0"/>
            <a:ext cx="8229600" cy="908050"/>
          </a:xfrm>
        </p:spPr>
        <p:txBody>
          <a:bodyPr/>
          <a:lstStyle/>
          <a:p>
            <a:r>
              <a:rPr lang="en-US" altLang="en-US" sz="4000">
                <a:solidFill>
                  <a:srgbClr val="4F81BD"/>
                </a:solidFill>
                <a:latin typeface="Calibri" charset="0"/>
                <a:ea typeface="標楷體" charset="-120"/>
                <a:cs typeface="新細明體" charset="-120"/>
              </a:rPr>
              <a:t>Gephi New Project</a:t>
            </a:r>
          </a:p>
        </p:txBody>
      </p:sp>
      <p:sp>
        <p:nvSpPr>
          <p:cNvPr id="7" name="Rounded Rectangle 6"/>
          <p:cNvSpPr/>
          <p:nvPr/>
        </p:nvSpPr>
        <p:spPr>
          <a:xfrm>
            <a:off x="3203575" y="3429000"/>
            <a:ext cx="1223963" cy="144463"/>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620927819"/>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28931</TotalTime>
  <Words>3353</Words>
  <Application>Microsoft Macintosh PowerPoint</Application>
  <PresentationFormat>On-screen Show (4:3)</PresentationFormat>
  <Paragraphs>1181</Paragraphs>
  <Slides>189</Slides>
  <Notes>2</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189</vt:i4>
      </vt:variant>
    </vt:vector>
  </HeadingPairs>
  <TitlesOfParts>
    <vt:vector size="204" baseType="lpstr">
      <vt:lpstr>Arial Unicode MS</vt:lpstr>
      <vt:lpstr>Calibri</vt:lpstr>
      <vt:lpstr>Dotum</vt:lpstr>
      <vt:lpstr>Lucida Calligraphy</vt:lpstr>
      <vt:lpstr>Lucida Sans Typewriter</vt:lpstr>
      <vt:lpstr>MS PGothic</vt:lpstr>
      <vt:lpstr>ＭＳ Ｐゴシック</vt:lpstr>
      <vt:lpstr>Times New Roman</vt:lpstr>
      <vt:lpstr>Wingdings</vt:lpstr>
      <vt:lpstr>新細明體</vt:lpstr>
      <vt:lpstr>標楷體</vt:lpstr>
      <vt:lpstr>Arial</vt:lpstr>
      <vt:lpstr>Office 佈景主題</vt:lpstr>
      <vt:lpstr>方程式</vt:lpstr>
      <vt:lpstr>Equation</vt:lpstr>
      <vt:lpstr>Social Computing and  Big Data Analytics 社群運算與大數據分析</vt:lpstr>
      <vt:lpstr>PowerPoint Presentation</vt:lpstr>
      <vt:lpstr>PowerPoint Presentation</vt:lpstr>
      <vt:lpstr>PowerPoint Presentation</vt:lpstr>
      <vt:lpstr>PowerPoint Presentation</vt:lpstr>
      <vt:lpstr>Measurements and Tools  of  Social Network Analysis </vt:lpstr>
      <vt:lpstr>PowerPoint Presentation</vt:lpstr>
      <vt:lpstr>Devangana Khokhar (2015),  Gephi Cookbook, Packt Publishing</vt:lpstr>
      <vt:lpstr>Graph Theory</vt:lpstr>
      <vt:lpstr>Graph  </vt:lpstr>
      <vt:lpstr>Graph  g = (V, E)</vt:lpstr>
      <vt:lpstr>Vertex (Node)</vt:lpstr>
      <vt:lpstr>Vertices (Nodes)</vt:lpstr>
      <vt:lpstr>Edge</vt:lpstr>
      <vt:lpstr>Edges</vt:lpstr>
      <vt:lpstr>Arc</vt:lpstr>
      <vt:lpstr>Arcs</vt:lpstr>
      <vt:lpstr>Undirected Graph</vt:lpstr>
      <vt:lpstr>Directed Graph</vt:lpstr>
      <vt:lpstr>Measurements  of  Social Network Analysis </vt:lpstr>
      <vt:lpstr>Exploratory Network Analysis</vt:lpstr>
      <vt:lpstr>Looking for a “Simple Small Truth”? What Data Visualization Should Do?</vt:lpstr>
      <vt:lpstr>Measurements </vt:lpstr>
      <vt:lpstr>PowerPoint Presentation</vt:lpstr>
      <vt:lpstr>“Zoom” cursor on Quantitative Data</vt:lpstr>
      <vt:lpstr>“Crossing” cursor on Quantitative Data</vt:lpstr>
      <vt:lpstr>“Timeline” cursor on Temporal Data</vt:lpstr>
      <vt:lpstr>SNA Guideline</vt:lpstr>
      <vt:lpstr>Degree</vt:lpstr>
      <vt:lpstr>Degree</vt:lpstr>
      <vt:lpstr>Density</vt:lpstr>
      <vt:lpstr>Density</vt:lpstr>
      <vt:lpstr>Density</vt:lpstr>
      <vt:lpstr>Diameter</vt:lpstr>
      <vt:lpstr>Diameter</vt:lpstr>
      <vt:lpstr>Diameter Geodesic Path (Shortest Path)</vt:lpstr>
      <vt:lpstr>Which Node is Most Important?</vt:lpstr>
      <vt:lpstr>Centrality</vt:lpstr>
      <vt:lpstr>Social Network Analysis (SNA)</vt:lpstr>
      <vt:lpstr>Degree  Centrality</vt:lpstr>
      <vt:lpstr>Social Network Analysis: Degree Centrality</vt:lpstr>
      <vt:lpstr>Social Network Analysis: Degree Centrality</vt:lpstr>
      <vt:lpstr>Betweenness Centrality</vt:lpstr>
      <vt:lpstr>PowerPoint Presentation</vt:lpstr>
      <vt:lpstr>Betweenness Centrality</vt:lpstr>
      <vt:lpstr>Betweenness Centrality</vt:lpstr>
      <vt:lpstr>Betweenness Centrality</vt:lpstr>
      <vt:lpstr>Betweenness Centrality</vt:lpstr>
      <vt:lpstr>Betweenness Centrality</vt:lpstr>
      <vt:lpstr>Which Node is Most Important?</vt:lpstr>
      <vt:lpstr>Which Node is Most Important?</vt:lpstr>
      <vt:lpstr>Betweenness Centrality</vt:lpstr>
      <vt:lpstr>Betweenness Centrality</vt:lpstr>
      <vt:lpstr>Closeness Centrality</vt:lpstr>
      <vt:lpstr>Social Network Analysis: Closeness Centrality</vt:lpstr>
      <vt:lpstr>Social Network Analysis: Closeness Centrality</vt:lpstr>
      <vt:lpstr>Social Network Analysis: Closeness Centrality</vt:lpstr>
      <vt:lpstr>Social Network Analysis: Closeness Centrality</vt:lpstr>
      <vt:lpstr>Social Network Analysis (SNA) importance of neighbors</vt:lpstr>
      <vt:lpstr>PowerPoint Presentation</vt:lpstr>
      <vt:lpstr>Social Network Analysis: Closeness Centrality</vt:lpstr>
      <vt:lpstr>Social Network Analysis: Betweenness Centrality</vt:lpstr>
      <vt:lpstr>PowerPoint Presentation</vt:lpstr>
      <vt:lpstr>Social Network Analysis: Hub and Authority</vt:lpstr>
      <vt:lpstr>Tools  of  Social Network Analysis </vt:lpstr>
      <vt:lpstr>Social Network Analysis (SNA) Tools</vt:lpstr>
      <vt:lpstr>Tools of Social Network Analysis</vt:lpstr>
      <vt:lpstr>Tools of Social Network Analysis</vt:lpstr>
      <vt:lpstr>Gephi</vt:lpstr>
      <vt:lpstr>UCINET</vt:lpstr>
      <vt:lpstr>Pajek</vt:lpstr>
      <vt:lpstr>Pajek</vt:lpstr>
      <vt:lpstr>NodeXL</vt:lpstr>
      <vt:lpstr>Cytoscape</vt:lpstr>
      <vt:lpstr>NetworkX</vt:lpstr>
      <vt:lpstr>igraph</vt:lpstr>
      <vt:lpstr>SNAP</vt:lpstr>
      <vt:lpstr>sigma.js</vt:lpstr>
      <vt:lpstr>Gephi:  Social Network  Analysis and Visualization</vt:lpstr>
      <vt:lpstr>Network Analysis and Visualization with Gephi</vt:lpstr>
      <vt:lpstr>Nodes and Edges  CSV Text Data for Gephi</vt:lpstr>
      <vt:lpstr>PowerPoint Presentation</vt:lpstr>
      <vt:lpstr>Conference Participants</vt:lpstr>
      <vt:lpstr>Conference Participants</vt:lpstr>
      <vt:lpstr>Fruchterman Reingold</vt:lpstr>
      <vt:lpstr>Force Atlas 2</vt:lpstr>
      <vt:lpstr>Nodes’ color Weighted In-Degree</vt:lpstr>
      <vt:lpstr>Weighted In-Degree</vt:lpstr>
      <vt:lpstr>Network Diameter Betweenness Centrality Closeness Centrality</vt:lpstr>
      <vt:lpstr>Nodes’ color Betweenness Centrality</vt:lpstr>
      <vt:lpstr>Gephi Supported Graph Formats</vt:lpstr>
      <vt:lpstr>Gephi Supported Graph Formats</vt:lpstr>
      <vt:lpstr>Gephi</vt:lpstr>
      <vt:lpstr>Download Gephi</vt:lpstr>
      <vt:lpstr>Download Gephi</vt:lpstr>
      <vt:lpstr>Gephi 0.9.1</vt:lpstr>
      <vt:lpstr>Gephi</vt:lpstr>
      <vt:lpstr>Gephi: New Project Import  Nodes1.csv and Edges1.csv  to Gephi</vt:lpstr>
      <vt:lpstr>Gephi New Project</vt:lpstr>
      <vt:lpstr>Gephi Overview</vt:lpstr>
      <vt:lpstr>Gephi Data Laboratory:  Import Spreadsheet</vt:lpstr>
      <vt:lpstr>Gephi Data Laboratory:  Import Spreadsheet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Gephi Overview</vt:lpstr>
      <vt:lpstr>Gephi Overview: Graph</vt:lpstr>
      <vt:lpstr>Gephi Overview: Layout</vt:lpstr>
      <vt:lpstr>Gephi Overview: Layout Yifan Hu Proportional</vt:lpstr>
      <vt:lpstr>Gephi Overview: Layout Yifan Hu</vt:lpstr>
      <vt:lpstr>Appearance: Nodes Color</vt:lpstr>
      <vt:lpstr>Nodes Color / Attribute / Apply</vt:lpstr>
      <vt:lpstr>Show Node Labels</vt:lpstr>
      <vt:lpstr>Show Node Labels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Gephi Samples</vt:lpstr>
      <vt:lpstr>Gephi Samples</vt:lpstr>
      <vt:lpstr>Gephi Samples Les Miserables.gexf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Comparison of  Social Network Analysis (SNA)  Tools</vt:lpstr>
      <vt:lpstr>General Comparison of SNA Tools</vt:lpstr>
      <vt:lpstr>Network Types  Supported by SNA Tools</vt:lpstr>
      <vt:lpstr>Graph Layout  Supported by SNA Tools</vt:lpstr>
      <vt:lpstr>Execution Time for SNA Features</vt:lpstr>
      <vt:lpstr>Comparative analysis of Social Networking Analysis tools</vt:lpstr>
      <vt:lpstr>Comparative analysis of Social Networking Analysis tools</vt:lpstr>
      <vt:lpstr>Comparative analysis of Social Networking Analysis tools</vt:lpstr>
      <vt:lpstr>A Survey of Tools for Community Detection and Mining in Social Networks</vt:lpstr>
      <vt:lpstr>A Survey of Tools for Community Detection and Mining in Social Networks</vt:lpstr>
      <vt:lpstr>A Survey of Tools for Community Detection and Mining in Social Networks</vt:lpstr>
      <vt:lpstr>A Survey of Tools for Community Detection and Mining in Social Networks</vt:lpstr>
      <vt:lpstr>Visualization using  igraph and Gephi</vt:lpstr>
      <vt:lpstr>A Survey of Tools for Community Detection and Mining in Social Networks</vt:lpstr>
      <vt:lpstr>A Survey of Tools for Community Detection and Mining in Social Networks</vt:lpstr>
      <vt:lpstr>Community Detection using  Gephi and igraph</vt:lpstr>
      <vt:lpstr>References</vt:lpstr>
    </vt:vector>
  </TitlesOfParts>
  <Manager/>
  <Company/>
  <LinksUpToDate>false</LinksUpToDate>
  <SharedDoc>false</SharedDoc>
  <HyperlinkBase/>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Computing and Big Data Analytics (社群運算與大數據分析)</dc:title>
  <dc:subject/>
  <dc:creator>myday</dc:creator>
  <cp:keywords>Social Computing and Big Data Analytics (社群運算與大數據分析)</cp:keywords>
  <dc:description>Social Computing and Big Data Analytics (社群運算與大數據分析)</dc:description>
  <cp:lastModifiedBy>Microsoft Office User</cp:lastModifiedBy>
  <cp:revision>963</cp:revision>
  <cp:lastPrinted>2017-05-16T11:57:50Z</cp:lastPrinted>
  <dcterms:created xsi:type="dcterms:W3CDTF">2011-02-14T23:24:00Z</dcterms:created>
  <dcterms:modified xsi:type="dcterms:W3CDTF">2017-05-24T01:32:06Z</dcterms:modified>
  <cp:category/>
</cp:coreProperties>
</file>