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2"/>
  </p:notesMasterIdLst>
  <p:handoutMasterIdLst>
    <p:handoutMasterId r:id="rId143"/>
  </p:handoutMasterIdLst>
  <p:sldIdLst>
    <p:sldId id="848" r:id="rId2"/>
    <p:sldId id="832" r:id="rId3"/>
    <p:sldId id="911" r:id="rId4"/>
    <p:sldId id="912" r:id="rId5"/>
    <p:sldId id="1198" r:id="rId6"/>
    <p:sldId id="1199" r:id="rId7"/>
    <p:sldId id="1200" r:id="rId8"/>
    <p:sldId id="1201" r:id="rId9"/>
    <p:sldId id="1253" r:id="rId10"/>
    <p:sldId id="1202" r:id="rId11"/>
    <p:sldId id="1203" r:id="rId12"/>
    <p:sldId id="1254" r:id="rId13"/>
    <p:sldId id="1255" r:id="rId14"/>
    <p:sldId id="1256" r:id="rId15"/>
    <p:sldId id="1257" r:id="rId16"/>
    <p:sldId id="1258" r:id="rId17"/>
    <p:sldId id="1204" r:id="rId18"/>
    <p:sldId id="1205" r:id="rId19"/>
    <p:sldId id="1206" r:id="rId20"/>
    <p:sldId id="1207" r:id="rId21"/>
    <p:sldId id="1208" r:id="rId22"/>
    <p:sldId id="1209" r:id="rId23"/>
    <p:sldId id="1210" r:id="rId24"/>
    <p:sldId id="1211" r:id="rId25"/>
    <p:sldId id="1212" r:id="rId26"/>
    <p:sldId id="1213" r:id="rId27"/>
    <p:sldId id="1214" r:id="rId28"/>
    <p:sldId id="1215" r:id="rId29"/>
    <p:sldId id="1216" r:id="rId30"/>
    <p:sldId id="1217" r:id="rId31"/>
    <p:sldId id="1218" r:id="rId32"/>
    <p:sldId id="1219" r:id="rId33"/>
    <p:sldId id="1220" r:id="rId34"/>
    <p:sldId id="1221" r:id="rId35"/>
    <p:sldId id="1222" r:id="rId36"/>
    <p:sldId id="1223" r:id="rId37"/>
    <p:sldId id="1224" r:id="rId38"/>
    <p:sldId id="1225" r:id="rId39"/>
    <p:sldId id="1226" r:id="rId40"/>
    <p:sldId id="1227" r:id="rId41"/>
    <p:sldId id="1228" r:id="rId42"/>
    <p:sldId id="1229" r:id="rId43"/>
    <p:sldId id="1230" r:id="rId44"/>
    <p:sldId id="1231" r:id="rId45"/>
    <p:sldId id="1232" r:id="rId46"/>
    <p:sldId id="1233" r:id="rId47"/>
    <p:sldId id="1234" r:id="rId48"/>
    <p:sldId id="1235" r:id="rId49"/>
    <p:sldId id="1236" r:id="rId50"/>
    <p:sldId id="1237" r:id="rId51"/>
    <p:sldId id="1287" r:id="rId52"/>
    <p:sldId id="1288" r:id="rId53"/>
    <p:sldId id="1289" r:id="rId54"/>
    <p:sldId id="1290" r:id="rId55"/>
    <p:sldId id="1291" r:id="rId56"/>
    <p:sldId id="1293" r:id="rId57"/>
    <p:sldId id="1294" r:id="rId58"/>
    <p:sldId id="1295" r:id="rId59"/>
    <p:sldId id="1296" r:id="rId60"/>
    <p:sldId id="1297" r:id="rId61"/>
    <p:sldId id="1298" r:id="rId62"/>
    <p:sldId id="1299" r:id="rId63"/>
    <p:sldId id="1300" r:id="rId64"/>
    <p:sldId id="1301" r:id="rId65"/>
    <p:sldId id="1302" r:id="rId66"/>
    <p:sldId id="1303" r:id="rId67"/>
    <p:sldId id="1304" r:id="rId68"/>
    <p:sldId id="1305" r:id="rId69"/>
    <p:sldId id="1306" r:id="rId70"/>
    <p:sldId id="1307" r:id="rId71"/>
    <p:sldId id="1308" r:id="rId72"/>
    <p:sldId id="1309" r:id="rId73"/>
    <p:sldId id="1310" r:id="rId74"/>
    <p:sldId id="1311" r:id="rId75"/>
    <p:sldId id="1312" r:id="rId76"/>
    <p:sldId id="1313" r:id="rId77"/>
    <p:sldId id="1314" r:id="rId78"/>
    <p:sldId id="1315" r:id="rId79"/>
    <p:sldId id="1316" r:id="rId80"/>
    <p:sldId id="1317" r:id="rId81"/>
    <p:sldId id="1318" r:id="rId82"/>
    <p:sldId id="1319" r:id="rId83"/>
    <p:sldId id="1320" r:id="rId84"/>
    <p:sldId id="1321" r:id="rId85"/>
    <p:sldId id="1322" r:id="rId86"/>
    <p:sldId id="1323" r:id="rId87"/>
    <p:sldId id="1324" r:id="rId88"/>
    <p:sldId id="1326" r:id="rId89"/>
    <p:sldId id="1327" r:id="rId90"/>
    <p:sldId id="1328" r:id="rId91"/>
    <p:sldId id="1329" r:id="rId92"/>
    <p:sldId id="1330" r:id="rId93"/>
    <p:sldId id="1331" r:id="rId94"/>
    <p:sldId id="1332" r:id="rId95"/>
    <p:sldId id="1333" r:id="rId96"/>
    <p:sldId id="1334" r:id="rId97"/>
    <p:sldId id="1335" r:id="rId98"/>
    <p:sldId id="1336" r:id="rId99"/>
    <p:sldId id="1337" r:id="rId100"/>
    <p:sldId id="1338" r:id="rId101"/>
    <p:sldId id="1339" r:id="rId102"/>
    <p:sldId id="1340" r:id="rId103"/>
    <p:sldId id="1341" r:id="rId104"/>
    <p:sldId id="1342" r:id="rId105"/>
    <p:sldId id="1343" r:id="rId106"/>
    <p:sldId id="1344" r:id="rId107"/>
    <p:sldId id="1345" r:id="rId108"/>
    <p:sldId id="1346" r:id="rId109"/>
    <p:sldId id="1347" r:id="rId110"/>
    <p:sldId id="1348" r:id="rId111"/>
    <p:sldId id="1349" r:id="rId112"/>
    <p:sldId id="1350" r:id="rId113"/>
    <p:sldId id="1351" r:id="rId114"/>
    <p:sldId id="1352" r:id="rId115"/>
    <p:sldId id="1353" r:id="rId116"/>
    <p:sldId id="1354" r:id="rId117"/>
    <p:sldId id="1355" r:id="rId118"/>
    <p:sldId id="1356" r:id="rId119"/>
    <p:sldId id="1381" r:id="rId120"/>
    <p:sldId id="1357" r:id="rId121"/>
    <p:sldId id="1358" r:id="rId122"/>
    <p:sldId id="1359" r:id="rId123"/>
    <p:sldId id="1360" r:id="rId124"/>
    <p:sldId id="1361" r:id="rId125"/>
    <p:sldId id="1362" r:id="rId126"/>
    <p:sldId id="1365" r:id="rId127"/>
    <p:sldId id="1366" r:id="rId128"/>
    <p:sldId id="1367" r:id="rId129"/>
    <p:sldId id="1368" r:id="rId130"/>
    <p:sldId id="1369" r:id="rId131"/>
    <p:sldId id="1370" r:id="rId132"/>
    <p:sldId id="1371" r:id="rId133"/>
    <p:sldId id="1372" r:id="rId134"/>
    <p:sldId id="1373" r:id="rId135"/>
    <p:sldId id="1380" r:id="rId136"/>
    <p:sldId id="1377" r:id="rId137"/>
    <p:sldId id="1378" r:id="rId138"/>
    <p:sldId id="1379" r:id="rId139"/>
    <p:sldId id="1375" r:id="rId140"/>
    <p:sldId id="1364" r:id="rId141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D579"/>
    <a:srgbClr val="FF93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95"/>
    <p:restoredTop sz="91758"/>
  </p:normalViewPr>
  <p:slideViewPr>
    <p:cSldViewPr>
      <p:cViewPr>
        <p:scale>
          <a:sx n="80" d="100"/>
          <a:sy n="80" d="100"/>
        </p:scale>
        <p:origin x="1640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6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36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notesMaster" Target="notesMasters/notesMaster1.xml"/><Relationship Id="rId143" Type="http://schemas.openxmlformats.org/officeDocument/2006/relationships/handoutMaster" Target="handoutMasters/handoutMaster1.xml"/><Relationship Id="rId144" Type="http://schemas.openxmlformats.org/officeDocument/2006/relationships/presProps" Target="presProps.xml"/><Relationship Id="rId145" Type="http://schemas.openxmlformats.org/officeDocument/2006/relationships/viewProps" Target="viewProps.xml"/><Relationship Id="rId146" Type="http://schemas.openxmlformats.org/officeDocument/2006/relationships/theme" Target="theme/theme1.xml"/><Relationship Id="rId14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3EEDD0B-5F68-A842-9921-BD2007C98E10}" type="datetimeFigureOut">
              <a:rPr lang="zh-TW" altLang="en-US"/>
              <a:pPr>
                <a:defRPr/>
              </a:pPr>
              <a:t>2017/4/11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F30871-8601-F049-913F-1D0DD88A433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8020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D42FCCD1-C872-7E48-9D38-4BCF5B759E8A}" type="datetimeFigureOut">
              <a:rPr lang="zh-TW" altLang="en-US"/>
              <a:pPr>
                <a:defRPr/>
              </a:pPr>
              <a:t>2017/4/11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charset="0"/>
              </a:defRPr>
            </a:lvl1pPr>
          </a:lstStyle>
          <a:p>
            <a:fld id="{4C5EA524-2FEE-DA4A-A806-95C0C566DC0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842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EA524-2FEE-DA4A-A806-95C0C566DC04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9709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Social Analytics Lifecycle</a:t>
            </a:r>
            <a:r>
              <a:rPr lang="zh-TW" altLang="en-US"/>
              <a:t> </a:t>
            </a:r>
            <a:r>
              <a:rPr lang="en-US" altLang="zh-TW"/>
              <a:t>(5</a:t>
            </a:r>
            <a:r>
              <a:rPr lang="zh-TW" altLang="en-US"/>
              <a:t> </a:t>
            </a:r>
            <a:r>
              <a:rPr lang="en-US" altLang="zh-TW"/>
              <a:t>Stages)</a:t>
            </a:r>
          </a:p>
          <a:p>
            <a:r>
              <a:rPr lang="en-US" altLang="zh-TW"/>
              <a:t>Discover </a:t>
            </a:r>
          </a:p>
          <a:p>
            <a:r>
              <a:rPr lang="en-US" altLang="zh-TW"/>
              <a:t>Analyze </a:t>
            </a:r>
          </a:p>
          <a:p>
            <a:r>
              <a:rPr lang="en-US" altLang="zh-TW"/>
              <a:t>Segment</a:t>
            </a:r>
          </a:p>
          <a:p>
            <a:r>
              <a:rPr lang="en-US" altLang="zh-TW"/>
              <a:t>Strategize</a:t>
            </a:r>
          </a:p>
          <a:p>
            <a:r>
              <a:rPr lang="en-US" altLang="zh-TW"/>
              <a:t>Execute</a:t>
            </a:r>
          </a:p>
          <a:p>
            <a:endParaRPr lang="zh-TW" altLang="en-US"/>
          </a:p>
        </p:txBody>
      </p:sp>
      <p:sp>
        <p:nvSpPr>
          <p:cNvPr id="6861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670FDF48-C702-6044-939D-6C64D6C3471A}" type="slidenum">
              <a:rPr kumimoji="0" lang="zh-TW" altLang="en-US" sz="1300">
                <a:latin typeface="Calibri" charset="0"/>
              </a:rPr>
              <a:pPr eaLnBrk="1" hangingPunct="1"/>
              <a:t>49</a:t>
            </a:fld>
            <a:endParaRPr kumimoji="0" lang="zh-TW" altLang="en-US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175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Social Analytics Lifecycle</a:t>
            </a:r>
            <a:r>
              <a:rPr lang="zh-TW" altLang="en-US"/>
              <a:t> </a:t>
            </a:r>
            <a:r>
              <a:rPr lang="en-US" altLang="zh-TW"/>
              <a:t>(5</a:t>
            </a:r>
            <a:r>
              <a:rPr lang="zh-TW" altLang="en-US"/>
              <a:t> </a:t>
            </a:r>
            <a:r>
              <a:rPr lang="en-US" altLang="zh-TW"/>
              <a:t>Stages)</a:t>
            </a:r>
          </a:p>
          <a:p>
            <a:r>
              <a:rPr lang="en-US" altLang="zh-TW"/>
              <a:t>Discover </a:t>
            </a:r>
          </a:p>
          <a:p>
            <a:r>
              <a:rPr lang="en-US" altLang="zh-TW"/>
              <a:t>Analyze </a:t>
            </a:r>
          </a:p>
          <a:p>
            <a:r>
              <a:rPr lang="en-US" altLang="zh-TW"/>
              <a:t>Segment</a:t>
            </a:r>
          </a:p>
          <a:p>
            <a:r>
              <a:rPr lang="en-US" altLang="zh-TW"/>
              <a:t>Strategize</a:t>
            </a:r>
          </a:p>
          <a:p>
            <a:r>
              <a:rPr lang="en-US" altLang="zh-TW"/>
              <a:t>Execute</a:t>
            </a:r>
          </a:p>
          <a:p>
            <a:endParaRPr lang="zh-TW" altLang="en-US"/>
          </a:p>
        </p:txBody>
      </p:sp>
      <p:sp>
        <p:nvSpPr>
          <p:cNvPr id="7065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D46A3B5-06A0-E547-B85C-727DF249E7D9}" type="slidenum">
              <a:rPr kumimoji="0" lang="zh-TW" altLang="en-US" sz="1300">
                <a:latin typeface="Calibri" charset="0"/>
              </a:rPr>
              <a:pPr eaLnBrk="1" hangingPunct="1"/>
              <a:t>50</a:t>
            </a:fld>
            <a:endParaRPr kumimoji="0" lang="zh-TW" altLang="en-US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49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Social Media Listening</a:t>
            </a:r>
          </a:p>
          <a:p>
            <a:r>
              <a:rPr lang="en-US" altLang="zh-TW"/>
              <a:t>Search Analytics</a:t>
            </a:r>
          </a:p>
          <a:p>
            <a:r>
              <a:rPr lang="en-US" altLang="zh-TW"/>
              <a:t>Content Analytics</a:t>
            </a:r>
          </a:p>
          <a:p>
            <a:r>
              <a:rPr lang="en-US" altLang="zh-TW"/>
              <a:t>Engagement Analytics</a:t>
            </a:r>
            <a:endParaRPr lang="zh-TW" altLang="en-US"/>
          </a:p>
          <a:p>
            <a:endParaRPr lang="zh-TW" altLang="en-US"/>
          </a:p>
        </p:txBody>
      </p:sp>
      <p:sp>
        <p:nvSpPr>
          <p:cNvPr id="2867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1BCF7D51-E815-E344-8CB6-E28258C0F5F1}" type="slidenum">
              <a:rPr kumimoji="0" lang="zh-TW" altLang="en-US" sz="1300">
                <a:latin typeface="Calibri" charset="0"/>
              </a:rPr>
              <a:pPr eaLnBrk="1" hangingPunct="1"/>
              <a:t>18</a:t>
            </a:fld>
            <a:endParaRPr kumimoji="0" lang="zh-TW" altLang="en-US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0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Searching for the Right Metrics</a:t>
            </a:r>
          </a:p>
          <a:p>
            <a:r>
              <a:rPr lang="en-US" altLang="zh-TW"/>
              <a:t>Paid Searches</a:t>
            </a:r>
          </a:p>
          <a:p>
            <a:r>
              <a:rPr lang="en-US" altLang="zh-TW"/>
              <a:t>Organic Searches</a:t>
            </a:r>
            <a:endParaRPr lang="zh-TW" altLang="en-US"/>
          </a:p>
          <a:p>
            <a:endParaRPr lang="zh-TW" altLang="en-US"/>
          </a:p>
        </p:txBody>
      </p:sp>
      <p:sp>
        <p:nvSpPr>
          <p:cNvPr id="512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AC3E0866-9E40-1F40-9148-4CF4A4C4BEF7}" type="slidenum">
              <a:rPr kumimoji="0" lang="zh-TW" altLang="en-US" sz="1300">
                <a:latin typeface="Calibri" charset="0"/>
              </a:rPr>
              <a:pPr eaLnBrk="1" hangingPunct="1"/>
              <a:t>39</a:t>
            </a:fld>
            <a:endParaRPr kumimoji="0" lang="zh-TW" altLang="en-US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Social Media Listening Evolution</a:t>
            </a:r>
          </a:p>
          <a:p>
            <a:endParaRPr lang="en-US" altLang="zh-TW"/>
          </a:p>
          <a:p>
            <a:r>
              <a:rPr lang="en-US" altLang="zh-TW"/>
              <a:t>Location of conversations</a:t>
            </a:r>
          </a:p>
          <a:p>
            <a:r>
              <a:rPr lang="en-US" altLang="zh-TW"/>
              <a:t>Sentiment</a:t>
            </a:r>
          </a:p>
          <a:p>
            <a:r>
              <a:rPr lang="en-US" altLang="zh-TW"/>
              <a:t>Key message penetration</a:t>
            </a:r>
          </a:p>
          <a:p>
            <a:r>
              <a:rPr lang="en-US" altLang="zh-TW"/>
              <a:t>Key influencers</a:t>
            </a:r>
            <a:endParaRPr lang="zh-TW" altLang="en-US"/>
          </a:p>
          <a:p>
            <a:endParaRPr lang="zh-TW" altLang="en-US"/>
          </a:p>
        </p:txBody>
      </p:sp>
      <p:sp>
        <p:nvSpPr>
          <p:cNvPr id="5632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7CB512C-156F-B74A-9F84-55A3F97FF14B}" type="slidenum">
              <a:rPr kumimoji="0" lang="zh-TW" altLang="en-US" sz="1300">
                <a:latin typeface="Calibri" charset="0"/>
              </a:rPr>
              <a:pPr eaLnBrk="1" hangingPunct="1"/>
              <a:t>43</a:t>
            </a:fld>
            <a:endParaRPr kumimoji="0" lang="zh-TW" altLang="en-US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339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0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Social Analytics Lifecycle</a:t>
            </a:r>
            <a:r>
              <a:rPr lang="zh-TW" altLang="en-US"/>
              <a:t> </a:t>
            </a:r>
            <a:r>
              <a:rPr lang="en-US" altLang="zh-TW"/>
              <a:t>(5</a:t>
            </a:r>
            <a:r>
              <a:rPr lang="zh-TW" altLang="en-US"/>
              <a:t> </a:t>
            </a:r>
            <a:r>
              <a:rPr lang="en-US" altLang="zh-TW"/>
              <a:t>Stages)</a:t>
            </a:r>
          </a:p>
          <a:p>
            <a:r>
              <a:rPr lang="en-US" altLang="zh-TW"/>
              <a:t>Discover </a:t>
            </a:r>
          </a:p>
          <a:p>
            <a:r>
              <a:rPr lang="en-US" altLang="zh-TW"/>
              <a:t>Analyze </a:t>
            </a:r>
          </a:p>
          <a:p>
            <a:r>
              <a:rPr lang="en-US" altLang="zh-TW"/>
              <a:t>Segment</a:t>
            </a:r>
          </a:p>
          <a:p>
            <a:r>
              <a:rPr lang="en-US" altLang="zh-TW"/>
              <a:t>Strategize</a:t>
            </a:r>
          </a:p>
          <a:p>
            <a:r>
              <a:rPr lang="en-US" altLang="zh-TW"/>
              <a:t>Execute</a:t>
            </a:r>
          </a:p>
          <a:p>
            <a:endParaRPr lang="zh-TW" altLang="en-US"/>
          </a:p>
        </p:txBody>
      </p:sp>
      <p:sp>
        <p:nvSpPr>
          <p:cNvPr id="5837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9E7CBB2-DD2F-EC46-ABDE-C3878FDB8851}" type="slidenum">
              <a:rPr kumimoji="0" lang="zh-TW" altLang="en-US" sz="1300">
                <a:latin typeface="Calibri" charset="0"/>
              </a:rPr>
              <a:pPr eaLnBrk="1" hangingPunct="1"/>
              <a:t>44</a:t>
            </a:fld>
            <a:endParaRPr kumimoji="0" lang="zh-TW" altLang="en-US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12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8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Social Analytics Lifecycle</a:t>
            </a:r>
            <a:r>
              <a:rPr lang="zh-TW" altLang="en-US"/>
              <a:t> </a:t>
            </a:r>
            <a:r>
              <a:rPr lang="en-US" altLang="zh-TW"/>
              <a:t>(5</a:t>
            </a:r>
            <a:r>
              <a:rPr lang="zh-TW" altLang="en-US"/>
              <a:t> </a:t>
            </a:r>
            <a:r>
              <a:rPr lang="en-US" altLang="zh-TW"/>
              <a:t>Stages)</a:t>
            </a:r>
          </a:p>
          <a:p>
            <a:r>
              <a:rPr lang="en-US" altLang="zh-TW"/>
              <a:t>Discover </a:t>
            </a:r>
          </a:p>
          <a:p>
            <a:r>
              <a:rPr lang="en-US" altLang="zh-TW"/>
              <a:t>Analyze </a:t>
            </a:r>
          </a:p>
          <a:p>
            <a:r>
              <a:rPr lang="en-US" altLang="zh-TW"/>
              <a:t>Segment</a:t>
            </a:r>
          </a:p>
          <a:p>
            <a:r>
              <a:rPr lang="en-US" altLang="zh-TW"/>
              <a:t>Strategize</a:t>
            </a:r>
          </a:p>
          <a:p>
            <a:r>
              <a:rPr lang="en-US" altLang="zh-TW"/>
              <a:t>Execute</a:t>
            </a:r>
          </a:p>
          <a:p>
            <a:endParaRPr lang="zh-TW" altLang="en-US"/>
          </a:p>
        </p:txBody>
      </p:sp>
      <p:sp>
        <p:nvSpPr>
          <p:cNvPr id="6041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9F2F982-22FF-A448-8349-98DDD84396AE}" type="slidenum">
              <a:rPr kumimoji="0" lang="zh-TW" altLang="en-US" sz="1300">
                <a:latin typeface="Calibri" charset="0"/>
              </a:rPr>
              <a:pPr eaLnBrk="1" hangingPunct="1"/>
              <a:t>45</a:t>
            </a:fld>
            <a:endParaRPr kumimoji="0" lang="zh-TW" altLang="en-US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18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Social Analytics Lifecycle</a:t>
            </a:r>
            <a:r>
              <a:rPr lang="zh-TW" altLang="en-US"/>
              <a:t> </a:t>
            </a:r>
            <a:r>
              <a:rPr lang="en-US" altLang="zh-TW"/>
              <a:t>(5</a:t>
            </a:r>
            <a:r>
              <a:rPr lang="zh-TW" altLang="en-US"/>
              <a:t> </a:t>
            </a:r>
            <a:r>
              <a:rPr lang="en-US" altLang="zh-TW"/>
              <a:t>Stages)</a:t>
            </a:r>
          </a:p>
          <a:p>
            <a:r>
              <a:rPr lang="en-US" altLang="zh-TW"/>
              <a:t>Discover </a:t>
            </a:r>
          </a:p>
          <a:p>
            <a:r>
              <a:rPr lang="en-US" altLang="zh-TW"/>
              <a:t>Analyze </a:t>
            </a:r>
          </a:p>
          <a:p>
            <a:r>
              <a:rPr lang="en-US" altLang="zh-TW"/>
              <a:t>Segment</a:t>
            </a:r>
          </a:p>
          <a:p>
            <a:r>
              <a:rPr lang="en-US" altLang="zh-TW"/>
              <a:t>Strategize</a:t>
            </a:r>
          </a:p>
          <a:p>
            <a:r>
              <a:rPr lang="en-US" altLang="zh-TW"/>
              <a:t>Execute</a:t>
            </a:r>
          </a:p>
          <a:p>
            <a:endParaRPr lang="zh-TW" altLang="en-US"/>
          </a:p>
        </p:txBody>
      </p:sp>
      <p:sp>
        <p:nvSpPr>
          <p:cNvPr id="6246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9C0A060-1119-204C-B97F-F03F4A1CC6AD}" type="slidenum">
              <a:rPr kumimoji="0" lang="zh-TW" altLang="en-US" sz="1300">
                <a:latin typeface="Calibri" charset="0"/>
              </a:rPr>
              <a:pPr eaLnBrk="1" hangingPunct="1"/>
              <a:t>46</a:t>
            </a:fld>
            <a:endParaRPr kumimoji="0" lang="zh-TW" altLang="en-US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08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4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Social Analytics Lifecycle</a:t>
            </a:r>
            <a:r>
              <a:rPr lang="zh-TW" altLang="en-US"/>
              <a:t> </a:t>
            </a:r>
            <a:r>
              <a:rPr lang="en-US" altLang="zh-TW"/>
              <a:t>(5</a:t>
            </a:r>
            <a:r>
              <a:rPr lang="zh-TW" altLang="en-US"/>
              <a:t> </a:t>
            </a:r>
            <a:r>
              <a:rPr lang="en-US" altLang="zh-TW"/>
              <a:t>Stages)</a:t>
            </a:r>
          </a:p>
          <a:p>
            <a:r>
              <a:rPr lang="en-US" altLang="zh-TW"/>
              <a:t>Discover </a:t>
            </a:r>
          </a:p>
          <a:p>
            <a:r>
              <a:rPr lang="en-US" altLang="zh-TW"/>
              <a:t>Analyze </a:t>
            </a:r>
          </a:p>
          <a:p>
            <a:r>
              <a:rPr lang="en-US" altLang="zh-TW"/>
              <a:t>Segment</a:t>
            </a:r>
          </a:p>
          <a:p>
            <a:r>
              <a:rPr lang="en-US" altLang="zh-TW"/>
              <a:t>Strategize</a:t>
            </a:r>
          </a:p>
          <a:p>
            <a:r>
              <a:rPr lang="en-US" altLang="zh-TW"/>
              <a:t>Execute</a:t>
            </a:r>
          </a:p>
          <a:p>
            <a:endParaRPr lang="zh-TW" altLang="en-US"/>
          </a:p>
        </p:txBody>
      </p:sp>
      <p:sp>
        <p:nvSpPr>
          <p:cNvPr id="6451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08637BC-F355-2941-B246-493C495B278A}" type="slidenum">
              <a:rPr kumimoji="0" lang="zh-TW" altLang="en-US" sz="1300">
                <a:latin typeface="Calibri" charset="0"/>
              </a:rPr>
              <a:pPr eaLnBrk="1" hangingPunct="1"/>
              <a:t>47</a:t>
            </a:fld>
            <a:endParaRPr kumimoji="0" lang="zh-TW" altLang="en-US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670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Social Analytics Lifecycle</a:t>
            </a:r>
            <a:r>
              <a:rPr lang="zh-TW" altLang="en-US"/>
              <a:t> </a:t>
            </a:r>
            <a:r>
              <a:rPr lang="en-US" altLang="zh-TW"/>
              <a:t>(5</a:t>
            </a:r>
            <a:r>
              <a:rPr lang="zh-TW" altLang="en-US"/>
              <a:t> </a:t>
            </a:r>
            <a:r>
              <a:rPr lang="en-US" altLang="zh-TW"/>
              <a:t>Stages)</a:t>
            </a:r>
          </a:p>
          <a:p>
            <a:r>
              <a:rPr lang="en-US" altLang="zh-TW"/>
              <a:t>Discover </a:t>
            </a:r>
          </a:p>
          <a:p>
            <a:r>
              <a:rPr lang="en-US" altLang="zh-TW"/>
              <a:t>Analyze </a:t>
            </a:r>
          </a:p>
          <a:p>
            <a:r>
              <a:rPr lang="en-US" altLang="zh-TW"/>
              <a:t>Segment</a:t>
            </a:r>
          </a:p>
          <a:p>
            <a:r>
              <a:rPr lang="en-US" altLang="zh-TW"/>
              <a:t>Strategize</a:t>
            </a:r>
          </a:p>
          <a:p>
            <a:r>
              <a:rPr lang="en-US" altLang="zh-TW"/>
              <a:t>Execute</a:t>
            </a:r>
          </a:p>
          <a:p>
            <a:endParaRPr lang="zh-TW" altLang="en-US"/>
          </a:p>
        </p:txBody>
      </p:sp>
      <p:sp>
        <p:nvSpPr>
          <p:cNvPr id="6656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4D031FF-27C6-714A-BA49-C88AC2CB7453}" type="slidenum">
              <a:rPr kumimoji="0" lang="zh-TW" altLang="en-US" sz="1300">
                <a:latin typeface="Calibri" charset="0"/>
              </a:rPr>
              <a:pPr eaLnBrk="1" hangingPunct="1"/>
              <a:t>48</a:t>
            </a:fld>
            <a:endParaRPr kumimoji="0" lang="zh-TW" altLang="en-US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7B553-3A10-5143-97F7-C45A50006F16}" type="datetime1">
              <a:rPr lang="zh-TW" altLang="en-US"/>
              <a:pPr>
                <a:defRPr/>
              </a:pPr>
              <a:t>2017/4/11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987675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9F8FF7B-BDED-6643-89D0-9903BD2BAFE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527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93CBA-A8B9-1A4A-968B-981E71DACA85}" type="datetime1">
              <a:rPr lang="zh-TW" altLang="en-US"/>
              <a:pPr>
                <a:defRPr/>
              </a:pPr>
              <a:t>2017/4/11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01925-80F3-704C-8A6B-F38D9AAC547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98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42F10-D153-414E-9B10-9A78A71A19B2}" type="datetime1">
              <a:rPr lang="zh-TW" altLang="en-US"/>
              <a:pPr>
                <a:defRPr/>
              </a:pPr>
              <a:t>2017/4/11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43981-077B-0141-8549-A459655C2A7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02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標楷體" pitchFamily="65" charset="-120"/>
              </a:defRPr>
            </a:lvl1pPr>
            <a:lvl2pPr>
              <a:defRPr baseline="0">
                <a:latin typeface="Calibri" pitchFamily="34" charset="0"/>
                <a:ea typeface="標楷體" pitchFamily="65" charset="-120"/>
              </a:defRPr>
            </a:lvl2pPr>
            <a:lvl3pPr>
              <a:defRPr baseline="0">
                <a:latin typeface="Calibri" pitchFamily="34" charset="0"/>
                <a:ea typeface="標楷體" pitchFamily="65" charset="-120"/>
              </a:defRPr>
            </a:lvl3pPr>
            <a:lvl4pPr>
              <a:defRPr baseline="0">
                <a:latin typeface="Calibri" pitchFamily="34" charset="0"/>
                <a:ea typeface="標楷體" pitchFamily="65" charset="-120"/>
              </a:defRPr>
            </a:lvl4pPr>
            <a:lvl5pPr>
              <a:defRPr baseline="0">
                <a:latin typeface="Calibri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FBDD8-635D-9F41-89FC-F6A2EBAC9315}" type="datetime1">
              <a:rPr lang="zh-TW" altLang="en-US"/>
              <a:pPr>
                <a:defRPr/>
              </a:pPr>
              <a:t>2017/4/11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0FEE30E-D778-3F4E-B612-E45A1B95534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6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1CB0D-C581-9945-B880-D7A46302B33D}" type="datetime1">
              <a:rPr lang="zh-TW" altLang="en-US"/>
              <a:pPr>
                <a:defRPr/>
              </a:pPr>
              <a:t>2017/4/11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C66B4-68F3-FB4B-95CD-3621AE176D7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85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1F8AE-A3AD-964B-BEC7-1919DD63DABB}" type="datetime1">
              <a:rPr lang="zh-TW" altLang="en-US"/>
              <a:pPr>
                <a:defRPr/>
              </a:pPr>
              <a:t>2017/4/11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7E11B-EB66-5C45-AB35-52E6E3EFDD4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561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2896B-1633-C140-BE09-25B42DDBF54A}" type="datetime1">
              <a:rPr lang="zh-TW" altLang="en-US"/>
              <a:pPr>
                <a:defRPr/>
              </a:pPr>
              <a:t>2017/4/11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55499-FBAC-9D4B-A354-87D13A36B24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77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1735B-39D2-2A4F-A27D-ECE756E03878}" type="datetime1">
              <a:rPr lang="zh-TW" altLang="en-US"/>
              <a:pPr>
                <a:defRPr/>
              </a:pPr>
              <a:t>2017/4/11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5A855-ED94-EA4E-9BB6-92834FDE711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17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BFD7B-56AB-B642-92E8-1081F773B5F0}" type="datetime1">
              <a:rPr lang="zh-TW" altLang="en-US"/>
              <a:pPr>
                <a:defRPr/>
              </a:pPr>
              <a:t>2017/4/11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3361D-D977-3246-8F37-F714BFE0967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13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48B77-ED28-3A46-A4ED-32CB21548E66}" type="datetime1">
              <a:rPr lang="zh-TW" altLang="en-US"/>
              <a:pPr>
                <a:defRPr/>
              </a:pPr>
              <a:t>2017/4/11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5F78A-3DAE-BA43-8444-2575989D85E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71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743B7-CA0A-0940-ACED-539B7018A33A}" type="datetime1">
              <a:rPr lang="zh-TW" altLang="en-US"/>
              <a:pPr>
                <a:defRPr/>
              </a:pPr>
              <a:t>2017/4/11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4C36E-BA68-7746-8D0F-0DCD577A27F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2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C65288BE-4DE4-2743-B64A-E9DFEA174F71}" type="datetime1">
              <a:rPr lang="zh-TW" altLang="en-US"/>
              <a:pPr>
                <a:defRPr/>
              </a:pPr>
              <a:t>2017/4/11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97E4591-6657-DB42-9FCE-12DD5AD5F2B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3.jpeg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mail.tku.edu.tw/myday/" TargetMode="External"/><Relationship Id="rId4" Type="http://schemas.openxmlformats.org/officeDocument/2006/relationships/hyperlink" Target="http://mail.tku.edu.tw/myday/cindex.htm" TargetMode="External"/><Relationship Id="rId5" Type="http://schemas.openxmlformats.org/officeDocument/2006/relationships/hyperlink" Target="http://www.im.tku.edu.tw/en_index.html" TargetMode="External"/><Relationship Id="rId6" Type="http://schemas.openxmlformats.org/officeDocument/2006/relationships/hyperlink" Target="http://english.tku.edu.tw/index.asp" TargetMode="External"/><Relationship Id="rId7" Type="http://schemas.openxmlformats.org/officeDocument/2006/relationships/hyperlink" Target="http://www.tku.edu.tw/" TargetMode="External"/><Relationship Id="rId8" Type="http://schemas.openxmlformats.org/officeDocument/2006/relationships/hyperlink" Target="http://www.im.tku.edu.tw/" TargetMode="External"/><Relationship Id="rId9" Type="http://schemas.openxmlformats.org/officeDocument/2006/relationships/hyperlink" Target="http://mail.im.tku.edu.tw/~myday/" TargetMode="External"/><Relationship Id="rId10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people/pabo/movie-review-data/" TargetMode="External"/><Relationship Id="rId4" Type="http://schemas.openxmlformats.org/officeDocument/2006/relationships/hyperlink" Target="http://www.cs.uic.edu/%E2%88%BCliub/FBS/CustomerReviewData.zip" TargetMode="External"/><Relationship Id="rId5" Type="http://schemas.openxmlformats.org/officeDocument/2006/relationships/hyperlink" Target="http://people.csail.mit.edu/bsnyder/naacl07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jh.harvard.edu/%E2%88%BCinquirer/" TargetMode="External"/><Relationship Id="rId4" Type="http://schemas.openxmlformats.org/officeDocument/2006/relationships/hyperlink" Target="http://www.cs.pitt.edu/mpqa/" TargetMode="External"/><Relationship Id="rId5" Type="http://schemas.openxmlformats.org/officeDocument/2006/relationships/hyperlink" Target="http://nlg18.csie.ntu.edu.tw:8080/opinion/" TargetMode="External"/><Relationship Id="rId6" Type="http://schemas.openxmlformats.org/officeDocument/2006/relationships/hyperlink" Target="http://www.keenage.com/html/c_bulletin_2007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ntiwordnet.isti.cnr.it/" TargetMode="Externa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eenage.com/html/c_bulletin_2007.htm" TargetMode="Externa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eenage.com/html/c_bulletin_2007.htm" TargetMode="Externa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eenage.com/html/c_bulletin_2007.htm" TargetMode="Externa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eenage.com/html/c_bulletin_2007.htm" TargetMode="Externa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eenage.com/html/c_bulletin_2007.htm" TargetMode="Externa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uic.edu/~liub/FBS/fake-reviews.html" TargetMode="Externa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uic.edu/~liub/FBS/fake-reviews.html" TargetMode="Externa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uic.edu/~liub/FBS/fake-reviews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uic.edu/~liub/FBS/fake-reviews.html" TargetMode="Externa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uic.edu/~liub/FBS/fake-reviews.html" TargetMode="Externa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hyperlink" Target="http://www.sponsoredreviews.com/" TargetMode="Externa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hyperlink" Target="https://payperpost.com/" TargetMode="Externa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eelancer.com/projects/Forum-Posting-Reviews/Need-someone-write-post-positive.html" TargetMode="External"/><Relationship Id="rId3" Type="http://schemas.openxmlformats.org/officeDocument/2006/relationships/image" Target="../media/image59.pn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ic.edu/~liub/FBS/fake-reviews.html" TargetMode="External"/><Relationship Id="rId4" Type="http://schemas.openxmlformats.org/officeDocument/2006/relationships/hyperlink" Target="http://www.ims.uni-stuttgart.de/~kesslewd/lehre/sentimentanalysis12s/introduction_sentimentanalysis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uic.edu/~liub/WebMiningBook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lp.stanford.edu/~socherr/EMNLP2013_RNTN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timetergroup.com/2012/07/the-converged-media-imperativ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timetergroup.com/2012/07/the-converged-media-imperative/" TargetMode="Externa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hyperlink" Target="http://www.imediaconnection.com/content/37909.asp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hyperlink" Target="http://www.amazon.com/Sentiment-Analysis-Opinions-Sentiments-Emotions/dp/1107017890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www.amazon.com/Digital-Marketing-Analytics-Consumer-Biz-Tech/dp/0789750309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360363" y="26988"/>
            <a:ext cx="8423275" cy="1601787"/>
          </a:xfrm>
        </p:spPr>
        <p:txBody>
          <a:bodyPr/>
          <a:lstStyle/>
          <a:p>
            <a:pPr eaLnBrk="1" hangingPunct="1"/>
            <a:r>
              <a:rPr lang="en-US" altLang="zh-TW" sz="3600" dirty="0">
                <a:solidFill>
                  <a:schemeClr val="tx2"/>
                </a:solidFill>
                <a:latin typeface="Calibri" charset="0"/>
                <a:ea typeface="標楷體" charset="-120"/>
              </a:rPr>
              <a:t>Social Computing and </a:t>
            </a:r>
            <a:br>
              <a:rPr lang="en-US" altLang="zh-TW" sz="3600" dirty="0">
                <a:solidFill>
                  <a:schemeClr val="tx2"/>
                </a:solidFill>
                <a:latin typeface="Calibri" charset="0"/>
                <a:ea typeface="標楷體" charset="-120"/>
              </a:rPr>
            </a:br>
            <a:r>
              <a:rPr lang="en-US" altLang="zh-TW" sz="3600" dirty="0">
                <a:solidFill>
                  <a:schemeClr val="tx2"/>
                </a:solidFill>
                <a:latin typeface="Calibri" charset="0"/>
                <a:ea typeface="標楷體" charset="-120"/>
              </a:rPr>
              <a:t>Big Data Analytics</a:t>
            </a:r>
            <a:br>
              <a:rPr lang="en-US" altLang="zh-TW" sz="3600" dirty="0">
                <a:solidFill>
                  <a:schemeClr val="tx2"/>
                </a:solidFill>
                <a:latin typeface="Calibri" charset="0"/>
                <a:ea typeface="標楷體" charset="-120"/>
              </a:rPr>
            </a:br>
            <a:r>
              <a:rPr lang="zh-TW" altLang="en-US" sz="3600" dirty="0">
                <a:solidFill>
                  <a:schemeClr val="tx2"/>
                </a:solidFill>
                <a:latin typeface="標楷體" charset="-120"/>
                <a:ea typeface="標楷體" charset="-120"/>
              </a:rPr>
              <a:t>社群運算與大數據分析</a:t>
            </a:r>
            <a:endParaRPr lang="zh-TW" altLang="en-US" sz="3600" dirty="0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09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2C70D21-0CD9-1041-8AE5-429830E7A3E8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100" name="文字方塊 5"/>
          <p:cNvSpPr txBox="1">
            <a:spLocks noChangeArrowheads="1"/>
          </p:cNvSpPr>
          <p:nvPr/>
        </p:nvSpPr>
        <p:spPr bwMode="auto">
          <a:xfrm>
            <a:off x="2843213" y="3297163"/>
            <a:ext cx="3457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 smtClean="0">
                <a:solidFill>
                  <a:srgbClr val="7F7F7F"/>
                </a:solidFill>
              </a:rPr>
              <a:t>1052SCBDA08</a:t>
            </a:r>
            <a:endParaRPr kumimoji="0" lang="en-US" altLang="zh-TW" sz="1800" dirty="0">
              <a:solidFill>
                <a:srgbClr val="7F7F7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solidFill>
                  <a:srgbClr val="7F7F7F"/>
                </a:solidFill>
              </a:rPr>
              <a:t>MIS MBA (M2226) </a:t>
            </a:r>
            <a:r>
              <a:rPr kumimoji="0" lang="en-US" altLang="zh-TW" sz="1800" dirty="0" smtClean="0">
                <a:solidFill>
                  <a:srgbClr val="7F7F7F"/>
                </a:solidFill>
              </a:rPr>
              <a:t>(8606)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ja-JP" sz="1800" dirty="0" smtClean="0">
                <a:solidFill>
                  <a:srgbClr val="7F7F7F"/>
                </a:solidFill>
              </a:rPr>
              <a:t> Wed, 8,9, (15:10-17:00) (L206)</a:t>
            </a:r>
            <a:endParaRPr kumimoji="0" lang="en-US" altLang="ja-JP" sz="1800" dirty="0">
              <a:solidFill>
                <a:srgbClr val="7F7F7F"/>
              </a:solidFill>
            </a:endParaRPr>
          </a:p>
        </p:txBody>
      </p:sp>
      <p:sp>
        <p:nvSpPr>
          <p:cNvPr id="4102" name="副標題 2"/>
          <p:cNvSpPr txBox="1">
            <a:spLocks/>
          </p:cNvSpPr>
          <p:nvPr/>
        </p:nvSpPr>
        <p:spPr bwMode="auto">
          <a:xfrm>
            <a:off x="468313" y="4221088"/>
            <a:ext cx="82073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400" b="1" dirty="0">
                <a:solidFill>
                  <a:srgbClr val="898989"/>
                </a:solidFill>
                <a:latin typeface="Times New Roman" charset="0"/>
                <a:hlinkClick r:id="rId3"/>
              </a:rPr>
              <a:t>Min-Yuh Day</a:t>
            </a:r>
            <a:endParaRPr kumimoji="0" lang="en-US" altLang="zh-TW" sz="2400" b="1" dirty="0">
              <a:solidFill>
                <a:srgbClr val="898989"/>
              </a:solidFill>
              <a:latin typeface="Times New Roman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rgbClr val="898989"/>
                </a:solidFill>
                <a:latin typeface="標楷體" charset="-120"/>
                <a:ea typeface="標楷體" charset="-120"/>
                <a:hlinkClick r:id="rId4"/>
              </a:rPr>
              <a:t>戴敏育</a:t>
            </a:r>
            <a:endParaRPr kumimoji="0" lang="en-US" altLang="zh-TW" sz="2400" b="1" dirty="0">
              <a:latin typeface="標楷體" charset="-12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400" b="1" dirty="0">
                <a:solidFill>
                  <a:schemeClr val="tx2"/>
                </a:solidFill>
                <a:latin typeface="Times New Roman" charset="0"/>
              </a:rPr>
              <a:t>Assistant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chemeClr val="tx2"/>
                </a:solidFill>
                <a:latin typeface="標楷體" charset="-120"/>
                <a:ea typeface="標楷體" charset="-120"/>
              </a:rPr>
              <a:t>專任助理教授</a:t>
            </a:r>
            <a:endParaRPr kumimoji="0" lang="en-US" altLang="zh-TW" sz="2400" b="1" dirty="0">
              <a:solidFill>
                <a:schemeClr val="tx2"/>
              </a:solidFill>
              <a:latin typeface="標楷體" charset="-12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chemeClr val="tx2"/>
                </a:solidFill>
                <a:latin typeface="標楷體" charset="-120"/>
                <a:ea typeface="標楷體" charset="-120"/>
              </a:rPr>
              <a:t> </a:t>
            </a:r>
            <a:r>
              <a:rPr kumimoji="0" lang="en-US" altLang="zh-TW" sz="2400" b="1" dirty="0">
                <a:solidFill>
                  <a:srgbClr val="898989"/>
                </a:solidFill>
                <a:latin typeface="Times New Roman" charset="0"/>
                <a:hlinkClick r:id="rId5"/>
              </a:rPr>
              <a:t>Dept. of Information Management</a:t>
            </a:r>
            <a:r>
              <a:rPr kumimoji="0" lang="en-US" altLang="zh-TW" sz="2400" b="1" dirty="0">
                <a:solidFill>
                  <a:srgbClr val="898989"/>
                </a:solidFill>
                <a:latin typeface="Times New Roman" charset="0"/>
              </a:rPr>
              <a:t>, </a:t>
            </a:r>
            <a:r>
              <a:rPr kumimoji="0" lang="en-US" altLang="zh-TW" sz="2400" b="1" dirty="0">
                <a:solidFill>
                  <a:srgbClr val="898989"/>
                </a:solidFill>
                <a:latin typeface="Times New Roman" charset="0"/>
                <a:hlinkClick r:id="rId6"/>
              </a:rPr>
              <a:t>Tamkang University</a:t>
            </a:r>
            <a:endParaRPr kumimoji="0" lang="en-US" altLang="zh-TW" sz="2400" b="1" dirty="0">
              <a:solidFill>
                <a:srgbClr val="898989"/>
              </a:solidFill>
              <a:latin typeface="Times New Roman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rgbClr val="898989"/>
                </a:solidFill>
                <a:latin typeface="Times New Roman" charset="0"/>
                <a:ea typeface="標楷體" charset="-120"/>
                <a:hlinkClick r:id="rId7"/>
              </a:rPr>
              <a:t>淡江大學</a:t>
            </a:r>
            <a:r>
              <a:rPr kumimoji="0" lang="zh-TW" altLang="en-US" sz="2400" b="1" dirty="0">
                <a:solidFill>
                  <a:srgbClr val="898989"/>
                </a:solidFill>
                <a:latin typeface="Times New Roman" charset="0"/>
                <a:ea typeface="標楷體" charset="-120"/>
              </a:rPr>
              <a:t> </a:t>
            </a:r>
            <a:r>
              <a:rPr kumimoji="0" lang="zh-TW" altLang="en-US" sz="2400" b="1" dirty="0">
                <a:solidFill>
                  <a:srgbClr val="898989"/>
                </a:solidFill>
                <a:latin typeface="Times New Roman" charset="0"/>
                <a:ea typeface="標楷體" charset="-120"/>
                <a:hlinkClick r:id="rId8"/>
              </a:rPr>
              <a:t>資訊管理學系</a:t>
            </a:r>
            <a:endParaRPr kumimoji="0" lang="en-US" altLang="zh-TW" sz="2400" b="1" dirty="0">
              <a:solidFill>
                <a:srgbClr val="898989"/>
              </a:solidFill>
              <a:latin typeface="Times New Roman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900" b="1" dirty="0">
              <a:solidFill>
                <a:srgbClr val="898989"/>
              </a:solidFill>
              <a:hlinkClick r:id="rId9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latin typeface="Times New Roman" charset="0"/>
                <a:hlinkClick r:id="rId3"/>
              </a:rPr>
              <a:t>http://mail. tku.edu.tw/myday/</a:t>
            </a:r>
            <a:endParaRPr kumimoji="0" lang="en-US" altLang="zh-TW" sz="1200" b="1" dirty="0">
              <a:solidFill>
                <a:srgbClr val="898989"/>
              </a:solidFill>
              <a:latin typeface="Times New Roman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 smtClean="0">
                <a:solidFill>
                  <a:srgbClr val="898989"/>
                </a:solidFill>
              </a:rPr>
              <a:t>2017-04-12</a:t>
            </a:r>
            <a:endParaRPr kumimoji="0" lang="zh-TW" altLang="en-US" sz="2500" b="1" dirty="0">
              <a:solidFill>
                <a:srgbClr val="898989"/>
              </a:solidFill>
              <a:ea typeface="標楷體" charset="-120"/>
            </a:endParaRPr>
          </a:p>
        </p:txBody>
      </p:sp>
      <p:pic>
        <p:nvPicPr>
          <p:cNvPr id="4103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2051050" y="4256311"/>
            <a:ext cx="1135063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文字方塊 14"/>
          <p:cNvSpPr txBox="1">
            <a:spLocks noChangeArrowheads="1"/>
          </p:cNvSpPr>
          <p:nvPr/>
        </p:nvSpPr>
        <p:spPr bwMode="auto">
          <a:xfrm>
            <a:off x="7970838" y="-1588"/>
            <a:ext cx="1154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solidFill>
                  <a:srgbClr val="FF0000"/>
                </a:solidFill>
              </a:rPr>
              <a:t>Tamkang </a:t>
            </a:r>
            <a:br>
              <a:rPr kumimoji="0" lang="en-US" altLang="zh-TW" sz="1800" b="1">
                <a:solidFill>
                  <a:srgbClr val="FF0000"/>
                </a:solidFill>
              </a:rPr>
            </a:br>
            <a:r>
              <a:rPr kumimoji="0" lang="en-US" altLang="zh-TW" sz="1800" b="1">
                <a:solidFill>
                  <a:srgbClr val="FF0000"/>
                </a:solidFill>
              </a:rPr>
              <a:t>University</a:t>
            </a:r>
            <a:endParaRPr kumimoji="0" lang="zh-TW" altLang="en-US" sz="1800" b="1">
              <a:solidFill>
                <a:srgbClr val="FF0000"/>
              </a:solidFill>
            </a:endParaRPr>
          </a:p>
        </p:txBody>
      </p:sp>
      <p:pic>
        <p:nvPicPr>
          <p:cNvPr id="4106" name="Picture 9" descr="qrcode.myday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21388"/>
            <a:ext cx="836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6" descr="C:\Users\myday\Downloads\TKU-title15c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60350"/>
            <a:ext cx="1385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文字方塊 14"/>
          <p:cNvSpPr txBox="1">
            <a:spLocks noChangeArrowheads="1"/>
          </p:cNvSpPr>
          <p:nvPr/>
        </p:nvSpPr>
        <p:spPr bwMode="auto">
          <a:xfrm>
            <a:off x="-36513" y="-26988"/>
            <a:ext cx="1944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rgbClr val="FF0000"/>
                </a:solidFill>
              </a:rPr>
              <a:t>Tamkang University</a:t>
            </a:r>
            <a:endParaRPr kumimoji="0" lang="zh-TW" altLang="en-US" sz="1600" b="1">
              <a:solidFill>
                <a:srgbClr val="FF0000"/>
              </a:solidFill>
            </a:endParaRPr>
          </a:p>
        </p:txBody>
      </p:sp>
      <p:pic>
        <p:nvPicPr>
          <p:cNvPr id="14" name="Picture 5" descr="C:\Users\myday\Downloads\TKU-logo-12cm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6988"/>
            <a:ext cx="6334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標題 1"/>
          <p:cNvSpPr txBox="1">
            <a:spLocks/>
          </p:cNvSpPr>
          <p:nvPr/>
        </p:nvSpPr>
        <p:spPr bwMode="auto">
          <a:xfrm>
            <a:off x="179388" y="1687513"/>
            <a:ext cx="87852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4000" b="1" dirty="0">
                <a:solidFill>
                  <a:srgbClr val="FF0000"/>
                </a:solidFill>
                <a:ea typeface="標楷體" charset="-120"/>
              </a:rPr>
              <a:t>Social Media Marketing Analytics</a:t>
            </a:r>
            <a:br>
              <a:rPr lang="en-US" altLang="zh-TW" sz="4000" b="1" dirty="0">
                <a:solidFill>
                  <a:srgbClr val="FF0000"/>
                </a:solidFill>
                <a:ea typeface="標楷體" charset="-120"/>
              </a:rPr>
            </a:br>
            <a:r>
              <a:rPr lang="en-US" altLang="zh-TW" sz="4000" b="1" dirty="0">
                <a:solidFill>
                  <a:srgbClr val="FF0000"/>
                </a:solidFill>
                <a:ea typeface="標楷體" charset="-120"/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  <a:ea typeface="標楷體" charset="-120"/>
              </a:rPr>
              <a:t>社群媒體行銷分析</a:t>
            </a:r>
            <a:r>
              <a:rPr lang="en-US" altLang="zh-TW" sz="4000" b="1" dirty="0">
                <a:solidFill>
                  <a:srgbClr val="FF0000"/>
                </a:solidFill>
                <a:ea typeface="標楷體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785225" cy="6107112"/>
          </a:xfrm>
        </p:spPr>
        <p:txBody>
          <a:bodyPr/>
          <a:lstStyle/>
          <a:p>
            <a:r>
              <a:rPr lang="en-US" altLang="zh-TW" sz="8500">
                <a:solidFill>
                  <a:schemeClr val="accent1"/>
                </a:solidFill>
                <a:latin typeface="Calibri" charset="0"/>
                <a:ea typeface="標楷體" charset="-120"/>
              </a:rPr>
              <a:t>How consumers </a:t>
            </a:r>
            <a:br>
              <a:rPr lang="en-US" altLang="zh-TW" sz="8500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 sz="8500">
                <a:solidFill>
                  <a:srgbClr val="FF0000"/>
                </a:solidFill>
                <a:latin typeface="Calibri" charset="0"/>
                <a:ea typeface="標楷體" charset="-120"/>
              </a:rPr>
              <a:t>think, feel, and act</a:t>
            </a:r>
            <a:r>
              <a:rPr lang="en-US" altLang="zh-TW" sz="8500">
                <a:latin typeface="Calibri" charset="0"/>
                <a:ea typeface="標楷體" charset="-120"/>
              </a:rPr>
              <a:t> </a:t>
            </a:r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CEA2E01-DB4A-3A4D-B10D-EF0644C5A42F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79636957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7191A-B242-4C06-A433-F9193A509C1D}" type="slidenum">
              <a:rPr lang="zh-TW" altLang="en-US" smtClean="0"/>
              <a:pPr>
                <a:defRPr/>
              </a:pPr>
              <a:t>100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721" y="1988840"/>
            <a:ext cx="8273952" cy="3744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6712" y="6421061"/>
            <a:ext cx="7470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mtClean="0">
                <a:solidFill>
                  <a:schemeClr val="bg1">
                    <a:lumMod val="75000"/>
                  </a:schemeClr>
                </a:solidFill>
              </a:rPr>
              <a:t>Source: Cambria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Erik,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Soujanya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Poria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Rajiv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Bajpai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and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Björn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Schuller. 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SenticNet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4: A semantic resource for sentiment analysis based on conceptual primitives." In </a:t>
            </a:r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the 26th International Conference on Computational Linguistics (COLING), Osaka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. 2016.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Polarity Detection with </a:t>
            </a:r>
            <a:r>
              <a:rPr lang="en-US" dirty="0" err="1">
                <a:solidFill>
                  <a:schemeClr val="accent1"/>
                </a:solidFill>
              </a:rPr>
              <a:t>SenticNet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7191A-B242-4C06-A433-F9193A509C1D}" type="slidenum">
              <a:rPr lang="zh-TW" altLang="en-US" smtClean="0"/>
              <a:pPr>
                <a:defRPr/>
              </a:pPr>
              <a:t>101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03886"/>
            <a:ext cx="8357897" cy="47525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6712" y="6421061"/>
            <a:ext cx="7470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Source: Cambria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Erik,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Soujanya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Poria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Rajiv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Bajpai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and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Björn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Schuller. 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SenticNet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4: A semantic resource for sentiment analysis based on conceptual primitives." In </a:t>
            </a:r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the 26th International Conference on Computational Linguistics (COLING), Osaka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. 2016.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Polarity Detection with </a:t>
            </a:r>
            <a:r>
              <a:rPr lang="en-US" dirty="0" err="1">
                <a:solidFill>
                  <a:schemeClr val="accent1"/>
                </a:solidFill>
              </a:rPr>
              <a:t>SenticNet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129698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Evaluation of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Text Mining and Sentiment Analysis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Evaluation of Information Retrieval</a:t>
            </a:r>
          </a:p>
          <a:p>
            <a:r>
              <a:rPr lang="en-US" altLang="zh-TW" smtClean="0"/>
              <a:t>Evaluation of Classification Model (Prediction)</a:t>
            </a:r>
          </a:p>
          <a:p>
            <a:pPr lvl="1"/>
            <a:r>
              <a:rPr lang="en-US" altLang="zh-TW" sz="3200" smtClean="0">
                <a:solidFill>
                  <a:srgbClr val="FF0000"/>
                </a:solidFill>
              </a:rPr>
              <a:t>Accuracy</a:t>
            </a:r>
          </a:p>
          <a:p>
            <a:pPr lvl="1"/>
            <a:r>
              <a:rPr lang="en-US" altLang="zh-TW" sz="3200" smtClean="0">
                <a:solidFill>
                  <a:srgbClr val="984807"/>
                </a:solidFill>
              </a:rPr>
              <a:t>Precision</a:t>
            </a:r>
          </a:p>
          <a:p>
            <a:pPr lvl="1"/>
            <a:r>
              <a:rPr lang="en-US" altLang="zh-TW" sz="3200" smtClean="0">
                <a:solidFill>
                  <a:srgbClr val="984807"/>
                </a:solidFill>
              </a:rPr>
              <a:t>Recall</a:t>
            </a:r>
          </a:p>
          <a:p>
            <a:pPr lvl="1"/>
            <a:r>
              <a:rPr lang="en-US" altLang="zh-TW" sz="3200" smtClean="0">
                <a:solidFill>
                  <a:srgbClr val="604A7B"/>
                </a:solidFill>
              </a:rPr>
              <a:t>F-score</a:t>
            </a:r>
            <a:endParaRPr lang="zh-TW" altLang="en-US" sz="3200" smtClean="0">
              <a:solidFill>
                <a:srgbClr val="604A7B"/>
              </a:solidFill>
            </a:endParaRPr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5322F74-E231-4EFA-9836-1047051CE790}" type="slidenum">
              <a:rPr lang="zh-TW" altLang="en-US" sz="1200" smtClean="0">
                <a:solidFill>
                  <a:srgbClr val="898989"/>
                </a:solidFill>
                <a:ea typeface="MS PGothic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102</a:t>
            </a:fld>
            <a:endParaRPr lang="zh-TW" altLang="en-US" sz="1200" smtClean="0">
              <a:solidFill>
                <a:srgbClr val="898989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90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9987"/>
          </a:xfrm>
        </p:spPr>
        <p:txBody>
          <a:bodyPr/>
          <a:lstStyle/>
          <a:p>
            <a:r>
              <a:rPr lang="en-US" altLang="zh-TW" sz="9600" dirty="0" smtClean="0">
                <a:solidFill>
                  <a:schemeClr val="accent1"/>
                </a:solidFill>
              </a:rPr>
              <a:t>Deep Learning for </a:t>
            </a:r>
            <a:br>
              <a:rPr lang="en-US" altLang="zh-TW" sz="9600" dirty="0" smtClean="0">
                <a:solidFill>
                  <a:schemeClr val="accent1"/>
                </a:solidFill>
              </a:rPr>
            </a:br>
            <a:r>
              <a:rPr lang="en-US" altLang="zh-TW" sz="9600" dirty="0" smtClean="0">
                <a:solidFill>
                  <a:schemeClr val="accent1"/>
                </a:solidFill>
              </a:rPr>
              <a:t>Sentiment Analytics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1C11B81-F444-4988-ABAE-B51BB379BFC0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en-US" altLang="en-US" sz="2800">
                <a:solidFill>
                  <a:srgbClr val="4F81BD"/>
                </a:solidFill>
                <a:latin typeface="Calibri" charset="0"/>
                <a:ea typeface="標楷體" charset="-120"/>
              </a:rPr>
              <a:t>Recursive Deep Models for Semantic Compositionality Over a Sentiment Treebank</a:t>
            </a:r>
          </a:p>
        </p:txBody>
      </p:sp>
      <p:sp>
        <p:nvSpPr>
          <p:cNvPr id="962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1CB11D3-5F0C-FC41-9145-63E30E48CB65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104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96259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069975"/>
            <a:ext cx="7129462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27088" y="6396038"/>
            <a:ext cx="72009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Richard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Socher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 et al. (2013) "Recursive Deep Models for Semantic Compositionality Over a Sentiment Treebank", EMNLP 2013</a:t>
            </a:r>
          </a:p>
        </p:txBody>
      </p:sp>
    </p:spTree>
    <p:extLst>
      <p:ext uri="{BB962C8B-B14F-4D97-AF65-F5344CB8AC3E}">
        <p14:creationId xmlns:p14="http://schemas.microsoft.com/office/powerpoint/2010/main" val="3339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 altLang="en-US" sz="4000">
                <a:solidFill>
                  <a:schemeClr val="accent1"/>
                </a:solidFill>
                <a:latin typeface="Calibri" charset="0"/>
                <a:ea typeface="標楷體" charset="-120"/>
              </a:rPr>
              <a:t> Recursive Neural Tensor Network (RNTN)</a:t>
            </a:r>
          </a:p>
        </p:txBody>
      </p:sp>
      <p:sp>
        <p:nvSpPr>
          <p:cNvPr id="972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00D3250-FC40-664A-A04B-D748256413B7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105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088" y="6396038"/>
            <a:ext cx="72009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Richard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Socher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 et al. (2013) "Recursive Deep Models for Semantic Compositionality Over a Sentiment Treebank", EMNLP 2013</a:t>
            </a:r>
          </a:p>
        </p:txBody>
      </p:sp>
      <p:pic>
        <p:nvPicPr>
          <p:cNvPr id="9728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43000"/>
            <a:ext cx="8677275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6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875"/>
          </a:xfrm>
        </p:spPr>
        <p:txBody>
          <a:bodyPr/>
          <a:lstStyle/>
          <a:p>
            <a:r>
              <a:rPr lang="en-US" altLang="en-US">
                <a:solidFill>
                  <a:srgbClr val="4F81BD"/>
                </a:solidFill>
                <a:latin typeface="Calibri" charset="0"/>
                <a:ea typeface="標楷體" charset="-120"/>
              </a:rPr>
              <a:t> Recursive Neural Network (RNN) </a:t>
            </a:r>
            <a:br>
              <a:rPr lang="en-US" altLang="en-US">
                <a:solidFill>
                  <a:srgbClr val="4F81BD"/>
                </a:solidFill>
                <a:latin typeface="Calibri" charset="0"/>
                <a:ea typeface="標楷體" charset="-120"/>
              </a:rPr>
            </a:br>
            <a:r>
              <a:rPr lang="en-US" altLang="en-US">
                <a:solidFill>
                  <a:srgbClr val="4F81BD"/>
                </a:solidFill>
                <a:latin typeface="Calibri" charset="0"/>
                <a:ea typeface="標楷體" charset="-120"/>
              </a:rPr>
              <a:t>models for sentiment</a:t>
            </a:r>
          </a:p>
        </p:txBody>
      </p:sp>
      <p:sp>
        <p:nvSpPr>
          <p:cNvPr id="1034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1BC81350-C169-2E46-AF07-15492C977653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106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0342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6824662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7088" y="6396038"/>
            <a:ext cx="72009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Richard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Socher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 et al. (2013) "Recursive Deep Models for Semantic Compositionality Over a Sentiment Treebank", EMNLP 2013</a:t>
            </a:r>
          </a:p>
        </p:txBody>
      </p:sp>
    </p:spTree>
    <p:extLst>
      <p:ext uri="{BB962C8B-B14F-4D97-AF65-F5344CB8AC3E}">
        <p14:creationId xmlns:p14="http://schemas.microsoft.com/office/powerpoint/2010/main" val="3476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296988"/>
          </a:xfrm>
        </p:spPr>
        <p:txBody>
          <a:bodyPr/>
          <a:lstStyle/>
          <a:p>
            <a:r>
              <a:rPr lang="en-US" altLang="en-US">
                <a:solidFill>
                  <a:srgbClr val="4F81BD"/>
                </a:solidFill>
                <a:latin typeface="Calibri" charset="0"/>
                <a:ea typeface="標楷體" charset="-120"/>
              </a:rPr>
              <a:t>Recursive Neural Tensor Network</a:t>
            </a:r>
            <a:br>
              <a:rPr lang="en-US" altLang="en-US">
                <a:solidFill>
                  <a:srgbClr val="4F81BD"/>
                </a:solidFill>
                <a:latin typeface="Calibri" charset="0"/>
                <a:ea typeface="標楷體" charset="-120"/>
              </a:rPr>
            </a:br>
            <a:r>
              <a:rPr lang="en-US" altLang="en-US">
                <a:solidFill>
                  <a:srgbClr val="4F81BD"/>
                </a:solidFill>
                <a:latin typeface="Calibri" charset="0"/>
                <a:ea typeface="標楷體" charset="-120"/>
              </a:rPr>
              <a:t>(RNTN)</a:t>
            </a:r>
          </a:p>
        </p:txBody>
      </p:sp>
      <p:sp>
        <p:nvSpPr>
          <p:cNvPr id="1044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64F6F3C0-5112-1C43-A380-071180D94338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107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0445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1355725"/>
            <a:ext cx="5327650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7088" y="6396038"/>
            <a:ext cx="72009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Richard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Socher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 et al. (2013) "Recursive Deep Models for Semantic Compositionality Over a Sentiment Treebank", EMNLP 2013</a:t>
            </a:r>
          </a:p>
        </p:txBody>
      </p:sp>
    </p:spTree>
    <p:extLst>
      <p:ext uri="{BB962C8B-B14F-4D97-AF65-F5344CB8AC3E}">
        <p14:creationId xmlns:p14="http://schemas.microsoft.com/office/powerpoint/2010/main" val="14722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9987"/>
          </a:xfrm>
        </p:spPr>
        <p:txBody>
          <a:bodyPr/>
          <a:lstStyle/>
          <a:p>
            <a:r>
              <a:rPr lang="en-US" altLang="en-US">
                <a:latin typeface="Calibri" charset="0"/>
                <a:ea typeface="標楷體" charset="-120"/>
              </a:rPr>
              <a:t>Roger Dodger is one of the </a:t>
            </a:r>
            <a:r>
              <a:rPr lang="en-US" altLang="en-US">
                <a:solidFill>
                  <a:srgbClr val="FF0000"/>
                </a:solidFill>
                <a:latin typeface="Calibri" charset="0"/>
                <a:ea typeface="標楷體" charset="-120"/>
              </a:rPr>
              <a:t>most</a:t>
            </a:r>
            <a:r>
              <a:rPr lang="en-US" altLang="en-US">
                <a:latin typeface="Calibri" charset="0"/>
                <a:ea typeface="標楷體" charset="-120"/>
              </a:rPr>
              <a:t> compelling variations on this theme.</a:t>
            </a:r>
            <a:br>
              <a:rPr lang="en-US" altLang="en-US">
                <a:latin typeface="Calibri" charset="0"/>
                <a:ea typeface="標楷體" charset="-120"/>
              </a:rPr>
            </a:br>
            <a:r>
              <a:rPr lang="en-US" altLang="en-US">
                <a:latin typeface="Calibri" charset="0"/>
                <a:ea typeface="標楷體" charset="-120"/>
              </a:rPr>
              <a:t/>
            </a:r>
            <a:br>
              <a:rPr lang="en-US" altLang="en-US">
                <a:latin typeface="Calibri" charset="0"/>
                <a:ea typeface="標楷體" charset="-120"/>
              </a:rPr>
            </a:br>
            <a:r>
              <a:rPr lang="en-US" altLang="en-US">
                <a:latin typeface="Calibri" charset="0"/>
                <a:ea typeface="標楷體" charset="-120"/>
              </a:rPr>
              <a:t/>
            </a:r>
            <a:br>
              <a:rPr lang="en-US" altLang="en-US">
                <a:latin typeface="Calibri" charset="0"/>
                <a:ea typeface="標楷體" charset="-120"/>
              </a:rPr>
            </a:br>
            <a:r>
              <a:rPr lang="en-US" altLang="en-US">
                <a:latin typeface="Calibri" charset="0"/>
                <a:ea typeface="標楷體" charset="-120"/>
              </a:rPr>
              <a:t>Roger Dodger is one of the </a:t>
            </a:r>
            <a:r>
              <a:rPr lang="en-US" altLang="en-US">
                <a:solidFill>
                  <a:srgbClr val="FF0000"/>
                </a:solidFill>
                <a:latin typeface="Calibri" charset="0"/>
                <a:ea typeface="標楷體" charset="-120"/>
              </a:rPr>
              <a:t>least</a:t>
            </a:r>
            <a:r>
              <a:rPr lang="en-US" altLang="en-US">
                <a:latin typeface="Calibri" charset="0"/>
                <a:ea typeface="標楷體" charset="-120"/>
              </a:rPr>
              <a:t> compelling variations on this theme.</a:t>
            </a:r>
          </a:p>
        </p:txBody>
      </p:sp>
      <p:sp>
        <p:nvSpPr>
          <p:cNvPr id="1054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D0CA68D-357F-E24E-AC45-0E68FAF45082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108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088" y="6396038"/>
            <a:ext cx="72009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Richard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Socher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 et al. (2013) "Recursive Deep Models for Semantic Compositionality Over a Sentiment Treebank", EMNLP 2013</a:t>
            </a:r>
          </a:p>
        </p:txBody>
      </p:sp>
    </p:spTree>
    <p:extLst>
      <p:ext uri="{BB962C8B-B14F-4D97-AF65-F5344CB8AC3E}">
        <p14:creationId xmlns:p14="http://schemas.microsoft.com/office/powerpoint/2010/main" val="153351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n-US" altLang="en-US">
                <a:solidFill>
                  <a:schemeClr val="accent1"/>
                </a:solidFill>
                <a:latin typeface="Calibri" charset="0"/>
                <a:ea typeface="標楷體" charset="-120"/>
              </a:rPr>
              <a:t>RNTN for Sentiment Analysis</a:t>
            </a:r>
          </a:p>
        </p:txBody>
      </p:sp>
      <p:sp>
        <p:nvSpPr>
          <p:cNvPr id="10649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37A2BEE-E810-C744-A935-4409564E13B2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109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0649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79756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7088" y="6396038"/>
            <a:ext cx="72009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Richard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Socher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 et al. (2013) "Recursive Deep Models for Semantic Compositionality Over a Sentiment Treebank", EMNLP 2013</a:t>
            </a:r>
          </a:p>
        </p:txBody>
      </p:sp>
      <p:sp>
        <p:nvSpPr>
          <p:cNvPr id="106501" name="Rectangle 7"/>
          <p:cNvSpPr>
            <a:spLocks noChangeArrowheads="1"/>
          </p:cNvSpPr>
          <p:nvPr/>
        </p:nvSpPr>
        <p:spPr bwMode="auto">
          <a:xfrm>
            <a:off x="323850" y="6021388"/>
            <a:ext cx="838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en-US" sz="2000"/>
              <a:t>Roger Dodger is one of the </a:t>
            </a:r>
            <a:r>
              <a:rPr lang="en-US" altLang="en-US" sz="2000">
                <a:solidFill>
                  <a:srgbClr val="FF0000"/>
                </a:solidFill>
              </a:rPr>
              <a:t>most</a:t>
            </a:r>
            <a:r>
              <a:rPr lang="en-US" altLang="en-US" sz="2000"/>
              <a:t> compelling variations on this theme.</a:t>
            </a:r>
          </a:p>
        </p:txBody>
      </p:sp>
    </p:spTree>
    <p:extLst>
      <p:ext uri="{BB962C8B-B14F-4D97-AF65-F5344CB8AC3E}">
        <p14:creationId xmlns:p14="http://schemas.microsoft.com/office/powerpoint/2010/main" val="18776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143000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Analyzing Consumer Markets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75237"/>
          </a:xfrm>
        </p:spPr>
        <p:txBody>
          <a:bodyPr/>
          <a:lstStyle/>
          <a:p>
            <a:r>
              <a:rPr lang="en-US" altLang="zh-TW" sz="3600" dirty="0">
                <a:latin typeface="Calibri" charset="0"/>
                <a:ea typeface="標楷體" charset="-120"/>
              </a:rPr>
              <a:t>The aim of marketing is to </a:t>
            </a:r>
            <a:r>
              <a:rPr lang="en-US" altLang="zh-TW" sz="36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meet</a:t>
            </a:r>
            <a:r>
              <a:rPr lang="en-US" altLang="zh-TW" sz="3600" dirty="0">
                <a:latin typeface="Calibri" charset="0"/>
                <a:ea typeface="標楷體" charset="-120"/>
              </a:rPr>
              <a:t> and </a:t>
            </a:r>
            <a:r>
              <a:rPr lang="en-US" altLang="zh-TW" sz="3600" dirty="0">
                <a:solidFill>
                  <a:srgbClr val="4F81BD"/>
                </a:solidFill>
                <a:latin typeface="Calibri" charset="0"/>
                <a:ea typeface="標楷體" charset="-120"/>
              </a:rPr>
              <a:t>satisfy</a:t>
            </a:r>
            <a:r>
              <a:rPr lang="en-US" altLang="zh-TW" sz="3600" dirty="0">
                <a:latin typeface="Calibri" charset="0"/>
                <a:ea typeface="標楷體" charset="-120"/>
              </a:rPr>
              <a:t> target customers</a:t>
            </a:r>
            <a:r>
              <a:rPr lang="en-US" altLang="en-US" sz="3600" dirty="0">
                <a:latin typeface="Calibri" charset="0"/>
                <a:ea typeface="標楷體" charset="-120"/>
              </a:rPr>
              <a:t>’</a:t>
            </a:r>
            <a:r>
              <a:rPr lang="en-US" altLang="zh-TW" sz="3600" dirty="0">
                <a:latin typeface="Calibri" charset="0"/>
                <a:ea typeface="標楷體" charset="-120"/>
              </a:rPr>
              <a:t> </a:t>
            </a:r>
            <a:r>
              <a:rPr lang="en-US" altLang="zh-TW" sz="36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needs and wants </a:t>
            </a:r>
            <a:r>
              <a:rPr lang="en-US" altLang="zh-TW" sz="3600" dirty="0">
                <a:latin typeface="Calibri" charset="0"/>
                <a:ea typeface="標楷體" charset="-120"/>
              </a:rPr>
              <a:t>better than competitors. </a:t>
            </a:r>
          </a:p>
          <a:p>
            <a:r>
              <a:rPr lang="en-US" altLang="zh-TW" sz="3600" dirty="0">
                <a:latin typeface="Calibri" charset="0"/>
                <a:ea typeface="標楷體" charset="-120"/>
              </a:rPr>
              <a:t>Marketers must have a thorough understanding of </a:t>
            </a:r>
            <a:br>
              <a:rPr lang="en-US" altLang="zh-TW" sz="3600" dirty="0">
                <a:latin typeface="Calibri" charset="0"/>
                <a:ea typeface="標楷體" charset="-120"/>
              </a:rPr>
            </a:br>
            <a:r>
              <a:rPr lang="en-US" altLang="zh-TW" sz="36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how consumers think, feel, and act</a:t>
            </a:r>
            <a:r>
              <a:rPr lang="en-US" altLang="zh-TW" sz="3600" dirty="0">
                <a:latin typeface="Calibri" charset="0"/>
                <a:ea typeface="標楷體" charset="-120"/>
              </a:rPr>
              <a:t> </a:t>
            </a:r>
            <a:br>
              <a:rPr lang="en-US" altLang="zh-TW" sz="3600" dirty="0">
                <a:latin typeface="Calibri" charset="0"/>
                <a:ea typeface="標楷體" charset="-120"/>
              </a:rPr>
            </a:br>
            <a:r>
              <a:rPr lang="en-US" altLang="zh-TW" sz="3600" dirty="0">
                <a:latin typeface="Calibri" charset="0"/>
                <a:ea typeface="標楷體" charset="-120"/>
              </a:rPr>
              <a:t>and </a:t>
            </a:r>
            <a:r>
              <a:rPr lang="en-US" altLang="zh-TW" sz="36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offer clear value </a:t>
            </a:r>
            <a:r>
              <a:rPr lang="en-US" altLang="zh-TW" sz="3600" dirty="0">
                <a:latin typeface="Calibri" charset="0"/>
                <a:ea typeface="標楷體" charset="-120"/>
              </a:rPr>
              <a:t>to each and every target consumer.</a:t>
            </a:r>
          </a:p>
          <a:p>
            <a:endParaRPr lang="en-US" altLang="zh-TW" sz="3600" dirty="0">
              <a:latin typeface="Calibri" charset="0"/>
              <a:ea typeface="標楷體" charset="-12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12D4DF3B-A14D-DE44-9EBF-F696A180B720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11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146534211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183BC7A6-BA76-B448-B485-FEDE3414E94D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110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075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836613"/>
            <a:ext cx="7716838" cy="52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27088" y="6396038"/>
            <a:ext cx="72009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Richard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Socher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 et al. (2013) "Recursive Deep Models for Semantic Compositionality Over a Sentiment Treebank", EMNLP 2013</a:t>
            </a:r>
          </a:p>
        </p:txBody>
      </p:sp>
      <p:sp>
        <p:nvSpPr>
          <p:cNvPr id="107524" name="Rectangle 6"/>
          <p:cNvSpPr>
            <a:spLocks noChangeArrowheads="1"/>
          </p:cNvSpPr>
          <p:nvPr/>
        </p:nvSpPr>
        <p:spPr bwMode="auto">
          <a:xfrm>
            <a:off x="539750" y="5981700"/>
            <a:ext cx="8208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en-US" sz="2000"/>
              <a:t>Roger Dodger is one of the </a:t>
            </a:r>
            <a:r>
              <a:rPr lang="en-US" altLang="en-US" sz="2000">
                <a:solidFill>
                  <a:srgbClr val="FF0000"/>
                </a:solidFill>
              </a:rPr>
              <a:t>least</a:t>
            </a:r>
            <a:r>
              <a:rPr lang="en-US" altLang="en-US" sz="2000"/>
              <a:t> compelling variations on this theme.</a:t>
            </a:r>
          </a:p>
        </p:txBody>
      </p:sp>
      <p:sp>
        <p:nvSpPr>
          <p:cNvPr id="10752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n-US" altLang="en-US">
                <a:solidFill>
                  <a:schemeClr val="accent1"/>
                </a:solidFill>
                <a:latin typeface="Calibri" charset="0"/>
                <a:ea typeface="標楷體" charset="-120"/>
              </a:rPr>
              <a:t>RNTN for Sentiment Analysis</a:t>
            </a:r>
          </a:p>
        </p:txBody>
      </p:sp>
    </p:spTree>
    <p:extLst>
      <p:ext uri="{BB962C8B-B14F-4D97-AF65-F5344CB8AC3E}">
        <p14:creationId xmlns:p14="http://schemas.microsoft.com/office/powerpoint/2010/main" val="5690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584325"/>
          </a:xfrm>
        </p:spPr>
        <p:txBody>
          <a:bodyPr/>
          <a:lstStyle/>
          <a:p>
            <a:r>
              <a:rPr lang="en-US" altLang="en-US" sz="3200">
                <a:solidFill>
                  <a:srgbClr val="4F81BD"/>
                </a:solidFill>
                <a:latin typeface="Calibri" charset="0"/>
                <a:ea typeface="標楷體" charset="-120"/>
              </a:rPr>
              <a:t> Accuracy for fine grained (5-class) </a:t>
            </a:r>
            <a:br>
              <a:rPr lang="en-US" altLang="en-US" sz="3200">
                <a:solidFill>
                  <a:srgbClr val="4F81BD"/>
                </a:solidFill>
                <a:latin typeface="Calibri" charset="0"/>
                <a:ea typeface="標楷體" charset="-120"/>
              </a:rPr>
            </a:br>
            <a:r>
              <a:rPr lang="en-US" altLang="en-US" sz="3200">
                <a:solidFill>
                  <a:srgbClr val="4F81BD"/>
                </a:solidFill>
                <a:latin typeface="Calibri" charset="0"/>
                <a:ea typeface="標楷體" charset="-120"/>
              </a:rPr>
              <a:t>and binary predictions </a:t>
            </a:r>
            <a:br>
              <a:rPr lang="en-US" altLang="en-US" sz="3200">
                <a:solidFill>
                  <a:srgbClr val="4F81BD"/>
                </a:solidFill>
                <a:latin typeface="Calibri" charset="0"/>
                <a:ea typeface="標楷體" charset="-120"/>
              </a:rPr>
            </a:br>
            <a:r>
              <a:rPr lang="en-US" altLang="en-US" sz="3200">
                <a:solidFill>
                  <a:srgbClr val="4F81BD"/>
                </a:solidFill>
                <a:latin typeface="Calibri" charset="0"/>
                <a:ea typeface="標楷體" charset="-120"/>
              </a:rPr>
              <a:t>at the sentence level (root) and for all nodes</a:t>
            </a:r>
          </a:p>
        </p:txBody>
      </p:sp>
      <p:sp>
        <p:nvSpPr>
          <p:cNvPr id="1085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3B17019-84E4-BE49-9F12-B6083552F73D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111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0854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84391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7088" y="6396038"/>
            <a:ext cx="72009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Richard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Socher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 et al. (2013) "Recursive Deep Models for Semantic Compositionality Over a Sentiment Treebank", EMNLP 2013</a:t>
            </a:r>
          </a:p>
        </p:txBody>
      </p:sp>
    </p:spTree>
    <p:extLst>
      <p:ext uri="{BB962C8B-B14F-4D97-AF65-F5344CB8AC3E}">
        <p14:creationId xmlns:p14="http://schemas.microsoft.com/office/powerpoint/2010/main" val="11263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4F81BD"/>
                </a:solidFill>
                <a:latin typeface="Calibri" charset="0"/>
                <a:ea typeface="標楷體" charset="-120"/>
              </a:rPr>
              <a:t> Accuracy of negation detection</a:t>
            </a:r>
          </a:p>
        </p:txBody>
      </p:sp>
      <p:sp>
        <p:nvSpPr>
          <p:cNvPr id="1095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273433D-4FBD-3B4B-8B8E-3055AE900600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112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0957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328863"/>
            <a:ext cx="85598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7088" y="6396038"/>
            <a:ext cx="72009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Richard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Socher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 et al. (2013) "Recursive Deep Models for Semantic Compositionality Over a Sentiment Treebank", EMNLP 2013</a:t>
            </a:r>
          </a:p>
        </p:txBody>
      </p:sp>
    </p:spTree>
    <p:extLst>
      <p:ext uri="{BB962C8B-B14F-4D97-AF65-F5344CB8AC3E}">
        <p14:creationId xmlns:p14="http://schemas.microsoft.com/office/powerpoint/2010/main" val="102858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en-US" altLang="zh-TW">
                <a:solidFill>
                  <a:srgbClr val="4F81BD"/>
                </a:solidFill>
                <a:latin typeface="Calibri" charset="0"/>
                <a:ea typeface="標楷體" charset="-120"/>
              </a:rPr>
              <a:t>Long Short-Term Memory (LSTM)</a:t>
            </a:r>
          </a:p>
        </p:txBody>
      </p:sp>
      <p:sp>
        <p:nvSpPr>
          <p:cNvPr id="148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39BB51E-4833-2042-A2F8-D2C91528DA0C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14848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710565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63713" y="6608763"/>
            <a:ext cx="61023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https://cs224d.stanford.edu/reports/HongJames.pdf</a:t>
            </a:r>
          </a:p>
        </p:txBody>
      </p:sp>
    </p:spTree>
    <p:extLst>
      <p:ext uri="{BB962C8B-B14F-4D97-AF65-F5344CB8AC3E}">
        <p14:creationId xmlns:p14="http://schemas.microsoft.com/office/powerpoint/2010/main" val="1186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3600"/>
          </a:xfrm>
        </p:spPr>
        <p:txBody>
          <a:bodyPr/>
          <a:lstStyle/>
          <a:p>
            <a:r>
              <a:rPr lang="en-US" altLang="en-US">
                <a:solidFill>
                  <a:schemeClr val="accent1"/>
                </a:solidFill>
                <a:latin typeface="Calibri" charset="0"/>
                <a:ea typeface="標楷體" charset="-120"/>
              </a:rPr>
              <a:t>Deep Learning </a:t>
            </a:r>
            <a:br>
              <a:rPr lang="en-US" altLang="en-US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en-US">
                <a:solidFill>
                  <a:schemeClr val="accent1"/>
                </a:solidFill>
                <a:latin typeface="Calibri" charset="0"/>
                <a:ea typeface="標楷體" charset="-120"/>
              </a:rPr>
              <a:t>for Sentiment Analysis</a:t>
            </a:r>
            <a:br>
              <a:rPr lang="en-US" altLang="en-US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en-US">
                <a:solidFill>
                  <a:schemeClr val="accent1"/>
                </a:solidFill>
                <a:latin typeface="Calibri" charset="0"/>
                <a:ea typeface="標楷體" charset="-120"/>
              </a:rPr>
              <a:t> CNN RNTN LSTM</a:t>
            </a:r>
          </a:p>
        </p:txBody>
      </p:sp>
      <p:sp>
        <p:nvSpPr>
          <p:cNvPr id="11161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DF7C328-CB63-084F-8D37-2A20D18CE2A1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114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11619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81250"/>
            <a:ext cx="9144000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63713" y="6608763"/>
            <a:ext cx="61023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https://cs224d.stanford.edu/reports/HongJames.pdf</a:t>
            </a:r>
          </a:p>
        </p:txBody>
      </p:sp>
    </p:spTree>
    <p:extLst>
      <p:ext uri="{BB962C8B-B14F-4D97-AF65-F5344CB8AC3E}">
        <p14:creationId xmlns:p14="http://schemas.microsoft.com/office/powerpoint/2010/main" val="15938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>
          <a:xfrm>
            <a:off x="468313" y="11113"/>
            <a:ext cx="8229600" cy="993775"/>
          </a:xfrm>
        </p:spPr>
        <p:txBody>
          <a:bodyPr/>
          <a:lstStyle/>
          <a:p>
            <a:r>
              <a:rPr lang="en-US" altLang="zh-TW" sz="3600" smtClean="0">
                <a:solidFill>
                  <a:schemeClr val="accent1"/>
                </a:solidFill>
              </a:rPr>
              <a:t>Performance Comparison of </a:t>
            </a:r>
            <a:br>
              <a:rPr lang="en-US" altLang="zh-TW" sz="3600" smtClean="0">
                <a:solidFill>
                  <a:schemeClr val="accent1"/>
                </a:solidFill>
              </a:rPr>
            </a:br>
            <a:r>
              <a:rPr lang="en-US" altLang="zh-TW" sz="3600" smtClean="0">
                <a:solidFill>
                  <a:schemeClr val="accent1"/>
                </a:solidFill>
              </a:rPr>
              <a:t>Sentiment Analysis Methods</a:t>
            </a:r>
          </a:p>
        </p:txBody>
      </p:sp>
      <p:sp>
        <p:nvSpPr>
          <p:cNvPr id="150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1A4E6E-FD0D-459D-AA98-D75DAE509A16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150532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2713" y="1052513"/>
            <a:ext cx="4002087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3" name="矩形 6"/>
          <p:cNvSpPr>
            <a:spLocks noChangeArrowheads="1"/>
          </p:cNvSpPr>
          <p:nvPr/>
        </p:nvSpPr>
        <p:spPr bwMode="auto">
          <a:xfrm>
            <a:off x="1074738" y="6453188"/>
            <a:ext cx="723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BFBFBF"/>
                </a:solidFill>
                <a:latin typeface="Arial" charset="0"/>
              </a:rPr>
              <a:t>Vishal Kharde and Sheetal Sonawane (2016), "Sentiment Analysis of Twitter Data: A Survey of Techniques," </a:t>
            </a:r>
            <a:br>
              <a:rPr lang="en-US" altLang="zh-TW" sz="1000">
                <a:solidFill>
                  <a:srgbClr val="BFBFBF"/>
                </a:solidFill>
                <a:latin typeface="Arial" charset="0"/>
              </a:rPr>
            </a:br>
            <a:r>
              <a:rPr lang="en-US" altLang="zh-TW" sz="1000">
                <a:solidFill>
                  <a:srgbClr val="BFBFBF"/>
                </a:solidFill>
                <a:latin typeface="Arial" charset="0"/>
              </a:rPr>
              <a:t>International Journal of Computer Applications, Vol 139, No. 11, 2016. pp.5-15</a:t>
            </a:r>
            <a:endParaRPr lang="zh-TW" altLang="en-US" sz="1000">
              <a:solidFill>
                <a:srgbClr val="BFBFB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/>
          <a:lstStyle/>
          <a:p>
            <a:r>
              <a:rPr lang="en-US" altLang="zh-TW" sz="6600" smtClean="0">
                <a:solidFill>
                  <a:srgbClr val="FF0000"/>
                </a:solidFill>
              </a:rPr>
              <a:t>Resources of </a:t>
            </a:r>
            <a:br>
              <a:rPr lang="en-US" altLang="zh-TW" sz="6600" smtClean="0">
                <a:solidFill>
                  <a:srgbClr val="FF0000"/>
                </a:solidFill>
              </a:rPr>
            </a:br>
            <a:r>
              <a:rPr lang="en-US" altLang="zh-TW" sz="6600" smtClean="0">
                <a:solidFill>
                  <a:srgbClr val="FF0000"/>
                </a:solidFill>
              </a:rPr>
              <a:t>Opinion Mining</a:t>
            </a:r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3A6087C-3474-42F4-A1DC-5684F4F1601E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5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Datasets of Opinion Mining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163843" name="內容版面配置區 2"/>
          <p:cNvSpPr>
            <a:spLocks noGrp="1"/>
          </p:cNvSpPr>
          <p:nvPr>
            <p:ph idx="1"/>
          </p:nvPr>
        </p:nvSpPr>
        <p:spPr>
          <a:xfrm>
            <a:off x="250825" y="1125538"/>
            <a:ext cx="8435975" cy="5256212"/>
          </a:xfrm>
        </p:spPr>
        <p:txBody>
          <a:bodyPr/>
          <a:lstStyle/>
          <a:p>
            <a:r>
              <a:rPr lang="en-US" altLang="zh-TW" sz="2400" smtClean="0"/>
              <a:t>Blog06</a:t>
            </a:r>
          </a:p>
          <a:p>
            <a:pPr lvl="1"/>
            <a:r>
              <a:rPr lang="en-US" altLang="zh-TW" sz="2400" smtClean="0"/>
              <a:t>25GB TREC test collection</a:t>
            </a:r>
          </a:p>
          <a:p>
            <a:pPr lvl="1"/>
            <a:r>
              <a:rPr lang="en-US" altLang="zh-TW" sz="2000" smtClean="0">
                <a:hlinkClick r:id="rId2" invalidUrl="http://ir.dcs.gla.ac.uk/test collections/access to data.html"/>
              </a:rPr>
              <a:t>http://ir.dcs.gla.ac.uk/test collections/access to data.html</a:t>
            </a:r>
            <a:endParaRPr lang="en-US" altLang="zh-TW" sz="2000" smtClean="0"/>
          </a:p>
          <a:p>
            <a:r>
              <a:rPr lang="en-US" altLang="zh-TW" sz="2400" smtClean="0"/>
              <a:t>Cornell movie-review datasets</a:t>
            </a:r>
          </a:p>
          <a:p>
            <a:pPr lvl="1"/>
            <a:r>
              <a:rPr lang="en-US" altLang="zh-TW" sz="2000" smtClean="0">
                <a:hlinkClick r:id="rId3"/>
              </a:rPr>
              <a:t>http://www.cs.cornell.edu/people/pabo/movie-review-data/</a:t>
            </a:r>
            <a:endParaRPr lang="en-US" altLang="zh-TW" sz="2000" smtClean="0"/>
          </a:p>
          <a:p>
            <a:r>
              <a:rPr lang="en-US" altLang="zh-TW" sz="2400" smtClean="0"/>
              <a:t>Customer review datasets</a:t>
            </a:r>
          </a:p>
          <a:p>
            <a:pPr lvl="1"/>
            <a:r>
              <a:rPr lang="en-US" altLang="zh-TW" sz="2000" smtClean="0">
                <a:hlinkClick r:id="rId4"/>
              </a:rPr>
              <a:t>http://www.cs.uic.edu/∼liub/FBS/CustomerReviewData.zip</a:t>
            </a:r>
            <a:endParaRPr lang="en-US" altLang="zh-TW" sz="2000" smtClean="0"/>
          </a:p>
          <a:p>
            <a:r>
              <a:rPr lang="en-US" altLang="zh-TW" sz="2400" smtClean="0"/>
              <a:t>Multiple-aspect restaurant reviews</a:t>
            </a:r>
          </a:p>
          <a:p>
            <a:pPr lvl="1"/>
            <a:r>
              <a:rPr lang="en-US" altLang="zh-TW" sz="2000" smtClean="0">
                <a:hlinkClick r:id="rId5"/>
              </a:rPr>
              <a:t>http://people.csail.mit.edu/bsnyder/naacl07</a:t>
            </a:r>
            <a:endParaRPr lang="en-US" altLang="zh-TW" sz="2000" smtClean="0"/>
          </a:p>
          <a:p>
            <a:r>
              <a:rPr lang="en-US" altLang="zh-TW" sz="2400" smtClean="0"/>
              <a:t>NTCIR multilingual corpus</a:t>
            </a:r>
          </a:p>
          <a:p>
            <a:pPr lvl="1"/>
            <a:r>
              <a:rPr lang="en-US" altLang="zh-TW" sz="2400" smtClean="0"/>
              <a:t>NTCIR Multilingual Opinion-Analysis Task (MOAT)</a:t>
            </a:r>
          </a:p>
          <a:p>
            <a:endParaRPr lang="en-US" altLang="zh-TW" sz="2400" smtClean="0"/>
          </a:p>
          <a:p>
            <a:pPr lvl="1"/>
            <a:endParaRPr lang="en-US" altLang="zh-TW" sz="2400" smtClean="0"/>
          </a:p>
          <a:p>
            <a:pPr lvl="1"/>
            <a:endParaRPr lang="zh-TW" altLang="en-US" sz="2400" smtClean="0"/>
          </a:p>
        </p:txBody>
      </p:sp>
      <p:sp>
        <p:nvSpPr>
          <p:cNvPr id="16384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939F77-1A95-44C4-A8C8-62294FF3D3EE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63845" name="矩形 4"/>
          <p:cNvSpPr>
            <a:spLocks noChangeArrowheads="1"/>
          </p:cNvSpPr>
          <p:nvPr/>
        </p:nvSpPr>
        <p:spPr bwMode="auto">
          <a:xfrm>
            <a:off x="395288" y="6567488"/>
            <a:ext cx="8208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BFBFBF"/>
                </a:solidFill>
                <a:latin typeface="Arial" charset="0"/>
                <a:ea typeface="MS PGothic" pitchFamily="34" charset="-128"/>
              </a:rPr>
              <a:t>Source: Bo Pang and Lillian Lee (2008), "Opinion mining and sentiment analysis,”  Foundations and Trends in Information Retrieval</a:t>
            </a:r>
            <a:endParaRPr lang="zh-TW" altLang="en-US" sz="1000">
              <a:solidFill>
                <a:srgbClr val="BFBFBF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75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706437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Lexical Resources of Opinion Mining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164867" name="內容版面配置區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r>
              <a:rPr lang="en-US" altLang="zh-TW" sz="2400" smtClean="0"/>
              <a:t>SentiWordnet</a:t>
            </a:r>
          </a:p>
          <a:p>
            <a:pPr lvl="1"/>
            <a:r>
              <a:rPr lang="en-US" altLang="zh-TW" sz="2400" smtClean="0">
                <a:hlinkClick r:id="rId2"/>
              </a:rPr>
              <a:t>http://sentiwordnet.isti.cnr.it/</a:t>
            </a:r>
            <a:endParaRPr lang="en-US" altLang="zh-TW" sz="2400" smtClean="0"/>
          </a:p>
          <a:p>
            <a:r>
              <a:rPr lang="en-US" altLang="zh-TW" sz="2400" smtClean="0"/>
              <a:t>General Inquirer</a:t>
            </a:r>
          </a:p>
          <a:p>
            <a:pPr lvl="1"/>
            <a:r>
              <a:rPr lang="en-US" altLang="zh-TW" sz="2400" smtClean="0">
                <a:hlinkClick r:id="rId3"/>
              </a:rPr>
              <a:t>http://www.wjh.harvard.edu/∼inquirer/</a:t>
            </a:r>
            <a:endParaRPr lang="en-US" altLang="zh-TW" sz="2400" smtClean="0"/>
          </a:p>
          <a:p>
            <a:r>
              <a:rPr lang="en-US" altLang="zh-TW" sz="2400" smtClean="0"/>
              <a:t>OpinionFinder’s Subjectivity Lexicon</a:t>
            </a:r>
          </a:p>
          <a:p>
            <a:pPr lvl="1"/>
            <a:r>
              <a:rPr lang="en-US" altLang="zh-TW" sz="2400" smtClean="0">
                <a:hlinkClick r:id="rId4"/>
              </a:rPr>
              <a:t>http://www.cs.pitt.edu/mpqa/</a:t>
            </a:r>
            <a:endParaRPr lang="en-US" altLang="zh-TW" sz="2400" smtClean="0"/>
          </a:p>
          <a:p>
            <a:r>
              <a:rPr lang="en-US" altLang="zh-TW" sz="2400" smtClean="0"/>
              <a:t>NTU Sentiment Dictionary (NTUSD)</a:t>
            </a:r>
          </a:p>
          <a:p>
            <a:pPr lvl="1"/>
            <a:r>
              <a:rPr lang="en-US" altLang="zh-TW" sz="2400" smtClean="0">
                <a:hlinkClick r:id="rId5"/>
              </a:rPr>
              <a:t>http://nlg18.csie.ntu.edu.tw:8080/opinion/</a:t>
            </a:r>
            <a:endParaRPr lang="en-US" altLang="zh-TW" sz="2400" smtClean="0"/>
          </a:p>
          <a:p>
            <a:r>
              <a:rPr lang="en-US" altLang="zh-TW" sz="2400" smtClean="0"/>
              <a:t>Hownet Sentiment</a:t>
            </a:r>
          </a:p>
          <a:p>
            <a:pPr lvl="1"/>
            <a:r>
              <a:rPr lang="en-US" altLang="zh-TW" sz="2400" smtClean="0">
                <a:solidFill>
                  <a:srgbClr val="A6A6A6"/>
                </a:solidFill>
                <a:hlinkClick r:id="rId6"/>
              </a:rPr>
              <a:t>http://www.keenage.com/html/c_bulletin_2007.htm</a:t>
            </a:r>
            <a:endParaRPr lang="en-US" altLang="zh-TW" sz="2400" smtClean="0"/>
          </a:p>
          <a:p>
            <a:pPr lvl="1"/>
            <a:endParaRPr lang="zh-TW" altLang="en-US" sz="2400" smtClean="0"/>
          </a:p>
        </p:txBody>
      </p:sp>
      <p:sp>
        <p:nvSpPr>
          <p:cNvPr id="16486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1D6EBE-FDD3-488E-878C-5D6476FAC654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Sentiment Analysis Dictionary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NTUSD</a:t>
            </a:r>
            <a:r>
              <a:rPr lang="en-US" sz="2800" dirty="0"/>
              <a:t>: SD\</a:t>
            </a:r>
            <a:r>
              <a:rPr lang="en-US" sz="2800" dirty="0" err="1"/>
              <a:t>NTUSD.rar</a:t>
            </a:r>
            <a:endParaRPr lang="en-US" sz="2800" dirty="0"/>
          </a:p>
          <a:p>
            <a:r>
              <a:rPr lang="en-US" sz="2800" dirty="0" smtClean="0"/>
              <a:t>HOWNET</a:t>
            </a:r>
            <a:r>
              <a:rPr lang="en-US" sz="2800" dirty="0"/>
              <a:t>: SD\</a:t>
            </a:r>
            <a:r>
              <a:rPr lang="en-US" sz="2800" dirty="0" err="1"/>
              <a:t>HOWNET.rar</a:t>
            </a:r>
            <a:endParaRPr lang="en-US" sz="2800" dirty="0"/>
          </a:p>
          <a:p>
            <a:r>
              <a:rPr lang="en-US" sz="2800" dirty="0" err="1" smtClean="0"/>
              <a:t>SentiWordNet</a:t>
            </a:r>
            <a:r>
              <a:rPr lang="en-US" sz="2800" dirty="0"/>
              <a:t>: SD\SentiWordNet3.rar</a:t>
            </a:r>
          </a:p>
          <a:p>
            <a:r>
              <a:rPr lang="en-US" sz="2800" dirty="0"/>
              <a:t>TYCCL Antonym Negation: SD\TYCCL\</a:t>
            </a:r>
            <a:r>
              <a:rPr lang="en-US" sz="2800" dirty="0" err="1"/>
              <a:t>TYCCL.rar</a:t>
            </a:r>
            <a:endParaRPr lang="en-US" sz="2800" dirty="0"/>
          </a:p>
          <a:p>
            <a:r>
              <a:rPr lang="en-US" sz="2800" dirty="0"/>
              <a:t>DLUTSD : SD\</a:t>
            </a:r>
            <a:r>
              <a:rPr lang="en-US" sz="2800" dirty="0" err="1"/>
              <a:t>DLUTSD.zip</a:t>
            </a:r>
            <a:endParaRPr lang="en-US" sz="2800" dirty="0"/>
          </a:p>
          <a:p>
            <a:r>
              <a:rPr lang="en-US" sz="2800" dirty="0" smtClean="0"/>
              <a:t>IMTKU </a:t>
            </a:r>
            <a:r>
              <a:rPr lang="en-US" sz="2800" dirty="0" err="1"/>
              <a:t>iCosmeSD</a:t>
            </a:r>
            <a:r>
              <a:rPr lang="en-US" sz="2800" dirty="0"/>
              <a:t>: SD\iCosmeSD2014.rar</a:t>
            </a:r>
          </a:p>
          <a:p>
            <a:r>
              <a:rPr lang="en-US" sz="2800" dirty="0" smtClean="0"/>
              <a:t>IMTKU </a:t>
            </a:r>
            <a:r>
              <a:rPr lang="en-US" sz="2800" dirty="0" err="1"/>
              <a:t>iMFinanceSD</a:t>
            </a:r>
            <a:r>
              <a:rPr lang="en-US" sz="2800" dirty="0"/>
              <a:t>: SD\</a:t>
            </a:r>
            <a:r>
              <a:rPr lang="en-US" sz="2800" dirty="0" err="1"/>
              <a:t>iMFinanceSD.zip</a:t>
            </a:r>
            <a:r>
              <a:rPr lang="en-US" sz="2800" dirty="0"/>
              <a:t> </a:t>
            </a:r>
          </a:p>
          <a:p>
            <a:r>
              <a:rPr lang="en-US" sz="2800" dirty="0" smtClean="0"/>
              <a:t>IMTKU </a:t>
            </a:r>
            <a:r>
              <a:rPr lang="en-US" sz="2800" dirty="0"/>
              <a:t>Antonym: </a:t>
            </a:r>
            <a:r>
              <a:rPr lang="en-US" sz="2800" dirty="0" smtClean="0"/>
              <a:t>SD\</a:t>
            </a:r>
            <a:r>
              <a:rPr lang="en-US" sz="2800" dirty="0" err="1" smtClean="0"/>
              <a:t>IMTKUAntonym.txt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30E-D778-3F4E-B612-E45A1B95534F}" type="slidenum">
              <a:rPr lang="zh-TW" altLang="en-US" smtClean="0"/>
              <a:pPr/>
              <a:t>119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6385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  <a:t>Value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815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zh-TW" sz="7200">
                <a:solidFill>
                  <a:srgbClr val="4F81BD"/>
                </a:solidFill>
                <a:latin typeface="Calibri" charset="0"/>
                <a:ea typeface="標楷體" charset="-120"/>
              </a:rPr>
              <a:t>the sum of the </a:t>
            </a:r>
            <a:br>
              <a:rPr lang="en-US" altLang="zh-TW" sz="7200">
                <a:solidFill>
                  <a:srgbClr val="4F81BD"/>
                </a:solidFill>
                <a:latin typeface="Calibri" charset="0"/>
                <a:ea typeface="標楷體" charset="-120"/>
              </a:rPr>
            </a:br>
            <a:r>
              <a:rPr lang="en-US" altLang="zh-TW" sz="7200">
                <a:solidFill>
                  <a:srgbClr val="4F81BD"/>
                </a:solidFill>
                <a:latin typeface="Calibri" charset="0"/>
                <a:ea typeface="標楷體" charset="-120"/>
              </a:rPr>
              <a:t>tangible and intangible </a:t>
            </a:r>
            <a:br>
              <a:rPr lang="en-US" altLang="zh-TW" sz="7200">
                <a:solidFill>
                  <a:srgbClr val="4F81BD"/>
                </a:solidFill>
                <a:latin typeface="Calibri" charset="0"/>
                <a:ea typeface="標楷體" charset="-120"/>
              </a:rPr>
            </a:br>
            <a: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  <a:t>benefits and costs</a:t>
            </a:r>
          </a:p>
          <a:p>
            <a:pPr marL="0" indent="0" algn="ctr">
              <a:buFont typeface="Arial" charset="0"/>
              <a:buNone/>
            </a:pPr>
            <a:endParaRPr lang="en-US" altLang="zh-TW" sz="7200">
              <a:solidFill>
                <a:srgbClr val="4F81BD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8AC6A34-2834-2640-A08F-69BCBCAA99A3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119403200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Example of SentiWordNet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65891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9688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000" smtClean="0"/>
              <a:t>POS	ID	</a:t>
            </a:r>
            <a:r>
              <a:rPr lang="en-US" altLang="zh-TW" sz="2000" smtClean="0">
                <a:solidFill>
                  <a:srgbClr val="00B050"/>
                </a:solidFill>
              </a:rPr>
              <a:t>PosScore</a:t>
            </a:r>
            <a:r>
              <a:rPr lang="en-US" altLang="zh-TW" sz="2000" smtClean="0"/>
              <a:t>	</a:t>
            </a:r>
            <a:r>
              <a:rPr lang="en-US" altLang="zh-TW" sz="2000" smtClean="0">
                <a:solidFill>
                  <a:srgbClr val="FF0000"/>
                </a:solidFill>
              </a:rPr>
              <a:t>NegScore</a:t>
            </a:r>
            <a:r>
              <a:rPr lang="en-US" altLang="zh-TW" sz="2000" smtClean="0"/>
              <a:t>	SynsetTerms	Gloss</a:t>
            </a:r>
          </a:p>
          <a:p>
            <a:pPr>
              <a:buFont typeface="Arial" charset="0"/>
              <a:buNone/>
            </a:pPr>
            <a:r>
              <a:rPr lang="en-US" altLang="zh-TW" sz="2000" smtClean="0"/>
              <a:t>a	00217728	</a:t>
            </a:r>
            <a:r>
              <a:rPr lang="en-US" altLang="zh-TW" sz="2000" smtClean="0">
                <a:solidFill>
                  <a:srgbClr val="00B050"/>
                </a:solidFill>
              </a:rPr>
              <a:t>0.75</a:t>
            </a:r>
            <a:r>
              <a:rPr lang="en-US" altLang="zh-TW" sz="2000" smtClean="0"/>
              <a:t>	0	</a:t>
            </a:r>
            <a:r>
              <a:rPr lang="en-US" altLang="zh-TW" sz="2000" smtClean="0">
                <a:solidFill>
                  <a:srgbClr val="00B050"/>
                </a:solidFill>
              </a:rPr>
              <a:t>beautiful#1</a:t>
            </a:r>
            <a:r>
              <a:rPr lang="en-US" altLang="zh-TW" sz="2000" smtClean="0"/>
              <a:t>	delighting the senses or exciting intellectual or emotional admiration; "a beautiful child"; "beautiful country"; "a beautiful painting"; "a beautiful theory"; "a beautiful party“</a:t>
            </a:r>
          </a:p>
          <a:p>
            <a:pPr>
              <a:buFont typeface="Arial" charset="0"/>
              <a:buNone/>
            </a:pPr>
            <a:r>
              <a:rPr lang="en-US" altLang="zh-TW" sz="2000" smtClean="0"/>
              <a:t>a	00227507	</a:t>
            </a:r>
            <a:r>
              <a:rPr lang="en-US" altLang="zh-TW" sz="2000" smtClean="0">
                <a:solidFill>
                  <a:srgbClr val="00B050"/>
                </a:solidFill>
              </a:rPr>
              <a:t>0.75</a:t>
            </a:r>
            <a:r>
              <a:rPr lang="en-US" altLang="zh-TW" sz="2000" smtClean="0"/>
              <a:t>	0	</a:t>
            </a:r>
            <a:r>
              <a:rPr lang="en-US" altLang="zh-TW" sz="2000" smtClean="0">
                <a:solidFill>
                  <a:srgbClr val="00B050"/>
                </a:solidFill>
              </a:rPr>
              <a:t>best#1</a:t>
            </a:r>
            <a:r>
              <a:rPr lang="en-US" altLang="zh-TW" sz="2000" smtClean="0"/>
              <a:t>	(superlative of `good') having the most positive qualities; "the best film of the year"; "the best solution"; "the best time for planting"; "wore his best suit“</a:t>
            </a:r>
          </a:p>
          <a:p>
            <a:pPr>
              <a:buFont typeface="Arial" charset="0"/>
              <a:buNone/>
            </a:pPr>
            <a:r>
              <a:rPr lang="en-US" altLang="zh-TW" sz="2000" smtClean="0"/>
              <a:t>r	00042614	0	</a:t>
            </a:r>
            <a:r>
              <a:rPr lang="en-US" altLang="zh-TW" sz="2000" smtClean="0">
                <a:solidFill>
                  <a:srgbClr val="FF0000"/>
                </a:solidFill>
              </a:rPr>
              <a:t>0.625</a:t>
            </a:r>
            <a:r>
              <a:rPr lang="en-US" altLang="zh-TW" sz="2000" smtClean="0"/>
              <a:t>	unhappily#2 </a:t>
            </a:r>
            <a:r>
              <a:rPr lang="en-US" altLang="zh-TW" sz="2000" smtClean="0">
                <a:solidFill>
                  <a:srgbClr val="FF0000"/>
                </a:solidFill>
              </a:rPr>
              <a:t>sadly#1</a:t>
            </a:r>
            <a:r>
              <a:rPr lang="en-US" altLang="zh-TW" sz="2000" smtClean="0"/>
              <a:t>	in an unfortunate way; "sadly he died before he could see his grandchild“</a:t>
            </a:r>
          </a:p>
          <a:p>
            <a:pPr>
              <a:buFont typeface="Arial" charset="0"/>
              <a:buNone/>
            </a:pPr>
            <a:r>
              <a:rPr lang="en-US" altLang="zh-TW" sz="2000" smtClean="0"/>
              <a:t>r	00093270	0	</a:t>
            </a:r>
            <a:r>
              <a:rPr lang="en-US" altLang="zh-TW" sz="2000" smtClean="0">
                <a:solidFill>
                  <a:srgbClr val="FF0000"/>
                </a:solidFill>
              </a:rPr>
              <a:t>0.875</a:t>
            </a:r>
            <a:r>
              <a:rPr lang="en-US" altLang="zh-TW" sz="2000" smtClean="0"/>
              <a:t>	woefully#1 </a:t>
            </a:r>
            <a:r>
              <a:rPr lang="en-US" altLang="zh-TW" sz="2000" smtClean="0">
                <a:solidFill>
                  <a:srgbClr val="FF0000"/>
                </a:solidFill>
              </a:rPr>
              <a:t>sadly#3</a:t>
            </a:r>
            <a:r>
              <a:rPr lang="en-US" altLang="zh-TW" sz="2000" smtClean="0"/>
              <a:t> lamentably#1 deplorably#1	in an unfortunate or deplorable manner; "he was sadly neglected"; "it was woefully inadequate“</a:t>
            </a:r>
          </a:p>
          <a:p>
            <a:pPr>
              <a:buFont typeface="Arial" charset="0"/>
              <a:buNone/>
            </a:pPr>
            <a:r>
              <a:rPr lang="en-US" altLang="zh-TW" sz="2000" smtClean="0"/>
              <a:t>r	00404501	0	</a:t>
            </a:r>
            <a:r>
              <a:rPr lang="en-US" altLang="zh-TW" sz="2000" smtClean="0">
                <a:solidFill>
                  <a:srgbClr val="FF0000"/>
                </a:solidFill>
              </a:rPr>
              <a:t>0.25</a:t>
            </a:r>
            <a:r>
              <a:rPr lang="en-US" altLang="zh-TW" sz="2000" smtClean="0"/>
              <a:t>	</a:t>
            </a:r>
            <a:r>
              <a:rPr lang="en-US" altLang="zh-TW" sz="2000" smtClean="0">
                <a:solidFill>
                  <a:srgbClr val="FF0000"/>
                </a:solidFill>
              </a:rPr>
              <a:t>sadly#2</a:t>
            </a:r>
            <a:r>
              <a:rPr lang="en-US" altLang="zh-TW" sz="2000" smtClean="0"/>
              <a:t>	with sadness; in a sad manner; "`She died last night,' he said sadly"</a:t>
            </a:r>
          </a:p>
          <a:p>
            <a:pPr>
              <a:buFont typeface="Arial" charset="0"/>
              <a:buNone/>
            </a:pPr>
            <a:endParaRPr lang="zh-TW" altLang="en-US" sz="2000" smtClean="0"/>
          </a:p>
        </p:txBody>
      </p:sp>
      <p:sp>
        <p:nvSpPr>
          <p:cNvPr id="16589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471D80-EFC5-4ED5-8814-1E6CA51DE446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《</a:t>
            </a:r>
            <a:r>
              <a:rPr lang="zh-TW" altLang="en-US" smtClean="0"/>
              <a:t>知網</a:t>
            </a:r>
            <a:r>
              <a:rPr lang="zh-TW" altLang="ja-JP" smtClean="0"/>
              <a:t>》</a:t>
            </a:r>
            <a:r>
              <a:rPr lang="zh-TW" altLang="en-US" smtClean="0"/>
              <a:t>情感分析用詞語集</a:t>
            </a:r>
            <a:r>
              <a:rPr lang="zh-TW" altLang="en-US" sz="2000" smtClean="0"/>
              <a:t>（</a:t>
            </a:r>
            <a:r>
              <a:rPr lang="en-US" altLang="zh-TW" sz="2000" smtClean="0"/>
              <a:t>beta</a:t>
            </a:r>
            <a:r>
              <a:rPr lang="zh-TW" altLang="en-US" sz="2000" smtClean="0"/>
              <a:t>版）</a:t>
            </a:r>
          </a:p>
        </p:txBody>
      </p:sp>
      <p:sp>
        <p:nvSpPr>
          <p:cNvPr id="1669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 “</a:t>
            </a:r>
            <a:r>
              <a:rPr lang="zh-TW" altLang="en-US" smtClean="0"/>
              <a:t>中英文情感分析用詞語集”</a:t>
            </a:r>
            <a:endParaRPr lang="en-US" altLang="zh-TW" smtClean="0"/>
          </a:p>
          <a:p>
            <a:pPr lvl="1"/>
            <a:r>
              <a:rPr lang="zh-TW" altLang="en-US" smtClean="0"/>
              <a:t>包含詞語約</a:t>
            </a:r>
            <a:r>
              <a:rPr lang="en-US" altLang="zh-TW" smtClean="0"/>
              <a:t> 17887</a:t>
            </a:r>
          </a:p>
          <a:p>
            <a:r>
              <a:rPr lang="en-US" altLang="zh-TW" smtClean="0"/>
              <a:t>“</a:t>
            </a:r>
            <a:r>
              <a:rPr lang="zh-TW" altLang="en-US" smtClean="0">
                <a:solidFill>
                  <a:srgbClr val="FF0000"/>
                </a:solidFill>
              </a:rPr>
              <a:t>中文情感分析用詞語集</a:t>
            </a:r>
            <a:r>
              <a:rPr lang="zh-TW" altLang="en-US" smtClean="0"/>
              <a:t>”</a:t>
            </a:r>
            <a:endParaRPr lang="en-US" altLang="zh-TW" smtClean="0"/>
          </a:p>
          <a:p>
            <a:pPr lvl="1"/>
            <a:r>
              <a:rPr lang="zh-TW" altLang="en-US" smtClean="0"/>
              <a:t>包含詞語約 </a:t>
            </a:r>
            <a:r>
              <a:rPr lang="en-US" altLang="zh-TW" smtClean="0">
                <a:solidFill>
                  <a:srgbClr val="FF0000"/>
                </a:solidFill>
              </a:rPr>
              <a:t>9193</a:t>
            </a:r>
          </a:p>
          <a:p>
            <a:r>
              <a:rPr lang="en-US" altLang="zh-TW" smtClean="0"/>
              <a:t> “</a:t>
            </a:r>
            <a:r>
              <a:rPr lang="zh-TW" altLang="en-US" smtClean="0"/>
              <a:t>英文情感分析用詞語集”</a:t>
            </a:r>
            <a:endParaRPr lang="en-US" altLang="zh-TW" smtClean="0"/>
          </a:p>
          <a:p>
            <a:pPr lvl="1"/>
            <a:r>
              <a:rPr lang="zh-TW" altLang="en-US" smtClean="0"/>
              <a:t>包含詞語</a:t>
            </a:r>
            <a:r>
              <a:rPr lang="en-US" altLang="zh-TW" smtClean="0"/>
              <a:t> </a:t>
            </a:r>
            <a:r>
              <a:rPr lang="zh-TW" altLang="en-US" smtClean="0"/>
              <a:t> </a:t>
            </a:r>
            <a:r>
              <a:rPr lang="en-US" altLang="zh-TW" smtClean="0"/>
              <a:t>8945</a:t>
            </a:r>
            <a:endParaRPr lang="zh-TW" altLang="en-US" smtClean="0"/>
          </a:p>
        </p:txBody>
      </p:sp>
      <p:sp>
        <p:nvSpPr>
          <p:cNvPr id="16691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13493B-98FA-4816-BA1B-31B74945BBF6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66917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  <a:hlinkClick r:id="rId2"/>
              </a:rPr>
              <a:t>http://www.keenage.com/html/c_bulletin_2007.htm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5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中文情感分析用詞語集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187450" y="1484313"/>
          <a:ext cx="6480175" cy="4611684"/>
        </p:xfrm>
        <a:graphic>
          <a:graphicData uri="http://schemas.openxmlformats.org/drawingml/2006/table">
            <a:tbl>
              <a:tblPr/>
              <a:tblGrid>
                <a:gridCol w="4578350"/>
                <a:gridCol w="1901825"/>
              </a:tblGrid>
              <a:tr h="6588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中文正面情感詞語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新細明體" pitchFamily="18" charset="-120"/>
                          <a:cs typeface="Times New Roman" pitchFamily="18" charset="0"/>
                        </a:rPr>
                        <a:t>836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中文負面情感詞語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新細明體" pitchFamily="18" charset="-120"/>
                          <a:cs typeface="Times New Roman" pitchFamily="18" charset="0"/>
                        </a:rPr>
                        <a:t>1254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中文正面評價詞語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新細明體" pitchFamily="18" charset="-120"/>
                          <a:cs typeface="Times New Roman" pitchFamily="18" charset="0"/>
                        </a:rPr>
                        <a:t>3730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中文負面評價詞語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新細明體" pitchFamily="18" charset="-120"/>
                          <a:cs typeface="Times New Roman" pitchFamily="18" charset="0"/>
                        </a:rPr>
                        <a:t>3116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中文程度級別詞語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新細明體" pitchFamily="18" charset="-120"/>
                          <a:cs typeface="Times New Roman" pitchFamily="18" charset="0"/>
                        </a:rPr>
                        <a:t>219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中文主張詞語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新細明體" pitchFamily="18" charset="-120"/>
                          <a:cs typeface="Times New Roman" pitchFamily="18" charset="0"/>
                        </a:rPr>
                        <a:t>38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新細明體" pitchFamily="18" charset="-120"/>
                          <a:cs typeface="Times New Roman" pitchFamily="18" charset="0"/>
                        </a:rPr>
                        <a:t>Total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新細明體" pitchFamily="18" charset="-120"/>
                          <a:cs typeface="Times New Roman" pitchFamily="18" charset="0"/>
                        </a:rPr>
                        <a:t>9193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796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2740602-EC7D-4E9C-A80E-B8B69313BF90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67966" name="矩形 5"/>
          <p:cNvSpPr>
            <a:spLocks noChangeArrowheads="1"/>
          </p:cNvSpPr>
          <p:nvPr/>
        </p:nvSpPr>
        <p:spPr bwMode="auto">
          <a:xfrm>
            <a:off x="323850" y="6524625"/>
            <a:ext cx="820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  <a:hlinkClick r:id="rId2"/>
              </a:rPr>
              <a:t>http://www.keenage.com/html/c_bulletin_2007.htm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834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zh-TW" altLang="en-US" smtClean="0"/>
              <a:t>中文情感分析用詞語集</a:t>
            </a:r>
          </a:p>
        </p:txBody>
      </p:sp>
      <p:sp>
        <p:nvSpPr>
          <p:cNvPr id="1689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“</a:t>
            </a:r>
            <a:r>
              <a:rPr lang="zh-TW" altLang="en-US" smtClean="0"/>
              <a:t>正面情感”詞語</a:t>
            </a:r>
            <a:endParaRPr lang="en-US" altLang="zh-TW" smtClean="0"/>
          </a:p>
          <a:p>
            <a:pPr lvl="1"/>
            <a:r>
              <a:rPr lang="zh-TW" altLang="en-US" smtClean="0"/>
              <a:t>如：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愛，讚賞，快樂，感同身受，好奇，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喝彩，魂牽夢縈，嘉許</a:t>
            </a:r>
            <a:r>
              <a:rPr lang="en-US" altLang="zh-TW" smtClean="0"/>
              <a:t> ...</a:t>
            </a:r>
            <a:endParaRPr lang="zh-TW" altLang="ja-JP" smtClean="0"/>
          </a:p>
          <a:p>
            <a:r>
              <a:rPr lang="en-US" altLang="zh-TW" smtClean="0"/>
              <a:t>“</a:t>
            </a:r>
            <a:r>
              <a:rPr lang="zh-TW" altLang="en-US" smtClean="0"/>
              <a:t>負面情感”詞語</a:t>
            </a:r>
            <a:endParaRPr lang="en-US" altLang="zh-TW" smtClean="0"/>
          </a:p>
          <a:p>
            <a:pPr lvl="1"/>
            <a:r>
              <a:rPr lang="zh-TW" altLang="en-US" smtClean="0"/>
              <a:t>如：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哀傷，半信半疑，鄙視，不滿意，不是滋味兒，後悔，大失所望</a:t>
            </a:r>
            <a:r>
              <a:rPr lang="en-US" altLang="zh-TW" smtClean="0"/>
              <a:t> ...</a:t>
            </a:r>
            <a:endParaRPr lang="zh-TW" altLang="ja-JP" smtClean="0"/>
          </a:p>
          <a:p>
            <a:endParaRPr lang="zh-TW" altLang="en-US" smtClean="0"/>
          </a:p>
        </p:txBody>
      </p:sp>
      <p:sp>
        <p:nvSpPr>
          <p:cNvPr id="16896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2B69E50-6341-49FB-99C1-35F855D89E5A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68965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  <a:hlinkClick r:id="rId2"/>
              </a:rPr>
              <a:t>http://www.keenage.com/html/c_bulletin_2007.htm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8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zh-TW" altLang="en-US" smtClean="0"/>
              <a:t>中文情感分析用詞語集</a:t>
            </a:r>
          </a:p>
        </p:txBody>
      </p:sp>
      <p:sp>
        <p:nvSpPr>
          <p:cNvPr id="1699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“</a:t>
            </a:r>
            <a:r>
              <a:rPr lang="zh-TW" altLang="en-US" smtClean="0"/>
              <a:t>正面評價”詞語</a:t>
            </a:r>
            <a:endParaRPr lang="en-US" altLang="zh-TW" smtClean="0"/>
          </a:p>
          <a:p>
            <a:pPr lvl="1"/>
            <a:r>
              <a:rPr lang="zh-TW" altLang="en-US" smtClean="0"/>
              <a:t>如：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不可或缺，部優，才高八斗，沉魚落雁，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催人奮進，動聽，對勁兒</a:t>
            </a:r>
            <a:r>
              <a:rPr lang="en-US" altLang="zh-TW" smtClean="0"/>
              <a:t> ...</a:t>
            </a:r>
            <a:endParaRPr lang="zh-TW" altLang="ja-JP" smtClean="0"/>
          </a:p>
          <a:p>
            <a:r>
              <a:rPr lang="en-US" altLang="zh-TW" smtClean="0"/>
              <a:t>“</a:t>
            </a:r>
            <a:r>
              <a:rPr lang="zh-TW" altLang="en-US" smtClean="0"/>
              <a:t>負面評價”詞語</a:t>
            </a:r>
            <a:endParaRPr lang="en-US" altLang="zh-TW" smtClean="0"/>
          </a:p>
          <a:p>
            <a:pPr lvl="1"/>
            <a:r>
              <a:rPr lang="zh-TW" altLang="en-US" smtClean="0"/>
              <a:t>如：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醜，苦，超標，華而不實，荒涼，混濁，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畸輕畸重，價高，空洞無物</a:t>
            </a:r>
            <a:r>
              <a:rPr lang="en-US" altLang="zh-TW" smtClean="0"/>
              <a:t> ...</a:t>
            </a:r>
            <a:endParaRPr lang="zh-TW" altLang="ja-JP" smtClean="0"/>
          </a:p>
          <a:p>
            <a:endParaRPr lang="zh-TW" altLang="en-US" smtClean="0"/>
          </a:p>
        </p:txBody>
      </p:sp>
      <p:sp>
        <p:nvSpPr>
          <p:cNvPr id="16998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3815AC-4630-4CC3-8FDF-FC2CC814BEAB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69989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  <a:hlinkClick r:id="rId2"/>
              </a:rPr>
              <a:t>http://www.keenage.com/html/c_bulletin_2007.htm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863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849312"/>
          </a:xfrm>
        </p:spPr>
        <p:txBody>
          <a:bodyPr/>
          <a:lstStyle/>
          <a:p>
            <a:r>
              <a:rPr lang="zh-TW" altLang="en-US" smtClean="0"/>
              <a:t>中文情感分析用詞語集</a:t>
            </a:r>
          </a:p>
        </p:txBody>
      </p:sp>
      <p:sp>
        <p:nvSpPr>
          <p:cNvPr id="171011" name="內容版面配置區 2"/>
          <p:cNvSpPr>
            <a:spLocks noGrp="1"/>
          </p:cNvSpPr>
          <p:nvPr>
            <p:ph idx="1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r>
              <a:rPr lang="en-US" altLang="zh-TW" smtClean="0"/>
              <a:t>“</a:t>
            </a:r>
            <a:r>
              <a:rPr lang="zh-TW" altLang="en-US" smtClean="0"/>
              <a:t>程度級別”詞語</a:t>
            </a:r>
            <a:endParaRPr lang="en-US" altLang="zh-TW" smtClean="0"/>
          </a:p>
          <a:p>
            <a:pPr lvl="1"/>
            <a:r>
              <a:rPr lang="en-US" altLang="zh-TW" smtClean="0"/>
              <a:t>1. </a:t>
            </a:r>
            <a:r>
              <a:rPr lang="zh-TW" altLang="en-US" smtClean="0"/>
              <a:t>“極其</a:t>
            </a:r>
            <a:r>
              <a:rPr lang="en-US" altLang="zh-TW" smtClean="0"/>
              <a:t>|extreme / </a:t>
            </a:r>
            <a:r>
              <a:rPr lang="zh-TW" altLang="en-US" smtClean="0"/>
              <a:t>最</a:t>
            </a:r>
            <a:r>
              <a:rPr lang="en-US" altLang="zh-TW" smtClean="0"/>
              <a:t>|most</a:t>
            </a:r>
            <a:r>
              <a:rPr lang="zh-TW" altLang="en-US" smtClean="0"/>
              <a:t>”</a:t>
            </a:r>
            <a:endParaRPr lang="en-US" altLang="zh-TW" smtClean="0"/>
          </a:p>
          <a:p>
            <a:pPr lvl="2"/>
            <a:r>
              <a:rPr lang="zh-TW" altLang="en-US" smtClean="0"/>
              <a:t>非常，極，極度，無以倫比，最為</a:t>
            </a:r>
            <a:endParaRPr lang="zh-TW" altLang="ja-JP" smtClean="0"/>
          </a:p>
          <a:p>
            <a:pPr lvl="1"/>
            <a:r>
              <a:rPr lang="en-US" altLang="zh-TW" smtClean="0"/>
              <a:t>2. </a:t>
            </a:r>
            <a:r>
              <a:rPr lang="zh-TW" altLang="en-US" smtClean="0"/>
              <a:t>“很</a:t>
            </a:r>
            <a:r>
              <a:rPr lang="en-US" altLang="zh-TW" smtClean="0"/>
              <a:t>|very</a:t>
            </a:r>
            <a:r>
              <a:rPr lang="zh-TW" altLang="en-US" smtClean="0"/>
              <a:t>”</a:t>
            </a:r>
            <a:endParaRPr lang="en-US" altLang="zh-TW" smtClean="0"/>
          </a:p>
          <a:p>
            <a:pPr lvl="2"/>
            <a:r>
              <a:rPr lang="zh-TW" altLang="en-US" smtClean="0"/>
              <a:t>多麼，分外，格外，著實</a:t>
            </a:r>
            <a:endParaRPr lang="en-US" altLang="zh-TW" smtClean="0"/>
          </a:p>
          <a:p>
            <a:pPr lvl="1"/>
            <a:r>
              <a:rPr lang="en-US" altLang="zh-TW" smtClean="0"/>
              <a:t>…</a:t>
            </a:r>
          </a:p>
          <a:p>
            <a:r>
              <a:rPr lang="en-US" altLang="zh-TW" smtClean="0"/>
              <a:t> “</a:t>
            </a:r>
            <a:r>
              <a:rPr lang="zh-TW" altLang="en-US" smtClean="0"/>
              <a:t>主張”詞語</a:t>
            </a:r>
            <a:endParaRPr lang="en-US" altLang="zh-TW" smtClean="0"/>
          </a:p>
          <a:p>
            <a:pPr lvl="1"/>
            <a:r>
              <a:rPr lang="en-US" altLang="zh-TW" smtClean="0"/>
              <a:t>1. {perception|</a:t>
            </a:r>
            <a:r>
              <a:rPr lang="zh-TW" altLang="en-US" smtClean="0"/>
              <a:t>感知</a:t>
            </a:r>
            <a:r>
              <a:rPr lang="en-US" altLang="zh-TW" smtClean="0"/>
              <a:t>}</a:t>
            </a:r>
          </a:p>
          <a:p>
            <a:pPr lvl="2"/>
            <a:r>
              <a:rPr lang="zh-TW" altLang="en-US" smtClean="0"/>
              <a:t>感覺，覺得，預感</a:t>
            </a:r>
            <a:endParaRPr lang="zh-TW" altLang="ja-JP" smtClean="0"/>
          </a:p>
          <a:p>
            <a:pPr lvl="1"/>
            <a:r>
              <a:rPr lang="en-US" altLang="zh-TW" smtClean="0"/>
              <a:t>2. {regard|</a:t>
            </a:r>
            <a:r>
              <a:rPr lang="zh-TW" altLang="en-US" smtClean="0"/>
              <a:t>認為</a:t>
            </a:r>
            <a:r>
              <a:rPr lang="en-US" altLang="zh-TW" smtClean="0"/>
              <a:t>}</a:t>
            </a:r>
          </a:p>
          <a:p>
            <a:pPr lvl="2"/>
            <a:r>
              <a:rPr lang="zh-TW" altLang="en-US" smtClean="0"/>
              <a:t>認為，以為，主張</a:t>
            </a:r>
            <a:endParaRPr lang="zh-TW" altLang="ja-JP" smtClean="0"/>
          </a:p>
          <a:p>
            <a:pPr lvl="2"/>
            <a:endParaRPr lang="en-US" altLang="zh-TW" smtClean="0"/>
          </a:p>
          <a:p>
            <a:pPr lvl="2"/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17101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CC44DFE-B562-4E10-93B5-618678DB2790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71013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  <a:hlinkClick r:id="rId2"/>
              </a:rPr>
              <a:t>http://www.keenage.com/html/c_bulletin_2007.htm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05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45225"/>
          </a:xfrm>
        </p:spPr>
        <p:txBody>
          <a:bodyPr/>
          <a:lstStyle/>
          <a:p>
            <a:r>
              <a:rPr lang="en-US" altLang="zh-TW" sz="12000" dirty="0" smtClean="0">
                <a:solidFill>
                  <a:schemeClr val="accent1"/>
                </a:solidFill>
                <a:latin typeface="Calibri" charset="0"/>
                <a:ea typeface="標楷體" charset="-120"/>
              </a:rPr>
              <a:t>Fake Review</a:t>
            </a:r>
            <a:r>
              <a:rPr lang="en-US" altLang="zh-TW" sz="96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600" dirty="0" smtClean="0">
                <a:solidFill>
                  <a:srgbClr val="FF0000"/>
                </a:solidFill>
                <a:latin typeface="Calibri" charset="0"/>
                <a:ea typeface="標楷體" charset="-120"/>
              </a:rPr>
              <a:t>Opinion </a:t>
            </a:r>
            <a:r>
              <a:rPr lang="en-US" altLang="zh-TW" sz="96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Spam Detection</a:t>
            </a:r>
          </a:p>
        </p:txBody>
      </p:sp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56099BD-C111-DC47-97AE-DA8980AEA466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126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7789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標題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20725"/>
          </a:xfrm>
        </p:spPr>
        <p:txBody>
          <a:bodyPr/>
          <a:lstStyle/>
          <a:p>
            <a:r>
              <a:rPr lang="en-US" altLang="zh-TW">
                <a:solidFill>
                  <a:srgbClr val="4F81BD"/>
                </a:solidFill>
                <a:latin typeface="Calibri" charset="0"/>
                <a:ea typeface="標楷體" charset="-120"/>
              </a:rPr>
              <a:t>Opinion Spam Detection</a:t>
            </a:r>
            <a:endParaRPr lang="zh-TW" altLang="en-US">
              <a:solidFill>
                <a:srgbClr val="4F81BD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57346" name="內容版面配置區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329237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Opinion Spam Detection: Detecting Fake Reviews and Reviewers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Spam Review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Fake Review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Bogus Review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Deceptive review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Opinion Spammer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Review Spammer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Fake Reviewer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Shill (Stooge or Plant)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5734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3CE5BFC-B43F-9A40-BBE4-B5DA143E8AD6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127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7348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>
                <a:solidFill>
                  <a:srgbClr val="A6A6A6"/>
                </a:solidFill>
                <a:ea typeface="MS PGothic" charset="-128"/>
              </a:rPr>
              <a:t>Source: </a:t>
            </a:r>
            <a:r>
              <a:rPr lang="en-US" altLang="zh-TW" sz="1200">
                <a:ea typeface="MS PGothic" charset="-128"/>
                <a:hlinkClick r:id="rId2"/>
              </a:rPr>
              <a:t>http://www.cs.uic.edu/~liub/FBS/fake-reviews.html</a:t>
            </a:r>
            <a:endParaRPr lang="zh-TW" altLang="en-US" sz="1200">
              <a:solidFill>
                <a:srgbClr val="A6A6A6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440847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標題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79462"/>
          </a:xfrm>
        </p:spPr>
        <p:txBody>
          <a:bodyPr/>
          <a:lstStyle/>
          <a:p>
            <a:r>
              <a:rPr lang="en-US" altLang="zh-TW">
                <a:solidFill>
                  <a:srgbClr val="4F81BD"/>
                </a:solidFill>
                <a:latin typeface="Calibri" charset="0"/>
                <a:ea typeface="標楷體" charset="-120"/>
              </a:rPr>
              <a:t>Opinion Spamming</a:t>
            </a:r>
            <a:endParaRPr lang="zh-TW" altLang="en-US">
              <a:solidFill>
                <a:srgbClr val="4F81BD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58370" name="內容版面配置區 2"/>
          <p:cNvSpPr>
            <a:spLocks noGrp="1"/>
          </p:cNvSpPr>
          <p:nvPr>
            <p:ph idx="1"/>
          </p:nvPr>
        </p:nvSpPr>
        <p:spPr>
          <a:xfrm>
            <a:off x="250825" y="908050"/>
            <a:ext cx="8642350" cy="5545138"/>
          </a:xfrm>
        </p:spPr>
        <p:txBody>
          <a:bodyPr/>
          <a:lstStyle/>
          <a:p>
            <a:r>
              <a:rPr lang="en-US" altLang="zh-TW" sz="2800">
                <a:latin typeface="Calibri" charset="0"/>
                <a:ea typeface="標楷體" charset="-120"/>
              </a:rPr>
              <a:t>Opinion Spamming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"illegal" activities</a:t>
            </a:r>
          </a:p>
          <a:p>
            <a:pPr lvl="2"/>
            <a:r>
              <a:rPr lang="en-US" altLang="zh-TW" sz="2800">
                <a:latin typeface="Calibri" charset="0"/>
                <a:ea typeface="標楷體" charset="-120"/>
              </a:rPr>
              <a:t>e.g., writing fake reviews, also called shilling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try to mislead readers or automated opinion mining and sentiment analysis systems by giving undeserving positive opinions to some target entities in order to promote the entities and/or by giving false negative opinions to some other entities in order to damage their reputations. </a:t>
            </a:r>
          </a:p>
        </p:txBody>
      </p:sp>
      <p:sp>
        <p:nvSpPr>
          <p:cNvPr id="5837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0AAF09C-598F-EC4E-AE30-14D9F6705113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128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8372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>
                <a:solidFill>
                  <a:srgbClr val="A6A6A6"/>
                </a:solidFill>
                <a:ea typeface="MS PGothic" charset="-128"/>
              </a:rPr>
              <a:t>Source: </a:t>
            </a:r>
            <a:r>
              <a:rPr lang="en-US" altLang="zh-TW" sz="1200">
                <a:ea typeface="MS PGothic" charset="-128"/>
                <a:hlinkClick r:id="rId2"/>
              </a:rPr>
              <a:t>http://www.cs.uic.edu/~liub/FBS/fake-reviews.html</a:t>
            </a:r>
            <a:endParaRPr lang="zh-TW" altLang="en-US" sz="1200">
              <a:solidFill>
                <a:srgbClr val="A6A6A6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250581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4F81BD"/>
                </a:solidFill>
                <a:latin typeface="Calibri" charset="0"/>
                <a:ea typeface="標楷體" charset="-120"/>
              </a:rPr>
              <a:t>Forms of Opinion spam </a:t>
            </a:r>
            <a:endParaRPr lang="zh-TW" altLang="en-US">
              <a:solidFill>
                <a:srgbClr val="4F81BD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5939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fake reviews (also called bogus reviews) 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fake comments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fake blogs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fake social network postings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deceptions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deceptive messages</a:t>
            </a:r>
            <a:endParaRPr lang="zh-TW" altLang="en-US">
              <a:latin typeface="Calibri" charset="0"/>
              <a:ea typeface="標楷體" charset="-120"/>
            </a:endParaRPr>
          </a:p>
          <a:p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5939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0ACE6C0-DBB4-1745-B0BF-4C6DAE43E60D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129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9396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>
                <a:solidFill>
                  <a:srgbClr val="A6A6A6"/>
                </a:solidFill>
                <a:ea typeface="MS PGothic" charset="-128"/>
              </a:rPr>
              <a:t>Source: </a:t>
            </a:r>
            <a:r>
              <a:rPr lang="en-US" altLang="zh-TW" sz="1200">
                <a:ea typeface="MS PGothic" charset="-128"/>
                <a:hlinkClick r:id="rId2"/>
              </a:rPr>
              <a:t>http://www.cs.uic.edu/~liub/FBS/fake-reviews.html</a:t>
            </a:r>
            <a:endParaRPr lang="zh-TW" altLang="en-US" sz="1200">
              <a:solidFill>
                <a:srgbClr val="A6A6A6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4018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635000"/>
          </a:xfrm>
        </p:spPr>
        <p:txBody>
          <a:bodyPr/>
          <a:lstStyle/>
          <a:p>
            <a: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  <a:t>Value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29B4E0F-9FB4-7A4E-8D7E-8534C38F2A95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680" y="1052736"/>
            <a:ext cx="2088232" cy="24482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Total </a:t>
            </a:r>
            <a:br>
              <a:rPr lang="en-US" sz="2000" dirty="0"/>
            </a:br>
            <a:r>
              <a:rPr lang="en-US" sz="2000" dirty="0"/>
              <a:t>customer </a:t>
            </a:r>
            <a:br>
              <a:rPr lang="en-US" sz="2000" dirty="0"/>
            </a:br>
            <a:r>
              <a:rPr lang="en-US" sz="4000" dirty="0"/>
              <a:t>benefit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8024" y="1052736"/>
            <a:ext cx="1800200" cy="53285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Customer perceived </a:t>
            </a:r>
            <a:br>
              <a:rPr lang="en-US" sz="2000" dirty="0"/>
            </a:br>
            <a:r>
              <a:rPr lang="en-US" sz="4000" dirty="0"/>
              <a:t>value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1680" y="3861048"/>
            <a:ext cx="2088232" cy="25202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Total </a:t>
            </a:r>
            <a:br>
              <a:rPr lang="en-US" sz="2000" dirty="0"/>
            </a:br>
            <a:r>
              <a:rPr lang="en-US" sz="2000" dirty="0"/>
              <a:t>customer </a:t>
            </a:r>
            <a:br>
              <a:rPr lang="en-US" sz="2000" dirty="0"/>
            </a:br>
            <a:r>
              <a:rPr lang="en-US" sz="4000" dirty="0"/>
              <a:t>cost</a:t>
            </a:r>
          </a:p>
        </p:txBody>
      </p:sp>
      <p:cxnSp>
        <p:nvCxnSpPr>
          <p:cNvPr id="8" name="Elbow Connector 7"/>
          <p:cNvCxnSpPr>
            <a:cxnSpLocks noChangeShapeType="1"/>
          </p:cNvCxnSpPr>
          <p:nvPr/>
        </p:nvCxnSpPr>
        <p:spPr bwMode="auto">
          <a:xfrm>
            <a:off x="3779838" y="2276475"/>
            <a:ext cx="1008062" cy="143986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Elbow Connector 8"/>
          <p:cNvCxnSpPr>
            <a:cxnSpLocks noChangeShapeType="1"/>
          </p:cNvCxnSpPr>
          <p:nvPr/>
        </p:nvCxnSpPr>
        <p:spPr bwMode="auto">
          <a:xfrm flipV="1">
            <a:off x="3779838" y="3716338"/>
            <a:ext cx="1008062" cy="140493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200874408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7875"/>
          </a:xfrm>
        </p:spPr>
        <p:txBody>
          <a:bodyPr/>
          <a:lstStyle/>
          <a:p>
            <a:r>
              <a:rPr lang="en-US" altLang="zh-TW">
                <a:solidFill>
                  <a:srgbClr val="4F81BD"/>
                </a:solidFill>
                <a:latin typeface="Calibri" charset="0"/>
                <a:ea typeface="標楷體" charset="-120"/>
              </a:rPr>
              <a:t>Fake Review Detection</a:t>
            </a:r>
            <a:endParaRPr lang="zh-TW" altLang="en-US" dirty="0">
              <a:solidFill>
                <a:srgbClr val="4F81BD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60418" name="內容版面配置區 2"/>
          <p:cNvSpPr>
            <a:spLocks noGrp="1"/>
          </p:cNvSpPr>
          <p:nvPr>
            <p:ph idx="1"/>
          </p:nvPr>
        </p:nvSpPr>
        <p:spPr>
          <a:xfrm>
            <a:off x="323850" y="1052513"/>
            <a:ext cx="8569325" cy="5329237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Methods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supervised learning 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pattern discovery 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graph-based methods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relational modeling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Signals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Review content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Reviewer abnormal behaviors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Product related features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Relationships</a:t>
            </a:r>
          </a:p>
          <a:p>
            <a:pPr lvl="1">
              <a:buFont typeface="Arial" charset="0"/>
              <a:buNone/>
            </a:pP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6041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7FA4CEF-1911-0243-8C40-422D146FF15E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130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0420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>
                <a:solidFill>
                  <a:srgbClr val="A6A6A6"/>
                </a:solidFill>
                <a:ea typeface="MS PGothic" charset="-128"/>
              </a:rPr>
              <a:t>Source: </a:t>
            </a:r>
            <a:r>
              <a:rPr lang="en-US" altLang="zh-TW" sz="1200">
                <a:ea typeface="MS PGothic" charset="-128"/>
                <a:hlinkClick r:id="rId2"/>
              </a:rPr>
              <a:t>http://www.cs.uic.edu/~liub/FBS/fake-reviews.html</a:t>
            </a:r>
            <a:endParaRPr lang="zh-TW" altLang="en-US" sz="1200">
              <a:solidFill>
                <a:srgbClr val="A6A6A6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677903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altLang="zh-TW" sz="3600">
                <a:solidFill>
                  <a:srgbClr val="4F81BD"/>
                </a:solidFill>
                <a:latin typeface="Calibri" charset="0"/>
                <a:ea typeface="標楷體" charset="-120"/>
              </a:rPr>
              <a:t>Professional Fake Review Writing Services </a:t>
            </a:r>
            <a:r>
              <a:rPr lang="en-US" altLang="zh-TW">
                <a:solidFill>
                  <a:srgbClr val="4F81BD"/>
                </a:solidFill>
                <a:latin typeface="Calibri" charset="0"/>
                <a:ea typeface="標楷體" charset="-120"/>
              </a:rPr>
              <a:t/>
            </a:r>
            <a:br>
              <a:rPr lang="en-US" altLang="zh-TW">
                <a:solidFill>
                  <a:srgbClr val="4F81BD"/>
                </a:solidFill>
                <a:latin typeface="Calibri" charset="0"/>
                <a:ea typeface="標楷體" charset="-120"/>
              </a:rPr>
            </a:br>
            <a:r>
              <a:rPr lang="en-US" altLang="zh-TW" sz="3200">
                <a:solidFill>
                  <a:srgbClr val="4F81BD"/>
                </a:solidFill>
                <a:latin typeface="Calibri" charset="0"/>
                <a:ea typeface="標楷體" charset="-120"/>
              </a:rPr>
              <a:t>(some Reputation Management companies)</a:t>
            </a:r>
            <a:endParaRPr lang="zh-TW" altLang="en-US" sz="3200">
              <a:solidFill>
                <a:srgbClr val="4F81BD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61442" name="內容版面配置區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5040312"/>
          </a:xfrm>
        </p:spPr>
        <p:txBody>
          <a:bodyPr/>
          <a:lstStyle/>
          <a:p>
            <a:r>
              <a:rPr lang="en-US" altLang="zh-TW" sz="2800">
                <a:latin typeface="Calibri" charset="0"/>
                <a:ea typeface="標楷體" charset="-120"/>
              </a:rPr>
              <a:t>Post positive reviews</a:t>
            </a:r>
          </a:p>
          <a:p>
            <a:r>
              <a:rPr lang="en-US" altLang="zh-TW" sz="2800">
                <a:latin typeface="Calibri" charset="0"/>
                <a:ea typeface="標楷體" charset="-120"/>
              </a:rPr>
              <a:t>Sponsored reviews</a:t>
            </a:r>
          </a:p>
          <a:p>
            <a:r>
              <a:rPr lang="en-US" altLang="zh-TW" sz="2800">
                <a:latin typeface="Calibri" charset="0"/>
                <a:ea typeface="標楷體" charset="-120"/>
              </a:rPr>
              <a:t>Pay per post</a:t>
            </a:r>
          </a:p>
          <a:p>
            <a:r>
              <a:rPr lang="en-US" altLang="zh-TW" sz="2800">
                <a:latin typeface="Calibri" charset="0"/>
                <a:ea typeface="標楷體" charset="-120"/>
              </a:rPr>
              <a:t>Need someone to write positive reviews about our company (budget: $250-$750 USD)</a:t>
            </a:r>
          </a:p>
          <a:p>
            <a:r>
              <a:rPr lang="en-US" altLang="zh-TW" sz="2800">
                <a:latin typeface="Calibri" charset="0"/>
                <a:ea typeface="標楷體" charset="-120"/>
              </a:rPr>
              <a:t>Fake review writer</a:t>
            </a:r>
          </a:p>
          <a:p>
            <a:r>
              <a:rPr lang="en-US" altLang="zh-TW" sz="2800">
                <a:latin typeface="Calibri" charset="0"/>
                <a:ea typeface="標楷體" charset="-120"/>
              </a:rPr>
              <a:t>Product review writer for hire</a:t>
            </a:r>
          </a:p>
          <a:p>
            <a:r>
              <a:rPr lang="en-US" altLang="zh-TW" sz="2800">
                <a:latin typeface="Calibri" charset="0"/>
                <a:ea typeface="標楷體" charset="-120"/>
              </a:rPr>
              <a:t>Hire a content writer</a:t>
            </a:r>
          </a:p>
          <a:p>
            <a:r>
              <a:rPr lang="en-US" altLang="zh-TW" sz="2800">
                <a:latin typeface="Calibri" charset="0"/>
                <a:ea typeface="標楷體" charset="-120"/>
              </a:rPr>
              <a:t>Fake Amazon book reviews (hiring book reviewers)</a:t>
            </a:r>
          </a:p>
          <a:p>
            <a:r>
              <a:rPr lang="en-US" altLang="zh-TW" sz="2800">
                <a:latin typeface="Calibri" charset="0"/>
                <a:ea typeface="標楷體" charset="-120"/>
              </a:rPr>
              <a:t>People are just having fun (not serious)</a:t>
            </a:r>
            <a:endParaRPr lang="zh-TW" altLang="en-US" sz="2800">
              <a:latin typeface="Calibri" charset="0"/>
              <a:ea typeface="標楷體" charset="-120"/>
            </a:endParaRPr>
          </a:p>
        </p:txBody>
      </p:sp>
      <p:sp>
        <p:nvSpPr>
          <p:cNvPr id="6144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99E00BD-8D45-EF47-A61E-AE339787D59B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131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1444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>
                <a:solidFill>
                  <a:srgbClr val="A6A6A6"/>
                </a:solidFill>
                <a:ea typeface="MS PGothic" charset="-128"/>
              </a:rPr>
              <a:t>Source: </a:t>
            </a:r>
            <a:r>
              <a:rPr lang="en-US" altLang="zh-TW" sz="1200">
                <a:ea typeface="MS PGothic" charset="-128"/>
                <a:hlinkClick r:id="rId2"/>
              </a:rPr>
              <a:t>http://www.cs.uic.edu/~liub/FBS/fake-reviews.html</a:t>
            </a:r>
            <a:endParaRPr lang="zh-TW" altLang="en-US" sz="1200">
              <a:solidFill>
                <a:srgbClr val="A6A6A6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27391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6246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6246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B7F8A93-AA89-F646-84AD-CB7271D6CF7D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132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063"/>
            <a:ext cx="812165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矩形 5"/>
          <p:cNvSpPr>
            <a:spLocks noChangeArrowheads="1"/>
          </p:cNvSpPr>
          <p:nvPr/>
        </p:nvSpPr>
        <p:spPr bwMode="auto">
          <a:xfrm>
            <a:off x="466725" y="6524625"/>
            <a:ext cx="820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>
                <a:solidFill>
                  <a:srgbClr val="A6A6A6"/>
                </a:solidFill>
                <a:ea typeface="MS PGothic" charset="-128"/>
              </a:rPr>
              <a:t>Source:</a:t>
            </a:r>
            <a:r>
              <a:rPr lang="en-US" altLang="zh-TW" sz="1200">
                <a:ea typeface="MS PGothic" charset="-128"/>
                <a:hlinkClick r:id="rId3"/>
              </a:rPr>
              <a:t>http://www.sponsoredreviews.com/</a:t>
            </a:r>
            <a:endParaRPr lang="zh-TW" altLang="en-US" sz="1200">
              <a:solidFill>
                <a:srgbClr val="A6A6A6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598978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6349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6349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EB50F6C-BAEA-0743-95C9-7CD5FCA5286C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133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9475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矩形 5"/>
          <p:cNvSpPr>
            <a:spLocks noChangeArrowheads="1"/>
          </p:cNvSpPr>
          <p:nvPr/>
        </p:nvSpPr>
        <p:spPr bwMode="auto">
          <a:xfrm>
            <a:off x="466725" y="6524625"/>
            <a:ext cx="820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>
                <a:solidFill>
                  <a:srgbClr val="A6A6A6"/>
                </a:solidFill>
                <a:ea typeface="MS PGothic" charset="-128"/>
              </a:rPr>
              <a:t>Source:</a:t>
            </a:r>
            <a:r>
              <a:rPr lang="en-US" altLang="zh-TW" sz="1200">
                <a:ea typeface="MS PGothic" charset="-128"/>
                <a:hlinkClick r:id="rId3"/>
              </a:rPr>
              <a:t> https://payperpost.com/</a:t>
            </a:r>
            <a:endParaRPr lang="zh-TW" altLang="en-US" sz="1200">
              <a:solidFill>
                <a:srgbClr val="A6A6A6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029339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7FCB9004-B0BD-D94F-A40C-A9B2322350C9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134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4514" name="矩形 5"/>
          <p:cNvSpPr>
            <a:spLocks noChangeArrowheads="1"/>
          </p:cNvSpPr>
          <p:nvPr/>
        </p:nvSpPr>
        <p:spPr bwMode="auto">
          <a:xfrm>
            <a:off x="539750" y="6524625"/>
            <a:ext cx="820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>
                <a:solidFill>
                  <a:srgbClr val="A6A6A6"/>
                </a:solidFill>
                <a:ea typeface="MS PGothic" charset="-128"/>
              </a:rPr>
              <a:t>Source:</a:t>
            </a:r>
            <a:r>
              <a:rPr lang="en-US" altLang="zh-TW" sz="1200">
                <a:ea typeface="MS PGothic" charset="-128"/>
                <a:hlinkClick r:id="rId2"/>
              </a:rPr>
              <a:t>http://www.freelancer.com/projects/Forum-Posting-Reviews/Need-someone-write-post-positive.html</a:t>
            </a:r>
            <a:endParaRPr lang="zh-TW" altLang="en-US" sz="1200">
              <a:solidFill>
                <a:srgbClr val="A6A6A6"/>
              </a:solidFill>
              <a:ea typeface="MS PGothic" charset="-128"/>
            </a:endParaRPr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8964613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42058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Deceptive Review Spam </a:t>
            </a:r>
            <a:r>
              <a:rPr lang="en-US" smtClean="0">
                <a:solidFill>
                  <a:schemeClr val="accent1"/>
                </a:solidFill>
              </a:rPr>
              <a:t>Detection Techniques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Supervised learning </a:t>
            </a:r>
            <a:r>
              <a:rPr lang="en-US" dirty="0" smtClean="0"/>
              <a:t>techniques</a:t>
            </a:r>
          </a:p>
          <a:p>
            <a:pPr lvl="1"/>
            <a:r>
              <a:rPr lang="en-US" dirty="0"/>
              <a:t>labeled data</a:t>
            </a:r>
          </a:p>
          <a:p>
            <a:r>
              <a:rPr lang="en-US" dirty="0" smtClean="0"/>
              <a:t>Unsupervised </a:t>
            </a:r>
            <a:r>
              <a:rPr lang="en-US" dirty="0"/>
              <a:t>learning </a:t>
            </a:r>
            <a:r>
              <a:rPr lang="en-US" dirty="0" smtClean="0"/>
              <a:t>techniques</a:t>
            </a:r>
          </a:p>
          <a:p>
            <a:pPr lvl="1"/>
            <a:r>
              <a:rPr lang="en-US" dirty="0"/>
              <a:t>unlabeled data</a:t>
            </a:r>
            <a:endParaRPr lang="en-US" dirty="0" smtClean="0"/>
          </a:p>
          <a:p>
            <a:r>
              <a:rPr lang="en-US" dirty="0" smtClean="0"/>
              <a:t>Semi-supervised </a:t>
            </a:r>
            <a:r>
              <a:rPr lang="en-US" dirty="0"/>
              <a:t>learning </a:t>
            </a:r>
            <a:r>
              <a:rPr lang="en-US" dirty="0" smtClean="0"/>
              <a:t>techniques</a:t>
            </a:r>
          </a:p>
          <a:p>
            <a:pPr lvl="1"/>
            <a:r>
              <a:rPr lang="en-US" dirty="0"/>
              <a:t>minimum labeled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30E-D778-3F4E-B612-E45A1B95534F}" type="slidenum">
              <a:rPr lang="zh-TW" altLang="en-US" smtClean="0"/>
              <a:pPr/>
              <a:t>135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1996858" y="6546830"/>
            <a:ext cx="52948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Source: Rout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Jitendra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Kumar,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Smriti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Singh, Sanjay Kumar Jena, and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Sambit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Bakshi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"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Deceptive review detection using labeled and unlabeled data." </a:t>
            </a:r>
            <a:r>
              <a:rPr lang="en-US" sz="800" i="1" dirty="0">
                <a:solidFill>
                  <a:schemeClr val="bg1">
                    <a:lumMod val="75000"/>
                  </a:schemeClr>
                </a:solidFill>
              </a:rPr>
              <a:t>Multimedia Tools and Applications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 (</a:t>
            </a: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2017):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1-25.</a:t>
            </a:r>
          </a:p>
        </p:txBody>
      </p:sp>
    </p:spTree>
    <p:extLst>
      <p:ext uri="{BB962C8B-B14F-4D97-AF65-F5344CB8AC3E}">
        <p14:creationId xmlns:p14="http://schemas.microsoft.com/office/powerpoint/2010/main" val="172361022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52" y="0"/>
            <a:ext cx="8507285" cy="980730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Comparison of </a:t>
            </a:r>
            <a:r>
              <a:rPr lang="en-US" sz="3200" dirty="0">
                <a:solidFill>
                  <a:srgbClr val="FF0000"/>
                </a:solidFill>
              </a:rPr>
              <a:t>deceptive review spam detection </a:t>
            </a:r>
            <a:r>
              <a:rPr lang="en-US" sz="3200" dirty="0">
                <a:solidFill>
                  <a:schemeClr val="accent1"/>
                </a:solidFill>
              </a:rPr>
              <a:t>techniques based on </a:t>
            </a:r>
            <a:r>
              <a:rPr lang="en-US" sz="3200" dirty="0">
                <a:solidFill>
                  <a:srgbClr val="FF0000"/>
                </a:solidFill>
              </a:rPr>
              <a:t>labeled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30E-D778-3F4E-B612-E45A1B95534F}" type="slidenum">
              <a:rPr lang="zh-TW" altLang="en-US" smtClean="0"/>
              <a:pPr/>
              <a:t>136</a:t>
            </a:fld>
            <a:endParaRPr lang="zh-TW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344375"/>
              </p:ext>
            </p:extLst>
          </p:nvPr>
        </p:nvGraphicFramePr>
        <p:xfrm>
          <a:off x="106936" y="1052736"/>
          <a:ext cx="8929560" cy="5426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5912"/>
                <a:gridCol w="1886493"/>
                <a:gridCol w="1872208"/>
                <a:gridCol w="1800200"/>
                <a:gridCol w="1584747"/>
              </a:tblGrid>
              <a:tr h="286738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Authors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Key concept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Features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Learner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Result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</a:tr>
              <a:tr h="6629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Jindal and </a:t>
                      </a:r>
                      <a:r>
                        <a:rPr lang="en-US" sz="1400" spc="10" dirty="0" smtClean="0">
                          <a:effectLst/>
                        </a:rPr>
                        <a:t>Liu (2008)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Text duplication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Review, reviewer and product centric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Logistic regression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78 %(accuracy)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</a:tr>
              <a:tr h="3849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Lai et al</a:t>
                      </a:r>
                      <a:r>
                        <a:rPr lang="en-US" sz="1400" spc="10" dirty="0" smtClean="0">
                          <a:effectLst/>
                        </a:rPr>
                        <a:t>. (2010)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Text similarity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Review text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SVM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81 %(precision)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</a:tr>
              <a:tr h="523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 err="1">
                          <a:effectLst/>
                        </a:rPr>
                        <a:t>Algur</a:t>
                      </a:r>
                      <a:r>
                        <a:rPr lang="en-US" sz="1400" spc="10" dirty="0">
                          <a:effectLst/>
                        </a:rPr>
                        <a:t> et al</a:t>
                      </a:r>
                      <a:r>
                        <a:rPr lang="en-US" sz="1400" spc="10" dirty="0" smtClean="0">
                          <a:effectLst/>
                        </a:rPr>
                        <a:t>. (2010)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Product feature similarity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Product features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Cosine similarity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43.6 %(precision)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</a:tr>
              <a:tr h="3849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 err="1">
                          <a:effectLst/>
                        </a:rPr>
                        <a:t>Ott</a:t>
                      </a:r>
                      <a:r>
                        <a:rPr lang="en-US" sz="1400" spc="10" dirty="0">
                          <a:effectLst/>
                        </a:rPr>
                        <a:t> et al. </a:t>
                      </a:r>
                      <a:r>
                        <a:rPr lang="en-US" sz="1400" spc="10" dirty="0" smtClean="0">
                          <a:effectLst/>
                        </a:rPr>
                        <a:t>(2011)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Content similarity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LIWC + Bigram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SVM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89.6(accuracy)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</a:tr>
              <a:tr h="6166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 err="1">
                          <a:effectLst/>
                        </a:rPr>
                        <a:t>Ott</a:t>
                      </a:r>
                      <a:r>
                        <a:rPr lang="en-US" sz="1400" spc="10" dirty="0">
                          <a:effectLst/>
                        </a:rPr>
                        <a:t> et al</a:t>
                      </a:r>
                      <a:r>
                        <a:rPr lang="en-US" sz="1400" spc="10" dirty="0" smtClean="0">
                          <a:effectLst/>
                        </a:rPr>
                        <a:t>. (2013)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Content review(Taking negative reviews only)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n-gram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SVM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86 %(accuracy)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</a:tr>
              <a:tr h="3849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Mukherjee et al</a:t>
                      </a:r>
                      <a:r>
                        <a:rPr lang="en-US" sz="1400" spc="10" dirty="0" smtClean="0">
                          <a:effectLst/>
                        </a:rPr>
                        <a:t>. (2013)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Content similarity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Behavioral+ Bigrams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SVM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86.1 %(accuracy)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</a:tr>
              <a:tr h="4860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 err="1">
                          <a:effectLst/>
                        </a:rPr>
                        <a:t>Shojaee</a:t>
                      </a:r>
                      <a:r>
                        <a:rPr lang="en-US" sz="1400" spc="10" dirty="0">
                          <a:effectLst/>
                        </a:rPr>
                        <a:t> et al</a:t>
                      </a:r>
                      <a:r>
                        <a:rPr lang="en-US" sz="1400" spc="10" dirty="0" smtClean="0">
                          <a:effectLst/>
                        </a:rPr>
                        <a:t>. (2013)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Stylometric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Lexical and syntactical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SVM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84 %(F-score)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</a:tr>
              <a:tr h="3849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Long et al</a:t>
                      </a:r>
                      <a:r>
                        <a:rPr lang="en-US" sz="1400" spc="10" dirty="0" smtClean="0">
                          <a:effectLst/>
                        </a:rPr>
                        <a:t>. (2014)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Ontology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Ontological features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Conditional filtering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75 %(precision)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</a:tr>
              <a:tr h="3849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 smtClean="0">
                          <a:effectLst/>
                        </a:rPr>
                        <a:t>Rout et al. (2017)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Content similarity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Sentiment Score,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SVM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88.71 %(accuracy)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</a:tr>
              <a:tr h="3849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 </a:t>
                      </a:r>
                      <a:r>
                        <a:rPr lang="en-US" sz="1400" spc="10" dirty="0" smtClean="0">
                          <a:effectLst/>
                        </a:rPr>
                        <a:t>Rout et al. (2017)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and sentiment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Lingustic features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Naive Bayes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91.9 %(accuracy)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</a:tr>
              <a:tr h="3849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 </a:t>
                      </a:r>
                      <a:r>
                        <a:rPr lang="en-US" sz="1400" spc="10" dirty="0" smtClean="0">
                          <a:effectLst/>
                        </a:rPr>
                        <a:t>Rout et al. (2017)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polarity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and unigram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Decision Tree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92.11 %(accuracy)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134" marR="70134" marT="46756" marB="46756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96858" y="6546830"/>
            <a:ext cx="52948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Source: Rout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Jitendra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Kumar,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Smriti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Singh, Sanjay Kumar Jena, and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Sambit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Bakshi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"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Deceptive review detection using labeled and unlabeled data." </a:t>
            </a:r>
            <a:r>
              <a:rPr lang="en-US" sz="800" i="1" dirty="0">
                <a:solidFill>
                  <a:schemeClr val="bg1">
                    <a:lumMod val="75000"/>
                  </a:schemeClr>
                </a:solidFill>
              </a:rPr>
              <a:t>Multimedia Tools and Applications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 (</a:t>
            </a: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2017):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1-25.</a:t>
            </a:r>
          </a:p>
        </p:txBody>
      </p:sp>
    </p:spTree>
    <p:extLst>
      <p:ext uri="{BB962C8B-B14F-4D97-AF65-F5344CB8AC3E}">
        <p14:creationId xmlns:p14="http://schemas.microsoft.com/office/powerpoint/2010/main" val="17929176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356" y="179180"/>
            <a:ext cx="8507285" cy="872937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Comparison of </a:t>
            </a:r>
            <a:r>
              <a:rPr lang="en-US" sz="3200" dirty="0" smtClean="0">
                <a:solidFill>
                  <a:srgbClr val="FF0000"/>
                </a:solidFill>
              </a:rPr>
              <a:t>deceptive </a:t>
            </a:r>
            <a:r>
              <a:rPr lang="en-US" sz="3200" dirty="0">
                <a:solidFill>
                  <a:srgbClr val="FF0000"/>
                </a:solidFill>
              </a:rPr>
              <a:t>review spam detection </a:t>
            </a:r>
            <a:r>
              <a:rPr lang="en-US" sz="3200" dirty="0">
                <a:solidFill>
                  <a:schemeClr val="accent1"/>
                </a:solidFill>
              </a:rPr>
              <a:t>techniques based on </a:t>
            </a:r>
            <a:r>
              <a:rPr lang="en-US" sz="3200" dirty="0">
                <a:solidFill>
                  <a:srgbClr val="FF0000"/>
                </a:solidFill>
              </a:rPr>
              <a:t>unlabeled </a:t>
            </a:r>
            <a:r>
              <a:rPr lang="en-US" sz="3200" dirty="0" smtClean="0">
                <a:solidFill>
                  <a:srgbClr val="FF0000"/>
                </a:solidFill>
              </a:rPr>
              <a:t>data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30E-D778-3F4E-B612-E45A1B95534F}" type="slidenum">
              <a:rPr lang="zh-TW" altLang="en-US" smtClean="0"/>
              <a:pPr/>
              <a:t>137</a:t>
            </a:fld>
            <a:endParaRPr lang="zh-TW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64686"/>
              </p:ext>
            </p:extLst>
          </p:nvPr>
        </p:nvGraphicFramePr>
        <p:xfrm>
          <a:off x="318357" y="1358882"/>
          <a:ext cx="8646131" cy="5219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9226"/>
                <a:gridCol w="1862008"/>
                <a:gridCol w="1596445"/>
                <a:gridCol w="1989533"/>
                <a:gridCol w="1468919"/>
              </a:tblGrid>
              <a:tr h="253278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Author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82591" marR="82591" marT="55060" marB="5506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Key concept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82591" marR="82591" marT="55060" marB="5506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Dataset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82591" marR="82591" marT="55060" marB="5506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Features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82591" marR="82591" marT="55060" marB="5506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Approach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82591" marR="82591" marT="55060" marB="55060"/>
                </a:tc>
              </a:tr>
              <a:tr h="12553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Wu et al</a:t>
                      </a:r>
                      <a:r>
                        <a:rPr lang="en-US" sz="1400" spc="10" dirty="0" smtClean="0">
                          <a:effectLst/>
                        </a:rPr>
                        <a:t>. (2010)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82591" marR="82591" marT="55060" marB="5506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Distortion used to separate out true positives from false positives.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82591" marR="82591" marT="55060" marB="5506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Irish tripAdvisor Data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82591" marR="82591" marT="55060" marB="5506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Proportion of positive singletons (PPS) and concentration of positive singletons(CPS)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82591" marR="82591" marT="55060" marB="5506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Clustering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82591" marR="82591" marT="55060" marB="55060"/>
                </a:tc>
              </a:tr>
              <a:tr h="6827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Raymond et al. </a:t>
                      </a:r>
                      <a:r>
                        <a:rPr lang="en-US" sz="1400" spc="10" dirty="0" smtClean="0">
                          <a:effectLst/>
                        </a:rPr>
                        <a:t>(2011)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82591" marR="82591" marT="55060" marB="5506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Semantic content overlapping among reviews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82591" marR="82591" marT="55060" marB="5506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Amazon review dataset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82591" marR="82591" marT="55060" marB="5506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cosine similarity measure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82591" marR="82591" marT="55060" marB="5506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Clustering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82591" marR="82591" marT="55060" marB="55060"/>
                </a:tc>
              </a:tr>
              <a:tr h="8259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Mukherjee et al. </a:t>
                      </a:r>
                      <a:r>
                        <a:rPr lang="en-US" sz="1400" spc="10" dirty="0" smtClean="0">
                          <a:effectLst/>
                        </a:rPr>
                        <a:t>(2013)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82591" marR="82591" marT="55060" marB="5506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Difference in behavioral distributions of spammers and non-spammers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82591" marR="82591" marT="55060" marB="5506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Amazon review dataset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82591" marR="82591" marT="55060" marB="5506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Author features, Review features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82591" marR="82591" marT="55060" marB="5506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Unsupervised clustering in bayesian setting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82591" marR="82591" marT="55060" marB="55060"/>
                </a:tc>
              </a:tr>
              <a:tr h="8259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 err="1">
                          <a:effectLst/>
                        </a:rPr>
                        <a:t>Akoglu</a:t>
                      </a:r>
                      <a:r>
                        <a:rPr lang="en-US" sz="1400" spc="10" dirty="0">
                          <a:effectLst/>
                        </a:rPr>
                        <a:t> et al. </a:t>
                      </a:r>
                      <a:r>
                        <a:rPr lang="en-US" sz="1400" spc="10" dirty="0" smtClean="0">
                          <a:effectLst/>
                        </a:rPr>
                        <a:t>(2013)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82591" marR="82591" marT="55060" marB="5506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Network effect among reviewer and products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82591" marR="82591" marT="55060" marB="5506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Software marketplace (SWM) dataset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82591" marR="82591" marT="55060" marB="5506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Honesty and goodness of products, Review scores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82591" marR="82591" marT="55060" marB="5506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Graph clustering (Cross-Association Clustering)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82591" marR="82591" marT="55060" marB="55060"/>
                </a:tc>
              </a:tr>
              <a:tr h="6827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 smtClean="0">
                          <a:effectLst/>
                        </a:rPr>
                        <a:t>Rout et al. (2017)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82591" marR="82591" marT="55060" marB="5506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Difference in behavioral patterns of reviews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82591" marR="82591" marT="55060" marB="5506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Amazon cell phone reviews dataset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82591" marR="82591" marT="55060" marB="5506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Review data, Reviewer data and product information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82591" marR="82591" marT="55060" marB="5506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Clustering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82591" marR="82591" marT="55060" marB="5506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996858" y="6546830"/>
            <a:ext cx="52948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Source: Rout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Jitendra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Kumar,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Smriti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Singh, Sanjay Kumar Jena, and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Sambit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Bakshi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"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Deceptive review detection using labeled and unlabeled data." </a:t>
            </a:r>
            <a:r>
              <a:rPr lang="en-US" sz="800" i="1" dirty="0">
                <a:solidFill>
                  <a:schemeClr val="bg1">
                    <a:lumMod val="75000"/>
                  </a:schemeClr>
                </a:solidFill>
              </a:rPr>
              <a:t>Multimedia Tools and Applications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 (</a:t>
            </a: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2017):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1-25.</a:t>
            </a:r>
          </a:p>
        </p:txBody>
      </p:sp>
    </p:spTree>
    <p:extLst>
      <p:ext uri="{BB962C8B-B14F-4D97-AF65-F5344CB8AC3E}">
        <p14:creationId xmlns:p14="http://schemas.microsoft.com/office/powerpoint/2010/main" val="190873211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127727"/>
            <a:ext cx="8604956" cy="1143000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Comparison of </a:t>
            </a:r>
            <a:r>
              <a:rPr lang="en-US" sz="3200" dirty="0">
                <a:solidFill>
                  <a:srgbClr val="FF0000"/>
                </a:solidFill>
              </a:rPr>
              <a:t>deceptive review spam detection </a:t>
            </a:r>
            <a:r>
              <a:rPr lang="en-US" sz="3200" dirty="0">
                <a:solidFill>
                  <a:schemeClr val="accent1"/>
                </a:solidFill>
              </a:rPr>
              <a:t>techniques based on </a:t>
            </a:r>
            <a:r>
              <a:rPr lang="en-US" sz="3200" dirty="0">
                <a:solidFill>
                  <a:srgbClr val="FF0000"/>
                </a:solidFill>
              </a:rPr>
              <a:t>minimum labeled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30E-D778-3F4E-B612-E45A1B95534F}" type="slidenum">
              <a:rPr lang="zh-TW" altLang="en-US" smtClean="0"/>
              <a:pPr/>
              <a:t>138</a:t>
            </a:fld>
            <a:endParaRPr lang="zh-TW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221663"/>
              </p:ext>
            </p:extLst>
          </p:nvPr>
        </p:nvGraphicFramePr>
        <p:xfrm>
          <a:off x="215516" y="1565351"/>
          <a:ext cx="8712968" cy="4887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2161"/>
                <a:gridCol w="1608287"/>
                <a:gridCol w="1296036"/>
                <a:gridCol w="1452161"/>
                <a:gridCol w="1444861"/>
                <a:gridCol w="1459462"/>
              </a:tblGrid>
              <a:tr h="33803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Author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425" marR="70425" marT="46950" marB="4695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Key concept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425" marR="70425" marT="46950" marB="4695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Dataset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425" marR="70425" marT="46950" marB="4695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Approach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425" marR="70425" marT="46950" marB="4695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Features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425" marR="70425" marT="46950" marB="4695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Result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425" marR="70425" marT="46950" marB="46950"/>
                </a:tc>
              </a:tr>
              <a:tr h="19249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Li et al</a:t>
                      </a:r>
                      <a:r>
                        <a:rPr lang="en-US" sz="1400" spc="10" dirty="0" smtClean="0">
                          <a:effectLst/>
                        </a:rPr>
                        <a:t>. (2011)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425" marR="70425" marT="46950" marB="4695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Review spammer consistently writes spam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425" marR="70425" marT="46950" marB="4695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Product reviews obtained from Epinions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425" marR="70425" marT="46950" marB="4695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Co-training algorithm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425" marR="70425" marT="46950" marB="4695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Review related features (Content, sentiment, product, data features) and reviewer related features (Profile and Behavioral Features)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425" marR="70425" marT="46950" marB="4695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0.631 (F-Score)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425" marR="70425" marT="46950" marB="46950"/>
                </a:tc>
              </a:tr>
              <a:tr h="948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Fusilier et al. </a:t>
                      </a:r>
                      <a:r>
                        <a:rPr lang="en-US" sz="1400" spc="10" dirty="0" smtClean="0">
                          <a:effectLst/>
                        </a:rPr>
                        <a:t>(2013)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425" marR="70425" marT="46950" marB="4695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Learning from positive example and set of unlabeled data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425" marR="70425" marT="46950" marB="4695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Ott’s hotel review dataset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425" marR="70425" marT="46950" marB="4695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PU-learning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425" marR="70425" marT="46950" marB="4695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n-gram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425" marR="70425" marT="46950" marB="4695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0.84 (F-score)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425" marR="70425" marT="46950" marB="46950"/>
                </a:tc>
              </a:tr>
              <a:tr h="13145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Ren et al. </a:t>
                      </a:r>
                      <a:r>
                        <a:rPr lang="en-US" sz="1400" spc="10" dirty="0" smtClean="0">
                          <a:effectLst/>
                        </a:rPr>
                        <a:t>(2014)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425" marR="70425" marT="46950" marB="4695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Based on some truthful reviews and a lot of unlabeled reviews to build an accurate classifier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425" marR="70425" marT="46950" marB="4695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Ott’s hotel review dataset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425" marR="70425" marT="46950" marB="4695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Mixing population and individual property PU learning(MPIPUL)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425" marR="70425" marT="46950" marB="4695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Similarity weights</a:t>
                      </a:r>
                      <a:endParaRPr lang="en-US" sz="14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425" marR="70425" marT="46950" marB="4695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83.91 % (Accuracy)</a:t>
                      </a:r>
                      <a:endParaRPr lang="en-US" sz="14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70425" marR="70425" marT="46950" marB="4695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996858" y="6546830"/>
            <a:ext cx="52948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Source: Rout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Jitendra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Kumar,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Smriti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Singh, Sanjay Kumar Jena, and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Sambit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Bakshi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"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Deceptive review detection using labeled and unlabeled data." </a:t>
            </a:r>
            <a:r>
              <a:rPr lang="en-US" sz="800" i="1" dirty="0">
                <a:solidFill>
                  <a:schemeClr val="bg1">
                    <a:lumMod val="75000"/>
                  </a:schemeClr>
                </a:solidFill>
              </a:rPr>
              <a:t>Multimedia Tools and Applications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 (</a:t>
            </a: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2017):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1-25.</a:t>
            </a:r>
          </a:p>
        </p:txBody>
      </p:sp>
    </p:spTree>
    <p:extLst>
      <p:ext uri="{BB962C8B-B14F-4D97-AF65-F5344CB8AC3E}">
        <p14:creationId xmlns:p14="http://schemas.microsoft.com/office/powerpoint/2010/main" val="159433863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標題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19138"/>
          </a:xfrm>
        </p:spPr>
        <p:txBody>
          <a:bodyPr/>
          <a:lstStyle/>
          <a:p>
            <a:pPr eaLnBrk="1" hangingPunct="1"/>
            <a:r>
              <a:rPr lang="en-US" altLang="zh-TW">
                <a:solidFill>
                  <a:srgbClr val="4F81BD"/>
                </a:solidFill>
                <a:latin typeface="Calibri" charset="0"/>
                <a:ea typeface="標楷體" charset="-120"/>
              </a:rPr>
              <a:t>References</a:t>
            </a:r>
            <a:endParaRPr lang="zh-TW" altLang="en-US">
              <a:solidFill>
                <a:srgbClr val="4F81BD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66562" name="內容版面配置區 2"/>
          <p:cNvSpPr>
            <a:spLocks noGrp="1"/>
          </p:cNvSpPr>
          <p:nvPr>
            <p:ph idx="1"/>
          </p:nvPr>
        </p:nvSpPr>
        <p:spPr>
          <a:xfrm>
            <a:off x="153988" y="738982"/>
            <a:ext cx="8858250" cy="5930378"/>
          </a:xfrm>
        </p:spPr>
        <p:txBody>
          <a:bodyPr/>
          <a:lstStyle/>
          <a:p>
            <a:r>
              <a:rPr lang="en-US" altLang="zh-TW" sz="1800" dirty="0">
                <a:latin typeface="Calibri" charset="0"/>
                <a:ea typeface="標楷體" charset="-120"/>
              </a:rPr>
              <a:t>Chuck </a:t>
            </a:r>
            <a:r>
              <a:rPr lang="en-US" altLang="zh-TW" sz="1800" dirty="0" err="1">
                <a:latin typeface="Calibri" charset="0"/>
                <a:ea typeface="標楷體" charset="-120"/>
              </a:rPr>
              <a:t>Hemann</a:t>
            </a:r>
            <a:r>
              <a:rPr lang="en-US" altLang="zh-TW" sz="1800" dirty="0">
                <a:latin typeface="Calibri" charset="0"/>
                <a:ea typeface="標楷體" charset="-120"/>
              </a:rPr>
              <a:t> and Ken </a:t>
            </a:r>
            <a:r>
              <a:rPr lang="en-US" altLang="zh-TW" sz="1800" dirty="0" err="1">
                <a:latin typeface="Calibri" charset="0"/>
                <a:ea typeface="標楷體" charset="-120"/>
              </a:rPr>
              <a:t>Burbary</a:t>
            </a:r>
            <a:r>
              <a:rPr lang="en-US" altLang="zh-TW" sz="1800" dirty="0">
                <a:latin typeface="Calibri" charset="0"/>
                <a:ea typeface="標楷體" charset="-120"/>
              </a:rPr>
              <a:t> (2013), Digital Marketing Analytics: Making Sense of Consumer Data in a Digital World, </a:t>
            </a:r>
            <a:r>
              <a:rPr lang="en-US" altLang="zh-TW" sz="1800" dirty="0" smtClean="0">
                <a:latin typeface="Calibri" charset="0"/>
                <a:ea typeface="標楷體" charset="-120"/>
              </a:rPr>
              <a:t>Que</a:t>
            </a:r>
            <a:r>
              <a:rPr lang="en-US" altLang="zh-TW" sz="1800" dirty="0">
                <a:latin typeface="Calibri" charset="0"/>
                <a:ea typeface="標楷體" charset="-120"/>
              </a:rPr>
              <a:t>. </a:t>
            </a:r>
            <a:endParaRPr lang="en-US" altLang="zh-TW" sz="1800" dirty="0" smtClean="0">
              <a:latin typeface="Calibri" charset="0"/>
              <a:ea typeface="標楷體" charset="-120"/>
            </a:endParaRPr>
          </a:p>
          <a:p>
            <a:pPr marL="342900" lvl="2" indent="-342900" eaLnBrk="1" hangingPunct="1"/>
            <a:r>
              <a:rPr lang="en-US" altLang="zh-TW" sz="1800" dirty="0"/>
              <a:t>Bing Liu (2015), Sentiment Analysis: Mining Opinions, Sentiments, and Emotions, Cambridge University Press</a:t>
            </a:r>
          </a:p>
          <a:p>
            <a:pPr marL="342900" lvl="2" indent="-342900" eaLnBrk="1" hangingPunct="1"/>
            <a:r>
              <a:rPr lang="en-US" altLang="zh-TW" sz="1800" dirty="0" smtClean="0">
                <a:latin typeface="Calibri" charset="0"/>
                <a:ea typeface="標楷體" charset="-120"/>
              </a:rPr>
              <a:t>Bing </a:t>
            </a:r>
            <a:r>
              <a:rPr lang="en-US" altLang="zh-TW" sz="1800" dirty="0">
                <a:latin typeface="Calibri" charset="0"/>
                <a:ea typeface="標楷體" charset="-120"/>
              </a:rPr>
              <a:t>Liu (2011) , “Web Data Mining: Exploring Hyperlinks, Contents, and Usage Data,” 2</a:t>
            </a:r>
            <a:r>
              <a:rPr lang="en-US" altLang="zh-TW" sz="1800" baseline="30000" dirty="0">
                <a:latin typeface="Calibri" charset="0"/>
                <a:ea typeface="標楷體" charset="-120"/>
              </a:rPr>
              <a:t>nd</a:t>
            </a:r>
            <a:r>
              <a:rPr lang="en-US" altLang="zh-TW" sz="1800" dirty="0">
                <a:latin typeface="Calibri" charset="0"/>
                <a:ea typeface="標楷體" charset="-120"/>
              </a:rPr>
              <a:t> Edition, Springer.</a:t>
            </a:r>
            <a:br>
              <a:rPr lang="en-US" altLang="zh-TW" sz="1800" dirty="0">
                <a:latin typeface="Calibri" charset="0"/>
                <a:ea typeface="標楷體" charset="-120"/>
              </a:rPr>
            </a:br>
            <a:r>
              <a:rPr lang="en-US" altLang="zh-TW" sz="1800" dirty="0">
                <a:solidFill>
                  <a:srgbClr val="A6A6A6"/>
                </a:solidFill>
                <a:latin typeface="Calibri" charset="0"/>
                <a:ea typeface="標楷體" charset="-120"/>
                <a:hlinkClick r:id="rId2"/>
              </a:rPr>
              <a:t>http://www.cs.uic.edu/~liub/WebMiningBook.html</a:t>
            </a:r>
            <a:endParaRPr lang="en-US" altLang="zh-TW" sz="1800" dirty="0">
              <a:solidFill>
                <a:srgbClr val="A6A6A6"/>
              </a:solidFill>
              <a:latin typeface="Calibri" charset="0"/>
              <a:ea typeface="標楷體" charset="-120"/>
            </a:endParaRPr>
          </a:p>
          <a:p>
            <a:pPr marL="342900" lvl="2" indent="-342900" eaLnBrk="1" hangingPunct="1"/>
            <a:r>
              <a:rPr lang="en-US" altLang="zh-TW" sz="1800" dirty="0">
                <a:latin typeface="Calibri" charset="0"/>
                <a:ea typeface="標楷體" charset="-120"/>
              </a:rPr>
              <a:t>Bing Liu (2013), Opinion Spam Detection: Detecting Fake Reviews and Reviewers, </a:t>
            </a:r>
            <a:r>
              <a:rPr lang="en-US" altLang="zh-TW" sz="1800" dirty="0">
                <a:latin typeface="Calibri" charset="0"/>
                <a:ea typeface="標楷體" charset="-120"/>
                <a:hlinkClick r:id="rId3"/>
              </a:rPr>
              <a:t>http://www.cs.uic.edu/~liub/FBS/fake-reviews.html</a:t>
            </a:r>
            <a:endParaRPr lang="en-US" altLang="zh-TW" sz="1800" dirty="0">
              <a:solidFill>
                <a:srgbClr val="A6A6A6"/>
              </a:solidFill>
              <a:latin typeface="Calibri" charset="0"/>
              <a:ea typeface="標楷體" charset="-120"/>
            </a:endParaRPr>
          </a:p>
          <a:p>
            <a:pPr eaLnBrk="1" hangingPunct="1"/>
            <a:r>
              <a:rPr lang="en-US" altLang="zh-TW" sz="1800" dirty="0">
                <a:latin typeface="Calibri" charset="0"/>
                <a:ea typeface="標楷體" charset="-120"/>
              </a:rPr>
              <a:t>Bo Pang and Lillian Lee (2008), "Opinion mining and sentiment analysis,”  Foundations and Trends in Information Retrieval 2(1-2), pp. 1–135, 2008.</a:t>
            </a:r>
          </a:p>
          <a:p>
            <a:pPr eaLnBrk="1" hangingPunct="1"/>
            <a:r>
              <a:rPr lang="en-US" altLang="zh-TW" sz="1800" dirty="0" err="1">
                <a:latin typeface="Calibri" charset="0"/>
                <a:ea typeface="標楷體" charset="-120"/>
              </a:rPr>
              <a:t>Wiltrud</a:t>
            </a:r>
            <a:r>
              <a:rPr lang="en-US" altLang="zh-TW" sz="1800" dirty="0">
                <a:latin typeface="Calibri" charset="0"/>
                <a:ea typeface="標楷體" charset="-120"/>
              </a:rPr>
              <a:t> Kessler (2012), Introduction to Sentiment Analysis,  </a:t>
            </a:r>
            <a:br>
              <a:rPr lang="en-US" altLang="zh-TW" sz="1800" dirty="0">
                <a:latin typeface="Calibri" charset="0"/>
                <a:ea typeface="標楷體" charset="-120"/>
              </a:rPr>
            </a:br>
            <a:r>
              <a:rPr lang="en-US" altLang="zh-TW" sz="1800" dirty="0">
                <a:latin typeface="Calibri" charset="0"/>
                <a:ea typeface="標楷體" charset="-120"/>
                <a:hlinkClick r:id="rId4"/>
              </a:rPr>
              <a:t>http://www.ims.uni-stuttgart.de/~kesslewd/lehre/sentimentanalysis12s/introduction_sentimentanalysis.pdf</a:t>
            </a:r>
            <a:endParaRPr lang="en-US" altLang="zh-TW" sz="1800" dirty="0">
              <a:latin typeface="Calibri" charset="0"/>
              <a:ea typeface="標楷體" charset="-120"/>
            </a:endParaRPr>
          </a:p>
          <a:p>
            <a:pPr eaLnBrk="1" hangingPunct="1"/>
            <a:r>
              <a:rPr lang="en-US" altLang="zh-TW" sz="1800" dirty="0">
                <a:latin typeface="Calibri" charset="0"/>
                <a:ea typeface="標楷體" charset="-120"/>
              </a:rPr>
              <a:t>Z. Zhang, X. Li, and Y. Chen (2012), "Deciphering word-of-mouth in social media: Text-based metrics of consumer reviews," ACM Trans. Manage. Inf. Syst. (3:1) 2012, pp 1-23.</a:t>
            </a:r>
          </a:p>
          <a:p>
            <a:pPr eaLnBrk="1" hangingPunct="1"/>
            <a:r>
              <a:rPr lang="en-US" altLang="zh-TW" sz="1800" dirty="0" err="1">
                <a:latin typeface="Calibri" charset="0"/>
                <a:ea typeface="標楷體" charset="-120"/>
              </a:rPr>
              <a:t>Efraim</a:t>
            </a:r>
            <a:r>
              <a:rPr lang="en-US" altLang="zh-TW" sz="1800" dirty="0">
                <a:latin typeface="Calibri" charset="0"/>
                <a:ea typeface="標楷體" charset="-120"/>
              </a:rPr>
              <a:t> Turban, Ramesh Sharda, </a:t>
            </a:r>
            <a:r>
              <a:rPr lang="en-US" altLang="zh-TW" sz="1800" dirty="0" err="1">
                <a:latin typeface="Calibri" charset="0"/>
                <a:ea typeface="標楷體" charset="-120"/>
              </a:rPr>
              <a:t>Dursun</a:t>
            </a:r>
            <a:r>
              <a:rPr lang="en-US" altLang="zh-TW" sz="1800" dirty="0">
                <a:latin typeface="Calibri" charset="0"/>
                <a:ea typeface="標楷體" charset="-120"/>
              </a:rPr>
              <a:t> </a:t>
            </a:r>
            <a:r>
              <a:rPr lang="en-US" altLang="zh-TW" sz="1800" dirty="0" err="1">
                <a:latin typeface="Calibri" charset="0"/>
                <a:ea typeface="標楷體" charset="-120"/>
              </a:rPr>
              <a:t>Delen</a:t>
            </a:r>
            <a:r>
              <a:rPr lang="en-US" altLang="zh-TW" sz="1800" dirty="0">
                <a:latin typeface="Calibri" charset="0"/>
                <a:ea typeface="標楷體" charset="-120"/>
              </a:rPr>
              <a:t> (2011), Decision Support and Business Intelligence Systems, Ninth Edition, 2011, Pearson.</a:t>
            </a:r>
          </a:p>
          <a:p>
            <a:pPr eaLnBrk="1" hangingPunct="1"/>
            <a:r>
              <a:rPr lang="en-US" altLang="zh-TW" sz="1800" dirty="0" err="1">
                <a:latin typeface="Calibri" charset="0"/>
                <a:ea typeface="標楷體" charset="-120"/>
              </a:rPr>
              <a:t>Guandong</a:t>
            </a:r>
            <a:r>
              <a:rPr lang="en-US" altLang="zh-TW" sz="1800" dirty="0">
                <a:latin typeface="Calibri" charset="0"/>
                <a:ea typeface="標楷體" charset="-120"/>
              </a:rPr>
              <a:t> Xu, </a:t>
            </a:r>
            <a:r>
              <a:rPr lang="en-US" altLang="zh-TW" sz="1800" dirty="0" err="1">
                <a:latin typeface="Calibri" charset="0"/>
                <a:ea typeface="標楷體" charset="-120"/>
              </a:rPr>
              <a:t>Yanchun</a:t>
            </a:r>
            <a:r>
              <a:rPr lang="en-US" altLang="zh-TW" sz="1800" dirty="0">
                <a:latin typeface="Calibri" charset="0"/>
                <a:ea typeface="標楷體" charset="-120"/>
              </a:rPr>
              <a:t> Zhang, Lin Li (2011), Web Mining and Social Networking: Techniques and Applications, 2011, Springer</a:t>
            </a:r>
            <a:endParaRPr lang="en-US" altLang="en-US" sz="1800" dirty="0">
              <a:latin typeface="Calibri" charset="0"/>
              <a:ea typeface="標楷體" charset="-120"/>
            </a:endParaRPr>
          </a:p>
          <a:p>
            <a:endParaRPr lang="en-US" altLang="en-US" sz="1800" dirty="0">
              <a:latin typeface="Calibri" charset="0"/>
              <a:ea typeface="標楷體" charset="-120"/>
            </a:endParaRPr>
          </a:p>
          <a:p>
            <a:pPr eaLnBrk="1" hangingPunct="1"/>
            <a:endParaRPr lang="en-US" altLang="zh-TW" sz="1800" dirty="0">
              <a:latin typeface="Calibri" charset="0"/>
              <a:ea typeface="標楷體" charset="-120"/>
            </a:endParaRPr>
          </a:p>
        </p:txBody>
      </p:sp>
      <p:sp>
        <p:nvSpPr>
          <p:cNvPr id="6656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F509B6C-7DF7-014B-B2B9-B2633FC1D392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139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2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17463"/>
            <a:ext cx="8229600" cy="674687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Customer Perceived Value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FAB3C83-BAAF-6944-A6C2-C367D52C6343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016792"/>
            <a:ext cx="2160000" cy="54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Product benefit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1676845"/>
            <a:ext cx="2160000" cy="54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Services benefit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4" y="2336898"/>
            <a:ext cx="2160000" cy="54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Personnel benefit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544" y="2996952"/>
            <a:ext cx="2160000" cy="54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Image benefit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91880" y="1052736"/>
            <a:ext cx="2088232" cy="24482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Total </a:t>
            </a:r>
            <a:br>
              <a:rPr lang="en-US" sz="2000" dirty="0"/>
            </a:br>
            <a:r>
              <a:rPr lang="en-US" sz="2000" dirty="0"/>
              <a:t>customer </a:t>
            </a:r>
            <a:br>
              <a:rPr lang="en-US" sz="2000" dirty="0"/>
            </a:br>
            <a:r>
              <a:rPr lang="en-US" sz="4000" dirty="0"/>
              <a:t>benefit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88224" y="1052736"/>
            <a:ext cx="1800200" cy="53285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Customer perceived </a:t>
            </a:r>
            <a:br>
              <a:rPr lang="en-US" sz="2000" dirty="0"/>
            </a:br>
            <a:r>
              <a:rPr lang="en-US" sz="4000" dirty="0"/>
              <a:t>value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91880" y="3861048"/>
            <a:ext cx="2088232" cy="25202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Total </a:t>
            </a:r>
            <a:br>
              <a:rPr lang="en-US" sz="2000" dirty="0"/>
            </a:br>
            <a:r>
              <a:rPr lang="en-US" sz="2000" dirty="0"/>
              <a:t>customer </a:t>
            </a:r>
            <a:br>
              <a:rPr lang="en-US" sz="2000" dirty="0"/>
            </a:br>
            <a:r>
              <a:rPr lang="en-US" sz="4000" dirty="0"/>
              <a:t>cost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544" y="3861168"/>
            <a:ext cx="2160000" cy="54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Monetary cost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7544" y="4521221"/>
            <a:ext cx="2160000" cy="54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Time cost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544" y="5181274"/>
            <a:ext cx="2160000" cy="54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Energy cost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7544" y="5841328"/>
            <a:ext cx="2160000" cy="54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Psychological cost</a:t>
            </a:r>
          </a:p>
        </p:txBody>
      </p:sp>
      <p:cxnSp>
        <p:nvCxnSpPr>
          <p:cNvPr id="6" name="Elbow Connector 5"/>
          <p:cNvCxnSpPr>
            <a:cxnSpLocks noChangeShapeType="1"/>
          </p:cNvCxnSpPr>
          <p:nvPr/>
        </p:nvCxnSpPr>
        <p:spPr bwMode="auto">
          <a:xfrm>
            <a:off x="2627313" y="1287463"/>
            <a:ext cx="865187" cy="98901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Elbow Connector 22"/>
          <p:cNvCxnSpPr>
            <a:cxnSpLocks noChangeShapeType="1"/>
          </p:cNvCxnSpPr>
          <p:nvPr/>
        </p:nvCxnSpPr>
        <p:spPr bwMode="auto">
          <a:xfrm>
            <a:off x="2627313" y="4130675"/>
            <a:ext cx="865187" cy="9906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Elbow Connector 23"/>
          <p:cNvCxnSpPr>
            <a:cxnSpLocks noChangeShapeType="1"/>
          </p:cNvCxnSpPr>
          <p:nvPr/>
        </p:nvCxnSpPr>
        <p:spPr bwMode="auto">
          <a:xfrm>
            <a:off x="2627313" y="1946275"/>
            <a:ext cx="865187" cy="3302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Elbow Connector 24"/>
          <p:cNvCxnSpPr>
            <a:cxnSpLocks noChangeShapeType="1"/>
          </p:cNvCxnSpPr>
          <p:nvPr/>
        </p:nvCxnSpPr>
        <p:spPr bwMode="auto">
          <a:xfrm flipV="1">
            <a:off x="2627313" y="2276475"/>
            <a:ext cx="865187" cy="3302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Elbow Connector 25"/>
          <p:cNvCxnSpPr>
            <a:cxnSpLocks noChangeShapeType="1"/>
          </p:cNvCxnSpPr>
          <p:nvPr/>
        </p:nvCxnSpPr>
        <p:spPr bwMode="auto">
          <a:xfrm flipV="1">
            <a:off x="2627313" y="2276475"/>
            <a:ext cx="865187" cy="9906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Elbow Connector 36"/>
          <p:cNvCxnSpPr>
            <a:cxnSpLocks noChangeShapeType="1"/>
          </p:cNvCxnSpPr>
          <p:nvPr/>
        </p:nvCxnSpPr>
        <p:spPr bwMode="auto">
          <a:xfrm>
            <a:off x="2627313" y="4791075"/>
            <a:ext cx="865187" cy="3302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Elbow Connector 37"/>
          <p:cNvCxnSpPr>
            <a:cxnSpLocks noChangeShapeType="1"/>
          </p:cNvCxnSpPr>
          <p:nvPr/>
        </p:nvCxnSpPr>
        <p:spPr bwMode="auto">
          <a:xfrm flipV="1">
            <a:off x="2627313" y="5121275"/>
            <a:ext cx="865187" cy="3302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Elbow Connector 38"/>
          <p:cNvCxnSpPr>
            <a:cxnSpLocks noChangeShapeType="1"/>
          </p:cNvCxnSpPr>
          <p:nvPr/>
        </p:nvCxnSpPr>
        <p:spPr bwMode="auto">
          <a:xfrm flipV="1">
            <a:off x="2627313" y="5121275"/>
            <a:ext cx="865187" cy="9906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Elbow Connector 51"/>
          <p:cNvCxnSpPr>
            <a:cxnSpLocks noChangeShapeType="1"/>
          </p:cNvCxnSpPr>
          <p:nvPr/>
        </p:nvCxnSpPr>
        <p:spPr bwMode="auto">
          <a:xfrm>
            <a:off x="5580063" y="2276475"/>
            <a:ext cx="1008062" cy="143986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Elbow Connector 56"/>
          <p:cNvCxnSpPr>
            <a:cxnSpLocks noChangeShapeType="1"/>
          </p:cNvCxnSpPr>
          <p:nvPr/>
        </p:nvCxnSpPr>
        <p:spPr bwMode="auto">
          <a:xfrm flipV="1">
            <a:off x="5580063" y="3716338"/>
            <a:ext cx="1008062" cy="140493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Rectangle 59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37135488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References</a:t>
            </a:r>
          </a:p>
        </p:txBody>
      </p:sp>
      <p:sp>
        <p:nvSpPr>
          <p:cNvPr id="183299" name="Content Placeholder 2"/>
          <p:cNvSpPr>
            <a:spLocks noGrp="1"/>
          </p:cNvSpPr>
          <p:nvPr>
            <p:ph idx="1"/>
          </p:nvPr>
        </p:nvSpPr>
        <p:spPr>
          <a:xfrm>
            <a:off x="179512" y="764703"/>
            <a:ext cx="8784976" cy="5755159"/>
          </a:xfrm>
        </p:spPr>
        <p:txBody>
          <a:bodyPr/>
          <a:lstStyle/>
          <a:p>
            <a:pPr eaLnBrk="1" hangingPunct="1"/>
            <a:r>
              <a:rPr lang="en-US" altLang="zh-TW" sz="1700" dirty="0"/>
              <a:t>Cambria, Erik, </a:t>
            </a:r>
            <a:r>
              <a:rPr lang="en-US" altLang="zh-TW" sz="1700" dirty="0" err="1"/>
              <a:t>Soujanya</a:t>
            </a:r>
            <a:r>
              <a:rPr lang="en-US" altLang="zh-TW" sz="1700" dirty="0"/>
              <a:t> </a:t>
            </a:r>
            <a:r>
              <a:rPr lang="en-US" altLang="zh-TW" sz="1700" dirty="0" err="1"/>
              <a:t>Poria</a:t>
            </a:r>
            <a:r>
              <a:rPr lang="en-US" altLang="zh-TW" sz="1700" dirty="0"/>
              <a:t>, Rajiv </a:t>
            </a:r>
            <a:r>
              <a:rPr lang="en-US" altLang="zh-TW" sz="1700" dirty="0" err="1"/>
              <a:t>Bajpai</a:t>
            </a:r>
            <a:r>
              <a:rPr lang="en-US" altLang="zh-TW" sz="1700" dirty="0"/>
              <a:t>, and </a:t>
            </a:r>
            <a:r>
              <a:rPr lang="en-US" altLang="zh-TW" sz="1700" dirty="0" err="1"/>
              <a:t>Björn</a:t>
            </a:r>
            <a:r>
              <a:rPr lang="en-US" altLang="zh-TW" sz="1700" dirty="0"/>
              <a:t> Schuller. "</a:t>
            </a:r>
            <a:r>
              <a:rPr lang="en-US" altLang="zh-TW" sz="1700" dirty="0" err="1"/>
              <a:t>SenticNet</a:t>
            </a:r>
            <a:r>
              <a:rPr lang="en-US" altLang="zh-TW" sz="1700" dirty="0"/>
              <a:t> 4: A semantic resource for sentiment analysis based on conceptual primitives." In the 26th International Conference on Computational Linguistics (COLING), Osaka. 2016</a:t>
            </a:r>
            <a:r>
              <a:rPr lang="en-US" altLang="zh-TW" sz="1700" dirty="0" smtClean="0"/>
              <a:t>.</a:t>
            </a:r>
          </a:p>
          <a:p>
            <a:pPr eaLnBrk="1" hangingPunct="1"/>
            <a:r>
              <a:rPr lang="en-US" altLang="zh-TW" sz="1700" dirty="0" smtClean="0"/>
              <a:t>Richard </a:t>
            </a:r>
            <a:r>
              <a:rPr lang="en-US" altLang="zh-TW" sz="1700" dirty="0" err="1" smtClean="0"/>
              <a:t>Socher</a:t>
            </a:r>
            <a:r>
              <a:rPr lang="en-US" altLang="zh-TW" sz="1700" dirty="0" smtClean="0"/>
              <a:t>, Alex </a:t>
            </a:r>
            <a:r>
              <a:rPr lang="en-US" altLang="zh-TW" sz="1700" dirty="0" err="1" smtClean="0"/>
              <a:t>Perelygin</a:t>
            </a:r>
            <a:r>
              <a:rPr lang="en-US" altLang="zh-TW" sz="1700" dirty="0" smtClean="0"/>
              <a:t>, Jean Y. Wu, Jason Chuang, Christopher D. Manning, Andrew Y. Ng, and Christopher Potts (2013), "Recursive Deep Models for Semantic Compositionality Over a Sentiment Treebank," In Proceedings of the conference on empirical methods in natural language processing (EMNLP), vol. 1631, p. 1642</a:t>
            </a:r>
            <a:br>
              <a:rPr lang="en-US" altLang="zh-TW" sz="1700" dirty="0" smtClean="0"/>
            </a:br>
            <a:r>
              <a:rPr lang="en-US" altLang="zh-TW" sz="1700" dirty="0" smtClean="0">
                <a:hlinkClick r:id="rId2"/>
              </a:rPr>
              <a:t>http://nlp.stanford.edu/~socherr/EMNLP2013_RNTN.pdf</a:t>
            </a:r>
            <a:endParaRPr lang="en-US" altLang="zh-TW" sz="1700" dirty="0" smtClean="0"/>
          </a:p>
          <a:p>
            <a:pPr eaLnBrk="1" hangingPunct="1"/>
            <a:r>
              <a:rPr lang="en-US" altLang="zh-TW" sz="1700" dirty="0" smtClean="0"/>
              <a:t>Kumar Ravi and </a:t>
            </a:r>
            <a:r>
              <a:rPr lang="en-US" altLang="zh-TW" sz="1700" dirty="0" err="1" smtClean="0"/>
              <a:t>Vadlamani</a:t>
            </a:r>
            <a:r>
              <a:rPr lang="en-US" altLang="zh-TW" sz="1700" dirty="0" smtClean="0"/>
              <a:t> Ravi (2015), "A survey on opinion mining and sentiment analysis: tasks, approaches and applications." Knowledge-Based Systems, 89, pp.14-46.</a:t>
            </a:r>
          </a:p>
          <a:p>
            <a:pPr eaLnBrk="1" hangingPunct="1"/>
            <a:r>
              <a:rPr lang="en-US" altLang="zh-TW" sz="1700" dirty="0" smtClean="0"/>
              <a:t>Vishal </a:t>
            </a:r>
            <a:r>
              <a:rPr lang="en-US" altLang="zh-TW" sz="1700" dirty="0" err="1" smtClean="0"/>
              <a:t>Kharde</a:t>
            </a:r>
            <a:r>
              <a:rPr lang="en-US" altLang="zh-TW" sz="1700" dirty="0" smtClean="0"/>
              <a:t> and </a:t>
            </a:r>
            <a:r>
              <a:rPr lang="en-US" altLang="zh-TW" sz="1700" dirty="0" err="1" smtClean="0"/>
              <a:t>Sheetal</a:t>
            </a:r>
            <a:r>
              <a:rPr lang="en-US" altLang="zh-TW" sz="1700" dirty="0" smtClean="0"/>
              <a:t> </a:t>
            </a:r>
            <a:r>
              <a:rPr lang="en-US" altLang="zh-TW" sz="1700" dirty="0" err="1" smtClean="0"/>
              <a:t>Sonawane</a:t>
            </a:r>
            <a:r>
              <a:rPr lang="en-US" altLang="zh-TW" sz="1700" dirty="0" smtClean="0"/>
              <a:t> (2016), "Sentiment Analysis of Twitter Data: A Survey of Techniques," International Journal of Computer Applications, </a:t>
            </a:r>
            <a:r>
              <a:rPr lang="en-US" altLang="zh-TW" sz="1700" dirty="0" err="1" smtClean="0"/>
              <a:t>vol</a:t>
            </a:r>
            <a:r>
              <a:rPr lang="en-US" altLang="zh-TW" sz="1700" dirty="0" smtClean="0"/>
              <a:t> 139, no. 11, 2016. pp.5-15.</a:t>
            </a:r>
          </a:p>
          <a:p>
            <a:pPr eaLnBrk="1" hangingPunct="1"/>
            <a:r>
              <a:rPr lang="en-US" altLang="zh-TW" sz="1700" dirty="0" smtClean="0"/>
              <a:t>Jesus Serrano-Guerrero, Jose A. Olivas, Francisco P. Romero, and Enrique Herrera-</a:t>
            </a:r>
            <a:r>
              <a:rPr lang="en-US" altLang="zh-TW" sz="1700" dirty="0" err="1" smtClean="0"/>
              <a:t>Viedma</a:t>
            </a:r>
            <a:r>
              <a:rPr lang="en-US" altLang="zh-TW" sz="1700" dirty="0" smtClean="0"/>
              <a:t>  (2015), "Sentiment analysis: A review and comparative analysis of web services," Information Sciences, 311, pp. 18-38.</a:t>
            </a:r>
          </a:p>
          <a:p>
            <a:r>
              <a:rPr lang="en-US" altLang="zh-TW" sz="1700" dirty="0" smtClean="0"/>
              <a:t>Steven </a:t>
            </a:r>
            <a:r>
              <a:rPr lang="en-US" altLang="zh-TW" sz="1700" dirty="0" err="1" smtClean="0"/>
              <a:t>Struhl</a:t>
            </a:r>
            <a:r>
              <a:rPr lang="en-US" altLang="zh-TW" sz="1700" dirty="0" smtClean="0"/>
              <a:t> (2015), Practical Text Analytics: Interpreting Text and Unstructured Data for Business Intelligence (Marketing Science), </a:t>
            </a:r>
            <a:r>
              <a:rPr lang="en-US" altLang="zh-TW" sz="1700" dirty="0" err="1" smtClean="0"/>
              <a:t>Kogan</a:t>
            </a:r>
            <a:r>
              <a:rPr lang="en-US" altLang="zh-TW" sz="1700" dirty="0" smtClean="0"/>
              <a:t> Page</a:t>
            </a:r>
          </a:p>
          <a:p>
            <a:r>
              <a:rPr lang="en-US" altLang="zh-TW" sz="1700" dirty="0" err="1" smtClean="0"/>
              <a:t>Jitendra</a:t>
            </a:r>
            <a:r>
              <a:rPr lang="en-US" altLang="zh-TW" sz="1700" dirty="0" smtClean="0"/>
              <a:t> </a:t>
            </a:r>
            <a:r>
              <a:rPr lang="en-US" altLang="zh-TW" sz="1700" dirty="0"/>
              <a:t>Kumar Rout, </a:t>
            </a:r>
            <a:r>
              <a:rPr lang="en-US" altLang="zh-TW" sz="1700" dirty="0" err="1"/>
              <a:t>Smriti</a:t>
            </a:r>
            <a:r>
              <a:rPr lang="en-US" altLang="zh-TW" sz="1700" dirty="0"/>
              <a:t> Singh, Sanjay Kumar Jena, and </a:t>
            </a:r>
            <a:r>
              <a:rPr lang="en-US" altLang="zh-TW" sz="1700" dirty="0" err="1"/>
              <a:t>Sambit</a:t>
            </a:r>
            <a:r>
              <a:rPr lang="en-US" altLang="zh-TW" sz="1700" dirty="0"/>
              <a:t> </a:t>
            </a:r>
            <a:r>
              <a:rPr lang="en-US" altLang="zh-TW" sz="1700" dirty="0" err="1"/>
              <a:t>Bakshi</a:t>
            </a:r>
            <a:r>
              <a:rPr lang="en-US" altLang="zh-TW" sz="1700" dirty="0"/>
              <a:t> (2017),  "Deceptive review detection using labeled and unlabeled data." Multimedia Tools and Applications (2017): 1-25.</a:t>
            </a:r>
          </a:p>
          <a:p>
            <a:endParaRPr lang="en-US" altLang="zh-TW" sz="1700" dirty="0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1331581-46B0-4EFB-9CB3-F4EEDED589C5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850900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Model of Consumer Behavior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E652993-CB1E-2348-83DF-63EB6953E20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060848"/>
            <a:ext cx="1440160" cy="10801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Marketing </a:t>
            </a:r>
            <a:br>
              <a:rPr lang="en-US" sz="2000" dirty="0"/>
            </a:br>
            <a:r>
              <a:rPr lang="en-US" sz="2000" dirty="0"/>
              <a:t>Stimuli</a:t>
            </a:r>
          </a:p>
        </p:txBody>
      </p:sp>
      <p:sp>
        <p:nvSpPr>
          <p:cNvPr id="7" name="Rectangle 6"/>
          <p:cNvSpPr/>
          <p:nvPr/>
        </p:nvSpPr>
        <p:spPr>
          <a:xfrm>
            <a:off x="1835696" y="2060848"/>
            <a:ext cx="1440160" cy="10801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Other </a:t>
            </a:r>
            <a:br>
              <a:rPr lang="en-US" sz="2000" dirty="0"/>
            </a:br>
            <a:r>
              <a:rPr lang="en-US" sz="2000" dirty="0"/>
              <a:t>Stimuli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6" y="3140968"/>
            <a:ext cx="1440160" cy="15121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Arial"/>
              <a:buChar char="•"/>
              <a:defRPr/>
            </a:pPr>
            <a:r>
              <a:rPr lang="en-US" sz="1200" dirty="0"/>
              <a:t>Products &amp; Services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200" dirty="0"/>
              <a:t>Price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200" dirty="0"/>
              <a:t>Distribution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200" dirty="0"/>
              <a:t>Communications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835696" y="3140968"/>
            <a:ext cx="1440160" cy="151216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Arial"/>
              <a:buChar char="•"/>
              <a:defRPr/>
            </a:pPr>
            <a:r>
              <a:rPr lang="en-US" sz="1200" dirty="0"/>
              <a:t>Economic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200" dirty="0"/>
              <a:t>Technological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200" dirty="0"/>
              <a:t>Political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200" dirty="0"/>
              <a:t>Cultural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07904" y="1196752"/>
            <a:ext cx="1440160" cy="10801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Psychology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07904" y="2276872"/>
            <a:ext cx="1440160" cy="10801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Arial"/>
              <a:buChar char="•"/>
              <a:defRPr/>
            </a:pPr>
            <a:r>
              <a:rPr lang="en-US" sz="1200" dirty="0"/>
              <a:t>Motivation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200" dirty="0"/>
              <a:t>Perception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200" dirty="0"/>
              <a:t>Learning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200" dirty="0"/>
              <a:t>Memory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07904" y="3861048"/>
            <a:ext cx="1440160" cy="1080120"/>
          </a:xfrm>
          <a:prstGeom prst="rect">
            <a:avLst/>
          </a:prstGeom>
          <a:solidFill>
            <a:srgbClr val="37609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Consumer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1600" dirty="0"/>
              <a:t>Characteristics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07904" y="4941168"/>
            <a:ext cx="1440160" cy="1008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Arial"/>
              <a:buChar char="•"/>
              <a:defRPr/>
            </a:pPr>
            <a:r>
              <a:rPr lang="en-US" sz="1200" dirty="0"/>
              <a:t>Cultural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200" dirty="0"/>
              <a:t>Social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200" dirty="0"/>
              <a:t>Personal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0112" y="1988840"/>
            <a:ext cx="1440160" cy="1080120"/>
          </a:xfrm>
          <a:prstGeom prst="rect">
            <a:avLst/>
          </a:prstGeom>
          <a:solidFill>
            <a:srgbClr val="FF008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Buying</a:t>
            </a:r>
          </a:p>
          <a:p>
            <a:pPr algn="ctr">
              <a:defRPr/>
            </a:pPr>
            <a:r>
              <a:rPr lang="en-US" sz="2000" dirty="0"/>
              <a:t>Decision Process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08304" y="1988840"/>
            <a:ext cx="1440160" cy="1080120"/>
          </a:xfrm>
          <a:prstGeom prst="rect">
            <a:avLst/>
          </a:prstGeom>
          <a:solidFill>
            <a:srgbClr val="FF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Purchase</a:t>
            </a:r>
          </a:p>
          <a:p>
            <a:pPr algn="ctr">
              <a:defRPr/>
            </a:pPr>
            <a:r>
              <a:rPr lang="en-US" sz="2000" dirty="0"/>
              <a:t>Decision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80112" y="3068960"/>
            <a:ext cx="1440160" cy="2088232"/>
          </a:xfrm>
          <a:prstGeom prst="rect">
            <a:avLst/>
          </a:prstGeom>
          <a:solidFill>
            <a:srgbClr val="FF0080"/>
          </a:solidFill>
          <a:ln>
            <a:solidFill>
              <a:srgbClr val="FF66FF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Arial"/>
              <a:buChar char="•"/>
              <a:defRPr/>
            </a:pPr>
            <a:r>
              <a:rPr lang="en-US" sz="1200" dirty="0"/>
              <a:t>Problem Recognition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200" dirty="0"/>
              <a:t>Information Search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200" dirty="0"/>
              <a:t>Evaluation of Alternatives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200" dirty="0"/>
              <a:t>Purchase decision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200" dirty="0"/>
              <a:t>Post-purchase behavior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08304" y="3068960"/>
            <a:ext cx="1440160" cy="20882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171450" indent="-1714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zh-TW" sz="1200" smtClean="0">
                <a:solidFill>
                  <a:srgbClr val="FFFFFF"/>
                </a:solidFill>
                <a:latin typeface="Calibri" pitchFamily="34" charset="0"/>
              </a:rPr>
              <a:t>Product choice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zh-TW" sz="1200" smtClean="0">
                <a:solidFill>
                  <a:srgbClr val="FFFFFF"/>
                </a:solidFill>
                <a:latin typeface="Calibri" pitchFamily="34" charset="0"/>
              </a:rPr>
              <a:t>Brand choice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zh-TW" sz="1200" smtClean="0">
                <a:solidFill>
                  <a:srgbClr val="FFFFFF"/>
                </a:solidFill>
                <a:latin typeface="Calibri" pitchFamily="34" charset="0"/>
              </a:rPr>
              <a:t>Dealer choice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zh-TW" sz="1200" smtClean="0">
                <a:solidFill>
                  <a:srgbClr val="FFFFFF"/>
                </a:solidFill>
                <a:latin typeface="Calibri" pitchFamily="34" charset="0"/>
              </a:rPr>
              <a:t>Purchase amount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zh-TW" sz="1200" smtClean="0">
                <a:solidFill>
                  <a:srgbClr val="FFFFFF"/>
                </a:solidFill>
                <a:latin typeface="Calibri" pitchFamily="34" charset="0"/>
              </a:rPr>
              <a:t>Purchase timing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zh-TW" sz="1200" smtClean="0">
                <a:solidFill>
                  <a:srgbClr val="FFFFFF"/>
                </a:solidFill>
                <a:latin typeface="Calibri" pitchFamily="34" charset="0"/>
              </a:rPr>
              <a:t>Payment method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altLang="zh-TW" sz="120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9" name="Elbow Connector 18"/>
          <p:cNvCxnSpPr>
            <a:cxnSpLocks noChangeShapeType="1"/>
          </p:cNvCxnSpPr>
          <p:nvPr/>
        </p:nvCxnSpPr>
        <p:spPr bwMode="auto">
          <a:xfrm flipV="1">
            <a:off x="3276600" y="1736725"/>
            <a:ext cx="431800" cy="8636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Elbow Connector 24"/>
          <p:cNvCxnSpPr>
            <a:cxnSpLocks noChangeShapeType="1"/>
          </p:cNvCxnSpPr>
          <p:nvPr/>
        </p:nvCxnSpPr>
        <p:spPr bwMode="auto">
          <a:xfrm>
            <a:off x="3276600" y="2600325"/>
            <a:ext cx="431800" cy="18002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Elbow Connector 27"/>
          <p:cNvCxnSpPr>
            <a:cxnSpLocks noChangeShapeType="1"/>
          </p:cNvCxnSpPr>
          <p:nvPr/>
        </p:nvCxnSpPr>
        <p:spPr bwMode="auto">
          <a:xfrm>
            <a:off x="5148263" y="1736725"/>
            <a:ext cx="431800" cy="79216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Elbow Connector 31"/>
          <p:cNvCxnSpPr>
            <a:cxnSpLocks noChangeShapeType="1"/>
          </p:cNvCxnSpPr>
          <p:nvPr/>
        </p:nvCxnSpPr>
        <p:spPr bwMode="auto">
          <a:xfrm flipV="1">
            <a:off x="5148263" y="2528888"/>
            <a:ext cx="431800" cy="187166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>
            <a:off x="7019925" y="2528888"/>
            <a:ext cx="2889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ectangle 36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773989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pPr>
              <a:defRPr/>
            </a:pPr>
            <a:r>
              <a:rPr lang="en-US" altLang="zh-TW" sz="7200" dirty="0" smtClean="0"/>
              <a:t>Building </a:t>
            </a:r>
            <a:br>
              <a:rPr lang="en-US" altLang="zh-TW" sz="7200" dirty="0" smtClean="0"/>
            </a:br>
            <a:r>
              <a:rPr lang="en-US" altLang="zh-TW" sz="7200" dirty="0" smtClean="0">
                <a:solidFill>
                  <a:srgbClr val="FF0000"/>
                </a:solidFill>
              </a:rPr>
              <a:t>Customer Value</a:t>
            </a:r>
            <a:r>
              <a:rPr lang="en-US" altLang="zh-TW" sz="7200" dirty="0" smtClean="0"/>
              <a:t>,</a:t>
            </a:r>
            <a:br>
              <a:rPr lang="en-US" altLang="zh-TW" sz="7200" dirty="0" smtClean="0"/>
            </a:br>
            <a:r>
              <a:rPr lang="en-US" altLang="zh-TW" sz="7200" dirty="0" smtClean="0">
                <a:solidFill>
                  <a:schemeClr val="accent1"/>
                </a:solidFill>
              </a:rPr>
              <a:t>Satisfaction</a:t>
            </a:r>
            <a:r>
              <a:rPr lang="en-US" altLang="zh-TW" sz="7200" dirty="0" smtClean="0"/>
              <a:t>, </a:t>
            </a:r>
            <a:br>
              <a:rPr lang="en-US" altLang="zh-TW" sz="7200" dirty="0" smtClean="0"/>
            </a:br>
            <a:r>
              <a:rPr lang="en-US" altLang="zh-TW" sz="7200" dirty="0" smtClean="0"/>
              <a:t>and </a:t>
            </a:r>
            <a:br>
              <a:rPr lang="en-US" altLang="zh-TW" sz="7200" dirty="0" smtClean="0"/>
            </a:br>
            <a:r>
              <a:rPr lang="en-US" altLang="zh-TW" sz="7200" dirty="0" smtClean="0">
                <a:solidFill>
                  <a:schemeClr val="accent6">
                    <a:lumMod val="75000"/>
                  </a:schemeClr>
                </a:solidFill>
              </a:rPr>
              <a:t>Loyalty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9BEFC98-4E09-0E47-A6DA-5F8C0488141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1141110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25550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Customer Perceived Value, Customer Satisfaction, and Loyalty</a:t>
            </a:r>
          </a:p>
        </p:txBody>
      </p:sp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2D44CC9D-F574-D542-BECC-25A21A8A2435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17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5536" y="1700808"/>
            <a:ext cx="1872208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/>
              <a:t>Customer Perceived Performance</a:t>
            </a:r>
          </a:p>
        </p:txBody>
      </p:sp>
      <p:sp>
        <p:nvSpPr>
          <p:cNvPr id="8" name="Oval 7"/>
          <p:cNvSpPr/>
          <p:nvPr/>
        </p:nvSpPr>
        <p:spPr>
          <a:xfrm>
            <a:off x="395536" y="4509120"/>
            <a:ext cx="1872208" cy="13681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/>
              <a:t>Customer</a:t>
            </a:r>
          </a:p>
          <a:p>
            <a:pPr algn="ctr">
              <a:defRPr/>
            </a:pPr>
            <a:r>
              <a:rPr lang="en-US" sz="1600" dirty="0"/>
              <a:t>Expectations</a:t>
            </a:r>
          </a:p>
        </p:txBody>
      </p:sp>
      <p:sp>
        <p:nvSpPr>
          <p:cNvPr id="9" name="Oval 8"/>
          <p:cNvSpPr/>
          <p:nvPr/>
        </p:nvSpPr>
        <p:spPr>
          <a:xfrm>
            <a:off x="2483768" y="3068960"/>
            <a:ext cx="1872208" cy="13681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000" dirty="0"/>
              <a:t>Customer</a:t>
            </a:r>
          </a:p>
          <a:p>
            <a:pPr algn="ctr">
              <a:defRPr/>
            </a:pPr>
            <a:r>
              <a:rPr lang="en-US" sz="2000" dirty="0"/>
              <a:t>Perceived Value</a:t>
            </a:r>
          </a:p>
        </p:txBody>
      </p:sp>
      <p:sp>
        <p:nvSpPr>
          <p:cNvPr id="10" name="Oval 9"/>
          <p:cNvSpPr/>
          <p:nvPr/>
        </p:nvSpPr>
        <p:spPr>
          <a:xfrm>
            <a:off x="4788024" y="3068960"/>
            <a:ext cx="1872208" cy="13681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000" dirty="0"/>
              <a:t>Customer</a:t>
            </a:r>
          </a:p>
          <a:p>
            <a:pPr algn="ctr">
              <a:defRPr/>
            </a:pPr>
            <a:r>
              <a:rPr lang="en-US" sz="2000" dirty="0"/>
              <a:t>Satisfaction</a:t>
            </a:r>
          </a:p>
        </p:txBody>
      </p:sp>
      <p:sp>
        <p:nvSpPr>
          <p:cNvPr id="11" name="Oval 10"/>
          <p:cNvSpPr/>
          <p:nvPr/>
        </p:nvSpPr>
        <p:spPr>
          <a:xfrm>
            <a:off x="7092280" y="3068960"/>
            <a:ext cx="1872208" cy="13681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000" dirty="0"/>
              <a:t>Customer</a:t>
            </a:r>
          </a:p>
          <a:p>
            <a:pPr algn="ctr">
              <a:defRPr/>
            </a:pPr>
            <a:r>
              <a:rPr lang="en-US" sz="2000" dirty="0"/>
              <a:t>Loyalty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1993900" y="2868613"/>
            <a:ext cx="763588" cy="4000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V="1">
            <a:off x="1993900" y="4237038"/>
            <a:ext cx="763588" cy="4730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V="1">
            <a:off x="1331913" y="3068638"/>
            <a:ext cx="0" cy="14398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2268538" y="2384425"/>
            <a:ext cx="2794000" cy="8842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flipV="1">
            <a:off x="2268538" y="4237038"/>
            <a:ext cx="2794000" cy="9556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4356100" y="3752850"/>
            <a:ext cx="4318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>
            <a:off x="6659563" y="3752850"/>
            <a:ext cx="433387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Rectangle 45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662446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Social Media Marketing Analytics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765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2FB11BC-0732-AB47-B3A2-9C1AE8CD67E6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18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479550" y="1628775"/>
            <a:ext cx="6548438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dirty="0"/>
              <a:t>Social Media Listening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1479550" y="2876550"/>
            <a:ext cx="6548438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dirty="0"/>
              <a:t>Search Analytics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1479550" y="4124325"/>
            <a:ext cx="6548438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dirty="0"/>
              <a:t>Content Analytics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1479550" y="5373688"/>
            <a:ext cx="6548438" cy="935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dirty="0"/>
              <a:t>Engagement Analytics</a:t>
            </a:r>
          </a:p>
        </p:txBody>
      </p:sp>
      <p:sp>
        <p:nvSpPr>
          <p:cNvPr id="27655" name="矩形 9"/>
          <p:cNvSpPr>
            <a:spLocks noChangeArrowheads="1"/>
          </p:cNvSpPr>
          <p:nvPr/>
        </p:nvSpPr>
        <p:spPr bwMode="auto">
          <a:xfrm>
            <a:off x="452438" y="6567488"/>
            <a:ext cx="8296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7F7F7F"/>
                </a:solidFill>
              </a:rPr>
              <a:t>Source: Chuck Hemann and Ken Burbary, Digital Marketing Analytics: Making Sense of Consumer Data in a Digital World, Que. 2013</a:t>
            </a:r>
            <a:endParaRPr lang="zh-TW" altLang="en-US" sz="10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270000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The Convergence of </a:t>
            </a:r>
            <a:b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Paid, Owned &amp; Earned Media 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969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573838"/>
            <a:ext cx="360362" cy="311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5C90B3B-770F-7B4C-B84D-3D63D1BD8F6D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19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9699" name="矩形 4"/>
          <p:cNvSpPr>
            <a:spLocks noChangeArrowheads="1"/>
          </p:cNvSpPr>
          <p:nvPr/>
        </p:nvSpPr>
        <p:spPr bwMode="auto">
          <a:xfrm>
            <a:off x="755650" y="6235700"/>
            <a:ext cx="7412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>
                <a:solidFill>
                  <a:srgbClr val="A6A6A6"/>
                </a:solidFill>
              </a:rPr>
              <a:t>Source: “The Converged Media Imperative: How Brands Will Combine Paid, Owned and Earned Media”, Altimeter Group, July 19, 2012)  </a:t>
            </a:r>
          </a:p>
          <a:p>
            <a:pPr algn="ctr" eaLnBrk="1" hangingPunct="1"/>
            <a:r>
              <a:rPr lang="en-US" altLang="zh-TW" sz="1200">
                <a:solidFill>
                  <a:srgbClr val="A6A6A6"/>
                </a:solidFill>
                <a:hlinkClick r:id="rId2"/>
              </a:rPr>
              <a:t>http://www.altimetergroup.com/2012/07/the-converged-media-imperative/</a:t>
            </a:r>
            <a:endParaRPr lang="en-US" altLang="zh-TW" sz="1200">
              <a:solidFill>
                <a:srgbClr val="A6A6A6"/>
              </a:solidFill>
            </a:endParaRPr>
          </a:p>
        </p:txBody>
      </p:sp>
      <p:sp>
        <p:nvSpPr>
          <p:cNvPr id="3" name="橢圓 2"/>
          <p:cNvSpPr/>
          <p:nvPr/>
        </p:nvSpPr>
        <p:spPr>
          <a:xfrm>
            <a:off x="1908175" y="1412875"/>
            <a:ext cx="3240088" cy="3240088"/>
          </a:xfrm>
          <a:prstGeom prst="ellipse">
            <a:avLst/>
          </a:prstGeom>
          <a:solidFill>
            <a:srgbClr val="00009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3779838" y="1412875"/>
            <a:ext cx="3240087" cy="3240088"/>
          </a:xfrm>
          <a:prstGeom prst="ellipse">
            <a:avLst/>
          </a:prstGeom>
          <a:solidFill>
            <a:srgbClr val="00669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2916238" y="2925763"/>
            <a:ext cx="3240087" cy="3240087"/>
          </a:xfrm>
          <a:prstGeom prst="ellipse">
            <a:avLst/>
          </a:prstGeom>
          <a:solidFill>
            <a:srgbClr val="0066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051050" y="2565400"/>
            <a:ext cx="1524000" cy="6143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b="1" smtClean="0">
                <a:solidFill>
                  <a:srgbClr val="F2F2F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Paid Media</a:t>
            </a:r>
          </a:p>
          <a:p>
            <a:pPr algn="ctr" eaLnBrk="1" hangingPunct="1">
              <a:defRPr/>
            </a:pPr>
            <a:r>
              <a:rPr lang="en-US" altLang="zh-TW" sz="1400" b="1" smtClean="0">
                <a:solidFill>
                  <a:srgbClr val="F2F2F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Traditional Ads</a:t>
            </a:r>
            <a:endParaRPr lang="zh-TW" altLang="en-US" sz="1400" b="1" smtClean="0">
              <a:solidFill>
                <a:srgbClr val="F2F2F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111750" y="2565400"/>
            <a:ext cx="1836738" cy="6143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b="1" smtClean="0">
                <a:solidFill>
                  <a:srgbClr val="F2F2F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Owned Media</a:t>
            </a:r>
          </a:p>
          <a:p>
            <a:pPr algn="ctr" eaLnBrk="1" hangingPunct="1">
              <a:defRPr/>
            </a:pPr>
            <a:r>
              <a:rPr lang="en-US" altLang="zh-TW" sz="1400" b="1" smtClean="0">
                <a:solidFill>
                  <a:srgbClr val="F2F2F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Corporate Ads</a:t>
            </a:r>
            <a:endParaRPr lang="zh-TW" altLang="en-US" sz="1400" b="1" smtClean="0">
              <a:solidFill>
                <a:srgbClr val="F2F2F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563938" y="4902200"/>
            <a:ext cx="1851025" cy="6143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b="1" smtClean="0">
                <a:solidFill>
                  <a:srgbClr val="F2F2F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Earned Media</a:t>
            </a:r>
          </a:p>
          <a:p>
            <a:pPr algn="ctr" eaLnBrk="1" hangingPunct="1">
              <a:defRPr/>
            </a:pPr>
            <a:r>
              <a:rPr lang="en-US" altLang="zh-TW" sz="1400" b="1" smtClean="0">
                <a:solidFill>
                  <a:srgbClr val="F2F2F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Organic</a:t>
            </a:r>
            <a:endParaRPr lang="zh-TW" altLang="en-US" sz="1400" b="1" smtClean="0">
              <a:solidFill>
                <a:srgbClr val="F2F2F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887663" y="4633913"/>
            <a:ext cx="14684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1400" smtClean="0">
                <a:solidFill>
                  <a:srgbClr val="F2F2F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Press Coverage</a:t>
            </a:r>
            <a:endParaRPr lang="zh-TW" altLang="en-US" sz="1400" smtClean="0">
              <a:solidFill>
                <a:srgbClr val="F2F2F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040063" y="3860800"/>
            <a:ext cx="11001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1400" smtClean="0">
                <a:solidFill>
                  <a:srgbClr val="F2F2F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Sponsored </a:t>
            </a:r>
            <a:br>
              <a:rPr lang="en-US" altLang="zh-TW" sz="1400" smtClean="0">
                <a:solidFill>
                  <a:srgbClr val="F2F2F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altLang="zh-TW" sz="1400" smtClean="0">
                <a:solidFill>
                  <a:srgbClr val="F2F2F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Customer</a:t>
            </a:r>
            <a:endParaRPr lang="zh-TW" altLang="en-US" sz="1400" smtClean="0">
              <a:solidFill>
                <a:srgbClr val="F2F2F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779838" y="3068638"/>
            <a:ext cx="14541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b="1" smtClean="0">
                <a:solidFill>
                  <a:srgbClr val="FFC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Converged </a:t>
            </a:r>
            <a:br>
              <a:rPr lang="en-US" altLang="zh-TW" b="1" smtClean="0">
                <a:solidFill>
                  <a:srgbClr val="FFC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altLang="zh-TW" b="1" smtClean="0">
                <a:solidFill>
                  <a:srgbClr val="FFC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Media</a:t>
            </a:r>
            <a:endParaRPr lang="zh-TW" altLang="en-US" b="1" smtClean="0">
              <a:solidFill>
                <a:srgbClr val="FFC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949700" y="2205038"/>
            <a:ext cx="1009650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1400" smtClean="0">
                <a:solidFill>
                  <a:srgbClr val="F2F2F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Promoted </a:t>
            </a:r>
            <a:br>
              <a:rPr lang="en-US" altLang="zh-TW" sz="1400" smtClean="0">
                <a:solidFill>
                  <a:srgbClr val="F2F2F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altLang="zh-TW" sz="1400" smtClean="0">
                <a:solidFill>
                  <a:srgbClr val="F2F2F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Brand </a:t>
            </a:r>
            <a:br>
              <a:rPr lang="en-US" altLang="zh-TW" sz="1400" smtClean="0">
                <a:solidFill>
                  <a:srgbClr val="F2F2F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altLang="zh-TW" sz="1400" smtClean="0">
                <a:solidFill>
                  <a:srgbClr val="F2F2F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Content</a:t>
            </a:r>
            <a:endParaRPr lang="zh-TW" altLang="en-US" sz="1400" smtClean="0">
              <a:solidFill>
                <a:srgbClr val="F2F2F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918075" y="4013200"/>
            <a:ext cx="13192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1400" smtClean="0">
                <a:solidFill>
                  <a:srgbClr val="F2F2F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Brands that </a:t>
            </a:r>
            <a:br>
              <a:rPr lang="en-US" altLang="zh-TW" sz="1400" smtClean="0">
                <a:solidFill>
                  <a:srgbClr val="F2F2F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altLang="zh-TW" sz="1400" smtClean="0">
                <a:solidFill>
                  <a:srgbClr val="F2F2F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ask for shared</a:t>
            </a:r>
            <a:endParaRPr lang="zh-TW" altLang="en-US" sz="1400" smtClean="0">
              <a:solidFill>
                <a:srgbClr val="F2F2F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77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07950" y="1125538"/>
            <a:ext cx="8856663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z="2400" dirty="0">
                <a:latin typeface="Calibri" charset="0"/>
                <a:ea typeface="標楷體" charset="-120"/>
              </a:rPr>
              <a:t>週次 (Week)    日期 (Date)    內容 (Subject/Topics)</a:t>
            </a:r>
          </a:p>
          <a:p>
            <a:pPr>
              <a:buFont typeface="Arial" charset="0"/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1    </a:t>
            </a:r>
            <a:r>
              <a:rPr lang="en-US" altLang="zh-TW" sz="2400" dirty="0" smtClean="0">
                <a:latin typeface="Calibri" charset="0"/>
                <a:ea typeface="標楷體" charset="-120"/>
              </a:rPr>
              <a:t>2017/02/15    </a:t>
            </a:r>
            <a:r>
              <a:rPr lang="en-US" altLang="zh-TW" sz="2400" dirty="0">
                <a:latin typeface="Calibri" charset="0"/>
                <a:ea typeface="標楷體" charset="-120"/>
              </a:rPr>
              <a:t>Course Orientation for Social Computing and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 Big Data Analytics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 (</a:t>
            </a:r>
            <a:r>
              <a:rPr lang="zh-TW" altLang="en-US" sz="2400" dirty="0">
                <a:latin typeface="Calibri" charset="0"/>
                <a:ea typeface="標楷體" charset="-120"/>
              </a:rPr>
              <a:t>社群運算與大數據分析課程介紹</a:t>
            </a:r>
            <a:r>
              <a:rPr lang="en-US" altLang="zh-TW" sz="2400" dirty="0">
                <a:latin typeface="Calibri" charset="0"/>
                <a:ea typeface="標楷體" charset="-120"/>
              </a:rPr>
              <a:t>)</a:t>
            </a:r>
          </a:p>
          <a:p>
            <a:pPr>
              <a:buFont typeface="Arial" charset="0"/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2    </a:t>
            </a:r>
            <a:r>
              <a:rPr lang="en-US" altLang="zh-TW" sz="2400" dirty="0" smtClean="0">
                <a:latin typeface="Calibri" charset="0"/>
                <a:ea typeface="標楷體" charset="-120"/>
              </a:rPr>
              <a:t>2017/02/22    </a:t>
            </a:r>
            <a:r>
              <a:rPr lang="en-US" altLang="zh-TW" sz="2400" dirty="0">
                <a:latin typeface="Calibri" charset="0"/>
                <a:ea typeface="標楷體" charset="-120"/>
              </a:rPr>
              <a:t>Data Science and Big Data Analytics: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 </a:t>
            </a:r>
            <a:r>
              <a:rPr lang="en-US" altLang="zh-TW" sz="2200" dirty="0">
                <a:latin typeface="Calibri" charset="0"/>
                <a:ea typeface="標楷體" charset="-120"/>
              </a:rPr>
              <a:t>Discovering, Analyzing, Visualizing and Presenting Data </a:t>
            </a:r>
            <a:r>
              <a:rPr lang="en-US" altLang="zh-TW" sz="2400" dirty="0">
                <a:latin typeface="Calibri" charset="0"/>
                <a:ea typeface="標楷體" charset="-120"/>
              </a:rPr>
              <a:t/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 (</a:t>
            </a:r>
            <a:r>
              <a:rPr lang="zh-TW" altLang="en-US" sz="2400" dirty="0">
                <a:latin typeface="Calibri" charset="0"/>
                <a:ea typeface="標楷體" charset="-120"/>
              </a:rPr>
              <a:t>資料科學與大數據分析：</a:t>
            </a:r>
            <a:r>
              <a:rPr lang="en-US" altLang="zh-TW" sz="2400" dirty="0">
                <a:latin typeface="Calibri" charset="0"/>
                <a:ea typeface="標楷體" charset="-120"/>
              </a:rPr>
              <a:t/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   </a:t>
            </a:r>
            <a:r>
              <a:rPr lang="zh-TW" altLang="en-US" sz="2400" dirty="0">
                <a:latin typeface="Calibri" charset="0"/>
                <a:ea typeface="標楷體" charset="-120"/>
              </a:rPr>
              <a:t>探索、分析、視覺化與呈現資料</a:t>
            </a:r>
            <a:r>
              <a:rPr lang="en-US" altLang="zh-TW" sz="2400" dirty="0">
                <a:latin typeface="Calibri" charset="0"/>
                <a:ea typeface="標楷體" charset="-120"/>
              </a:rPr>
              <a:t>)</a:t>
            </a:r>
          </a:p>
          <a:p>
            <a:pPr>
              <a:buFont typeface="Arial" charset="0"/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3    </a:t>
            </a:r>
            <a:r>
              <a:rPr lang="en-US" altLang="zh-TW" sz="2400" dirty="0" smtClean="0">
                <a:latin typeface="Calibri" charset="0"/>
                <a:ea typeface="標楷體" charset="-120"/>
              </a:rPr>
              <a:t>2017/03/01    </a:t>
            </a:r>
            <a:r>
              <a:rPr lang="en-US" altLang="zh-TW" sz="2400" dirty="0">
                <a:latin typeface="Calibri" charset="0"/>
                <a:ea typeface="標楷體" charset="-120"/>
              </a:rPr>
              <a:t>Fundamental Big Data: MapReduce Paradigm,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  Hadoop and Spark Ecosystem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 (</a:t>
            </a:r>
            <a:r>
              <a:rPr lang="zh-TW" altLang="en-US" sz="2400" dirty="0">
                <a:latin typeface="Calibri" charset="0"/>
                <a:ea typeface="標楷體" charset="-120"/>
              </a:rPr>
              <a:t>大數據基礎：</a:t>
            </a:r>
            <a:r>
              <a:rPr lang="en-US" altLang="zh-TW" sz="2400" dirty="0">
                <a:latin typeface="Calibri" charset="0"/>
                <a:ea typeface="標楷體" charset="-120"/>
              </a:rPr>
              <a:t>MapReduce</a:t>
            </a:r>
            <a:r>
              <a:rPr lang="zh-TW" altLang="en-US" sz="2400" dirty="0">
                <a:latin typeface="Calibri" charset="0"/>
                <a:ea typeface="標楷體" charset="-120"/>
              </a:rPr>
              <a:t>典範、</a:t>
            </a:r>
            <a:r>
              <a:rPr lang="en-US" altLang="zh-TW" sz="2400" dirty="0">
                <a:latin typeface="Calibri" charset="0"/>
                <a:ea typeface="標楷體" charset="-120"/>
              </a:rPr>
              <a:t/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   Hadoop</a:t>
            </a:r>
            <a:r>
              <a:rPr lang="zh-TW" altLang="en-US" sz="2400" dirty="0">
                <a:latin typeface="Calibri" charset="0"/>
                <a:ea typeface="標楷體" charset="-120"/>
              </a:rPr>
              <a:t>與</a:t>
            </a:r>
            <a:r>
              <a:rPr lang="en-US" altLang="zh-TW" sz="2400" dirty="0">
                <a:latin typeface="Calibri" charset="0"/>
                <a:ea typeface="標楷體" charset="-120"/>
              </a:rPr>
              <a:t>Spark</a:t>
            </a:r>
            <a:r>
              <a:rPr lang="zh-TW" altLang="en-US" sz="2400" dirty="0">
                <a:latin typeface="Calibri" charset="0"/>
                <a:ea typeface="標楷體" charset="-120"/>
              </a:rPr>
              <a:t>生態系統</a:t>
            </a:r>
            <a:r>
              <a:rPr lang="en-US" altLang="zh-TW" sz="2400" dirty="0">
                <a:latin typeface="Calibri" charset="0"/>
                <a:ea typeface="標楷體" charset="-120"/>
              </a:rPr>
              <a:t>)</a:t>
            </a:r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395288" y="260350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>
              <a:solidFill>
                <a:schemeClr val="tx2"/>
              </a:solidFill>
              <a:ea typeface="標楷體" charset="-120"/>
            </a:endParaRPr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87230C8-8BCB-294A-A0DB-72C01E7CEC7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標題 1"/>
          <p:cNvSpPr>
            <a:spLocks noGrp="1"/>
          </p:cNvSpPr>
          <p:nvPr>
            <p:ph type="title"/>
          </p:nvPr>
        </p:nvSpPr>
        <p:spPr>
          <a:xfrm>
            <a:off x="258763" y="58738"/>
            <a:ext cx="8693150" cy="1066800"/>
          </a:xfrm>
        </p:spPr>
        <p:txBody>
          <a:bodyPr/>
          <a:lstStyle/>
          <a:p>
            <a:r>
              <a:rPr lang="en-US" altLang="zh-TW" sz="4000">
                <a:solidFill>
                  <a:schemeClr val="tx2"/>
                </a:solidFill>
                <a:latin typeface="Calibri" charset="0"/>
                <a:ea typeface="標楷體" charset="-120"/>
              </a:rPr>
              <a:t>Converged Media </a:t>
            </a:r>
            <a:br>
              <a:rPr lang="en-US" altLang="zh-TW" sz="4000">
                <a:solidFill>
                  <a:schemeClr val="tx2"/>
                </a:solidFill>
                <a:latin typeface="Calibri" charset="0"/>
                <a:ea typeface="標楷體" charset="-120"/>
              </a:rPr>
            </a:br>
            <a:r>
              <a:rPr lang="en-US" altLang="zh-TW" sz="4000">
                <a:solidFill>
                  <a:schemeClr val="tx2"/>
                </a:solidFill>
                <a:latin typeface="Calibri" charset="0"/>
                <a:ea typeface="標楷體" charset="-120"/>
              </a:rPr>
              <a:t>Top 11 Success Criteria</a:t>
            </a:r>
            <a:endParaRPr lang="zh-TW" altLang="en-US" sz="4000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3072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74F3A282-A8BD-144D-954D-2528591059F7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20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723" name="矩形 5"/>
          <p:cNvSpPr>
            <a:spLocks noChangeArrowheads="1"/>
          </p:cNvSpPr>
          <p:nvPr/>
        </p:nvSpPr>
        <p:spPr bwMode="auto">
          <a:xfrm>
            <a:off x="755650" y="6235700"/>
            <a:ext cx="7412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>
                <a:solidFill>
                  <a:srgbClr val="A6A6A6"/>
                </a:solidFill>
              </a:rPr>
              <a:t>Source: “The Converged Media Imperative: How Brands Will Combine Paid, Owned and Earned Media”, Altimeter Group, July 19, 2012)  </a:t>
            </a:r>
          </a:p>
          <a:p>
            <a:pPr algn="ctr" eaLnBrk="1" hangingPunct="1"/>
            <a:r>
              <a:rPr lang="en-US" altLang="zh-TW" sz="1200">
                <a:solidFill>
                  <a:srgbClr val="A6A6A6"/>
                </a:solidFill>
                <a:hlinkClick r:id="rId2"/>
              </a:rPr>
              <a:t>http://www.altimetergroup.com/2012/07/the-converged-media-imperative/</a:t>
            </a:r>
            <a:endParaRPr lang="en-US" altLang="zh-TW" sz="1200">
              <a:solidFill>
                <a:srgbClr val="A6A6A6"/>
              </a:solidFill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1331913" y="1341438"/>
            <a:ext cx="6548437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dirty="0">
                <a:solidFill>
                  <a:srgbClr val="FFFFFF"/>
                </a:solidFill>
                <a:cs typeface="新細明體" charset="0"/>
              </a:rPr>
              <a:t>Social Listening / Analysis of Crowd</a:t>
            </a:r>
            <a:endParaRPr lang="zh-TW" altLang="en-US" sz="3200" dirty="0">
              <a:solidFill>
                <a:srgbClr val="FFFFFF"/>
              </a:solidFill>
              <a:cs typeface="新細明體" charset="0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127250"/>
            <a:ext cx="86931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53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Content Tool Stack Hierarchy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3174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3CE8E12-70B5-7547-ADDB-A06E0476E935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21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31747" name="Picture 2" descr="http://www.imediaconnection.com/images/content/Content-Tool-Stack-Hierarc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896938"/>
            <a:ext cx="49688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矩形 5"/>
          <p:cNvSpPr>
            <a:spLocks noChangeArrowheads="1"/>
          </p:cNvSpPr>
          <p:nvPr/>
        </p:nvSpPr>
        <p:spPr bwMode="auto">
          <a:xfrm>
            <a:off x="755650" y="6423025"/>
            <a:ext cx="7412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>
                <a:solidFill>
                  <a:srgbClr val="A6A6A6"/>
                </a:solidFill>
              </a:rPr>
              <a:t>Source: Rebecca Lieb, "Content marketing in 2015 -- research, not predictions", December 16, 2014  </a:t>
            </a:r>
          </a:p>
          <a:p>
            <a:pPr algn="ctr" eaLnBrk="1" hangingPunct="1"/>
            <a:r>
              <a:rPr lang="en-US" altLang="zh-TW" sz="1200">
                <a:solidFill>
                  <a:srgbClr val="A6A6A6"/>
                </a:solidFill>
                <a:hlinkClick r:id="rId3"/>
              </a:rPr>
              <a:t>http://www.imediaconnection.com/content/37909.asp</a:t>
            </a:r>
            <a:endParaRPr lang="en-US" altLang="zh-TW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5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Competitive Intelligence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3277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Gather competitive intelligence data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3277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E99000F3-5471-C34A-9B02-D35A3AA2B716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22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2" name="矩形 5"/>
          <p:cNvSpPr>
            <a:spLocks noChangeArrowheads="1"/>
          </p:cNvSpPr>
          <p:nvPr/>
        </p:nvSpPr>
        <p:spPr bwMode="auto">
          <a:xfrm>
            <a:off x="452438" y="6567488"/>
            <a:ext cx="8296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7F7F7F"/>
                </a:solidFill>
              </a:rPr>
              <a:t>Source: Chuck Hemann and Ken Burbary, Digital Marketing Analytics: Making Sense of Consumer Data in a Digital World, Que. 2013</a:t>
            </a:r>
            <a:endParaRPr lang="zh-TW" altLang="en-US" sz="10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69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Google Alexa Compete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3379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Which audience segments are competitors reaching that you are not?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What keywords are successful for your competitors?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What sources are driving traffic to your competitors’ websites?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3379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4884703-3EE1-034D-B7B7-D5A6A49061E0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23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3796" name="矩形 5"/>
          <p:cNvSpPr>
            <a:spLocks noChangeArrowheads="1"/>
          </p:cNvSpPr>
          <p:nvPr/>
        </p:nvSpPr>
        <p:spPr bwMode="auto">
          <a:xfrm>
            <a:off x="452438" y="6567488"/>
            <a:ext cx="8296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7F7F7F"/>
                </a:solidFill>
              </a:rPr>
              <a:t>Source: Chuck Hemann and Ken Burbary, Digital Marketing Analytics: Making Sense of Consumer Data in a Digital World, Que. 2013</a:t>
            </a:r>
            <a:endParaRPr lang="zh-TW" altLang="en-US" sz="10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97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Competitive Intelligence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3481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Facebook competitive analysis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Facebook content analysis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YouTube competitive analysis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YouTube channel analysis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Twitter profile analysis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3481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E4932E97-55DC-704D-A548-BBB7936C4EA7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24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4820" name="矩形 5"/>
          <p:cNvSpPr>
            <a:spLocks noChangeArrowheads="1"/>
          </p:cNvSpPr>
          <p:nvPr/>
        </p:nvSpPr>
        <p:spPr bwMode="auto">
          <a:xfrm>
            <a:off x="452438" y="6567488"/>
            <a:ext cx="8296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7F7F7F"/>
                </a:solidFill>
              </a:rPr>
              <a:t>Source: Chuck Hemann and Ken Burbary, Digital Marketing Analytics: Making Sense of Consumer Data in a Digital World, Que. 2013</a:t>
            </a:r>
            <a:endParaRPr lang="zh-TW" altLang="en-US" sz="10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20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Web Analytics (Clickstream)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3584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Content Analytics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Mobile Analytics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3584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7190464-8CEE-F548-B3AF-E61C01031370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25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5844" name="矩形 5"/>
          <p:cNvSpPr>
            <a:spLocks noChangeArrowheads="1"/>
          </p:cNvSpPr>
          <p:nvPr/>
        </p:nvSpPr>
        <p:spPr bwMode="auto">
          <a:xfrm>
            <a:off x="452438" y="6567488"/>
            <a:ext cx="8296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7F7F7F"/>
                </a:solidFill>
              </a:rPr>
              <a:t>Source: Chuck Hemann and Ken Burbary, Digital Marketing Analytics: Making Sense of Consumer Data in a Digital World, Que. 2013</a:t>
            </a:r>
            <a:endParaRPr lang="zh-TW" altLang="en-US" sz="10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7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Mobile Analytics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36866" name="內容版面配置區 2"/>
          <p:cNvSpPr>
            <a:spLocks noGrp="1"/>
          </p:cNvSpPr>
          <p:nvPr>
            <p:ph idx="1"/>
          </p:nvPr>
        </p:nvSpPr>
        <p:spPr>
          <a:xfrm>
            <a:off x="457200" y="1308100"/>
            <a:ext cx="8229600" cy="4818063"/>
          </a:xfrm>
        </p:spPr>
        <p:txBody>
          <a:bodyPr/>
          <a:lstStyle/>
          <a:p>
            <a:r>
              <a:rPr lang="en-US" altLang="zh-TW" sz="2800">
                <a:latin typeface="Calibri" charset="0"/>
                <a:ea typeface="標楷體" charset="-120"/>
              </a:rPr>
              <a:t>Where is my mobile traffic coming from?</a:t>
            </a:r>
          </a:p>
          <a:p>
            <a:r>
              <a:rPr lang="en-US" altLang="zh-TW" sz="2800">
                <a:latin typeface="Calibri" charset="0"/>
                <a:ea typeface="標楷體" charset="-120"/>
              </a:rPr>
              <a:t>What content are mobile users most interested in?</a:t>
            </a:r>
          </a:p>
          <a:p>
            <a:r>
              <a:rPr lang="en-US" altLang="zh-TW" sz="2800">
                <a:latin typeface="Calibri" charset="0"/>
                <a:ea typeface="標楷體" charset="-120"/>
              </a:rPr>
              <a:t>How is my mobile app being used? </a:t>
            </a:r>
            <a:br>
              <a:rPr lang="en-US" altLang="zh-TW" sz="2800">
                <a:latin typeface="Calibri" charset="0"/>
                <a:ea typeface="標楷體" charset="-120"/>
              </a:rPr>
            </a:br>
            <a:r>
              <a:rPr lang="en-US" altLang="zh-TW" sz="2800">
                <a:latin typeface="Calibri" charset="0"/>
                <a:ea typeface="標楷體" charset="-120"/>
              </a:rPr>
              <a:t>What’s working?</a:t>
            </a:r>
            <a:br>
              <a:rPr lang="en-US" altLang="zh-TW" sz="2800">
                <a:latin typeface="Calibri" charset="0"/>
                <a:ea typeface="標楷體" charset="-120"/>
              </a:rPr>
            </a:br>
            <a:r>
              <a:rPr lang="en-US" altLang="zh-TW" sz="2800">
                <a:latin typeface="Calibri" charset="0"/>
                <a:ea typeface="標楷體" charset="-120"/>
              </a:rPr>
              <a:t>What isn’t?</a:t>
            </a:r>
          </a:p>
          <a:p>
            <a:r>
              <a:rPr lang="en-US" altLang="zh-TW" sz="2800">
                <a:latin typeface="Calibri" charset="0"/>
                <a:ea typeface="標楷體" charset="-120"/>
              </a:rPr>
              <a:t>Which mobile platforms work best with my site?</a:t>
            </a:r>
          </a:p>
          <a:p>
            <a:r>
              <a:rPr lang="en-US" altLang="zh-TW" sz="2800">
                <a:latin typeface="Calibri" charset="0"/>
                <a:ea typeface="標楷體" charset="-120"/>
              </a:rPr>
              <a:t>How does mobile user’s engagement with my site compare to traditional web users’ engagement?</a:t>
            </a:r>
            <a:endParaRPr lang="zh-TW" altLang="en-US" sz="2800">
              <a:latin typeface="Calibri" charset="0"/>
              <a:ea typeface="標楷體" charset="-120"/>
            </a:endParaRPr>
          </a:p>
        </p:txBody>
      </p:sp>
      <p:sp>
        <p:nvSpPr>
          <p:cNvPr id="3686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C771B56-2B84-7B45-999C-A59C81F0C72B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26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6868" name="矩形 5"/>
          <p:cNvSpPr>
            <a:spLocks noChangeArrowheads="1"/>
          </p:cNvSpPr>
          <p:nvPr/>
        </p:nvSpPr>
        <p:spPr bwMode="auto">
          <a:xfrm>
            <a:off x="452438" y="6567488"/>
            <a:ext cx="8296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7F7F7F"/>
                </a:solidFill>
              </a:rPr>
              <a:t>Source: Chuck Hemann and Ken Burbary, Digital Marketing Analytics: Making Sense of Consumer Data in a Digital World, Que. 2013</a:t>
            </a:r>
            <a:endParaRPr lang="zh-TW" altLang="en-US" sz="10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25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Identifying a </a:t>
            </a:r>
            <a:b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Social Media Listening Tool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3789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>
                <a:latin typeface="Calibri" charset="0"/>
                <a:ea typeface="標楷體" charset="-120"/>
              </a:rPr>
              <a:t>Data Capture</a:t>
            </a:r>
          </a:p>
          <a:p>
            <a:r>
              <a:rPr lang="en-US" altLang="zh-TW" sz="2800">
                <a:latin typeface="Calibri" charset="0"/>
                <a:ea typeface="標楷體" charset="-120"/>
              </a:rPr>
              <a:t>Spam Prevention</a:t>
            </a:r>
          </a:p>
          <a:p>
            <a:r>
              <a:rPr lang="en-US" altLang="zh-TW" sz="2800">
                <a:latin typeface="Calibri" charset="0"/>
                <a:ea typeface="標楷體" charset="-120"/>
              </a:rPr>
              <a:t>Integration with Other Data Sources</a:t>
            </a:r>
          </a:p>
          <a:p>
            <a:r>
              <a:rPr lang="en-US" altLang="zh-TW" sz="2800">
                <a:latin typeface="Calibri" charset="0"/>
                <a:ea typeface="標楷體" charset="-120"/>
              </a:rPr>
              <a:t>Cost</a:t>
            </a:r>
          </a:p>
          <a:p>
            <a:r>
              <a:rPr lang="en-US" altLang="zh-TW" sz="2800">
                <a:latin typeface="Calibri" charset="0"/>
                <a:ea typeface="標楷體" charset="-120"/>
              </a:rPr>
              <a:t>Mobile Capability</a:t>
            </a:r>
          </a:p>
          <a:p>
            <a:r>
              <a:rPr lang="en-US" altLang="zh-TW" sz="2800">
                <a:latin typeface="Calibri" charset="0"/>
                <a:ea typeface="標楷體" charset="-120"/>
              </a:rPr>
              <a:t>API Access</a:t>
            </a:r>
          </a:p>
          <a:p>
            <a:r>
              <a:rPr lang="en-US" altLang="zh-TW" sz="2800">
                <a:latin typeface="Calibri" charset="0"/>
                <a:ea typeface="標楷體" charset="-120"/>
              </a:rPr>
              <a:t>Consistent User Interface</a:t>
            </a:r>
          </a:p>
          <a:p>
            <a:r>
              <a:rPr lang="en-US" altLang="zh-TW" sz="2800">
                <a:latin typeface="Calibri" charset="0"/>
                <a:ea typeface="標楷體" charset="-120"/>
              </a:rPr>
              <a:t>Workflow Functionality</a:t>
            </a:r>
          </a:p>
          <a:p>
            <a:r>
              <a:rPr lang="en-US" altLang="zh-TW" sz="2800">
                <a:latin typeface="Calibri" charset="0"/>
                <a:ea typeface="標楷體" charset="-120"/>
              </a:rPr>
              <a:t>Historical Data</a:t>
            </a:r>
            <a:endParaRPr lang="zh-TW" altLang="en-US" sz="2800">
              <a:latin typeface="Calibri" charset="0"/>
              <a:ea typeface="標楷體" charset="-120"/>
            </a:endParaRPr>
          </a:p>
        </p:txBody>
      </p:sp>
      <p:sp>
        <p:nvSpPr>
          <p:cNvPr id="3789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38AC06E-19B3-0549-8D9C-4EB6B45165E3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27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7892" name="矩形 5"/>
          <p:cNvSpPr>
            <a:spLocks noChangeArrowheads="1"/>
          </p:cNvSpPr>
          <p:nvPr/>
        </p:nvSpPr>
        <p:spPr bwMode="auto">
          <a:xfrm>
            <a:off x="452438" y="6567488"/>
            <a:ext cx="8296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7F7F7F"/>
                </a:solidFill>
              </a:rPr>
              <a:t>Source: Chuck Hemann and Ken Burbary, Digital Marketing Analytics: Making Sense of Consumer Data in a Digital World, Que. 2013</a:t>
            </a:r>
            <a:endParaRPr lang="zh-TW" altLang="en-US" sz="10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Search Analytics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38914" name="內容版面配置區 2"/>
          <p:cNvSpPr>
            <a:spLocks noGrp="1"/>
          </p:cNvSpPr>
          <p:nvPr>
            <p:ph idx="1"/>
          </p:nvPr>
        </p:nvSpPr>
        <p:spPr>
          <a:xfrm>
            <a:off x="457200" y="1422400"/>
            <a:ext cx="8229600" cy="4910138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Free Tools for Collecting Insights Through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Search Data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Google Trends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YouTube Trends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The Google AdWords Keyword Tool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Yahoo! Clues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Paid Tools for Collecting Insights Through Search Data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The BrightEdge SEO Platform 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3891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1D3C6291-67F3-1041-B8C8-7EE266351413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28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8916" name="矩形 6"/>
          <p:cNvSpPr>
            <a:spLocks noChangeArrowheads="1"/>
          </p:cNvSpPr>
          <p:nvPr/>
        </p:nvSpPr>
        <p:spPr bwMode="auto">
          <a:xfrm>
            <a:off x="452438" y="6567488"/>
            <a:ext cx="8296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7F7F7F"/>
                </a:solidFill>
              </a:rPr>
              <a:t>Source: Chuck Hemann and Ken Burbary, Digital Marketing Analytics: Making Sense of Consumer Data in a Digital World, Que. 2013</a:t>
            </a:r>
            <a:endParaRPr lang="zh-TW" altLang="en-US" sz="10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78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Owned Social Metrics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3993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Facebook page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Twitter account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YouTube channel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399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1EACFEC7-CEC5-7B4B-A6B2-94512B839F2E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29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9940" name="矩形 5"/>
          <p:cNvSpPr>
            <a:spLocks noChangeArrowheads="1"/>
          </p:cNvSpPr>
          <p:nvPr/>
        </p:nvSpPr>
        <p:spPr bwMode="auto">
          <a:xfrm>
            <a:off x="452438" y="6567488"/>
            <a:ext cx="8296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7F7F7F"/>
                </a:solidFill>
              </a:rPr>
              <a:t>Source: Chuck Hemann and Ken Burbary, Digital Marketing Analytics: Making Sense of Consumer Data in a Digital World, Que. 2013</a:t>
            </a:r>
            <a:endParaRPr lang="zh-TW" altLang="en-US" sz="10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43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07950" y="1125538"/>
            <a:ext cx="8856663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z="2400" dirty="0">
                <a:latin typeface="Calibri" charset="0"/>
                <a:ea typeface="標楷體" charset="-120"/>
              </a:rPr>
              <a:t>週次 (Week)    日期 (Date)    內容 (Subject/Topics)</a:t>
            </a:r>
          </a:p>
          <a:p>
            <a:pPr>
              <a:buFont typeface="Arial" charset="0"/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4    </a:t>
            </a:r>
            <a:r>
              <a:rPr lang="en-US" altLang="zh-TW" sz="2400" dirty="0" smtClean="0">
                <a:latin typeface="Calibri" charset="0"/>
                <a:ea typeface="標楷體" charset="-120"/>
              </a:rPr>
              <a:t>2017/03/08    </a:t>
            </a:r>
            <a:r>
              <a:rPr lang="en-US" altLang="zh-TW" sz="2400" dirty="0">
                <a:latin typeface="Calibri" charset="0"/>
                <a:ea typeface="標楷體" charset="-120"/>
              </a:rPr>
              <a:t>Big Data Processing Platforms with SMACK: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 Spark, </a:t>
            </a:r>
            <a:r>
              <a:rPr lang="en-US" altLang="zh-TW" sz="2400" dirty="0" err="1">
                <a:latin typeface="Calibri" charset="0"/>
                <a:ea typeface="標楷體" charset="-120"/>
              </a:rPr>
              <a:t>Mesos</a:t>
            </a:r>
            <a:r>
              <a:rPr lang="en-US" altLang="zh-TW" sz="2400" dirty="0">
                <a:latin typeface="Calibri" charset="0"/>
                <a:ea typeface="標楷體" charset="-120"/>
              </a:rPr>
              <a:t>, </a:t>
            </a:r>
            <a:r>
              <a:rPr lang="en-US" altLang="zh-TW" sz="2400" dirty="0" err="1">
                <a:latin typeface="Calibri" charset="0"/>
                <a:ea typeface="標楷體" charset="-120"/>
              </a:rPr>
              <a:t>Akka</a:t>
            </a:r>
            <a:r>
              <a:rPr lang="en-US" altLang="zh-TW" sz="2400" dirty="0">
                <a:latin typeface="Calibri" charset="0"/>
                <a:ea typeface="標楷體" charset="-120"/>
              </a:rPr>
              <a:t>, Cassandra and Kafka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 (</a:t>
            </a:r>
            <a:r>
              <a:rPr lang="zh-TW" altLang="en-US" sz="2400" dirty="0">
                <a:latin typeface="Calibri" charset="0"/>
                <a:ea typeface="標楷體" charset="-120"/>
              </a:rPr>
              <a:t>大數據處理平台</a:t>
            </a:r>
            <a:r>
              <a:rPr lang="en-US" altLang="zh-TW" sz="2400" dirty="0">
                <a:latin typeface="Calibri" charset="0"/>
                <a:ea typeface="標楷體" charset="-120"/>
              </a:rPr>
              <a:t>SMACK</a:t>
            </a:r>
            <a:r>
              <a:rPr lang="zh-TW" altLang="en-US" sz="2400" dirty="0">
                <a:latin typeface="Calibri" charset="0"/>
                <a:ea typeface="標楷體" charset="-120"/>
              </a:rPr>
              <a:t>：</a:t>
            </a:r>
            <a:r>
              <a:rPr lang="en-US" altLang="zh-TW" sz="2400" dirty="0">
                <a:latin typeface="Calibri" charset="0"/>
                <a:ea typeface="標楷體" charset="-120"/>
              </a:rPr>
              <a:t/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   Spark, </a:t>
            </a:r>
            <a:r>
              <a:rPr lang="en-US" altLang="zh-TW" sz="2400" dirty="0" err="1">
                <a:latin typeface="Calibri" charset="0"/>
                <a:ea typeface="標楷體" charset="-120"/>
              </a:rPr>
              <a:t>Mesos</a:t>
            </a:r>
            <a:r>
              <a:rPr lang="en-US" altLang="zh-TW" sz="2400" dirty="0">
                <a:latin typeface="Calibri" charset="0"/>
                <a:ea typeface="標楷體" charset="-120"/>
              </a:rPr>
              <a:t>, </a:t>
            </a:r>
            <a:r>
              <a:rPr lang="en-US" altLang="zh-TW" sz="2400" dirty="0" err="1">
                <a:latin typeface="Calibri" charset="0"/>
                <a:ea typeface="標楷體" charset="-120"/>
              </a:rPr>
              <a:t>Akka</a:t>
            </a:r>
            <a:r>
              <a:rPr lang="en-US" altLang="zh-TW" sz="2400" dirty="0">
                <a:latin typeface="Calibri" charset="0"/>
                <a:ea typeface="標楷體" charset="-120"/>
              </a:rPr>
              <a:t>, Cassandra, Kafka)</a:t>
            </a:r>
          </a:p>
          <a:p>
            <a:pPr>
              <a:buFont typeface="Arial" charset="0"/>
              <a:buNone/>
            </a:pPr>
            <a:r>
              <a:rPr lang="en-US" altLang="zh-TW" sz="24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5    </a:t>
            </a:r>
            <a:r>
              <a:rPr lang="en-US" altLang="zh-TW" sz="2400" dirty="0" smtClean="0">
                <a:solidFill>
                  <a:schemeClr val="accent1"/>
                </a:solidFill>
                <a:latin typeface="Calibri" charset="0"/>
                <a:ea typeface="標楷體" charset="-120"/>
              </a:rPr>
              <a:t>2017/03/15    </a:t>
            </a:r>
            <a:r>
              <a:rPr lang="en-US" altLang="zh-TW" sz="24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Big Data Analytics with </a:t>
            </a:r>
            <a:r>
              <a:rPr lang="en-US" altLang="zh-TW" sz="2400" dirty="0" err="1">
                <a:solidFill>
                  <a:schemeClr val="accent1"/>
                </a:solidFill>
                <a:latin typeface="Calibri" charset="0"/>
                <a:ea typeface="標楷體" charset="-120"/>
              </a:rPr>
              <a:t>Numpy</a:t>
            </a:r>
            <a:r>
              <a:rPr lang="en-US" altLang="zh-TW" sz="24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 in Python </a:t>
            </a:r>
            <a:br>
              <a:rPr lang="en-US" altLang="zh-TW" sz="2400" dirty="0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 sz="24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                           (Python </a:t>
            </a:r>
            <a:r>
              <a:rPr lang="en-US" altLang="zh-TW" sz="2400" dirty="0" err="1">
                <a:solidFill>
                  <a:schemeClr val="accent1"/>
                </a:solidFill>
                <a:latin typeface="Calibri" charset="0"/>
                <a:ea typeface="標楷體" charset="-120"/>
              </a:rPr>
              <a:t>Numpy</a:t>
            </a:r>
            <a:r>
              <a:rPr lang="en-US" altLang="zh-TW" sz="24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 </a:t>
            </a:r>
            <a:r>
              <a:rPr lang="zh-TW" altLang="en-US" sz="24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大數據分析</a:t>
            </a:r>
            <a:r>
              <a:rPr lang="en-US" altLang="zh-TW" sz="24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)</a:t>
            </a:r>
          </a:p>
          <a:p>
            <a:pPr>
              <a:buFont typeface="Arial" charset="0"/>
              <a:buNone/>
            </a:pPr>
            <a:r>
              <a:rPr lang="en-US" altLang="zh-TW" sz="24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6    </a:t>
            </a:r>
            <a:r>
              <a:rPr lang="en-US" altLang="zh-TW" sz="2400" dirty="0" smtClean="0">
                <a:solidFill>
                  <a:schemeClr val="accent1"/>
                </a:solidFill>
                <a:latin typeface="Calibri" charset="0"/>
                <a:ea typeface="標楷體" charset="-120"/>
              </a:rPr>
              <a:t>2017/03/22    </a:t>
            </a:r>
            <a:r>
              <a:rPr lang="en-US" altLang="zh-TW" sz="24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Finance Big Data Analytics with Pandas in Python</a:t>
            </a:r>
            <a:br>
              <a:rPr lang="en-US" altLang="zh-TW" sz="2400" dirty="0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 sz="24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                           (Python Pandas </a:t>
            </a:r>
            <a:r>
              <a:rPr lang="zh-TW" altLang="en-US" sz="24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財務大數據分析</a:t>
            </a:r>
            <a:r>
              <a:rPr lang="en-US" altLang="zh-TW" sz="24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)</a:t>
            </a:r>
          </a:p>
          <a:p>
            <a:pPr>
              <a:buFont typeface="Arial" charset="0"/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7    </a:t>
            </a:r>
            <a:r>
              <a:rPr lang="en-US" altLang="zh-TW" sz="2400" dirty="0" smtClean="0">
                <a:latin typeface="Calibri" charset="0"/>
                <a:ea typeface="標楷體" charset="-120"/>
              </a:rPr>
              <a:t>2017/03/29    </a:t>
            </a:r>
            <a:r>
              <a:rPr lang="en-US" altLang="zh-TW" sz="2400" dirty="0">
                <a:latin typeface="Calibri" charset="0"/>
                <a:ea typeface="標楷體" charset="-120"/>
              </a:rPr>
              <a:t>Text Mining Techniques and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 Natural Language Processing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 (</a:t>
            </a:r>
            <a:r>
              <a:rPr lang="zh-TW" altLang="en-US" sz="2400" dirty="0">
                <a:latin typeface="Calibri" charset="0"/>
                <a:ea typeface="標楷體" charset="-120"/>
              </a:rPr>
              <a:t>文字探勘分析技術與自然語言處理</a:t>
            </a:r>
            <a:r>
              <a:rPr lang="en-US" altLang="zh-TW" sz="2400" dirty="0">
                <a:latin typeface="Calibri" charset="0"/>
                <a:ea typeface="標楷體" charset="-120"/>
              </a:rPr>
              <a:t>)</a:t>
            </a:r>
          </a:p>
          <a:p>
            <a:pPr>
              <a:buFont typeface="Arial" charset="0"/>
              <a:buNone/>
            </a:pPr>
            <a:r>
              <a:rPr lang="en-US" altLang="zh-TW" sz="2400" dirty="0">
                <a:solidFill>
                  <a:srgbClr val="7F7F7F"/>
                </a:solidFill>
                <a:latin typeface="Calibri" charset="0"/>
                <a:ea typeface="標楷體" charset="-120"/>
              </a:rPr>
              <a:t>8    </a:t>
            </a:r>
            <a:r>
              <a:rPr lang="en-US" altLang="zh-TW" sz="2400" dirty="0" smtClean="0">
                <a:solidFill>
                  <a:srgbClr val="7F7F7F"/>
                </a:solidFill>
                <a:latin typeface="Calibri" charset="0"/>
                <a:ea typeface="標楷體" charset="-120"/>
              </a:rPr>
              <a:t>2017/04/05    </a:t>
            </a:r>
            <a:r>
              <a:rPr lang="en-US" altLang="zh-TW" sz="2400" dirty="0">
                <a:solidFill>
                  <a:srgbClr val="7F7F7F"/>
                </a:solidFill>
                <a:latin typeface="Calibri" charset="0"/>
                <a:ea typeface="標楷體" charset="-120"/>
              </a:rPr>
              <a:t>Off-campus study (</a:t>
            </a:r>
            <a:r>
              <a:rPr lang="zh-TW" altLang="en-US" sz="2400" dirty="0">
                <a:solidFill>
                  <a:srgbClr val="7F7F7F"/>
                </a:solidFill>
                <a:latin typeface="Calibri" charset="0"/>
                <a:ea typeface="標楷體" charset="-120"/>
              </a:rPr>
              <a:t>教學行政觀摩日</a:t>
            </a:r>
            <a:r>
              <a:rPr lang="en-US" altLang="zh-TW" sz="2400" dirty="0">
                <a:solidFill>
                  <a:srgbClr val="7F7F7F"/>
                </a:solidFill>
                <a:latin typeface="Calibri" charset="0"/>
                <a:ea typeface="標楷體" charset="-120"/>
              </a:rPr>
              <a:t>)</a:t>
            </a:r>
          </a:p>
        </p:txBody>
      </p:sp>
      <p:sp>
        <p:nvSpPr>
          <p:cNvPr id="11267" name="矩形 4"/>
          <p:cNvSpPr>
            <a:spLocks noChangeArrowheads="1"/>
          </p:cNvSpPr>
          <p:nvPr/>
        </p:nvSpPr>
        <p:spPr bwMode="auto">
          <a:xfrm>
            <a:off x="395288" y="260350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>
              <a:solidFill>
                <a:schemeClr val="tx2"/>
              </a:solidFill>
              <a:ea typeface="標楷體" charset="-120"/>
            </a:endParaRPr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09A6F3-DFBB-1641-9407-1706BC1E7DC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Own Social Media Metrics: Facebook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096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Total likes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Reach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Organic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Paid reach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Viral reach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Engaged users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People taking about this (PTAT)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Likes, comments, and shares by post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096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05F7779-6CFB-1343-9605-252DC6424F81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30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0964" name="矩形 5"/>
          <p:cNvSpPr>
            <a:spLocks noChangeArrowheads="1"/>
          </p:cNvSpPr>
          <p:nvPr/>
        </p:nvSpPr>
        <p:spPr bwMode="auto">
          <a:xfrm>
            <a:off x="452438" y="6567488"/>
            <a:ext cx="8296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7F7F7F"/>
                </a:solidFill>
              </a:rPr>
              <a:t>Source: Chuck Hemann and Ken Burbary, Digital Marketing Analytics: Making Sense of Consumer Data in a Digital World, Que. 2013</a:t>
            </a:r>
            <a:endParaRPr lang="zh-TW" altLang="en-US" sz="10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98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Own Social Media Metrics: </a:t>
            </a:r>
            <a:b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Twitter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19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Followers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Retweets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Replies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Clicks and click-through rate (CTR)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Impressions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6ACAE2B4-7590-F24C-94E6-9D6A36D737BC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31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1988" name="矩形 5"/>
          <p:cNvSpPr>
            <a:spLocks noChangeArrowheads="1"/>
          </p:cNvSpPr>
          <p:nvPr/>
        </p:nvSpPr>
        <p:spPr bwMode="auto">
          <a:xfrm>
            <a:off x="452438" y="6567488"/>
            <a:ext cx="8296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7F7F7F"/>
                </a:solidFill>
              </a:rPr>
              <a:t>Source: Chuck Hemann and Ken Burbary, Digital Marketing Analytics: Making Sense of Consumer Data in a Digital World, Que. 2013</a:t>
            </a:r>
            <a:endParaRPr lang="zh-TW" altLang="en-US" sz="10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3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Own Social Media Metrics: YouTube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301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Views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Subscribers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Likes/dislikes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Comments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Favorites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Sharing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301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42B14FF-73F4-854B-92AA-F8F74CD1C53B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32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3012" name="矩形 5"/>
          <p:cNvSpPr>
            <a:spLocks noChangeArrowheads="1"/>
          </p:cNvSpPr>
          <p:nvPr/>
        </p:nvSpPr>
        <p:spPr bwMode="auto">
          <a:xfrm>
            <a:off x="452438" y="6567488"/>
            <a:ext cx="8296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7F7F7F"/>
                </a:solidFill>
              </a:rPr>
              <a:t>Source: Chuck Hemann and Ken Burbary, Digital Marketing Analytics: Making Sense of Consumer Data in a Digital World, Que. 2013</a:t>
            </a:r>
            <a:endParaRPr lang="zh-TW" altLang="en-US" sz="10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31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Followers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Views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Comments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Shares</a:t>
            </a:r>
          </a:p>
          <a:p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403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94AA654-0EF1-E747-9F9D-805CC40F02EA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33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403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Own Social Media Metrics: SlideShare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4036" name="矩形 6"/>
          <p:cNvSpPr>
            <a:spLocks noChangeArrowheads="1"/>
          </p:cNvSpPr>
          <p:nvPr/>
        </p:nvSpPr>
        <p:spPr bwMode="auto">
          <a:xfrm>
            <a:off x="452438" y="6567488"/>
            <a:ext cx="8296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7F7F7F"/>
                </a:solidFill>
              </a:rPr>
              <a:t>Source: Chuck Hemann and Ken Burbary, Digital Marketing Analytics: Making Sense of Consumer Data in a Digital World, Que. 2013</a:t>
            </a:r>
            <a:endParaRPr lang="zh-TW" altLang="en-US" sz="10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59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Followers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Number of boards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Number of pins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Likes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Repins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Comments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505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20D26D8-81CF-F848-AB53-BFC83602001F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34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5059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Own Social Media Metrics: </a:t>
            </a:r>
            <a:b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Pinterest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5060" name="矩形 6"/>
          <p:cNvSpPr>
            <a:spLocks noChangeArrowheads="1"/>
          </p:cNvSpPr>
          <p:nvPr/>
        </p:nvSpPr>
        <p:spPr bwMode="auto">
          <a:xfrm>
            <a:off x="452438" y="6567488"/>
            <a:ext cx="8296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7F7F7F"/>
                </a:solidFill>
              </a:rPr>
              <a:t>Source: Chuck Hemann and Ken Burbary, Digital Marketing Analytics: Making Sense of Consumer Data in a Digital World, Que. 2013</a:t>
            </a:r>
            <a:endParaRPr lang="zh-TW" altLang="en-US" sz="10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58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Own Social Media Metrics: </a:t>
            </a:r>
            <a:b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Google+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608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Number of people who have an account circled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+1s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Comments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608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167554E-A6F7-3547-B6E9-16A6082D9A65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35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6084" name="矩形 5"/>
          <p:cNvSpPr>
            <a:spLocks noChangeArrowheads="1"/>
          </p:cNvSpPr>
          <p:nvPr/>
        </p:nvSpPr>
        <p:spPr bwMode="auto">
          <a:xfrm>
            <a:off x="452438" y="6567488"/>
            <a:ext cx="8296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7F7F7F"/>
                </a:solidFill>
              </a:rPr>
              <a:t>Source: Chuck Hemann and Ken Burbary, Digital Marketing Analytics: Making Sense of Consumer Data in a Digital World, Que. 2013</a:t>
            </a:r>
            <a:endParaRPr lang="zh-TW" altLang="en-US" sz="10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82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Earned Social Media Metrics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710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Earned conversations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In-network conversations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710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5730020-3E1B-2749-8926-52FA0AF2BEC0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36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7108" name="矩形 5"/>
          <p:cNvSpPr>
            <a:spLocks noChangeArrowheads="1"/>
          </p:cNvSpPr>
          <p:nvPr/>
        </p:nvSpPr>
        <p:spPr bwMode="auto">
          <a:xfrm>
            <a:off x="452438" y="6567488"/>
            <a:ext cx="8296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7F7F7F"/>
                </a:solidFill>
              </a:rPr>
              <a:t>Source: Chuck Hemann and Ken Burbary, Digital Marketing Analytics: Making Sense of Consumer Data in a Digital World, Que. 2013</a:t>
            </a:r>
            <a:endParaRPr lang="zh-TW" altLang="en-US" sz="10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588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Earned Social Media Metrics:</a:t>
            </a:r>
            <a:b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Earned conversations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813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Share of voice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Share of conversation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Sentiment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Message resonance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Overall conversation volume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81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0766B18-51FD-714E-9324-35C8C306B784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37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48132" name="Picture 2" descr="http://static1.squarespace.com/static/525065bce4b0b7fca7551ea8/t/547e9e1ae4b0d2f5ad314bf2/1417584154181/?format=5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4510088"/>
            <a:ext cx="3408362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矩形 4"/>
          <p:cNvSpPr>
            <a:spLocks noChangeArrowheads="1"/>
          </p:cNvSpPr>
          <p:nvPr/>
        </p:nvSpPr>
        <p:spPr bwMode="auto">
          <a:xfrm>
            <a:off x="5222875" y="6237288"/>
            <a:ext cx="3060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800">
                <a:solidFill>
                  <a:srgbClr val="A6A6A6"/>
                </a:solidFill>
              </a:rPr>
              <a:t>Source: http://www.elvtd.com/elevation/p/beings-of-resonance</a:t>
            </a:r>
            <a:endParaRPr lang="zh-TW" altLang="en-US" sz="800">
              <a:solidFill>
                <a:srgbClr val="A6A6A6"/>
              </a:solidFill>
            </a:endParaRPr>
          </a:p>
        </p:txBody>
      </p:sp>
      <p:sp>
        <p:nvSpPr>
          <p:cNvPr id="48134" name="矩形 7"/>
          <p:cNvSpPr>
            <a:spLocks noChangeArrowheads="1"/>
          </p:cNvSpPr>
          <p:nvPr/>
        </p:nvSpPr>
        <p:spPr bwMode="auto">
          <a:xfrm>
            <a:off x="452438" y="6567488"/>
            <a:ext cx="8296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7F7F7F"/>
                </a:solidFill>
              </a:rPr>
              <a:t>Source: Chuck Hemann and Ken Burbary, Digital Marketing Analytics: Making Sense of Consumer Data in a Digital World, Que. 2013</a:t>
            </a:r>
            <a:endParaRPr lang="zh-TW" altLang="en-US" sz="10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0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Demystifying Web Data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915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Visits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Unique page views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Bounce rate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Pages per visit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Traffic sources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Conversion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915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EC0499CB-F56E-A441-B57B-AD59D4F4F7FF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38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9156" name="矩形 4"/>
          <p:cNvSpPr>
            <a:spLocks noChangeArrowheads="1"/>
          </p:cNvSpPr>
          <p:nvPr/>
        </p:nvSpPr>
        <p:spPr bwMode="auto">
          <a:xfrm>
            <a:off x="452438" y="6567488"/>
            <a:ext cx="8296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7F7F7F"/>
                </a:solidFill>
              </a:rPr>
              <a:t>Source: Chuck Hemann and Ken Burbary, Digital Marketing Analytics: Making Sense of Consumer Data in a Digital World, Que. 2013</a:t>
            </a:r>
            <a:endParaRPr lang="zh-TW" altLang="en-US" sz="10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98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Searching for the Right Metrics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501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E5AEB6C-5CE1-5A4A-B008-7E9C60A9CD7B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39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971550" y="2119313"/>
            <a:ext cx="3240088" cy="3240087"/>
          </a:xfrm>
          <a:prstGeom prst="ellipse">
            <a:avLst/>
          </a:prstGeom>
          <a:solidFill>
            <a:srgbClr val="00009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4843463" y="2119313"/>
            <a:ext cx="3240087" cy="3240087"/>
          </a:xfrm>
          <a:prstGeom prst="ellipse">
            <a:avLst/>
          </a:prstGeom>
          <a:solidFill>
            <a:srgbClr val="0066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70000" y="3481388"/>
            <a:ext cx="2641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800" b="1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Paid Searches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841875" y="3481388"/>
            <a:ext cx="32416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800" b="1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Organic Searches</a:t>
            </a:r>
          </a:p>
        </p:txBody>
      </p:sp>
      <p:sp>
        <p:nvSpPr>
          <p:cNvPr id="50183" name="矩形 9"/>
          <p:cNvSpPr>
            <a:spLocks noChangeArrowheads="1"/>
          </p:cNvSpPr>
          <p:nvPr/>
        </p:nvSpPr>
        <p:spPr bwMode="auto">
          <a:xfrm>
            <a:off x="452438" y="6567488"/>
            <a:ext cx="8296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7F7F7F"/>
                </a:solidFill>
              </a:rPr>
              <a:t>Source: Chuck Hemann and Ken Burbary, Digital Marketing Analytics: Making Sense of Consumer Data in a Digital World, Que. 2013</a:t>
            </a:r>
            <a:endParaRPr lang="zh-TW" altLang="en-US" sz="10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07950" y="1125538"/>
            <a:ext cx="8856663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z="2400" dirty="0">
                <a:latin typeface="Calibri" charset="0"/>
                <a:ea typeface="標楷體" charset="-120"/>
              </a:rPr>
              <a:t>週次 (Week)    日期 (Date)    內容 (Subject/Topics)</a:t>
            </a:r>
          </a:p>
          <a:p>
            <a:pPr>
              <a:buFont typeface="Arial" charset="0"/>
              <a:buNone/>
            </a:pPr>
            <a:r>
              <a:rPr lang="en-US" altLang="zh-TW" sz="2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9    </a:t>
            </a:r>
            <a:r>
              <a:rPr lang="en-US" altLang="zh-TW" sz="2400" dirty="0" smtClean="0">
                <a:solidFill>
                  <a:srgbClr val="FF0000"/>
                </a:solidFill>
                <a:latin typeface="Calibri" charset="0"/>
                <a:ea typeface="標楷體" charset="-120"/>
              </a:rPr>
              <a:t>2017/04/12     </a:t>
            </a:r>
            <a:r>
              <a:rPr lang="en-US" altLang="zh-TW" sz="2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Social Media Marketing Analytics </a:t>
            </a:r>
            <a:br>
              <a:rPr lang="en-US" altLang="zh-TW" sz="2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2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                           (</a:t>
            </a:r>
            <a:r>
              <a:rPr lang="zh-TW" altLang="en-US" sz="2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社群媒體行銷分析</a:t>
            </a:r>
            <a:r>
              <a:rPr lang="en-US" altLang="zh-TW" sz="2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)</a:t>
            </a:r>
          </a:p>
          <a:p>
            <a:pPr>
              <a:buFont typeface="Arial" charset="0"/>
              <a:buNone/>
            </a:pPr>
            <a:r>
              <a:rPr lang="en-US" altLang="zh-TW" sz="2400" dirty="0">
                <a:solidFill>
                  <a:srgbClr val="984807"/>
                </a:solidFill>
                <a:latin typeface="Calibri" charset="0"/>
                <a:ea typeface="標楷體" charset="-120"/>
              </a:rPr>
              <a:t>10    </a:t>
            </a:r>
            <a:r>
              <a:rPr lang="en-US" altLang="zh-TW" sz="2400" dirty="0" smtClean="0">
                <a:solidFill>
                  <a:srgbClr val="984807"/>
                </a:solidFill>
                <a:latin typeface="Calibri" charset="0"/>
                <a:ea typeface="標楷體" charset="-120"/>
              </a:rPr>
              <a:t>2017/04/19    </a:t>
            </a:r>
            <a:r>
              <a:rPr lang="zh-TW" altLang="en-US" sz="2400" dirty="0">
                <a:solidFill>
                  <a:srgbClr val="984807"/>
                </a:solidFill>
                <a:latin typeface="Calibri" charset="0"/>
                <a:ea typeface="標楷體" charset="-120"/>
              </a:rPr>
              <a:t>期中報告 </a:t>
            </a:r>
            <a:r>
              <a:rPr lang="en-US" altLang="zh-TW" sz="2400" dirty="0">
                <a:solidFill>
                  <a:srgbClr val="984807"/>
                </a:solidFill>
                <a:latin typeface="Calibri" charset="0"/>
                <a:ea typeface="標楷體" charset="-120"/>
              </a:rPr>
              <a:t>(Midterm Project Report)</a:t>
            </a:r>
          </a:p>
          <a:p>
            <a:pPr>
              <a:buFont typeface="Arial" charset="0"/>
              <a:buNone/>
            </a:pPr>
            <a:r>
              <a:rPr lang="en-US" altLang="zh-TW" sz="2400" dirty="0">
                <a:solidFill>
                  <a:srgbClr val="31859C"/>
                </a:solidFill>
                <a:latin typeface="Calibri" charset="0"/>
                <a:ea typeface="標楷體" charset="-120"/>
              </a:rPr>
              <a:t>11    </a:t>
            </a:r>
            <a:r>
              <a:rPr lang="en-US" altLang="zh-TW" sz="2400" dirty="0" smtClean="0">
                <a:solidFill>
                  <a:srgbClr val="31859C"/>
                </a:solidFill>
                <a:latin typeface="Calibri" charset="0"/>
                <a:ea typeface="標楷體" charset="-120"/>
              </a:rPr>
              <a:t>2017/04/26    </a:t>
            </a:r>
            <a:r>
              <a:rPr lang="en-US" altLang="zh-TW" sz="2400" dirty="0">
                <a:solidFill>
                  <a:srgbClr val="31859C"/>
                </a:solidFill>
                <a:latin typeface="Calibri" charset="0"/>
                <a:ea typeface="標楷體" charset="-120"/>
              </a:rPr>
              <a:t>Deep Learning with </a:t>
            </a:r>
            <a:r>
              <a:rPr lang="en-US" altLang="zh-TW" sz="2400" dirty="0" err="1">
                <a:solidFill>
                  <a:srgbClr val="31859C"/>
                </a:solidFill>
                <a:latin typeface="Calibri" charset="0"/>
                <a:ea typeface="標楷體" charset="-120"/>
              </a:rPr>
              <a:t>Theano</a:t>
            </a:r>
            <a:r>
              <a:rPr lang="en-US" altLang="zh-TW" sz="2400" dirty="0">
                <a:solidFill>
                  <a:srgbClr val="31859C"/>
                </a:solidFill>
                <a:latin typeface="Calibri" charset="0"/>
                <a:ea typeface="標楷體" charset="-120"/>
              </a:rPr>
              <a:t> and </a:t>
            </a:r>
            <a:r>
              <a:rPr lang="en-US" altLang="zh-TW" sz="2400" dirty="0" err="1">
                <a:solidFill>
                  <a:srgbClr val="31859C"/>
                </a:solidFill>
                <a:latin typeface="Calibri" charset="0"/>
                <a:ea typeface="標楷體" charset="-120"/>
              </a:rPr>
              <a:t>Keras</a:t>
            </a:r>
            <a:r>
              <a:rPr lang="en-US" altLang="zh-TW" sz="2400" dirty="0">
                <a:solidFill>
                  <a:srgbClr val="31859C"/>
                </a:solidFill>
                <a:latin typeface="Calibri" charset="0"/>
                <a:ea typeface="標楷體" charset="-120"/>
              </a:rPr>
              <a:t> in Python</a:t>
            </a:r>
            <a:br>
              <a:rPr lang="en-US" altLang="zh-TW" sz="2400" dirty="0">
                <a:solidFill>
                  <a:srgbClr val="31859C"/>
                </a:solidFill>
                <a:latin typeface="Calibri" charset="0"/>
                <a:ea typeface="標楷體" charset="-120"/>
              </a:rPr>
            </a:br>
            <a:r>
              <a:rPr lang="en-US" altLang="zh-TW" sz="2400" dirty="0">
                <a:solidFill>
                  <a:srgbClr val="31859C"/>
                </a:solidFill>
                <a:latin typeface="Calibri" charset="0"/>
                <a:ea typeface="標楷體" charset="-120"/>
              </a:rPr>
              <a:t>                             (Python </a:t>
            </a:r>
            <a:r>
              <a:rPr lang="en-US" altLang="zh-TW" sz="2400" dirty="0" err="1">
                <a:solidFill>
                  <a:srgbClr val="31859C"/>
                </a:solidFill>
                <a:latin typeface="Calibri" charset="0"/>
                <a:ea typeface="標楷體" charset="-120"/>
              </a:rPr>
              <a:t>Theano</a:t>
            </a:r>
            <a:r>
              <a:rPr lang="en-US" altLang="zh-TW" sz="2400" dirty="0">
                <a:solidFill>
                  <a:srgbClr val="31859C"/>
                </a:solidFill>
                <a:latin typeface="Calibri" charset="0"/>
                <a:ea typeface="標楷體" charset="-120"/>
              </a:rPr>
              <a:t> </a:t>
            </a:r>
            <a:r>
              <a:rPr lang="zh-TW" altLang="en-US" sz="2400" dirty="0">
                <a:solidFill>
                  <a:srgbClr val="31859C"/>
                </a:solidFill>
                <a:latin typeface="Calibri" charset="0"/>
                <a:ea typeface="標楷體" charset="-120"/>
              </a:rPr>
              <a:t>和 </a:t>
            </a:r>
            <a:r>
              <a:rPr lang="en-US" altLang="zh-TW" sz="2400" dirty="0" err="1">
                <a:solidFill>
                  <a:srgbClr val="31859C"/>
                </a:solidFill>
                <a:latin typeface="Calibri" charset="0"/>
                <a:ea typeface="標楷體" charset="-120"/>
              </a:rPr>
              <a:t>Keras</a:t>
            </a:r>
            <a:r>
              <a:rPr lang="en-US" altLang="zh-TW" sz="2400" dirty="0">
                <a:solidFill>
                  <a:srgbClr val="31859C"/>
                </a:solidFill>
                <a:latin typeface="Calibri" charset="0"/>
                <a:ea typeface="標楷體" charset="-120"/>
              </a:rPr>
              <a:t> </a:t>
            </a:r>
            <a:r>
              <a:rPr lang="zh-TW" altLang="en-US" sz="2400" dirty="0">
                <a:solidFill>
                  <a:srgbClr val="31859C"/>
                </a:solidFill>
                <a:latin typeface="Calibri" charset="0"/>
                <a:ea typeface="標楷體" charset="-120"/>
              </a:rPr>
              <a:t>深度學習</a:t>
            </a:r>
            <a:r>
              <a:rPr lang="en-US" altLang="zh-TW" sz="2400" dirty="0">
                <a:solidFill>
                  <a:srgbClr val="31859C"/>
                </a:solidFill>
                <a:latin typeface="Calibri" charset="0"/>
                <a:ea typeface="標楷體" charset="-120"/>
              </a:rPr>
              <a:t>)</a:t>
            </a:r>
          </a:p>
          <a:p>
            <a:pPr>
              <a:buFont typeface="Arial" charset="0"/>
              <a:buNone/>
            </a:pPr>
            <a:r>
              <a:rPr lang="en-US" altLang="zh-TW" sz="2400" dirty="0">
                <a:solidFill>
                  <a:srgbClr val="31859C"/>
                </a:solidFill>
                <a:latin typeface="Calibri" charset="0"/>
                <a:ea typeface="標楷體" charset="-120"/>
              </a:rPr>
              <a:t>12    </a:t>
            </a:r>
            <a:r>
              <a:rPr lang="en-US" altLang="zh-TW" sz="2400" dirty="0" smtClean="0">
                <a:solidFill>
                  <a:srgbClr val="31859C"/>
                </a:solidFill>
                <a:latin typeface="Calibri" charset="0"/>
                <a:ea typeface="標楷體" charset="-120"/>
              </a:rPr>
              <a:t>2017/05/03    </a:t>
            </a:r>
            <a:r>
              <a:rPr lang="en-US" altLang="zh-TW" sz="2400" dirty="0">
                <a:solidFill>
                  <a:srgbClr val="31859C"/>
                </a:solidFill>
                <a:latin typeface="Calibri" charset="0"/>
                <a:ea typeface="標楷體" charset="-120"/>
              </a:rPr>
              <a:t>Deep Learning with Google </a:t>
            </a:r>
            <a:r>
              <a:rPr lang="en-US" altLang="zh-TW" sz="2400" dirty="0" err="1">
                <a:solidFill>
                  <a:srgbClr val="31859C"/>
                </a:solidFill>
                <a:latin typeface="Calibri" charset="0"/>
                <a:ea typeface="標楷體" charset="-120"/>
              </a:rPr>
              <a:t>TensorFlow</a:t>
            </a:r>
            <a:r>
              <a:rPr lang="en-US" altLang="zh-TW" sz="2400" dirty="0">
                <a:solidFill>
                  <a:srgbClr val="31859C"/>
                </a:solidFill>
                <a:latin typeface="Calibri" charset="0"/>
                <a:ea typeface="標楷體" charset="-120"/>
              </a:rPr>
              <a:t> </a:t>
            </a:r>
            <a:br>
              <a:rPr lang="en-US" altLang="zh-TW" sz="2400" dirty="0">
                <a:solidFill>
                  <a:srgbClr val="31859C"/>
                </a:solidFill>
                <a:latin typeface="Calibri" charset="0"/>
                <a:ea typeface="標楷體" charset="-120"/>
              </a:rPr>
            </a:br>
            <a:r>
              <a:rPr lang="en-US" altLang="zh-TW" sz="2400" dirty="0">
                <a:solidFill>
                  <a:srgbClr val="31859C"/>
                </a:solidFill>
                <a:latin typeface="Calibri" charset="0"/>
                <a:ea typeface="標楷體" charset="-120"/>
              </a:rPr>
              <a:t>                             (Google </a:t>
            </a:r>
            <a:r>
              <a:rPr lang="en-US" altLang="zh-TW" sz="2400" dirty="0" err="1">
                <a:solidFill>
                  <a:srgbClr val="31859C"/>
                </a:solidFill>
                <a:latin typeface="Calibri" charset="0"/>
                <a:ea typeface="標楷體" charset="-120"/>
              </a:rPr>
              <a:t>TensorFlow</a:t>
            </a:r>
            <a:r>
              <a:rPr lang="en-US" altLang="zh-TW" sz="2400" dirty="0">
                <a:solidFill>
                  <a:srgbClr val="31859C"/>
                </a:solidFill>
                <a:latin typeface="Calibri" charset="0"/>
                <a:ea typeface="標楷體" charset="-120"/>
              </a:rPr>
              <a:t> </a:t>
            </a:r>
            <a:r>
              <a:rPr lang="zh-TW" altLang="en-US" sz="2400" dirty="0">
                <a:solidFill>
                  <a:srgbClr val="31859C"/>
                </a:solidFill>
                <a:latin typeface="Calibri" charset="0"/>
                <a:ea typeface="標楷體" charset="-120"/>
              </a:rPr>
              <a:t>深度學習</a:t>
            </a:r>
            <a:r>
              <a:rPr lang="en-US" altLang="zh-TW" sz="2400" dirty="0">
                <a:solidFill>
                  <a:srgbClr val="31859C"/>
                </a:solidFill>
                <a:latin typeface="Calibri" charset="0"/>
                <a:ea typeface="標楷體" charset="-120"/>
              </a:rPr>
              <a:t>)</a:t>
            </a:r>
          </a:p>
          <a:p>
            <a:pPr>
              <a:buFont typeface="Arial" charset="0"/>
              <a:buNone/>
            </a:pPr>
            <a:r>
              <a:rPr lang="en-US" altLang="zh-TW" sz="2400" dirty="0">
                <a:solidFill>
                  <a:srgbClr val="31859C"/>
                </a:solidFill>
                <a:latin typeface="Calibri" charset="0"/>
                <a:ea typeface="標楷體" charset="-120"/>
              </a:rPr>
              <a:t>13    </a:t>
            </a:r>
            <a:r>
              <a:rPr lang="en-US" altLang="zh-TW" sz="2400" dirty="0" smtClean="0">
                <a:solidFill>
                  <a:srgbClr val="31859C"/>
                </a:solidFill>
                <a:latin typeface="Calibri" charset="0"/>
                <a:ea typeface="標楷體" charset="-120"/>
              </a:rPr>
              <a:t>2017/05/10    </a:t>
            </a:r>
            <a:r>
              <a:rPr lang="en-US" altLang="zh-TW" sz="2400" dirty="0">
                <a:solidFill>
                  <a:srgbClr val="31859C"/>
                </a:solidFill>
                <a:latin typeface="Calibri" charset="0"/>
                <a:ea typeface="標楷體" charset="-120"/>
              </a:rPr>
              <a:t>Sentiment Analysis on Social Media with </a:t>
            </a:r>
            <a:br>
              <a:rPr lang="en-US" altLang="zh-TW" sz="2400" dirty="0">
                <a:solidFill>
                  <a:srgbClr val="31859C"/>
                </a:solidFill>
                <a:latin typeface="Calibri" charset="0"/>
                <a:ea typeface="標楷體" charset="-120"/>
              </a:rPr>
            </a:br>
            <a:r>
              <a:rPr lang="en-US" altLang="zh-TW" sz="2400" dirty="0">
                <a:solidFill>
                  <a:srgbClr val="31859C"/>
                </a:solidFill>
                <a:latin typeface="Calibri" charset="0"/>
                <a:ea typeface="標楷體" charset="-120"/>
              </a:rPr>
              <a:t>                              Deep Learning</a:t>
            </a:r>
            <a:r>
              <a:rPr lang="en-US" altLang="zh-TW" sz="2200" dirty="0">
                <a:solidFill>
                  <a:srgbClr val="31859C"/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2400" dirty="0">
                <a:solidFill>
                  <a:srgbClr val="31859C"/>
                </a:solidFill>
                <a:latin typeface="Calibri" charset="0"/>
                <a:ea typeface="標楷體" charset="-120"/>
              </a:rPr>
              <a:t/>
            </a:r>
            <a:br>
              <a:rPr lang="en-US" altLang="zh-TW" sz="2400" dirty="0">
                <a:solidFill>
                  <a:srgbClr val="31859C"/>
                </a:solidFill>
                <a:latin typeface="Calibri" charset="0"/>
                <a:ea typeface="標楷體" charset="-120"/>
              </a:rPr>
            </a:br>
            <a:r>
              <a:rPr lang="en-US" altLang="zh-TW" sz="2400" dirty="0">
                <a:solidFill>
                  <a:srgbClr val="31859C"/>
                </a:solidFill>
                <a:latin typeface="Calibri" charset="0"/>
                <a:ea typeface="標楷體" charset="-120"/>
              </a:rPr>
              <a:t>                             (</a:t>
            </a:r>
            <a:r>
              <a:rPr lang="zh-TW" altLang="en-US" sz="2400" dirty="0">
                <a:solidFill>
                  <a:srgbClr val="31859C"/>
                </a:solidFill>
                <a:latin typeface="Calibri" charset="0"/>
                <a:ea typeface="標楷體" charset="-120"/>
              </a:rPr>
              <a:t>深度學習社群媒體情感分析</a:t>
            </a:r>
            <a:r>
              <a:rPr lang="en-US" altLang="zh-TW" sz="2400" dirty="0">
                <a:solidFill>
                  <a:srgbClr val="31859C"/>
                </a:solidFill>
                <a:latin typeface="Calibri" charset="0"/>
                <a:ea typeface="標楷體" charset="-120"/>
              </a:rPr>
              <a:t>)</a:t>
            </a:r>
          </a:p>
        </p:txBody>
      </p:sp>
      <p:sp>
        <p:nvSpPr>
          <p:cNvPr id="12291" name="矩形 4"/>
          <p:cNvSpPr>
            <a:spLocks noChangeArrowheads="1"/>
          </p:cNvSpPr>
          <p:nvPr/>
        </p:nvSpPr>
        <p:spPr bwMode="auto">
          <a:xfrm>
            <a:off x="395288" y="260350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>
              <a:solidFill>
                <a:schemeClr val="tx2"/>
              </a:solidFill>
              <a:ea typeface="標楷體" charset="-120"/>
            </a:endParaRPr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91E7FA-4FD9-B746-84C9-6382B3441B42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Paid Searches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5222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Impressions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Clicks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Click-through rate (CTR)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Cost per click (CPC)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Impression share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Sales or revenue per click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Average position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5222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0121341-4649-124D-9E7C-1B3DCD198FC9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40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2228" name="矩形 4"/>
          <p:cNvSpPr>
            <a:spLocks noChangeArrowheads="1"/>
          </p:cNvSpPr>
          <p:nvPr/>
        </p:nvSpPr>
        <p:spPr bwMode="auto">
          <a:xfrm>
            <a:off x="452438" y="6567488"/>
            <a:ext cx="8296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7F7F7F"/>
                </a:solidFill>
              </a:rPr>
              <a:t>Source: Chuck Hemann and Ken Burbary, Digital Marketing Analytics: Making Sense of Consumer Data in a Digital World, Que. 2013</a:t>
            </a:r>
            <a:endParaRPr lang="zh-TW" altLang="en-US" sz="10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379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Organic Searches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5325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Known and unknown keywords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Known and unknown branded keywords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Total visits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Total conversions from known keywords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Average search position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5325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BE3445C-0E69-774D-9645-87FF80516672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41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3252" name="矩形 4"/>
          <p:cNvSpPr>
            <a:spLocks noChangeArrowheads="1"/>
          </p:cNvSpPr>
          <p:nvPr/>
        </p:nvSpPr>
        <p:spPr bwMode="auto">
          <a:xfrm>
            <a:off x="452438" y="6567488"/>
            <a:ext cx="8296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7F7F7F"/>
                </a:solidFill>
              </a:rPr>
              <a:t>Source: Chuck Hemann and Ken Burbary, Digital Marketing Analytics: Making Sense of Consumer Data in a Digital World, Que. 2013</a:t>
            </a:r>
            <a:endParaRPr lang="zh-TW" altLang="en-US" sz="10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928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Aligning Digital and Traditional Analytics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5427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Primary Research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Brand reputation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Message resonance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Executive reputation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Advertising performance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Traditional Media Monitoring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Traditional CRM Data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5427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3BA2B83-1393-EC4F-8F0D-DE1D35F37322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42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4276" name="矩形 4"/>
          <p:cNvSpPr>
            <a:spLocks noChangeArrowheads="1"/>
          </p:cNvSpPr>
          <p:nvPr/>
        </p:nvSpPr>
        <p:spPr bwMode="auto">
          <a:xfrm>
            <a:off x="452438" y="6567488"/>
            <a:ext cx="8296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7F7F7F"/>
                </a:solidFill>
              </a:rPr>
              <a:t>Source: Chuck Hemann and Ken Burbary, Digital Marketing Analytics: Making Sense of Consumer Data in a Digital World, Que. 2013</a:t>
            </a:r>
            <a:endParaRPr lang="zh-TW" altLang="en-US" sz="10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24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Social Media Listening Evolution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5529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3388A34-1CBF-F949-9418-1CD28DB5B1DE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43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479550" y="1628775"/>
            <a:ext cx="6548438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dirty="0"/>
              <a:t>Location of conversations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1479550" y="2876550"/>
            <a:ext cx="6548438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dirty="0"/>
              <a:t>Sentiment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1479550" y="4124325"/>
            <a:ext cx="6548438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dirty="0"/>
              <a:t>Key message penetration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1479550" y="5373688"/>
            <a:ext cx="6548438" cy="935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dirty="0"/>
              <a:t>Key influencers</a:t>
            </a:r>
          </a:p>
        </p:txBody>
      </p:sp>
      <p:sp>
        <p:nvSpPr>
          <p:cNvPr id="55303" name="矩形 9"/>
          <p:cNvSpPr>
            <a:spLocks noChangeArrowheads="1"/>
          </p:cNvSpPr>
          <p:nvPr/>
        </p:nvSpPr>
        <p:spPr bwMode="auto">
          <a:xfrm>
            <a:off x="452438" y="6567488"/>
            <a:ext cx="8296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7F7F7F"/>
                </a:solidFill>
              </a:rPr>
              <a:t>Source: Chuck Hemann and Ken Burbary, Digital Marketing Analytics: Making Sense of Consumer Data in a Digital World, Que. 2013</a:t>
            </a:r>
            <a:endParaRPr lang="zh-TW" altLang="en-US" sz="10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207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標題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640763" cy="720725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Social Analytics Lifecycle</a:t>
            </a:r>
            <a:r>
              <a:rPr lang="zh-TW" altLang="en-US">
                <a:solidFill>
                  <a:schemeClr val="tx2"/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(5</a:t>
            </a:r>
            <a:r>
              <a:rPr lang="zh-TW" altLang="en-US">
                <a:solidFill>
                  <a:schemeClr val="tx2"/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Stages)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5734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24591BF0-494C-E64C-8F82-45CFE4AD2E8E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44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33375" y="1054100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1. Discover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333375" y="2233613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2. Analyze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333375" y="3414713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3. Segment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333375" y="4595813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4. Strategy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333375" y="5776913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5. Execution</a:t>
            </a:r>
          </a:p>
        </p:txBody>
      </p:sp>
      <p:sp>
        <p:nvSpPr>
          <p:cNvPr id="5" name="向下箭號 4"/>
          <p:cNvSpPr/>
          <p:nvPr/>
        </p:nvSpPr>
        <p:spPr>
          <a:xfrm>
            <a:off x="1187450" y="1771650"/>
            <a:ext cx="360363" cy="3619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15" name="向下箭號 14"/>
          <p:cNvSpPr/>
          <p:nvPr/>
        </p:nvSpPr>
        <p:spPr>
          <a:xfrm>
            <a:off x="1187450" y="2947988"/>
            <a:ext cx="360363" cy="36036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16" name="向下箭號 15"/>
          <p:cNvSpPr/>
          <p:nvPr/>
        </p:nvSpPr>
        <p:spPr>
          <a:xfrm>
            <a:off x="1187450" y="4124325"/>
            <a:ext cx="360363" cy="360363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17" name="向下箭號 16"/>
          <p:cNvSpPr/>
          <p:nvPr/>
        </p:nvSpPr>
        <p:spPr>
          <a:xfrm>
            <a:off x="1187450" y="5299075"/>
            <a:ext cx="360363" cy="3619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57356" name="矩形 17"/>
          <p:cNvSpPr>
            <a:spLocks noChangeArrowheads="1"/>
          </p:cNvSpPr>
          <p:nvPr/>
        </p:nvSpPr>
        <p:spPr bwMode="auto">
          <a:xfrm>
            <a:off x="452438" y="6567488"/>
            <a:ext cx="8296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7F7F7F"/>
                </a:solidFill>
              </a:rPr>
              <a:t>Source: Chuck Hemann and Ken Burbary, Digital Marketing Analytics: Making Sense of Consumer Data in a Digital World, Que. 2013</a:t>
            </a:r>
            <a:endParaRPr lang="zh-TW" altLang="en-US" sz="10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29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7B6740C-65D4-964A-AB06-329AB461B6FB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45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33375" y="1054100"/>
            <a:ext cx="2043113" cy="57467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1. Discover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333375" y="2233613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2. Analyze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333375" y="3414713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3. Segment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333375" y="4595813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4. Strategy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333375" y="5776913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5. Execution</a:t>
            </a:r>
          </a:p>
        </p:txBody>
      </p:sp>
      <p:sp>
        <p:nvSpPr>
          <p:cNvPr id="5" name="向下箭號 4"/>
          <p:cNvSpPr/>
          <p:nvPr/>
        </p:nvSpPr>
        <p:spPr>
          <a:xfrm>
            <a:off x="1187450" y="1771650"/>
            <a:ext cx="360363" cy="3619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15" name="向下箭號 14"/>
          <p:cNvSpPr/>
          <p:nvPr/>
        </p:nvSpPr>
        <p:spPr>
          <a:xfrm>
            <a:off x="1187450" y="2947988"/>
            <a:ext cx="360363" cy="36036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16" name="向下箭號 15"/>
          <p:cNvSpPr/>
          <p:nvPr/>
        </p:nvSpPr>
        <p:spPr>
          <a:xfrm>
            <a:off x="1187450" y="4124325"/>
            <a:ext cx="360363" cy="360363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17" name="向下箭號 16"/>
          <p:cNvSpPr/>
          <p:nvPr/>
        </p:nvSpPr>
        <p:spPr>
          <a:xfrm>
            <a:off x="1187450" y="5299075"/>
            <a:ext cx="360363" cy="3619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2625725" y="1627188"/>
            <a:ext cx="6323013" cy="3602037"/>
          </a:xfrm>
          <a:prstGeom prst="roundRect">
            <a:avLst>
              <a:gd name="adj" fmla="val 64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新細明體" charset="0"/>
            </a:endParaRPr>
          </a:p>
        </p:txBody>
      </p:sp>
      <p:sp>
        <p:nvSpPr>
          <p:cNvPr id="3" name="雲朵形圖說文字 2"/>
          <p:cNvSpPr/>
          <p:nvPr/>
        </p:nvSpPr>
        <p:spPr>
          <a:xfrm>
            <a:off x="2843213" y="2179638"/>
            <a:ext cx="5689600" cy="2505075"/>
          </a:xfrm>
          <a:prstGeom prst="cloudCallout">
            <a:avLst>
              <a:gd name="adj1" fmla="val 43010"/>
              <a:gd name="adj2" fmla="val -68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492500" y="2619375"/>
            <a:ext cx="4286250" cy="1385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2400" b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Social Web</a:t>
            </a:r>
          </a:p>
          <a:p>
            <a:pPr algn="ctr" eaLnBrk="1" hangingPunct="1">
              <a:defRPr/>
            </a:pPr>
            <a:r>
              <a:rPr lang="en-US" altLang="zh-TW" sz="2000" smtClean="0"/>
              <a:t>(blogs, social networks, forums/message boards,</a:t>
            </a:r>
          </a:p>
          <a:p>
            <a:pPr algn="ctr" eaLnBrk="1" hangingPunct="1">
              <a:defRPr/>
            </a:pPr>
            <a:r>
              <a:rPr lang="en-US" altLang="zh-TW" sz="2000" smtClean="0"/>
              <a:t>Video/phone sharing)</a:t>
            </a:r>
            <a:endParaRPr lang="zh-TW" altLang="en-US" sz="2000" smtClean="0"/>
          </a:p>
        </p:txBody>
      </p:sp>
      <p:sp>
        <p:nvSpPr>
          <p:cNvPr id="19" name="圓角矩形 18"/>
          <p:cNvSpPr/>
          <p:nvPr/>
        </p:nvSpPr>
        <p:spPr>
          <a:xfrm>
            <a:off x="2625725" y="1052513"/>
            <a:ext cx="2043113" cy="57467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1. Discover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139700" y="836613"/>
            <a:ext cx="2486025" cy="99536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2625725" y="836613"/>
            <a:ext cx="6323013" cy="4643437"/>
          </a:xfrm>
          <a:prstGeom prst="roundRect">
            <a:avLst>
              <a:gd name="adj" fmla="val 2847"/>
            </a:avLst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59409" name="矩形 21"/>
          <p:cNvSpPr>
            <a:spLocks noChangeArrowheads="1"/>
          </p:cNvSpPr>
          <p:nvPr/>
        </p:nvSpPr>
        <p:spPr bwMode="auto">
          <a:xfrm>
            <a:off x="452438" y="6567488"/>
            <a:ext cx="8296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7F7F7F"/>
                </a:solidFill>
              </a:rPr>
              <a:t>Source: Chuck Hemann and Ken Burbary, Digital Marketing Analytics: Making Sense of Consumer Data in a Digital World, Que. 2013</a:t>
            </a:r>
            <a:endParaRPr lang="zh-TW" altLang="en-US" sz="1000">
              <a:solidFill>
                <a:srgbClr val="7F7F7F"/>
              </a:solidFill>
            </a:endParaRPr>
          </a:p>
        </p:txBody>
      </p:sp>
      <p:sp>
        <p:nvSpPr>
          <p:cNvPr id="59410" name="標題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640763" cy="720725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Social Analytics Lifecycle</a:t>
            </a:r>
            <a:r>
              <a:rPr lang="zh-TW" altLang="en-US">
                <a:solidFill>
                  <a:schemeClr val="tx2"/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(5</a:t>
            </a:r>
            <a:r>
              <a:rPr lang="zh-TW" altLang="en-US">
                <a:solidFill>
                  <a:schemeClr val="tx2"/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Stages)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57770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A9BBFE2-22A1-9542-A36B-C42CC65ABCA7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46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33375" y="1054100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1. Discover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333375" y="2233613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2. Analyze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333375" y="3414713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3. Segment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333375" y="4595813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4. Strategy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333375" y="5776913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5. Execution</a:t>
            </a:r>
          </a:p>
        </p:txBody>
      </p:sp>
      <p:sp>
        <p:nvSpPr>
          <p:cNvPr id="5" name="向下箭號 4"/>
          <p:cNvSpPr/>
          <p:nvPr/>
        </p:nvSpPr>
        <p:spPr>
          <a:xfrm>
            <a:off x="1187450" y="1771650"/>
            <a:ext cx="360363" cy="3619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15" name="向下箭號 14"/>
          <p:cNvSpPr/>
          <p:nvPr/>
        </p:nvSpPr>
        <p:spPr>
          <a:xfrm>
            <a:off x="1187450" y="2947988"/>
            <a:ext cx="360363" cy="36036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16" name="向下箭號 15"/>
          <p:cNvSpPr/>
          <p:nvPr/>
        </p:nvSpPr>
        <p:spPr>
          <a:xfrm>
            <a:off x="1187450" y="4124325"/>
            <a:ext cx="360363" cy="360363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17" name="向下箭號 16"/>
          <p:cNvSpPr/>
          <p:nvPr/>
        </p:nvSpPr>
        <p:spPr>
          <a:xfrm>
            <a:off x="1187450" y="5299075"/>
            <a:ext cx="360363" cy="3619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2625725" y="2233613"/>
            <a:ext cx="6323013" cy="714375"/>
          </a:xfrm>
          <a:prstGeom prst="roundRect">
            <a:avLst>
              <a:gd name="adj" fmla="val 64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新細明體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43225" y="2381250"/>
            <a:ext cx="5688013" cy="400050"/>
          </a:xfrm>
          <a:prstGeom prst="rect">
            <a:avLst/>
          </a:prstGeom>
          <a:solidFill>
            <a:srgbClr val="FF6600"/>
          </a:solidFill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Distill relevant signal from social noise</a:t>
            </a:r>
            <a:endParaRPr lang="zh-TW" altLang="en-US" sz="20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563938" y="1014413"/>
            <a:ext cx="4287837" cy="830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2400" b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Social Web</a:t>
            </a:r>
          </a:p>
          <a:p>
            <a:pPr algn="ctr" eaLnBrk="1" hangingPunct="1">
              <a:defRPr/>
            </a:pPr>
            <a:r>
              <a:rPr lang="en-US" altLang="zh-TW" sz="1200" smtClean="0"/>
              <a:t>(blogs, social networks, forums/message boards,</a:t>
            </a:r>
          </a:p>
          <a:p>
            <a:pPr algn="ctr" eaLnBrk="1" hangingPunct="1">
              <a:defRPr/>
            </a:pPr>
            <a:r>
              <a:rPr lang="en-US" altLang="zh-TW" sz="1200" smtClean="0"/>
              <a:t>Video/phone sharing)</a:t>
            </a:r>
            <a:endParaRPr lang="zh-TW" altLang="en-US" sz="1200" smtClean="0"/>
          </a:p>
        </p:txBody>
      </p:sp>
      <p:sp>
        <p:nvSpPr>
          <p:cNvPr id="3" name="圓角矩形 2"/>
          <p:cNvSpPr/>
          <p:nvPr/>
        </p:nvSpPr>
        <p:spPr>
          <a:xfrm>
            <a:off x="107950" y="2060575"/>
            <a:ext cx="8964613" cy="99536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61455" name="矩形 19"/>
          <p:cNvSpPr>
            <a:spLocks noChangeArrowheads="1"/>
          </p:cNvSpPr>
          <p:nvPr/>
        </p:nvSpPr>
        <p:spPr bwMode="auto">
          <a:xfrm>
            <a:off x="452438" y="6567488"/>
            <a:ext cx="8296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7F7F7F"/>
                </a:solidFill>
              </a:rPr>
              <a:t>Source: Chuck Hemann and Ken Burbary, Digital Marketing Analytics: Making Sense of Consumer Data in a Digital World, Que. 2013</a:t>
            </a:r>
            <a:endParaRPr lang="zh-TW" altLang="en-US" sz="1000">
              <a:solidFill>
                <a:srgbClr val="7F7F7F"/>
              </a:solidFill>
            </a:endParaRPr>
          </a:p>
        </p:txBody>
      </p:sp>
      <p:sp>
        <p:nvSpPr>
          <p:cNvPr id="61456" name="標題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640763" cy="720725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Social Analytics Lifecycle</a:t>
            </a:r>
            <a:r>
              <a:rPr lang="zh-TW" altLang="en-US">
                <a:solidFill>
                  <a:schemeClr val="tx2"/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(5</a:t>
            </a:r>
            <a:r>
              <a:rPr lang="zh-TW" altLang="en-US">
                <a:solidFill>
                  <a:schemeClr val="tx2"/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Stages)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40380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A88EA87C-2993-2F41-AB11-B53052AF8A85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47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634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157788"/>
            <a:ext cx="4752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333375" y="1054100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1. Discover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333375" y="2233613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2. Analyze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333375" y="3414713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3. Segment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333375" y="4595813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4. Strategy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333375" y="5776913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5. Execution</a:t>
            </a:r>
          </a:p>
        </p:txBody>
      </p:sp>
      <p:sp>
        <p:nvSpPr>
          <p:cNvPr id="5" name="向下箭號 4"/>
          <p:cNvSpPr/>
          <p:nvPr/>
        </p:nvSpPr>
        <p:spPr>
          <a:xfrm>
            <a:off x="1187450" y="1771650"/>
            <a:ext cx="360363" cy="3619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15" name="向下箭號 14"/>
          <p:cNvSpPr/>
          <p:nvPr/>
        </p:nvSpPr>
        <p:spPr>
          <a:xfrm>
            <a:off x="1187450" y="2947988"/>
            <a:ext cx="360363" cy="36036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16" name="向下箭號 15"/>
          <p:cNvSpPr/>
          <p:nvPr/>
        </p:nvSpPr>
        <p:spPr>
          <a:xfrm>
            <a:off x="1187450" y="4124325"/>
            <a:ext cx="360363" cy="360363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17" name="向下箭號 16"/>
          <p:cNvSpPr/>
          <p:nvPr/>
        </p:nvSpPr>
        <p:spPr>
          <a:xfrm>
            <a:off x="1187450" y="5299075"/>
            <a:ext cx="360363" cy="3619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2625725" y="2233613"/>
            <a:ext cx="6323013" cy="714375"/>
          </a:xfrm>
          <a:prstGeom prst="roundRect">
            <a:avLst>
              <a:gd name="adj" fmla="val 64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新細明體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43225" y="2381250"/>
            <a:ext cx="5688013" cy="400050"/>
          </a:xfrm>
          <a:prstGeom prst="rect">
            <a:avLst/>
          </a:prstGeom>
          <a:solidFill>
            <a:srgbClr val="FF6600"/>
          </a:solidFill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Distill relevant signal from social noise</a:t>
            </a:r>
            <a:endParaRPr lang="zh-TW" altLang="en-US" sz="20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563938" y="1014413"/>
            <a:ext cx="4287837" cy="830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2400" b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Social Web</a:t>
            </a:r>
          </a:p>
          <a:p>
            <a:pPr algn="ctr" eaLnBrk="1" hangingPunct="1">
              <a:defRPr/>
            </a:pPr>
            <a:r>
              <a:rPr lang="en-US" altLang="zh-TW" sz="1200" smtClean="0"/>
              <a:t>(blogs, social networks, forums/message boards,</a:t>
            </a:r>
          </a:p>
          <a:p>
            <a:pPr algn="ctr" eaLnBrk="1" hangingPunct="1">
              <a:defRPr/>
            </a:pPr>
            <a:r>
              <a:rPr lang="en-US" altLang="zh-TW" sz="1200" smtClean="0"/>
              <a:t>Video/phone sharing)</a:t>
            </a:r>
            <a:endParaRPr lang="zh-TW" altLang="en-US" sz="1200" smtClean="0"/>
          </a:p>
        </p:txBody>
      </p:sp>
      <p:sp>
        <p:nvSpPr>
          <p:cNvPr id="20" name="圓角矩形 19"/>
          <p:cNvSpPr/>
          <p:nvPr/>
        </p:nvSpPr>
        <p:spPr>
          <a:xfrm>
            <a:off x="2627313" y="2997200"/>
            <a:ext cx="6324600" cy="3570288"/>
          </a:xfrm>
          <a:prstGeom prst="roundRect">
            <a:avLst>
              <a:gd name="adj" fmla="val 64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新細明體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916238" y="3141663"/>
            <a:ext cx="5688012" cy="7064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Segmentation </a:t>
            </a:r>
            <a:br>
              <a:rPr lang="en-US" altLang="zh-TW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zh-TW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(Filter, Group, Tag, Assign)</a:t>
            </a:r>
            <a:endParaRPr lang="zh-TW" altLang="en-US" sz="20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2771775" y="3998913"/>
            <a:ext cx="5976938" cy="1951037"/>
          </a:xfrm>
          <a:prstGeom prst="roundRect">
            <a:avLst>
              <a:gd name="adj" fmla="val 642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新細明體" charset="0"/>
            </a:endParaRPr>
          </a:p>
        </p:txBody>
      </p:sp>
      <p:sp>
        <p:nvSpPr>
          <p:cNvPr id="29" name="向下箭號 28"/>
          <p:cNvSpPr/>
          <p:nvPr/>
        </p:nvSpPr>
        <p:spPr>
          <a:xfrm>
            <a:off x="3502025" y="3860800"/>
            <a:ext cx="360363" cy="22066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30" name="圓角矩形 29"/>
          <p:cNvSpPr/>
          <p:nvPr/>
        </p:nvSpPr>
        <p:spPr>
          <a:xfrm>
            <a:off x="4643438" y="4076700"/>
            <a:ext cx="2160587" cy="1700213"/>
          </a:xfrm>
          <a:prstGeom prst="roundRect">
            <a:avLst>
              <a:gd name="adj" fmla="val 642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新細明體" charset="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2857500" y="5037138"/>
            <a:ext cx="1676400" cy="579437"/>
          </a:xfrm>
          <a:prstGeom prst="roundRect">
            <a:avLst>
              <a:gd name="adj" fmla="val 6422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Product Development</a:t>
            </a:r>
          </a:p>
        </p:txBody>
      </p:sp>
      <p:sp>
        <p:nvSpPr>
          <p:cNvPr id="24" name="圓角矩形 23"/>
          <p:cNvSpPr/>
          <p:nvPr/>
        </p:nvSpPr>
        <p:spPr>
          <a:xfrm>
            <a:off x="2841625" y="4133850"/>
            <a:ext cx="1674813" cy="577850"/>
          </a:xfrm>
          <a:prstGeom prst="roundRect">
            <a:avLst>
              <a:gd name="adj" fmla="val 6422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Strategic Planning</a:t>
            </a:r>
          </a:p>
        </p:txBody>
      </p:sp>
      <p:sp>
        <p:nvSpPr>
          <p:cNvPr id="25" name="圓角矩形 24"/>
          <p:cNvSpPr/>
          <p:nvPr/>
        </p:nvSpPr>
        <p:spPr>
          <a:xfrm>
            <a:off x="4922838" y="4170363"/>
            <a:ext cx="1674812" cy="579437"/>
          </a:xfrm>
          <a:prstGeom prst="roundRect">
            <a:avLst>
              <a:gd name="adj" fmla="val 6422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/>
              <a:t>Corps Communication</a:t>
            </a:r>
          </a:p>
        </p:txBody>
      </p:sp>
      <p:sp>
        <p:nvSpPr>
          <p:cNvPr id="26" name="圓角矩形 25"/>
          <p:cNvSpPr/>
          <p:nvPr/>
        </p:nvSpPr>
        <p:spPr>
          <a:xfrm>
            <a:off x="4910138" y="5032375"/>
            <a:ext cx="1676400" cy="579438"/>
          </a:xfrm>
          <a:prstGeom prst="roundRect">
            <a:avLst>
              <a:gd name="adj" fmla="val 6422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Marketing  &amp; Advertising</a:t>
            </a:r>
          </a:p>
        </p:txBody>
      </p:sp>
      <p:sp>
        <p:nvSpPr>
          <p:cNvPr id="27" name="圓角矩形 26"/>
          <p:cNvSpPr/>
          <p:nvPr/>
        </p:nvSpPr>
        <p:spPr>
          <a:xfrm>
            <a:off x="6919913" y="4149725"/>
            <a:ext cx="1676400" cy="577850"/>
          </a:xfrm>
          <a:prstGeom prst="roundRect">
            <a:avLst>
              <a:gd name="adj" fmla="val 6422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Customer Care</a:t>
            </a:r>
          </a:p>
        </p:txBody>
      </p:sp>
      <p:sp>
        <p:nvSpPr>
          <p:cNvPr id="28" name="圓角矩形 27"/>
          <p:cNvSpPr/>
          <p:nvPr/>
        </p:nvSpPr>
        <p:spPr>
          <a:xfrm>
            <a:off x="6894513" y="5038725"/>
            <a:ext cx="1676400" cy="577850"/>
          </a:xfrm>
          <a:prstGeom prst="roundRect">
            <a:avLst>
              <a:gd name="adj" fmla="val 6422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Sales</a:t>
            </a:r>
          </a:p>
        </p:txBody>
      </p:sp>
      <p:sp>
        <p:nvSpPr>
          <p:cNvPr id="31" name="向下箭號 30"/>
          <p:cNvSpPr/>
          <p:nvPr/>
        </p:nvSpPr>
        <p:spPr>
          <a:xfrm>
            <a:off x="5580063" y="3860800"/>
            <a:ext cx="360362" cy="22066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32" name="向下箭號 31"/>
          <p:cNvSpPr/>
          <p:nvPr/>
        </p:nvSpPr>
        <p:spPr>
          <a:xfrm>
            <a:off x="7670800" y="3889375"/>
            <a:ext cx="360363" cy="22066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71775" y="6064250"/>
            <a:ext cx="3017838" cy="33178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724525" y="6064250"/>
            <a:ext cx="3017838" cy="33178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3563938" y="6021388"/>
            <a:ext cx="130810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Strategic</a:t>
            </a:r>
            <a:endParaRPr lang="zh-TW" altLang="en-US" sz="2000" smtClean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6648450" y="6021388"/>
            <a:ext cx="130810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Tactical</a:t>
            </a:r>
            <a:endParaRPr lang="zh-TW" altLang="en-US" sz="2000" smtClean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39" name="直線單箭頭接點 38"/>
          <p:cNvCxnSpPr/>
          <p:nvPr/>
        </p:nvCxnSpPr>
        <p:spPr>
          <a:xfrm>
            <a:off x="4932363" y="6237288"/>
            <a:ext cx="6842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H="1">
            <a:off x="2833688" y="6237288"/>
            <a:ext cx="7302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H="1">
            <a:off x="5786438" y="6237288"/>
            <a:ext cx="7302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7956550" y="6237288"/>
            <a:ext cx="68421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圓角矩形 40"/>
          <p:cNvSpPr/>
          <p:nvPr/>
        </p:nvSpPr>
        <p:spPr>
          <a:xfrm>
            <a:off x="107950" y="3213100"/>
            <a:ext cx="2376488" cy="99536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42" name="圓角矩形 41"/>
          <p:cNvSpPr/>
          <p:nvPr/>
        </p:nvSpPr>
        <p:spPr>
          <a:xfrm>
            <a:off x="2471738" y="2976563"/>
            <a:ext cx="6480175" cy="3590925"/>
          </a:xfrm>
          <a:prstGeom prst="roundRect">
            <a:avLst>
              <a:gd name="adj" fmla="val 7119"/>
            </a:avLst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63526" name="矩形 42"/>
          <p:cNvSpPr>
            <a:spLocks noChangeArrowheads="1"/>
          </p:cNvSpPr>
          <p:nvPr/>
        </p:nvSpPr>
        <p:spPr bwMode="auto">
          <a:xfrm>
            <a:off x="452438" y="6567488"/>
            <a:ext cx="8296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7F7F7F"/>
                </a:solidFill>
              </a:rPr>
              <a:t>Source: Chuck Hemann and Ken Burbary, Digital Marketing Analytics: Making Sense of Consumer Data in a Digital World, Que. 2013</a:t>
            </a:r>
            <a:endParaRPr lang="zh-TW" altLang="en-US" sz="1000">
              <a:solidFill>
                <a:srgbClr val="7F7F7F"/>
              </a:solidFill>
            </a:endParaRPr>
          </a:p>
        </p:txBody>
      </p:sp>
      <p:sp>
        <p:nvSpPr>
          <p:cNvPr id="63527" name="標題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640763" cy="720725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Social Analytics Lifecycle</a:t>
            </a:r>
            <a:r>
              <a:rPr lang="zh-TW" altLang="en-US">
                <a:solidFill>
                  <a:schemeClr val="tx2"/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(5</a:t>
            </a:r>
            <a:r>
              <a:rPr lang="zh-TW" altLang="en-US">
                <a:solidFill>
                  <a:schemeClr val="tx2"/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Stages)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12990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48920DB-93EC-6E40-BDCC-339FDC796570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48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33375" y="1054100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1. Discover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333375" y="2233613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2. Analyze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333375" y="3414713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3. Segment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333375" y="4595813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4. Strategy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333375" y="5776913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5. Execution</a:t>
            </a:r>
          </a:p>
        </p:txBody>
      </p:sp>
      <p:sp>
        <p:nvSpPr>
          <p:cNvPr id="5" name="向下箭號 4"/>
          <p:cNvSpPr/>
          <p:nvPr/>
        </p:nvSpPr>
        <p:spPr>
          <a:xfrm>
            <a:off x="1187450" y="1771650"/>
            <a:ext cx="360363" cy="3619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15" name="向下箭號 14"/>
          <p:cNvSpPr/>
          <p:nvPr/>
        </p:nvSpPr>
        <p:spPr>
          <a:xfrm>
            <a:off x="1187450" y="2947988"/>
            <a:ext cx="360363" cy="36036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16" name="向下箭號 15"/>
          <p:cNvSpPr/>
          <p:nvPr/>
        </p:nvSpPr>
        <p:spPr>
          <a:xfrm>
            <a:off x="1187450" y="4124325"/>
            <a:ext cx="360363" cy="360363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17" name="向下箭號 16"/>
          <p:cNvSpPr/>
          <p:nvPr/>
        </p:nvSpPr>
        <p:spPr>
          <a:xfrm>
            <a:off x="1187450" y="5299075"/>
            <a:ext cx="360363" cy="3619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2625725" y="2233613"/>
            <a:ext cx="6323013" cy="714375"/>
          </a:xfrm>
          <a:prstGeom prst="roundRect">
            <a:avLst>
              <a:gd name="adj" fmla="val 64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新細明體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43225" y="2381250"/>
            <a:ext cx="5688013" cy="400050"/>
          </a:xfrm>
          <a:prstGeom prst="rect">
            <a:avLst/>
          </a:prstGeom>
          <a:solidFill>
            <a:srgbClr val="FF6600"/>
          </a:solidFill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Distill relevant signal from social noise</a:t>
            </a:r>
            <a:endParaRPr lang="zh-TW" altLang="en-US" sz="20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563938" y="1014413"/>
            <a:ext cx="4287837" cy="830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2400" b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Social Web</a:t>
            </a:r>
          </a:p>
          <a:p>
            <a:pPr algn="ctr" eaLnBrk="1" hangingPunct="1">
              <a:defRPr/>
            </a:pPr>
            <a:r>
              <a:rPr lang="en-US" altLang="zh-TW" sz="1200" smtClean="0"/>
              <a:t>(blogs, social networks, forums/message boards,</a:t>
            </a:r>
          </a:p>
          <a:p>
            <a:pPr algn="ctr" eaLnBrk="1" hangingPunct="1">
              <a:defRPr/>
            </a:pPr>
            <a:r>
              <a:rPr lang="en-US" altLang="zh-TW" sz="1200" smtClean="0"/>
              <a:t>Video/phone sharing)</a:t>
            </a:r>
            <a:endParaRPr lang="zh-TW" altLang="en-US" sz="1200" smtClean="0"/>
          </a:p>
        </p:txBody>
      </p:sp>
      <p:sp>
        <p:nvSpPr>
          <p:cNvPr id="49" name="圓角矩形 48"/>
          <p:cNvSpPr/>
          <p:nvPr/>
        </p:nvSpPr>
        <p:spPr>
          <a:xfrm>
            <a:off x="2640013" y="4508500"/>
            <a:ext cx="6324600" cy="714375"/>
          </a:xfrm>
          <a:prstGeom prst="roundRect">
            <a:avLst>
              <a:gd name="adj" fmla="val 64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新細明體" charset="0"/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2916238" y="4724400"/>
            <a:ext cx="5688012" cy="401638"/>
          </a:xfrm>
          <a:prstGeom prst="rect">
            <a:avLst/>
          </a:prstGeom>
          <a:solidFill>
            <a:srgbClr val="7030A0"/>
          </a:solidFill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Insights drive focused business strategies</a:t>
            </a:r>
            <a:endParaRPr lang="zh-TW" altLang="en-US" sz="20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" name="圓角矩形 49"/>
          <p:cNvSpPr/>
          <p:nvPr/>
        </p:nvSpPr>
        <p:spPr>
          <a:xfrm>
            <a:off x="179388" y="4392613"/>
            <a:ext cx="8840787" cy="946150"/>
          </a:xfrm>
          <a:prstGeom prst="roundRect">
            <a:avLst>
              <a:gd name="adj" fmla="val 6605"/>
            </a:avLst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51" name="圓角矩形 50"/>
          <p:cNvSpPr/>
          <p:nvPr/>
        </p:nvSpPr>
        <p:spPr>
          <a:xfrm>
            <a:off x="2608263" y="3128963"/>
            <a:ext cx="6324600" cy="1238250"/>
          </a:xfrm>
          <a:prstGeom prst="roundRect">
            <a:avLst>
              <a:gd name="adj" fmla="val 64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新細明體" charset="0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2916238" y="3284538"/>
            <a:ext cx="5688012" cy="7080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Segmentation </a:t>
            </a:r>
            <a:br>
              <a:rPr lang="en-US" altLang="zh-TW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zh-TW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(Filter, Group, Tag, Assign)</a:t>
            </a:r>
            <a:endParaRPr lang="zh-TW" altLang="en-US" sz="20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55" name="矩形 52"/>
          <p:cNvSpPr>
            <a:spLocks noChangeArrowheads="1"/>
          </p:cNvSpPr>
          <p:nvPr/>
        </p:nvSpPr>
        <p:spPr bwMode="auto">
          <a:xfrm>
            <a:off x="452438" y="6567488"/>
            <a:ext cx="8296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7F7F7F"/>
                </a:solidFill>
              </a:rPr>
              <a:t>Source: Chuck Hemann and Ken Burbary, Digital Marketing Analytics: Making Sense of Consumer Data in a Digital World, Que. 2013</a:t>
            </a:r>
            <a:endParaRPr lang="zh-TW" altLang="en-US" sz="1000">
              <a:solidFill>
                <a:srgbClr val="7F7F7F"/>
              </a:solidFill>
            </a:endParaRPr>
          </a:p>
        </p:txBody>
      </p:sp>
      <p:sp>
        <p:nvSpPr>
          <p:cNvPr id="65556" name="標題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640763" cy="720725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Social Analytics Lifecycle</a:t>
            </a:r>
            <a:r>
              <a:rPr lang="zh-TW" altLang="en-US">
                <a:solidFill>
                  <a:schemeClr val="tx2"/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(5</a:t>
            </a:r>
            <a:r>
              <a:rPr lang="zh-TW" altLang="en-US">
                <a:solidFill>
                  <a:schemeClr val="tx2"/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Stages)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72724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6A690264-82D6-E142-93DF-1B10690F1695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49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33375" y="1054100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1. Discover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333375" y="2233613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2. Analyze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333375" y="3414713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3. Segment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333375" y="4595813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4. Strategy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333375" y="5776913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5. Execution</a:t>
            </a:r>
          </a:p>
        </p:txBody>
      </p:sp>
      <p:sp>
        <p:nvSpPr>
          <p:cNvPr id="5" name="向下箭號 4"/>
          <p:cNvSpPr/>
          <p:nvPr/>
        </p:nvSpPr>
        <p:spPr>
          <a:xfrm>
            <a:off x="1187450" y="1771650"/>
            <a:ext cx="360363" cy="3619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15" name="向下箭號 14"/>
          <p:cNvSpPr/>
          <p:nvPr/>
        </p:nvSpPr>
        <p:spPr>
          <a:xfrm>
            <a:off x="1187450" y="2947988"/>
            <a:ext cx="360363" cy="36036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16" name="向下箭號 15"/>
          <p:cNvSpPr/>
          <p:nvPr/>
        </p:nvSpPr>
        <p:spPr>
          <a:xfrm>
            <a:off x="1187450" y="4124325"/>
            <a:ext cx="360363" cy="360363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17" name="向下箭號 16"/>
          <p:cNvSpPr/>
          <p:nvPr/>
        </p:nvSpPr>
        <p:spPr>
          <a:xfrm>
            <a:off x="1187450" y="5299075"/>
            <a:ext cx="360363" cy="3619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2625725" y="2233613"/>
            <a:ext cx="6323013" cy="714375"/>
          </a:xfrm>
          <a:prstGeom prst="roundRect">
            <a:avLst>
              <a:gd name="adj" fmla="val 64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新細明體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43225" y="2381250"/>
            <a:ext cx="5688013" cy="400050"/>
          </a:xfrm>
          <a:prstGeom prst="rect">
            <a:avLst/>
          </a:prstGeom>
          <a:solidFill>
            <a:srgbClr val="FF6600"/>
          </a:solidFill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Distill relevant signal from social noise</a:t>
            </a:r>
            <a:endParaRPr lang="zh-TW" altLang="en-US" sz="20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563938" y="1014413"/>
            <a:ext cx="4287837" cy="830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2400" b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Social Web</a:t>
            </a:r>
          </a:p>
          <a:p>
            <a:pPr algn="ctr" eaLnBrk="1" hangingPunct="1">
              <a:defRPr/>
            </a:pPr>
            <a:r>
              <a:rPr lang="en-US" altLang="zh-TW" sz="1200" smtClean="0"/>
              <a:t>(blogs, social networks, forums/message boards,</a:t>
            </a:r>
          </a:p>
          <a:p>
            <a:pPr algn="ctr" eaLnBrk="1" hangingPunct="1">
              <a:defRPr/>
            </a:pPr>
            <a:r>
              <a:rPr lang="en-US" altLang="zh-TW" sz="1200" smtClean="0"/>
              <a:t>Video/phone sharing)</a:t>
            </a:r>
            <a:endParaRPr lang="zh-TW" altLang="en-US" sz="1200" smtClean="0"/>
          </a:p>
        </p:txBody>
      </p:sp>
      <p:sp>
        <p:nvSpPr>
          <p:cNvPr id="49" name="圓角矩形 48"/>
          <p:cNvSpPr/>
          <p:nvPr/>
        </p:nvSpPr>
        <p:spPr>
          <a:xfrm>
            <a:off x="2640013" y="4508500"/>
            <a:ext cx="6324600" cy="714375"/>
          </a:xfrm>
          <a:prstGeom prst="roundRect">
            <a:avLst>
              <a:gd name="adj" fmla="val 64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新細明體" charset="0"/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2916238" y="4724400"/>
            <a:ext cx="5688012" cy="401638"/>
          </a:xfrm>
          <a:prstGeom prst="rect">
            <a:avLst/>
          </a:prstGeom>
          <a:solidFill>
            <a:srgbClr val="7030A0"/>
          </a:solidFill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Insights drive focused business strategies</a:t>
            </a:r>
            <a:endParaRPr lang="zh-TW" altLang="en-US" sz="20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2640013" y="5299075"/>
            <a:ext cx="6324600" cy="1268413"/>
          </a:xfrm>
          <a:prstGeom prst="roundRect">
            <a:avLst>
              <a:gd name="adj" fmla="val 64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新細明體" charset="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2700338" y="5513388"/>
            <a:ext cx="1196975" cy="787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/>
              <a:t>Innovation</a:t>
            </a:r>
          </a:p>
        </p:txBody>
      </p:sp>
      <p:sp>
        <p:nvSpPr>
          <p:cNvPr id="25" name="圓角矩形 24"/>
          <p:cNvSpPr/>
          <p:nvPr/>
        </p:nvSpPr>
        <p:spPr>
          <a:xfrm>
            <a:off x="3948113" y="5513388"/>
            <a:ext cx="1196975" cy="787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Future Direction</a:t>
            </a:r>
          </a:p>
        </p:txBody>
      </p:sp>
      <p:sp>
        <p:nvSpPr>
          <p:cNvPr id="26" name="圓角矩形 25"/>
          <p:cNvSpPr/>
          <p:nvPr/>
        </p:nvSpPr>
        <p:spPr>
          <a:xfrm>
            <a:off x="5197475" y="5513388"/>
            <a:ext cx="1196975" cy="787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/>
              <a:t>Reputation </a:t>
            </a:r>
            <a:r>
              <a:rPr lang="en-US" altLang="zh-TW" sz="1200" dirty="0"/>
              <a:t>Management</a:t>
            </a:r>
          </a:p>
        </p:txBody>
      </p:sp>
      <p:sp>
        <p:nvSpPr>
          <p:cNvPr id="27" name="圓角矩形 26"/>
          <p:cNvSpPr/>
          <p:nvPr/>
        </p:nvSpPr>
        <p:spPr>
          <a:xfrm>
            <a:off x="6445250" y="5386388"/>
            <a:ext cx="1196975" cy="4191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/>
              <a:t>Campaigns</a:t>
            </a:r>
          </a:p>
        </p:txBody>
      </p:sp>
      <p:sp>
        <p:nvSpPr>
          <p:cNvPr id="28" name="圓角矩形 27"/>
          <p:cNvSpPr/>
          <p:nvPr/>
        </p:nvSpPr>
        <p:spPr>
          <a:xfrm>
            <a:off x="7694613" y="5513388"/>
            <a:ext cx="1196975" cy="787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/>
              <a:t>Customer Satisfaction </a:t>
            </a:r>
            <a:r>
              <a:rPr lang="en-US" altLang="zh-TW" sz="1200" dirty="0"/>
              <a:t>Improvements</a:t>
            </a:r>
          </a:p>
        </p:txBody>
      </p:sp>
      <p:sp>
        <p:nvSpPr>
          <p:cNvPr id="29" name="圓角矩形 28"/>
          <p:cNvSpPr/>
          <p:nvPr/>
        </p:nvSpPr>
        <p:spPr>
          <a:xfrm>
            <a:off x="6423025" y="5889625"/>
            <a:ext cx="1196975" cy="4191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dirty="0"/>
              <a:t>CRM</a:t>
            </a:r>
          </a:p>
        </p:txBody>
      </p:sp>
      <p:sp>
        <p:nvSpPr>
          <p:cNvPr id="30" name="圓角矩形 29"/>
          <p:cNvSpPr/>
          <p:nvPr/>
        </p:nvSpPr>
        <p:spPr>
          <a:xfrm>
            <a:off x="179388" y="5299075"/>
            <a:ext cx="8840787" cy="1268413"/>
          </a:xfrm>
          <a:prstGeom prst="roundRect">
            <a:avLst>
              <a:gd name="adj" fmla="val 6605"/>
            </a:avLst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2608263" y="3128963"/>
            <a:ext cx="6324600" cy="1238250"/>
          </a:xfrm>
          <a:prstGeom prst="roundRect">
            <a:avLst>
              <a:gd name="adj" fmla="val 64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新細明體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916238" y="3284538"/>
            <a:ext cx="5688012" cy="7080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Segmentation </a:t>
            </a:r>
            <a:br>
              <a:rPr lang="en-US" altLang="zh-TW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zh-TW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(Filter, Group, Tag, Assign)</a:t>
            </a:r>
            <a:endParaRPr lang="zh-TW" altLang="en-US" sz="20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610" name="矩形 32"/>
          <p:cNvSpPr>
            <a:spLocks noChangeArrowheads="1"/>
          </p:cNvSpPr>
          <p:nvPr/>
        </p:nvSpPr>
        <p:spPr bwMode="auto">
          <a:xfrm>
            <a:off x="452438" y="6567488"/>
            <a:ext cx="8296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7F7F7F"/>
                </a:solidFill>
              </a:rPr>
              <a:t>Source: Chuck Hemann and Ken Burbary, Digital Marketing Analytics: Making Sense of Consumer Data in a Digital World, Que. 2013</a:t>
            </a:r>
            <a:endParaRPr lang="zh-TW" altLang="en-US" sz="1000">
              <a:solidFill>
                <a:srgbClr val="7F7F7F"/>
              </a:solidFill>
            </a:endParaRPr>
          </a:p>
        </p:txBody>
      </p:sp>
      <p:sp>
        <p:nvSpPr>
          <p:cNvPr id="67611" name="標題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640763" cy="720725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Social Analytics Lifecycle</a:t>
            </a:r>
            <a:r>
              <a:rPr lang="zh-TW" altLang="en-US">
                <a:solidFill>
                  <a:schemeClr val="tx2"/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(5</a:t>
            </a:r>
            <a:r>
              <a:rPr lang="zh-TW" altLang="en-US">
                <a:solidFill>
                  <a:schemeClr val="tx2"/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Stages)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9548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07950" y="1125538"/>
            <a:ext cx="8856663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z="2400" dirty="0">
                <a:latin typeface="Calibri" charset="0"/>
                <a:ea typeface="標楷體" charset="-120"/>
              </a:rPr>
              <a:t>週次 (Week)    日期 (Date)    內容 (Subject/Topics)</a:t>
            </a:r>
          </a:p>
          <a:p>
            <a:pPr>
              <a:buFont typeface="Arial" charset="0"/>
              <a:buNone/>
            </a:pPr>
            <a:r>
              <a:rPr lang="en-US" altLang="zh-TW" sz="2400" dirty="0">
                <a:solidFill>
                  <a:srgbClr val="4F6228"/>
                </a:solidFill>
                <a:latin typeface="Calibri" charset="0"/>
                <a:ea typeface="標楷體" charset="-120"/>
              </a:rPr>
              <a:t>14    </a:t>
            </a:r>
            <a:r>
              <a:rPr lang="en-US" altLang="zh-TW" sz="2400" dirty="0" smtClean="0">
                <a:solidFill>
                  <a:srgbClr val="4F6228"/>
                </a:solidFill>
                <a:latin typeface="Calibri" charset="0"/>
                <a:ea typeface="標楷體" charset="-120"/>
              </a:rPr>
              <a:t>2017/05/17    </a:t>
            </a:r>
            <a:r>
              <a:rPr lang="en-US" altLang="zh-TW" sz="2400" dirty="0">
                <a:solidFill>
                  <a:srgbClr val="4F6228"/>
                </a:solidFill>
                <a:latin typeface="Calibri" charset="0"/>
                <a:ea typeface="標楷體" charset="-120"/>
              </a:rPr>
              <a:t>Social Network Analysis (</a:t>
            </a:r>
            <a:r>
              <a:rPr lang="zh-TW" altLang="en-US" sz="2400" dirty="0">
                <a:solidFill>
                  <a:srgbClr val="4F6228"/>
                </a:solidFill>
                <a:latin typeface="Calibri" charset="0"/>
                <a:ea typeface="標楷體" charset="-120"/>
              </a:rPr>
              <a:t>社會網絡分析</a:t>
            </a:r>
            <a:r>
              <a:rPr lang="en-US" altLang="zh-TW" sz="2400" dirty="0">
                <a:solidFill>
                  <a:srgbClr val="4F6228"/>
                </a:solidFill>
                <a:latin typeface="Calibri" charset="0"/>
                <a:ea typeface="標楷體" charset="-120"/>
              </a:rPr>
              <a:t>)</a:t>
            </a:r>
          </a:p>
          <a:p>
            <a:pPr>
              <a:buFont typeface="Arial" charset="0"/>
              <a:buNone/>
            </a:pPr>
            <a:r>
              <a:rPr lang="en-US" altLang="zh-TW" sz="2400" dirty="0">
                <a:solidFill>
                  <a:srgbClr val="4F6228"/>
                </a:solidFill>
                <a:latin typeface="Calibri" charset="0"/>
                <a:ea typeface="標楷體" charset="-120"/>
              </a:rPr>
              <a:t>15    </a:t>
            </a:r>
            <a:r>
              <a:rPr lang="en-US" altLang="zh-TW" sz="2400" dirty="0" smtClean="0">
                <a:solidFill>
                  <a:srgbClr val="4F6228"/>
                </a:solidFill>
                <a:latin typeface="Calibri" charset="0"/>
                <a:ea typeface="標楷體" charset="-120"/>
              </a:rPr>
              <a:t>2017/05/24    </a:t>
            </a:r>
            <a:r>
              <a:rPr lang="en-US" altLang="zh-TW" sz="2400" dirty="0">
                <a:solidFill>
                  <a:srgbClr val="4F6228"/>
                </a:solidFill>
                <a:latin typeface="Calibri" charset="0"/>
                <a:ea typeface="標楷體" charset="-120"/>
              </a:rPr>
              <a:t>Measurements of Social Network (</a:t>
            </a:r>
            <a:r>
              <a:rPr lang="zh-TW" altLang="en-US" sz="2400" dirty="0">
                <a:solidFill>
                  <a:srgbClr val="4F6228"/>
                </a:solidFill>
                <a:latin typeface="Calibri" charset="0"/>
                <a:ea typeface="標楷體" charset="-120"/>
              </a:rPr>
              <a:t>社會網絡量測</a:t>
            </a:r>
            <a:r>
              <a:rPr lang="en-US" altLang="zh-TW" sz="2400" dirty="0">
                <a:solidFill>
                  <a:srgbClr val="4F6228"/>
                </a:solidFill>
                <a:latin typeface="Calibri" charset="0"/>
                <a:ea typeface="標楷體" charset="-120"/>
              </a:rPr>
              <a:t>)</a:t>
            </a:r>
          </a:p>
          <a:p>
            <a:pPr>
              <a:buFont typeface="Arial" charset="0"/>
              <a:buNone/>
            </a:pPr>
            <a:r>
              <a:rPr lang="en-US" altLang="zh-TW" sz="2400" dirty="0">
                <a:solidFill>
                  <a:srgbClr val="4F6228"/>
                </a:solidFill>
                <a:latin typeface="Calibri" charset="0"/>
                <a:ea typeface="標楷體" charset="-120"/>
              </a:rPr>
              <a:t>16    </a:t>
            </a:r>
            <a:r>
              <a:rPr lang="en-US" altLang="zh-TW" sz="2400" dirty="0" smtClean="0">
                <a:solidFill>
                  <a:srgbClr val="4F6228"/>
                </a:solidFill>
                <a:latin typeface="Calibri" charset="0"/>
                <a:ea typeface="標楷體" charset="-120"/>
              </a:rPr>
              <a:t>2017/05/31    </a:t>
            </a:r>
            <a:r>
              <a:rPr lang="en-US" altLang="zh-TW" sz="2400" dirty="0">
                <a:solidFill>
                  <a:srgbClr val="4F6228"/>
                </a:solidFill>
                <a:latin typeface="Calibri" charset="0"/>
                <a:ea typeface="標楷體" charset="-120"/>
              </a:rPr>
              <a:t>Tools of Social Network Analysis </a:t>
            </a:r>
            <a:br>
              <a:rPr lang="en-US" altLang="zh-TW" sz="2400" dirty="0">
                <a:solidFill>
                  <a:srgbClr val="4F6228"/>
                </a:solidFill>
                <a:latin typeface="Calibri" charset="0"/>
                <a:ea typeface="標楷體" charset="-120"/>
              </a:rPr>
            </a:br>
            <a:r>
              <a:rPr lang="en-US" altLang="zh-TW" sz="2400" dirty="0">
                <a:solidFill>
                  <a:srgbClr val="4F6228"/>
                </a:solidFill>
                <a:latin typeface="Calibri" charset="0"/>
                <a:ea typeface="標楷體" charset="-120"/>
              </a:rPr>
              <a:t>                             (</a:t>
            </a:r>
            <a:r>
              <a:rPr lang="zh-TW" altLang="en-US" sz="2400" dirty="0">
                <a:solidFill>
                  <a:srgbClr val="4F6228"/>
                </a:solidFill>
                <a:latin typeface="Calibri" charset="0"/>
                <a:ea typeface="標楷體" charset="-120"/>
              </a:rPr>
              <a:t>社會網絡分析工具</a:t>
            </a:r>
            <a:r>
              <a:rPr lang="en-US" altLang="zh-TW" sz="2400" dirty="0">
                <a:solidFill>
                  <a:srgbClr val="4F6228"/>
                </a:solidFill>
                <a:latin typeface="Calibri" charset="0"/>
                <a:ea typeface="標楷體" charset="-120"/>
              </a:rPr>
              <a:t>)</a:t>
            </a:r>
          </a:p>
          <a:p>
            <a:pPr>
              <a:buFont typeface="Arial" charset="0"/>
              <a:buNone/>
            </a:pPr>
            <a:r>
              <a:rPr lang="en-US" altLang="zh-TW" sz="2400" dirty="0">
                <a:solidFill>
                  <a:srgbClr val="984807"/>
                </a:solidFill>
                <a:latin typeface="Calibri" charset="0"/>
                <a:ea typeface="標楷體" charset="-120"/>
              </a:rPr>
              <a:t>17    </a:t>
            </a:r>
            <a:r>
              <a:rPr lang="en-US" altLang="zh-TW" sz="2400" dirty="0" smtClean="0">
                <a:solidFill>
                  <a:srgbClr val="984807"/>
                </a:solidFill>
                <a:latin typeface="Calibri" charset="0"/>
                <a:ea typeface="標楷體" charset="-120"/>
              </a:rPr>
              <a:t>2017/06/07    </a:t>
            </a:r>
            <a:r>
              <a:rPr lang="en-US" altLang="zh-TW" sz="2400" dirty="0">
                <a:solidFill>
                  <a:srgbClr val="984807"/>
                </a:solidFill>
                <a:latin typeface="Calibri" charset="0"/>
                <a:ea typeface="標楷體" charset="-120"/>
              </a:rPr>
              <a:t>Final Project Presentation I (</a:t>
            </a:r>
            <a:r>
              <a:rPr lang="zh-TW" altLang="en-US" sz="2400" dirty="0">
                <a:solidFill>
                  <a:srgbClr val="984807"/>
                </a:solidFill>
                <a:latin typeface="Calibri" charset="0"/>
                <a:ea typeface="標楷體" charset="-120"/>
              </a:rPr>
              <a:t>期末報告 </a:t>
            </a:r>
            <a:r>
              <a:rPr lang="en-US" altLang="zh-TW" sz="2400" dirty="0">
                <a:solidFill>
                  <a:srgbClr val="984807"/>
                </a:solidFill>
                <a:latin typeface="Calibri" charset="0"/>
                <a:ea typeface="標楷體" charset="-120"/>
              </a:rPr>
              <a:t>I)</a:t>
            </a:r>
          </a:p>
          <a:p>
            <a:pPr>
              <a:buFont typeface="Arial" charset="0"/>
              <a:buNone/>
            </a:pPr>
            <a:r>
              <a:rPr lang="en-US" altLang="zh-TW" sz="2400" dirty="0">
                <a:solidFill>
                  <a:srgbClr val="984807"/>
                </a:solidFill>
                <a:latin typeface="Calibri" charset="0"/>
                <a:ea typeface="標楷體" charset="-120"/>
              </a:rPr>
              <a:t>18    </a:t>
            </a:r>
            <a:r>
              <a:rPr lang="en-US" altLang="zh-TW" sz="2400" dirty="0" smtClean="0">
                <a:solidFill>
                  <a:srgbClr val="984807"/>
                </a:solidFill>
                <a:latin typeface="Calibri" charset="0"/>
                <a:ea typeface="標楷體" charset="-120"/>
              </a:rPr>
              <a:t>2017/06/14    </a:t>
            </a:r>
            <a:r>
              <a:rPr lang="en-US" altLang="zh-TW" sz="2400" dirty="0">
                <a:solidFill>
                  <a:srgbClr val="984807"/>
                </a:solidFill>
                <a:latin typeface="Calibri" charset="0"/>
                <a:ea typeface="標楷體" charset="-120"/>
              </a:rPr>
              <a:t>Final Project Presentation II (</a:t>
            </a:r>
            <a:r>
              <a:rPr lang="zh-TW" altLang="en-US" sz="2400" dirty="0">
                <a:solidFill>
                  <a:srgbClr val="984807"/>
                </a:solidFill>
                <a:latin typeface="Calibri" charset="0"/>
                <a:ea typeface="標楷體" charset="-120"/>
              </a:rPr>
              <a:t>期末報告 </a:t>
            </a:r>
            <a:r>
              <a:rPr lang="en-US" altLang="zh-TW" sz="2400" dirty="0">
                <a:solidFill>
                  <a:srgbClr val="984807"/>
                </a:solidFill>
                <a:latin typeface="Calibri" charset="0"/>
                <a:ea typeface="標楷體" charset="-120"/>
              </a:rPr>
              <a:t>II)</a:t>
            </a:r>
          </a:p>
        </p:txBody>
      </p:sp>
      <p:sp>
        <p:nvSpPr>
          <p:cNvPr id="13315" name="矩形 4"/>
          <p:cNvSpPr>
            <a:spLocks noChangeArrowheads="1"/>
          </p:cNvSpPr>
          <p:nvPr/>
        </p:nvSpPr>
        <p:spPr bwMode="auto">
          <a:xfrm>
            <a:off x="395288" y="260350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>
              <a:solidFill>
                <a:schemeClr val="tx2"/>
              </a:solidFill>
              <a:ea typeface="標楷體" charset="-120"/>
            </a:endParaRPr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2EFA46E-E242-2847-9CA3-CCBCAAAD28A1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C147DCF-0B69-F540-A66E-72FA7F1EFB78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50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9634" name="矩形 5"/>
          <p:cNvSpPr>
            <a:spLocks noChangeArrowheads="1"/>
          </p:cNvSpPr>
          <p:nvPr/>
        </p:nvSpPr>
        <p:spPr bwMode="auto">
          <a:xfrm>
            <a:off x="452438" y="6567488"/>
            <a:ext cx="8296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7F7F7F"/>
                </a:solidFill>
              </a:rPr>
              <a:t>Source: Chuck Hemann and Ken Burbary, Digital Marketing Analytics: Making Sense of Consumer Data in a Digital World, Que. 2013</a:t>
            </a:r>
            <a:endParaRPr lang="zh-TW" altLang="en-US" sz="1000">
              <a:solidFill>
                <a:srgbClr val="7F7F7F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33375" y="1054100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1. Discover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333375" y="2233613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2. Analyze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333375" y="3414713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3. Segment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333375" y="4595813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4. Strategy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333375" y="5776913"/>
            <a:ext cx="204311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5. Execution</a:t>
            </a:r>
          </a:p>
        </p:txBody>
      </p:sp>
      <p:sp>
        <p:nvSpPr>
          <p:cNvPr id="5" name="向下箭號 4"/>
          <p:cNvSpPr/>
          <p:nvPr/>
        </p:nvSpPr>
        <p:spPr>
          <a:xfrm>
            <a:off x="1187450" y="1771650"/>
            <a:ext cx="360363" cy="3619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15" name="向下箭號 14"/>
          <p:cNvSpPr/>
          <p:nvPr/>
        </p:nvSpPr>
        <p:spPr>
          <a:xfrm>
            <a:off x="1187450" y="2947988"/>
            <a:ext cx="360363" cy="36036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16" name="向下箭號 15"/>
          <p:cNvSpPr/>
          <p:nvPr/>
        </p:nvSpPr>
        <p:spPr>
          <a:xfrm>
            <a:off x="1187450" y="4124325"/>
            <a:ext cx="360363" cy="360363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17" name="向下箭號 16"/>
          <p:cNvSpPr/>
          <p:nvPr/>
        </p:nvSpPr>
        <p:spPr>
          <a:xfrm>
            <a:off x="1187450" y="5299075"/>
            <a:ext cx="360363" cy="3619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新細明體" charset="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2625725" y="2233613"/>
            <a:ext cx="6323013" cy="714375"/>
          </a:xfrm>
          <a:prstGeom prst="roundRect">
            <a:avLst>
              <a:gd name="adj" fmla="val 64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新細明體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43225" y="2381250"/>
            <a:ext cx="5688013" cy="400050"/>
          </a:xfrm>
          <a:prstGeom prst="rect">
            <a:avLst/>
          </a:prstGeom>
          <a:solidFill>
            <a:srgbClr val="FF6600"/>
          </a:solidFill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Distill relevant signal from social noise</a:t>
            </a:r>
            <a:endParaRPr lang="zh-TW" altLang="en-US" sz="20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563938" y="1014413"/>
            <a:ext cx="4287837" cy="830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2400" b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Social Web</a:t>
            </a:r>
          </a:p>
          <a:p>
            <a:pPr algn="ctr" eaLnBrk="1" hangingPunct="1">
              <a:defRPr/>
            </a:pPr>
            <a:r>
              <a:rPr lang="en-US" altLang="zh-TW" sz="1200" smtClean="0"/>
              <a:t>(blogs, social networks, forums/message boards,</a:t>
            </a:r>
          </a:p>
          <a:p>
            <a:pPr algn="ctr" eaLnBrk="1" hangingPunct="1">
              <a:defRPr/>
            </a:pPr>
            <a:r>
              <a:rPr lang="en-US" altLang="zh-TW" sz="1200" smtClean="0"/>
              <a:t>Video/phone sharing)</a:t>
            </a:r>
            <a:endParaRPr lang="zh-TW" altLang="en-US" sz="1200" smtClean="0"/>
          </a:p>
        </p:txBody>
      </p:sp>
      <p:sp>
        <p:nvSpPr>
          <p:cNvPr id="20" name="圓角矩形 19"/>
          <p:cNvSpPr/>
          <p:nvPr/>
        </p:nvSpPr>
        <p:spPr>
          <a:xfrm>
            <a:off x="2608263" y="3128963"/>
            <a:ext cx="6324600" cy="1238250"/>
          </a:xfrm>
          <a:prstGeom prst="roundRect">
            <a:avLst>
              <a:gd name="adj" fmla="val 64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新細明體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916238" y="3284538"/>
            <a:ext cx="5688012" cy="7080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Segmentation </a:t>
            </a:r>
            <a:br>
              <a:rPr lang="en-US" altLang="zh-TW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zh-TW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(Filter, Group, Tag, Assign)</a:t>
            </a:r>
            <a:endParaRPr lang="zh-TW" altLang="en-US" sz="20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" name="圓角矩形 48"/>
          <p:cNvSpPr/>
          <p:nvPr/>
        </p:nvSpPr>
        <p:spPr>
          <a:xfrm>
            <a:off x="2640013" y="4508500"/>
            <a:ext cx="6324600" cy="714375"/>
          </a:xfrm>
          <a:prstGeom prst="roundRect">
            <a:avLst>
              <a:gd name="adj" fmla="val 64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新細明體" charset="0"/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2916238" y="4724400"/>
            <a:ext cx="5688012" cy="401638"/>
          </a:xfrm>
          <a:prstGeom prst="rect">
            <a:avLst/>
          </a:prstGeom>
          <a:solidFill>
            <a:srgbClr val="7030A0"/>
          </a:solidFill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Insights drive focused business strategies</a:t>
            </a:r>
            <a:endParaRPr lang="zh-TW" altLang="en-US" sz="20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2640013" y="5299075"/>
            <a:ext cx="6324600" cy="1268413"/>
          </a:xfrm>
          <a:prstGeom prst="roundRect">
            <a:avLst>
              <a:gd name="adj" fmla="val 64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新細明體" charset="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2700338" y="5513388"/>
            <a:ext cx="1196975" cy="787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/>
              <a:t>Innovation</a:t>
            </a:r>
          </a:p>
        </p:txBody>
      </p:sp>
      <p:sp>
        <p:nvSpPr>
          <p:cNvPr id="25" name="圓角矩形 24"/>
          <p:cNvSpPr/>
          <p:nvPr/>
        </p:nvSpPr>
        <p:spPr>
          <a:xfrm>
            <a:off x="3948113" y="5513388"/>
            <a:ext cx="1196975" cy="787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Future Direction</a:t>
            </a:r>
          </a:p>
        </p:txBody>
      </p:sp>
      <p:sp>
        <p:nvSpPr>
          <p:cNvPr id="26" name="圓角矩形 25"/>
          <p:cNvSpPr/>
          <p:nvPr/>
        </p:nvSpPr>
        <p:spPr>
          <a:xfrm>
            <a:off x="5197475" y="5513388"/>
            <a:ext cx="1196975" cy="787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/>
              <a:t>Reputation </a:t>
            </a:r>
            <a:r>
              <a:rPr lang="en-US" altLang="zh-TW" sz="1200" dirty="0"/>
              <a:t>Management</a:t>
            </a:r>
          </a:p>
        </p:txBody>
      </p:sp>
      <p:sp>
        <p:nvSpPr>
          <p:cNvPr id="27" name="圓角矩形 26"/>
          <p:cNvSpPr/>
          <p:nvPr/>
        </p:nvSpPr>
        <p:spPr>
          <a:xfrm>
            <a:off x="6445250" y="5386388"/>
            <a:ext cx="1196975" cy="4191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/>
              <a:t>Campaigns</a:t>
            </a:r>
          </a:p>
        </p:txBody>
      </p:sp>
      <p:sp>
        <p:nvSpPr>
          <p:cNvPr id="28" name="圓角矩形 27"/>
          <p:cNvSpPr/>
          <p:nvPr/>
        </p:nvSpPr>
        <p:spPr>
          <a:xfrm>
            <a:off x="7694613" y="5513388"/>
            <a:ext cx="1196975" cy="787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/>
              <a:t>Customer Satisfaction </a:t>
            </a:r>
            <a:r>
              <a:rPr lang="en-US" altLang="zh-TW" sz="1200" dirty="0"/>
              <a:t>Improvements</a:t>
            </a:r>
          </a:p>
        </p:txBody>
      </p:sp>
      <p:sp>
        <p:nvSpPr>
          <p:cNvPr id="29" name="圓角矩形 28"/>
          <p:cNvSpPr/>
          <p:nvPr/>
        </p:nvSpPr>
        <p:spPr>
          <a:xfrm>
            <a:off x="6423025" y="5889625"/>
            <a:ext cx="1196975" cy="4191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dirty="0"/>
              <a:t>CRM</a:t>
            </a:r>
          </a:p>
        </p:txBody>
      </p:sp>
      <p:sp>
        <p:nvSpPr>
          <p:cNvPr id="69658" name="標題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640763" cy="720725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Social Analytics Lifecycle</a:t>
            </a:r>
            <a:r>
              <a:rPr lang="zh-TW" altLang="en-US">
                <a:solidFill>
                  <a:schemeClr val="tx2"/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(5</a:t>
            </a:r>
            <a:r>
              <a:rPr lang="zh-TW" altLang="en-US">
                <a:solidFill>
                  <a:schemeClr val="tx2"/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Stages)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86546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7200" smtClean="0">
                <a:solidFill>
                  <a:schemeClr val="accent1"/>
                </a:solidFill>
              </a:rPr>
              <a:t>Social Media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B5028E3-F2DD-4610-AE3E-81D4AAE4A661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9220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924175"/>
            <a:ext cx="84582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1773238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341630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341630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341630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27559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00113" y="6638925"/>
            <a:ext cx="7343775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http://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hungrywolfmarketing.com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/2013/09/09/what-are-your-social-marketing-goals/</a:t>
            </a:r>
          </a:p>
        </p:txBody>
      </p:sp>
      <p:pic>
        <p:nvPicPr>
          <p:cNvPr id="9227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1916113"/>
            <a:ext cx="287972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1844675"/>
            <a:ext cx="12890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Emotions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2150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30A0DC9-FA81-485B-A717-AA0DBAB3A038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1508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75656" y="2204864"/>
            <a:ext cx="2592288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/>
              <a:t>Love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47664" y="3573016"/>
            <a:ext cx="2592288" cy="9361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/>
              <a:t>Joy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47664" y="4941168"/>
            <a:ext cx="2592288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/>
              <a:t>Surprise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4859338" y="2205038"/>
            <a:ext cx="259238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</a:rPr>
              <a:t>Anger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4859338" y="3573463"/>
            <a:ext cx="2592387" cy="9350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</a:rPr>
              <a:t>Sadness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4859338" y="5013325"/>
            <a:ext cx="259238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</a:rPr>
              <a:t>Fear</a:t>
            </a:r>
          </a:p>
        </p:txBody>
      </p:sp>
      <p:pic>
        <p:nvPicPr>
          <p:cNvPr id="215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1058863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039813"/>
            <a:ext cx="933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8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2555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Example of Opinion: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review segment on iPhone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55299" name="內容版面配置區 2"/>
          <p:cNvSpPr>
            <a:spLocks noGrp="1"/>
          </p:cNvSpPr>
          <p:nvPr>
            <p:ph idx="1"/>
          </p:nvPr>
        </p:nvSpPr>
        <p:spPr>
          <a:xfrm>
            <a:off x="250825" y="1557338"/>
            <a:ext cx="8435975" cy="45688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800" smtClean="0"/>
              <a:t>“I bought an iPhone a few days ago. 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It was such a nice phone.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The touch screen was really cool. 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The voice quality was clear too. 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However, my mother was mad with me as I did not tell her before I bought it. 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She also thought the phone was too expensive, and wanted me to return it to the shop. … ”</a:t>
            </a:r>
            <a:endParaRPr lang="zh-TW" altLang="en-US" sz="2800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CE37F4-EC84-4798-8CAF-13D1EF76D4D8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55301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553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6088" y="115888"/>
            <a:ext cx="933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74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內容版面配置區 2"/>
          <p:cNvSpPr>
            <a:spLocks noGrp="1"/>
          </p:cNvSpPr>
          <p:nvPr>
            <p:ph idx="1"/>
          </p:nvPr>
        </p:nvSpPr>
        <p:spPr>
          <a:xfrm>
            <a:off x="250825" y="1557338"/>
            <a:ext cx="8435975" cy="45688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800" smtClean="0"/>
              <a:t>“(1) I bought an </a:t>
            </a:r>
            <a:r>
              <a:rPr lang="en-US" altLang="zh-TW" sz="2800" u="sng" smtClean="0"/>
              <a:t>iPhone</a:t>
            </a:r>
            <a:r>
              <a:rPr lang="en-US" altLang="zh-TW" sz="2800" smtClean="0"/>
              <a:t> a few days ago. 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(2) </a:t>
            </a:r>
            <a:r>
              <a:rPr lang="en-US" altLang="zh-TW" sz="2800" smtClean="0">
                <a:solidFill>
                  <a:srgbClr val="FF0000"/>
                </a:solidFill>
              </a:rPr>
              <a:t>It was such a </a:t>
            </a:r>
            <a:r>
              <a:rPr lang="en-US" altLang="zh-TW" sz="2800" b="1" smtClean="0">
                <a:solidFill>
                  <a:srgbClr val="FF0000"/>
                </a:solidFill>
              </a:rPr>
              <a:t>nice</a:t>
            </a:r>
            <a:r>
              <a:rPr lang="en-US" altLang="zh-TW" sz="2800" smtClean="0">
                <a:solidFill>
                  <a:srgbClr val="FF0000"/>
                </a:solidFill>
              </a:rPr>
              <a:t> phone.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(3) </a:t>
            </a:r>
            <a:r>
              <a:rPr lang="en-US" altLang="zh-TW" sz="2800" smtClean="0">
                <a:solidFill>
                  <a:srgbClr val="FF0000"/>
                </a:solidFill>
              </a:rPr>
              <a:t>The </a:t>
            </a:r>
            <a:r>
              <a:rPr lang="en-US" altLang="zh-TW" sz="2800" u="sng" smtClean="0">
                <a:solidFill>
                  <a:srgbClr val="FF0000"/>
                </a:solidFill>
              </a:rPr>
              <a:t>touch screen </a:t>
            </a:r>
            <a:r>
              <a:rPr lang="en-US" altLang="zh-TW" sz="2800" smtClean="0">
                <a:solidFill>
                  <a:srgbClr val="FF0000"/>
                </a:solidFill>
              </a:rPr>
              <a:t>was really </a:t>
            </a:r>
            <a:r>
              <a:rPr lang="en-US" altLang="zh-TW" sz="2800" b="1" smtClean="0">
                <a:solidFill>
                  <a:srgbClr val="FF0000"/>
                </a:solidFill>
              </a:rPr>
              <a:t>cool</a:t>
            </a:r>
            <a:r>
              <a:rPr lang="en-US" altLang="zh-TW" sz="2800" smtClean="0">
                <a:solidFill>
                  <a:srgbClr val="FF0000"/>
                </a:solidFill>
              </a:rPr>
              <a:t>. 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(4) </a:t>
            </a:r>
            <a:r>
              <a:rPr lang="en-US" altLang="zh-TW" sz="2800" smtClean="0">
                <a:solidFill>
                  <a:srgbClr val="FF0000"/>
                </a:solidFill>
              </a:rPr>
              <a:t>The </a:t>
            </a:r>
            <a:r>
              <a:rPr lang="en-US" altLang="zh-TW" sz="2800" u="sng" smtClean="0">
                <a:solidFill>
                  <a:srgbClr val="FF0000"/>
                </a:solidFill>
              </a:rPr>
              <a:t>voice quality </a:t>
            </a:r>
            <a:r>
              <a:rPr lang="en-US" altLang="zh-TW" sz="2800" smtClean="0">
                <a:solidFill>
                  <a:srgbClr val="FF0000"/>
                </a:solidFill>
              </a:rPr>
              <a:t>was </a:t>
            </a:r>
            <a:r>
              <a:rPr lang="en-US" altLang="zh-TW" sz="2800" b="1" smtClean="0">
                <a:solidFill>
                  <a:srgbClr val="FF0000"/>
                </a:solidFill>
              </a:rPr>
              <a:t>clear</a:t>
            </a:r>
            <a:r>
              <a:rPr lang="en-US" altLang="zh-TW" sz="2800" smtClean="0">
                <a:solidFill>
                  <a:srgbClr val="FF0000"/>
                </a:solidFill>
              </a:rPr>
              <a:t> too.</a:t>
            </a:r>
            <a:r>
              <a:rPr lang="en-US" altLang="zh-TW" sz="2800" smtClean="0"/>
              <a:t> 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(5) </a:t>
            </a:r>
            <a:r>
              <a:rPr lang="en-US" altLang="zh-TW" sz="2800" smtClean="0">
                <a:solidFill>
                  <a:srgbClr val="00B050"/>
                </a:solidFill>
              </a:rPr>
              <a:t>However, my mother was mad with me as I did not tell her before I bought it</a:t>
            </a:r>
            <a:r>
              <a:rPr lang="en-US" altLang="zh-TW" sz="2800" smtClean="0"/>
              <a:t>. 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(6) </a:t>
            </a:r>
            <a:r>
              <a:rPr lang="en-US" altLang="zh-TW" sz="2800" smtClean="0">
                <a:solidFill>
                  <a:srgbClr val="00B050"/>
                </a:solidFill>
              </a:rPr>
              <a:t>She also thought the phone was too </a:t>
            </a:r>
            <a:r>
              <a:rPr lang="en-US" altLang="zh-TW" sz="2800" b="1" u="sng" smtClean="0">
                <a:solidFill>
                  <a:srgbClr val="00B050"/>
                </a:solidFill>
              </a:rPr>
              <a:t>expensive</a:t>
            </a:r>
            <a:r>
              <a:rPr lang="en-US" altLang="zh-TW" sz="2800" smtClean="0">
                <a:solidFill>
                  <a:srgbClr val="00B050"/>
                </a:solidFill>
              </a:rPr>
              <a:t>, and wanted me to return it to the shop.</a:t>
            </a:r>
            <a:r>
              <a:rPr lang="en-US" altLang="zh-TW" sz="2800" smtClean="0"/>
              <a:t> … ”</a:t>
            </a:r>
            <a:endParaRPr lang="zh-TW" altLang="en-US" sz="2800" smtClean="0"/>
          </a:p>
        </p:txBody>
      </p:sp>
      <p:sp>
        <p:nvSpPr>
          <p:cNvPr id="5632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EAF1D4B-6B1D-492E-BD02-B66E0A30FBD6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56324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6325" name="文字方塊 5"/>
          <p:cNvSpPr txBox="1">
            <a:spLocks noChangeArrowheads="1"/>
          </p:cNvSpPr>
          <p:nvPr/>
        </p:nvSpPr>
        <p:spPr bwMode="auto">
          <a:xfrm>
            <a:off x="7667625" y="2565400"/>
            <a:ext cx="1476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Arial" charset="0"/>
              </a:rPr>
              <a:t>+Positive Opinion</a:t>
            </a:r>
            <a:endParaRPr lang="zh-TW" altLang="en-US" sz="1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6326" name="文字方塊 6"/>
          <p:cNvSpPr txBox="1">
            <a:spLocks noChangeArrowheads="1"/>
          </p:cNvSpPr>
          <p:nvPr/>
        </p:nvSpPr>
        <p:spPr bwMode="auto">
          <a:xfrm>
            <a:off x="7740650" y="5229225"/>
            <a:ext cx="1403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B050"/>
                </a:solidFill>
                <a:latin typeface="Arial" charset="0"/>
              </a:rPr>
              <a:t>-Negative Opinion</a:t>
            </a:r>
            <a:endParaRPr lang="zh-TW" altLang="en-US" sz="1800" b="1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56327" name="標題 1"/>
          <p:cNvSpPr txBox="1">
            <a:spLocks/>
          </p:cNvSpPr>
          <p:nvPr/>
        </p:nvSpPr>
        <p:spPr bwMode="auto">
          <a:xfrm>
            <a:off x="457200" y="115888"/>
            <a:ext cx="82296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4400" b="1">
                <a:solidFill>
                  <a:schemeClr val="accent1"/>
                </a:solidFill>
                <a:ea typeface="標楷體" pitchFamily="65" charset="-120"/>
              </a:rPr>
              <a:t>Example of Opinion:</a:t>
            </a:r>
            <a:br>
              <a:rPr kumimoji="0" lang="en-US" altLang="zh-TW" sz="4400" b="1">
                <a:solidFill>
                  <a:schemeClr val="accent1"/>
                </a:solidFill>
                <a:ea typeface="標楷體" pitchFamily="65" charset="-120"/>
              </a:rPr>
            </a:br>
            <a:r>
              <a:rPr kumimoji="0" lang="en-US" altLang="zh-TW" sz="4400" b="1">
                <a:solidFill>
                  <a:schemeClr val="accent1"/>
                </a:solidFill>
                <a:ea typeface="標楷體" pitchFamily="65" charset="-120"/>
              </a:rPr>
              <a:t>review segment on iPhone</a:t>
            </a:r>
            <a:endParaRPr kumimoji="0" lang="zh-TW" altLang="en-US" sz="4400" b="1">
              <a:solidFill>
                <a:schemeClr val="accent1"/>
              </a:solidFill>
              <a:ea typeface="標楷體" pitchFamily="65" charset="-120"/>
            </a:endParaRPr>
          </a:p>
        </p:txBody>
      </p:sp>
      <p:pic>
        <p:nvPicPr>
          <p:cNvPr id="563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2416175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2725" y="5070475"/>
            <a:ext cx="933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90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785225" cy="6107112"/>
          </a:xfrm>
        </p:spPr>
        <p:txBody>
          <a:bodyPr/>
          <a:lstStyle/>
          <a:p>
            <a:r>
              <a:rPr lang="en-US" altLang="zh-TW" sz="8500" smtClean="0">
                <a:solidFill>
                  <a:schemeClr val="accent1"/>
                </a:solidFill>
              </a:rPr>
              <a:t>How consumers </a:t>
            </a:r>
            <a:br>
              <a:rPr lang="en-US" altLang="zh-TW" sz="8500" smtClean="0">
                <a:solidFill>
                  <a:schemeClr val="accent1"/>
                </a:solidFill>
              </a:rPr>
            </a:br>
            <a:r>
              <a:rPr lang="en-US" altLang="zh-TW" sz="8500" smtClean="0">
                <a:solidFill>
                  <a:srgbClr val="FF0000"/>
                </a:solidFill>
              </a:rPr>
              <a:t>think, feel, and act</a:t>
            </a:r>
            <a:r>
              <a:rPr lang="en-US" altLang="zh-TW" sz="8500" smtClean="0"/>
              <a:t> 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0677293-A28F-49D1-BAA1-E798A00FA919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10672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Maslow</a:t>
            </a:r>
            <a:r>
              <a:rPr lang="en-US" altLang="en-US" smtClean="0">
                <a:solidFill>
                  <a:schemeClr val="accent1"/>
                </a:solidFill>
              </a:rPr>
              <a:t>’</a:t>
            </a:r>
            <a:r>
              <a:rPr lang="en-US" altLang="zh-TW" smtClean="0">
                <a:solidFill>
                  <a:schemeClr val="accent1"/>
                </a:solidFill>
              </a:rPr>
              <a:t>s Hierarchy of Needs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79783A-93B8-42E0-8630-99A09D84848D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481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1484313"/>
            <a:ext cx="5373688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  <p:pic>
        <p:nvPicPr>
          <p:cNvPr id="48134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429000"/>
            <a:ext cx="18002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0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solidFill>
                  <a:schemeClr val="accent1"/>
                </a:solidFill>
              </a:rPr>
              <a:t>Maslow’s hierarchy of human needs </a:t>
            </a:r>
            <a:br>
              <a:rPr lang="en-US" altLang="zh-TW" sz="4000" smtClean="0">
                <a:solidFill>
                  <a:schemeClr val="accent1"/>
                </a:solidFill>
              </a:rPr>
            </a:br>
            <a:r>
              <a:rPr lang="en-US" altLang="zh-TW" sz="2400" smtClean="0">
                <a:solidFill>
                  <a:schemeClr val="accent1"/>
                </a:solidFill>
              </a:rPr>
              <a:t>(Maslow, 1943)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915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FBF24D-7CF7-44B4-B1CF-7681D90E885B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9213" y="1557338"/>
            <a:ext cx="642143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339975" y="6597650"/>
            <a:ext cx="489585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898989"/>
                </a:solidFill>
              </a:rPr>
              <a:t>Source: Backer &amp; Saren (2009), Marketing Theory: A Student Text, 2</a:t>
            </a:r>
            <a:r>
              <a:rPr lang="en-US" altLang="zh-TW" sz="1000" baseline="30000">
                <a:solidFill>
                  <a:srgbClr val="898989"/>
                </a:solidFill>
              </a:rPr>
              <a:t>nd</a:t>
            </a:r>
            <a:r>
              <a:rPr lang="en-US" altLang="zh-TW" sz="1000">
                <a:solidFill>
                  <a:srgbClr val="898989"/>
                </a:solidFill>
              </a:rPr>
              <a:t>  Edition, Sage</a:t>
            </a:r>
            <a:endParaRPr lang="es-ES" altLang="zh-TW" sz="1000">
              <a:solidFill>
                <a:srgbClr val="898989"/>
              </a:solidFill>
            </a:endParaRPr>
          </a:p>
        </p:txBody>
      </p:sp>
      <p:pic>
        <p:nvPicPr>
          <p:cNvPr id="49158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429000"/>
            <a:ext cx="18002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2AF784-39F8-461E-95A7-50F17568719E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50179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925513"/>
            <a:ext cx="7632700" cy="567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1908175" y="6607175"/>
            <a:ext cx="5597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BFBFBF"/>
                </a:solidFill>
                <a:latin typeface="Arial" charset="0"/>
              </a:rPr>
              <a:t>Source: http://sixstoriesup.com/social-psyche-what-makes-us-go-social/</a:t>
            </a:r>
          </a:p>
        </p:txBody>
      </p:sp>
      <p:sp>
        <p:nvSpPr>
          <p:cNvPr id="50181" name="標題 1"/>
          <p:cNvSpPr txBox="1">
            <a:spLocks/>
          </p:cNvSpPr>
          <p:nvPr/>
        </p:nvSpPr>
        <p:spPr bwMode="auto">
          <a:xfrm>
            <a:off x="457200" y="44450"/>
            <a:ext cx="82296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rgbClr val="4F81BD"/>
                </a:solidFill>
                <a:ea typeface="標楷體" pitchFamily="65" charset="-120"/>
              </a:rPr>
              <a:t>Maslow’s Hierarchy of Needs</a:t>
            </a:r>
            <a:endParaRPr lang="zh-TW" altLang="en-US" sz="4400" b="1">
              <a:solidFill>
                <a:srgbClr val="4F81BD"/>
              </a:solidFill>
              <a:ea typeface="標楷體" pitchFamily="65" charset="-120"/>
            </a:endParaRPr>
          </a:p>
        </p:txBody>
      </p:sp>
      <p:pic>
        <p:nvPicPr>
          <p:cNvPr id="50182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429000"/>
            <a:ext cx="18002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35000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Social Media Hierarchy of Needs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2BD73D0-D368-41B2-A636-885CC1E5E3C4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51204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8401050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00113" y="6597650"/>
            <a:ext cx="7488237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http://2.bp.blogspot.com/_Rta1VZltiMk/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TPavcanFtfI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AAAAAAAAACo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/OBGnRL5arSU/s1600/social-media-heirarchy-of-needs1.jpg</a:t>
            </a:r>
          </a:p>
        </p:txBody>
      </p:sp>
    </p:spTree>
    <p:extLst>
      <p:ext uri="{BB962C8B-B14F-4D97-AF65-F5344CB8AC3E}">
        <p14:creationId xmlns:p14="http://schemas.microsoft.com/office/powerpoint/2010/main" val="28216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2C4CA240-AD5B-7246-AAC4-92A989F98BB3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3012"/>
          </a:xfrm>
        </p:spPr>
        <p:txBody>
          <a:bodyPr/>
          <a:lstStyle/>
          <a:p>
            <a: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  <a:t>Social Media Marketing Analytics</a:t>
            </a:r>
            <a:endParaRPr lang="zh-TW" altLang="en-US" sz="7200">
              <a:solidFill>
                <a:srgbClr val="FF0000"/>
              </a:solidFill>
              <a:latin typeface="Calibri" charset="0"/>
              <a:ea typeface="標楷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63446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A4F1DFF-0B70-4BDB-97F0-738FCE1E2A22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5222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38" y="620713"/>
            <a:ext cx="80645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1476375" y="6608763"/>
            <a:ext cx="6461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zh-TW" sz="1200">
                <a:solidFill>
                  <a:srgbClr val="BFBFBF"/>
                </a:solidFill>
                <a:latin typeface="Arial" charset="0"/>
              </a:rPr>
              <a:t>Source: http://www.pinterest.com/pin/18647785930903585/</a:t>
            </a:r>
            <a:endParaRPr lang="en-US" altLang="zh-TW" sz="1200">
              <a:solidFill>
                <a:srgbClr val="BFBFBF"/>
              </a:solidFill>
              <a:latin typeface="Arial" charset="0"/>
            </a:endParaRPr>
          </a:p>
        </p:txBody>
      </p:sp>
      <p:sp>
        <p:nvSpPr>
          <p:cNvPr id="52229" name="Title 1"/>
          <p:cNvSpPr txBox="1">
            <a:spLocks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rgbClr val="4F81BD"/>
                </a:solidFill>
                <a:ea typeface="標楷體" pitchFamily="65" charset="-120"/>
              </a:rPr>
              <a:t>Social Media Hierarchy of Needs</a:t>
            </a:r>
          </a:p>
        </p:txBody>
      </p:sp>
      <p:pic>
        <p:nvPicPr>
          <p:cNvPr id="52230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3141663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2708275"/>
            <a:ext cx="13223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19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4716463" y="2133600"/>
            <a:ext cx="3311525" cy="2159000"/>
          </a:xfrm>
          <a:prstGeom prst="roundRect">
            <a:avLst>
              <a:gd name="adj" fmla="val 7694"/>
            </a:avLst>
          </a:prstGeom>
          <a:noFill/>
          <a:ln w="28575">
            <a:solidFill>
              <a:srgbClr val="604A7B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>
            <a:off x="468313" y="2133600"/>
            <a:ext cx="4032250" cy="2159000"/>
          </a:xfrm>
          <a:prstGeom prst="roundRect">
            <a:avLst>
              <a:gd name="adj" fmla="val 7694"/>
            </a:avLst>
          </a:prstGeom>
          <a:noFill/>
          <a:ln w="28575">
            <a:solidFill>
              <a:srgbClr val="604A7B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348038" y="3644900"/>
            <a:ext cx="1368425" cy="1368425"/>
          </a:xfrm>
          <a:prstGeom prst="ellipse">
            <a:avLst/>
          </a:prstGeom>
          <a:solidFill>
            <a:srgbClr val="B9CDE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3253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US" altLang="zh-TW" sz="4000" smtClean="0">
                <a:solidFill>
                  <a:srgbClr val="4F81BD"/>
                </a:solidFill>
              </a:rPr>
              <a:t>The Social Feedback Cycle</a:t>
            </a:r>
            <a:br>
              <a:rPr lang="en-US" altLang="zh-TW" sz="4000" smtClean="0">
                <a:solidFill>
                  <a:srgbClr val="4F81BD"/>
                </a:solidFill>
              </a:rPr>
            </a:br>
            <a:r>
              <a:rPr lang="en-US" altLang="zh-TW" sz="4000" smtClean="0">
                <a:solidFill>
                  <a:srgbClr val="4F81BD"/>
                </a:solidFill>
              </a:rPr>
              <a:t>Consumer Behavior on Social Media</a:t>
            </a:r>
          </a:p>
        </p:txBody>
      </p:sp>
      <p:sp>
        <p:nvSpPr>
          <p:cNvPr id="532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EB559A-AB2A-4AFD-A4BF-F441873DE68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3" name="Trapezoid 2"/>
          <p:cNvSpPr>
            <a:spLocks/>
          </p:cNvSpPr>
          <p:nvPr/>
        </p:nvSpPr>
        <p:spPr bwMode="auto">
          <a:xfrm rot="5400000">
            <a:off x="107156" y="3645695"/>
            <a:ext cx="2016125" cy="1439862"/>
          </a:xfrm>
          <a:custGeom>
            <a:avLst/>
            <a:gdLst>
              <a:gd name="T0" fmla="*/ 0 w 2016125"/>
              <a:gd name="T1" fmla="*/ 1439862 h 1439862"/>
              <a:gd name="T2" fmla="*/ 359966 w 2016125"/>
              <a:gd name="T3" fmla="*/ 0 h 1439862"/>
              <a:gd name="T4" fmla="*/ 1656160 w 2016125"/>
              <a:gd name="T5" fmla="*/ 0 h 1439862"/>
              <a:gd name="T6" fmla="*/ 2016125 w 2016125"/>
              <a:gd name="T7" fmla="*/ 1439862 h 1439862"/>
              <a:gd name="T8" fmla="*/ 0 w 2016125"/>
              <a:gd name="T9" fmla="*/ 1439862 h 14398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6125" h="1439862">
                <a:moveTo>
                  <a:pt x="0" y="1439862"/>
                </a:moveTo>
                <a:lnTo>
                  <a:pt x="359966" y="0"/>
                </a:lnTo>
                <a:lnTo>
                  <a:pt x="1656160" y="0"/>
                </a:lnTo>
                <a:lnTo>
                  <a:pt x="2016125" y="1439862"/>
                </a:lnTo>
                <a:lnTo>
                  <a:pt x="0" y="1439862"/>
                </a:lnTo>
                <a:close/>
              </a:path>
            </a:pathLst>
          </a:custGeom>
          <a:solidFill>
            <a:srgbClr val="FDEADA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53256" name="Rectangle 11"/>
          <p:cNvSpPr>
            <a:spLocks noChangeArrowheads="1"/>
          </p:cNvSpPr>
          <p:nvPr/>
        </p:nvSpPr>
        <p:spPr bwMode="auto">
          <a:xfrm>
            <a:off x="395288" y="4221163"/>
            <a:ext cx="1439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chemeClr val="accent1"/>
                </a:solidFill>
                <a:ea typeface="標楷體" pitchFamily="65" charset="-120"/>
              </a:rPr>
              <a:t>Awareness</a:t>
            </a:r>
            <a:endParaRPr lang="en-US" altLang="zh-TW" sz="2000" b="1">
              <a:solidFill>
                <a:schemeClr val="accent1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7" name="Trapezoid 6"/>
          <p:cNvSpPr>
            <a:spLocks/>
          </p:cNvSpPr>
          <p:nvPr/>
        </p:nvSpPr>
        <p:spPr bwMode="auto">
          <a:xfrm rot="5400000">
            <a:off x="1978819" y="3572669"/>
            <a:ext cx="1296987" cy="1584325"/>
          </a:xfrm>
          <a:custGeom>
            <a:avLst/>
            <a:gdLst>
              <a:gd name="T0" fmla="*/ 0 w 1296987"/>
              <a:gd name="T1" fmla="*/ 1584325 h 1584325"/>
              <a:gd name="T2" fmla="*/ 324247 w 1296987"/>
              <a:gd name="T3" fmla="*/ 0 h 1584325"/>
              <a:gd name="T4" fmla="*/ 972740 w 1296987"/>
              <a:gd name="T5" fmla="*/ 0 h 1584325"/>
              <a:gd name="T6" fmla="*/ 1296987 w 1296987"/>
              <a:gd name="T7" fmla="*/ 1584325 h 1584325"/>
              <a:gd name="T8" fmla="*/ 0 w 1296987"/>
              <a:gd name="T9" fmla="*/ 1584325 h 1584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6987" h="1584325">
                <a:moveTo>
                  <a:pt x="0" y="1584325"/>
                </a:moveTo>
                <a:lnTo>
                  <a:pt x="324247" y="0"/>
                </a:lnTo>
                <a:lnTo>
                  <a:pt x="972740" y="0"/>
                </a:lnTo>
                <a:lnTo>
                  <a:pt x="1296987" y="1584325"/>
                </a:lnTo>
                <a:lnTo>
                  <a:pt x="0" y="1584325"/>
                </a:lnTo>
                <a:close/>
              </a:path>
            </a:pathLst>
          </a:custGeom>
          <a:solidFill>
            <a:srgbClr val="FCD5B5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53258" name="Rectangle 11"/>
          <p:cNvSpPr>
            <a:spLocks noChangeArrowheads="1"/>
          </p:cNvSpPr>
          <p:nvPr/>
        </p:nvSpPr>
        <p:spPr bwMode="auto">
          <a:xfrm>
            <a:off x="1835150" y="4221163"/>
            <a:ext cx="1598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chemeClr val="accent1"/>
                </a:solidFill>
                <a:ea typeface="標楷體" pitchFamily="65" charset="-120"/>
              </a:rPr>
              <a:t>Consideration</a:t>
            </a:r>
            <a:endParaRPr lang="en-US" altLang="zh-TW" sz="2000" b="1">
              <a:solidFill>
                <a:schemeClr val="accent1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9" name="Trapezoid 8"/>
          <p:cNvSpPr>
            <a:spLocks/>
          </p:cNvSpPr>
          <p:nvPr/>
        </p:nvSpPr>
        <p:spPr bwMode="auto">
          <a:xfrm rot="-5400000">
            <a:off x="4606926" y="3752850"/>
            <a:ext cx="1225550" cy="1152525"/>
          </a:xfrm>
          <a:custGeom>
            <a:avLst/>
            <a:gdLst>
              <a:gd name="T0" fmla="*/ 0 w 1225550"/>
              <a:gd name="T1" fmla="*/ 1152525 h 1152525"/>
              <a:gd name="T2" fmla="*/ 288131 w 1225550"/>
              <a:gd name="T3" fmla="*/ 0 h 1152525"/>
              <a:gd name="T4" fmla="*/ 937419 w 1225550"/>
              <a:gd name="T5" fmla="*/ 0 h 1152525"/>
              <a:gd name="T6" fmla="*/ 1225550 w 1225550"/>
              <a:gd name="T7" fmla="*/ 1152525 h 1152525"/>
              <a:gd name="T8" fmla="*/ 0 w 1225550"/>
              <a:gd name="T9" fmla="*/ 1152525 h 1152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25550" h="1152525">
                <a:moveTo>
                  <a:pt x="0" y="1152525"/>
                </a:moveTo>
                <a:lnTo>
                  <a:pt x="288131" y="0"/>
                </a:lnTo>
                <a:lnTo>
                  <a:pt x="937419" y="0"/>
                </a:lnTo>
                <a:lnTo>
                  <a:pt x="1225550" y="1152525"/>
                </a:lnTo>
                <a:lnTo>
                  <a:pt x="0" y="1152525"/>
                </a:lnTo>
                <a:close/>
              </a:path>
            </a:pathLst>
          </a:custGeom>
          <a:solidFill>
            <a:srgbClr val="DBEEF4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53260" name="Rectangle 11"/>
          <p:cNvSpPr>
            <a:spLocks noChangeArrowheads="1"/>
          </p:cNvSpPr>
          <p:nvPr/>
        </p:nvSpPr>
        <p:spPr bwMode="auto">
          <a:xfrm>
            <a:off x="4643438" y="4202113"/>
            <a:ext cx="10080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chemeClr val="accent1"/>
                </a:solidFill>
                <a:latin typeface="Arial" charset="0"/>
              </a:rPr>
              <a:t>Use</a:t>
            </a:r>
          </a:p>
        </p:txBody>
      </p:sp>
      <p:sp>
        <p:nvSpPr>
          <p:cNvPr id="11" name="Trapezoid 10"/>
          <p:cNvSpPr>
            <a:spLocks/>
          </p:cNvSpPr>
          <p:nvPr/>
        </p:nvSpPr>
        <p:spPr bwMode="auto">
          <a:xfrm rot="-5400000">
            <a:off x="5508626" y="3644900"/>
            <a:ext cx="1943100" cy="1368425"/>
          </a:xfrm>
          <a:custGeom>
            <a:avLst/>
            <a:gdLst>
              <a:gd name="T0" fmla="*/ 0 w 1943100"/>
              <a:gd name="T1" fmla="*/ 1368425 h 1368425"/>
              <a:gd name="T2" fmla="*/ 342106 w 1943100"/>
              <a:gd name="T3" fmla="*/ 0 h 1368425"/>
              <a:gd name="T4" fmla="*/ 1600994 w 1943100"/>
              <a:gd name="T5" fmla="*/ 0 h 1368425"/>
              <a:gd name="T6" fmla="*/ 1943100 w 1943100"/>
              <a:gd name="T7" fmla="*/ 1368425 h 1368425"/>
              <a:gd name="T8" fmla="*/ 0 w 1943100"/>
              <a:gd name="T9" fmla="*/ 1368425 h 1368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43100" h="1368425">
                <a:moveTo>
                  <a:pt x="0" y="1368425"/>
                </a:moveTo>
                <a:lnTo>
                  <a:pt x="342106" y="0"/>
                </a:lnTo>
                <a:lnTo>
                  <a:pt x="1600994" y="0"/>
                </a:lnTo>
                <a:lnTo>
                  <a:pt x="1943100" y="1368425"/>
                </a:lnTo>
                <a:lnTo>
                  <a:pt x="0" y="1368425"/>
                </a:lnTo>
                <a:close/>
              </a:path>
            </a:pathLst>
          </a:custGeom>
          <a:solidFill>
            <a:srgbClr val="B7DEE8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53262" name="Rectangle 11"/>
          <p:cNvSpPr>
            <a:spLocks noChangeArrowheads="1"/>
          </p:cNvSpPr>
          <p:nvPr/>
        </p:nvSpPr>
        <p:spPr bwMode="auto">
          <a:xfrm>
            <a:off x="5795963" y="4005263"/>
            <a:ext cx="13684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chemeClr val="accent1"/>
                </a:solidFill>
                <a:latin typeface="Arial" charset="0"/>
              </a:rPr>
              <a:t>Form </a:t>
            </a:r>
            <a:br>
              <a:rPr lang="en-US" altLang="zh-TW" sz="2000" b="1">
                <a:solidFill>
                  <a:schemeClr val="accent1"/>
                </a:solidFill>
                <a:latin typeface="Arial" charset="0"/>
              </a:rPr>
            </a:br>
            <a:r>
              <a:rPr lang="en-US" altLang="zh-TW" sz="2000" b="1">
                <a:solidFill>
                  <a:schemeClr val="accent1"/>
                </a:solidFill>
                <a:latin typeface="Arial" charset="0"/>
              </a:rPr>
              <a:t>Opinion</a:t>
            </a:r>
          </a:p>
        </p:txBody>
      </p:sp>
      <p:sp>
        <p:nvSpPr>
          <p:cNvPr id="53263" name="Rectangle 11"/>
          <p:cNvSpPr>
            <a:spLocks noChangeArrowheads="1"/>
          </p:cNvSpPr>
          <p:nvPr/>
        </p:nvSpPr>
        <p:spPr bwMode="auto">
          <a:xfrm>
            <a:off x="3492500" y="4221163"/>
            <a:ext cx="1150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Arial" charset="0"/>
              </a:rPr>
              <a:t>Purchase</a:t>
            </a:r>
          </a:p>
        </p:txBody>
      </p:sp>
      <p:sp>
        <p:nvSpPr>
          <p:cNvPr id="36" name="Trapezoid 35"/>
          <p:cNvSpPr>
            <a:spLocks/>
          </p:cNvSpPr>
          <p:nvPr/>
        </p:nvSpPr>
        <p:spPr bwMode="auto">
          <a:xfrm rot="-5400000">
            <a:off x="6372226" y="3860800"/>
            <a:ext cx="2520950" cy="936625"/>
          </a:xfrm>
          <a:custGeom>
            <a:avLst/>
            <a:gdLst>
              <a:gd name="T0" fmla="*/ 0 w 2520950"/>
              <a:gd name="T1" fmla="*/ 936625 h 936625"/>
              <a:gd name="T2" fmla="*/ 234156 w 2520950"/>
              <a:gd name="T3" fmla="*/ 0 h 936625"/>
              <a:gd name="T4" fmla="*/ 2286794 w 2520950"/>
              <a:gd name="T5" fmla="*/ 0 h 936625"/>
              <a:gd name="T6" fmla="*/ 2520950 w 2520950"/>
              <a:gd name="T7" fmla="*/ 936625 h 936625"/>
              <a:gd name="T8" fmla="*/ 0 w 2520950"/>
              <a:gd name="T9" fmla="*/ 936625 h 9366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20950" h="936625">
                <a:moveTo>
                  <a:pt x="0" y="936625"/>
                </a:moveTo>
                <a:lnTo>
                  <a:pt x="234156" y="0"/>
                </a:lnTo>
                <a:lnTo>
                  <a:pt x="2286794" y="0"/>
                </a:lnTo>
                <a:lnTo>
                  <a:pt x="2520950" y="936625"/>
                </a:lnTo>
                <a:lnTo>
                  <a:pt x="0" y="936625"/>
                </a:lnTo>
                <a:close/>
              </a:path>
            </a:pathLst>
          </a:custGeom>
          <a:solidFill>
            <a:srgbClr val="93CDDD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53265" name="Rectangle 11"/>
          <p:cNvSpPr>
            <a:spLocks noChangeArrowheads="1"/>
          </p:cNvSpPr>
          <p:nvPr/>
        </p:nvSpPr>
        <p:spPr bwMode="auto">
          <a:xfrm>
            <a:off x="7235825" y="4149725"/>
            <a:ext cx="7921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chemeClr val="accent1"/>
                </a:solidFill>
                <a:latin typeface="Arial" charset="0"/>
              </a:rPr>
              <a:t>Talk</a:t>
            </a:r>
          </a:p>
        </p:txBody>
      </p:sp>
      <p:sp>
        <p:nvSpPr>
          <p:cNvPr id="31" name="Arc 30"/>
          <p:cNvSpPr>
            <a:spLocks/>
          </p:cNvSpPr>
          <p:nvPr/>
        </p:nvSpPr>
        <p:spPr bwMode="auto">
          <a:xfrm>
            <a:off x="2771775" y="3716338"/>
            <a:ext cx="5688013" cy="2592387"/>
          </a:xfrm>
          <a:custGeom>
            <a:avLst/>
            <a:gdLst>
              <a:gd name="T0" fmla="*/ 5349260 w 5688013"/>
              <a:gd name="T1" fmla="*/ 682675 h 2592387"/>
              <a:gd name="T2" fmla="*/ 3847170 w 5688013"/>
              <a:gd name="T3" fmla="*/ 2509076 h 2592387"/>
              <a:gd name="T4" fmla="*/ 2263772 w 5688013"/>
              <a:gd name="T5" fmla="*/ 2565125 h 2592387"/>
              <a:gd name="T6" fmla="*/ 3308 w 5688013"/>
              <a:gd name="T7" fmla="*/ 1358698 h 25923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88013" h="2592387" stroke="0">
                <a:moveTo>
                  <a:pt x="5349260" y="682675"/>
                </a:moveTo>
                <a:cubicBezTo>
                  <a:pt x="6163400" y="1373235"/>
                  <a:pt x="5456665" y="2232559"/>
                  <a:pt x="3847170" y="2509076"/>
                </a:cubicBezTo>
                <a:cubicBezTo>
                  <a:pt x="3341757" y="2595908"/>
                  <a:pt x="2792541" y="2615349"/>
                  <a:pt x="2263772" y="2565125"/>
                </a:cubicBezTo>
                <a:cubicBezTo>
                  <a:pt x="995247" y="2444637"/>
                  <a:pt x="65792" y="1948580"/>
                  <a:pt x="3308" y="1358698"/>
                </a:cubicBezTo>
                <a:lnTo>
                  <a:pt x="2844007" y="1296194"/>
                </a:lnTo>
                <a:lnTo>
                  <a:pt x="5349260" y="682675"/>
                </a:lnTo>
                <a:close/>
              </a:path>
              <a:path w="5688013" h="2592387" fill="none">
                <a:moveTo>
                  <a:pt x="5349260" y="682675"/>
                </a:moveTo>
                <a:cubicBezTo>
                  <a:pt x="6163400" y="1373235"/>
                  <a:pt x="5456665" y="2232559"/>
                  <a:pt x="3847170" y="2509076"/>
                </a:cubicBezTo>
                <a:cubicBezTo>
                  <a:pt x="3341757" y="2595908"/>
                  <a:pt x="2792541" y="2615349"/>
                  <a:pt x="2263772" y="2565125"/>
                </a:cubicBezTo>
                <a:cubicBezTo>
                  <a:pt x="995247" y="2444637"/>
                  <a:pt x="65792" y="1948580"/>
                  <a:pt x="3308" y="1358698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35" name="Arc 34"/>
          <p:cNvSpPr>
            <a:spLocks/>
          </p:cNvSpPr>
          <p:nvPr/>
        </p:nvSpPr>
        <p:spPr bwMode="auto">
          <a:xfrm flipV="1">
            <a:off x="2843213" y="2276475"/>
            <a:ext cx="5689600" cy="2736850"/>
          </a:xfrm>
          <a:custGeom>
            <a:avLst/>
            <a:gdLst>
              <a:gd name="T0" fmla="*/ 5274681 w 5689600"/>
              <a:gd name="T1" fmla="*/ 656804 h 2736850"/>
              <a:gd name="T2" fmla="*/ 3942494 w 5689600"/>
              <a:gd name="T3" fmla="*/ 2630876 h 2736850"/>
              <a:gd name="T4" fmla="*/ 2240747 w 5689600"/>
              <a:gd name="T5" fmla="*/ 2705646 h 2736850"/>
              <a:gd name="T6" fmla="*/ 262 w 5689600"/>
              <a:gd name="T7" fmla="*/ 1386977 h 27368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89600" h="2736850" stroke="0">
                <a:moveTo>
                  <a:pt x="5274681" y="656804"/>
                </a:moveTo>
                <a:cubicBezTo>
                  <a:pt x="6180234" y="1372270"/>
                  <a:pt x="5548990" y="2307666"/>
                  <a:pt x="3942494" y="2630876"/>
                </a:cubicBezTo>
                <a:cubicBezTo>
                  <a:pt x="3404578" y="2739099"/>
                  <a:pt x="2810522" y="2765200"/>
                  <a:pt x="2240747" y="2705646"/>
                </a:cubicBezTo>
                <a:cubicBezTo>
                  <a:pt x="947008" y="2570421"/>
                  <a:pt x="18210" y="2023764"/>
                  <a:pt x="262" y="1386977"/>
                </a:cubicBezTo>
                <a:lnTo>
                  <a:pt x="2844800" y="1368425"/>
                </a:lnTo>
                <a:lnTo>
                  <a:pt x="5274681" y="656804"/>
                </a:lnTo>
                <a:close/>
              </a:path>
              <a:path w="5689600" h="2736850" fill="none">
                <a:moveTo>
                  <a:pt x="5274681" y="656804"/>
                </a:moveTo>
                <a:cubicBezTo>
                  <a:pt x="6180234" y="1372270"/>
                  <a:pt x="5548990" y="2307666"/>
                  <a:pt x="3942494" y="2630876"/>
                </a:cubicBezTo>
                <a:cubicBezTo>
                  <a:pt x="3404578" y="2739099"/>
                  <a:pt x="2810522" y="2765200"/>
                  <a:pt x="2240747" y="2705646"/>
                </a:cubicBezTo>
                <a:cubicBezTo>
                  <a:pt x="947008" y="2570421"/>
                  <a:pt x="18210" y="2023764"/>
                  <a:pt x="262" y="138697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53268" name="Rectangle 38"/>
          <p:cNvSpPr>
            <a:spLocks noChangeArrowheads="1"/>
          </p:cNvSpPr>
          <p:nvPr/>
        </p:nvSpPr>
        <p:spPr bwMode="auto">
          <a:xfrm>
            <a:off x="5219700" y="1700213"/>
            <a:ext cx="2376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chemeClr val="accent1"/>
                </a:solidFill>
                <a:latin typeface="Arial" charset="0"/>
              </a:rPr>
              <a:t>User-Generated</a:t>
            </a:r>
          </a:p>
        </p:txBody>
      </p:sp>
      <p:sp>
        <p:nvSpPr>
          <p:cNvPr id="53269" name="Rectangle 39"/>
          <p:cNvSpPr>
            <a:spLocks noChangeArrowheads="1"/>
          </p:cNvSpPr>
          <p:nvPr/>
        </p:nvSpPr>
        <p:spPr bwMode="auto">
          <a:xfrm>
            <a:off x="900113" y="1700213"/>
            <a:ext cx="338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chemeClr val="accent1"/>
                </a:solidFill>
                <a:latin typeface="Arial" charset="0"/>
              </a:rPr>
              <a:t>Marketer-Generated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47813" y="6638925"/>
            <a:ext cx="6246812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ea typeface="新細明體" charset="0"/>
                <a:cs typeface="新細明體" charset="0"/>
              </a:rPr>
              <a:t>Source: Evans et al. (2010), Social Media Marketing: The Next Generation of Business Engagement</a:t>
            </a:r>
          </a:p>
        </p:txBody>
      </p:sp>
    </p:spTree>
    <p:extLst>
      <p:ext uri="{BB962C8B-B14F-4D97-AF65-F5344CB8AC3E}">
        <p14:creationId xmlns:p14="http://schemas.microsoft.com/office/powerpoint/2010/main" val="19136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/>
          <p:cNvSpPr>
            <a:spLocks/>
          </p:cNvSpPr>
          <p:nvPr/>
        </p:nvSpPr>
        <p:spPr bwMode="auto">
          <a:xfrm>
            <a:off x="1187450" y="2205038"/>
            <a:ext cx="7632700" cy="35274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2147483647 w 43200"/>
              <a:gd name="T9" fmla="*/ 2147483647 h 43200"/>
              <a:gd name="T10" fmla="*/ 2147483647 w 43200"/>
              <a:gd name="T11" fmla="*/ 2147483647 h 43200"/>
              <a:gd name="T12" fmla="*/ 2147483647 w 43200"/>
              <a:gd name="T13" fmla="*/ 2147483647 h 43200"/>
              <a:gd name="T14" fmla="*/ 2147483647 w 43200"/>
              <a:gd name="T15" fmla="*/ 2147483647 h 43200"/>
              <a:gd name="T16" fmla="*/ 2147483647 w 43200"/>
              <a:gd name="T17" fmla="*/ 2147483647 h 43200"/>
              <a:gd name="T18" fmla="*/ 2147483647 w 43200"/>
              <a:gd name="T19" fmla="*/ 2147483647 h 43200"/>
              <a:gd name="T20" fmla="*/ 2147483647 w 43200"/>
              <a:gd name="T21" fmla="*/ 2147483647 h 43200"/>
              <a:gd name="T22" fmla="*/ 2147483647 w 43200"/>
              <a:gd name="T23" fmla="*/ 2147483647 h 43200"/>
              <a:gd name="T24" fmla="*/ 2147483647 w 43200"/>
              <a:gd name="T25" fmla="*/ 2147483647 h 43200"/>
              <a:gd name="T26" fmla="*/ 2147483647 w 43200"/>
              <a:gd name="T27" fmla="*/ 2147483647 h 43200"/>
              <a:gd name="T28" fmla="*/ 2147483647 w 43200"/>
              <a:gd name="T29" fmla="*/ 2147483647 h 43200"/>
              <a:gd name="T30" fmla="*/ 2147483647 w 43200"/>
              <a:gd name="T31" fmla="*/ 2147483647 h 43200"/>
              <a:gd name="T32" fmla="*/ 2147483647 w 43200"/>
              <a:gd name="T33" fmla="*/ 2147483647 h 43200"/>
              <a:gd name="T34" fmla="*/ 2147483647 w 43200"/>
              <a:gd name="T35" fmla="*/ 2147483647 h 43200"/>
              <a:gd name="T36" fmla="*/ 2147483647 w 43200"/>
              <a:gd name="T37" fmla="*/ 2147483647 h 43200"/>
              <a:gd name="T38" fmla="*/ 2147483647 w 43200"/>
              <a:gd name="T39" fmla="*/ 2147483647 h 43200"/>
              <a:gd name="T40" fmla="*/ 2147483647 w 43200"/>
              <a:gd name="T41" fmla="*/ 2147483647 h 43200"/>
              <a:gd name="T42" fmla="*/ 2147483647 w 43200"/>
              <a:gd name="T43" fmla="*/ 2147483647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noFill/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542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The New Customer Influence Path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D297DE4-B2F6-468A-9D8D-E4ABF0946435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348038" y="3644900"/>
            <a:ext cx="1368425" cy="1368425"/>
          </a:xfrm>
          <a:prstGeom prst="ellipse">
            <a:avLst/>
          </a:prstGeom>
          <a:solidFill>
            <a:srgbClr val="B9CDE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Trapezoid 8"/>
          <p:cNvSpPr>
            <a:spLocks/>
          </p:cNvSpPr>
          <p:nvPr/>
        </p:nvSpPr>
        <p:spPr bwMode="auto">
          <a:xfrm rot="5400000">
            <a:off x="107156" y="3645695"/>
            <a:ext cx="2016125" cy="1439862"/>
          </a:xfrm>
          <a:custGeom>
            <a:avLst/>
            <a:gdLst>
              <a:gd name="T0" fmla="*/ 0 w 2016125"/>
              <a:gd name="T1" fmla="*/ 1439862 h 1439862"/>
              <a:gd name="T2" fmla="*/ 359966 w 2016125"/>
              <a:gd name="T3" fmla="*/ 0 h 1439862"/>
              <a:gd name="T4" fmla="*/ 1656160 w 2016125"/>
              <a:gd name="T5" fmla="*/ 0 h 1439862"/>
              <a:gd name="T6" fmla="*/ 2016125 w 2016125"/>
              <a:gd name="T7" fmla="*/ 1439862 h 1439862"/>
              <a:gd name="T8" fmla="*/ 0 w 2016125"/>
              <a:gd name="T9" fmla="*/ 1439862 h 14398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6125" h="1439862">
                <a:moveTo>
                  <a:pt x="0" y="1439862"/>
                </a:moveTo>
                <a:lnTo>
                  <a:pt x="359966" y="0"/>
                </a:lnTo>
                <a:lnTo>
                  <a:pt x="1656160" y="0"/>
                </a:lnTo>
                <a:lnTo>
                  <a:pt x="2016125" y="1439862"/>
                </a:lnTo>
                <a:lnTo>
                  <a:pt x="0" y="1439862"/>
                </a:lnTo>
                <a:close/>
              </a:path>
            </a:pathLst>
          </a:custGeom>
          <a:solidFill>
            <a:srgbClr val="FDEADA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54279" name="Rectangle 11"/>
          <p:cNvSpPr>
            <a:spLocks noChangeArrowheads="1"/>
          </p:cNvSpPr>
          <p:nvPr/>
        </p:nvSpPr>
        <p:spPr bwMode="auto">
          <a:xfrm>
            <a:off x="395288" y="4221163"/>
            <a:ext cx="1439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chemeClr val="accent1"/>
                </a:solidFill>
                <a:ea typeface="標楷體" pitchFamily="65" charset="-120"/>
              </a:rPr>
              <a:t>Awareness</a:t>
            </a:r>
            <a:endParaRPr lang="en-US" altLang="zh-TW" sz="2000" b="1">
              <a:solidFill>
                <a:schemeClr val="accent1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11" name="Trapezoid 10"/>
          <p:cNvSpPr>
            <a:spLocks/>
          </p:cNvSpPr>
          <p:nvPr/>
        </p:nvSpPr>
        <p:spPr bwMode="auto">
          <a:xfrm rot="5400000">
            <a:off x="1978819" y="3572669"/>
            <a:ext cx="1296987" cy="1584325"/>
          </a:xfrm>
          <a:custGeom>
            <a:avLst/>
            <a:gdLst>
              <a:gd name="T0" fmla="*/ 0 w 1296987"/>
              <a:gd name="T1" fmla="*/ 1584325 h 1584325"/>
              <a:gd name="T2" fmla="*/ 324247 w 1296987"/>
              <a:gd name="T3" fmla="*/ 0 h 1584325"/>
              <a:gd name="T4" fmla="*/ 972740 w 1296987"/>
              <a:gd name="T5" fmla="*/ 0 h 1584325"/>
              <a:gd name="T6" fmla="*/ 1296987 w 1296987"/>
              <a:gd name="T7" fmla="*/ 1584325 h 1584325"/>
              <a:gd name="T8" fmla="*/ 0 w 1296987"/>
              <a:gd name="T9" fmla="*/ 1584325 h 1584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6987" h="1584325">
                <a:moveTo>
                  <a:pt x="0" y="1584325"/>
                </a:moveTo>
                <a:lnTo>
                  <a:pt x="324247" y="0"/>
                </a:lnTo>
                <a:lnTo>
                  <a:pt x="972740" y="0"/>
                </a:lnTo>
                <a:lnTo>
                  <a:pt x="1296987" y="1584325"/>
                </a:lnTo>
                <a:lnTo>
                  <a:pt x="0" y="1584325"/>
                </a:lnTo>
                <a:close/>
              </a:path>
            </a:pathLst>
          </a:custGeom>
          <a:solidFill>
            <a:srgbClr val="FCD5B5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54281" name="Rectangle 11"/>
          <p:cNvSpPr>
            <a:spLocks noChangeArrowheads="1"/>
          </p:cNvSpPr>
          <p:nvPr/>
        </p:nvSpPr>
        <p:spPr bwMode="auto">
          <a:xfrm>
            <a:off x="1835150" y="4221163"/>
            <a:ext cx="1598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chemeClr val="accent1"/>
                </a:solidFill>
                <a:ea typeface="標楷體" pitchFamily="65" charset="-120"/>
              </a:rPr>
              <a:t>Consideration</a:t>
            </a:r>
            <a:endParaRPr lang="en-US" altLang="zh-TW" sz="2000" b="1">
              <a:solidFill>
                <a:schemeClr val="accent1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54282" name="Rectangle 11"/>
          <p:cNvSpPr>
            <a:spLocks noChangeArrowheads="1"/>
          </p:cNvSpPr>
          <p:nvPr/>
        </p:nvSpPr>
        <p:spPr bwMode="auto">
          <a:xfrm>
            <a:off x="3492500" y="4221163"/>
            <a:ext cx="1150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Arial" charset="0"/>
              </a:rPr>
              <a:t>Purchase</a:t>
            </a:r>
          </a:p>
        </p:txBody>
      </p:sp>
      <p:pic>
        <p:nvPicPr>
          <p:cNvPr id="54283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2636838"/>
            <a:ext cx="977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2636838"/>
            <a:ext cx="692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5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500438"/>
            <a:ext cx="692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4221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7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4221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3068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750" y="3106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2565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1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924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2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463" y="2963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rc 21"/>
          <p:cNvSpPr>
            <a:spLocks/>
          </p:cNvSpPr>
          <p:nvPr/>
        </p:nvSpPr>
        <p:spPr bwMode="auto">
          <a:xfrm>
            <a:off x="2771775" y="3716338"/>
            <a:ext cx="5688013" cy="2592387"/>
          </a:xfrm>
          <a:custGeom>
            <a:avLst/>
            <a:gdLst>
              <a:gd name="T0" fmla="*/ 5349260 w 5688013"/>
              <a:gd name="T1" fmla="*/ 682675 h 2592387"/>
              <a:gd name="T2" fmla="*/ 3847170 w 5688013"/>
              <a:gd name="T3" fmla="*/ 2509076 h 2592387"/>
              <a:gd name="T4" fmla="*/ 2263772 w 5688013"/>
              <a:gd name="T5" fmla="*/ 2565125 h 2592387"/>
              <a:gd name="T6" fmla="*/ 3308 w 5688013"/>
              <a:gd name="T7" fmla="*/ 1358698 h 25923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88013" h="2592387" stroke="0">
                <a:moveTo>
                  <a:pt x="5349260" y="682675"/>
                </a:moveTo>
                <a:cubicBezTo>
                  <a:pt x="6163400" y="1373235"/>
                  <a:pt x="5456665" y="2232559"/>
                  <a:pt x="3847170" y="2509076"/>
                </a:cubicBezTo>
                <a:cubicBezTo>
                  <a:pt x="3341757" y="2595908"/>
                  <a:pt x="2792541" y="2615349"/>
                  <a:pt x="2263772" y="2565125"/>
                </a:cubicBezTo>
                <a:cubicBezTo>
                  <a:pt x="995247" y="2444637"/>
                  <a:pt x="65792" y="1948580"/>
                  <a:pt x="3308" y="1358698"/>
                </a:cubicBezTo>
                <a:lnTo>
                  <a:pt x="2844007" y="1296194"/>
                </a:lnTo>
                <a:lnTo>
                  <a:pt x="5349260" y="682675"/>
                </a:lnTo>
                <a:close/>
              </a:path>
              <a:path w="5688013" h="2592387" fill="none">
                <a:moveTo>
                  <a:pt x="5349260" y="682675"/>
                </a:moveTo>
                <a:cubicBezTo>
                  <a:pt x="6163400" y="1373235"/>
                  <a:pt x="5456665" y="2232559"/>
                  <a:pt x="3847170" y="2509076"/>
                </a:cubicBezTo>
                <a:cubicBezTo>
                  <a:pt x="3341757" y="2595908"/>
                  <a:pt x="2792541" y="2615349"/>
                  <a:pt x="2263772" y="2565125"/>
                </a:cubicBezTo>
                <a:cubicBezTo>
                  <a:pt x="995247" y="2444637"/>
                  <a:pt x="65792" y="1948580"/>
                  <a:pt x="3308" y="1358698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dash"/>
            <a:round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pic>
        <p:nvPicPr>
          <p:cNvPr id="54294" name="Picture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306863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547813" y="6638925"/>
            <a:ext cx="6246812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ea typeface="新細明體" charset="0"/>
                <a:cs typeface="新細明體" charset="0"/>
              </a:rPr>
              <a:t>Source: Evans et al. (2010), Social Media Marketing: The Next Generation of Business Engagement</a:t>
            </a:r>
          </a:p>
        </p:txBody>
      </p:sp>
    </p:spTree>
    <p:extLst>
      <p:ext uri="{BB962C8B-B14F-4D97-AF65-F5344CB8AC3E}">
        <p14:creationId xmlns:p14="http://schemas.microsoft.com/office/powerpoint/2010/main" val="49422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9987"/>
          </a:xfrm>
        </p:spPr>
        <p:txBody>
          <a:bodyPr/>
          <a:lstStyle/>
          <a:p>
            <a:r>
              <a:rPr lang="en-US" altLang="zh-TW" sz="9600" dirty="0" smtClean="0">
                <a:solidFill>
                  <a:schemeClr val="accent1"/>
                </a:solidFill>
              </a:rPr>
              <a:t>Architectures of </a:t>
            </a:r>
            <a:br>
              <a:rPr lang="en-US" altLang="zh-TW" sz="9600" dirty="0" smtClean="0">
                <a:solidFill>
                  <a:schemeClr val="accent1"/>
                </a:solidFill>
              </a:rPr>
            </a:br>
            <a:r>
              <a:rPr lang="en-US" altLang="zh-TW" sz="9600" dirty="0" smtClean="0">
                <a:solidFill>
                  <a:schemeClr val="accent1"/>
                </a:solidFill>
              </a:rPr>
              <a:t>Sentiment Analytics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1C11B81-F444-4988-ABAE-B51BB379BFC0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569325" cy="1484313"/>
          </a:xfrm>
        </p:spPr>
        <p:txBody>
          <a:bodyPr/>
          <a:lstStyle/>
          <a:p>
            <a:r>
              <a:rPr lang="en-US" altLang="zh-TW" sz="2400" dirty="0" smtClean="0">
                <a:solidFill>
                  <a:srgbClr val="4F81BD"/>
                </a:solidFill>
              </a:rPr>
              <a:t>Bing Liu (2015), </a:t>
            </a:r>
            <a:br>
              <a:rPr lang="en-US" altLang="zh-TW" sz="2400" dirty="0" smtClean="0">
                <a:solidFill>
                  <a:srgbClr val="4F81BD"/>
                </a:solidFill>
              </a:rPr>
            </a:br>
            <a:r>
              <a:rPr lang="en-US" altLang="zh-TW" sz="2400" dirty="0" smtClean="0">
                <a:solidFill>
                  <a:srgbClr val="4F81BD"/>
                </a:solidFill>
              </a:rPr>
              <a:t>Sentiment Analysis: </a:t>
            </a:r>
            <a:br>
              <a:rPr lang="en-US" altLang="zh-TW" sz="2400" dirty="0" smtClean="0">
                <a:solidFill>
                  <a:srgbClr val="4F81BD"/>
                </a:solidFill>
              </a:rPr>
            </a:br>
            <a:r>
              <a:rPr lang="en-US" altLang="zh-TW" sz="2400" dirty="0" smtClean="0">
                <a:solidFill>
                  <a:srgbClr val="4F81BD"/>
                </a:solidFill>
              </a:rPr>
              <a:t>Mining Opinions, Sentiments, and Emotions, </a:t>
            </a:r>
            <a:br>
              <a:rPr lang="en-US" altLang="zh-TW" sz="2400" dirty="0" smtClean="0">
                <a:solidFill>
                  <a:srgbClr val="4F81BD"/>
                </a:solidFill>
              </a:rPr>
            </a:br>
            <a:r>
              <a:rPr lang="en-US" altLang="zh-TW" sz="2400" dirty="0" smtClean="0">
                <a:solidFill>
                  <a:srgbClr val="4F81BD"/>
                </a:solidFill>
              </a:rPr>
              <a:t>Cambridge University Press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F465FD-AEEF-407B-92D3-D44DD86463BD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12292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5100" y="1538288"/>
            <a:ext cx="3733800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1223963" y="6581775"/>
            <a:ext cx="6696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  <a:hlinkClick r:id="rId3"/>
              </a:rPr>
              <a:t>http://www.amazon.com/Sentiment-Analysis-Opinions-Sentiments-Emotions/dp/1107017890</a:t>
            </a:r>
            <a:endParaRPr lang="en-US" altLang="zh-TW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1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Sentiment Analysis and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Opinion Mining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968875"/>
          </a:xfrm>
        </p:spPr>
        <p:txBody>
          <a:bodyPr/>
          <a:lstStyle/>
          <a:p>
            <a:r>
              <a:rPr lang="en-US" altLang="zh-TW" sz="2400" smtClean="0"/>
              <a:t>Computational study of </a:t>
            </a:r>
            <a:br>
              <a:rPr lang="en-US" altLang="zh-TW" sz="2400" smtClean="0"/>
            </a:br>
            <a:r>
              <a:rPr lang="en-US" altLang="zh-TW" sz="2400" smtClean="0">
                <a:solidFill>
                  <a:srgbClr val="4F81BD"/>
                </a:solidFill>
              </a:rPr>
              <a:t>opinions,</a:t>
            </a:r>
            <a:br>
              <a:rPr lang="en-US" altLang="zh-TW" sz="2400" smtClean="0">
                <a:solidFill>
                  <a:srgbClr val="4F81BD"/>
                </a:solidFill>
              </a:rPr>
            </a:br>
            <a:r>
              <a:rPr lang="en-US" altLang="zh-TW" sz="2400" smtClean="0">
                <a:solidFill>
                  <a:srgbClr val="4F81BD"/>
                </a:solidFill>
              </a:rPr>
              <a:t>sentiments,</a:t>
            </a:r>
            <a:br>
              <a:rPr lang="en-US" altLang="zh-TW" sz="2400" smtClean="0">
                <a:solidFill>
                  <a:srgbClr val="4F81BD"/>
                </a:solidFill>
              </a:rPr>
            </a:br>
            <a:r>
              <a:rPr lang="en-US" altLang="zh-TW" sz="2400" smtClean="0">
                <a:solidFill>
                  <a:srgbClr val="4F81BD"/>
                </a:solidFill>
              </a:rPr>
              <a:t>subjectivity,</a:t>
            </a:r>
            <a:br>
              <a:rPr lang="en-US" altLang="zh-TW" sz="2400" smtClean="0">
                <a:solidFill>
                  <a:srgbClr val="4F81BD"/>
                </a:solidFill>
              </a:rPr>
            </a:br>
            <a:r>
              <a:rPr lang="en-US" altLang="zh-TW" sz="2400" smtClean="0">
                <a:solidFill>
                  <a:srgbClr val="4F81BD"/>
                </a:solidFill>
              </a:rPr>
              <a:t>evaluations,</a:t>
            </a:r>
            <a:br>
              <a:rPr lang="en-US" altLang="zh-TW" sz="2400" smtClean="0">
                <a:solidFill>
                  <a:srgbClr val="4F81BD"/>
                </a:solidFill>
              </a:rPr>
            </a:br>
            <a:r>
              <a:rPr lang="en-US" altLang="zh-TW" sz="2400" smtClean="0">
                <a:solidFill>
                  <a:srgbClr val="4F81BD"/>
                </a:solidFill>
              </a:rPr>
              <a:t>attitudes,</a:t>
            </a:r>
            <a:br>
              <a:rPr lang="en-US" altLang="zh-TW" sz="2400" smtClean="0">
                <a:solidFill>
                  <a:srgbClr val="4F81BD"/>
                </a:solidFill>
              </a:rPr>
            </a:br>
            <a:r>
              <a:rPr lang="en-US" altLang="zh-TW" sz="2400" smtClean="0">
                <a:solidFill>
                  <a:srgbClr val="4F81BD"/>
                </a:solidFill>
              </a:rPr>
              <a:t>appraisal,</a:t>
            </a:r>
            <a:br>
              <a:rPr lang="en-US" altLang="zh-TW" sz="2400" smtClean="0">
                <a:solidFill>
                  <a:srgbClr val="4F81BD"/>
                </a:solidFill>
              </a:rPr>
            </a:br>
            <a:r>
              <a:rPr lang="en-US" altLang="zh-TW" sz="2400" smtClean="0">
                <a:solidFill>
                  <a:srgbClr val="4F81BD"/>
                </a:solidFill>
              </a:rPr>
              <a:t>affects, </a:t>
            </a:r>
            <a:br>
              <a:rPr lang="en-US" altLang="zh-TW" sz="2400" smtClean="0">
                <a:solidFill>
                  <a:srgbClr val="4F81BD"/>
                </a:solidFill>
              </a:rPr>
            </a:br>
            <a:r>
              <a:rPr lang="en-US" altLang="zh-TW" sz="2400" smtClean="0">
                <a:solidFill>
                  <a:srgbClr val="4F81BD"/>
                </a:solidFill>
              </a:rPr>
              <a:t>views,</a:t>
            </a:r>
            <a:br>
              <a:rPr lang="en-US" altLang="zh-TW" sz="2400" smtClean="0">
                <a:solidFill>
                  <a:srgbClr val="4F81BD"/>
                </a:solidFill>
              </a:rPr>
            </a:br>
            <a:r>
              <a:rPr lang="en-US" altLang="zh-TW" sz="2400" smtClean="0">
                <a:solidFill>
                  <a:srgbClr val="4F81BD"/>
                </a:solidFill>
              </a:rPr>
              <a:t>emotions,</a:t>
            </a:r>
            <a:br>
              <a:rPr lang="en-US" altLang="zh-TW" sz="2400" smtClean="0">
                <a:solidFill>
                  <a:srgbClr val="4F81BD"/>
                </a:solidFill>
              </a:rPr>
            </a:br>
            <a:r>
              <a:rPr lang="en-US" altLang="zh-TW" sz="2400" smtClean="0"/>
              <a:t>ets., expressed in text.</a:t>
            </a:r>
          </a:p>
          <a:p>
            <a:pPr lvl="1"/>
            <a:r>
              <a:rPr lang="en-US" altLang="zh-TW" sz="2000" smtClean="0"/>
              <a:t>Reviews, blogs, discussions, news, comments, feedback, or any other documents</a:t>
            </a:r>
            <a:endParaRPr lang="zh-TW" altLang="en-US" sz="2000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C1A2E1-4AA8-4D1D-89A3-61D56F39587B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3317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1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569325" cy="706437"/>
          </a:xfrm>
        </p:spPr>
        <p:txBody>
          <a:bodyPr/>
          <a:lstStyle/>
          <a:p>
            <a:r>
              <a:rPr lang="en-US" altLang="zh-TW" sz="4000" smtClean="0">
                <a:solidFill>
                  <a:schemeClr val="accent1"/>
                </a:solidFill>
              </a:rPr>
              <a:t>Research Area of Opinion Mining</a:t>
            </a:r>
            <a:endParaRPr lang="zh-TW" altLang="en-US" sz="4000" smtClean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329237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Many names and tasks</a:t>
            </a:r>
            <a:r>
              <a:rPr lang="en-US" altLang="zh-TW" dirty="0" smtClean="0"/>
              <a:t> with difference objective and models</a:t>
            </a:r>
          </a:p>
          <a:p>
            <a:pPr lvl="1"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Sentiment analysis</a:t>
            </a:r>
          </a:p>
          <a:p>
            <a:pPr lvl="1"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Opinion mining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Sentiment mining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Subjectivity analysis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Affect analysis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Emotion detection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Opinion spam detection</a:t>
            </a: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5F2AACF-AA10-4310-A996-E568376A992F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4341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Sentiment Analysis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Sentiment</a:t>
            </a:r>
          </a:p>
          <a:p>
            <a:pPr lvl="1"/>
            <a:r>
              <a:rPr lang="en-US" altLang="zh-TW" smtClean="0"/>
              <a:t>A </a:t>
            </a:r>
            <a:r>
              <a:rPr lang="en-US" altLang="zh-TW" smtClean="0">
                <a:solidFill>
                  <a:srgbClr val="984807"/>
                </a:solidFill>
              </a:rPr>
              <a:t>thought</a:t>
            </a:r>
            <a:r>
              <a:rPr lang="en-US" altLang="zh-TW" smtClean="0"/>
              <a:t>, </a:t>
            </a:r>
            <a:r>
              <a:rPr lang="en-US" altLang="zh-TW" smtClean="0">
                <a:solidFill>
                  <a:schemeClr val="accent1"/>
                </a:solidFill>
              </a:rPr>
              <a:t>view</a:t>
            </a:r>
            <a:r>
              <a:rPr lang="en-US" altLang="zh-TW" smtClean="0"/>
              <a:t>, or </a:t>
            </a:r>
            <a:r>
              <a:rPr lang="en-US" altLang="zh-TW" smtClean="0">
                <a:solidFill>
                  <a:srgbClr val="984807"/>
                </a:solidFill>
              </a:rPr>
              <a:t>attitude</a:t>
            </a:r>
            <a:r>
              <a:rPr lang="en-US" altLang="zh-TW" smtClean="0"/>
              <a:t>, especially one based mainly on </a:t>
            </a:r>
            <a:r>
              <a:rPr lang="en-US" altLang="zh-TW" smtClean="0">
                <a:solidFill>
                  <a:srgbClr val="FF0000"/>
                </a:solidFill>
              </a:rPr>
              <a:t>emotion </a:t>
            </a:r>
            <a:r>
              <a:rPr lang="en-US" altLang="zh-TW" smtClean="0"/>
              <a:t>instead of reason</a:t>
            </a:r>
          </a:p>
          <a:p>
            <a:r>
              <a:rPr lang="en-US" altLang="zh-TW" smtClean="0"/>
              <a:t>Sentiment Analysis</a:t>
            </a:r>
          </a:p>
          <a:p>
            <a:pPr lvl="1"/>
            <a:r>
              <a:rPr lang="en-US" altLang="zh-TW" smtClean="0"/>
              <a:t>opinion mining</a:t>
            </a:r>
          </a:p>
          <a:p>
            <a:pPr lvl="1"/>
            <a:r>
              <a:rPr lang="en-US" altLang="zh-TW" smtClean="0"/>
              <a:t>use of natural language processing (NLP) and computational techniques to automate the extraction or classification of sentiment from typically unstructured text</a:t>
            </a:r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C6292BC-0F82-4218-B851-FA565CDE7CB0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altLang="zh-TW" dirty="0" smtClean="0">
                <a:solidFill>
                  <a:srgbClr val="4F81BD"/>
                </a:solidFill>
              </a:rPr>
              <a:t>Applications of Sentiment Analysis</a:t>
            </a:r>
            <a:endParaRPr lang="zh-TW" altLang="en-US" dirty="0" smtClean="0">
              <a:solidFill>
                <a:srgbClr val="4F81BD"/>
              </a:solidFill>
            </a:endParaRP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468313" y="1052513"/>
            <a:ext cx="8434387" cy="5472112"/>
          </a:xfrm>
        </p:spPr>
        <p:txBody>
          <a:bodyPr/>
          <a:lstStyle/>
          <a:p>
            <a:r>
              <a:rPr lang="en-US" altLang="zh-TW" sz="2800" smtClean="0"/>
              <a:t>Consumer information</a:t>
            </a:r>
          </a:p>
          <a:p>
            <a:pPr lvl="1"/>
            <a:r>
              <a:rPr lang="en-US" altLang="zh-TW" smtClean="0"/>
              <a:t>Product reviews</a:t>
            </a:r>
          </a:p>
          <a:p>
            <a:r>
              <a:rPr lang="en-US" altLang="zh-TW" sz="2800" smtClean="0"/>
              <a:t>Marketing</a:t>
            </a:r>
          </a:p>
          <a:p>
            <a:pPr lvl="1"/>
            <a:r>
              <a:rPr lang="en-US" altLang="zh-TW" smtClean="0"/>
              <a:t>Consumer attitudes</a:t>
            </a:r>
          </a:p>
          <a:p>
            <a:pPr lvl="1"/>
            <a:r>
              <a:rPr lang="en-US" altLang="zh-TW" smtClean="0"/>
              <a:t>Trends</a:t>
            </a:r>
          </a:p>
          <a:p>
            <a:r>
              <a:rPr lang="en-US" altLang="zh-TW" sz="2800" smtClean="0"/>
              <a:t>Politics</a:t>
            </a:r>
          </a:p>
          <a:p>
            <a:pPr lvl="1"/>
            <a:r>
              <a:rPr lang="en-US" altLang="zh-TW" smtClean="0"/>
              <a:t>Politicians want to know voters’ views</a:t>
            </a:r>
          </a:p>
          <a:p>
            <a:pPr lvl="1"/>
            <a:r>
              <a:rPr lang="en-US" altLang="zh-TW" smtClean="0"/>
              <a:t>Voters want to know policitians’ stances and who else supports them</a:t>
            </a:r>
          </a:p>
          <a:p>
            <a:r>
              <a:rPr lang="en-US" altLang="zh-TW" sz="2800" smtClean="0"/>
              <a:t>Social</a:t>
            </a:r>
          </a:p>
          <a:p>
            <a:pPr lvl="1"/>
            <a:r>
              <a:rPr lang="en-US" altLang="zh-TW" smtClean="0"/>
              <a:t>Find like-minded individuals or communities</a:t>
            </a:r>
          </a:p>
          <a:p>
            <a:endParaRPr lang="zh-TW" altLang="en-US" sz="2800" smtClean="0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42D870C-DB52-4C6F-88E1-3B92CCF760FB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Sentiment detection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9585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How to interpret features for sentiment detection?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Bag of words (IR)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Annotated lexicons (WordNet, SentiWordNet)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Syntactic patterns</a:t>
            </a:r>
            <a:endParaRPr lang="tr-TR" altLang="zh-TW" smtClean="0"/>
          </a:p>
          <a:p>
            <a:pPr eaLnBrk="1" hangingPunct="1"/>
            <a:r>
              <a:rPr lang="en-US" altLang="zh-TW" smtClean="0">
                <a:ea typeface="新細明體" pitchFamily="18" charset="-120"/>
              </a:rPr>
              <a:t>Which features to use?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Words (unigrams)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Phrases/n-grams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Sentences</a:t>
            </a:r>
          </a:p>
          <a:p>
            <a:endParaRPr lang="zh-TW" altLang="en-US" smtClean="0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FBDE5CB-7877-4592-BF99-48C57E6D9E00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E4B7E18C-FA7B-2D45-821E-F53633C081D4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1125538"/>
            <a:ext cx="3678238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矩形 4"/>
          <p:cNvSpPr>
            <a:spLocks noChangeArrowheads="1"/>
          </p:cNvSpPr>
          <p:nvPr/>
        </p:nvSpPr>
        <p:spPr bwMode="auto">
          <a:xfrm>
            <a:off x="539750" y="6567488"/>
            <a:ext cx="8064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>
                <a:solidFill>
                  <a:srgbClr val="A6A6A6"/>
                </a:solidFill>
              </a:rPr>
              <a:t>Source:</a:t>
            </a:r>
            <a:r>
              <a:rPr lang="zh-TW" altLang="en-US" sz="1000">
                <a:solidFill>
                  <a:srgbClr val="A6A6A6"/>
                </a:solidFill>
              </a:rPr>
              <a:t> </a:t>
            </a:r>
            <a:r>
              <a:rPr lang="en-US" altLang="zh-TW" sz="1000">
                <a:solidFill>
                  <a:srgbClr val="A6A6A6"/>
                </a:solidFill>
                <a:hlinkClick r:id="rId3"/>
              </a:rPr>
              <a:t>http://www.amazon.com/Digital-Marketing-Analytics-Consumer-Biz-Tech/dp/0789750309</a:t>
            </a:r>
            <a:endParaRPr lang="en-US" altLang="zh-TW" sz="1000">
              <a:solidFill>
                <a:srgbClr val="A6A6A6"/>
              </a:solidFill>
            </a:endParaRPr>
          </a:p>
        </p:txBody>
      </p:sp>
      <p:sp>
        <p:nvSpPr>
          <p:cNvPr id="22532" name="矩形 4"/>
          <p:cNvSpPr>
            <a:spLocks noChangeArrowheads="1"/>
          </p:cNvSpPr>
          <p:nvPr/>
        </p:nvSpPr>
        <p:spPr bwMode="auto">
          <a:xfrm>
            <a:off x="250825" y="0"/>
            <a:ext cx="8893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b="1">
                <a:solidFill>
                  <a:schemeClr val="tx2"/>
                </a:solidFill>
              </a:rPr>
              <a:t>Digital Marketing Analytics</a:t>
            </a:r>
            <a:r>
              <a:rPr lang="en-US" altLang="zh-TW" sz="1800" b="1">
                <a:solidFill>
                  <a:schemeClr val="tx2"/>
                </a:solidFill>
              </a:rPr>
              <a:t>: </a:t>
            </a:r>
            <a:br>
              <a:rPr lang="en-US" altLang="zh-TW" sz="1800" b="1">
                <a:solidFill>
                  <a:schemeClr val="tx2"/>
                </a:solidFill>
              </a:rPr>
            </a:br>
            <a:r>
              <a:rPr lang="en-US" altLang="zh-TW" sz="1800" b="1">
                <a:solidFill>
                  <a:schemeClr val="tx2"/>
                </a:solidFill>
              </a:rPr>
              <a:t>Making Sense of Consumer Data in a Digital World, </a:t>
            </a:r>
            <a:br>
              <a:rPr lang="en-US" altLang="zh-TW" sz="1800" b="1">
                <a:solidFill>
                  <a:schemeClr val="tx2"/>
                </a:solidFill>
              </a:rPr>
            </a:br>
            <a:r>
              <a:rPr lang="en-US" altLang="zh-TW" sz="1800" b="1">
                <a:solidFill>
                  <a:schemeClr val="tx2"/>
                </a:solidFill>
              </a:rPr>
              <a:t>Chuck Hemann and Ken Burbary, Que. 2013</a:t>
            </a:r>
            <a:endParaRPr lang="zh-TW" altLang="en-US" sz="18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25537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Problem statement of </a:t>
            </a:r>
            <a:br>
              <a:rPr lang="en-US" altLang="zh-TW" smtClean="0">
                <a:solidFill>
                  <a:srgbClr val="4F81BD"/>
                </a:solidFill>
              </a:rPr>
            </a:br>
            <a:r>
              <a:rPr lang="en-US" altLang="zh-TW" smtClean="0">
                <a:solidFill>
                  <a:srgbClr val="4F81BD"/>
                </a:solidFill>
              </a:rPr>
              <a:t>Opinion Mining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250825" y="1341438"/>
            <a:ext cx="8569325" cy="5183187"/>
          </a:xfrm>
        </p:spPr>
        <p:txBody>
          <a:bodyPr/>
          <a:lstStyle/>
          <a:p>
            <a:r>
              <a:rPr lang="en-US" altLang="zh-TW" sz="2800" smtClean="0">
                <a:solidFill>
                  <a:srgbClr val="FF0000"/>
                </a:solidFill>
              </a:rPr>
              <a:t>Two aspects of abstraction</a:t>
            </a:r>
          </a:p>
          <a:p>
            <a:pPr lvl="1"/>
            <a:r>
              <a:rPr lang="en-US" altLang="zh-TW" smtClean="0">
                <a:solidFill>
                  <a:srgbClr val="376092"/>
                </a:solidFill>
              </a:rPr>
              <a:t>Opinion definition</a:t>
            </a:r>
          </a:p>
          <a:p>
            <a:pPr lvl="2"/>
            <a:r>
              <a:rPr lang="en-US" altLang="zh-TW" sz="2800" smtClean="0"/>
              <a:t>What is an opinion?</a:t>
            </a:r>
          </a:p>
          <a:p>
            <a:pPr lvl="2"/>
            <a:r>
              <a:rPr lang="en-US" altLang="zh-TW" sz="2800" smtClean="0"/>
              <a:t>What is the structured definition of opinion?</a:t>
            </a:r>
          </a:p>
          <a:p>
            <a:pPr lvl="1"/>
            <a:r>
              <a:rPr lang="en-US" altLang="zh-TW" smtClean="0">
                <a:solidFill>
                  <a:srgbClr val="376092"/>
                </a:solidFill>
              </a:rPr>
              <a:t>Opinion summarization</a:t>
            </a:r>
          </a:p>
          <a:p>
            <a:pPr lvl="2"/>
            <a:r>
              <a:rPr lang="en-US" altLang="zh-TW" sz="2800" smtClean="0"/>
              <a:t>Opinion are subjective</a:t>
            </a:r>
          </a:p>
          <a:p>
            <a:pPr lvl="3"/>
            <a:r>
              <a:rPr lang="en-US" altLang="zh-TW" sz="2800" smtClean="0"/>
              <a:t>An opinion from a single person (unless a VIP) </a:t>
            </a:r>
            <a:br>
              <a:rPr lang="en-US" altLang="zh-TW" sz="2800" smtClean="0"/>
            </a:br>
            <a:r>
              <a:rPr lang="en-US" altLang="zh-TW" sz="2800" smtClean="0"/>
              <a:t>is often not sufficient for action</a:t>
            </a:r>
          </a:p>
          <a:p>
            <a:pPr lvl="2"/>
            <a:r>
              <a:rPr lang="en-US" altLang="zh-TW" sz="2800" smtClean="0"/>
              <a:t>We need opinions from many people,</a:t>
            </a:r>
            <a:br>
              <a:rPr lang="en-US" altLang="zh-TW" sz="2800" smtClean="0"/>
            </a:br>
            <a:r>
              <a:rPr lang="en-US" altLang="zh-TW" sz="2800" smtClean="0"/>
              <a:t>and thus opinion summarization.</a:t>
            </a:r>
            <a:r>
              <a:rPr lang="en-US" altLang="zh-TW" smtClean="0"/>
              <a:t/>
            </a:r>
            <a:br>
              <a:rPr lang="en-US" altLang="zh-TW" smtClean="0"/>
            </a:br>
            <a:endParaRPr lang="zh-TW" altLang="en-US" smtClean="0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96E9292-677F-4D17-BB58-AFB42D1FC62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8437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19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What is an opinion?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250825" y="1412875"/>
            <a:ext cx="8642350" cy="5040313"/>
          </a:xfrm>
        </p:spPr>
        <p:txBody>
          <a:bodyPr/>
          <a:lstStyle/>
          <a:p>
            <a:r>
              <a:rPr lang="en-US" altLang="zh-TW" sz="2400" smtClean="0"/>
              <a:t>Id: </a:t>
            </a:r>
            <a:r>
              <a:rPr lang="en-US" altLang="zh-TW" sz="2400" b="1" smtClean="0">
                <a:solidFill>
                  <a:srgbClr val="604A7B"/>
                </a:solidFill>
              </a:rPr>
              <a:t>Abc123</a:t>
            </a:r>
            <a:r>
              <a:rPr lang="en-US" altLang="zh-TW" sz="2400" smtClean="0"/>
              <a:t> on </a:t>
            </a:r>
            <a:r>
              <a:rPr lang="en-US" altLang="zh-TW" sz="2400" b="1" smtClean="0">
                <a:solidFill>
                  <a:srgbClr val="604A7B"/>
                </a:solidFill>
              </a:rPr>
              <a:t>5-1-2008</a:t>
            </a:r>
            <a:r>
              <a:rPr lang="en-US" altLang="zh-TW" sz="2400" smtClean="0"/>
              <a:t> “</a:t>
            </a:r>
            <a:r>
              <a:rPr lang="en-US" altLang="zh-TW" sz="2400" i="1" smtClean="0">
                <a:solidFill>
                  <a:srgbClr val="953735"/>
                </a:solidFill>
              </a:rPr>
              <a:t>I</a:t>
            </a:r>
            <a:r>
              <a:rPr lang="en-US" altLang="zh-TW" sz="2400" i="1" smtClean="0"/>
              <a:t> bought an </a:t>
            </a:r>
            <a:r>
              <a:rPr lang="en-US" altLang="zh-TW" sz="2400" i="1" smtClean="0">
                <a:solidFill>
                  <a:srgbClr val="FF0000"/>
                </a:solidFill>
              </a:rPr>
              <a:t>iPhone</a:t>
            </a:r>
            <a:r>
              <a:rPr lang="en-US" altLang="zh-TW" sz="2400" i="1" smtClean="0"/>
              <a:t> a few days ago. It is such a </a:t>
            </a:r>
            <a:r>
              <a:rPr lang="en-US" altLang="zh-TW" sz="2400" i="1" smtClean="0">
                <a:solidFill>
                  <a:srgbClr val="E46C0A"/>
                </a:solidFill>
              </a:rPr>
              <a:t>nice</a:t>
            </a:r>
            <a:r>
              <a:rPr lang="en-US" altLang="zh-TW" sz="2400" i="1" smtClean="0"/>
              <a:t> </a:t>
            </a:r>
            <a:r>
              <a:rPr lang="en-US" altLang="zh-TW" sz="2400" i="1" smtClean="0">
                <a:solidFill>
                  <a:srgbClr val="376092"/>
                </a:solidFill>
              </a:rPr>
              <a:t>phone</a:t>
            </a:r>
            <a:r>
              <a:rPr lang="en-US" altLang="zh-TW" sz="2400" i="1" smtClean="0"/>
              <a:t>. The </a:t>
            </a:r>
            <a:r>
              <a:rPr lang="en-US" altLang="zh-TW" sz="2400" i="1" smtClean="0">
                <a:solidFill>
                  <a:srgbClr val="376092"/>
                </a:solidFill>
              </a:rPr>
              <a:t>touch screen </a:t>
            </a:r>
            <a:r>
              <a:rPr lang="en-US" altLang="zh-TW" sz="2400" i="1" smtClean="0"/>
              <a:t>is really </a:t>
            </a:r>
            <a:r>
              <a:rPr lang="en-US" altLang="zh-TW" sz="2400" i="1" smtClean="0">
                <a:solidFill>
                  <a:srgbClr val="E46C0A"/>
                </a:solidFill>
              </a:rPr>
              <a:t>cool</a:t>
            </a:r>
            <a:r>
              <a:rPr lang="en-US" altLang="zh-TW" sz="2400" i="1" smtClean="0"/>
              <a:t>. The </a:t>
            </a:r>
            <a:r>
              <a:rPr lang="en-US" altLang="zh-TW" sz="2400" i="1" smtClean="0">
                <a:solidFill>
                  <a:srgbClr val="376092"/>
                </a:solidFill>
              </a:rPr>
              <a:t>voice quality</a:t>
            </a:r>
            <a:r>
              <a:rPr lang="en-US" altLang="zh-TW" sz="2400" i="1" smtClean="0"/>
              <a:t> is </a:t>
            </a:r>
            <a:r>
              <a:rPr lang="en-US" altLang="zh-TW" sz="2400" i="1" smtClean="0">
                <a:solidFill>
                  <a:srgbClr val="E46C0A"/>
                </a:solidFill>
              </a:rPr>
              <a:t>clear</a:t>
            </a:r>
            <a:r>
              <a:rPr lang="en-US" altLang="zh-TW" sz="2400" i="1" smtClean="0"/>
              <a:t> too. It is much </a:t>
            </a:r>
            <a:r>
              <a:rPr lang="en-US" altLang="zh-TW" sz="2400" i="1" smtClean="0">
                <a:solidFill>
                  <a:srgbClr val="E46C0A"/>
                </a:solidFill>
              </a:rPr>
              <a:t>better</a:t>
            </a:r>
            <a:r>
              <a:rPr lang="en-US" altLang="zh-TW" sz="2400" i="1" smtClean="0"/>
              <a:t> than my old </a:t>
            </a:r>
            <a:r>
              <a:rPr lang="en-US" altLang="zh-TW" sz="2400" i="1" smtClean="0">
                <a:solidFill>
                  <a:srgbClr val="FF0000"/>
                </a:solidFill>
              </a:rPr>
              <a:t>Blackberry</a:t>
            </a:r>
            <a:r>
              <a:rPr lang="en-US" altLang="zh-TW" sz="2400" i="1" smtClean="0"/>
              <a:t>, which was a </a:t>
            </a:r>
            <a:r>
              <a:rPr lang="en-US" altLang="zh-TW" sz="2400" i="1" smtClean="0">
                <a:solidFill>
                  <a:srgbClr val="E46C0A"/>
                </a:solidFill>
              </a:rPr>
              <a:t>terrible</a:t>
            </a:r>
            <a:r>
              <a:rPr lang="en-US" altLang="zh-TW" sz="2400" i="1" smtClean="0"/>
              <a:t> </a:t>
            </a:r>
            <a:r>
              <a:rPr lang="en-US" altLang="zh-TW" sz="2400" i="1" smtClean="0">
                <a:solidFill>
                  <a:srgbClr val="376092"/>
                </a:solidFill>
              </a:rPr>
              <a:t>phone</a:t>
            </a:r>
            <a:r>
              <a:rPr lang="en-US" altLang="zh-TW" sz="2400" i="1" smtClean="0"/>
              <a:t> and so </a:t>
            </a:r>
            <a:r>
              <a:rPr lang="en-US" altLang="zh-TW" sz="2400" i="1" smtClean="0">
                <a:solidFill>
                  <a:srgbClr val="E46C0A"/>
                </a:solidFill>
              </a:rPr>
              <a:t>difficult to type </a:t>
            </a:r>
            <a:r>
              <a:rPr lang="en-US" altLang="zh-TW" sz="2400" i="1" smtClean="0"/>
              <a:t>with its</a:t>
            </a:r>
            <a:r>
              <a:rPr lang="en-US" altLang="zh-TW" sz="2400" i="1" smtClean="0">
                <a:solidFill>
                  <a:srgbClr val="376092"/>
                </a:solidFill>
              </a:rPr>
              <a:t> tiny keys</a:t>
            </a:r>
            <a:r>
              <a:rPr lang="en-US" altLang="zh-TW" sz="2400" i="1" smtClean="0"/>
              <a:t>. However, </a:t>
            </a:r>
            <a:r>
              <a:rPr lang="en-US" altLang="zh-TW" sz="2400" i="1" smtClean="0">
                <a:solidFill>
                  <a:srgbClr val="953735"/>
                </a:solidFill>
              </a:rPr>
              <a:t>my mother </a:t>
            </a:r>
            <a:r>
              <a:rPr lang="en-US" altLang="zh-TW" sz="2400" i="1" smtClean="0"/>
              <a:t>was </a:t>
            </a:r>
            <a:r>
              <a:rPr lang="en-US" altLang="zh-TW" sz="2400" i="1" smtClean="0">
                <a:solidFill>
                  <a:srgbClr val="E46C0A"/>
                </a:solidFill>
              </a:rPr>
              <a:t>mad</a:t>
            </a:r>
            <a:r>
              <a:rPr lang="en-US" altLang="zh-TW" sz="2400" i="1" smtClean="0"/>
              <a:t> with me as I did not tell her before I bought the phone. She also thought the </a:t>
            </a:r>
            <a:r>
              <a:rPr lang="en-US" altLang="zh-TW" sz="2400" i="1" smtClean="0">
                <a:solidFill>
                  <a:srgbClr val="376092"/>
                </a:solidFill>
              </a:rPr>
              <a:t>phone</a:t>
            </a:r>
            <a:r>
              <a:rPr lang="en-US" altLang="zh-TW" sz="2400" i="1" smtClean="0"/>
              <a:t> was too </a:t>
            </a:r>
            <a:r>
              <a:rPr lang="en-US" altLang="zh-TW" sz="2400" i="1" smtClean="0">
                <a:solidFill>
                  <a:srgbClr val="E46C0A"/>
                </a:solidFill>
              </a:rPr>
              <a:t>expensive</a:t>
            </a:r>
            <a:r>
              <a:rPr lang="en-US" altLang="zh-TW" sz="2400" i="1" smtClean="0"/>
              <a:t>, …”</a:t>
            </a:r>
          </a:p>
          <a:p>
            <a:r>
              <a:rPr lang="en-US" altLang="zh-TW" sz="2400" smtClean="0"/>
              <a:t>One can look at this review/blog at the</a:t>
            </a:r>
          </a:p>
          <a:p>
            <a:pPr lvl="1"/>
            <a:r>
              <a:rPr lang="en-US" altLang="zh-TW" sz="2000" smtClean="0"/>
              <a:t>Document level</a:t>
            </a:r>
          </a:p>
          <a:p>
            <a:pPr lvl="2"/>
            <a:r>
              <a:rPr lang="en-US" altLang="zh-TW" sz="2000" smtClean="0"/>
              <a:t>Is this review + or -?</a:t>
            </a:r>
          </a:p>
          <a:p>
            <a:pPr lvl="1"/>
            <a:r>
              <a:rPr lang="en-US" altLang="zh-TW" sz="2000" smtClean="0"/>
              <a:t>Sentence level</a:t>
            </a:r>
          </a:p>
          <a:p>
            <a:pPr lvl="2"/>
            <a:r>
              <a:rPr lang="en-US" altLang="zh-TW" sz="2000" smtClean="0"/>
              <a:t>Is each sentence + or -?</a:t>
            </a:r>
          </a:p>
          <a:p>
            <a:pPr lvl="1"/>
            <a:r>
              <a:rPr lang="en-US" altLang="zh-TW" sz="2000" smtClean="0"/>
              <a:t>Entity and feature/aspect level</a:t>
            </a:r>
          </a:p>
          <a:p>
            <a:pPr lvl="1"/>
            <a:endParaRPr lang="zh-TW" altLang="en-US" sz="2000" smtClean="0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BD6A73-91D6-4E82-9FC4-CDB5E8B73059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9461" name="矩形 5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68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Entity and aspect/feature level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250825" y="1412875"/>
            <a:ext cx="8642350" cy="5040313"/>
          </a:xfrm>
        </p:spPr>
        <p:txBody>
          <a:bodyPr/>
          <a:lstStyle/>
          <a:p>
            <a:r>
              <a:rPr lang="en-US" altLang="zh-TW" sz="2400" smtClean="0"/>
              <a:t>Id: </a:t>
            </a:r>
            <a:r>
              <a:rPr lang="en-US" altLang="zh-TW" sz="2400" b="1" smtClean="0">
                <a:solidFill>
                  <a:srgbClr val="604A7B"/>
                </a:solidFill>
              </a:rPr>
              <a:t>Abc123</a:t>
            </a:r>
            <a:r>
              <a:rPr lang="en-US" altLang="zh-TW" sz="2400" smtClean="0"/>
              <a:t> on </a:t>
            </a:r>
            <a:r>
              <a:rPr lang="en-US" altLang="zh-TW" sz="2400" b="1" smtClean="0">
                <a:solidFill>
                  <a:srgbClr val="604A7B"/>
                </a:solidFill>
              </a:rPr>
              <a:t>5-1-2008</a:t>
            </a:r>
            <a:r>
              <a:rPr lang="en-US" altLang="zh-TW" sz="2400" smtClean="0"/>
              <a:t> “</a:t>
            </a:r>
            <a:r>
              <a:rPr lang="en-US" altLang="zh-TW" sz="2400" i="1" smtClean="0">
                <a:solidFill>
                  <a:srgbClr val="953735"/>
                </a:solidFill>
              </a:rPr>
              <a:t>I</a:t>
            </a:r>
            <a:r>
              <a:rPr lang="en-US" altLang="zh-TW" sz="2400" i="1" smtClean="0"/>
              <a:t> bought an </a:t>
            </a:r>
            <a:r>
              <a:rPr lang="en-US" altLang="zh-TW" sz="2400" i="1" smtClean="0">
                <a:solidFill>
                  <a:srgbClr val="FF0000"/>
                </a:solidFill>
              </a:rPr>
              <a:t>iPhone</a:t>
            </a:r>
            <a:r>
              <a:rPr lang="en-US" altLang="zh-TW" sz="2400" i="1" smtClean="0"/>
              <a:t> a few days ago. It is such a </a:t>
            </a:r>
            <a:r>
              <a:rPr lang="en-US" altLang="zh-TW" sz="2400" i="1" smtClean="0">
                <a:solidFill>
                  <a:srgbClr val="E46C0A"/>
                </a:solidFill>
              </a:rPr>
              <a:t>nice</a:t>
            </a:r>
            <a:r>
              <a:rPr lang="en-US" altLang="zh-TW" sz="2400" i="1" smtClean="0"/>
              <a:t> </a:t>
            </a:r>
            <a:r>
              <a:rPr lang="en-US" altLang="zh-TW" sz="2400" i="1" smtClean="0">
                <a:solidFill>
                  <a:srgbClr val="376092"/>
                </a:solidFill>
              </a:rPr>
              <a:t>phone</a:t>
            </a:r>
            <a:r>
              <a:rPr lang="en-US" altLang="zh-TW" sz="2400" i="1" smtClean="0"/>
              <a:t>. The </a:t>
            </a:r>
            <a:r>
              <a:rPr lang="en-US" altLang="zh-TW" sz="2400" i="1" smtClean="0">
                <a:solidFill>
                  <a:srgbClr val="376092"/>
                </a:solidFill>
              </a:rPr>
              <a:t>touch screen </a:t>
            </a:r>
            <a:r>
              <a:rPr lang="en-US" altLang="zh-TW" sz="2400" i="1" smtClean="0"/>
              <a:t>is really </a:t>
            </a:r>
            <a:r>
              <a:rPr lang="en-US" altLang="zh-TW" sz="2400" i="1" smtClean="0">
                <a:solidFill>
                  <a:srgbClr val="E46C0A"/>
                </a:solidFill>
              </a:rPr>
              <a:t>cool</a:t>
            </a:r>
            <a:r>
              <a:rPr lang="en-US" altLang="zh-TW" sz="2400" i="1" smtClean="0"/>
              <a:t>. The </a:t>
            </a:r>
            <a:r>
              <a:rPr lang="en-US" altLang="zh-TW" sz="2400" i="1" smtClean="0">
                <a:solidFill>
                  <a:srgbClr val="376092"/>
                </a:solidFill>
              </a:rPr>
              <a:t>voice quality</a:t>
            </a:r>
            <a:r>
              <a:rPr lang="en-US" altLang="zh-TW" sz="2400" i="1" smtClean="0"/>
              <a:t> is </a:t>
            </a:r>
            <a:r>
              <a:rPr lang="en-US" altLang="zh-TW" sz="2400" i="1" smtClean="0">
                <a:solidFill>
                  <a:srgbClr val="E46C0A"/>
                </a:solidFill>
              </a:rPr>
              <a:t>clear</a:t>
            </a:r>
            <a:r>
              <a:rPr lang="en-US" altLang="zh-TW" sz="2400" i="1" smtClean="0"/>
              <a:t> too. It is much </a:t>
            </a:r>
            <a:r>
              <a:rPr lang="en-US" altLang="zh-TW" sz="2400" i="1" smtClean="0">
                <a:solidFill>
                  <a:srgbClr val="E46C0A"/>
                </a:solidFill>
              </a:rPr>
              <a:t>better</a:t>
            </a:r>
            <a:r>
              <a:rPr lang="en-US" altLang="zh-TW" sz="2400" i="1" smtClean="0"/>
              <a:t> than my old </a:t>
            </a:r>
            <a:r>
              <a:rPr lang="en-US" altLang="zh-TW" sz="2400" i="1" smtClean="0">
                <a:solidFill>
                  <a:srgbClr val="FF0000"/>
                </a:solidFill>
              </a:rPr>
              <a:t>Blackberry</a:t>
            </a:r>
            <a:r>
              <a:rPr lang="en-US" altLang="zh-TW" sz="2400" i="1" smtClean="0"/>
              <a:t>, which was a </a:t>
            </a:r>
            <a:r>
              <a:rPr lang="en-US" altLang="zh-TW" sz="2400" i="1" smtClean="0">
                <a:solidFill>
                  <a:srgbClr val="E46C0A"/>
                </a:solidFill>
              </a:rPr>
              <a:t>terrible</a:t>
            </a:r>
            <a:r>
              <a:rPr lang="en-US" altLang="zh-TW" sz="2400" i="1" smtClean="0"/>
              <a:t> </a:t>
            </a:r>
            <a:r>
              <a:rPr lang="en-US" altLang="zh-TW" sz="2400" i="1" smtClean="0">
                <a:solidFill>
                  <a:srgbClr val="376092"/>
                </a:solidFill>
              </a:rPr>
              <a:t>phone</a:t>
            </a:r>
            <a:r>
              <a:rPr lang="en-US" altLang="zh-TW" sz="2400" i="1" smtClean="0"/>
              <a:t> and so </a:t>
            </a:r>
            <a:r>
              <a:rPr lang="en-US" altLang="zh-TW" sz="2400" i="1" smtClean="0">
                <a:solidFill>
                  <a:srgbClr val="E46C0A"/>
                </a:solidFill>
              </a:rPr>
              <a:t>difficult to type </a:t>
            </a:r>
            <a:r>
              <a:rPr lang="en-US" altLang="zh-TW" sz="2400" i="1" smtClean="0"/>
              <a:t>with its</a:t>
            </a:r>
            <a:r>
              <a:rPr lang="en-US" altLang="zh-TW" sz="2400" i="1" smtClean="0">
                <a:solidFill>
                  <a:srgbClr val="376092"/>
                </a:solidFill>
              </a:rPr>
              <a:t> tiny keys</a:t>
            </a:r>
            <a:r>
              <a:rPr lang="en-US" altLang="zh-TW" sz="2400" i="1" smtClean="0"/>
              <a:t>. However, </a:t>
            </a:r>
            <a:r>
              <a:rPr lang="en-US" altLang="zh-TW" sz="2400" i="1" smtClean="0">
                <a:solidFill>
                  <a:srgbClr val="953735"/>
                </a:solidFill>
              </a:rPr>
              <a:t>my mother </a:t>
            </a:r>
            <a:r>
              <a:rPr lang="en-US" altLang="zh-TW" sz="2400" i="1" smtClean="0"/>
              <a:t>was </a:t>
            </a:r>
            <a:r>
              <a:rPr lang="en-US" altLang="zh-TW" sz="2400" i="1" smtClean="0">
                <a:solidFill>
                  <a:srgbClr val="E46C0A"/>
                </a:solidFill>
              </a:rPr>
              <a:t>mad</a:t>
            </a:r>
            <a:r>
              <a:rPr lang="en-US" altLang="zh-TW" sz="2400" i="1" smtClean="0"/>
              <a:t> with me as I did not tell her before I bought the phone. She also thought the </a:t>
            </a:r>
            <a:r>
              <a:rPr lang="en-US" altLang="zh-TW" sz="2400" i="1" smtClean="0">
                <a:solidFill>
                  <a:srgbClr val="376092"/>
                </a:solidFill>
              </a:rPr>
              <a:t>phone</a:t>
            </a:r>
            <a:r>
              <a:rPr lang="en-US" altLang="zh-TW" sz="2400" i="1" smtClean="0"/>
              <a:t> was too </a:t>
            </a:r>
            <a:r>
              <a:rPr lang="en-US" altLang="zh-TW" sz="2400" i="1" smtClean="0">
                <a:solidFill>
                  <a:srgbClr val="E46C0A"/>
                </a:solidFill>
              </a:rPr>
              <a:t>expensive</a:t>
            </a:r>
            <a:r>
              <a:rPr lang="en-US" altLang="zh-TW" sz="2400" i="1" smtClean="0"/>
              <a:t>, …”</a:t>
            </a:r>
          </a:p>
          <a:p>
            <a:r>
              <a:rPr lang="en-US" altLang="zh-TW" sz="2400" smtClean="0">
                <a:solidFill>
                  <a:srgbClr val="FF0000"/>
                </a:solidFill>
              </a:rPr>
              <a:t>What do we see?</a:t>
            </a:r>
          </a:p>
          <a:p>
            <a:pPr lvl="1"/>
            <a:r>
              <a:rPr lang="en-US" altLang="zh-TW" sz="2000" smtClean="0">
                <a:solidFill>
                  <a:srgbClr val="376092"/>
                </a:solidFill>
              </a:rPr>
              <a:t>Opinion targets</a:t>
            </a:r>
            <a:r>
              <a:rPr lang="en-US" altLang="zh-TW" sz="2000" smtClean="0"/>
              <a:t>: entities and their features/aspects</a:t>
            </a:r>
          </a:p>
          <a:p>
            <a:pPr lvl="1"/>
            <a:r>
              <a:rPr lang="en-US" altLang="zh-TW" sz="2000" smtClean="0">
                <a:solidFill>
                  <a:srgbClr val="376092"/>
                </a:solidFill>
              </a:rPr>
              <a:t>Sentiments</a:t>
            </a:r>
            <a:r>
              <a:rPr lang="en-US" altLang="zh-TW" sz="2000" smtClean="0"/>
              <a:t>: positive and negative</a:t>
            </a:r>
          </a:p>
          <a:p>
            <a:pPr lvl="1"/>
            <a:r>
              <a:rPr lang="en-US" altLang="zh-TW" sz="2000" smtClean="0">
                <a:solidFill>
                  <a:srgbClr val="376092"/>
                </a:solidFill>
              </a:rPr>
              <a:t>Opinion holders</a:t>
            </a:r>
            <a:r>
              <a:rPr lang="en-US" altLang="zh-TW" sz="2000" smtClean="0"/>
              <a:t>: persons who hold the opinions</a:t>
            </a:r>
          </a:p>
          <a:p>
            <a:pPr lvl="1"/>
            <a:r>
              <a:rPr lang="en-US" altLang="zh-TW" sz="2000" smtClean="0">
                <a:solidFill>
                  <a:srgbClr val="376092"/>
                </a:solidFill>
              </a:rPr>
              <a:t>Time</a:t>
            </a:r>
            <a:r>
              <a:rPr lang="en-US" altLang="zh-TW" sz="2000" smtClean="0"/>
              <a:t>: when opinion are expressed</a:t>
            </a:r>
          </a:p>
          <a:p>
            <a:pPr lvl="1"/>
            <a:endParaRPr lang="zh-TW" altLang="en-US" sz="2000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01D1D5D-A77F-462F-801F-08F4FCA524ED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0485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064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446088" y="115888"/>
            <a:ext cx="8229600" cy="779462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Two main types of opinions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323850" y="981075"/>
            <a:ext cx="8496300" cy="5400675"/>
          </a:xfrm>
        </p:spPr>
        <p:txBody>
          <a:bodyPr/>
          <a:lstStyle/>
          <a:p>
            <a:r>
              <a:rPr lang="en-US" altLang="zh-TW" sz="2400" smtClean="0">
                <a:solidFill>
                  <a:srgbClr val="FF0000"/>
                </a:solidFill>
              </a:rPr>
              <a:t>Regular opinions</a:t>
            </a:r>
            <a:r>
              <a:rPr lang="en-US" altLang="zh-TW" sz="2400" smtClean="0"/>
              <a:t>: Sentiment/Opinion expressions on some target entities</a:t>
            </a:r>
          </a:p>
          <a:p>
            <a:pPr lvl="1"/>
            <a:r>
              <a:rPr lang="en-US" altLang="zh-TW" sz="2400" smtClean="0">
                <a:solidFill>
                  <a:srgbClr val="376092"/>
                </a:solidFill>
              </a:rPr>
              <a:t>Direct opinions</a:t>
            </a:r>
            <a:r>
              <a:rPr lang="en-US" altLang="zh-TW" sz="2400" smtClean="0"/>
              <a:t>: sentiment expressions on one object:</a:t>
            </a:r>
          </a:p>
          <a:p>
            <a:pPr lvl="2"/>
            <a:r>
              <a:rPr lang="en-US" altLang="zh-TW" smtClean="0"/>
              <a:t>“The </a:t>
            </a:r>
            <a:r>
              <a:rPr lang="en-US" altLang="zh-TW" smtClean="0">
                <a:solidFill>
                  <a:srgbClr val="376092"/>
                </a:solidFill>
              </a:rPr>
              <a:t>touch screen </a:t>
            </a:r>
            <a:r>
              <a:rPr lang="en-US" altLang="zh-TW" smtClean="0"/>
              <a:t>is really </a:t>
            </a:r>
            <a:r>
              <a:rPr lang="en-US" altLang="zh-TW" smtClean="0">
                <a:solidFill>
                  <a:srgbClr val="E46C0A"/>
                </a:solidFill>
              </a:rPr>
              <a:t>cool.</a:t>
            </a:r>
            <a:r>
              <a:rPr lang="en-US" altLang="zh-TW" smtClean="0"/>
              <a:t>”</a:t>
            </a:r>
          </a:p>
          <a:p>
            <a:pPr lvl="2"/>
            <a:r>
              <a:rPr lang="en-US" altLang="zh-TW" smtClean="0"/>
              <a:t>“The </a:t>
            </a:r>
            <a:r>
              <a:rPr lang="en-US" altLang="zh-TW" smtClean="0">
                <a:solidFill>
                  <a:srgbClr val="558ED5"/>
                </a:solidFill>
              </a:rPr>
              <a:t>picture quality </a:t>
            </a:r>
            <a:r>
              <a:rPr lang="en-US" altLang="zh-TW" smtClean="0"/>
              <a:t>of this </a:t>
            </a:r>
            <a:r>
              <a:rPr lang="en-US" altLang="zh-TW" smtClean="0">
                <a:solidFill>
                  <a:srgbClr val="376092"/>
                </a:solidFill>
              </a:rPr>
              <a:t>camera</a:t>
            </a:r>
            <a:r>
              <a:rPr lang="en-US" altLang="zh-TW" smtClean="0"/>
              <a:t> is </a:t>
            </a:r>
            <a:r>
              <a:rPr lang="en-US" altLang="zh-TW" smtClean="0">
                <a:solidFill>
                  <a:srgbClr val="E46C0A"/>
                </a:solidFill>
              </a:rPr>
              <a:t>great</a:t>
            </a:r>
            <a:r>
              <a:rPr lang="en-US" altLang="zh-TW" smtClean="0"/>
              <a:t>”</a:t>
            </a:r>
          </a:p>
          <a:p>
            <a:pPr lvl="1"/>
            <a:r>
              <a:rPr lang="en-US" altLang="zh-TW" sz="2400" smtClean="0">
                <a:solidFill>
                  <a:srgbClr val="376092"/>
                </a:solidFill>
              </a:rPr>
              <a:t>Indirect opinions</a:t>
            </a:r>
            <a:r>
              <a:rPr lang="en-US" altLang="zh-TW" sz="2400" smtClean="0"/>
              <a:t>: comparisons, relations expressing similarities or differences (objective or subjective) of more than one object</a:t>
            </a:r>
          </a:p>
          <a:p>
            <a:pPr lvl="2"/>
            <a:r>
              <a:rPr lang="en-US" altLang="zh-TW" smtClean="0"/>
              <a:t>“phone X is cheaper than phone Y.” (objective)</a:t>
            </a:r>
          </a:p>
          <a:p>
            <a:pPr lvl="2"/>
            <a:r>
              <a:rPr lang="en-US" altLang="zh-TW" smtClean="0"/>
              <a:t>“phone X is better than phone Y.” (subjective)</a:t>
            </a:r>
          </a:p>
          <a:p>
            <a:r>
              <a:rPr lang="en-US" altLang="zh-TW" sz="2400" smtClean="0">
                <a:solidFill>
                  <a:srgbClr val="FF0000"/>
                </a:solidFill>
              </a:rPr>
              <a:t>Comparative opinions</a:t>
            </a:r>
            <a:r>
              <a:rPr lang="en-US" altLang="zh-TW" sz="2400" smtClean="0"/>
              <a:t>: comparisons of more than one entity.</a:t>
            </a:r>
          </a:p>
          <a:p>
            <a:pPr lvl="1"/>
            <a:r>
              <a:rPr lang="en-US" altLang="zh-TW" sz="2400" smtClean="0"/>
              <a:t>“</a:t>
            </a:r>
            <a:r>
              <a:rPr lang="en-US" altLang="zh-TW" sz="2400" smtClean="0">
                <a:solidFill>
                  <a:srgbClr val="FF0000"/>
                </a:solidFill>
              </a:rPr>
              <a:t>iPhone</a:t>
            </a:r>
            <a:r>
              <a:rPr lang="en-US" altLang="zh-TW" sz="2400" smtClean="0"/>
              <a:t> is </a:t>
            </a:r>
            <a:r>
              <a:rPr lang="en-US" altLang="zh-TW" sz="2400" smtClean="0">
                <a:solidFill>
                  <a:srgbClr val="E46C0A"/>
                </a:solidFill>
              </a:rPr>
              <a:t>better</a:t>
            </a:r>
            <a:r>
              <a:rPr lang="en-US" altLang="zh-TW" sz="2400" smtClean="0"/>
              <a:t> than </a:t>
            </a:r>
            <a:r>
              <a:rPr lang="en-US" altLang="zh-TW" sz="2400" smtClean="0">
                <a:solidFill>
                  <a:srgbClr val="FF0000"/>
                </a:solidFill>
              </a:rPr>
              <a:t>Blackberry</a:t>
            </a:r>
            <a:r>
              <a:rPr lang="en-US" altLang="zh-TW" sz="2400" smtClean="0"/>
              <a:t>.”</a:t>
            </a:r>
            <a:endParaRPr lang="zh-TW" altLang="en-US" sz="2400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B6C666C-1E1F-46AE-913A-D28AA99B3E7F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1509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266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Subjective and Objective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323850" y="981075"/>
            <a:ext cx="8496300" cy="5472113"/>
          </a:xfrm>
        </p:spPr>
        <p:txBody>
          <a:bodyPr/>
          <a:lstStyle/>
          <a:p>
            <a:r>
              <a:rPr lang="en-US" altLang="zh-TW" sz="2400" smtClean="0">
                <a:solidFill>
                  <a:srgbClr val="FF0000"/>
                </a:solidFill>
              </a:rPr>
              <a:t>Objective</a:t>
            </a:r>
          </a:p>
          <a:p>
            <a:pPr lvl="1"/>
            <a:r>
              <a:rPr lang="en-US" altLang="zh-TW" sz="2400" smtClean="0"/>
              <a:t>An objective sentence expresses some </a:t>
            </a:r>
            <a:r>
              <a:rPr lang="en-US" altLang="zh-TW" sz="2400" smtClean="0">
                <a:solidFill>
                  <a:srgbClr val="FF0000"/>
                </a:solidFill>
              </a:rPr>
              <a:t>factual information</a:t>
            </a:r>
            <a:r>
              <a:rPr lang="en-US" altLang="zh-TW" sz="2400" smtClean="0"/>
              <a:t> about the world.</a:t>
            </a:r>
          </a:p>
          <a:p>
            <a:pPr lvl="1"/>
            <a:r>
              <a:rPr lang="en-US" altLang="zh-TW" sz="2400" smtClean="0"/>
              <a:t>“I </a:t>
            </a:r>
            <a:r>
              <a:rPr lang="en-US" altLang="zh-TW" sz="2400" smtClean="0">
                <a:solidFill>
                  <a:srgbClr val="953735"/>
                </a:solidFill>
              </a:rPr>
              <a:t>returned</a:t>
            </a:r>
            <a:r>
              <a:rPr lang="en-US" altLang="zh-TW" sz="2400" smtClean="0"/>
              <a:t> the phone yesterday.”</a:t>
            </a:r>
          </a:p>
          <a:p>
            <a:pPr lvl="1"/>
            <a:r>
              <a:rPr lang="en-US" altLang="zh-TW" sz="2400" smtClean="0"/>
              <a:t>Objective sentences can implicitly indicate opinions</a:t>
            </a:r>
          </a:p>
          <a:p>
            <a:pPr lvl="2"/>
            <a:r>
              <a:rPr lang="en-US" altLang="zh-TW" smtClean="0"/>
              <a:t>“The </a:t>
            </a:r>
            <a:r>
              <a:rPr lang="en-US" altLang="zh-TW" smtClean="0">
                <a:solidFill>
                  <a:srgbClr val="376092"/>
                </a:solidFill>
              </a:rPr>
              <a:t>earphone</a:t>
            </a:r>
            <a:r>
              <a:rPr lang="en-US" altLang="zh-TW" smtClean="0"/>
              <a:t> </a:t>
            </a:r>
            <a:r>
              <a:rPr lang="en-US" altLang="zh-TW" smtClean="0">
                <a:solidFill>
                  <a:srgbClr val="953735"/>
                </a:solidFill>
              </a:rPr>
              <a:t>broke</a:t>
            </a:r>
            <a:r>
              <a:rPr lang="en-US" altLang="zh-TW" smtClean="0"/>
              <a:t> in two days.”</a:t>
            </a:r>
          </a:p>
          <a:p>
            <a:r>
              <a:rPr lang="en-US" altLang="zh-TW" sz="2400" smtClean="0">
                <a:solidFill>
                  <a:srgbClr val="FF0000"/>
                </a:solidFill>
              </a:rPr>
              <a:t>Subjective</a:t>
            </a:r>
          </a:p>
          <a:p>
            <a:pPr lvl="1"/>
            <a:r>
              <a:rPr lang="en-US" altLang="zh-TW" sz="2400" smtClean="0"/>
              <a:t>A subjective sentence expresses some </a:t>
            </a:r>
            <a:r>
              <a:rPr lang="en-US" altLang="zh-TW" sz="2400" smtClean="0">
                <a:solidFill>
                  <a:srgbClr val="FF0000"/>
                </a:solidFill>
              </a:rPr>
              <a:t>personal feelings</a:t>
            </a:r>
            <a:r>
              <a:rPr lang="en-US" altLang="zh-TW" sz="2400" smtClean="0"/>
              <a:t> or </a:t>
            </a:r>
            <a:r>
              <a:rPr lang="en-US" altLang="zh-TW" sz="2400" smtClean="0">
                <a:solidFill>
                  <a:srgbClr val="FF0000"/>
                </a:solidFill>
              </a:rPr>
              <a:t>beliefs</a:t>
            </a:r>
            <a:r>
              <a:rPr lang="en-US" altLang="zh-TW" sz="2400" smtClean="0"/>
              <a:t>.</a:t>
            </a:r>
          </a:p>
          <a:p>
            <a:pPr lvl="1"/>
            <a:r>
              <a:rPr lang="en-US" altLang="zh-TW" sz="2400" smtClean="0"/>
              <a:t>“The voice on my phone was </a:t>
            </a:r>
            <a:r>
              <a:rPr lang="en-US" altLang="zh-TW" sz="2400" smtClean="0">
                <a:solidFill>
                  <a:srgbClr val="E46C0A"/>
                </a:solidFill>
              </a:rPr>
              <a:t>not</a:t>
            </a:r>
            <a:r>
              <a:rPr lang="en-US" altLang="zh-TW" sz="2400" smtClean="0"/>
              <a:t> so </a:t>
            </a:r>
            <a:r>
              <a:rPr lang="en-US" altLang="zh-TW" sz="2400" smtClean="0">
                <a:solidFill>
                  <a:srgbClr val="E46C0A"/>
                </a:solidFill>
              </a:rPr>
              <a:t>clear</a:t>
            </a:r>
            <a:r>
              <a:rPr lang="en-US" altLang="zh-TW" sz="2400" smtClean="0"/>
              <a:t>”</a:t>
            </a:r>
          </a:p>
          <a:p>
            <a:pPr lvl="1"/>
            <a:r>
              <a:rPr lang="en-US" altLang="zh-TW" sz="2400" smtClean="0"/>
              <a:t>Not every subjective sentence contains an opinion</a:t>
            </a:r>
          </a:p>
          <a:p>
            <a:pPr lvl="2"/>
            <a:r>
              <a:rPr lang="en-US" altLang="zh-TW" smtClean="0"/>
              <a:t>“I wanted a phone with </a:t>
            </a:r>
            <a:r>
              <a:rPr lang="en-US" altLang="zh-TW" smtClean="0">
                <a:solidFill>
                  <a:srgbClr val="E46C0A"/>
                </a:solidFill>
              </a:rPr>
              <a:t>good</a:t>
            </a:r>
            <a:r>
              <a:rPr lang="en-US" altLang="zh-TW" smtClean="0"/>
              <a:t> </a:t>
            </a:r>
            <a:r>
              <a:rPr lang="en-US" altLang="zh-TW" smtClean="0">
                <a:solidFill>
                  <a:srgbClr val="376092"/>
                </a:solidFill>
              </a:rPr>
              <a:t>voice quality</a:t>
            </a:r>
            <a:r>
              <a:rPr lang="en-US" altLang="zh-TW" smtClean="0"/>
              <a:t>”</a:t>
            </a:r>
          </a:p>
          <a:p>
            <a:r>
              <a:rPr lang="en-US" altLang="zh-TW" sz="2400" smtClean="0"/>
              <a:t> </a:t>
            </a:r>
            <a:r>
              <a:rPr lang="en-US" altLang="zh-TW" sz="2400" smtClean="0">
                <a:sym typeface="Wingdings" pitchFamily="2" charset="2"/>
              </a:rPr>
              <a:t> </a:t>
            </a:r>
            <a:r>
              <a:rPr lang="en-US" altLang="zh-TW" sz="2400" smtClean="0">
                <a:solidFill>
                  <a:srgbClr val="FF0000"/>
                </a:solidFill>
                <a:sym typeface="Wingdings" pitchFamily="2" charset="2"/>
              </a:rPr>
              <a:t>Subjective analysis</a:t>
            </a:r>
            <a:endParaRPr lang="zh-TW" altLang="en-US" sz="2400" smtClean="0">
              <a:solidFill>
                <a:srgbClr val="FF0000"/>
              </a:solidFill>
            </a:endParaRPr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1BEF5C-A8FB-4A12-88EF-D04B134D5D80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2533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48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187450" y="2349500"/>
            <a:ext cx="3024188" cy="395922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403152"/>
              </a:solidFill>
              <a:latin typeface="Calibri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56100" y="2349500"/>
            <a:ext cx="3024188" cy="395922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403152"/>
              </a:solidFill>
              <a:latin typeface="Calibri" pitchFamily="34" charset="0"/>
            </a:endParaRPr>
          </a:p>
        </p:txBody>
      </p:sp>
      <p:sp>
        <p:nvSpPr>
          <p:cNvPr id="23556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80022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Sentiment Analysis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vs.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Subjectivity Analysis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355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0A0C52-48AE-4BD2-95A1-760547F5B8F2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1913" y="3284538"/>
            <a:ext cx="2592387" cy="865187"/>
          </a:xfrm>
          <a:prstGeom prst="rect">
            <a:avLst/>
          </a:prstGeom>
          <a:solidFill>
            <a:srgbClr val="CCFF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mtClean="0">
                <a:solidFill>
                  <a:srgbClr val="00B050"/>
                </a:solidFill>
                <a:latin typeface="Calibri" pitchFamily="34" charset="0"/>
              </a:rPr>
              <a:t>Positive</a:t>
            </a:r>
            <a:endParaRPr lang="zh-TW" altLang="en-US" smtClean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1913" y="4292600"/>
            <a:ext cx="2592387" cy="8651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mtClean="0">
                <a:solidFill>
                  <a:srgbClr val="FF0000"/>
                </a:solidFill>
                <a:latin typeface="Calibri" pitchFamily="34" charset="0"/>
              </a:rPr>
              <a:t>Negative</a:t>
            </a:r>
            <a:endParaRPr lang="zh-TW" altLang="en-US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1913" y="5300663"/>
            <a:ext cx="2592387" cy="8651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mtClean="0">
                <a:solidFill>
                  <a:srgbClr val="376092"/>
                </a:solidFill>
                <a:latin typeface="Calibri" pitchFamily="34" charset="0"/>
              </a:rPr>
              <a:t>Neutral</a:t>
            </a:r>
            <a:endParaRPr lang="zh-TW" altLang="en-US" smtClean="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43438" y="5300663"/>
            <a:ext cx="2592387" cy="8651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mtClean="0">
                <a:solidFill>
                  <a:srgbClr val="376092"/>
                </a:solidFill>
                <a:latin typeface="Calibri" pitchFamily="34" charset="0"/>
              </a:rPr>
              <a:t>Objective</a:t>
            </a:r>
            <a:endParaRPr lang="zh-TW" altLang="en-US" smtClean="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43438" y="3284538"/>
            <a:ext cx="2592387" cy="1873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mtClean="0">
                <a:solidFill>
                  <a:srgbClr val="800080"/>
                </a:solidFill>
                <a:latin typeface="Calibri" pitchFamily="34" charset="0"/>
              </a:rPr>
              <a:t>Subjective</a:t>
            </a:r>
            <a:endParaRPr lang="zh-TW" altLang="en-US" smtClean="0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23563" name="矩形 11"/>
          <p:cNvSpPr>
            <a:spLocks noChangeArrowheads="1"/>
          </p:cNvSpPr>
          <p:nvPr/>
        </p:nvSpPr>
        <p:spPr bwMode="auto">
          <a:xfrm>
            <a:off x="1331913" y="2349500"/>
            <a:ext cx="25923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</a:rPr>
              <a:t>Sentiment Analysis</a:t>
            </a:r>
          </a:p>
        </p:txBody>
      </p:sp>
      <p:sp>
        <p:nvSpPr>
          <p:cNvPr id="23564" name="矩形 12"/>
          <p:cNvSpPr>
            <a:spLocks noChangeArrowheads="1"/>
          </p:cNvSpPr>
          <p:nvPr/>
        </p:nvSpPr>
        <p:spPr bwMode="auto">
          <a:xfrm>
            <a:off x="4643438" y="2349500"/>
            <a:ext cx="25923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</a:rPr>
              <a:t>Subjectivity Analysis</a:t>
            </a:r>
          </a:p>
        </p:txBody>
      </p:sp>
      <p:sp>
        <p:nvSpPr>
          <p:cNvPr id="15" name="矩形 14"/>
          <p:cNvSpPr/>
          <p:nvPr/>
        </p:nvSpPr>
        <p:spPr>
          <a:xfrm>
            <a:off x="1187450" y="3213100"/>
            <a:ext cx="6192838" cy="20161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403152"/>
              </a:solidFill>
              <a:latin typeface="Calibri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87450" y="5229225"/>
            <a:ext cx="6192838" cy="10795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403152"/>
              </a:solidFill>
              <a:latin typeface="Calibri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87450" y="2349500"/>
            <a:ext cx="6192838" cy="863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40315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6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849313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A (regular) opinion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323850" y="1052513"/>
            <a:ext cx="8496300" cy="5329237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Opinion</a:t>
            </a:r>
            <a:r>
              <a:rPr lang="en-US" altLang="zh-TW" smtClean="0"/>
              <a:t> (a restricted definition)</a:t>
            </a:r>
          </a:p>
          <a:p>
            <a:pPr lvl="1"/>
            <a:r>
              <a:rPr lang="en-US" altLang="zh-TW" smtClean="0"/>
              <a:t>An opinion (regular opinion) is simply a </a:t>
            </a:r>
            <a:r>
              <a:rPr lang="en-US" altLang="zh-TW" smtClean="0">
                <a:solidFill>
                  <a:schemeClr val="accent2"/>
                </a:solidFill>
              </a:rPr>
              <a:t>positive or negative</a:t>
            </a:r>
            <a:r>
              <a:rPr lang="en-US" altLang="zh-TW" smtClean="0"/>
              <a:t> sentiment, view, attitude, emotion, or appraisal about </a:t>
            </a:r>
            <a:r>
              <a:rPr lang="en-US" altLang="zh-TW" smtClean="0">
                <a:solidFill>
                  <a:srgbClr val="376092"/>
                </a:solidFill>
              </a:rPr>
              <a:t>an entity</a:t>
            </a:r>
            <a:r>
              <a:rPr lang="en-US" altLang="zh-TW" smtClean="0"/>
              <a:t> or </a:t>
            </a:r>
            <a:r>
              <a:rPr lang="en-US" altLang="zh-TW" smtClean="0">
                <a:solidFill>
                  <a:srgbClr val="376092"/>
                </a:solidFill>
              </a:rPr>
              <a:t>an aspect of the entity</a:t>
            </a:r>
            <a:r>
              <a:rPr lang="en-US" altLang="zh-TW" smtClean="0"/>
              <a:t> from an </a:t>
            </a:r>
            <a:r>
              <a:rPr lang="en-US" altLang="zh-TW" smtClean="0">
                <a:solidFill>
                  <a:srgbClr val="00B050"/>
                </a:solidFill>
              </a:rPr>
              <a:t>opinion holder</a:t>
            </a:r>
            <a:r>
              <a:rPr lang="en-US" altLang="zh-TW" smtClean="0"/>
              <a:t>.</a:t>
            </a:r>
          </a:p>
          <a:p>
            <a:r>
              <a:rPr lang="en-US" altLang="zh-TW" smtClean="0">
                <a:solidFill>
                  <a:srgbClr val="FF0000"/>
                </a:solidFill>
              </a:rPr>
              <a:t>Sentiment orientation of an opinion</a:t>
            </a:r>
          </a:p>
          <a:p>
            <a:pPr lvl="1"/>
            <a:r>
              <a:rPr lang="en-US" altLang="zh-TW" smtClean="0">
                <a:solidFill>
                  <a:srgbClr val="376092"/>
                </a:solidFill>
              </a:rPr>
              <a:t>Positive, negative, or neutral </a:t>
            </a:r>
            <a:r>
              <a:rPr lang="en-US" altLang="zh-TW" smtClean="0"/>
              <a:t>(no opinion)</a:t>
            </a:r>
          </a:p>
          <a:p>
            <a:pPr lvl="1"/>
            <a:r>
              <a:rPr lang="en-US" altLang="zh-TW" smtClean="0"/>
              <a:t>Also called:</a:t>
            </a:r>
          </a:p>
          <a:p>
            <a:pPr lvl="2"/>
            <a:r>
              <a:rPr lang="en-US" altLang="zh-TW" smtClean="0">
                <a:solidFill>
                  <a:srgbClr val="FF0000"/>
                </a:solidFill>
              </a:rPr>
              <a:t>Opinion orientation</a:t>
            </a:r>
          </a:p>
          <a:p>
            <a:pPr lvl="2"/>
            <a:r>
              <a:rPr lang="en-US" altLang="zh-TW" smtClean="0">
                <a:solidFill>
                  <a:srgbClr val="FF0000"/>
                </a:solidFill>
              </a:rPr>
              <a:t>Semantic orientation</a:t>
            </a:r>
          </a:p>
          <a:p>
            <a:pPr lvl="2"/>
            <a:r>
              <a:rPr lang="en-US" altLang="zh-TW" smtClean="0">
                <a:solidFill>
                  <a:srgbClr val="FF0000"/>
                </a:solidFill>
              </a:rPr>
              <a:t>Sentiment polarity</a:t>
            </a:r>
          </a:p>
          <a:p>
            <a:pPr lvl="1"/>
            <a:endParaRPr lang="en-US" altLang="zh-TW" smtClean="0"/>
          </a:p>
          <a:p>
            <a:pPr lvl="2">
              <a:buFont typeface="Arial" charset="0"/>
              <a:buNone/>
            </a:pPr>
            <a:endParaRPr lang="zh-TW" altLang="en-US" smtClean="0"/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547C6EB-5846-46B6-A79D-9739C5BDB002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4581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63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Entity and aspect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>
          <a:xfrm>
            <a:off x="457200" y="981075"/>
            <a:ext cx="8435975" cy="5472113"/>
          </a:xfrm>
        </p:spPr>
        <p:txBody>
          <a:bodyPr/>
          <a:lstStyle/>
          <a:p>
            <a:r>
              <a:rPr lang="en-US" altLang="zh-TW" smtClean="0"/>
              <a:t>Definition of </a:t>
            </a:r>
            <a:r>
              <a:rPr lang="en-US" altLang="zh-TW" smtClean="0">
                <a:solidFill>
                  <a:srgbClr val="FF0000"/>
                </a:solidFill>
              </a:rPr>
              <a:t>Entity</a:t>
            </a:r>
            <a:r>
              <a:rPr lang="en-US" altLang="zh-TW" smtClean="0"/>
              <a:t>:</a:t>
            </a:r>
          </a:p>
          <a:p>
            <a:pPr lvl="1"/>
            <a:r>
              <a:rPr lang="en-US" altLang="zh-TW" smtClean="0"/>
              <a:t>An </a:t>
            </a:r>
            <a:r>
              <a:rPr lang="en-US" altLang="zh-TW" i="1" smtClean="0">
                <a:solidFill>
                  <a:srgbClr val="FF0000"/>
                </a:solidFill>
              </a:rPr>
              <a:t>entity e </a:t>
            </a:r>
            <a:r>
              <a:rPr lang="en-US" altLang="zh-TW" smtClean="0"/>
              <a:t>is a product, person, event, organization, or topic.</a:t>
            </a:r>
          </a:p>
          <a:p>
            <a:pPr lvl="1"/>
            <a:r>
              <a:rPr lang="en-US" altLang="zh-TW" smtClean="0"/>
              <a:t>e is represented as</a:t>
            </a:r>
          </a:p>
          <a:p>
            <a:pPr lvl="2"/>
            <a:r>
              <a:rPr lang="en-US" altLang="zh-TW" smtClean="0"/>
              <a:t>A hierarchy of components, sub-components.</a:t>
            </a:r>
          </a:p>
          <a:p>
            <a:pPr lvl="2"/>
            <a:r>
              <a:rPr lang="en-US" altLang="zh-TW" smtClean="0"/>
              <a:t>Each node represents a components and is associated with a set of attributes of the components</a:t>
            </a:r>
          </a:p>
          <a:p>
            <a:r>
              <a:rPr lang="en-US" altLang="zh-TW" smtClean="0"/>
              <a:t>An opinion can be expressed on any node or attribute of the node</a:t>
            </a:r>
          </a:p>
          <a:p>
            <a:r>
              <a:rPr lang="en-US" altLang="zh-TW" smtClean="0">
                <a:solidFill>
                  <a:schemeClr val="accent1"/>
                </a:solidFill>
              </a:rPr>
              <a:t>Aspects(features)</a:t>
            </a:r>
          </a:p>
          <a:p>
            <a:pPr lvl="1"/>
            <a:r>
              <a:rPr lang="en-US" altLang="zh-TW" smtClean="0"/>
              <a:t>represent both components and attribute</a:t>
            </a:r>
            <a:endParaRPr lang="zh-TW" altLang="en-US" smtClean="0"/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5C59DE1-DCAD-4545-9EBA-B623A6DE6A35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5605" name="矩形 10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17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Opinion</a:t>
            </a:r>
            <a:r>
              <a:rPr lang="en-US" altLang="zh-TW" smtClean="0"/>
              <a:t> </a:t>
            </a:r>
            <a:r>
              <a:rPr lang="en-US" altLang="zh-TW" smtClean="0">
                <a:solidFill>
                  <a:srgbClr val="4F81BD"/>
                </a:solidFill>
              </a:rPr>
              <a:t>Definition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>
          <a:xfrm>
            <a:off x="323850" y="908050"/>
            <a:ext cx="8569325" cy="5545138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An opinion is a quintuple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>(</a:t>
            </a:r>
            <a:r>
              <a:rPr lang="en-US" altLang="zh-TW" i="1" smtClean="0">
                <a:solidFill>
                  <a:srgbClr val="376092"/>
                </a:solidFill>
              </a:rPr>
              <a:t>e</a:t>
            </a:r>
            <a:r>
              <a:rPr lang="en-US" altLang="zh-TW" i="1" baseline="-25000" smtClean="0">
                <a:solidFill>
                  <a:srgbClr val="376092"/>
                </a:solidFill>
              </a:rPr>
              <a:t>j</a:t>
            </a:r>
            <a:r>
              <a:rPr lang="en-US" altLang="zh-TW" i="1" smtClean="0">
                <a:solidFill>
                  <a:srgbClr val="376092"/>
                </a:solidFill>
              </a:rPr>
              <a:t>, a</a:t>
            </a:r>
            <a:r>
              <a:rPr lang="en-US" altLang="zh-TW" i="1" baseline="-25000" smtClean="0">
                <a:solidFill>
                  <a:srgbClr val="376092"/>
                </a:solidFill>
              </a:rPr>
              <a:t>jk</a:t>
            </a:r>
            <a:r>
              <a:rPr lang="en-US" altLang="zh-TW" i="1" smtClean="0">
                <a:solidFill>
                  <a:srgbClr val="376092"/>
                </a:solidFill>
              </a:rPr>
              <a:t>, so</a:t>
            </a:r>
            <a:r>
              <a:rPr lang="en-US" altLang="zh-TW" i="1" baseline="-25000" smtClean="0">
                <a:solidFill>
                  <a:srgbClr val="376092"/>
                </a:solidFill>
              </a:rPr>
              <a:t>ijkl</a:t>
            </a:r>
            <a:r>
              <a:rPr lang="en-US" altLang="zh-TW" i="1" smtClean="0"/>
              <a:t>, h</a:t>
            </a:r>
            <a:r>
              <a:rPr lang="en-US" altLang="zh-TW" i="1" baseline="-25000" smtClean="0"/>
              <a:t>i</a:t>
            </a:r>
            <a:r>
              <a:rPr lang="en-US" altLang="zh-TW" i="1" smtClean="0"/>
              <a:t>, t</a:t>
            </a:r>
            <a:r>
              <a:rPr lang="en-US" altLang="zh-TW" i="1" baseline="-25000" smtClean="0"/>
              <a:t>l</a:t>
            </a:r>
            <a:r>
              <a:rPr lang="en-US" altLang="zh-TW" smtClean="0"/>
              <a:t>)</a:t>
            </a:r>
            <a:br>
              <a:rPr lang="en-US" altLang="zh-TW" smtClean="0"/>
            </a:br>
            <a:r>
              <a:rPr lang="en-US" altLang="zh-TW" smtClean="0"/>
              <a:t>where</a:t>
            </a:r>
          </a:p>
          <a:p>
            <a:pPr lvl="1"/>
            <a:r>
              <a:rPr lang="en-US" altLang="zh-TW" i="1" smtClean="0">
                <a:solidFill>
                  <a:srgbClr val="376092"/>
                </a:solidFill>
              </a:rPr>
              <a:t>e</a:t>
            </a:r>
            <a:r>
              <a:rPr lang="en-US" altLang="zh-TW" i="1" baseline="-25000" smtClean="0">
                <a:solidFill>
                  <a:srgbClr val="376092"/>
                </a:solidFill>
              </a:rPr>
              <a:t>j</a:t>
            </a:r>
            <a:r>
              <a:rPr lang="en-US" altLang="zh-TW" smtClean="0"/>
              <a:t> is a target </a:t>
            </a:r>
            <a:r>
              <a:rPr lang="en-US" altLang="zh-TW" smtClean="0">
                <a:solidFill>
                  <a:srgbClr val="376092"/>
                </a:solidFill>
              </a:rPr>
              <a:t>entity</a:t>
            </a:r>
            <a:r>
              <a:rPr lang="en-US" altLang="zh-TW" smtClean="0"/>
              <a:t>.</a:t>
            </a:r>
          </a:p>
          <a:p>
            <a:pPr lvl="1"/>
            <a:r>
              <a:rPr lang="en-US" altLang="zh-TW" i="1" smtClean="0">
                <a:solidFill>
                  <a:srgbClr val="376092"/>
                </a:solidFill>
              </a:rPr>
              <a:t>a</a:t>
            </a:r>
            <a:r>
              <a:rPr lang="en-US" altLang="zh-TW" i="1" baseline="-25000" smtClean="0">
                <a:solidFill>
                  <a:srgbClr val="376092"/>
                </a:solidFill>
              </a:rPr>
              <a:t>jk</a:t>
            </a:r>
            <a:r>
              <a:rPr lang="en-US" altLang="zh-TW" smtClean="0"/>
              <a:t> is an </a:t>
            </a:r>
            <a:r>
              <a:rPr lang="en-US" altLang="zh-TW" smtClean="0">
                <a:solidFill>
                  <a:srgbClr val="376092"/>
                </a:solidFill>
              </a:rPr>
              <a:t>aspect</a:t>
            </a:r>
            <a:r>
              <a:rPr lang="en-US" altLang="zh-TW" smtClean="0"/>
              <a:t>/feature of the entity </a:t>
            </a:r>
            <a:r>
              <a:rPr lang="en-US" altLang="zh-TW" i="1" smtClean="0">
                <a:solidFill>
                  <a:srgbClr val="376092"/>
                </a:solidFill>
              </a:rPr>
              <a:t>e</a:t>
            </a:r>
            <a:r>
              <a:rPr lang="en-US" altLang="zh-TW" i="1" baseline="-25000" smtClean="0">
                <a:solidFill>
                  <a:srgbClr val="376092"/>
                </a:solidFill>
              </a:rPr>
              <a:t>j</a:t>
            </a:r>
            <a:r>
              <a:rPr lang="en-US" altLang="zh-TW" smtClean="0"/>
              <a:t> .</a:t>
            </a:r>
          </a:p>
          <a:p>
            <a:pPr lvl="1"/>
            <a:r>
              <a:rPr lang="en-US" altLang="zh-TW" i="1" smtClean="0">
                <a:solidFill>
                  <a:srgbClr val="376092"/>
                </a:solidFill>
              </a:rPr>
              <a:t>so</a:t>
            </a:r>
            <a:r>
              <a:rPr lang="en-US" altLang="zh-TW" i="1" baseline="-25000" smtClean="0">
                <a:solidFill>
                  <a:srgbClr val="376092"/>
                </a:solidFill>
              </a:rPr>
              <a:t>ijkl</a:t>
            </a:r>
            <a:r>
              <a:rPr lang="en-US" altLang="zh-TW" smtClean="0"/>
              <a:t> is the </a:t>
            </a:r>
            <a:r>
              <a:rPr lang="en-US" altLang="zh-TW" smtClean="0">
                <a:solidFill>
                  <a:srgbClr val="376092"/>
                </a:solidFill>
              </a:rPr>
              <a:t>sentiment</a:t>
            </a:r>
            <a:r>
              <a:rPr lang="en-US" altLang="zh-TW" smtClean="0"/>
              <a:t> value of the </a:t>
            </a:r>
            <a:r>
              <a:rPr lang="en-US" altLang="zh-TW" smtClean="0">
                <a:solidFill>
                  <a:srgbClr val="376092"/>
                </a:solidFill>
              </a:rPr>
              <a:t>opinion</a:t>
            </a:r>
            <a:r>
              <a:rPr lang="en-US" altLang="zh-TW" smtClean="0"/>
              <a:t> from the opinion holder on feature of entity at time.</a:t>
            </a:r>
            <a:br>
              <a:rPr lang="en-US" altLang="zh-TW" smtClean="0"/>
            </a:br>
            <a:r>
              <a:rPr lang="en-US" altLang="zh-TW" i="1" smtClean="0">
                <a:solidFill>
                  <a:srgbClr val="376092"/>
                </a:solidFill>
              </a:rPr>
              <a:t> so</a:t>
            </a:r>
            <a:r>
              <a:rPr lang="en-US" altLang="zh-TW" i="1" baseline="-25000" smtClean="0">
                <a:solidFill>
                  <a:srgbClr val="376092"/>
                </a:solidFill>
              </a:rPr>
              <a:t>ijkl</a:t>
            </a:r>
            <a:r>
              <a:rPr lang="en-US" altLang="zh-TW" smtClean="0"/>
              <a:t> is +ve, -ve, or neu, or more granular ratings</a:t>
            </a:r>
          </a:p>
          <a:p>
            <a:pPr lvl="1"/>
            <a:r>
              <a:rPr lang="en-US" altLang="zh-TW" i="1" smtClean="0"/>
              <a:t>h</a:t>
            </a:r>
            <a:r>
              <a:rPr lang="en-US" altLang="zh-TW" i="1" baseline="-25000" smtClean="0"/>
              <a:t>i</a:t>
            </a:r>
            <a:r>
              <a:rPr lang="en-US" altLang="zh-TW" smtClean="0"/>
              <a:t> is an opinion </a:t>
            </a:r>
            <a:r>
              <a:rPr lang="en-US" altLang="zh-TW" smtClean="0">
                <a:solidFill>
                  <a:srgbClr val="376092"/>
                </a:solidFill>
              </a:rPr>
              <a:t>holder</a:t>
            </a:r>
            <a:r>
              <a:rPr lang="en-US" altLang="zh-TW" smtClean="0"/>
              <a:t>.</a:t>
            </a:r>
          </a:p>
          <a:p>
            <a:pPr lvl="1"/>
            <a:r>
              <a:rPr lang="en-US" altLang="zh-TW" i="1" smtClean="0"/>
              <a:t>t</a:t>
            </a:r>
            <a:r>
              <a:rPr lang="en-US" altLang="zh-TW" i="1" baseline="-25000" smtClean="0"/>
              <a:t>l</a:t>
            </a:r>
            <a:r>
              <a:rPr lang="en-US" altLang="zh-TW" smtClean="0"/>
              <a:t> is the </a:t>
            </a:r>
            <a:r>
              <a:rPr lang="en-US" altLang="zh-TW" smtClean="0">
                <a:solidFill>
                  <a:srgbClr val="376092"/>
                </a:solidFill>
              </a:rPr>
              <a:t>time</a:t>
            </a:r>
            <a:r>
              <a:rPr lang="en-US" altLang="zh-TW" smtClean="0"/>
              <a:t> when the opinion is expressed.</a:t>
            </a:r>
          </a:p>
          <a:p>
            <a:r>
              <a:rPr lang="en-US" altLang="zh-TW" smtClean="0"/>
              <a:t>(</a:t>
            </a:r>
            <a:r>
              <a:rPr lang="en-US" altLang="zh-TW" i="1" smtClean="0">
                <a:solidFill>
                  <a:srgbClr val="376092"/>
                </a:solidFill>
              </a:rPr>
              <a:t>e</a:t>
            </a:r>
            <a:r>
              <a:rPr lang="en-US" altLang="zh-TW" i="1" baseline="-25000" smtClean="0">
                <a:solidFill>
                  <a:srgbClr val="376092"/>
                </a:solidFill>
              </a:rPr>
              <a:t>j</a:t>
            </a:r>
            <a:r>
              <a:rPr lang="en-US" altLang="zh-TW" i="1" smtClean="0">
                <a:solidFill>
                  <a:srgbClr val="376092"/>
                </a:solidFill>
              </a:rPr>
              <a:t>, a</a:t>
            </a:r>
            <a:r>
              <a:rPr lang="en-US" altLang="zh-TW" i="1" baseline="-25000" smtClean="0">
                <a:solidFill>
                  <a:srgbClr val="376092"/>
                </a:solidFill>
              </a:rPr>
              <a:t>jk</a:t>
            </a:r>
            <a:r>
              <a:rPr lang="en-US" altLang="zh-TW" smtClean="0"/>
              <a:t>) is also called </a:t>
            </a:r>
            <a:r>
              <a:rPr lang="en-US" altLang="zh-TW" smtClean="0">
                <a:solidFill>
                  <a:srgbClr val="376092"/>
                </a:solidFill>
              </a:rPr>
              <a:t>opinion target</a:t>
            </a:r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C5B2394-13CA-44D5-BD60-8678957D81DE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6629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47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Terminologies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Entity</a:t>
            </a:r>
            <a:r>
              <a:rPr lang="en-US" altLang="zh-TW" smtClean="0"/>
              <a:t>: </a:t>
            </a:r>
            <a:r>
              <a:rPr lang="en-US" altLang="zh-TW" smtClean="0">
                <a:solidFill>
                  <a:srgbClr val="376092"/>
                </a:solidFill>
              </a:rPr>
              <a:t>object</a:t>
            </a:r>
          </a:p>
          <a:p>
            <a:r>
              <a:rPr lang="en-US" altLang="zh-TW" smtClean="0">
                <a:solidFill>
                  <a:srgbClr val="FF0000"/>
                </a:solidFill>
              </a:rPr>
              <a:t>Aspect</a:t>
            </a:r>
            <a:r>
              <a:rPr lang="en-US" altLang="zh-TW" smtClean="0"/>
              <a:t>: </a:t>
            </a:r>
            <a:r>
              <a:rPr lang="en-US" altLang="zh-TW" smtClean="0">
                <a:solidFill>
                  <a:srgbClr val="376092"/>
                </a:solidFill>
              </a:rPr>
              <a:t>feature, attribute, facet</a:t>
            </a:r>
          </a:p>
          <a:p>
            <a:r>
              <a:rPr lang="en-US" altLang="zh-TW" smtClean="0">
                <a:solidFill>
                  <a:srgbClr val="FF0000"/>
                </a:solidFill>
              </a:rPr>
              <a:t>Opinion holder</a:t>
            </a:r>
            <a:r>
              <a:rPr lang="en-US" altLang="zh-TW" smtClean="0"/>
              <a:t>: </a:t>
            </a:r>
            <a:r>
              <a:rPr lang="en-US" altLang="zh-TW" smtClean="0">
                <a:solidFill>
                  <a:srgbClr val="376092"/>
                </a:solidFill>
              </a:rPr>
              <a:t>opinion source</a:t>
            </a:r>
          </a:p>
          <a:p>
            <a:endParaRPr lang="en-US" altLang="zh-TW" smtClean="0"/>
          </a:p>
          <a:p>
            <a:r>
              <a:rPr lang="en-US" altLang="zh-TW" smtClean="0">
                <a:solidFill>
                  <a:srgbClr val="FF0000"/>
                </a:solidFill>
              </a:rPr>
              <a:t>Topic</a:t>
            </a:r>
            <a:r>
              <a:rPr lang="en-US" altLang="zh-TW" smtClean="0"/>
              <a:t>: </a:t>
            </a:r>
            <a:r>
              <a:rPr lang="en-US" altLang="zh-TW" smtClean="0">
                <a:solidFill>
                  <a:srgbClr val="376092"/>
                </a:solidFill>
              </a:rPr>
              <a:t>entity, aspect</a:t>
            </a:r>
          </a:p>
          <a:p>
            <a:endParaRPr lang="en-US" altLang="zh-TW" smtClean="0"/>
          </a:p>
          <a:p>
            <a:r>
              <a:rPr lang="en-US" altLang="zh-TW" smtClean="0"/>
              <a:t>Product features, political issues</a:t>
            </a:r>
            <a:endParaRPr lang="zh-TW" altLang="en-US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FC73404-98EF-4EAA-9C76-0B4D50E26DF0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7653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11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597650"/>
            <a:ext cx="936625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4FDAC16-26AC-8F4D-8374-4DC10835E40B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9987"/>
          </a:xfrm>
        </p:spPr>
        <p:txBody>
          <a:bodyPr/>
          <a:lstStyle/>
          <a:p>
            <a:r>
              <a:rPr lang="en-US" altLang="zh-TW" sz="7200">
                <a:solidFill>
                  <a:schemeClr val="accent1"/>
                </a:solidFill>
                <a:latin typeface="Calibri" charset="0"/>
                <a:ea typeface="標楷體" charset="-120"/>
              </a:rPr>
              <a:t>Consumer </a:t>
            </a:r>
            <a:br>
              <a:rPr lang="en-US" altLang="zh-TW" sz="7200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  <a:t>Psychology </a:t>
            </a:r>
            <a:b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7200">
                <a:solidFill>
                  <a:schemeClr val="accent1"/>
                </a:solidFill>
                <a:latin typeface="Calibri" charset="0"/>
                <a:ea typeface="標楷體" charset="-120"/>
              </a:rPr>
              <a:t>and </a:t>
            </a:r>
            <a:br>
              <a:rPr lang="en-US" altLang="zh-TW" sz="7200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  <a:t>Behavior </a:t>
            </a:r>
            <a:b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7200">
                <a:solidFill>
                  <a:schemeClr val="accent1"/>
                </a:solidFill>
                <a:latin typeface="Calibri" charset="0"/>
                <a:ea typeface="標楷體" charset="-120"/>
              </a:rPr>
              <a:t>on </a:t>
            </a:r>
            <a:br>
              <a:rPr lang="en-US" altLang="zh-TW" sz="7200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 sz="7200">
                <a:solidFill>
                  <a:schemeClr val="accent1"/>
                </a:solidFill>
                <a:latin typeface="Calibri" charset="0"/>
                <a:ea typeface="標楷體" charset="-120"/>
              </a:rPr>
              <a:t>Social Media</a:t>
            </a:r>
            <a:endParaRPr lang="zh-TW" altLang="en-US" sz="7200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57404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Subjectivity and Emotion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>
          <a:xfrm>
            <a:off x="323850" y="1557338"/>
            <a:ext cx="8362950" cy="4708525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Sentence subjectivity</a:t>
            </a:r>
            <a:endParaRPr lang="en-US" altLang="zh-TW" smtClean="0"/>
          </a:p>
          <a:p>
            <a:pPr lvl="1"/>
            <a:r>
              <a:rPr lang="en-US" altLang="zh-TW" sz="3200" smtClean="0"/>
              <a:t>An objective sentence presents some factual information, while a subjective sentence expresses some personal </a:t>
            </a:r>
            <a:r>
              <a:rPr lang="en-US" altLang="zh-TW" sz="3200" smtClean="0">
                <a:solidFill>
                  <a:srgbClr val="984807"/>
                </a:solidFill>
              </a:rPr>
              <a:t>feelings</a:t>
            </a:r>
            <a:r>
              <a:rPr lang="en-US" altLang="zh-TW" sz="3200" smtClean="0"/>
              <a:t>, </a:t>
            </a:r>
            <a:r>
              <a:rPr lang="en-US" altLang="zh-TW" sz="3200" smtClean="0">
                <a:solidFill>
                  <a:schemeClr val="accent1"/>
                </a:solidFill>
              </a:rPr>
              <a:t>views</a:t>
            </a:r>
            <a:r>
              <a:rPr lang="en-US" altLang="zh-TW" sz="3200" smtClean="0"/>
              <a:t>, </a:t>
            </a:r>
            <a:r>
              <a:rPr lang="en-US" altLang="zh-TW" sz="3200" smtClean="0">
                <a:solidFill>
                  <a:srgbClr val="4F81BD"/>
                </a:solidFill>
              </a:rPr>
              <a:t>emotions</a:t>
            </a:r>
            <a:r>
              <a:rPr lang="en-US" altLang="zh-TW" sz="3200" smtClean="0"/>
              <a:t>, or </a:t>
            </a:r>
            <a:r>
              <a:rPr lang="en-US" altLang="zh-TW" sz="3200" smtClean="0">
                <a:solidFill>
                  <a:srgbClr val="984807"/>
                </a:solidFill>
              </a:rPr>
              <a:t>beliefs</a:t>
            </a:r>
            <a:r>
              <a:rPr lang="en-US" altLang="zh-TW" sz="3200" smtClean="0"/>
              <a:t>.</a:t>
            </a:r>
          </a:p>
          <a:p>
            <a:r>
              <a:rPr lang="en-US" altLang="zh-TW" smtClean="0">
                <a:solidFill>
                  <a:srgbClr val="FF0000"/>
                </a:solidFill>
              </a:rPr>
              <a:t>Emotion</a:t>
            </a:r>
          </a:p>
          <a:p>
            <a:pPr lvl="1"/>
            <a:r>
              <a:rPr lang="en-US" altLang="zh-TW" sz="3200" smtClean="0"/>
              <a:t>Emotions are people’s subjective </a:t>
            </a:r>
            <a:r>
              <a:rPr lang="en-US" altLang="zh-TW" sz="3200" smtClean="0">
                <a:solidFill>
                  <a:srgbClr val="984807"/>
                </a:solidFill>
              </a:rPr>
              <a:t>feelings</a:t>
            </a:r>
            <a:r>
              <a:rPr lang="en-US" altLang="zh-TW" sz="3200" smtClean="0"/>
              <a:t> and </a:t>
            </a:r>
            <a:r>
              <a:rPr lang="en-US" altLang="zh-TW" sz="3200" smtClean="0">
                <a:solidFill>
                  <a:srgbClr val="984807"/>
                </a:solidFill>
              </a:rPr>
              <a:t>thoughts</a:t>
            </a:r>
            <a:r>
              <a:rPr lang="en-US" altLang="zh-TW" sz="3200" smtClean="0"/>
              <a:t>.</a:t>
            </a:r>
            <a:endParaRPr lang="zh-TW" altLang="en-US" sz="3200" smtClean="0"/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4D62B2-3E39-47BA-A877-94EABA12DF2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8677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95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Classification Based on </a:t>
            </a:r>
            <a:br>
              <a:rPr lang="en-US" altLang="zh-TW" smtClean="0">
                <a:solidFill>
                  <a:srgbClr val="4F81BD"/>
                </a:solidFill>
              </a:rPr>
            </a:br>
            <a:r>
              <a:rPr lang="en-US" altLang="zh-TW" smtClean="0">
                <a:solidFill>
                  <a:srgbClr val="4F81BD"/>
                </a:solidFill>
              </a:rPr>
              <a:t>Supervised Learning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Sentiment classification</a:t>
            </a:r>
          </a:p>
          <a:p>
            <a:pPr lvl="1"/>
            <a:r>
              <a:rPr lang="en-US" altLang="zh-TW" smtClean="0"/>
              <a:t>Supervised learning Problem</a:t>
            </a:r>
          </a:p>
          <a:p>
            <a:pPr lvl="1"/>
            <a:r>
              <a:rPr lang="en-US" altLang="zh-TW" smtClean="0"/>
              <a:t>Three classes</a:t>
            </a:r>
          </a:p>
          <a:p>
            <a:pPr lvl="2"/>
            <a:r>
              <a:rPr lang="en-US" altLang="zh-TW" i="1" smtClean="0"/>
              <a:t>Positive</a:t>
            </a:r>
          </a:p>
          <a:p>
            <a:pPr lvl="2"/>
            <a:r>
              <a:rPr lang="en-US" altLang="zh-TW" i="1" smtClean="0"/>
              <a:t>Negative</a:t>
            </a:r>
          </a:p>
          <a:p>
            <a:pPr lvl="2"/>
            <a:r>
              <a:rPr lang="en-US" altLang="zh-TW" i="1" smtClean="0"/>
              <a:t>Neutral</a:t>
            </a:r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E2B2507-BF37-46A4-AACA-3647251A6438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9701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85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Opinion words in </a:t>
            </a:r>
            <a:br>
              <a:rPr lang="en-US" altLang="zh-TW" smtClean="0">
                <a:solidFill>
                  <a:srgbClr val="4F81BD"/>
                </a:solidFill>
              </a:rPr>
            </a:br>
            <a:r>
              <a:rPr lang="en-US" altLang="zh-TW" smtClean="0">
                <a:solidFill>
                  <a:srgbClr val="4F81BD"/>
                </a:solidFill>
              </a:rPr>
              <a:t>Sentiment classification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topic-based classification</a:t>
            </a:r>
          </a:p>
          <a:p>
            <a:pPr lvl="1"/>
            <a:r>
              <a:rPr lang="en-US" altLang="zh-TW" smtClean="0"/>
              <a:t>topic-related words are important </a:t>
            </a:r>
          </a:p>
          <a:p>
            <a:pPr lvl="2"/>
            <a:r>
              <a:rPr lang="en-US" altLang="zh-TW" smtClean="0"/>
              <a:t>e.g., </a:t>
            </a:r>
            <a:r>
              <a:rPr lang="en-US" altLang="zh-TW" i="1" smtClean="0"/>
              <a:t>politics, sciences, sports</a:t>
            </a:r>
          </a:p>
          <a:p>
            <a:r>
              <a:rPr lang="en-US" altLang="zh-TW" smtClean="0"/>
              <a:t>Sentiment classification</a:t>
            </a:r>
          </a:p>
          <a:p>
            <a:pPr lvl="1"/>
            <a:r>
              <a:rPr lang="en-US" altLang="zh-TW" smtClean="0"/>
              <a:t>topic-related words are unimportant</a:t>
            </a:r>
          </a:p>
          <a:p>
            <a:pPr lvl="1"/>
            <a:r>
              <a:rPr lang="en-US" altLang="zh-TW" b="1" smtClean="0"/>
              <a:t>opinion words </a:t>
            </a:r>
            <a:r>
              <a:rPr lang="en-US" altLang="zh-TW" smtClean="0"/>
              <a:t>(also called </a:t>
            </a:r>
            <a:r>
              <a:rPr lang="en-US" altLang="zh-TW" b="1" smtClean="0"/>
              <a:t>sentiment words)</a:t>
            </a:r>
          </a:p>
          <a:p>
            <a:pPr lvl="2"/>
            <a:r>
              <a:rPr lang="en-US" altLang="zh-TW" b="1" smtClean="0"/>
              <a:t>that indicate </a:t>
            </a:r>
            <a:r>
              <a:rPr lang="en-US" altLang="zh-TW" b="1" smtClean="0">
                <a:solidFill>
                  <a:srgbClr val="E46C0A"/>
                </a:solidFill>
              </a:rPr>
              <a:t>positive</a:t>
            </a:r>
            <a:r>
              <a:rPr lang="en-US" altLang="zh-TW" b="1" smtClean="0"/>
              <a:t> or </a:t>
            </a:r>
            <a:r>
              <a:rPr lang="en-US" altLang="zh-TW" b="1" smtClean="0">
                <a:solidFill>
                  <a:srgbClr val="FF0000"/>
                </a:solidFill>
              </a:rPr>
              <a:t>negative</a:t>
            </a:r>
            <a:r>
              <a:rPr lang="en-US" altLang="zh-TW" b="1" smtClean="0"/>
              <a:t> opinions </a:t>
            </a:r>
            <a:r>
              <a:rPr lang="en-US" altLang="zh-TW" smtClean="0"/>
              <a:t>are important, </a:t>
            </a:r>
            <a:br>
              <a:rPr lang="en-US" altLang="zh-TW" smtClean="0"/>
            </a:br>
            <a:r>
              <a:rPr lang="en-US" altLang="zh-TW" smtClean="0"/>
              <a:t>e.g., </a:t>
            </a:r>
            <a:r>
              <a:rPr lang="en-US" altLang="zh-TW" i="1" smtClean="0">
                <a:solidFill>
                  <a:srgbClr val="E46C0A"/>
                </a:solidFill>
              </a:rPr>
              <a:t>great, excellent, amazing, </a:t>
            </a:r>
            <a:r>
              <a:rPr lang="en-US" altLang="zh-TW" i="1" smtClean="0">
                <a:solidFill>
                  <a:srgbClr val="FF0000"/>
                </a:solidFill>
              </a:rPr>
              <a:t>horrible, bad, worst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0EB5A8-0988-41DF-9834-7D71FC03C519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0725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729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Features in Opinion Mining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>
          <a:xfrm>
            <a:off x="395288" y="908050"/>
            <a:ext cx="8497887" cy="5545138"/>
          </a:xfrm>
        </p:spPr>
        <p:txBody>
          <a:bodyPr/>
          <a:lstStyle/>
          <a:p>
            <a:r>
              <a:rPr lang="en-US" altLang="zh-TW" sz="2400" i="1" smtClean="0"/>
              <a:t>Terms and their frequency</a:t>
            </a:r>
          </a:p>
          <a:p>
            <a:pPr lvl="1"/>
            <a:r>
              <a:rPr lang="en-US" altLang="zh-TW" sz="2400" i="1" smtClean="0"/>
              <a:t>TF-IDF</a:t>
            </a:r>
          </a:p>
          <a:p>
            <a:r>
              <a:rPr lang="en-US" altLang="zh-TW" sz="2400" i="1" smtClean="0"/>
              <a:t>Part of speech (POS)</a:t>
            </a:r>
          </a:p>
          <a:p>
            <a:pPr lvl="1"/>
            <a:r>
              <a:rPr lang="en-US" altLang="zh-TW" sz="2400" smtClean="0"/>
              <a:t>Adjectives</a:t>
            </a:r>
          </a:p>
          <a:p>
            <a:r>
              <a:rPr lang="en-US" altLang="zh-TW" sz="2400" i="1" smtClean="0"/>
              <a:t>Opinion words and phrases</a:t>
            </a:r>
          </a:p>
          <a:p>
            <a:pPr lvl="1"/>
            <a:r>
              <a:rPr lang="en-US" altLang="zh-TW" sz="2400" i="1" smtClean="0"/>
              <a:t>beautiful, wonderful, good, and amazing are </a:t>
            </a:r>
            <a:r>
              <a:rPr lang="en-US" altLang="zh-TW" sz="2400" i="1" smtClean="0">
                <a:solidFill>
                  <a:srgbClr val="E46C0A"/>
                </a:solidFill>
              </a:rPr>
              <a:t>positive opinion words</a:t>
            </a:r>
          </a:p>
          <a:p>
            <a:pPr lvl="1"/>
            <a:r>
              <a:rPr lang="en-US" altLang="zh-TW" sz="2400" i="1" smtClean="0"/>
              <a:t>bad, poor, and terrible are </a:t>
            </a:r>
            <a:r>
              <a:rPr lang="en-US" altLang="zh-TW" sz="2400" i="1" smtClean="0">
                <a:solidFill>
                  <a:srgbClr val="FF0000"/>
                </a:solidFill>
              </a:rPr>
              <a:t>negative opinion words</a:t>
            </a:r>
            <a:r>
              <a:rPr lang="en-US" altLang="zh-TW" sz="2400" i="1" smtClean="0"/>
              <a:t>.</a:t>
            </a:r>
          </a:p>
          <a:p>
            <a:pPr lvl="1"/>
            <a:r>
              <a:rPr lang="en-US" altLang="zh-TW" sz="2400" smtClean="0"/>
              <a:t>opinion phrases and idioms,  </a:t>
            </a:r>
            <a:br>
              <a:rPr lang="en-US" altLang="zh-TW" sz="2400" smtClean="0"/>
            </a:br>
            <a:r>
              <a:rPr lang="en-US" altLang="zh-TW" sz="2400" smtClean="0"/>
              <a:t>e.g., </a:t>
            </a:r>
            <a:r>
              <a:rPr lang="en-US" altLang="zh-TW" sz="2400" i="1" smtClean="0"/>
              <a:t>cost someone an arm and a leg</a:t>
            </a:r>
          </a:p>
          <a:p>
            <a:r>
              <a:rPr lang="en-US" altLang="zh-TW" sz="2400" i="1" smtClean="0"/>
              <a:t>Rules of opinions</a:t>
            </a:r>
          </a:p>
          <a:p>
            <a:r>
              <a:rPr lang="en-US" altLang="zh-TW" sz="2400" i="1" smtClean="0"/>
              <a:t>Negations</a:t>
            </a:r>
          </a:p>
          <a:p>
            <a:r>
              <a:rPr lang="en-US" altLang="zh-TW" sz="2400" i="1" smtClean="0"/>
              <a:t>Syntactic dependency</a:t>
            </a:r>
            <a:endParaRPr lang="zh-TW" altLang="en-US" sz="2400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B85A41B-16A1-418F-BB91-4FA13E62D01A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1749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3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>
          <a:xfrm>
            <a:off x="466725" y="106363"/>
            <a:ext cx="8229600" cy="80168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Sentiment Analysis Architecture 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277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141BEF-DE88-403F-B8FD-353C214D9F6B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2772" name="矩形 6"/>
          <p:cNvSpPr>
            <a:spLocks noChangeArrowheads="1"/>
          </p:cNvSpPr>
          <p:nvPr/>
        </p:nvSpPr>
        <p:spPr bwMode="auto">
          <a:xfrm>
            <a:off x="1074738" y="6453188"/>
            <a:ext cx="723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 dirty="0">
                <a:solidFill>
                  <a:srgbClr val="BFBFBF"/>
                </a:solidFill>
                <a:latin typeface="Arial" charset="0"/>
              </a:rPr>
              <a:t>Vishal </a:t>
            </a:r>
            <a:r>
              <a:rPr lang="en-US" altLang="zh-TW" sz="1000" dirty="0" err="1">
                <a:solidFill>
                  <a:srgbClr val="BFBFBF"/>
                </a:solidFill>
                <a:latin typeface="Arial" charset="0"/>
              </a:rPr>
              <a:t>Kharde</a:t>
            </a:r>
            <a:r>
              <a:rPr lang="en-US" altLang="zh-TW" sz="1000" dirty="0">
                <a:solidFill>
                  <a:srgbClr val="BFBFBF"/>
                </a:solidFill>
                <a:latin typeface="Arial" charset="0"/>
              </a:rPr>
              <a:t> and </a:t>
            </a:r>
            <a:r>
              <a:rPr lang="en-US" altLang="zh-TW" sz="1000" dirty="0" err="1">
                <a:solidFill>
                  <a:srgbClr val="BFBFBF"/>
                </a:solidFill>
                <a:latin typeface="Arial" charset="0"/>
              </a:rPr>
              <a:t>Sheetal</a:t>
            </a:r>
            <a:r>
              <a:rPr lang="en-US" altLang="zh-TW" sz="1000" dirty="0">
                <a:solidFill>
                  <a:srgbClr val="BFBFBF"/>
                </a:solidFill>
                <a:latin typeface="Arial" charset="0"/>
              </a:rPr>
              <a:t> </a:t>
            </a:r>
            <a:r>
              <a:rPr lang="en-US" altLang="zh-TW" sz="1000" dirty="0" err="1">
                <a:solidFill>
                  <a:srgbClr val="BFBFBF"/>
                </a:solidFill>
                <a:latin typeface="Arial" charset="0"/>
              </a:rPr>
              <a:t>Sonawane</a:t>
            </a:r>
            <a:r>
              <a:rPr lang="en-US" altLang="zh-TW" sz="1000" dirty="0">
                <a:solidFill>
                  <a:srgbClr val="BFBFBF"/>
                </a:solidFill>
                <a:latin typeface="Arial" charset="0"/>
              </a:rPr>
              <a:t> (2016), "Sentiment Analysis of Twitter Data: A Survey of Techniques," </a:t>
            </a:r>
            <a:br>
              <a:rPr lang="en-US" altLang="zh-TW" sz="1000" dirty="0">
                <a:solidFill>
                  <a:srgbClr val="BFBFBF"/>
                </a:solidFill>
                <a:latin typeface="Arial" charset="0"/>
              </a:rPr>
            </a:br>
            <a:r>
              <a:rPr lang="en-US" altLang="zh-TW" sz="1000" dirty="0">
                <a:solidFill>
                  <a:srgbClr val="BFBFBF"/>
                </a:solidFill>
                <a:latin typeface="Arial" charset="0"/>
              </a:rPr>
              <a:t>International Journal of Computer Applications, Vol 139, No. 11, 2016. pp.5-15</a:t>
            </a:r>
            <a:endParaRPr lang="zh-TW" altLang="en-US" sz="1000" dirty="0">
              <a:solidFill>
                <a:srgbClr val="BFBFBF"/>
              </a:solidFill>
              <a:latin typeface="Arial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042988" y="1160463"/>
            <a:ext cx="1512887" cy="720725"/>
          </a:xfrm>
          <a:prstGeom prst="roundRect">
            <a:avLst>
              <a:gd name="adj" fmla="val 12157"/>
            </a:avLst>
          </a:prstGeom>
          <a:solidFill>
            <a:srgbClr val="C3D69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Positive </a:t>
            </a:r>
            <a:br>
              <a:rPr lang="en-US" sz="2200" dirty="0">
                <a:latin typeface="+mn-lt"/>
                <a:ea typeface="+mn-ea"/>
              </a:rPr>
            </a:br>
            <a:r>
              <a:rPr lang="en-US" sz="2200" dirty="0">
                <a:latin typeface="+mn-lt"/>
                <a:ea typeface="+mn-ea"/>
              </a:rPr>
              <a:t>tweets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2555875" y="1160463"/>
            <a:ext cx="1511300" cy="720725"/>
          </a:xfrm>
          <a:prstGeom prst="roundRect">
            <a:avLst>
              <a:gd name="adj" fmla="val 12157"/>
            </a:avLst>
          </a:prstGeom>
          <a:solidFill>
            <a:srgbClr val="C3D69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Negative</a:t>
            </a:r>
            <a:br>
              <a:rPr lang="en-US" sz="2200" dirty="0">
                <a:latin typeface="+mn-lt"/>
                <a:ea typeface="+mn-ea"/>
              </a:rPr>
            </a:br>
            <a:r>
              <a:rPr lang="en-US" sz="2200" dirty="0">
                <a:latin typeface="+mn-lt"/>
                <a:ea typeface="+mn-ea"/>
              </a:rPr>
              <a:t>tweets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4787900" y="1125538"/>
            <a:ext cx="1512888" cy="790575"/>
          </a:xfrm>
          <a:prstGeom prst="roundRect">
            <a:avLst>
              <a:gd name="adj" fmla="val 12157"/>
            </a:avLst>
          </a:prstGeom>
          <a:solidFill>
            <a:srgbClr val="93CDDD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Word </a:t>
            </a:r>
            <a:br>
              <a:rPr lang="en-US" sz="2200" dirty="0">
                <a:latin typeface="+mn-lt"/>
                <a:ea typeface="+mn-ea"/>
              </a:rPr>
            </a:br>
            <a:r>
              <a:rPr lang="en-US" sz="2200" dirty="0">
                <a:latin typeface="+mn-lt"/>
                <a:ea typeface="+mn-ea"/>
              </a:rPr>
              <a:t>features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4787900" y="2420938"/>
            <a:ext cx="1512888" cy="792162"/>
          </a:xfrm>
          <a:prstGeom prst="roundRect">
            <a:avLst>
              <a:gd name="adj" fmla="val 12157"/>
            </a:avLst>
          </a:prstGeom>
          <a:solidFill>
            <a:srgbClr val="93CDDD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Features</a:t>
            </a:r>
          </a:p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extractor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4787900" y="3716338"/>
            <a:ext cx="1512888" cy="792162"/>
          </a:xfrm>
          <a:prstGeom prst="roundRect">
            <a:avLst>
              <a:gd name="adj" fmla="val 12157"/>
            </a:avLst>
          </a:prstGeom>
          <a:solidFill>
            <a:srgbClr val="93CDDD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Features</a:t>
            </a:r>
          </a:p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extractor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900113" y="5445125"/>
            <a:ext cx="1511300" cy="720725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Positive 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2627313" y="5445125"/>
            <a:ext cx="1512887" cy="720725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Negative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6767513" y="3752850"/>
            <a:ext cx="1512887" cy="720725"/>
          </a:xfrm>
          <a:prstGeom prst="roundRect">
            <a:avLst>
              <a:gd name="adj" fmla="val 12157"/>
            </a:avLst>
          </a:prstGeom>
          <a:solidFill>
            <a:srgbClr val="77933C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Tweet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1763713" y="3752850"/>
            <a:ext cx="1692275" cy="720725"/>
          </a:xfrm>
          <a:prstGeom prst="roundRect">
            <a:avLst>
              <a:gd name="adj" fmla="val 12157"/>
            </a:avLst>
          </a:prstGeom>
          <a:solidFill>
            <a:srgbClr val="F2DCD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ea typeface="+mn-ea"/>
              </a:rPr>
              <a:t>Classifier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1763713" y="2457450"/>
            <a:ext cx="1692275" cy="719138"/>
          </a:xfrm>
          <a:prstGeom prst="roundRect">
            <a:avLst>
              <a:gd name="adj" fmla="val 12157"/>
            </a:avLst>
          </a:prstGeom>
          <a:solidFill>
            <a:srgbClr val="8EB4E3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Training</a:t>
            </a:r>
            <a:br>
              <a:rPr lang="en-US" sz="2400" dirty="0">
                <a:latin typeface="+mn-lt"/>
                <a:ea typeface="+mn-ea"/>
              </a:rPr>
            </a:br>
            <a:r>
              <a:rPr lang="en-US" sz="2400" dirty="0">
                <a:latin typeface="+mn-lt"/>
                <a:ea typeface="+mn-ea"/>
              </a:rPr>
              <a:t>set</a:t>
            </a:r>
          </a:p>
        </p:txBody>
      </p:sp>
      <p:cxnSp>
        <p:nvCxnSpPr>
          <p:cNvPr id="32783" name="Straight Arrow Connector 32"/>
          <p:cNvCxnSpPr>
            <a:cxnSpLocks noChangeShapeType="1"/>
            <a:stCxn id="6" idx="2"/>
            <a:endCxn id="16" idx="0"/>
          </p:cNvCxnSpPr>
          <p:nvPr/>
        </p:nvCxnSpPr>
        <p:spPr bwMode="auto">
          <a:xfrm>
            <a:off x="1800225" y="1881188"/>
            <a:ext cx="809625" cy="5762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4" name="Straight Arrow Connector 32"/>
          <p:cNvCxnSpPr>
            <a:cxnSpLocks noChangeShapeType="1"/>
            <a:stCxn id="8" idx="2"/>
            <a:endCxn id="16" idx="0"/>
          </p:cNvCxnSpPr>
          <p:nvPr/>
        </p:nvCxnSpPr>
        <p:spPr bwMode="auto">
          <a:xfrm flipH="1">
            <a:off x="2609850" y="1881188"/>
            <a:ext cx="701675" cy="5762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5" name="Straight Arrow Connector 32"/>
          <p:cNvCxnSpPr>
            <a:cxnSpLocks noChangeShapeType="1"/>
            <a:stCxn id="8" idx="3"/>
            <a:endCxn id="9" idx="1"/>
          </p:cNvCxnSpPr>
          <p:nvPr/>
        </p:nvCxnSpPr>
        <p:spPr bwMode="auto">
          <a:xfrm>
            <a:off x="4067175" y="1520825"/>
            <a:ext cx="7207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6" name="Straight Arrow Connector 32"/>
          <p:cNvCxnSpPr>
            <a:cxnSpLocks noChangeShapeType="1"/>
            <a:stCxn id="16" idx="2"/>
            <a:endCxn id="15" idx="0"/>
          </p:cNvCxnSpPr>
          <p:nvPr/>
        </p:nvCxnSpPr>
        <p:spPr bwMode="auto">
          <a:xfrm>
            <a:off x="2609850" y="3176588"/>
            <a:ext cx="0" cy="5762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7" name="Straight Arrow Connector 32"/>
          <p:cNvCxnSpPr>
            <a:cxnSpLocks noChangeShapeType="1"/>
          </p:cNvCxnSpPr>
          <p:nvPr/>
        </p:nvCxnSpPr>
        <p:spPr bwMode="auto">
          <a:xfrm>
            <a:off x="5543550" y="1916113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8" name="Straight Arrow Connector 32"/>
          <p:cNvCxnSpPr>
            <a:cxnSpLocks noChangeShapeType="1"/>
            <a:stCxn id="10" idx="1"/>
            <a:endCxn id="16" idx="3"/>
          </p:cNvCxnSpPr>
          <p:nvPr/>
        </p:nvCxnSpPr>
        <p:spPr bwMode="auto">
          <a:xfrm flipH="1">
            <a:off x="3455988" y="2816225"/>
            <a:ext cx="1331912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9" name="Straight Arrow Connector 32"/>
          <p:cNvCxnSpPr>
            <a:cxnSpLocks noChangeShapeType="1"/>
            <a:stCxn id="11" idx="1"/>
            <a:endCxn id="15" idx="3"/>
          </p:cNvCxnSpPr>
          <p:nvPr/>
        </p:nvCxnSpPr>
        <p:spPr bwMode="auto">
          <a:xfrm flipH="1">
            <a:off x="3455988" y="4113213"/>
            <a:ext cx="1331912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0" name="Straight Arrow Connector 32"/>
          <p:cNvCxnSpPr>
            <a:cxnSpLocks noChangeShapeType="1"/>
          </p:cNvCxnSpPr>
          <p:nvPr/>
        </p:nvCxnSpPr>
        <p:spPr bwMode="auto">
          <a:xfrm>
            <a:off x="5543550" y="3213100"/>
            <a:ext cx="0" cy="503238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1" name="Straight Arrow Connector 32"/>
          <p:cNvCxnSpPr>
            <a:cxnSpLocks noChangeShapeType="1"/>
            <a:stCxn id="14" idx="1"/>
            <a:endCxn id="11" idx="3"/>
          </p:cNvCxnSpPr>
          <p:nvPr/>
        </p:nvCxnSpPr>
        <p:spPr bwMode="auto">
          <a:xfrm flipH="1">
            <a:off x="6300788" y="4113213"/>
            <a:ext cx="4667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792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516563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5445125"/>
            <a:ext cx="698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7921" name="Elbow Connector 507920"/>
          <p:cNvCxnSpPr>
            <a:stCxn id="15" idx="2"/>
            <a:endCxn id="12" idx="0"/>
          </p:cNvCxnSpPr>
          <p:nvPr/>
        </p:nvCxnSpPr>
        <p:spPr>
          <a:xfrm rot="5400000">
            <a:off x="1647032" y="4482306"/>
            <a:ext cx="971550" cy="954087"/>
          </a:xfrm>
          <a:prstGeom prst="bentConnector3">
            <a:avLst/>
          </a:prstGeom>
          <a:ln w="38100" cmpd="sng">
            <a:solidFill>
              <a:srgbClr val="FF00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15" idx="2"/>
            <a:endCxn id="13" idx="0"/>
          </p:cNvCxnSpPr>
          <p:nvPr/>
        </p:nvCxnSpPr>
        <p:spPr>
          <a:xfrm rot="16200000" flipH="1">
            <a:off x="2511425" y="4572000"/>
            <a:ext cx="971550" cy="774700"/>
          </a:xfrm>
          <a:prstGeom prst="bentConnector3">
            <a:avLst/>
          </a:prstGeom>
          <a:ln w="38100" cmpd="sng">
            <a:solidFill>
              <a:srgbClr val="FF00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2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964612" cy="576262"/>
          </a:xfrm>
        </p:spPr>
        <p:txBody>
          <a:bodyPr/>
          <a:lstStyle/>
          <a:p>
            <a:r>
              <a:rPr lang="en-US" altLang="zh-TW" sz="3600" smtClean="0">
                <a:solidFill>
                  <a:schemeClr val="accent1"/>
                </a:solidFill>
              </a:rPr>
              <a:t>Sentiment Classification Based on Emoticons </a:t>
            </a:r>
            <a:endParaRPr lang="zh-TW" altLang="en-US" sz="3600" smtClean="0">
              <a:solidFill>
                <a:schemeClr val="accent1"/>
              </a:solidFill>
            </a:endParaRPr>
          </a:p>
        </p:txBody>
      </p:sp>
      <p:sp>
        <p:nvSpPr>
          <p:cNvPr id="3379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D4BD1C-BDFF-4974-9484-3EB377ACA22E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3796" name="矩形 6"/>
          <p:cNvSpPr>
            <a:spLocks noChangeArrowheads="1"/>
          </p:cNvSpPr>
          <p:nvPr/>
        </p:nvSpPr>
        <p:spPr bwMode="auto">
          <a:xfrm>
            <a:off x="1074738" y="6453188"/>
            <a:ext cx="723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BFBFBF"/>
                </a:solidFill>
                <a:latin typeface="Arial" charset="0"/>
              </a:rPr>
              <a:t>Vishal Kharde and Sheetal Sonawane (2016), "Sentiment Analysis of Twitter Data: A Survey of Techniques," </a:t>
            </a:r>
            <a:br>
              <a:rPr lang="en-US" altLang="zh-TW" sz="1000">
                <a:solidFill>
                  <a:srgbClr val="BFBFBF"/>
                </a:solidFill>
                <a:latin typeface="Arial" charset="0"/>
              </a:rPr>
            </a:br>
            <a:r>
              <a:rPr lang="en-US" altLang="zh-TW" sz="1000">
                <a:solidFill>
                  <a:srgbClr val="BFBFBF"/>
                </a:solidFill>
                <a:latin typeface="Arial" charset="0"/>
              </a:rPr>
              <a:t>International Journal of Computer Applications, Vol 139, No. 11, 2016. pp.5-15</a:t>
            </a:r>
            <a:endParaRPr lang="zh-TW" altLang="en-US" sz="1000">
              <a:solidFill>
                <a:srgbClr val="BFBFBF"/>
              </a:solidFill>
              <a:latin typeface="Arial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468313" y="2708275"/>
            <a:ext cx="2879725" cy="360363"/>
          </a:xfrm>
          <a:prstGeom prst="roundRect">
            <a:avLst>
              <a:gd name="adj" fmla="val 12157"/>
            </a:avLst>
          </a:prstGeom>
          <a:solidFill>
            <a:srgbClr val="C3D69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Based on Positive Emotions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6084888" y="5157788"/>
            <a:ext cx="2590800" cy="358775"/>
          </a:xfrm>
          <a:prstGeom prst="roundRect">
            <a:avLst>
              <a:gd name="adj" fmla="val 12157"/>
            </a:avLst>
          </a:prstGeom>
          <a:solidFill>
            <a:srgbClr val="93CDDD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Feature Extraction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2916238" y="5949950"/>
            <a:ext cx="1511300" cy="358775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Positive 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4729163" y="5949950"/>
            <a:ext cx="1511300" cy="358775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Negative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816350" y="908050"/>
            <a:ext cx="1511300" cy="433388"/>
          </a:xfrm>
          <a:prstGeom prst="roundRect">
            <a:avLst>
              <a:gd name="adj" fmla="val 12157"/>
            </a:avLst>
          </a:prstGeom>
          <a:solidFill>
            <a:srgbClr val="D7E4BD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Tweeter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3725863" y="5084763"/>
            <a:ext cx="1692275" cy="504825"/>
          </a:xfrm>
          <a:prstGeom prst="roundRect">
            <a:avLst>
              <a:gd name="adj" fmla="val 12157"/>
            </a:avLst>
          </a:prstGeom>
          <a:solidFill>
            <a:srgbClr val="F2DCD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ea typeface="+mn-ea"/>
              </a:rPr>
              <a:t>Classifier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3203575" y="4437063"/>
            <a:ext cx="2736850" cy="431800"/>
          </a:xfrm>
          <a:prstGeom prst="roundRect">
            <a:avLst>
              <a:gd name="adj" fmla="val 12157"/>
            </a:avLst>
          </a:prstGeom>
          <a:solidFill>
            <a:srgbClr val="8EB4E3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Training Dataset</a:t>
            </a:r>
          </a:p>
        </p:txBody>
      </p:sp>
      <p:cxnSp>
        <p:nvCxnSpPr>
          <p:cNvPr id="33804" name="Straight Arrow Connector 32"/>
          <p:cNvCxnSpPr>
            <a:cxnSpLocks noChangeShapeType="1"/>
            <a:stCxn id="16" idx="2"/>
            <a:endCxn id="15" idx="0"/>
          </p:cNvCxnSpPr>
          <p:nvPr/>
        </p:nvCxnSpPr>
        <p:spPr bwMode="auto">
          <a:xfrm>
            <a:off x="4572000" y="4868863"/>
            <a:ext cx="0" cy="215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5" name="Straight Arrow Connector 32"/>
          <p:cNvCxnSpPr>
            <a:cxnSpLocks noChangeShapeType="1"/>
            <a:stCxn id="14" idx="2"/>
            <a:endCxn id="30" idx="0"/>
          </p:cNvCxnSpPr>
          <p:nvPr/>
        </p:nvCxnSpPr>
        <p:spPr bwMode="auto">
          <a:xfrm>
            <a:off x="4572000" y="1341438"/>
            <a:ext cx="0" cy="215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6" name="Straight Arrow Connector 32"/>
          <p:cNvCxnSpPr>
            <a:cxnSpLocks noChangeShapeType="1"/>
            <a:stCxn id="11" idx="1"/>
            <a:endCxn id="15" idx="3"/>
          </p:cNvCxnSpPr>
          <p:nvPr/>
        </p:nvCxnSpPr>
        <p:spPr bwMode="auto">
          <a:xfrm flipH="1">
            <a:off x="5418138" y="5337175"/>
            <a:ext cx="6667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80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587692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5725" y="5876925"/>
            <a:ext cx="419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Elbow Connector 27"/>
          <p:cNvCxnSpPr>
            <a:stCxn id="15" idx="2"/>
            <a:endCxn id="12" idx="0"/>
          </p:cNvCxnSpPr>
          <p:nvPr/>
        </p:nvCxnSpPr>
        <p:spPr>
          <a:xfrm rot="5400000">
            <a:off x="3941763" y="5319713"/>
            <a:ext cx="360362" cy="900112"/>
          </a:xfrm>
          <a:prstGeom prst="bentConnector3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5" idx="2"/>
            <a:endCxn id="13" idx="0"/>
          </p:cNvCxnSpPr>
          <p:nvPr/>
        </p:nvCxnSpPr>
        <p:spPr>
          <a:xfrm rot="16200000" flipH="1">
            <a:off x="4848226" y="5313362"/>
            <a:ext cx="360362" cy="912813"/>
          </a:xfrm>
          <a:prstGeom prst="bentConnector3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2916238" y="1557338"/>
            <a:ext cx="3311525" cy="431800"/>
          </a:xfrm>
          <a:prstGeom prst="roundRect">
            <a:avLst>
              <a:gd name="adj" fmla="val 12157"/>
            </a:avLst>
          </a:prstGeom>
          <a:solidFill>
            <a:srgbClr val="C6D9F1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Tweeter Streaming API 1.1</a:t>
            </a:r>
          </a:p>
        </p:txBody>
      </p:sp>
      <p:sp>
        <p:nvSpPr>
          <p:cNvPr id="102" name="Rounded Rectangle 101"/>
          <p:cNvSpPr>
            <a:spLocks noChangeArrowheads="1"/>
          </p:cNvSpPr>
          <p:nvPr/>
        </p:nvSpPr>
        <p:spPr bwMode="auto">
          <a:xfrm>
            <a:off x="1908175" y="3789363"/>
            <a:ext cx="2016125" cy="431800"/>
          </a:xfrm>
          <a:prstGeom prst="roundRect">
            <a:avLst>
              <a:gd name="adj" fmla="val 12157"/>
            </a:avLst>
          </a:prstGeom>
          <a:solidFill>
            <a:srgbClr val="C3D69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Positive tweets</a:t>
            </a:r>
          </a:p>
        </p:txBody>
      </p:sp>
      <p:sp>
        <p:nvSpPr>
          <p:cNvPr id="103" name="Rounded Rectangle 102"/>
          <p:cNvSpPr>
            <a:spLocks noChangeArrowheads="1"/>
          </p:cNvSpPr>
          <p:nvPr/>
        </p:nvSpPr>
        <p:spPr bwMode="auto">
          <a:xfrm>
            <a:off x="5003800" y="3789363"/>
            <a:ext cx="2016125" cy="431800"/>
          </a:xfrm>
          <a:prstGeom prst="roundRect">
            <a:avLst>
              <a:gd name="adj" fmla="val 12157"/>
            </a:avLst>
          </a:prstGeom>
          <a:solidFill>
            <a:srgbClr val="C3D69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Negative tweets</a:t>
            </a:r>
          </a:p>
        </p:txBody>
      </p:sp>
      <p:sp>
        <p:nvSpPr>
          <p:cNvPr id="105" name="Rounded Rectangle 104"/>
          <p:cNvSpPr>
            <a:spLocks noChangeArrowheads="1"/>
          </p:cNvSpPr>
          <p:nvPr/>
        </p:nvSpPr>
        <p:spPr bwMode="auto">
          <a:xfrm>
            <a:off x="3132138" y="2205038"/>
            <a:ext cx="2879725" cy="360362"/>
          </a:xfrm>
          <a:prstGeom prst="roundRect">
            <a:avLst>
              <a:gd name="adj" fmla="val 12157"/>
            </a:avLst>
          </a:prstGeom>
          <a:solidFill>
            <a:srgbClr val="93CDDD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Tweet preprocessing</a:t>
            </a:r>
          </a:p>
        </p:txBody>
      </p:sp>
      <p:sp>
        <p:nvSpPr>
          <p:cNvPr id="109" name="Rounded Rectangle 108"/>
          <p:cNvSpPr>
            <a:spLocks noChangeArrowheads="1"/>
          </p:cNvSpPr>
          <p:nvPr/>
        </p:nvSpPr>
        <p:spPr bwMode="auto">
          <a:xfrm>
            <a:off x="5795963" y="2708275"/>
            <a:ext cx="2879725" cy="360363"/>
          </a:xfrm>
          <a:prstGeom prst="roundRect">
            <a:avLst>
              <a:gd name="adj" fmla="val 12157"/>
            </a:avLst>
          </a:prstGeom>
          <a:solidFill>
            <a:srgbClr val="C3D69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Based on Negative Emotions</a:t>
            </a:r>
          </a:p>
        </p:txBody>
      </p:sp>
      <p:cxnSp>
        <p:nvCxnSpPr>
          <p:cNvPr id="33816" name="Straight Arrow Connector 32"/>
          <p:cNvCxnSpPr>
            <a:cxnSpLocks noChangeShapeType="1"/>
            <a:stCxn id="30" idx="2"/>
            <a:endCxn id="105" idx="0"/>
          </p:cNvCxnSpPr>
          <p:nvPr/>
        </p:nvCxnSpPr>
        <p:spPr bwMode="auto">
          <a:xfrm>
            <a:off x="4572000" y="1989138"/>
            <a:ext cx="0" cy="215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" name="Rounded Rectangle 116"/>
          <p:cNvSpPr>
            <a:spLocks noChangeArrowheads="1"/>
          </p:cNvSpPr>
          <p:nvPr/>
        </p:nvSpPr>
        <p:spPr bwMode="auto">
          <a:xfrm>
            <a:off x="2339975" y="3213100"/>
            <a:ext cx="4464050" cy="360363"/>
          </a:xfrm>
          <a:prstGeom prst="roundRect">
            <a:avLst>
              <a:gd name="adj" fmla="val 12157"/>
            </a:avLst>
          </a:prstGeom>
          <a:solidFill>
            <a:srgbClr val="93CDDD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Generate Training Dataset for Tweet </a:t>
            </a:r>
          </a:p>
        </p:txBody>
      </p:sp>
      <p:sp>
        <p:nvSpPr>
          <p:cNvPr id="119" name="Rounded Rectangle 118"/>
          <p:cNvSpPr>
            <a:spLocks noChangeArrowheads="1"/>
          </p:cNvSpPr>
          <p:nvPr/>
        </p:nvSpPr>
        <p:spPr bwMode="auto">
          <a:xfrm>
            <a:off x="323850" y="4437063"/>
            <a:ext cx="2303463" cy="431800"/>
          </a:xfrm>
          <a:prstGeom prst="roundRect">
            <a:avLst>
              <a:gd name="adj" fmla="val 12157"/>
            </a:avLst>
          </a:prstGeom>
          <a:solidFill>
            <a:srgbClr val="77933C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Test Dataset</a:t>
            </a:r>
          </a:p>
        </p:txBody>
      </p:sp>
      <p:cxnSp>
        <p:nvCxnSpPr>
          <p:cNvPr id="33819" name="Straight Arrow Connector 32"/>
          <p:cNvCxnSpPr>
            <a:cxnSpLocks noChangeShapeType="1"/>
            <a:stCxn id="105" idx="1"/>
            <a:endCxn id="6" idx="0"/>
          </p:cNvCxnSpPr>
          <p:nvPr/>
        </p:nvCxnSpPr>
        <p:spPr bwMode="auto">
          <a:xfrm flipH="1">
            <a:off x="1908175" y="2384425"/>
            <a:ext cx="1223963" cy="323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0" name="Straight Arrow Connector 32"/>
          <p:cNvCxnSpPr>
            <a:cxnSpLocks noChangeShapeType="1"/>
            <a:stCxn id="105" idx="3"/>
            <a:endCxn id="109" idx="0"/>
          </p:cNvCxnSpPr>
          <p:nvPr/>
        </p:nvCxnSpPr>
        <p:spPr bwMode="auto">
          <a:xfrm>
            <a:off x="6011863" y="2384425"/>
            <a:ext cx="1223962" cy="323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1" name="Straight Arrow Connector 32"/>
          <p:cNvCxnSpPr>
            <a:cxnSpLocks noChangeShapeType="1"/>
            <a:stCxn id="6" idx="2"/>
            <a:endCxn id="117" idx="1"/>
          </p:cNvCxnSpPr>
          <p:nvPr/>
        </p:nvCxnSpPr>
        <p:spPr bwMode="auto">
          <a:xfrm>
            <a:off x="1908175" y="3068638"/>
            <a:ext cx="431800" cy="323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2" name="Straight Arrow Connector 32"/>
          <p:cNvCxnSpPr>
            <a:cxnSpLocks noChangeShapeType="1"/>
            <a:stCxn id="109" idx="2"/>
            <a:endCxn id="117" idx="3"/>
          </p:cNvCxnSpPr>
          <p:nvPr/>
        </p:nvCxnSpPr>
        <p:spPr bwMode="auto">
          <a:xfrm flipH="1">
            <a:off x="6804025" y="3068638"/>
            <a:ext cx="431800" cy="323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3" name="Straight Arrow Connector 32"/>
          <p:cNvCxnSpPr>
            <a:cxnSpLocks noChangeShapeType="1"/>
            <a:stCxn id="117" idx="2"/>
            <a:endCxn id="102" idx="0"/>
          </p:cNvCxnSpPr>
          <p:nvPr/>
        </p:nvCxnSpPr>
        <p:spPr bwMode="auto">
          <a:xfrm flipH="1">
            <a:off x="2916238" y="3573463"/>
            <a:ext cx="1655762" cy="215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4" name="Straight Arrow Connector 32"/>
          <p:cNvCxnSpPr>
            <a:cxnSpLocks noChangeShapeType="1"/>
            <a:stCxn id="117" idx="2"/>
            <a:endCxn id="103" idx="0"/>
          </p:cNvCxnSpPr>
          <p:nvPr/>
        </p:nvCxnSpPr>
        <p:spPr bwMode="auto">
          <a:xfrm>
            <a:off x="4572000" y="3573463"/>
            <a:ext cx="1439863" cy="215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5" name="Straight Arrow Connector 32"/>
          <p:cNvCxnSpPr>
            <a:cxnSpLocks noChangeShapeType="1"/>
            <a:stCxn id="102" idx="2"/>
            <a:endCxn id="16" idx="0"/>
          </p:cNvCxnSpPr>
          <p:nvPr/>
        </p:nvCxnSpPr>
        <p:spPr bwMode="auto">
          <a:xfrm>
            <a:off x="2916238" y="4221163"/>
            <a:ext cx="1655762" cy="215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6" name="Straight Arrow Connector 32"/>
          <p:cNvCxnSpPr>
            <a:cxnSpLocks noChangeShapeType="1"/>
            <a:stCxn id="103" idx="2"/>
            <a:endCxn id="16" idx="0"/>
          </p:cNvCxnSpPr>
          <p:nvPr/>
        </p:nvCxnSpPr>
        <p:spPr bwMode="auto">
          <a:xfrm flipH="1">
            <a:off x="4572000" y="4221163"/>
            <a:ext cx="1439863" cy="215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1" name="Elbow Connector 150"/>
          <p:cNvCxnSpPr>
            <a:stCxn id="119" idx="2"/>
            <a:endCxn id="15" idx="1"/>
          </p:cNvCxnSpPr>
          <p:nvPr/>
        </p:nvCxnSpPr>
        <p:spPr>
          <a:xfrm rot="16200000" flipH="1">
            <a:off x="2366963" y="3978275"/>
            <a:ext cx="468312" cy="2249488"/>
          </a:xfrm>
          <a:prstGeom prst="bentConnector2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53"/>
          <p:cNvCxnSpPr>
            <a:stCxn id="105" idx="3"/>
            <a:endCxn id="11" idx="3"/>
          </p:cNvCxnSpPr>
          <p:nvPr/>
        </p:nvCxnSpPr>
        <p:spPr>
          <a:xfrm>
            <a:off x="6011863" y="2384425"/>
            <a:ext cx="2663825" cy="2952750"/>
          </a:xfrm>
          <a:prstGeom prst="bentConnector3">
            <a:avLst>
              <a:gd name="adj1" fmla="val 10858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Lexicon-Based Model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481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C149F4A-5D73-4261-9EF2-0C79A9AFC663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4820" name="矩形 5"/>
          <p:cNvSpPr>
            <a:spLocks noChangeArrowheads="1"/>
          </p:cNvSpPr>
          <p:nvPr/>
        </p:nvSpPr>
        <p:spPr bwMode="auto">
          <a:xfrm>
            <a:off x="1074738" y="6453188"/>
            <a:ext cx="723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BFBFBF"/>
                </a:solidFill>
                <a:latin typeface="Arial" charset="0"/>
              </a:rPr>
              <a:t>Vishal Kharde and Sheetal Sonawane (2016), "Sentiment Analysis of Twitter Data: A Survey of Techniques," </a:t>
            </a:r>
            <a:br>
              <a:rPr lang="en-US" altLang="zh-TW" sz="1000">
                <a:solidFill>
                  <a:srgbClr val="BFBFBF"/>
                </a:solidFill>
                <a:latin typeface="Arial" charset="0"/>
              </a:rPr>
            </a:br>
            <a:r>
              <a:rPr lang="en-US" altLang="zh-TW" sz="1000">
                <a:solidFill>
                  <a:srgbClr val="BFBFBF"/>
                </a:solidFill>
                <a:latin typeface="Arial" charset="0"/>
              </a:rPr>
              <a:t>International Journal of Computer Applications, Vol 139, No. 11, 2016. pp.5-15</a:t>
            </a:r>
            <a:endParaRPr lang="zh-TW" altLang="en-US" sz="1000">
              <a:solidFill>
                <a:srgbClr val="BFBFBF"/>
              </a:solidFill>
              <a:latin typeface="Arial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84213" y="1916113"/>
            <a:ext cx="2232025" cy="936625"/>
          </a:xfrm>
          <a:prstGeom prst="roundRect">
            <a:avLst>
              <a:gd name="adj" fmla="val 12157"/>
            </a:avLst>
          </a:prstGeom>
          <a:solidFill>
            <a:srgbClr val="C3D69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Preassembled Word Lists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611188" y="4797425"/>
            <a:ext cx="2232025" cy="935038"/>
          </a:xfrm>
          <a:prstGeom prst="roundRect">
            <a:avLst>
              <a:gd name="adj" fmla="val 12157"/>
            </a:avLst>
          </a:prstGeom>
          <a:solidFill>
            <a:srgbClr val="C3D69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Generic </a:t>
            </a:r>
            <a:br>
              <a:rPr lang="en-US" sz="2400" dirty="0">
                <a:latin typeface="+mn-lt"/>
                <a:ea typeface="+mn-ea"/>
              </a:rPr>
            </a:br>
            <a:r>
              <a:rPr lang="en-US" sz="2400" dirty="0">
                <a:latin typeface="+mn-lt"/>
                <a:ea typeface="+mn-ea"/>
              </a:rPr>
              <a:t>Word Lists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2843213" y="3284538"/>
            <a:ext cx="2233612" cy="1152525"/>
          </a:xfrm>
          <a:prstGeom prst="roundRect">
            <a:avLst>
              <a:gd name="adj" fmla="val 12157"/>
            </a:avLst>
          </a:prstGeom>
          <a:solidFill>
            <a:srgbClr val="C6D9F1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dirty="0">
                <a:latin typeface="+mn-lt"/>
                <a:ea typeface="+mn-ea"/>
              </a:rPr>
              <a:t>Merged </a:t>
            </a:r>
            <a:br>
              <a:rPr lang="en-US" sz="3200" dirty="0">
                <a:latin typeface="+mn-lt"/>
                <a:ea typeface="+mn-ea"/>
              </a:rPr>
            </a:br>
            <a:r>
              <a:rPr lang="en-US" sz="3200" dirty="0">
                <a:latin typeface="+mn-lt"/>
                <a:ea typeface="+mn-ea"/>
              </a:rPr>
              <a:t>Lexicon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5724525" y="2997200"/>
            <a:ext cx="2808288" cy="1727200"/>
          </a:xfrm>
          <a:prstGeom prst="roundRect">
            <a:avLst>
              <a:gd name="adj" fmla="val 8852"/>
            </a:avLst>
          </a:prstGeom>
          <a:solidFill>
            <a:srgbClr val="FFCC66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+mn-lt"/>
                <a:ea typeface="+mn-ea"/>
              </a:rPr>
              <a:t>Sentiment Scoring and Classification:</a:t>
            </a:r>
          </a:p>
          <a:p>
            <a:pPr algn="ctr">
              <a:defRPr/>
            </a:pPr>
            <a:r>
              <a:rPr lang="en-US" sz="2800" dirty="0">
                <a:latin typeface="+mn-lt"/>
                <a:ea typeface="+mn-ea"/>
              </a:rPr>
              <a:t>Polarity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5867400" y="1341438"/>
            <a:ext cx="2520950" cy="1223962"/>
          </a:xfrm>
          <a:prstGeom prst="roundRect">
            <a:avLst>
              <a:gd name="adj" fmla="val 8852"/>
            </a:avLst>
          </a:prstGeom>
          <a:solidFill>
            <a:srgbClr val="B7DEE8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Tokenized Document Collection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6156325" y="5300663"/>
            <a:ext cx="1944688" cy="1081087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ea typeface="+mn-ea"/>
              </a:rPr>
              <a:t>Sentiment </a:t>
            </a:r>
            <a:br>
              <a:rPr lang="en-US" sz="2800" b="1" dirty="0">
                <a:solidFill>
                  <a:srgbClr val="FF0000"/>
                </a:solidFill>
                <a:latin typeface="+mn-lt"/>
                <a:ea typeface="+mn-ea"/>
              </a:rPr>
            </a:br>
            <a:r>
              <a:rPr lang="en-US" sz="2800" b="1" dirty="0">
                <a:solidFill>
                  <a:srgbClr val="FF0000"/>
                </a:solidFill>
                <a:latin typeface="+mn-lt"/>
                <a:ea typeface="+mn-ea"/>
              </a:rPr>
              <a:t>Polarity</a:t>
            </a:r>
          </a:p>
        </p:txBody>
      </p:sp>
      <p:cxnSp>
        <p:nvCxnSpPr>
          <p:cNvPr id="13" name="Elbow Connector 12"/>
          <p:cNvCxnSpPr>
            <a:stCxn id="7" idx="3"/>
            <a:endCxn id="9" idx="0"/>
          </p:cNvCxnSpPr>
          <p:nvPr/>
        </p:nvCxnSpPr>
        <p:spPr>
          <a:xfrm>
            <a:off x="2916238" y="2384425"/>
            <a:ext cx="1042987" cy="900113"/>
          </a:xfrm>
          <a:prstGeom prst="bentConnector2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3"/>
            <a:endCxn id="9" idx="2"/>
          </p:cNvCxnSpPr>
          <p:nvPr/>
        </p:nvCxnSpPr>
        <p:spPr>
          <a:xfrm flipV="1">
            <a:off x="2843213" y="4437063"/>
            <a:ext cx="1116012" cy="828675"/>
          </a:xfrm>
          <a:prstGeom prst="bentConnector2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829" name="Straight Arrow Connector 32"/>
          <p:cNvCxnSpPr>
            <a:cxnSpLocks noChangeShapeType="1"/>
            <a:stCxn id="9" idx="3"/>
            <a:endCxn id="10" idx="1"/>
          </p:cNvCxnSpPr>
          <p:nvPr/>
        </p:nvCxnSpPr>
        <p:spPr bwMode="auto">
          <a:xfrm>
            <a:off x="5076825" y="3860800"/>
            <a:ext cx="6477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0" name="Straight Arrow Connector 32"/>
          <p:cNvCxnSpPr>
            <a:cxnSpLocks noChangeShapeType="1"/>
            <a:stCxn id="11" idx="2"/>
            <a:endCxn id="10" idx="0"/>
          </p:cNvCxnSpPr>
          <p:nvPr/>
        </p:nvCxnSpPr>
        <p:spPr bwMode="auto">
          <a:xfrm>
            <a:off x="7127875" y="2565400"/>
            <a:ext cx="0" cy="431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1" name="Straight Arrow Connector 32"/>
          <p:cNvCxnSpPr>
            <a:cxnSpLocks noChangeShapeType="1"/>
            <a:stCxn id="10" idx="2"/>
            <a:endCxn id="12" idx="0"/>
          </p:cNvCxnSpPr>
          <p:nvPr/>
        </p:nvCxnSpPr>
        <p:spPr bwMode="auto">
          <a:xfrm>
            <a:off x="7127875" y="4724400"/>
            <a:ext cx="0" cy="5762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4583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Sentiment Analysis Tasks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584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7BD6A07-4E0B-4560-8249-D64888E917D2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5844" name="矩形 6"/>
          <p:cNvSpPr>
            <a:spLocks noChangeArrowheads="1"/>
          </p:cNvSpPr>
          <p:nvPr/>
        </p:nvSpPr>
        <p:spPr bwMode="auto">
          <a:xfrm>
            <a:off x="1074738" y="6453188"/>
            <a:ext cx="723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BFBFBF"/>
                </a:solidFill>
                <a:latin typeface="Arial" charset="0"/>
              </a:rPr>
              <a:t>Vishal Kharde and Sheetal Sonawane (2016), "Sentiment Analysis of Twitter Data: A Survey of Techniques," </a:t>
            </a:r>
            <a:br>
              <a:rPr lang="en-US" altLang="zh-TW" sz="1000">
                <a:solidFill>
                  <a:srgbClr val="BFBFBF"/>
                </a:solidFill>
                <a:latin typeface="Arial" charset="0"/>
              </a:rPr>
            </a:br>
            <a:r>
              <a:rPr lang="en-US" altLang="zh-TW" sz="1000">
                <a:solidFill>
                  <a:srgbClr val="BFBFBF"/>
                </a:solidFill>
                <a:latin typeface="Arial" charset="0"/>
              </a:rPr>
              <a:t>International Journal of Computer Applications, Vol 139, No. 11, 2016. pp.5-15</a:t>
            </a:r>
            <a:endParaRPr lang="zh-TW" altLang="en-US" sz="1000">
              <a:solidFill>
                <a:srgbClr val="BFBFBF"/>
              </a:solidFill>
              <a:latin typeface="Arial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2916238" y="3141663"/>
            <a:ext cx="2376487" cy="1150937"/>
          </a:xfrm>
          <a:prstGeom prst="roundRect">
            <a:avLst>
              <a:gd name="adj" fmla="val 12157"/>
            </a:avLst>
          </a:prstGeom>
          <a:solidFill>
            <a:srgbClr val="FFCC66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latin typeface="+mn-lt"/>
                <a:ea typeface="+mn-ea"/>
              </a:rPr>
              <a:t>Subjectivity Classification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323850" y="3176588"/>
            <a:ext cx="2087563" cy="1081087"/>
          </a:xfrm>
          <a:prstGeom prst="roundRect">
            <a:avLst>
              <a:gd name="adj" fmla="val 8852"/>
            </a:avLst>
          </a:prstGeom>
          <a:solidFill>
            <a:srgbClr val="D7E4BD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+mn-lt"/>
                <a:ea typeface="+mn-ea"/>
              </a:rPr>
              <a:t>Opinionated Document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4572000" y="5157788"/>
            <a:ext cx="2555875" cy="1008062"/>
          </a:xfrm>
          <a:prstGeom prst="roundRect">
            <a:avLst>
              <a:gd name="adj" fmla="val 12157"/>
            </a:avLst>
          </a:prstGeom>
          <a:solidFill>
            <a:srgbClr val="C6D9F1"/>
          </a:solidFill>
          <a:ln w="38100">
            <a:solidFill>
              <a:srgbClr val="7F7F7F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+mn-lt"/>
                <a:ea typeface="+mn-ea"/>
              </a:rPr>
              <a:t>Opinion holder extraction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6372225" y="3141663"/>
            <a:ext cx="2376488" cy="1150937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Sentiment Classification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4572000" y="1557338"/>
            <a:ext cx="2555875" cy="1008062"/>
          </a:xfrm>
          <a:prstGeom prst="roundRect">
            <a:avLst>
              <a:gd name="adj" fmla="val 12157"/>
            </a:avLst>
          </a:prstGeom>
          <a:solidFill>
            <a:srgbClr val="C6D9F1"/>
          </a:solidFill>
          <a:ln w="38100">
            <a:solidFill>
              <a:srgbClr val="7F7F7F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+mn-lt"/>
                <a:ea typeface="+mn-ea"/>
              </a:rPr>
              <a:t>Object/Feature extraction</a:t>
            </a:r>
          </a:p>
        </p:txBody>
      </p:sp>
      <p:cxnSp>
        <p:nvCxnSpPr>
          <p:cNvPr id="35850" name="Straight Arrow Connector 32"/>
          <p:cNvCxnSpPr>
            <a:cxnSpLocks noChangeShapeType="1"/>
            <a:stCxn id="6" idx="3"/>
            <a:endCxn id="10" idx="1"/>
          </p:cNvCxnSpPr>
          <p:nvPr/>
        </p:nvCxnSpPr>
        <p:spPr bwMode="auto">
          <a:xfrm>
            <a:off x="5292725" y="3716338"/>
            <a:ext cx="10795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1" name="Straight Arrow Connector 32"/>
          <p:cNvCxnSpPr>
            <a:cxnSpLocks noChangeShapeType="1"/>
          </p:cNvCxnSpPr>
          <p:nvPr/>
        </p:nvCxnSpPr>
        <p:spPr bwMode="auto">
          <a:xfrm>
            <a:off x="2411413" y="3716338"/>
            <a:ext cx="504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2" name="Straight Arrow Connector 32"/>
          <p:cNvCxnSpPr>
            <a:cxnSpLocks noChangeShapeType="1"/>
            <a:stCxn id="6" idx="0"/>
            <a:endCxn id="12" idx="1"/>
          </p:cNvCxnSpPr>
          <p:nvPr/>
        </p:nvCxnSpPr>
        <p:spPr bwMode="auto">
          <a:xfrm flipV="1">
            <a:off x="4103688" y="2060575"/>
            <a:ext cx="468312" cy="10810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3" name="Straight Arrow Connector 32"/>
          <p:cNvCxnSpPr>
            <a:cxnSpLocks noChangeShapeType="1"/>
            <a:stCxn id="6" idx="2"/>
            <a:endCxn id="9" idx="1"/>
          </p:cNvCxnSpPr>
          <p:nvPr/>
        </p:nvCxnSpPr>
        <p:spPr bwMode="auto">
          <a:xfrm>
            <a:off x="4103688" y="4292600"/>
            <a:ext cx="468312" cy="1368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4" name="Straight Arrow Connector 32"/>
          <p:cNvCxnSpPr>
            <a:cxnSpLocks noChangeShapeType="1"/>
            <a:stCxn id="9" idx="3"/>
            <a:endCxn id="10" idx="2"/>
          </p:cNvCxnSpPr>
          <p:nvPr/>
        </p:nvCxnSpPr>
        <p:spPr bwMode="auto">
          <a:xfrm flipV="1">
            <a:off x="7127875" y="4292600"/>
            <a:ext cx="431800" cy="1368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5" name="Straight Arrow Connector 32"/>
          <p:cNvCxnSpPr>
            <a:cxnSpLocks noChangeShapeType="1"/>
            <a:stCxn id="12" idx="3"/>
            <a:endCxn id="10" idx="0"/>
          </p:cNvCxnSpPr>
          <p:nvPr/>
        </p:nvCxnSpPr>
        <p:spPr bwMode="auto">
          <a:xfrm>
            <a:off x="7127875" y="2060575"/>
            <a:ext cx="431800" cy="10810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352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Levels of Sentiment Analysis 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789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801882-D665-4F6C-9F4A-C7C98BA2CC8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7892" name="矩形 6"/>
          <p:cNvSpPr>
            <a:spLocks noChangeArrowheads="1"/>
          </p:cNvSpPr>
          <p:nvPr/>
        </p:nvSpPr>
        <p:spPr bwMode="auto">
          <a:xfrm>
            <a:off x="1074738" y="6453188"/>
            <a:ext cx="723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BFBFBF"/>
                </a:solidFill>
                <a:latin typeface="Arial" charset="0"/>
              </a:rPr>
              <a:t>Vishal Kharde and Sheetal Sonawane (2016), "Sentiment Analysis of Twitter Data: A Survey of Techniques," </a:t>
            </a:r>
            <a:br>
              <a:rPr lang="en-US" altLang="zh-TW" sz="1000">
                <a:solidFill>
                  <a:srgbClr val="BFBFBF"/>
                </a:solidFill>
                <a:latin typeface="Arial" charset="0"/>
              </a:rPr>
            </a:br>
            <a:r>
              <a:rPr lang="en-US" altLang="zh-TW" sz="1000">
                <a:solidFill>
                  <a:srgbClr val="BFBFBF"/>
                </a:solidFill>
                <a:latin typeface="Arial" charset="0"/>
              </a:rPr>
              <a:t>International Journal of Computer Applications, Vol 139, No. 11, 2016. pp.5-15</a:t>
            </a:r>
            <a:endParaRPr lang="zh-TW" altLang="en-US" sz="1000">
              <a:solidFill>
                <a:srgbClr val="BFBFBF"/>
              </a:solidFill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99792" y="1628800"/>
            <a:ext cx="4032448" cy="1152128"/>
          </a:xfrm>
          <a:prstGeom prst="roundRect">
            <a:avLst>
              <a:gd name="adj" fmla="val 1215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Sentiment Analysis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1520" y="3861048"/>
            <a:ext cx="2016224" cy="2016224"/>
          </a:xfrm>
          <a:prstGeom prst="roundRect">
            <a:avLst>
              <a:gd name="adj" fmla="val 861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</a:rPr>
              <a:t>Word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level</a:t>
            </a:r>
          </a:p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</a:rPr>
              <a:t>Sentiment Analysis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59765" y="3861048"/>
            <a:ext cx="2016224" cy="2016224"/>
          </a:xfrm>
          <a:prstGeom prst="roundRect">
            <a:avLst>
              <a:gd name="adj" fmla="val 861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</a:rPr>
              <a:t>Sentence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level</a:t>
            </a:r>
          </a:p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</a:rPr>
              <a:t>Sentiment Analysis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68010" y="3861048"/>
            <a:ext cx="2016224" cy="2016224"/>
          </a:xfrm>
          <a:prstGeom prst="roundRect">
            <a:avLst>
              <a:gd name="adj" fmla="val 861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</a:rPr>
              <a:t>Document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level</a:t>
            </a:r>
          </a:p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</a:rPr>
              <a:t>Sentiment Analysis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76256" y="3861048"/>
            <a:ext cx="2016224" cy="2016224"/>
          </a:xfrm>
          <a:prstGeom prst="roundRect">
            <a:avLst>
              <a:gd name="adj" fmla="val 861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</a:rPr>
              <a:t>Feature level</a:t>
            </a:r>
          </a:p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</a:rPr>
              <a:t>Sentiment Analysis</a:t>
            </a:r>
          </a:p>
        </p:txBody>
      </p:sp>
      <p:cxnSp>
        <p:nvCxnSpPr>
          <p:cNvPr id="13" name="Elbow Connector 12"/>
          <p:cNvCxnSpPr/>
          <p:nvPr/>
        </p:nvCxnSpPr>
        <p:spPr>
          <a:xfrm rot="16200000" flipH="1">
            <a:off x="5761038" y="1736725"/>
            <a:ext cx="1079500" cy="316865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5400000">
            <a:off x="2447926" y="1592262"/>
            <a:ext cx="1079500" cy="3457575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5400000">
            <a:off x="3552032" y="2696368"/>
            <a:ext cx="1079500" cy="1249363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6200000" flipH="1">
            <a:off x="4656932" y="2840831"/>
            <a:ext cx="1079500" cy="960437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5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1213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Sentiment Analysis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3891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355013" y="6519863"/>
            <a:ext cx="754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BB21028-DC68-46A8-B38D-9601333D64D6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8916" name="矩形 4"/>
          <p:cNvSpPr>
            <a:spLocks noChangeArrowheads="1"/>
          </p:cNvSpPr>
          <p:nvPr/>
        </p:nvSpPr>
        <p:spPr bwMode="auto">
          <a:xfrm>
            <a:off x="484188" y="6457950"/>
            <a:ext cx="817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BFBFBF"/>
                </a:solidFill>
                <a:latin typeface="Arial" charset="0"/>
              </a:rPr>
              <a:t>Source: Kumar Ravi and Vadlamani Ravi (2015), "A survey on opinion mining and sentiment analysis: tasks, approaches and applications." Knowledge-Based Systems, 89, pp.14-46.</a:t>
            </a:r>
            <a:endParaRPr lang="zh-TW" altLang="en-US" sz="1000">
              <a:solidFill>
                <a:srgbClr val="BFBFBF"/>
              </a:solidFill>
              <a:latin typeface="Arial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07950" y="2492375"/>
            <a:ext cx="1511300" cy="936625"/>
          </a:xfrm>
          <a:prstGeom prst="roundRect">
            <a:avLst>
              <a:gd name="adj" fmla="val 12157"/>
            </a:avLst>
          </a:prstGeom>
          <a:solidFill>
            <a:srgbClr val="C3D69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mtClean="0">
                <a:latin typeface="Calibri" pitchFamily="34" charset="0"/>
              </a:rPr>
              <a:t>Sentiment Analysis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2268538" y="908050"/>
            <a:ext cx="1582737" cy="649288"/>
          </a:xfrm>
          <a:prstGeom prst="roundRect">
            <a:avLst>
              <a:gd name="adj" fmla="val 12157"/>
            </a:avLst>
          </a:prstGeom>
          <a:solidFill>
            <a:srgbClr val="C6D9F1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Subjectivity </a:t>
            </a:r>
            <a:br>
              <a:rPr lang="en-US" dirty="0">
                <a:latin typeface="+mn-lt"/>
                <a:ea typeface="+mn-ea"/>
              </a:rPr>
            </a:br>
            <a:r>
              <a:rPr lang="en-US" dirty="0">
                <a:latin typeface="+mn-lt"/>
                <a:ea typeface="+mn-ea"/>
              </a:rPr>
              <a:t>Classification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443663" y="1484313"/>
            <a:ext cx="2413000" cy="720725"/>
          </a:xfrm>
          <a:prstGeom prst="roundRect">
            <a:avLst>
              <a:gd name="adj" fmla="val 8852"/>
            </a:avLst>
          </a:prstGeom>
          <a:solidFill>
            <a:srgbClr val="FF9900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Machine Learning based</a:t>
            </a:r>
          </a:p>
        </p:txBody>
      </p:sp>
      <p:cxnSp>
        <p:nvCxnSpPr>
          <p:cNvPr id="11" name="Elbow Connector 10"/>
          <p:cNvCxnSpPr>
            <a:stCxn id="6" idx="3"/>
            <a:endCxn id="7" idx="1"/>
          </p:cNvCxnSpPr>
          <p:nvPr/>
        </p:nvCxnSpPr>
        <p:spPr>
          <a:xfrm flipV="1">
            <a:off x="1619250" y="1233488"/>
            <a:ext cx="649288" cy="172720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2268538" y="1700213"/>
            <a:ext cx="1582737" cy="649287"/>
          </a:xfrm>
          <a:prstGeom prst="roundRect">
            <a:avLst>
              <a:gd name="adj" fmla="val 12157"/>
            </a:avLst>
          </a:prstGeom>
          <a:solidFill>
            <a:srgbClr val="FFCC66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Sentiment Classification</a:t>
            </a:r>
          </a:p>
        </p:txBody>
      </p:sp>
      <p:sp>
        <p:nvSpPr>
          <p:cNvPr id="26" name="Rounded Rectangle 25"/>
          <p:cNvSpPr>
            <a:spLocks noChangeArrowheads="1"/>
          </p:cNvSpPr>
          <p:nvPr/>
        </p:nvSpPr>
        <p:spPr bwMode="auto">
          <a:xfrm>
            <a:off x="2268538" y="2565400"/>
            <a:ext cx="1582737" cy="863600"/>
          </a:xfrm>
          <a:prstGeom prst="roundRect">
            <a:avLst>
              <a:gd name="adj" fmla="val 12157"/>
            </a:avLst>
          </a:prstGeom>
          <a:solidFill>
            <a:srgbClr val="C6D9F1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Review Usefulness Measurement</a:t>
            </a: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2268538" y="3644900"/>
            <a:ext cx="1582737" cy="647700"/>
          </a:xfrm>
          <a:prstGeom prst="roundRect">
            <a:avLst>
              <a:gd name="adj" fmla="val 12157"/>
            </a:avLst>
          </a:prstGeom>
          <a:solidFill>
            <a:srgbClr val="C6D9F1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Opinion Spam Detection</a:t>
            </a: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2268538" y="4508500"/>
            <a:ext cx="1582737" cy="649288"/>
          </a:xfrm>
          <a:prstGeom prst="roundRect">
            <a:avLst>
              <a:gd name="adj" fmla="val 12157"/>
            </a:avLst>
          </a:prstGeom>
          <a:solidFill>
            <a:srgbClr val="B7DEE8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Lexicon Creation</a:t>
            </a: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2268538" y="5229225"/>
            <a:ext cx="1582737" cy="647700"/>
          </a:xfrm>
          <a:prstGeom prst="roundRect">
            <a:avLst>
              <a:gd name="adj" fmla="val 12157"/>
            </a:avLst>
          </a:prstGeom>
          <a:solidFill>
            <a:srgbClr val="B7DEE8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Aspect Extraction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2268538" y="6021388"/>
            <a:ext cx="1582737" cy="431800"/>
          </a:xfrm>
          <a:prstGeom prst="roundRect">
            <a:avLst>
              <a:gd name="adj" fmla="val 12157"/>
            </a:avLst>
          </a:prstGeom>
          <a:solidFill>
            <a:srgbClr val="F2DCDB"/>
          </a:solidFill>
          <a:ln w="19050">
            <a:solidFill>
              <a:srgbClr val="A6A6A6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Application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4356100" y="917575"/>
            <a:ext cx="1584325" cy="647700"/>
          </a:xfrm>
          <a:prstGeom prst="roundRect">
            <a:avLst>
              <a:gd name="adj" fmla="val 12157"/>
            </a:avLst>
          </a:prstGeom>
          <a:solidFill>
            <a:srgbClr val="FFCC66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Polarity Determination</a:t>
            </a:r>
          </a:p>
        </p:txBody>
      </p: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4356100" y="1709738"/>
            <a:ext cx="1584325" cy="1150937"/>
          </a:xfrm>
          <a:prstGeom prst="roundRect">
            <a:avLst>
              <a:gd name="adj" fmla="val 12157"/>
            </a:avLst>
          </a:prstGeom>
          <a:solidFill>
            <a:srgbClr val="FFCC66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Vagueness resolution in opinionated text</a:t>
            </a:r>
          </a:p>
        </p:txBody>
      </p:sp>
      <p:sp>
        <p:nvSpPr>
          <p:cNvPr id="33" name="Rounded Rectangle 32"/>
          <p:cNvSpPr>
            <a:spLocks noChangeArrowheads="1"/>
          </p:cNvSpPr>
          <p:nvPr/>
        </p:nvSpPr>
        <p:spPr bwMode="auto">
          <a:xfrm>
            <a:off x="4356100" y="2933700"/>
            <a:ext cx="1584325" cy="647700"/>
          </a:xfrm>
          <a:prstGeom prst="roundRect">
            <a:avLst>
              <a:gd name="adj" fmla="val 12157"/>
            </a:avLst>
          </a:prstGeom>
          <a:solidFill>
            <a:srgbClr val="FFCC66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Multi- &amp; Cross- Lingual SC</a:t>
            </a:r>
          </a:p>
        </p:txBody>
      </p: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4356100" y="3725863"/>
            <a:ext cx="1584325" cy="566737"/>
          </a:xfrm>
          <a:prstGeom prst="roundRect">
            <a:avLst>
              <a:gd name="adj" fmla="val 12157"/>
            </a:avLst>
          </a:prstGeom>
          <a:solidFill>
            <a:srgbClr val="FFCC66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Cross-domain SC</a:t>
            </a: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>
            <a:off x="6443663" y="2276475"/>
            <a:ext cx="2413000" cy="720725"/>
          </a:xfrm>
          <a:prstGeom prst="roundRect">
            <a:avLst>
              <a:gd name="adj" fmla="val 8852"/>
            </a:avLst>
          </a:prstGeom>
          <a:solidFill>
            <a:srgbClr val="FF9900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Lexicon based</a:t>
            </a:r>
          </a:p>
        </p:txBody>
      </p:sp>
      <p:sp>
        <p:nvSpPr>
          <p:cNvPr id="36" name="Rounded Rectangle 35"/>
          <p:cNvSpPr>
            <a:spLocks noChangeArrowheads="1"/>
          </p:cNvSpPr>
          <p:nvPr/>
        </p:nvSpPr>
        <p:spPr bwMode="auto">
          <a:xfrm>
            <a:off x="6443663" y="3068638"/>
            <a:ext cx="2413000" cy="720725"/>
          </a:xfrm>
          <a:prstGeom prst="roundRect">
            <a:avLst>
              <a:gd name="adj" fmla="val 8852"/>
            </a:avLst>
          </a:prstGeom>
          <a:solidFill>
            <a:srgbClr val="FF9900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Hybrid </a:t>
            </a:r>
            <a:br>
              <a:rPr lang="en-US" sz="2400" dirty="0">
                <a:latin typeface="+mn-lt"/>
                <a:ea typeface="+mn-ea"/>
              </a:rPr>
            </a:br>
            <a:r>
              <a:rPr lang="en-US" sz="2400" dirty="0">
                <a:latin typeface="+mn-lt"/>
                <a:ea typeface="+mn-ea"/>
              </a:rPr>
              <a:t>approaches</a:t>
            </a: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>
            <a:off x="6443663" y="4581525"/>
            <a:ext cx="2428875" cy="431800"/>
          </a:xfrm>
          <a:prstGeom prst="roundRect">
            <a:avLst>
              <a:gd name="adj" fmla="val 8852"/>
            </a:avLst>
          </a:prstGeom>
          <a:solidFill>
            <a:srgbClr val="B7DEE8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Ontology based</a:t>
            </a:r>
          </a:p>
        </p:txBody>
      </p: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6443663" y="5157788"/>
            <a:ext cx="2413000" cy="647700"/>
          </a:xfrm>
          <a:prstGeom prst="roundRect">
            <a:avLst>
              <a:gd name="adj" fmla="val 8852"/>
            </a:avLst>
          </a:prstGeom>
          <a:solidFill>
            <a:srgbClr val="B7DEE8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Non-Ontology based</a:t>
            </a:r>
          </a:p>
        </p:txBody>
      </p:sp>
      <p:cxnSp>
        <p:nvCxnSpPr>
          <p:cNvPr id="42" name="Elbow Connector 41"/>
          <p:cNvCxnSpPr>
            <a:stCxn id="6" idx="3"/>
            <a:endCxn id="25" idx="1"/>
          </p:cNvCxnSpPr>
          <p:nvPr/>
        </p:nvCxnSpPr>
        <p:spPr>
          <a:xfrm flipV="1">
            <a:off x="1619250" y="2024063"/>
            <a:ext cx="649288" cy="936625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6" idx="3"/>
            <a:endCxn id="26" idx="1"/>
          </p:cNvCxnSpPr>
          <p:nvPr/>
        </p:nvCxnSpPr>
        <p:spPr>
          <a:xfrm>
            <a:off x="1619250" y="2960688"/>
            <a:ext cx="649288" cy="3651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6" idx="3"/>
            <a:endCxn id="27" idx="1"/>
          </p:cNvCxnSpPr>
          <p:nvPr/>
        </p:nvCxnSpPr>
        <p:spPr>
          <a:xfrm>
            <a:off x="1619250" y="2960688"/>
            <a:ext cx="649288" cy="100806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6" idx="3"/>
            <a:endCxn id="28" idx="1"/>
          </p:cNvCxnSpPr>
          <p:nvPr/>
        </p:nvCxnSpPr>
        <p:spPr>
          <a:xfrm>
            <a:off x="1619250" y="2960688"/>
            <a:ext cx="649288" cy="187325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6" idx="3"/>
            <a:endCxn id="29" idx="1"/>
          </p:cNvCxnSpPr>
          <p:nvPr/>
        </p:nvCxnSpPr>
        <p:spPr>
          <a:xfrm>
            <a:off x="1619250" y="2960688"/>
            <a:ext cx="649288" cy="2592387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6" idx="3"/>
            <a:endCxn id="30" idx="1"/>
          </p:cNvCxnSpPr>
          <p:nvPr/>
        </p:nvCxnSpPr>
        <p:spPr>
          <a:xfrm>
            <a:off x="1619250" y="2960688"/>
            <a:ext cx="649288" cy="327660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1835150" y="836613"/>
            <a:ext cx="4392613" cy="5113337"/>
          </a:xfrm>
          <a:prstGeom prst="roundRect">
            <a:avLst>
              <a:gd name="adj" fmla="val 6264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mtClean="0">
              <a:latin typeface="Calibri" pitchFamily="34" charset="0"/>
            </a:endParaRPr>
          </a:p>
        </p:txBody>
      </p:sp>
      <p:sp>
        <p:nvSpPr>
          <p:cNvPr id="38942" name="TextBox 60"/>
          <p:cNvSpPr txBox="1">
            <a:spLocks noChangeArrowheads="1"/>
          </p:cNvSpPr>
          <p:nvPr/>
        </p:nvSpPr>
        <p:spPr bwMode="auto">
          <a:xfrm>
            <a:off x="4284663" y="5084763"/>
            <a:ext cx="17414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rgbClr val="FF0000"/>
                </a:solidFill>
                <a:latin typeface="Arial" charset="0"/>
              </a:rPr>
              <a:t>Tasks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227763" y="836613"/>
            <a:ext cx="2808287" cy="5113337"/>
          </a:xfrm>
          <a:prstGeom prst="roundRect">
            <a:avLst>
              <a:gd name="adj" fmla="val 6264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mtClean="0">
              <a:latin typeface="Calibri" pitchFamily="34" charset="0"/>
            </a:endParaRPr>
          </a:p>
        </p:txBody>
      </p:sp>
      <p:sp>
        <p:nvSpPr>
          <p:cNvPr id="38944" name="TextBox 62"/>
          <p:cNvSpPr txBox="1">
            <a:spLocks noChangeArrowheads="1"/>
          </p:cNvSpPr>
          <p:nvPr/>
        </p:nvSpPr>
        <p:spPr bwMode="auto">
          <a:xfrm>
            <a:off x="6335713" y="836613"/>
            <a:ext cx="2557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Arial" charset="0"/>
              </a:rPr>
              <a:t>Approaches</a:t>
            </a:r>
          </a:p>
        </p:txBody>
      </p:sp>
      <p:sp>
        <p:nvSpPr>
          <p:cNvPr id="59" name="Right Brace 58"/>
          <p:cNvSpPr>
            <a:spLocks/>
          </p:cNvSpPr>
          <p:nvPr/>
        </p:nvSpPr>
        <p:spPr bwMode="auto">
          <a:xfrm>
            <a:off x="5940425" y="4581525"/>
            <a:ext cx="360363" cy="1223963"/>
          </a:xfrm>
          <a:prstGeom prst="rightBrace">
            <a:avLst>
              <a:gd name="adj1" fmla="val 8334"/>
              <a:gd name="adj2" fmla="val 50000"/>
            </a:avLst>
          </a:prstGeom>
          <a:noFill/>
          <a:ln w="57150">
            <a:solidFill>
              <a:srgbClr val="4F6228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 smtClean="0">
              <a:latin typeface="Calibri" pitchFamily="34" charset="0"/>
            </a:endParaRPr>
          </a:p>
        </p:txBody>
      </p:sp>
      <p:sp>
        <p:nvSpPr>
          <p:cNvPr id="65" name="Right Brace 64"/>
          <p:cNvSpPr>
            <a:spLocks/>
          </p:cNvSpPr>
          <p:nvPr/>
        </p:nvSpPr>
        <p:spPr bwMode="auto">
          <a:xfrm>
            <a:off x="6011863" y="908050"/>
            <a:ext cx="441325" cy="3384550"/>
          </a:xfrm>
          <a:prstGeom prst="rightBrace">
            <a:avLst>
              <a:gd name="adj1" fmla="val 8344"/>
              <a:gd name="adj2" fmla="val 50000"/>
            </a:avLst>
          </a:prstGeom>
          <a:noFill/>
          <a:ln w="57150">
            <a:solidFill>
              <a:srgbClr val="FF99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 smtClean="0">
              <a:latin typeface="Calibri" pitchFamily="34" charset="0"/>
            </a:endParaRPr>
          </a:p>
        </p:txBody>
      </p:sp>
      <p:cxnSp>
        <p:nvCxnSpPr>
          <p:cNvPr id="66" name="Elbow Connector 65"/>
          <p:cNvCxnSpPr>
            <a:stCxn id="25" idx="3"/>
            <a:endCxn id="33" idx="1"/>
          </p:cNvCxnSpPr>
          <p:nvPr/>
        </p:nvCxnSpPr>
        <p:spPr>
          <a:xfrm>
            <a:off x="3851275" y="2024063"/>
            <a:ext cx="504825" cy="1233487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25" idx="3"/>
            <a:endCxn id="31" idx="1"/>
          </p:cNvCxnSpPr>
          <p:nvPr/>
        </p:nvCxnSpPr>
        <p:spPr>
          <a:xfrm flipV="1">
            <a:off x="3851275" y="1241425"/>
            <a:ext cx="504825" cy="78263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25" idx="3"/>
            <a:endCxn id="32" idx="1"/>
          </p:cNvCxnSpPr>
          <p:nvPr/>
        </p:nvCxnSpPr>
        <p:spPr>
          <a:xfrm>
            <a:off x="3851275" y="2024063"/>
            <a:ext cx="504825" cy="261937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25" idx="3"/>
            <a:endCxn id="34" idx="1"/>
          </p:cNvCxnSpPr>
          <p:nvPr/>
        </p:nvCxnSpPr>
        <p:spPr>
          <a:xfrm>
            <a:off x="3851275" y="2024063"/>
            <a:ext cx="504825" cy="198596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25" idx="3"/>
            <a:endCxn id="32" idx="1"/>
          </p:cNvCxnSpPr>
          <p:nvPr/>
        </p:nvCxnSpPr>
        <p:spPr>
          <a:xfrm>
            <a:off x="3851275" y="2024063"/>
            <a:ext cx="504825" cy="261937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5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Marketing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21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en-US" sz="9600" b="1">
                <a:solidFill>
                  <a:schemeClr val="accent1"/>
                </a:solidFill>
                <a:latin typeface="Calibri" charset="0"/>
                <a:ea typeface="標楷體" charset="-120"/>
              </a:rPr>
              <a:t>“</a:t>
            </a:r>
            <a:r>
              <a:rPr lang="en-US" altLang="zh-TW" sz="9600" b="1">
                <a:solidFill>
                  <a:schemeClr val="accent1"/>
                </a:solidFill>
                <a:latin typeface="Calibri" charset="0"/>
                <a:ea typeface="標楷體" charset="-120"/>
              </a:rPr>
              <a:t>Meeting</a:t>
            </a:r>
            <a:r>
              <a:rPr lang="en-US" altLang="zh-TW" sz="9600" b="1">
                <a:latin typeface="Calibri" charset="0"/>
                <a:ea typeface="標楷體" charset="-120"/>
              </a:rPr>
              <a:t> </a:t>
            </a:r>
            <a:br>
              <a:rPr lang="en-US" altLang="zh-TW" sz="9600" b="1">
                <a:latin typeface="Calibri" charset="0"/>
                <a:ea typeface="標楷體" charset="-120"/>
              </a:rPr>
            </a:br>
            <a:r>
              <a:rPr lang="en-US" altLang="zh-TW" sz="9600" b="1">
                <a:solidFill>
                  <a:srgbClr val="FF0000"/>
                </a:solidFill>
                <a:latin typeface="Calibri" charset="0"/>
                <a:ea typeface="標楷體" charset="-120"/>
              </a:rPr>
              <a:t>needs</a:t>
            </a:r>
            <a:r>
              <a:rPr lang="en-US" altLang="zh-TW" sz="9600" b="1">
                <a:latin typeface="Calibri" charset="0"/>
                <a:ea typeface="標楷體" charset="-120"/>
              </a:rPr>
              <a:t> </a:t>
            </a:r>
            <a:r>
              <a:rPr lang="en-US" altLang="zh-TW" sz="9600" b="1">
                <a:solidFill>
                  <a:srgbClr val="4F81BD"/>
                </a:solidFill>
                <a:latin typeface="Calibri" charset="0"/>
                <a:ea typeface="標楷體" charset="-120"/>
              </a:rPr>
              <a:t>profitably</a:t>
            </a:r>
            <a:r>
              <a:rPr lang="en-US" altLang="en-US" sz="9600" b="1">
                <a:solidFill>
                  <a:srgbClr val="4F81BD"/>
                </a:solidFill>
                <a:latin typeface="Calibri" charset="0"/>
                <a:ea typeface="標楷體" charset="-120"/>
              </a:rPr>
              <a:t>”</a:t>
            </a:r>
            <a:endParaRPr lang="en-US" altLang="zh-TW" sz="9600" b="1">
              <a:solidFill>
                <a:srgbClr val="4F81BD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4B3EED2-A679-AD44-8675-687283C46896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2275" y="6611938"/>
            <a:ext cx="59578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Philip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Kotler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Kevin Lane Keller, Marketing Management, 14th ed., Pearson, 2012</a:t>
            </a:r>
          </a:p>
        </p:txBody>
      </p:sp>
    </p:spTree>
    <p:extLst>
      <p:ext uri="{BB962C8B-B14F-4D97-AF65-F5344CB8AC3E}">
        <p14:creationId xmlns:p14="http://schemas.microsoft.com/office/powerpoint/2010/main" val="95750302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640762" cy="865187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Sentiment Classification Techniques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399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28F6E41-AE99-4D82-A0B4-D7C0BB7A3C46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750" y="6457950"/>
            <a:ext cx="78486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Jesus Serrano-Guerrero, Jose A.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Olivas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, Francisco P. Romero, and Enrique Herrera-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Viedma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  (2015), </a:t>
            </a:r>
            <a:br>
              <a:rPr lang="en-US" altLang="zh-TW" sz="10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</a:b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"Sentiment analysis: A review and comparative analysis of web services," Information Sciences, 311, pp. 18-38.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07950" y="3213100"/>
            <a:ext cx="1368425" cy="936625"/>
          </a:xfrm>
          <a:prstGeom prst="roundRect">
            <a:avLst>
              <a:gd name="adj" fmla="val 12157"/>
            </a:avLst>
          </a:prstGeom>
          <a:solidFill>
            <a:srgbClr val="C3D69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200" smtClean="0">
                <a:latin typeface="Calibri" pitchFamily="34" charset="0"/>
              </a:rPr>
              <a:t>Sentiment Analysis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835150" y="1844675"/>
            <a:ext cx="1512888" cy="1223963"/>
          </a:xfrm>
          <a:prstGeom prst="roundRect">
            <a:avLst>
              <a:gd name="adj" fmla="val 12157"/>
            </a:avLst>
          </a:prstGeom>
          <a:solidFill>
            <a:srgbClr val="FFCC66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200" smtClean="0">
                <a:latin typeface="Calibri" pitchFamily="34" charset="0"/>
              </a:rPr>
              <a:t>Machine Learning Approach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1835150" y="4508500"/>
            <a:ext cx="1512888" cy="1223963"/>
          </a:xfrm>
          <a:prstGeom prst="roundRect">
            <a:avLst>
              <a:gd name="adj" fmla="val 12157"/>
            </a:avLst>
          </a:prstGeom>
          <a:solidFill>
            <a:srgbClr val="C3D69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200" smtClean="0">
                <a:latin typeface="Calibri" pitchFamily="34" charset="0"/>
              </a:rPr>
              <a:t>Lexicon-based Approach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708400" y="5445125"/>
            <a:ext cx="1511300" cy="936625"/>
          </a:xfrm>
          <a:prstGeom prst="roundRect">
            <a:avLst>
              <a:gd name="adj" fmla="val 12157"/>
            </a:avLst>
          </a:prstGeom>
          <a:solidFill>
            <a:srgbClr val="C3D69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smtClean="0">
                <a:latin typeface="Calibri" pitchFamily="34" charset="0"/>
              </a:rPr>
              <a:t>Corpus-based Approach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3708400" y="1412875"/>
            <a:ext cx="1511300" cy="936625"/>
          </a:xfrm>
          <a:prstGeom prst="roundRect">
            <a:avLst>
              <a:gd name="adj" fmla="val 12157"/>
            </a:avLst>
          </a:prstGeom>
          <a:solidFill>
            <a:srgbClr val="FFCC66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smtClean="0">
                <a:latin typeface="Calibri" pitchFamily="34" charset="0"/>
              </a:rPr>
              <a:t>Supervised Learning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708400" y="3357563"/>
            <a:ext cx="1511300" cy="647700"/>
          </a:xfrm>
          <a:prstGeom prst="roundRect">
            <a:avLst>
              <a:gd name="adj" fmla="val 12157"/>
            </a:avLst>
          </a:prstGeom>
          <a:solidFill>
            <a:srgbClr val="FFCC66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smtClean="0">
                <a:latin typeface="Calibri" pitchFamily="34" charset="0"/>
              </a:rPr>
              <a:t>Unsupervised Learning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708400" y="4221163"/>
            <a:ext cx="1511300" cy="936625"/>
          </a:xfrm>
          <a:prstGeom prst="roundRect">
            <a:avLst>
              <a:gd name="adj" fmla="val 12157"/>
            </a:avLst>
          </a:prstGeom>
          <a:solidFill>
            <a:srgbClr val="C3D69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smtClean="0">
                <a:latin typeface="Calibri" pitchFamily="34" charset="0"/>
              </a:rPr>
              <a:t>Dictionary-based Approach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5580063" y="5157788"/>
            <a:ext cx="1512887" cy="503237"/>
          </a:xfrm>
          <a:prstGeom prst="roundRect">
            <a:avLst>
              <a:gd name="adj" fmla="val 12157"/>
            </a:avLst>
          </a:prstGeom>
          <a:solidFill>
            <a:srgbClr val="C3D69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smtClean="0">
                <a:latin typeface="Calibri" pitchFamily="34" charset="0"/>
              </a:rPr>
              <a:t>Statistical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5580063" y="5876925"/>
            <a:ext cx="1512887" cy="504825"/>
          </a:xfrm>
          <a:prstGeom prst="roundRect">
            <a:avLst>
              <a:gd name="adj" fmla="val 12157"/>
            </a:avLst>
          </a:prstGeom>
          <a:solidFill>
            <a:srgbClr val="C3D69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smtClean="0">
                <a:latin typeface="Calibri" pitchFamily="34" charset="0"/>
              </a:rPr>
              <a:t>Semantic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580063" y="1052513"/>
            <a:ext cx="1512887" cy="647700"/>
          </a:xfrm>
          <a:prstGeom prst="roundRect">
            <a:avLst>
              <a:gd name="adj" fmla="val 12157"/>
            </a:avLst>
          </a:prstGeom>
          <a:solidFill>
            <a:srgbClr val="FFCC66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smtClean="0">
                <a:latin typeface="Calibri" pitchFamily="34" charset="0"/>
              </a:rPr>
              <a:t>Decision Tree Classifiers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5580063" y="1844675"/>
            <a:ext cx="1512887" cy="647700"/>
          </a:xfrm>
          <a:prstGeom prst="roundRect">
            <a:avLst>
              <a:gd name="adj" fmla="val 12157"/>
            </a:avLst>
          </a:prstGeom>
          <a:solidFill>
            <a:srgbClr val="FFCC66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smtClean="0">
                <a:latin typeface="Calibri" pitchFamily="34" charset="0"/>
              </a:rPr>
              <a:t>Linear Classifiers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5580063" y="2636838"/>
            <a:ext cx="1512887" cy="647700"/>
          </a:xfrm>
          <a:prstGeom prst="roundRect">
            <a:avLst>
              <a:gd name="adj" fmla="val 12157"/>
            </a:avLst>
          </a:prstGeom>
          <a:solidFill>
            <a:srgbClr val="FFCC66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smtClean="0">
                <a:latin typeface="Calibri" pitchFamily="34" charset="0"/>
              </a:rPr>
              <a:t>Rule-based Classifiers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5580063" y="3429000"/>
            <a:ext cx="1512887" cy="647700"/>
          </a:xfrm>
          <a:prstGeom prst="roundRect">
            <a:avLst>
              <a:gd name="adj" fmla="val 12157"/>
            </a:avLst>
          </a:prstGeom>
          <a:solidFill>
            <a:srgbClr val="FFCC66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smtClean="0">
                <a:latin typeface="Calibri" pitchFamily="34" charset="0"/>
              </a:rPr>
              <a:t>Probabilistic Classifiers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7451725" y="981075"/>
            <a:ext cx="1512888" cy="503238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1600" smtClean="0">
                <a:latin typeface="Calibri" pitchFamily="34" charset="0"/>
              </a:rPr>
              <a:t>Support Vector Machine (SVM)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7451725" y="2276475"/>
            <a:ext cx="1512888" cy="504825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1600" smtClean="0">
                <a:latin typeface="Calibri" pitchFamily="34" charset="0"/>
              </a:rPr>
              <a:t>Deep Learning (DL)</a:t>
            </a:r>
          </a:p>
        </p:txBody>
      </p:sp>
      <p:sp>
        <p:nvSpPr>
          <p:cNvPr id="23" name="Rounded Rectangle 22"/>
          <p:cNvSpPr>
            <a:spLocks noChangeArrowheads="1"/>
          </p:cNvSpPr>
          <p:nvPr/>
        </p:nvSpPr>
        <p:spPr bwMode="auto">
          <a:xfrm>
            <a:off x="7451725" y="1628775"/>
            <a:ext cx="1512888" cy="504825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1600" smtClean="0">
                <a:latin typeface="Calibri" pitchFamily="34" charset="0"/>
              </a:rPr>
              <a:t>Neural Network (NN)</a:t>
            </a: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7451725" y="3644900"/>
            <a:ext cx="1512888" cy="504825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1600" smtClean="0">
                <a:latin typeface="Calibri" pitchFamily="34" charset="0"/>
              </a:rPr>
              <a:t>Bayesian Network (BN)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7451725" y="4292600"/>
            <a:ext cx="1512888" cy="504825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1600" smtClean="0">
                <a:latin typeface="Calibri" pitchFamily="34" charset="0"/>
              </a:rPr>
              <a:t>Maximum Entropy (ME)</a:t>
            </a:r>
          </a:p>
        </p:txBody>
      </p:sp>
      <p:cxnSp>
        <p:nvCxnSpPr>
          <p:cNvPr id="26" name="Elbow Connector 25"/>
          <p:cNvCxnSpPr>
            <a:stCxn id="6" idx="3"/>
            <a:endCxn id="8" idx="1"/>
          </p:cNvCxnSpPr>
          <p:nvPr/>
        </p:nvCxnSpPr>
        <p:spPr>
          <a:xfrm>
            <a:off x="1476375" y="3681413"/>
            <a:ext cx="358775" cy="143986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6" idx="3"/>
            <a:endCxn id="7" idx="1"/>
          </p:cNvCxnSpPr>
          <p:nvPr/>
        </p:nvCxnSpPr>
        <p:spPr>
          <a:xfrm flipV="1">
            <a:off x="1476375" y="2457450"/>
            <a:ext cx="358775" cy="1223963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7" idx="3"/>
            <a:endCxn id="11" idx="1"/>
          </p:cNvCxnSpPr>
          <p:nvPr/>
        </p:nvCxnSpPr>
        <p:spPr>
          <a:xfrm flipV="1">
            <a:off x="3348038" y="1881188"/>
            <a:ext cx="360362" cy="57626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7" idx="3"/>
            <a:endCxn id="12" idx="1"/>
          </p:cNvCxnSpPr>
          <p:nvPr/>
        </p:nvCxnSpPr>
        <p:spPr>
          <a:xfrm>
            <a:off x="3348038" y="2457450"/>
            <a:ext cx="360362" cy="1223963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1" idx="3"/>
            <a:endCxn id="17" idx="1"/>
          </p:cNvCxnSpPr>
          <p:nvPr/>
        </p:nvCxnSpPr>
        <p:spPr>
          <a:xfrm flipV="1">
            <a:off x="5219700" y="1376363"/>
            <a:ext cx="360363" cy="504825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1" idx="3"/>
            <a:endCxn id="18" idx="1"/>
          </p:cNvCxnSpPr>
          <p:nvPr/>
        </p:nvCxnSpPr>
        <p:spPr>
          <a:xfrm>
            <a:off x="5219700" y="1881188"/>
            <a:ext cx="360363" cy="287337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1" idx="3"/>
            <a:endCxn id="19" idx="1"/>
          </p:cNvCxnSpPr>
          <p:nvPr/>
        </p:nvCxnSpPr>
        <p:spPr>
          <a:xfrm>
            <a:off x="5219700" y="1881188"/>
            <a:ext cx="360363" cy="107950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1" idx="3"/>
            <a:endCxn id="20" idx="1"/>
          </p:cNvCxnSpPr>
          <p:nvPr/>
        </p:nvCxnSpPr>
        <p:spPr>
          <a:xfrm>
            <a:off x="5219700" y="1881188"/>
            <a:ext cx="360363" cy="187166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8" idx="3"/>
            <a:endCxn id="10" idx="1"/>
          </p:cNvCxnSpPr>
          <p:nvPr/>
        </p:nvCxnSpPr>
        <p:spPr>
          <a:xfrm>
            <a:off x="3348038" y="5121275"/>
            <a:ext cx="360362" cy="792163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8" idx="3"/>
            <a:endCxn id="14" idx="1"/>
          </p:cNvCxnSpPr>
          <p:nvPr/>
        </p:nvCxnSpPr>
        <p:spPr>
          <a:xfrm flipV="1">
            <a:off x="3348038" y="4689475"/>
            <a:ext cx="360362" cy="43180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10" idx="3"/>
            <a:endCxn id="15" idx="1"/>
          </p:cNvCxnSpPr>
          <p:nvPr/>
        </p:nvCxnSpPr>
        <p:spPr>
          <a:xfrm flipV="1">
            <a:off x="5219700" y="5408613"/>
            <a:ext cx="360363" cy="504825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10" idx="3"/>
            <a:endCxn id="16" idx="1"/>
          </p:cNvCxnSpPr>
          <p:nvPr/>
        </p:nvCxnSpPr>
        <p:spPr>
          <a:xfrm>
            <a:off x="5219700" y="5913438"/>
            <a:ext cx="360363" cy="21590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8" idx="3"/>
            <a:endCxn id="22" idx="1"/>
          </p:cNvCxnSpPr>
          <p:nvPr/>
        </p:nvCxnSpPr>
        <p:spPr>
          <a:xfrm>
            <a:off x="7092950" y="2168525"/>
            <a:ext cx="358775" cy="360363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18" idx="3"/>
            <a:endCxn id="23" idx="1"/>
          </p:cNvCxnSpPr>
          <p:nvPr/>
        </p:nvCxnSpPr>
        <p:spPr>
          <a:xfrm flipV="1">
            <a:off x="7092950" y="1881188"/>
            <a:ext cx="358775" cy="287337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18" idx="3"/>
            <a:endCxn id="21" idx="1"/>
          </p:cNvCxnSpPr>
          <p:nvPr/>
        </p:nvCxnSpPr>
        <p:spPr>
          <a:xfrm flipV="1">
            <a:off x="7092950" y="1233488"/>
            <a:ext cx="358775" cy="935037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20" idx="3"/>
            <a:endCxn id="24" idx="1"/>
          </p:cNvCxnSpPr>
          <p:nvPr/>
        </p:nvCxnSpPr>
        <p:spPr>
          <a:xfrm>
            <a:off x="7092950" y="3752850"/>
            <a:ext cx="358775" cy="144463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20" idx="3"/>
            <a:endCxn id="25" idx="1"/>
          </p:cNvCxnSpPr>
          <p:nvPr/>
        </p:nvCxnSpPr>
        <p:spPr>
          <a:xfrm>
            <a:off x="7092950" y="3752850"/>
            <a:ext cx="358775" cy="792163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20" idx="3"/>
            <a:endCxn id="87" idx="1"/>
          </p:cNvCxnSpPr>
          <p:nvPr/>
        </p:nvCxnSpPr>
        <p:spPr>
          <a:xfrm flipV="1">
            <a:off x="7092950" y="3249613"/>
            <a:ext cx="358775" cy="503237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>
            <a:spLocks noChangeArrowheads="1"/>
          </p:cNvSpPr>
          <p:nvPr/>
        </p:nvSpPr>
        <p:spPr bwMode="auto">
          <a:xfrm>
            <a:off x="7451725" y="2997200"/>
            <a:ext cx="1512888" cy="503238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1600" smtClean="0">
                <a:latin typeface="Calibri" pitchFamily="34" charset="0"/>
              </a:rPr>
              <a:t>Naïve Bayes </a:t>
            </a:r>
            <a:br>
              <a:rPr lang="en-US" altLang="zh-TW" sz="1600" smtClean="0">
                <a:latin typeface="Calibri" pitchFamily="34" charset="0"/>
              </a:rPr>
            </a:br>
            <a:r>
              <a:rPr lang="en-US" altLang="zh-TW" sz="1600" smtClean="0">
                <a:latin typeface="Calibri" pitchFamily="34" charset="0"/>
              </a:rPr>
              <a:t>(NB)</a:t>
            </a:r>
          </a:p>
        </p:txBody>
      </p:sp>
    </p:spTree>
    <p:extLst>
      <p:ext uri="{BB962C8B-B14F-4D97-AF65-F5344CB8AC3E}">
        <p14:creationId xmlns:p14="http://schemas.microsoft.com/office/powerpoint/2010/main" val="6117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964612" cy="792163"/>
          </a:xfrm>
        </p:spPr>
        <p:txBody>
          <a:bodyPr/>
          <a:lstStyle/>
          <a:p>
            <a:r>
              <a:rPr lang="en-US" altLang="zh-TW" sz="3200" smtClean="0">
                <a:solidFill>
                  <a:schemeClr val="accent1"/>
                </a:solidFill>
              </a:rPr>
              <a:t>A Brief Summary of Sentiment Analysis Methods</a:t>
            </a:r>
            <a:endParaRPr lang="zh-TW" altLang="en-US" sz="3200" smtClean="0">
              <a:solidFill>
                <a:schemeClr val="accent1"/>
              </a:solidFill>
            </a:endParaRPr>
          </a:p>
        </p:txBody>
      </p:sp>
      <p:sp>
        <p:nvSpPr>
          <p:cNvPr id="4096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E0DB58-61F0-4145-B376-815ED3BDD0CE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40964" name="矩形 5"/>
          <p:cNvSpPr>
            <a:spLocks noChangeArrowheads="1"/>
          </p:cNvSpPr>
          <p:nvPr/>
        </p:nvSpPr>
        <p:spPr bwMode="auto">
          <a:xfrm>
            <a:off x="323850" y="6457950"/>
            <a:ext cx="8208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 dirty="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Zhang, Z., Li, X., and Chen, Y. (2012), "Deciphering word-of-mouth in social media: Text-based metrics of consumer reviews," </a:t>
            </a:r>
            <a:br>
              <a:rPr lang="en-US" altLang="zh-TW" sz="1000" dirty="0">
                <a:solidFill>
                  <a:srgbClr val="A6A6A6"/>
                </a:solidFill>
                <a:latin typeface="Arial" charset="0"/>
                <a:ea typeface="MS PGothic" pitchFamily="34" charset="-128"/>
              </a:rPr>
            </a:br>
            <a:r>
              <a:rPr lang="en-US" altLang="zh-TW" sz="1000" dirty="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ACM Trans. Manage. Inf. Syst. (3:1) 2012, pp 1-23.,</a:t>
            </a:r>
            <a:endParaRPr lang="zh-TW" altLang="en-US" sz="1000" dirty="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804863"/>
            <a:ext cx="87820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4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Word-of-Mouth (WOM)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968875"/>
          </a:xfrm>
        </p:spPr>
        <p:txBody>
          <a:bodyPr/>
          <a:lstStyle/>
          <a:p>
            <a:r>
              <a:rPr lang="en-US" altLang="zh-TW" smtClean="0"/>
              <a:t>“This book is the best written documentary thus far, yet sadly, there is no soft cover edition.”</a:t>
            </a:r>
          </a:p>
          <a:p>
            <a:endParaRPr lang="en-US" altLang="zh-TW" smtClean="0"/>
          </a:p>
          <a:p>
            <a:r>
              <a:rPr lang="en-US" altLang="zh-TW" smtClean="0"/>
              <a:t>“This book is the </a:t>
            </a:r>
            <a:r>
              <a:rPr lang="en-US" altLang="zh-TW" smtClean="0">
                <a:solidFill>
                  <a:srgbClr val="00B050"/>
                </a:solidFill>
              </a:rPr>
              <a:t>best</a:t>
            </a:r>
            <a:r>
              <a:rPr lang="en-US" altLang="zh-TW" smtClean="0"/>
              <a:t> written documentary </a:t>
            </a:r>
            <a:r>
              <a:rPr lang="en-US" altLang="zh-TW" smtClean="0">
                <a:solidFill>
                  <a:srgbClr val="4F6228"/>
                </a:solidFill>
              </a:rPr>
              <a:t>thus far</a:t>
            </a:r>
            <a:r>
              <a:rPr lang="en-US" altLang="zh-TW" smtClean="0"/>
              <a:t>, </a:t>
            </a:r>
            <a:r>
              <a:rPr lang="en-US" altLang="zh-TW" smtClean="0">
                <a:solidFill>
                  <a:srgbClr val="C00000"/>
                </a:solidFill>
              </a:rPr>
              <a:t>yet</a:t>
            </a:r>
            <a:r>
              <a:rPr lang="en-US" altLang="zh-TW" smtClean="0"/>
              <a:t> </a:t>
            </a:r>
            <a:r>
              <a:rPr lang="en-US" altLang="zh-TW" smtClean="0">
                <a:solidFill>
                  <a:srgbClr val="604A7B"/>
                </a:solidFill>
              </a:rPr>
              <a:t>sadly</a:t>
            </a:r>
            <a:r>
              <a:rPr lang="en-US" altLang="zh-TW" smtClean="0"/>
              <a:t>, there is </a:t>
            </a:r>
            <a:r>
              <a:rPr lang="en-US" altLang="zh-TW" smtClean="0">
                <a:solidFill>
                  <a:srgbClr val="FF0000"/>
                </a:solidFill>
              </a:rPr>
              <a:t>no</a:t>
            </a:r>
            <a:r>
              <a:rPr lang="en-US" altLang="zh-TW" smtClean="0"/>
              <a:t> soft cover edition.”</a:t>
            </a:r>
            <a:endParaRPr lang="zh-TW" altLang="en-US" smtClean="0"/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8864A9F-BF1C-45C8-BA86-691A0003D699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41989" name="矩形 4"/>
          <p:cNvSpPr>
            <a:spLocks noChangeArrowheads="1"/>
          </p:cNvSpPr>
          <p:nvPr/>
        </p:nvSpPr>
        <p:spPr bwMode="auto">
          <a:xfrm>
            <a:off x="323850" y="6457950"/>
            <a:ext cx="8208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Zhang, Z., Li, X., and Chen, Y. (2012), "Deciphering word-of-mouth in social media: Text-based metrics of consumer reviews," </a:t>
            </a:r>
            <a:br>
              <a:rPr lang="en-US" altLang="zh-TW" sz="1000">
                <a:solidFill>
                  <a:srgbClr val="A6A6A6"/>
                </a:solidFill>
                <a:latin typeface="Arial" charset="0"/>
                <a:ea typeface="MS PGothic" pitchFamily="34" charset="-128"/>
              </a:rPr>
            </a:br>
            <a:r>
              <a:rPr lang="en-US" altLang="zh-TW" sz="10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ACM Trans. Manage. Inf. Syst. (3:1) 2012, pp 1-23.,</a:t>
            </a:r>
            <a:endParaRPr lang="zh-TW" altLang="en-US" sz="10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70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內容版面配置區 2"/>
          <p:cNvSpPr>
            <a:spLocks noGrp="1"/>
          </p:cNvSpPr>
          <p:nvPr>
            <p:ph idx="1"/>
          </p:nvPr>
        </p:nvSpPr>
        <p:spPr>
          <a:xfrm>
            <a:off x="468313" y="404813"/>
            <a:ext cx="1295400" cy="58658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1600" smtClean="0"/>
              <a:t>This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book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is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the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best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written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documentary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thus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far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,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yet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sadly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,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there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is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no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soft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cover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edition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.</a:t>
            </a:r>
          </a:p>
          <a:p>
            <a:pPr>
              <a:buFont typeface="Arial" charset="0"/>
              <a:buNone/>
            </a:pPr>
            <a:endParaRPr lang="zh-TW" altLang="en-US" sz="1600" smtClean="0"/>
          </a:p>
        </p:txBody>
      </p:sp>
      <p:sp>
        <p:nvSpPr>
          <p:cNvPr id="4301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5BE78AA-756B-4208-BA74-18E269F66DE4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5" name="內容版面配置區 5"/>
          <p:cNvGraphicFramePr>
            <a:graphicFrameLocks noGrp="1"/>
          </p:cNvGraphicFramePr>
          <p:nvPr/>
        </p:nvGraphicFramePr>
        <p:xfrm>
          <a:off x="1908175" y="115888"/>
          <a:ext cx="2376488" cy="6130920"/>
        </p:xfrm>
        <a:graphic>
          <a:graphicData uri="http://schemas.openxmlformats.org/drawingml/2006/table">
            <a:tbl>
              <a:tblPr/>
              <a:tblGrid>
                <a:gridCol w="1349375"/>
                <a:gridCol w="1027113"/>
              </a:tblGrid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Word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POS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This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DT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book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NN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is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VBZ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the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DT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best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JJS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written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VBN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documentary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NN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thus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RB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far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RB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,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,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yet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RB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sadly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RB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,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,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there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EX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is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VBZ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no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DT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soft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JJ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cover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NN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edition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NN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.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.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80" name="矩形 5"/>
          <p:cNvSpPr>
            <a:spLocks noChangeArrowheads="1"/>
          </p:cNvSpPr>
          <p:nvPr/>
        </p:nvSpPr>
        <p:spPr bwMode="auto">
          <a:xfrm>
            <a:off x="323850" y="6457950"/>
            <a:ext cx="8208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Zhang, Z., Li, X., and Chen, Y. (2012), "Deciphering word-of-mouth in social media: Text-based metrics of consumer reviews," </a:t>
            </a:r>
            <a:br>
              <a:rPr lang="en-US" altLang="zh-TW" sz="1000">
                <a:solidFill>
                  <a:srgbClr val="A6A6A6"/>
                </a:solidFill>
                <a:latin typeface="Arial" charset="0"/>
                <a:ea typeface="MS PGothic" pitchFamily="34" charset="-128"/>
              </a:rPr>
            </a:br>
            <a:r>
              <a:rPr lang="en-US" altLang="zh-TW" sz="10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ACM Trans. Manage. Inf. Syst. (3:1) 2012, pp 1-23.,</a:t>
            </a:r>
            <a:endParaRPr lang="zh-TW" altLang="en-US" sz="10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50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Conversion of text representation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4403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5C5BDCE-1122-455A-84F3-D2AFDD83E889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7106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矩形 5"/>
          <p:cNvSpPr>
            <a:spLocks noChangeArrowheads="1"/>
          </p:cNvSpPr>
          <p:nvPr/>
        </p:nvSpPr>
        <p:spPr bwMode="auto">
          <a:xfrm>
            <a:off x="323850" y="6457950"/>
            <a:ext cx="8208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Zhang, Z., Li, X., and Chen, Y. (2012), "Deciphering word-of-mouth in social media: Text-based metrics of consumer reviews," </a:t>
            </a:r>
            <a:br>
              <a:rPr lang="en-US" altLang="zh-TW" sz="1000">
                <a:solidFill>
                  <a:srgbClr val="A6A6A6"/>
                </a:solidFill>
                <a:latin typeface="Arial" charset="0"/>
                <a:ea typeface="MS PGothic" pitchFamily="34" charset="-128"/>
              </a:rPr>
            </a:br>
            <a:r>
              <a:rPr lang="en-US" altLang="zh-TW" sz="10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ACM Trans. Manage. Inf. Syst. (3:1) 2012, pp 1-23.,</a:t>
            </a:r>
            <a:endParaRPr lang="zh-TW" altLang="en-US" sz="10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65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Example of SentiWordNet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9688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000" smtClean="0"/>
              <a:t>POS	ID	</a:t>
            </a:r>
            <a:r>
              <a:rPr lang="en-US" altLang="zh-TW" sz="2000" smtClean="0">
                <a:solidFill>
                  <a:srgbClr val="00B050"/>
                </a:solidFill>
              </a:rPr>
              <a:t>PosScore</a:t>
            </a:r>
            <a:r>
              <a:rPr lang="en-US" altLang="zh-TW" sz="2000" smtClean="0"/>
              <a:t>	</a:t>
            </a:r>
            <a:r>
              <a:rPr lang="en-US" altLang="zh-TW" sz="2000" smtClean="0">
                <a:solidFill>
                  <a:srgbClr val="FF0000"/>
                </a:solidFill>
              </a:rPr>
              <a:t>NegScore</a:t>
            </a:r>
            <a:r>
              <a:rPr lang="en-US" altLang="zh-TW" sz="2000" smtClean="0"/>
              <a:t>	SynsetTerms	Gloss</a:t>
            </a:r>
          </a:p>
          <a:p>
            <a:pPr>
              <a:buFont typeface="Arial" charset="0"/>
              <a:buNone/>
            </a:pPr>
            <a:r>
              <a:rPr lang="en-US" altLang="zh-TW" sz="2000" smtClean="0"/>
              <a:t>a	00217728	</a:t>
            </a:r>
            <a:r>
              <a:rPr lang="en-US" altLang="zh-TW" sz="2000" smtClean="0">
                <a:solidFill>
                  <a:srgbClr val="00B050"/>
                </a:solidFill>
              </a:rPr>
              <a:t>0.75</a:t>
            </a:r>
            <a:r>
              <a:rPr lang="en-US" altLang="zh-TW" sz="2000" smtClean="0"/>
              <a:t>	0	</a:t>
            </a:r>
            <a:r>
              <a:rPr lang="en-US" altLang="zh-TW" sz="2000" smtClean="0">
                <a:solidFill>
                  <a:srgbClr val="00B050"/>
                </a:solidFill>
              </a:rPr>
              <a:t>beautiful#1</a:t>
            </a:r>
            <a:r>
              <a:rPr lang="en-US" altLang="zh-TW" sz="2000" smtClean="0"/>
              <a:t>	delighting the senses or exciting intellectual or emotional admiration; "a beautiful child"; "beautiful country"; "a beautiful painting"; "a beautiful theory"; "a beautiful party“</a:t>
            </a:r>
          </a:p>
          <a:p>
            <a:pPr>
              <a:buFont typeface="Arial" charset="0"/>
              <a:buNone/>
            </a:pPr>
            <a:r>
              <a:rPr lang="en-US" altLang="zh-TW" sz="2000" smtClean="0"/>
              <a:t>a	00227507	</a:t>
            </a:r>
            <a:r>
              <a:rPr lang="en-US" altLang="zh-TW" sz="2000" smtClean="0">
                <a:solidFill>
                  <a:srgbClr val="00B050"/>
                </a:solidFill>
              </a:rPr>
              <a:t>0.75</a:t>
            </a:r>
            <a:r>
              <a:rPr lang="en-US" altLang="zh-TW" sz="2000" smtClean="0"/>
              <a:t>	0	</a:t>
            </a:r>
            <a:r>
              <a:rPr lang="en-US" altLang="zh-TW" sz="2000" smtClean="0">
                <a:solidFill>
                  <a:srgbClr val="00B050"/>
                </a:solidFill>
              </a:rPr>
              <a:t>best#1</a:t>
            </a:r>
            <a:r>
              <a:rPr lang="en-US" altLang="zh-TW" sz="2000" smtClean="0"/>
              <a:t>	(superlative of `good') having the most positive qualities; "the best film of the year"; "the best solution"; "the best time for planting"; "wore his best suit“</a:t>
            </a:r>
          </a:p>
          <a:p>
            <a:pPr>
              <a:buFont typeface="Arial" charset="0"/>
              <a:buNone/>
            </a:pPr>
            <a:r>
              <a:rPr lang="en-US" altLang="zh-TW" sz="2000" smtClean="0"/>
              <a:t>r	00042614	0	</a:t>
            </a:r>
            <a:r>
              <a:rPr lang="en-US" altLang="zh-TW" sz="2000" smtClean="0">
                <a:solidFill>
                  <a:srgbClr val="FF0000"/>
                </a:solidFill>
              </a:rPr>
              <a:t>0.625</a:t>
            </a:r>
            <a:r>
              <a:rPr lang="en-US" altLang="zh-TW" sz="2000" smtClean="0"/>
              <a:t>	unhappily#2 </a:t>
            </a:r>
            <a:r>
              <a:rPr lang="en-US" altLang="zh-TW" sz="2000" smtClean="0">
                <a:solidFill>
                  <a:srgbClr val="FF0000"/>
                </a:solidFill>
              </a:rPr>
              <a:t>sadly#1</a:t>
            </a:r>
            <a:r>
              <a:rPr lang="en-US" altLang="zh-TW" sz="2000" smtClean="0"/>
              <a:t>	in an unfortunate way; "sadly he died before he could see his grandchild“</a:t>
            </a:r>
          </a:p>
          <a:p>
            <a:pPr>
              <a:buFont typeface="Arial" charset="0"/>
              <a:buNone/>
            </a:pPr>
            <a:r>
              <a:rPr lang="en-US" altLang="zh-TW" sz="2000" smtClean="0"/>
              <a:t>r	00093270	0	</a:t>
            </a:r>
            <a:r>
              <a:rPr lang="en-US" altLang="zh-TW" sz="2000" smtClean="0">
                <a:solidFill>
                  <a:srgbClr val="FF0000"/>
                </a:solidFill>
              </a:rPr>
              <a:t>0.875</a:t>
            </a:r>
            <a:r>
              <a:rPr lang="en-US" altLang="zh-TW" sz="2000" smtClean="0"/>
              <a:t>	woefully#1 </a:t>
            </a:r>
            <a:r>
              <a:rPr lang="en-US" altLang="zh-TW" sz="2000" smtClean="0">
                <a:solidFill>
                  <a:srgbClr val="FF0000"/>
                </a:solidFill>
              </a:rPr>
              <a:t>sadly#3</a:t>
            </a:r>
            <a:r>
              <a:rPr lang="en-US" altLang="zh-TW" sz="2000" smtClean="0"/>
              <a:t> lamentably#1 deplorably#1	in an unfortunate or deplorable manner; "he was sadly neglected"; "it was woefully inadequate“</a:t>
            </a:r>
          </a:p>
          <a:p>
            <a:pPr>
              <a:buFont typeface="Arial" charset="0"/>
              <a:buNone/>
            </a:pPr>
            <a:r>
              <a:rPr lang="en-US" altLang="zh-TW" sz="2000" smtClean="0"/>
              <a:t>r	00404501	0	</a:t>
            </a:r>
            <a:r>
              <a:rPr lang="en-US" altLang="zh-TW" sz="2000" smtClean="0">
                <a:solidFill>
                  <a:srgbClr val="FF0000"/>
                </a:solidFill>
              </a:rPr>
              <a:t>0.25</a:t>
            </a:r>
            <a:r>
              <a:rPr lang="en-US" altLang="zh-TW" sz="2000" smtClean="0"/>
              <a:t>	</a:t>
            </a:r>
            <a:r>
              <a:rPr lang="en-US" altLang="zh-TW" sz="2000" smtClean="0">
                <a:solidFill>
                  <a:srgbClr val="FF0000"/>
                </a:solidFill>
              </a:rPr>
              <a:t>sadly#2</a:t>
            </a:r>
            <a:r>
              <a:rPr lang="en-US" altLang="zh-TW" sz="2000" smtClean="0"/>
              <a:t>	with sadness; in a sad manner; "`She died last night,' he said sadly"</a:t>
            </a:r>
          </a:p>
          <a:p>
            <a:pPr>
              <a:buFont typeface="Arial" charset="0"/>
              <a:buNone/>
            </a:pPr>
            <a:endParaRPr lang="zh-TW" altLang="en-US" sz="2000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ECD1FF-CC49-41A8-8254-77EABDDB8585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>
                <a:solidFill>
                  <a:schemeClr val="accent1"/>
                </a:solidFill>
              </a:rPr>
              <a:t>SenticNet</a:t>
            </a: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7191A-B242-4C06-A433-F9193A509C1D}" type="slidenum">
              <a:rPr lang="zh-TW" altLang="en-US" smtClean="0"/>
              <a:pPr>
                <a:defRPr/>
              </a:pPr>
              <a:t>96</a:t>
            </a:fld>
            <a:endParaRPr lang="zh-TW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4016" y="3348281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car is very </a:t>
            </a:r>
            <a:r>
              <a:rPr lang="en-US" sz="3200" dirty="0" smtClean="0">
                <a:solidFill>
                  <a:srgbClr val="FF0000"/>
                </a:solidFill>
              </a:rPr>
              <a:t>old</a:t>
            </a:r>
            <a:r>
              <a:rPr lang="en-US" sz="3200" dirty="0" smtClean="0"/>
              <a:t> but it is rather not </a:t>
            </a:r>
            <a:r>
              <a:rPr lang="en-US" sz="3200" dirty="0" smtClean="0">
                <a:solidFill>
                  <a:srgbClr val="FF0000"/>
                </a:solidFill>
              </a:rPr>
              <a:t>expensive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4016" y="4941168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car is </a:t>
            </a:r>
            <a:r>
              <a:rPr lang="en-US" sz="3200" u="sng" dirty="0" smtClean="0">
                <a:solidFill>
                  <a:schemeClr val="accent4">
                    <a:lumMod val="75000"/>
                  </a:schemeClr>
                </a:solidFill>
              </a:rPr>
              <a:t>very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old</a:t>
            </a:r>
            <a:r>
              <a:rPr lang="en-US" sz="3200" dirty="0" smtClean="0"/>
              <a:t> </a:t>
            </a:r>
            <a:r>
              <a:rPr lang="en-US" sz="3200" u="sng" dirty="0" smtClean="0">
                <a:solidFill>
                  <a:schemeClr val="accent4">
                    <a:lumMod val="75000"/>
                  </a:schemeClr>
                </a:solidFill>
              </a:rPr>
              <a:t>but</a:t>
            </a:r>
            <a:r>
              <a:rPr lang="en-US" sz="3200" dirty="0" smtClean="0"/>
              <a:t> it is </a:t>
            </a:r>
            <a:r>
              <a:rPr lang="en-US" sz="3200" u="sng" dirty="0" smtClean="0">
                <a:solidFill>
                  <a:schemeClr val="accent4">
                    <a:lumMod val="75000"/>
                  </a:schemeClr>
                </a:solidFill>
              </a:rPr>
              <a:t>rather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u="sng" dirty="0" smtClean="0">
                <a:solidFill>
                  <a:schemeClr val="accent4">
                    <a:lumMod val="75000"/>
                  </a:schemeClr>
                </a:solidFill>
              </a:rPr>
              <a:t>not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expensive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33720" y="1966898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car is very old but it is rather not expensive.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836712" y="6421061"/>
            <a:ext cx="7470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mtClean="0">
                <a:solidFill>
                  <a:schemeClr val="bg1">
                    <a:lumMod val="75000"/>
                  </a:schemeClr>
                </a:solidFill>
              </a:rPr>
              <a:t>Source: Cambria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Erik,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Soujanya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Poria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Rajiv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Bajpai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and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Björn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Schuller. 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SenticNet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4: A semantic resource for sentiment analysis based on conceptual primitives." In </a:t>
            </a:r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the 26th International Conference on Computational Linguistics (COLING), Osaka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. 2016.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6088" y="115888"/>
            <a:ext cx="933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5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Polarity Detection with </a:t>
            </a:r>
            <a:r>
              <a:rPr lang="en-US" dirty="0" err="1">
                <a:solidFill>
                  <a:schemeClr val="accent1"/>
                </a:solidFill>
              </a:rPr>
              <a:t>SenticNet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7191A-B242-4C06-A433-F9193A509C1D}" type="slidenum">
              <a:rPr lang="zh-TW" altLang="en-US" smtClean="0"/>
              <a:pPr>
                <a:defRPr/>
              </a:pPr>
              <a:t>97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836712" y="6421061"/>
            <a:ext cx="7470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mtClean="0">
                <a:solidFill>
                  <a:schemeClr val="bg1">
                    <a:lumMod val="75000"/>
                  </a:schemeClr>
                </a:solidFill>
              </a:rPr>
              <a:t>Source: Cambria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Erik,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Soujanya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Poria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Rajiv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Bajpai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and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Björn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Schuller. 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SenticNet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4: A semantic resource for sentiment analysis based on conceptual primitives." In </a:t>
            </a:r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the 26th International Conference on Computational Linguistics (COLING), Osaka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. 2016.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132856"/>
            <a:ext cx="8640960" cy="2376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764" y="5123302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car is very </a:t>
            </a:r>
            <a:r>
              <a:rPr lang="en-US" sz="3200" dirty="0" smtClean="0">
                <a:solidFill>
                  <a:srgbClr val="FF0000"/>
                </a:solidFill>
              </a:rPr>
              <a:t>old</a:t>
            </a:r>
            <a:r>
              <a:rPr lang="en-US" sz="3200" dirty="0" smtClean="0"/>
              <a:t> but it is rather not </a:t>
            </a:r>
            <a:r>
              <a:rPr lang="en-US" sz="3200" dirty="0" smtClean="0">
                <a:solidFill>
                  <a:srgbClr val="FF0000"/>
                </a:solidFill>
              </a:rPr>
              <a:t>expensive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44016" y="5724545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car is </a:t>
            </a:r>
            <a:r>
              <a:rPr lang="en-US" sz="3200" u="sng" dirty="0" smtClean="0">
                <a:solidFill>
                  <a:schemeClr val="accent4">
                    <a:lumMod val="75000"/>
                  </a:schemeClr>
                </a:solidFill>
              </a:rPr>
              <a:t>very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old</a:t>
            </a:r>
            <a:r>
              <a:rPr lang="en-US" sz="3200" dirty="0" smtClean="0"/>
              <a:t> </a:t>
            </a:r>
            <a:r>
              <a:rPr lang="en-US" sz="3200" u="sng" dirty="0" smtClean="0">
                <a:solidFill>
                  <a:schemeClr val="accent4">
                    <a:lumMod val="75000"/>
                  </a:schemeClr>
                </a:solidFill>
              </a:rPr>
              <a:t>but</a:t>
            </a:r>
            <a:r>
              <a:rPr lang="en-US" sz="3200" dirty="0" smtClean="0"/>
              <a:t> it is </a:t>
            </a:r>
            <a:r>
              <a:rPr lang="en-US" sz="3200" u="sng" dirty="0" smtClean="0">
                <a:solidFill>
                  <a:schemeClr val="accent4">
                    <a:lumMod val="75000"/>
                  </a:schemeClr>
                </a:solidFill>
              </a:rPr>
              <a:t>rather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u="sng" dirty="0" smtClean="0">
                <a:solidFill>
                  <a:schemeClr val="accent4">
                    <a:lumMod val="75000"/>
                  </a:schemeClr>
                </a:solidFill>
              </a:rPr>
              <a:t>not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expensive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764" y="1253242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5625" y="1305043"/>
            <a:ext cx="933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7191A-B242-4C06-A433-F9193A509C1D}" type="slidenum">
              <a:rPr lang="zh-TW" altLang="en-US" smtClean="0"/>
              <a:pPr>
                <a:defRPr/>
              </a:pPr>
              <a:t>98</a:t>
            </a:fld>
            <a:endParaRPr lang="zh-TW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555" y="1988530"/>
            <a:ext cx="8010890" cy="39604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6712" y="6421061"/>
            <a:ext cx="7470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mtClean="0">
                <a:solidFill>
                  <a:schemeClr val="bg1">
                    <a:lumMod val="75000"/>
                  </a:schemeClr>
                </a:solidFill>
              </a:rPr>
              <a:t>Source: Cambria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Erik,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Soujanya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Poria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Rajiv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Bajpai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and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Björn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Schuller. 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SenticNet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4: A semantic resource for sentiment analysis based on conceptual primitives." In </a:t>
            </a:r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the 26th International Conference on Computational Linguistics (COLING), Osaka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. 2016.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Polarity Detection with </a:t>
            </a:r>
            <a:r>
              <a:rPr lang="en-US" dirty="0" err="1">
                <a:solidFill>
                  <a:schemeClr val="accent1"/>
                </a:solidFill>
              </a:rPr>
              <a:t>SenticNet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7191A-B242-4C06-A433-F9193A509C1D}" type="slidenum">
              <a:rPr lang="zh-TW" altLang="en-US" smtClean="0"/>
              <a:pPr>
                <a:defRPr/>
              </a:pPr>
              <a:t>99</a:t>
            </a:fld>
            <a:endParaRPr lang="zh-TW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770" y="1124744"/>
            <a:ext cx="6349505" cy="52427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36712" y="6421061"/>
            <a:ext cx="7470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mtClean="0">
                <a:solidFill>
                  <a:schemeClr val="bg1">
                    <a:lumMod val="75000"/>
                  </a:schemeClr>
                </a:solidFill>
              </a:rPr>
              <a:t>Source: Cambria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Erik,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Soujanya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Poria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Rajiv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Bajpai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and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Björn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Schuller. 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SenticNet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4: A semantic resource for sentiment analysis based on conceptual primitives." In </a:t>
            </a:r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the 26th International Conference on Computational Linguistics (COLING), Osaka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. 2016.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Polarity Detection with </a:t>
            </a:r>
            <a:r>
              <a:rPr lang="en-US" dirty="0" err="1">
                <a:solidFill>
                  <a:schemeClr val="accent1"/>
                </a:solidFill>
              </a:rPr>
              <a:t>SenticNet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3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22273</TotalTime>
  <Words>6665</Words>
  <Application>Microsoft Macintosh PowerPoint</Application>
  <PresentationFormat>On-screen Show (4:3)</PresentationFormat>
  <Paragraphs>1366</Paragraphs>
  <Slides>140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140</vt:i4>
      </vt:variant>
    </vt:vector>
  </HeadingPairs>
  <TitlesOfParts>
    <vt:vector size="149" baseType="lpstr">
      <vt:lpstr>Arial Unicode MS</vt:lpstr>
      <vt:lpstr>Calibri</vt:lpstr>
      <vt:lpstr>MS PGothic</vt:lpstr>
      <vt:lpstr>Times New Roman</vt:lpstr>
      <vt:lpstr>Wingdings</vt:lpstr>
      <vt:lpstr>新細明體</vt:lpstr>
      <vt:lpstr>標楷體</vt:lpstr>
      <vt:lpstr>Arial</vt:lpstr>
      <vt:lpstr>Office 佈景主題</vt:lpstr>
      <vt:lpstr>Social Computing and  Big Data Analytics 社群運算與大數據分析</vt:lpstr>
      <vt:lpstr>PowerPoint Presentation</vt:lpstr>
      <vt:lpstr>PowerPoint Presentation</vt:lpstr>
      <vt:lpstr>PowerPoint Presentation</vt:lpstr>
      <vt:lpstr>PowerPoint Presentation</vt:lpstr>
      <vt:lpstr>Social Media Marketing Analytics</vt:lpstr>
      <vt:lpstr>PowerPoint Presentation</vt:lpstr>
      <vt:lpstr>Consumer  Psychology  and  Behavior  on  Social Media</vt:lpstr>
      <vt:lpstr>Marketing</vt:lpstr>
      <vt:lpstr>How consumers  think, feel, and act </vt:lpstr>
      <vt:lpstr>Analyzing Consumer Markets</vt:lpstr>
      <vt:lpstr>Value</vt:lpstr>
      <vt:lpstr>Value</vt:lpstr>
      <vt:lpstr>Customer Perceived Value</vt:lpstr>
      <vt:lpstr>Model of Consumer Behavior</vt:lpstr>
      <vt:lpstr>Building  Customer Value, Satisfaction,  and  Loyalty</vt:lpstr>
      <vt:lpstr>Customer Perceived Value, Customer Satisfaction, and Loyalty</vt:lpstr>
      <vt:lpstr>Social Media Marketing Analytics</vt:lpstr>
      <vt:lpstr>The Convergence of  Paid, Owned &amp; Earned Media </vt:lpstr>
      <vt:lpstr>Converged Media  Top 11 Success Criteria</vt:lpstr>
      <vt:lpstr>Content Tool Stack Hierarchy</vt:lpstr>
      <vt:lpstr>Competitive Intelligence</vt:lpstr>
      <vt:lpstr>Google Alexa Compete</vt:lpstr>
      <vt:lpstr>Competitive Intelligence</vt:lpstr>
      <vt:lpstr>Web Analytics (Clickstream)</vt:lpstr>
      <vt:lpstr>Mobile Analytics</vt:lpstr>
      <vt:lpstr>Identifying a  Social Media Listening Tool</vt:lpstr>
      <vt:lpstr>Search Analytics</vt:lpstr>
      <vt:lpstr>Owned Social Metrics</vt:lpstr>
      <vt:lpstr>Own Social Media Metrics: Facebook</vt:lpstr>
      <vt:lpstr>Own Social Media Metrics:  Twitter</vt:lpstr>
      <vt:lpstr>Own Social Media Metrics: YouTube</vt:lpstr>
      <vt:lpstr>Own Social Media Metrics: SlideShare</vt:lpstr>
      <vt:lpstr>Own Social Media Metrics:  Pinterest</vt:lpstr>
      <vt:lpstr>Own Social Media Metrics:  Google+</vt:lpstr>
      <vt:lpstr>Earned Social Media Metrics</vt:lpstr>
      <vt:lpstr>Earned Social Media Metrics: Earned conversations</vt:lpstr>
      <vt:lpstr>Demystifying Web Data</vt:lpstr>
      <vt:lpstr>Searching for the Right Metrics</vt:lpstr>
      <vt:lpstr>Paid Searches</vt:lpstr>
      <vt:lpstr>Organic Searches</vt:lpstr>
      <vt:lpstr>Aligning Digital and Traditional Analytics</vt:lpstr>
      <vt:lpstr>Social Media Listening Evolution</vt:lpstr>
      <vt:lpstr>Social Analytics Lifecycle (5 Stages)</vt:lpstr>
      <vt:lpstr>Social Analytics Lifecycle (5 Stages)</vt:lpstr>
      <vt:lpstr>Social Analytics Lifecycle (5 Stages)</vt:lpstr>
      <vt:lpstr>Social Analytics Lifecycle (5 Stages)</vt:lpstr>
      <vt:lpstr>Social Analytics Lifecycle (5 Stages)</vt:lpstr>
      <vt:lpstr>Social Analytics Lifecycle (5 Stages)</vt:lpstr>
      <vt:lpstr>Social Analytics Lifecycle (5 Stages)</vt:lpstr>
      <vt:lpstr>Social Media</vt:lpstr>
      <vt:lpstr>Emotions</vt:lpstr>
      <vt:lpstr>Example of Opinion: review segment on iPhone</vt:lpstr>
      <vt:lpstr>PowerPoint Presentation</vt:lpstr>
      <vt:lpstr>How consumers  think, feel, and act </vt:lpstr>
      <vt:lpstr>Maslow’s Hierarchy of Needs</vt:lpstr>
      <vt:lpstr>Maslow’s hierarchy of human needs  (Maslow, 1943)</vt:lpstr>
      <vt:lpstr>PowerPoint Presentation</vt:lpstr>
      <vt:lpstr>Social Media Hierarchy of Needs</vt:lpstr>
      <vt:lpstr>PowerPoint Presentation</vt:lpstr>
      <vt:lpstr>The Social Feedback Cycle Consumer Behavior on Social Media</vt:lpstr>
      <vt:lpstr>The New Customer Influence Path</vt:lpstr>
      <vt:lpstr>Architectures of  Sentiment Analytics</vt:lpstr>
      <vt:lpstr>Bing Liu (2015),  Sentiment Analysis:  Mining Opinions, Sentiments, and Emotions,  Cambridge University Press</vt:lpstr>
      <vt:lpstr>Sentiment Analysis and  Opinion Mining</vt:lpstr>
      <vt:lpstr>Research Area of Opinion Mining</vt:lpstr>
      <vt:lpstr>Sentiment Analysis</vt:lpstr>
      <vt:lpstr>Applications of Sentiment Analysis</vt:lpstr>
      <vt:lpstr>Sentiment detection</vt:lpstr>
      <vt:lpstr>Problem statement of  Opinion Mining</vt:lpstr>
      <vt:lpstr>What is an opinion?</vt:lpstr>
      <vt:lpstr>Entity and aspect/feature level</vt:lpstr>
      <vt:lpstr>Two main types of opinions</vt:lpstr>
      <vt:lpstr>Subjective and Objective</vt:lpstr>
      <vt:lpstr>Sentiment Analysis vs. Subjectivity Analysis</vt:lpstr>
      <vt:lpstr>A (regular) opinion</vt:lpstr>
      <vt:lpstr>Entity and aspect</vt:lpstr>
      <vt:lpstr>Opinion Definition</vt:lpstr>
      <vt:lpstr>Terminologies</vt:lpstr>
      <vt:lpstr>Subjectivity and Emotion</vt:lpstr>
      <vt:lpstr>Classification Based on  Supervised Learning</vt:lpstr>
      <vt:lpstr>Opinion words in  Sentiment classification</vt:lpstr>
      <vt:lpstr>Features in Opinion Mining</vt:lpstr>
      <vt:lpstr>Sentiment Analysis Architecture </vt:lpstr>
      <vt:lpstr>Sentiment Classification Based on Emoticons </vt:lpstr>
      <vt:lpstr>Lexicon-Based Model</vt:lpstr>
      <vt:lpstr>Sentiment Analysis Tasks</vt:lpstr>
      <vt:lpstr>Levels of Sentiment Analysis </vt:lpstr>
      <vt:lpstr>Sentiment Analysis</vt:lpstr>
      <vt:lpstr>Sentiment Classification Techniques</vt:lpstr>
      <vt:lpstr>A Brief Summary of Sentiment Analysis Methods</vt:lpstr>
      <vt:lpstr>Word-of-Mouth (WOM)</vt:lpstr>
      <vt:lpstr>PowerPoint Presentation</vt:lpstr>
      <vt:lpstr>Conversion of text representation</vt:lpstr>
      <vt:lpstr>Example of SentiWordNet</vt:lpstr>
      <vt:lpstr>SenticNet</vt:lpstr>
      <vt:lpstr>Polarity Detection with SenticNet</vt:lpstr>
      <vt:lpstr>Polarity Detection with SenticNet</vt:lpstr>
      <vt:lpstr>Polarity Detection with SenticNet</vt:lpstr>
      <vt:lpstr>Polarity Detection with SenticNet</vt:lpstr>
      <vt:lpstr>Polarity Detection with SenticNet</vt:lpstr>
      <vt:lpstr>Evaluation of  Text Mining and Sentiment Analysis</vt:lpstr>
      <vt:lpstr>Deep Learning for  Sentiment Analytics</vt:lpstr>
      <vt:lpstr>Recursive Deep Models for Semantic Compositionality Over a Sentiment Treebank</vt:lpstr>
      <vt:lpstr> Recursive Neural Tensor Network (RNTN)</vt:lpstr>
      <vt:lpstr> Recursive Neural Network (RNN)  models for sentiment</vt:lpstr>
      <vt:lpstr>Recursive Neural Tensor Network (RNTN)</vt:lpstr>
      <vt:lpstr>Roger Dodger is one of the most compelling variations on this theme.   Roger Dodger is one of the least compelling variations on this theme.</vt:lpstr>
      <vt:lpstr>RNTN for Sentiment Analysis</vt:lpstr>
      <vt:lpstr>RNTN for Sentiment Analysis</vt:lpstr>
      <vt:lpstr> Accuracy for fine grained (5-class)  and binary predictions  at the sentence level (root) and for all nodes</vt:lpstr>
      <vt:lpstr> Accuracy of negation detection</vt:lpstr>
      <vt:lpstr>Long Short-Term Memory (LSTM)</vt:lpstr>
      <vt:lpstr>Deep Learning  for Sentiment Analysis  CNN RNTN LSTM</vt:lpstr>
      <vt:lpstr>Performance Comparison of  Sentiment Analysis Methods</vt:lpstr>
      <vt:lpstr>Resources of  Opinion Mining</vt:lpstr>
      <vt:lpstr>Datasets of Opinion Mining</vt:lpstr>
      <vt:lpstr>Lexical Resources of Opinion Mining</vt:lpstr>
      <vt:lpstr>Sentiment Analysis Dictionary</vt:lpstr>
      <vt:lpstr>Example of SentiWordNet</vt:lpstr>
      <vt:lpstr>《知網》情感分析用詞語集（beta版）</vt:lpstr>
      <vt:lpstr>中文情感分析用詞語集</vt:lpstr>
      <vt:lpstr>中文情感分析用詞語集</vt:lpstr>
      <vt:lpstr>中文情感分析用詞語集</vt:lpstr>
      <vt:lpstr>中文情感分析用詞語集</vt:lpstr>
      <vt:lpstr>Fake Review Opinion Spam Detection</vt:lpstr>
      <vt:lpstr>Opinion Spam Detection</vt:lpstr>
      <vt:lpstr>Opinion Spamming</vt:lpstr>
      <vt:lpstr>Forms of Opinion spam </vt:lpstr>
      <vt:lpstr>Fake Review Detection</vt:lpstr>
      <vt:lpstr>Professional Fake Review Writing Services  (some Reputation Management companies)</vt:lpstr>
      <vt:lpstr>PowerPoint Presentation</vt:lpstr>
      <vt:lpstr>PowerPoint Presentation</vt:lpstr>
      <vt:lpstr>PowerPoint Presentation</vt:lpstr>
      <vt:lpstr>Deceptive Review Spam Detection Techniques </vt:lpstr>
      <vt:lpstr>Comparison of deceptive review spam detection techniques based on labeled data</vt:lpstr>
      <vt:lpstr>Comparison of deceptive review spam detection techniques based on unlabeled data</vt:lpstr>
      <vt:lpstr>Comparison of deceptive review spam detection techniques based on minimum labeled data</vt:lpstr>
      <vt:lpstr>References</vt:lpstr>
      <vt:lpstr>References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Computing and Big Data Analytics (社群運算與大數據分析)</dc:title>
  <dc:subject/>
  <dc:creator>myday</dc:creator>
  <cp:keywords>Social Computing and Big Data Analytics (社群運算與大數據分析)</cp:keywords>
  <dc:description>Social Computing and Big Data Analytics (社群運算與大數據分析)</dc:description>
  <cp:lastModifiedBy>Microsoft Office User</cp:lastModifiedBy>
  <cp:revision>765</cp:revision>
  <cp:lastPrinted>2017-03-29T03:37:50Z</cp:lastPrinted>
  <dcterms:created xsi:type="dcterms:W3CDTF">2011-02-14T23:24:00Z</dcterms:created>
  <dcterms:modified xsi:type="dcterms:W3CDTF">2017-04-11T00:42:20Z</dcterms:modified>
  <cp:category/>
</cp:coreProperties>
</file>