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handoutMasterIdLst>
    <p:handoutMasterId r:id="rId85"/>
  </p:handoutMasterIdLst>
  <p:sldIdLst>
    <p:sldId id="848" r:id="rId2"/>
    <p:sldId id="832" r:id="rId3"/>
    <p:sldId id="911" r:id="rId4"/>
    <p:sldId id="912" r:id="rId5"/>
    <p:sldId id="1198" r:id="rId6"/>
    <p:sldId id="1427" r:id="rId7"/>
    <p:sldId id="1513" r:id="rId8"/>
    <p:sldId id="1512" r:id="rId9"/>
    <p:sldId id="1511" r:id="rId10"/>
    <p:sldId id="1538" r:id="rId11"/>
    <p:sldId id="1429" r:id="rId12"/>
    <p:sldId id="1430" r:id="rId13"/>
    <p:sldId id="1431" r:id="rId14"/>
    <p:sldId id="1432" r:id="rId15"/>
    <p:sldId id="1491" r:id="rId16"/>
    <p:sldId id="1489" r:id="rId17"/>
    <p:sldId id="1490" r:id="rId18"/>
    <p:sldId id="1433" r:id="rId19"/>
    <p:sldId id="1434" r:id="rId20"/>
    <p:sldId id="1501" r:id="rId21"/>
    <p:sldId id="1533" r:id="rId22"/>
    <p:sldId id="1534" r:id="rId23"/>
    <p:sldId id="1535" r:id="rId24"/>
    <p:sldId id="1536" r:id="rId25"/>
    <p:sldId id="1537" r:id="rId26"/>
    <p:sldId id="1532" r:id="rId27"/>
    <p:sldId id="1494" r:id="rId28"/>
    <p:sldId id="1495" r:id="rId29"/>
    <p:sldId id="1498" r:id="rId30"/>
    <p:sldId id="1531" r:id="rId31"/>
    <p:sldId id="1542" r:id="rId32"/>
    <p:sldId id="1454" r:id="rId33"/>
    <p:sldId id="1455" r:id="rId34"/>
    <p:sldId id="1456" r:id="rId35"/>
    <p:sldId id="1457" r:id="rId36"/>
    <p:sldId id="1458" r:id="rId37"/>
    <p:sldId id="1459" r:id="rId38"/>
    <p:sldId id="1507" r:id="rId39"/>
    <p:sldId id="1460" r:id="rId40"/>
    <p:sldId id="1461" r:id="rId41"/>
    <p:sldId id="1462" r:id="rId42"/>
    <p:sldId id="1463" r:id="rId43"/>
    <p:sldId id="1509" r:id="rId44"/>
    <p:sldId id="1508" r:id="rId45"/>
    <p:sldId id="1464" r:id="rId46"/>
    <p:sldId id="1465" r:id="rId47"/>
    <p:sldId id="1468" r:id="rId48"/>
    <p:sldId id="1469" r:id="rId49"/>
    <p:sldId id="1466" r:id="rId50"/>
    <p:sldId id="1467" r:id="rId51"/>
    <p:sldId id="1470" r:id="rId52"/>
    <p:sldId id="1471" r:id="rId53"/>
    <p:sldId id="1472" r:id="rId54"/>
    <p:sldId id="1473" r:id="rId55"/>
    <p:sldId id="1474" r:id="rId56"/>
    <p:sldId id="1530" r:id="rId57"/>
    <p:sldId id="1524" r:id="rId58"/>
    <p:sldId id="1514" r:id="rId59"/>
    <p:sldId id="1517" r:id="rId60"/>
    <p:sldId id="1519" r:id="rId61"/>
    <p:sldId id="1521" r:id="rId62"/>
    <p:sldId id="1528" r:id="rId63"/>
    <p:sldId id="1520" r:id="rId64"/>
    <p:sldId id="1522" r:id="rId65"/>
    <p:sldId id="1525" r:id="rId66"/>
    <p:sldId id="1526" r:id="rId67"/>
    <p:sldId id="1527" r:id="rId68"/>
    <p:sldId id="1541" r:id="rId69"/>
    <p:sldId id="1529" r:id="rId70"/>
    <p:sldId id="1478" r:id="rId71"/>
    <p:sldId id="1479" r:id="rId72"/>
    <p:sldId id="1480" r:id="rId73"/>
    <p:sldId id="1481" r:id="rId74"/>
    <p:sldId id="1482" r:id="rId75"/>
    <p:sldId id="1483" r:id="rId76"/>
    <p:sldId id="1484" r:id="rId77"/>
    <p:sldId id="1485" r:id="rId78"/>
    <p:sldId id="1486" r:id="rId79"/>
    <p:sldId id="1487" r:id="rId80"/>
    <p:sldId id="1540" r:id="rId81"/>
    <p:sldId id="1539" r:id="rId82"/>
    <p:sldId id="1488" r:id="rId83"/>
  </p:sldIdLst>
  <p:sldSz cx="9144000" cy="6858000" type="screen4x3"/>
  <p:notesSz cx="7315200" cy="96012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FF9300"/>
    <a:srgbClr val="96969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66"/>
    <p:restoredTop sz="91627"/>
  </p:normalViewPr>
  <p:slideViewPr>
    <p:cSldViewPr>
      <p:cViewPr varScale="1">
        <p:scale>
          <a:sx n="64" d="100"/>
          <a:sy n="64" d="100"/>
        </p:scale>
        <p:origin x="100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86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8" d="100"/>
          <a:sy n="48" d="100"/>
        </p:scale>
        <p:origin x="-1368" y="-10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notesMaster" Target="notesMasters/notesMaster1.xml"/><Relationship Id="rId85" Type="http://schemas.openxmlformats.org/officeDocument/2006/relationships/handoutMaster" Target="handoutMasters/handoutMaster1.xml"/><Relationship Id="rId86" Type="http://schemas.openxmlformats.org/officeDocument/2006/relationships/presProps" Target="presProps.xml"/><Relationship Id="rId87" Type="http://schemas.openxmlformats.org/officeDocument/2006/relationships/viewProps" Target="viewProps.xml"/><Relationship Id="rId88" Type="http://schemas.openxmlformats.org/officeDocument/2006/relationships/theme" Target="theme/theme1.xml"/><Relationship Id="rId8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B3EEDD0B-5F68-A842-9921-BD2007C98E10}" type="datetimeFigureOut">
              <a:rPr lang="zh-TW" altLang="en-US"/>
              <a:pPr>
                <a:defRPr/>
              </a:pPr>
              <a:t>2017/3/22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DF30871-8601-F049-913F-1D0DD88A4330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80208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D42FCCD1-C872-7E48-9D38-4BCF5B759E8A}" type="datetimeFigureOut">
              <a:rPr lang="zh-TW" altLang="en-US"/>
              <a:pPr>
                <a:defRPr/>
              </a:pPr>
              <a:t>2017/3/22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TW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charset="0"/>
              </a:defRPr>
            </a:lvl1pPr>
          </a:lstStyle>
          <a:p>
            <a:fld id="{4C5EA524-2FEE-DA4A-A806-95C0C566DC04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78420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7B553-3A10-5143-97F7-C45A50006F16}" type="datetime1">
              <a:rPr lang="zh-TW" altLang="en-US"/>
              <a:pPr>
                <a:defRPr/>
              </a:pPr>
              <a:t>2017/3/22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987675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29F8FF7B-BDED-6643-89D0-9903BD2BAFEF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5277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93CBA-A8B9-1A4A-968B-981E71DACA85}" type="datetime1">
              <a:rPr lang="zh-TW" altLang="en-US"/>
              <a:pPr>
                <a:defRPr/>
              </a:pPr>
              <a:t>2017/3/22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01925-80F3-704C-8A6B-F38D9AAC547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1983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42F10-D153-414E-9B10-9A78A71A19B2}" type="datetime1">
              <a:rPr lang="zh-TW" altLang="en-US"/>
              <a:pPr>
                <a:defRPr/>
              </a:pPr>
              <a:t>2017/3/22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E43981-077B-0141-8549-A459655C2A7D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1023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alibri" pitchFamily="34" charset="0"/>
                <a:ea typeface="標楷體" pitchFamily="65" charset="-120"/>
              </a:defRPr>
            </a:lvl1pPr>
            <a:lvl2pPr>
              <a:defRPr baseline="0">
                <a:latin typeface="Calibri" pitchFamily="34" charset="0"/>
                <a:ea typeface="標楷體" pitchFamily="65" charset="-120"/>
              </a:defRPr>
            </a:lvl2pPr>
            <a:lvl3pPr>
              <a:defRPr baseline="0">
                <a:latin typeface="Calibri" pitchFamily="34" charset="0"/>
                <a:ea typeface="標楷體" pitchFamily="65" charset="-120"/>
              </a:defRPr>
            </a:lvl3pPr>
            <a:lvl4pPr>
              <a:defRPr baseline="0">
                <a:latin typeface="Calibri" pitchFamily="34" charset="0"/>
                <a:ea typeface="標楷體" pitchFamily="65" charset="-120"/>
              </a:defRPr>
            </a:lvl4pPr>
            <a:lvl5pPr>
              <a:defRPr baseline="0">
                <a:latin typeface="Calibri" pitchFamily="34" charset="0"/>
                <a:ea typeface="標楷體" pitchFamily="65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0FBDD8-635D-9F41-89FC-F6A2EBAC9315}" type="datetime1">
              <a:rPr lang="zh-TW" altLang="en-US"/>
              <a:pPr>
                <a:defRPr/>
              </a:pPr>
              <a:t>2017/3/22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10FEE30E-D778-3F4E-B612-E45A1B95534F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669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1CB0D-C581-9945-B880-D7A46302B33D}" type="datetime1">
              <a:rPr lang="zh-TW" altLang="en-US"/>
              <a:pPr>
                <a:defRPr/>
              </a:pPr>
              <a:t>2017/3/22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C66B4-68F3-FB4B-95CD-3621AE176D79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8571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1F8AE-A3AD-964B-BEC7-1919DD63DABB}" type="datetime1">
              <a:rPr lang="zh-TW" altLang="en-US"/>
              <a:pPr>
                <a:defRPr/>
              </a:pPr>
              <a:t>2017/3/22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7E11B-EB66-5C45-AB35-52E6E3EFDD43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5613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2896B-1633-C140-BE09-25B42DDBF54A}" type="datetime1">
              <a:rPr lang="zh-TW" altLang="en-US"/>
              <a:pPr>
                <a:defRPr/>
              </a:pPr>
              <a:t>2017/3/22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955499-FBAC-9D4B-A354-87D13A36B245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1777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1735B-39D2-2A4F-A27D-ECE756E03878}" type="datetime1">
              <a:rPr lang="zh-TW" altLang="en-US"/>
              <a:pPr>
                <a:defRPr/>
              </a:pPr>
              <a:t>2017/3/22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55A855-ED94-EA4E-9BB6-92834FDE711F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176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BFD7B-56AB-B642-92E8-1081F773B5F0}" type="datetime1">
              <a:rPr lang="zh-TW" altLang="en-US"/>
              <a:pPr>
                <a:defRPr/>
              </a:pPr>
              <a:t>2017/3/22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73361D-D977-3246-8F37-F714BFE09679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5137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48B77-ED28-3A46-A4ED-32CB21548E66}" type="datetime1">
              <a:rPr lang="zh-TW" altLang="en-US"/>
              <a:pPr>
                <a:defRPr/>
              </a:pPr>
              <a:t>2017/3/22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5F78A-3DAE-BA43-8444-2575989D85E2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718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743B7-CA0A-0940-ACED-539B7018A33A}" type="datetime1">
              <a:rPr lang="zh-TW" altLang="en-US"/>
              <a:pPr>
                <a:defRPr/>
              </a:pPr>
              <a:t>2017/3/22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54C36E-BA68-7746-8D0F-0DCD577A27FF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729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C65288BE-4DE4-2743-B64A-E9DFEA174F71}" type="datetime1">
              <a:rPr lang="zh-TW" altLang="en-US"/>
              <a:pPr>
                <a:defRPr/>
              </a:pPr>
              <a:t>2017/3/22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197E4591-6657-DB42-9FCE-12DD5AD5F2B7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6" r:id="rId1"/>
    <p:sldLayoutId id="2147484387" r:id="rId2"/>
    <p:sldLayoutId id="2147484377" r:id="rId3"/>
    <p:sldLayoutId id="2147484378" r:id="rId4"/>
    <p:sldLayoutId id="2147484379" r:id="rId5"/>
    <p:sldLayoutId id="2147484380" r:id="rId6"/>
    <p:sldLayoutId id="2147484381" r:id="rId7"/>
    <p:sldLayoutId id="2147484382" r:id="rId8"/>
    <p:sldLayoutId id="2147484383" r:id="rId9"/>
    <p:sldLayoutId id="2147484384" r:id="rId10"/>
    <p:sldLayoutId id="214748438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jpeg"/><Relationship Id="rId1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mail.tku.edu.tw/myday/" TargetMode="External"/><Relationship Id="rId3" Type="http://schemas.openxmlformats.org/officeDocument/2006/relationships/hyperlink" Target="http://mail.tku.edu.tw/myday/cindex.htm" TargetMode="External"/><Relationship Id="rId4" Type="http://schemas.openxmlformats.org/officeDocument/2006/relationships/hyperlink" Target="http://www.im.tku.edu.tw/en_index.html" TargetMode="External"/><Relationship Id="rId5" Type="http://schemas.openxmlformats.org/officeDocument/2006/relationships/hyperlink" Target="http://english.tku.edu.tw/index.asp" TargetMode="External"/><Relationship Id="rId6" Type="http://schemas.openxmlformats.org/officeDocument/2006/relationships/hyperlink" Target="http://www.tku.edu.tw/" TargetMode="External"/><Relationship Id="rId7" Type="http://schemas.openxmlformats.org/officeDocument/2006/relationships/hyperlink" Target="http://www.im.tku.edu.tw/" TargetMode="External"/><Relationship Id="rId8" Type="http://schemas.openxmlformats.org/officeDocument/2006/relationships/hyperlink" Target="http://mail.im.tku.edu.tw/~myday/" TargetMode="External"/><Relationship Id="rId9" Type="http://schemas.openxmlformats.org/officeDocument/2006/relationships/image" Target="../media/image1.jpeg"/><Relationship Id="rId10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hyperlink" Target="http://www.amazon.com/Python-Data-Analysis-Wrangling-IPython/dp/1449319793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mazon.com/Python-Finance-Analyze-Financial-Data/dp/1491945281" TargetMode="External"/><Relationship Id="rId3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hyperlink" Target="http://www.amazon.com/Derivatives-Analytics-Python-Simulation-Calibration/dp/1119037999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hyperlink" Target="http://www.amazon.com/Mastering-Pandas-Finance-Michael-Heydt/dp/1783985100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continuum.io/" TargetMode="External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python.org/" TargetMode="External"/><Relationship Id="rId3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umpy.org/" TargetMode="External"/><Relationship Id="rId3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andas.pydata.org/" TargetMode="External"/><Relationship Id="rId3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hyperlink" Target="http://pandas.pydata.org/pandas-docs/stable/ecosystem.html#vincent" TargetMode="External"/><Relationship Id="rId20" Type="http://schemas.openxmlformats.org/officeDocument/2006/relationships/hyperlink" Target="http://pandas.pydata.org/pandas-docs/stable/ecosystem.html#pydatastream" TargetMode="External"/><Relationship Id="rId21" Type="http://schemas.openxmlformats.org/officeDocument/2006/relationships/hyperlink" Target="http://pandas.pydata.org/pandas-docs/stable/ecosystem.html#pandasdmx" TargetMode="External"/><Relationship Id="rId22" Type="http://schemas.openxmlformats.org/officeDocument/2006/relationships/hyperlink" Target="http://pandas.pydata.org/pandas-docs/stable/ecosystem.html#fredapi" TargetMode="External"/><Relationship Id="rId23" Type="http://schemas.openxmlformats.org/officeDocument/2006/relationships/hyperlink" Target="http://pandas.pydata.org/pandas-docs/stable/ecosystem.html#domain-specific" TargetMode="External"/><Relationship Id="rId24" Type="http://schemas.openxmlformats.org/officeDocument/2006/relationships/hyperlink" Target="http://pandas.pydata.org/pandas-docs/stable/ecosystem.html#geopandas" TargetMode="External"/><Relationship Id="rId25" Type="http://schemas.openxmlformats.org/officeDocument/2006/relationships/hyperlink" Target="http://pandas.pydata.org/pandas-docs/stable/ecosystem.html#xarray" TargetMode="External"/><Relationship Id="rId26" Type="http://schemas.openxmlformats.org/officeDocument/2006/relationships/hyperlink" Target="http://pandas.pydata.org/pandas-docs/stable/ecosystem.html#out-of-core" TargetMode="External"/><Relationship Id="rId27" Type="http://schemas.openxmlformats.org/officeDocument/2006/relationships/hyperlink" Target="http://pandas.pydata.org/pandas-docs/stable/ecosystem.html#dask" TargetMode="External"/><Relationship Id="rId28" Type="http://schemas.openxmlformats.org/officeDocument/2006/relationships/hyperlink" Target="http://pandas.pydata.org/pandas-docs/stable/ecosystem.html#blaze" TargetMode="External"/><Relationship Id="rId29" Type="http://schemas.openxmlformats.org/officeDocument/2006/relationships/hyperlink" Target="http://pandas.pydata.org/pandas-docs/stable/ecosystem.html#odo" TargetMode="External"/><Relationship Id="rId10" Type="http://schemas.openxmlformats.org/officeDocument/2006/relationships/hyperlink" Target="http://pandas.pydata.org/pandas-docs/stable/ecosystem.html#ipython-vega" TargetMode="External"/><Relationship Id="rId11" Type="http://schemas.openxmlformats.org/officeDocument/2006/relationships/hyperlink" Target="http://pandas.pydata.org/pandas-docs/stable/ecosystem.html#plotly" TargetMode="External"/><Relationship Id="rId12" Type="http://schemas.openxmlformats.org/officeDocument/2006/relationships/hyperlink" Target="http://pandas.pydata.org/pandas-docs/stable/ecosystem.html#pandas-qt" TargetMode="External"/><Relationship Id="rId13" Type="http://schemas.openxmlformats.org/officeDocument/2006/relationships/hyperlink" Target="http://pandas.pydata.org/pandas-docs/stable/ecosystem.html#ecosystem-ide" TargetMode="External"/><Relationship Id="rId14" Type="http://schemas.openxmlformats.org/officeDocument/2006/relationships/hyperlink" Target="http://pandas.pydata.org/pandas-docs/stable/ecosystem.html#ipython" TargetMode="External"/><Relationship Id="rId15" Type="http://schemas.openxmlformats.org/officeDocument/2006/relationships/hyperlink" Target="http://pandas.pydata.org/pandas-docs/stable/ecosystem.html#quantopian-qgrid" TargetMode="External"/><Relationship Id="rId16" Type="http://schemas.openxmlformats.org/officeDocument/2006/relationships/hyperlink" Target="http://pandas.pydata.org/pandas-docs/stable/ecosystem.html#spyder" TargetMode="External"/><Relationship Id="rId17" Type="http://schemas.openxmlformats.org/officeDocument/2006/relationships/hyperlink" Target="http://pandas.pydata.org/pandas-docs/stable/ecosystem.html#api" TargetMode="External"/><Relationship Id="rId18" Type="http://schemas.openxmlformats.org/officeDocument/2006/relationships/hyperlink" Target="http://pandas.pydata.org/pandas-docs/stable/ecosystem.html#pandas-datareader" TargetMode="External"/><Relationship Id="rId19" Type="http://schemas.openxmlformats.org/officeDocument/2006/relationships/hyperlink" Target="http://pandas.pydata.org/pandas-docs/stable/ecosystem.html#quandl-python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andas.pydata.org/pandas-docs/stable/ecosystem.html#statistics-and-machine-learning" TargetMode="External"/><Relationship Id="rId3" Type="http://schemas.openxmlformats.org/officeDocument/2006/relationships/hyperlink" Target="http://pandas.pydata.org/pandas-docs/stable/ecosystem.html#statsmodels" TargetMode="External"/><Relationship Id="rId4" Type="http://schemas.openxmlformats.org/officeDocument/2006/relationships/hyperlink" Target="http://pandas.pydata.org/pandas-docs/stable/ecosystem.html#sklearn-pandas" TargetMode="External"/><Relationship Id="rId5" Type="http://schemas.openxmlformats.org/officeDocument/2006/relationships/hyperlink" Target="http://pandas.pydata.org/pandas-docs/stable/ecosystem.html#visualization" TargetMode="External"/><Relationship Id="rId6" Type="http://schemas.openxmlformats.org/officeDocument/2006/relationships/hyperlink" Target="http://pandas.pydata.org/pandas-docs/stable/ecosystem.html#bokeh" TargetMode="External"/><Relationship Id="rId7" Type="http://schemas.openxmlformats.org/officeDocument/2006/relationships/hyperlink" Target="http://pandas.pydata.org/pandas-docs/stable/ecosystem.html#yhat-ggplot" TargetMode="External"/><Relationship Id="rId8" Type="http://schemas.openxmlformats.org/officeDocument/2006/relationships/hyperlink" Target="http://pandas.pydata.org/pandas-docs/stable/ecosystem.html#seaborn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andas.pydata.org/pandas-docs/version/0.18.0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hyperlink" Target="https://github.com/pandas-dev/pandas/blob/master/doc/cheatsheet/Pandas_Cheat_Sheet.pdf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hyperlink" Target="https://github.com/pandas-dev/pandas/blob/master/doc/cheatsheet/Pandas_Cheat_Sheet.pdf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finance.yahoo.com/q?s=AAPL&amp;ql=1" TargetMode="External"/><Relationship Id="rId3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hyperlink" Target="http://finance.yahoo.com/quote/AAPL?p=AAPL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hyperlink" Target="http://finance.yahoo.com/chart/AAPL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finance.yahoo.com/q/hp?s=AAPL+Historical+Prices" TargetMode="External"/><Relationship Id="rId3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hyperlink" Target="http://finance.yahoo.com/quote/AAPL/history?ltr=1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hyperlink" Target="http://finance.yahoo.com/quote/AAPL/history?period1=345398400&amp;period2=1490112000&amp;interval=1d&amp;filter=history&amp;frequency=1d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hyperlink" Target="http://finance.yahoo.com/quote/AAPL/history?period1=345398400&amp;period2=1490112000&amp;interval=1d&amp;filter=history&amp;frequency=1d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ichart.finance.yahoo.com/table.csv?s=AAPL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finance.yahoo.com/echarts?s=GOOG+Interactive#{&quot;showArea&quot;:false,&quot;showLine&quot;:false,&quot;showCandle&quot;:true,&quot;lineType&quot;:&quot;candle&quot;,&quot;range&quot;:&quot;5y&quot;,&quot;allowChartStacking&quot;:true" TargetMode="External"/><Relationship Id="rId3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4" Type="http://schemas.openxmlformats.org/officeDocument/2006/relationships/hyperlink" Target="NULL" TargetMode="External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hyperlink" Target="NULL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4" Type="http://schemas.openxmlformats.org/officeDocument/2006/relationships/hyperlink" Target="NULL" TargetMode="External"/><Relationship Id="rId5" Type="http://schemas.openxmlformats.org/officeDocument/2006/relationships/hyperlink" Target="NULL" TargetMode="External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hyperlink" Target="NULL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finance.yahoo.com/q?s=2330.TW" TargetMode="External"/><Relationship Id="rId3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finance.yahoo.com/chart/2330.TW" TargetMode="External"/><Relationship Id="rId3" Type="http://schemas.openxmlformats.org/officeDocument/2006/relationships/image" Target="../media/image4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finance.yahoo.com/" TargetMode="External"/><Relationship Id="rId3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hyperlink" Target="http://finance.yahoo.com/quote/AAPL?p=AAPL" TargetMode="Externa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d5-Ti6onew" TargetMode="External"/><Relationship Id="rId4" Type="http://schemas.openxmlformats.org/officeDocument/2006/relationships/hyperlink" Target="https://www.youtube.com/watch?v=hqOsfS3dP9w" TargetMode="External"/><Relationship Id="rId5" Type="http://schemas.openxmlformats.org/officeDocument/2006/relationships/hyperlink" Target="https://pythonprogramming.net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vimeo.com/59324550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hyperlink" Target="http://finance.yahoo.com/chart/AAP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/>
          <p:cNvSpPr>
            <a:spLocks noGrp="1"/>
          </p:cNvSpPr>
          <p:nvPr>
            <p:ph type="ctrTitle"/>
          </p:nvPr>
        </p:nvSpPr>
        <p:spPr>
          <a:xfrm>
            <a:off x="360363" y="26988"/>
            <a:ext cx="8423275" cy="1601787"/>
          </a:xfrm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2"/>
                </a:solidFill>
                <a:latin typeface="Calibri" charset="0"/>
                <a:ea typeface="標楷體" charset="-120"/>
              </a:rPr>
              <a:t>Social Computing and </a:t>
            </a:r>
            <a:br>
              <a:rPr lang="en-US" altLang="zh-TW" sz="3600" dirty="0">
                <a:solidFill>
                  <a:schemeClr val="tx2"/>
                </a:solidFill>
                <a:latin typeface="Calibri" charset="0"/>
                <a:ea typeface="標楷體" charset="-120"/>
              </a:rPr>
            </a:br>
            <a:r>
              <a:rPr lang="en-US" altLang="zh-TW" sz="3600" dirty="0">
                <a:solidFill>
                  <a:schemeClr val="tx2"/>
                </a:solidFill>
                <a:latin typeface="Calibri" charset="0"/>
                <a:ea typeface="標楷體" charset="-120"/>
              </a:rPr>
              <a:t>Big Data Analytics</a:t>
            </a:r>
            <a:br>
              <a:rPr lang="en-US" altLang="zh-TW" sz="3600" dirty="0">
                <a:solidFill>
                  <a:schemeClr val="tx2"/>
                </a:solidFill>
                <a:latin typeface="Calibri" charset="0"/>
                <a:ea typeface="標楷體" charset="-120"/>
              </a:rPr>
            </a:br>
            <a:r>
              <a:rPr lang="zh-TW" altLang="en-US" sz="3600" dirty="0">
                <a:solidFill>
                  <a:schemeClr val="tx2"/>
                </a:solidFill>
                <a:latin typeface="標楷體" charset="-120"/>
                <a:ea typeface="標楷體" charset="-120"/>
              </a:rPr>
              <a:t>社群運算與大數據分析</a:t>
            </a:r>
            <a:endParaRPr lang="zh-TW" altLang="en-US" sz="3600" dirty="0">
              <a:solidFill>
                <a:schemeClr val="tx2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4099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2C70D21-0CD9-1041-8AE5-429830E7A3E8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4100" name="文字方塊 5"/>
          <p:cNvSpPr txBox="1">
            <a:spLocks noChangeArrowheads="1"/>
          </p:cNvSpPr>
          <p:nvPr/>
        </p:nvSpPr>
        <p:spPr bwMode="auto">
          <a:xfrm>
            <a:off x="2843213" y="3297163"/>
            <a:ext cx="34575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 smtClean="0">
                <a:solidFill>
                  <a:srgbClr val="7F7F7F"/>
                </a:solidFill>
              </a:rPr>
              <a:t>1052SCBDA06</a:t>
            </a:r>
            <a:endParaRPr kumimoji="0" lang="en-US" altLang="zh-TW" sz="1800" dirty="0">
              <a:solidFill>
                <a:srgbClr val="7F7F7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MIS MBA (M2226) </a:t>
            </a:r>
            <a:r>
              <a:rPr kumimoji="0" lang="en-US" altLang="zh-TW" sz="1800" dirty="0" smtClean="0">
                <a:solidFill>
                  <a:srgbClr val="7F7F7F"/>
                </a:solidFill>
              </a:rPr>
              <a:t>(8606)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ja-JP" sz="1800" dirty="0" smtClean="0">
                <a:solidFill>
                  <a:srgbClr val="7F7F7F"/>
                </a:solidFill>
              </a:rPr>
              <a:t> Wed, 8,9, (15:10-17:00) (L206)</a:t>
            </a:r>
            <a:endParaRPr kumimoji="0" lang="en-US" altLang="ja-JP" sz="1800" dirty="0">
              <a:solidFill>
                <a:srgbClr val="7F7F7F"/>
              </a:solidFill>
            </a:endParaRPr>
          </a:p>
        </p:txBody>
      </p:sp>
      <p:sp>
        <p:nvSpPr>
          <p:cNvPr id="4102" name="副標題 2"/>
          <p:cNvSpPr txBox="1">
            <a:spLocks/>
          </p:cNvSpPr>
          <p:nvPr/>
        </p:nvSpPr>
        <p:spPr bwMode="auto">
          <a:xfrm>
            <a:off x="468313" y="4221088"/>
            <a:ext cx="8207375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latin typeface="Times New Roman" charset="0"/>
                <a:hlinkClick r:id="rId2"/>
              </a:rPr>
              <a:t>Min-Yuh Day</a:t>
            </a:r>
            <a:endParaRPr kumimoji="0" lang="en-US" altLang="zh-TW" sz="2400" b="1" dirty="0">
              <a:solidFill>
                <a:srgbClr val="898989"/>
              </a:solidFill>
              <a:latin typeface="Times New Roman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標楷體" charset="-120"/>
                <a:ea typeface="標楷體" charset="-120"/>
                <a:hlinkClick r:id="rId3"/>
              </a:rPr>
              <a:t>戴敏育</a:t>
            </a:r>
            <a:endParaRPr kumimoji="0" lang="en-US" altLang="zh-TW" sz="2400" b="1" dirty="0">
              <a:latin typeface="標楷體" charset="-12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latin typeface="Times New Roman" charset="0"/>
              </a:rPr>
              <a:t>Assistant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charset="-120"/>
                <a:ea typeface="標楷體" charset="-120"/>
              </a:rPr>
              <a:t>專任助理教授</a:t>
            </a:r>
            <a:endParaRPr kumimoji="0" lang="en-US" altLang="zh-TW" sz="2400" b="1" dirty="0">
              <a:solidFill>
                <a:schemeClr val="tx2"/>
              </a:solidFill>
              <a:latin typeface="標楷體" charset="-12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charset="-120"/>
                <a:ea typeface="標楷體" charset="-120"/>
              </a:rPr>
              <a:t> 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charset="0"/>
                <a:hlinkClick r:id="rId4"/>
              </a:rPr>
              <a:t>Dept. of Information Management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charset="0"/>
              </a:rPr>
              <a:t>, 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charset="0"/>
                <a:hlinkClick r:id="rId5"/>
              </a:rPr>
              <a:t>Tamkang University</a:t>
            </a:r>
            <a:endParaRPr kumimoji="0" lang="en-US" altLang="zh-TW" sz="2400" b="1" dirty="0">
              <a:solidFill>
                <a:srgbClr val="898989"/>
              </a:solidFill>
              <a:latin typeface="Times New Roman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Times New Roman" charset="0"/>
                <a:ea typeface="標楷體" charset="-120"/>
                <a:hlinkClick r:id="rId6"/>
              </a:rPr>
              <a:t>淡江大學</a:t>
            </a:r>
            <a:r>
              <a:rPr kumimoji="0" lang="zh-TW" altLang="en-US" sz="2400" b="1" dirty="0">
                <a:solidFill>
                  <a:srgbClr val="898989"/>
                </a:solidFill>
                <a:latin typeface="Times New Roman" charset="0"/>
                <a:ea typeface="標楷體" charset="-120"/>
              </a:rPr>
              <a:t> </a:t>
            </a:r>
            <a:r>
              <a:rPr kumimoji="0" lang="zh-TW" altLang="en-US" sz="2400" b="1" dirty="0">
                <a:solidFill>
                  <a:srgbClr val="898989"/>
                </a:solidFill>
                <a:latin typeface="Times New Roman" charset="0"/>
                <a:ea typeface="標楷體" charset="-120"/>
                <a:hlinkClick r:id="rId7"/>
              </a:rPr>
              <a:t>資訊管理學系</a:t>
            </a:r>
            <a:endParaRPr kumimoji="0" lang="en-US" altLang="zh-TW" sz="2400" b="1" dirty="0">
              <a:solidFill>
                <a:srgbClr val="898989"/>
              </a:solidFill>
              <a:latin typeface="Times New Roman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kumimoji="0" lang="en-US" altLang="zh-TW" sz="900" b="1" dirty="0">
              <a:solidFill>
                <a:srgbClr val="898989"/>
              </a:solidFill>
              <a:hlinkClick r:id="rId8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1200" b="1" dirty="0">
                <a:solidFill>
                  <a:srgbClr val="898989"/>
                </a:solidFill>
                <a:latin typeface="Times New Roman" charset="0"/>
                <a:hlinkClick r:id="rId2"/>
              </a:rPr>
              <a:t>http://mail. tku.edu.tw/myday/</a:t>
            </a:r>
            <a:endParaRPr kumimoji="0" lang="en-US" altLang="zh-TW" sz="1200" b="1" dirty="0">
              <a:solidFill>
                <a:srgbClr val="898989"/>
              </a:solidFill>
              <a:latin typeface="Times New Roman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1200" b="1" dirty="0" smtClean="0">
                <a:solidFill>
                  <a:srgbClr val="898989"/>
                </a:solidFill>
              </a:rPr>
              <a:t>2017-03-22</a:t>
            </a:r>
            <a:endParaRPr kumimoji="0" lang="zh-TW" altLang="en-US" sz="2500" b="1" dirty="0">
              <a:solidFill>
                <a:srgbClr val="898989"/>
              </a:solidFill>
              <a:ea typeface="標楷體" charset="-120"/>
            </a:endParaRPr>
          </a:p>
        </p:txBody>
      </p:sp>
      <p:pic>
        <p:nvPicPr>
          <p:cNvPr id="4103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050" y="4256311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文字方塊 14"/>
          <p:cNvSpPr txBox="1">
            <a:spLocks noChangeArrowheads="1"/>
          </p:cNvSpPr>
          <p:nvPr/>
        </p:nvSpPr>
        <p:spPr bwMode="auto">
          <a:xfrm>
            <a:off x="7970838" y="-1588"/>
            <a:ext cx="11541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b="1">
                <a:solidFill>
                  <a:srgbClr val="FF0000"/>
                </a:solidFill>
              </a:rPr>
              <a:t>Tamkang </a:t>
            </a:r>
            <a:br>
              <a:rPr kumimoji="0" lang="en-US" altLang="zh-TW" sz="1800" b="1">
                <a:solidFill>
                  <a:srgbClr val="FF0000"/>
                </a:solidFill>
              </a:rPr>
            </a:br>
            <a:r>
              <a:rPr kumimoji="0" lang="en-US" altLang="zh-TW" sz="1800" b="1">
                <a:solidFill>
                  <a:srgbClr val="FF0000"/>
                </a:solidFill>
              </a:rPr>
              <a:t>University</a:t>
            </a:r>
            <a:endParaRPr kumimoji="0" lang="zh-TW" altLang="en-US" sz="1800" b="1">
              <a:solidFill>
                <a:srgbClr val="FF0000"/>
              </a:solidFill>
            </a:endParaRPr>
          </a:p>
        </p:txBody>
      </p:sp>
      <p:pic>
        <p:nvPicPr>
          <p:cNvPr id="4106" name="Picture 9" descr="qrcode.myday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021388"/>
            <a:ext cx="836612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6" descr="C:\Users\myday\Downloads\TKU-title15cm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260350"/>
            <a:ext cx="13858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8" name="文字方塊 14"/>
          <p:cNvSpPr txBox="1">
            <a:spLocks noChangeArrowheads="1"/>
          </p:cNvSpPr>
          <p:nvPr/>
        </p:nvSpPr>
        <p:spPr bwMode="auto">
          <a:xfrm>
            <a:off x="-36513" y="-26988"/>
            <a:ext cx="19446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solidFill>
                  <a:srgbClr val="FF0000"/>
                </a:solidFill>
              </a:rPr>
              <a:t>Tamkang University</a:t>
            </a:r>
            <a:endParaRPr kumimoji="0" lang="zh-TW" altLang="en-US" sz="1600" b="1">
              <a:solidFill>
                <a:srgbClr val="FF0000"/>
              </a:solidFill>
            </a:endParaRPr>
          </a:p>
        </p:txBody>
      </p:sp>
      <p:sp>
        <p:nvSpPr>
          <p:cNvPr id="13" name="標題 1"/>
          <p:cNvSpPr txBox="1">
            <a:spLocks/>
          </p:cNvSpPr>
          <p:nvPr/>
        </p:nvSpPr>
        <p:spPr bwMode="auto">
          <a:xfrm>
            <a:off x="179388" y="1687513"/>
            <a:ext cx="8785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3600" b="1" dirty="0">
                <a:solidFill>
                  <a:srgbClr val="FF0000"/>
                </a:solidFill>
                <a:ea typeface="標楷體" charset="-120"/>
              </a:rPr>
              <a:t>Finance Big Data Analytics with </a:t>
            </a:r>
            <a:br>
              <a:rPr lang="en-US" altLang="zh-TW" sz="3600" b="1" dirty="0">
                <a:solidFill>
                  <a:srgbClr val="FF0000"/>
                </a:solidFill>
                <a:ea typeface="標楷體" charset="-120"/>
              </a:rPr>
            </a:br>
            <a:r>
              <a:rPr lang="en-US" altLang="zh-TW" sz="3600" b="1" dirty="0">
                <a:solidFill>
                  <a:srgbClr val="FF0000"/>
                </a:solidFill>
                <a:ea typeface="標楷體" charset="-120"/>
              </a:rPr>
              <a:t>Pandas in Python </a:t>
            </a:r>
          </a:p>
          <a:p>
            <a:pPr algn="ctr" eaLnBrk="1" hangingPunct="1"/>
            <a:r>
              <a:rPr lang="en-US" altLang="zh-TW" sz="3600" b="1">
                <a:solidFill>
                  <a:srgbClr val="FF0000"/>
                </a:solidFill>
                <a:ea typeface="標楷體" charset="-120"/>
              </a:rPr>
              <a:t>(Python Pandas </a:t>
            </a:r>
            <a:r>
              <a:rPr lang="zh-TW" altLang="en-US" sz="3600" b="1" dirty="0">
                <a:solidFill>
                  <a:srgbClr val="FF0000"/>
                </a:solidFill>
                <a:ea typeface="標楷體" charset="-120"/>
              </a:rPr>
              <a:t>財務大數據分析</a:t>
            </a:r>
            <a:r>
              <a:rPr lang="en-US" altLang="zh-TW" sz="3600" b="1" dirty="0">
                <a:solidFill>
                  <a:srgbClr val="FF0000"/>
                </a:solidFill>
                <a:ea typeface="標楷體" charset="-120"/>
              </a:rPr>
              <a:t>)</a:t>
            </a:r>
          </a:p>
        </p:txBody>
      </p:sp>
      <p:pic>
        <p:nvPicPr>
          <p:cNvPr id="14" name="Picture 5" descr="C:\Users\myday\Downloads\TKU-logo-12cm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425" y="26988"/>
            <a:ext cx="63341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10</a:t>
            </a:fld>
            <a:endParaRPr lang="zh-TW" altLang="en-US"/>
          </a:p>
        </p:txBody>
      </p:sp>
      <p:sp>
        <p:nvSpPr>
          <p:cNvPr id="8" name="Rectangle 7"/>
          <p:cNvSpPr/>
          <p:nvPr/>
        </p:nvSpPr>
        <p:spPr>
          <a:xfrm>
            <a:off x="2123728" y="6578124"/>
            <a:ext cx="55983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mapattack.wordpress.com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/2017/02/12/using-python-for-stocks-1/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en-US" smtClean="0">
                <a:solidFill>
                  <a:schemeClr val="accent1"/>
                </a:solidFill>
              </a:rPr>
              <a:t>Python Pandas for Finance</a:t>
            </a:r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6" y="894973"/>
            <a:ext cx="8964488" cy="19385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976" y="2872016"/>
            <a:ext cx="4974704" cy="363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8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B3A69BF-F46E-4745-8CE8-D66438C1122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355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628775"/>
            <a:ext cx="3716337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矩形 4"/>
          <p:cNvSpPr>
            <a:spLocks noChangeArrowheads="1"/>
          </p:cNvSpPr>
          <p:nvPr/>
        </p:nvSpPr>
        <p:spPr bwMode="auto">
          <a:xfrm>
            <a:off x="2124075" y="6611938"/>
            <a:ext cx="53038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>
                <a:solidFill>
                  <a:srgbClr val="BFBFBF"/>
                </a:solidFill>
              </a:rPr>
              <a:t>Source: </a:t>
            </a:r>
            <a:r>
              <a:rPr lang="en-US" altLang="zh-TW" sz="1000">
                <a:solidFill>
                  <a:srgbClr val="BFBFBF"/>
                </a:solidFill>
                <a:hlinkClick r:id="rId3"/>
              </a:rPr>
              <a:t>http://www.amazon.com/Python-Data-Analysis-Wrangling-IPython/dp/1449319793/</a:t>
            </a:r>
            <a:endParaRPr lang="en-US" altLang="zh-TW" sz="1000">
              <a:solidFill>
                <a:srgbClr val="BFBFBF"/>
              </a:solidFill>
            </a:endParaRPr>
          </a:p>
        </p:txBody>
      </p:sp>
      <p:sp>
        <p:nvSpPr>
          <p:cNvPr id="23556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57338"/>
          </a:xfrm>
        </p:spPr>
        <p:txBody>
          <a:bodyPr/>
          <a:lstStyle/>
          <a:p>
            <a:r>
              <a:rPr lang="en-US" altLang="zh-TW" sz="3200">
                <a:solidFill>
                  <a:schemeClr val="accent1"/>
                </a:solidFill>
                <a:latin typeface="Calibri" charset="0"/>
                <a:ea typeface="標楷體" charset="-120"/>
              </a:rPr>
              <a:t>Wes McKinney (2012), </a:t>
            </a:r>
            <a:br>
              <a:rPr lang="en-US" altLang="zh-TW" sz="32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200">
                <a:solidFill>
                  <a:schemeClr val="accent1"/>
                </a:solidFill>
                <a:latin typeface="Calibri" charset="0"/>
                <a:ea typeface="標楷體" charset="-120"/>
              </a:rPr>
              <a:t>Python for Data Analysis: Data Wrangling with Pandas, NumPy, and IPython, O'Reilly Media</a:t>
            </a:r>
            <a:endParaRPr lang="zh-TW" altLang="en-US" sz="320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1951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57338"/>
          </a:xfrm>
        </p:spPr>
        <p:txBody>
          <a:bodyPr/>
          <a:lstStyle/>
          <a:p>
            <a:r>
              <a:rPr lang="en-US" altLang="zh-TW" sz="3200">
                <a:solidFill>
                  <a:schemeClr val="accent1"/>
                </a:solidFill>
                <a:latin typeface="Calibri" charset="0"/>
                <a:ea typeface="標楷體" charset="-120"/>
              </a:rPr>
              <a:t>Yves Hilpisch, </a:t>
            </a:r>
            <a:br>
              <a:rPr lang="en-US" altLang="zh-TW" sz="32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200">
                <a:solidFill>
                  <a:schemeClr val="accent1"/>
                </a:solidFill>
                <a:latin typeface="Calibri" charset="0"/>
                <a:ea typeface="標楷體" charset="-120"/>
              </a:rPr>
              <a:t>Python for Finance: Analyze Big Financial Data, O'Reilly, 2014</a:t>
            </a:r>
            <a:endParaRPr lang="zh-TW" altLang="en-US" sz="320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4579" name="矩形 4"/>
          <p:cNvSpPr>
            <a:spLocks noChangeArrowheads="1"/>
          </p:cNvSpPr>
          <p:nvPr/>
        </p:nvSpPr>
        <p:spPr bwMode="auto">
          <a:xfrm>
            <a:off x="2124075" y="6611938"/>
            <a:ext cx="53038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>
                <a:solidFill>
                  <a:srgbClr val="BFBFBF"/>
                </a:solidFill>
              </a:rPr>
              <a:t>Source: </a:t>
            </a:r>
            <a:r>
              <a:rPr lang="en-US" altLang="zh-TW" sz="1000">
                <a:solidFill>
                  <a:srgbClr val="BFBFBF"/>
                </a:solidFill>
                <a:hlinkClick r:id="rId2"/>
              </a:rPr>
              <a:t>http://www.amazon.com/Python-Finance-Analyze-Financial-Data/dp/1491945281</a:t>
            </a:r>
            <a:endParaRPr lang="en-US" altLang="zh-TW" sz="1000">
              <a:solidFill>
                <a:srgbClr val="BFBFBF"/>
              </a:solidFill>
            </a:endParaRPr>
          </a:p>
        </p:txBody>
      </p:sp>
      <p:pic>
        <p:nvPicPr>
          <p:cNvPr id="24580" name="Picture 2" descr="http://ecx.images-amazon.com/images/I/51z0TqkzP6L._SX379_BO1,204,203,2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63" y="1557338"/>
            <a:ext cx="3806825" cy="498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628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C8EB5D5-2F8A-9445-85E8-438A356B7E55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560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788" y="1557338"/>
            <a:ext cx="3894137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矩形 4"/>
          <p:cNvSpPr>
            <a:spLocks noChangeArrowheads="1"/>
          </p:cNvSpPr>
          <p:nvPr/>
        </p:nvSpPr>
        <p:spPr bwMode="auto">
          <a:xfrm>
            <a:off x="1187450" y="6611938"/>
            <a:ext cx="67691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>
                <a:solidFill>
                  <a:srgbClr val="BFBFBF"/>
                </a:solidFill>
              </a:rPr>
              <a:t>Source: </a:t>
            </a:r>
            <a:r>
              <a:rPr lang="en-US" altLang="zh-TW" sz="1000">
                <a:solidFill>
                  <a:srgbClr val="BFBFBF"/>
                </a:solidFill>
                <a:hlinkClick r:id="rId3"/>
              </a:rPr>
              <a:t>http://www.amazon.com/Derivatives-Analytics-Python-Simulation-Calibration/dp/1119037999/</a:t>
            </a:r>
            <a:endParaRPr lang="en-US" altLang="zh-TW" sz="1000">
              <a:solidFill>
                <a:srgbClr val="BFBFBF"/>
              </a:solidFill>
            </a:endParaRPr>
          </a:p>
        </p:txBody>
      </p:sp>
      <p:sp>
        <p:nvSpPr>
          <p:cNvPr id="25604" name="標題 1"/>
          <p:cNvSpPr>
            <a:spLocks noGrp="1"/>
          </p:cNvSpPr>
          <p:nvPr>
            <p:ph type="title"/>
          </p:nvPr>
        </p:nvSpPr>
        <p:spPr>
          <a:xfrm>
            <a:off x="179388" y="0"/>
            <a:ext cx="8856662" cy="1557338"/>
          </a:xfrm>
        </p:spPr>
        <p:txBody>
          <a:bodyPr/>
          <a:lstStyle/>
          <a:p>
            <a:r>
              <a:rPr lang="en-US" altLang="zh-TW" sz="3200">
                <a:solidFill>
                  <a:schemeClr val="accent1"/>
                </a:solidFill>
                <a:latin typeface="Calibri" charset="0"/>
                <a:ea typeface="標楷體" charset="-120"/>
              </a:rPr>
              <a:t>Yves Hilpisch (2015), </a:t>
            </a:r>
            <a:br>
              <a:rPr lang="en-US" altLang="zh-TW" sz="32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200">
                <a:solidFill>
                  <a:schemeClr val="accent1"/>
                </a:solidFill>
                <a:latin typeface="Calibri" charset="0"/>
                <a:ea typeface="標楷體" charset="-120"/>
              </a:rPr>
              <a:t>Derivatives Analytics with Python: </a:t>
            </a:r>
            <a:br>
              <a:rPr lang="en-US" altLang="zh-TW" sz="32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2400">
                <a:solidFill>
                  <a:schemeClr val="accent1"/>
                </a:solidFill>
                <a:latin typeface="Calibri" charset="0"/>
                <a:ea typeface="標楷體" charset="-120"/>
              </a:rPr>
              <a:t>Data Analysis, Models, Simulation, Calibration and Hedging, Wiley</a:t>
            </a:r>
            <a:endParaRPr lang="zh-TW" altLang="en-US" sz="240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068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D127BE-CF4C-F148-89E8-9F0666F34454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497013"/>
            <a:ext cx="4129087" cy="510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標題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225550"/>
          </a:xfrm>
        </p:spPr>
        <p:txBody>
          <a:bodyPr/>
          <a:lstStyle/>
          <a:p>
            <a:r>
              <a:rPr lang="en-US" altLang="zh-TW" sz="3200">
                <a:latin typeface="Calibri" charset="0"/>
                <a:ea typeface="標楷體" charset="-120"/>
              </a:rPr>
              <a:t>Michael Heydt , </a:t>
            </a:r>
            <a:br>
              <a:rPr lang="en-US" altLang="zh-TW" sz="3200">
                <a:latin typeface="Calibri" charset="0"/>
                <a:ea typeface="標楷體" charset="-120"/>
              </a:rPr>
            </a:br>
            <a:r>
              <a:rPr lang="en-US" altLang="zh-TW" sz="3200">
                <a:solidFill>
                  <a:schemeClr val="accent1"/>
                </a:solidFill>
                <a:latin typeface="Calibri" charset="0"/>
                <a:ea typeface="標楷體" charset="-120"/>
              </a:rPr>
              <a:t>Mastering Pandas for Finance</a:t>
            </a:r>
            <a:r>
              <a:rPr lang="en-US" altLang="zh-TW" sz="3200">
                <a:latin typeface="Calibri" charset="0"/>
                <a:ea typeface="標楷體" charset="-120"/>
              </a:rPr>
              <a:t>, </a:t>
            </a:r>
            <a:br>
              <a:rPr lang="en-US" altLang="zh-TW" sz="3200">
                <a:latin typeface="Calibri" charset="0"/>
                <a:ea typeface="標楷體" charset="-120"/>
              </a:rPr>
            </a:br>
            <a:r>
              <a:rPr lang="en-US" altLang="zh-TW" sz="3200">
                <a:latin typeface="Calibri" charset="0"/>
                <a:ea typeface="標楷體" charset="-120"/>
              </a:rPr>
              <a:t>Packt Publishing, 2015</a:t>
            </a:r>
            <a:endParaRPr lang="zh-TW" altLang="en-US" sz="3200">
              <a:latin typeface="Calibri" charset="0"/>
              <a:ea typeface="標楷體" charset="-120"/>
            </a:endParaRPr>
          </a:p>
        </p:txBody>
      </p:sp>
      <p:sp>
        <p:nvSpPr>
          <p:cNvPr id="26628" name="矩形 6"/>
          <p:cNvSpPr>
            <a:spLocks noChangeArrowheads="1"/>
          </p:cNvSpPr>
          <p:nvPr/>
        </p:nvSpPr>
        <p:spPr bwMode="auto">
          <a:xfrm>
            <a:off x="1392238" y="6615113"/>
            <a:ext cx="63595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>
                <a:solidFill>
                  <a:srgbClr val="A6A6A6"/>
                </a:solidFill>
              </a:rPr>
              <a:t>Source: </a:t>
            </a:r>
            <a:r>
              <a:rPr lang="en-US" altLang="zh-TW" sz="1000">
                <a:solidFill>
                  <a:srgbClr val="A6A6A6"/>
                </a:solidFill>
                <a:hlinkClick r:id="rId3"/>
              </a:rPr>
              <a:t>http://www.amazon.com/Mastering-Pandas-Finance-Michael-Heydt/dp/1783985100</a:t>
            </a:r>
            <a:endParaRPr lang="en-US" altLang="zh-TW" sz="10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79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446856" y="115987"/>
            <a:ext cx="8229600" cy="720725"/>
          </a:xfrm>
        </p:spPr>
        <p:txBody>
          <a:bodyPr/>
          <a:lstStyle/>
          <a:p>
            <a:r>
              <a:rPr lang="en-US" altLang="en-US" sz="6000" dirty="0" smtClean="0">
                <a:solidFill>
                  <a:srgbClr val="4F81BD"/>
                </a:solidFill>
                <a:latin typeface="Calibri" charset="0"/>
                <a:ea typeface="標楷體" charset="-120"/>
              </a:rPr>
              <a:t>Anaconda</a:t>
            </a:r>
            <a:endParaRPr lang="en-US" altLang="en-US" sz="6000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3686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1BFE1B0-F337-CC42-8883-8D54D48825CA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6868" name="Rectangle 11"/>
          <p:cNvSpPr>
            <a:spLocks noChangeArrowheads="1"/>
          </p:cNvSpPr>
          <p:nvPr/>
        </p:nvSpPr>
        <p:spPr bwMode="auto">
          <a:xfrm>
            <a:off x="2838450" y="6524625"/>
            <a:ext cx="2813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2"/>
              </a:rPr>
              <a:t>https://www.continuum.io/</a:t>
            </a:r>
            <a:endParaRPr lang="en-US" altLang="en-US" sz="18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97" y="908720"/>
            <a:ext cx="8732005" cy="566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8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Python</a:t>
            </a:r>
          </a:p>
        </p:txBody>
      </p:sp>
      <p:sp>
        <p:nvSpPr>
          <p:cNvPr id="2765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7F80441-A300-B447-9C9E-49BB41DF80DA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3059113" y="6488113"/>
            <a:ext cx="2595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2"/>
              </a:rPr>
              <a:t>https://www.python.org/</a:t>
            </a:r>
            <a:endParaRPr lang="en-US" alt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06231"/>
            <a:ext cx="9155977" cy="510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41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92162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NumPy</a:t>
            </a:r>
          </a:p>
        </p:txBody>
      </p:sp>
      <p:sp>
        <p:nvSpPr>
          <p:cNvPr id="296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2B6524D-FE4F-9245-80B3-8E92376C27E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3203575" y="6488113"/>
            <a:ext cx="2466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2"/>
              </a:rPr>
              <a:t>http://www.numpy.org/</a:t>
            </a:r>
            <a:endParaRPr lang="en-US" alt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" y="866384"/>
            <a:ext cx="8844265" cy="562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54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B8B78E5-AA2B-3848-8C6C-495E6544E2E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765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150"/>
          </a:xfrm>
        </p:spPr>
        <p:txBody>
          <a:bodyPr/>
          <a:lstStyle/>
          <a:p>
            <a:r>
              <a:rPr lang="en-US" altLang="en-US" sz="8000">
                <a:solidFill>
                  <a:schemeClr val="accent1"/>
                </a:solidFill>
                <a:latin typeface="Calibri" charset="0"/>
                <a:ea typeface="標楷體" charset="-120"/>
              </a:rPr>
              <a:t>pandas</a:t>
            </a:r>
          </a:p>
        </p:txBody>
      </p:sp>
      <p:sp>
        <p:nvSpPr>
          <p:cNvPr id="27652" name="Rectangle 6"/>
          <p:cNvSpPr>
            <a:spLocks noChangeArrowheads="1"/>
          </p:cNvSpPr>
          <p:nvPr/>
        </p:nvSpPr>
        <p:spPr bwMode="auto">
          <a:xfrm>
            <a:off x="3132138" y="6488113"/>
            <a:ext cx="274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2"/>
              </a:rPr>
              <a:t>http://pandas.pydata.org/</a:t>
            </a:r>
            <a:endParaRPr lang="en-US" alt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67" y="940102"/>
            <a:ext cx="7184065" cy="56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1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6330950"/>
          </a:xfrm>
        </p:spPr>
        <p:txBody>
          <a:bodyPr/>
          <a:lstStyle/>
          <a:p>
            <a:r>
              <a:rPr lang="en-US" altLang="en-US" sz="1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pandas</a:t>
            </a:r>
            <a:r>
              <a:rPr lang="en-US" altLang="en-US" sz="14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/>
            </a:r>
            <a:br>
              <a:rPr lang="en-US" altLang="en-US" sz="140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Python Data Analysis Library</a:t>
            </a:r>
            <a:br>
              <a:rPr lang="en-US" altLang="en-US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providing high-performance, easy-to-use </a:t>
            </a:r>
            <a:br>
              <a:rPr lang="en-US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data structures and data analysis tools </a:t>
            </a:r>
            <a:br>
              <a:rPr lang="en-US" altLang="en-US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for the Python programming language.</a:t>
            </a: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44D93CC-45B2-7F41-B034-2E622F6BA5C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36938" y="6583363"/>
            <a:ext cx="2460625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pandas.pydata.org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15412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2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39908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週次 (Week)    日期 (Date)    內容 (Subject/Topics)</a:t>
            </a:r>
          </a:p>
          <a:p>
            <a:pPr>
              <a:buFont typeface="Arial" charset="0"/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1    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>2017/02/15    </a:t>
            </a:r>
            <a:r>
              <a:rPr lang="en-US" altLang="zh-TW" sz="2400" dirty="0">
                <a:latin typeface="Calibri" charset="0"/>
                <a:ea typeface="標楷體" charset="-120"/>
              </a:rPr>
              <a:t>Course Orientation for Social Computing and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Big Data Analytics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(</a:t>
            </a:r>
            <a:r>
              <a:rPr lang="zh-TW" altLang="en-US" sz="2400" dirty="0">
                <a:latin typeface="Calibri" charset="0"/>
                <a:ea typeface="標楷體" charset="-120"/>
              </a:rPr>
              <a:t>社群運算與大數據分析課程介紹</a:t>
            </a:r>
            <a:r>
              <a:rPr lang="en-US" altLang="zh-TW" sz="2400" dirty="0">
                <a:latin typeface="Calibri" charset="0"/>
                <a:ea typeface="標楷體" charset="-120"/>
              </a:rPr>
              <a:t>)</a:t>
            </a:r>
          </a:p>
          <a:p>
            <a:pPr>
              <a:buFont typeface="Arial" charset="0"/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2    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>2017/02/22    </a:t>
            </a:r>
            <a:r>
              <a:rPr lang="en-US" altLang="zh-TW" sz="2400" dirty="0">
                <a:latin typeface="Calibri" charset="0"/>
                <a:ea typeface="標楷體" charset="-120"/>
              </a:rPr>
              <a:t>Data Science and Big Data Analytics: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</a:t>
            </a:r>
            <a:r>
              <a:rPr lang="en-US" altLang="zh-TW" sz="2200" dirty="0">
                <a:latin typeface="Calibri" charset="0"/>
                <a:ea typeface="標楷體" charset="-120"/>
              </a:rPr>
              <a:t>Discovering, Analyzing, Visualizing and Presenting Data </a:t>
            </a:r>
            <a:r>
              <a:rPr lang="en-US" altLang="zh-TW" sz="2400" dirty="0">
                <a:latin typeface="Calibri" charset="0"/>
                <a:ea typeface="標楷體" charset="-120"/>
              </a:rPr>
              <a:t/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(</a:t>
            </a:r>
            <a:r>
              <a:rPr lang="zh-TW" altLang="en-US" sz="2400" dirty="0">
                <a:latin typeface="Calibri" charset="0"/>
                <a:ea typeface="標楷體" charset="-120"/>
              </a:rPr>
              <a:t>資料科學與大數據分析：</a:t>
            </a:r>
            <a:r>
              <a:rPr lang="en-US" altLang="zh-TW" sz="2400" dirty="0">
                <a:latin typeface="Calibri" charset="0"/>
                <a:ea typeface="標楷體" charset="-120"/>
              </a:rPr>
              <a:t/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  </a:t>
            </a:r>
            <a:r>
              <a:rPr lang="zh-TW" altLang="en-US" sz="2400" dirty="0">
                <a:latin typeface="Calibri" charset="0"/>
                <a:ea typeface="標楷體" charset="-120"/>
              </a:rPr>
              <a:t>探索、分析、視覺化與呈現資料</a:t>
            </a:r>
            <a:r>
              <a:rPr lang="en-US" altLang="zh-TW" sz="2400" dirty="0">
                <a:latin typeface="Calibri" charset="0"/>
                <a:ea typeface="標楷體" charset="-120"/>
              </a:rPr>
              <a:t>)</a:t>
            </a:r>
          </a:p>
          <a:p>
            <a:pPr>
              <a:buFont typeface="Arial" charset="0"/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3    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>2017/03/01    </a:t>
            </a:r>
            <a:r>
              <a:rPr lang="en-US" altLang="zh-TW" sz="2400" dirty="0">
                <a:latin typeface="Calibri" charset="0"/>
                <a:ea typeface="標楷體" charset="-120"/>
              </a:rPr>
              <a:t>Fundamental Big Data: MapReduce Paradigm,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 Hadoop and Spark Ecosystem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(</a:t>
            </a:r>
            <a:r>
              <a:rPr lang="zh-TW" altLang="en-US" sz="2400" dirty="0">
                <a:latin typeface="Calibri" charset="0"/>
                <a:ea typeface="標楷體" charset="-120"/>
              </a:rPr>
              <a:t>大數據基礎：</a:t>
            </a:r>
            <a:r>
              <a:rPr lang="en-US" altLang="zh-TW" sz="2400" dirty="0">
                <a:latin typeface="Calibri" charset="0"/>
                <a:ea typeface="標楷體" charset="-120"/>
              </a:rPr>
              <a:t>MapReduce</a:t>
            </a:r>
            <a:r>
              <a:rPr lang="zh-TW" altLang="en-US" sz="2400" dirty="0">
                <a:latin typeface="Calibri" charset="0"/>
                <a:ea typeface="標楷體" charset="-120"/>
              </a:rPr>
              <a:t>典範、</a:t>
            </a:r>
            <a:r>
              <a:rPr lang="en-US" altLang="zh-TW" sz="2400" dirty="0">
                <a:latin typeface="Calibri" charset="0"/>
                <a:ea typeface="標楷體" charset="-120"/>
              </a:rPr>
              <a:t/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  Hadoop</a:t>
            </a:r>
            <a:r>
              <a:rPr lang="zh-TW" altLang="en-US" sz="2400" dirty="0">
                <a:latin typeface="Calibri" charset="0"/>
                <a:ea typeface="標楷體" charset="-120"/>
              </a:rPr>
              <a:t>與</a:t>
            </a:r>
            <a:r>
              <a:rPr lang="en-US" altLang="zh-TW" sz="2400" dirty="0">
                <a:latin typeface="Calibri" charset="0"/>
                <a:ea typeface="標楷體" charset="-120"/>
              </a:rPr>
              <a:t>Spark</a:t>
            </a:r>
            <a:r>
              <a:rPr lang="zh-TW" altLang="en-US" sz="2400" dirty="0">
                <a:latin typeface="Calibri" charset="0"/>
                <a:ea typeface="標楷體" charset="-120"/>
              </a:rPr>
              <a:t>生態系統</a:t>
            </a:r>
            <a:r>
              <a:rPr lang="en-US" altLang="zh-TW" sz="2400" dirty="0">
                <a:latin typeface="Calibri" charset="0"/>
                <a:ea typeface="標楷體" charset="-120"/>
              </a:rPr>
              <a:t>)</a:t>
            </a:r>
          </a:p>
        </p:txBody>
      </p:sp>
      <p:sp>
        <p:nvSpPr>
          <p:cNvPr id="10243" name="矩形 4"/>
          <p:cNvSpPr>
            <a:spLocks noChangeArrowheads="1"/>
          </p:cNvSpPr>
          <p:nvPr/>
        </p:nvSpPr>
        <p:spPr bwMode="auto">
          <a:xfrm>
            <a:off x="395288" y="260350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1024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87230C8-8BCB-294A-A0DB-72C01E7CEC7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968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pandas </a:t>
            </a:r>
            <a:r>
              <a:rPr lang="en-US" dirty="0" smtClean="0">
                <a:solidFill>
                  <a:schemeClr val="accent1"/>
                </a:solidFill>
              </a:rPr>
              <a:t>Ecosystem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6673"/>
            <a:ext cx="3970784" cy="5102225"/>
          </a:xfrm>
        </p:spPr>
        <p:txBody>
          <a:bodyPr/>
          <a:lstStyle/>
          <a:p>
            <a:r>
              <a:rPr lang="en-US" sz="2000" dirty="0" smtClean="0">
                <a:hlinkClick r:id="rId2"/>
              </a:rPr>
              <a:t>Statistics </a:t>
            </a:r>
            <a:r>
              <a:rPr lang="en-US" sz="2000" dirty="0">
                <a:hlinkClick r:id="rId2"/>
              </a:rPr>
              <a:t>and Machine Learning</a:t>
            </a:r>
            <a:endParaRPr lang="en-US" sz="2000" dirty="0"/>
          </a:p>
          <a:p>
            <a:pPr lvl="1"/>
            <a:r>
              <a:rPr lang="en-US" sz="2000" dirty="0">
                <a:hlinkClick r:id="rId3"/>
              </a:rPr>
              <a:t>Statsmodels</a:t>
            </a:r>
            <a:endParaRPr lang="en-US" sz="2000" dirty="0"/>
          </a:p>
          <a:p>
            <a:pPr lvl="1"/>
            <a:r>
              <a:rPr lang="en-US" sz="2000" dirty="0">
                <a:hlinkClick r:id="rId4"/>
              </a:rPr>
              <a:t>sklearn-pandas</a:t>
            </a:r>
            <a:endParaRPr lang="en-US" sz="2000" dirty="0"/>
          </a:p>
          <a:p>
            <a:r>
              <a:rPr lang="en-US" sz="2000" dirty="0">
                <a:hlinkClick r:id="rId5"/>
              </a:rPr>
              <a:t>Visualization</a:t>
            </a:r>
            <a:endParaRPr lang="en-US" sz="2000" dirty="0"/>
          </a:p>
          <a:p>
            <a:pPr lvl="1"/>
            <a:r>
              <a:rPr lang="en-US" sz="2000" dirty="0">
                <a:hlinkClick r:id="rId6"/>
              </a:rPr>
              <a:t>Bokeh</a:t>
            </a:r>
            <a:endParaRPr lang="en-US" sz="2000" dirty="0"/>
          </a:p>
          <a:p>
            <a:pPr lvl="1"/>
            <a:r>
              <a:rPr lang="en-US" sz="2000" dirty="0">
                <a:hlinkClick r:id="rId7"/>
              </a:rPr>
              <a:t>yhat/ggplot</a:t>
            </a:r>
            <a:endParaRPr lang="en-US" sz="2000" dirty="0"/>
          </a:p>
          <a:p>
            <a:pPr lvl="1"/>
            <a:r>
              <a:rPr lang="en-US" sz="2000" dirty="0">
                <a:hlinkClick r:id="rId8"/>
              </a:rPr>
              <a:t>Seaborn</a:t>
            </a:r>
            <a:endParaRPr lang="en-US" sz="2000" dirty="0"/>
          </a:p>
          <a:p>
            <a:pPr lvl="1"/>
            <a:r>
              <a:rPr lang="en-US" sz="2000" dirty="0">
                <a:hlinkClick r:id="rId9"/>
              </a:rPr>
              <a:t>Vincent</a:t>
            </a:r>
            <a:endParaRPr lang="en-US" sz="2000" dirty="0"/>
          </a:p>
          <a:p>
            <a:pPr lvl="1"/>
            <a:r>
              <a:rPr lang="en-US" sz="2000" dirty="0">
                <a:hlinkClick r:id="rId10"/>
              </a:rPr>
              <a:t>IPython Vega</a:t>
            </a:r>
            <a:endParaRPr lang="en-US" sz="2000" dirty="0"/>
          </a:p>
          <a:p>
            <a:pPr lvl="1"/>
            <a:r>
              <a:rPr lang="en-US" sz="2000" dirty="0">
                <a:hlinkClick r:id="rId11"/>
              </a:rPr>
              <a:t>Plotly</a:t>
            </a:r>
            <a:endParaRPr lang="en-US" sz="2000" dirty="0"/>
          </a:p>
          <a:p>
            <a:pPr lvl="1"/>
            <a:r>
              <a:rPr lang="en-US" sz="2000" dirty="0">
                <a:hlinkClick r:id="rId12"/>
              </a:rPr>
              <a:t>Pandas-Qt</a:t>
            </a:r>
            <a:endParaRPr lang="en-US" sz="2000" dirty="0"/>
          </a:p>
          <a:p>
            <a:r>
              <a:rPr lang="en-US" sz="2000" dirty="0">
                <a:hlinkClick r:id="rId13"/>
              </a:rPr>
              <a:t>IDE</a:t>
            </a:r>
            <a:endParaRPr lang="en-US" sz="2000" dirty="0"/>
          </a:p>
          <a:p>
            <a:pPr lvl="1"/>
            <a:r>
              <a:rPr lang="en-US" sz="2000" dirty="0">
                <a:hlinkClick r:id="rId14"/>
              </a:rPr>
              <a:t>IPython</a:t>
            </a:r>
            <a:endParaRPr lang="en-US" sz="2000" dirty="0"/>
          </a:p>
          <a:p>
            <a:pPr lvl="1"/>
            <a:r>
              <a:rPr lang="en-US" sz="2000" dirty="0">
                <a:hlinkClick r:id="rId15"/>
              </a:rPr>
              <a:t>quantopian/qgrid</a:t>
            </a:r>
            <a:endParaRPr lang="en-US" sz="2000" dirty="0"/>
          </a:p>
          <a:p>
            <a:pPr lvl="1"/>
            <a:r>
              <a:rPr lang="en-US" sz="2000" dirty="0" smtClean="0">
                <a:hlinkClick r:id="rId16"/>
              </a:rPr>
              <a:t>Spyder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20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160462" y="6611779"/>
            <a:ext cx="68230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pandas.pydata.org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/pandas-docs/stable/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index.html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788024" y="946673"/>
            <a:ext cx="4129507" cy="566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US" sz="2200" dirty="0" smtClean="0">
                <a:hlinkClick r:id="rId17"/>
              </a:rPr>
              <a:t>API</a:t>
            </a:r>
            <a:endParaRPr kumimoji="0" lang="en-US" sz="2200" dirty="0" smtClean="0"/>
          </a:p>
          <a:p>
            <a:pPr lvl="1"/>
            <a:r>
              <a:rPr kumimoji="0" lang="en-US" sz="2200" dirty="0" smtClean="0">
                <a:hlinkClick r:id="rId18"/>
              </a:rPr>
              <a:t>pandas-datareader</a:t>
            </a:r>
            <a:endParaRPr kumimoji="0" lang="en-US" sz="2200" dirty="0" smtClean="0"/>
          </a:p>
          <a:p>
            <a:pPr lvl="1"/>
            <a:r>
              <a:rPr kumimoji="0" lang="en-US" sz="2200" dirty="0" smtClean="0">
                <a:hlinkClick r:id="rId19"/>
              </a:rPr>
              <a:t>quandl/Python</a:t>
            </a:r>
            <a:endParaRPr kumimoji="0" lang="en-US" sz="2200" dirty="0" smtClean="0"/>
          </a:p>
          <a:p>
            <a:pPr lvl="1"/>
            <a:r>
              <a:rPr kumimoji="0" lang="en-US" sz="2200" dirty="0" smtClean="0">
                <a:hlinkClick r:id="rId20"/>
              </a:rPr>
              <a:t>pydatastream</a:t>
            </a:r>
            <a:endParaRPr kumimoji="0" lang="en-US" sz="2200" dirty="0" smtClean="0"/>
          </a:p>
          <a:p>
            <a:pPr lvl="1"/>
            <a:r>
              <a:rPr kumimoji="0" lang="en-US" sz="2200" dirty="0" smtClean="0">
                <a:hlinkClick r:id="rId21"/>
              </a:rPr>
              <a:t>pandaSDMX</a:t>
            </a:r>
            <a:endParaRPr kumimoji="0" lang="en-US" sz="2200" dirty="0" smtClean="0"/>
          </a:p>
          <a:p>
            <a:pPr lvl="1"/>
            <a:r>
              <a:rPr kumimoji="0" lang="en-US" sz="2200" dirty="0" smtClean="0">
                <a:hlinkClick r:id="rId22"/>
              </a:rPr>
              <a:t>fredapi</a:t>
            </a:r>
            <a:endParaRPr kumimoji="0" lang="en-US" sz="2200" dirty="0" smtClean="0"/>
          </a:p>
          <a:p>
            <a:r>
              <a:rPr kumimoji="0" lang="en-US" sz="2200" dirty="0" smtClean="0">
                <a:hlinkClick r:id="rId23"/>
              </a:rPr>
              <a:t>Domain Specific</a:t>
            </a:r>
            <a:endParaRPr kumimoji="0" lang="en-US" sz="2200" dirty="0" smtClean="0"/>
          </a:p>
          <a:p>
            <a:pPr lvl="1"/>
            <a:r>
              <a:rPr kumimoji="0" lang="en-US" sz="2200" dirty="0" smtClean="0">
                <a:hlinkClick r:id="rId24"/>
              </a:rPr>
              <a:t>Geopandas</a:t>
            </a:r>
            <a:endParaRPr kumimoji="0" lang="en-US" sz="2200" dirty="0" smtClean="0"/>
          </a:p>
          <a:p>
            <a:pPr lvl="1"/>
            <a:r>
              <a:rPr kumimoji="0" lang="en-US" sz="2200" dirty="0" smtClean="0">
                <a:hlinkClick r:id="rId25"/>
              </a:rPr>
              <a:t>xarray</a:t>
            </a:r>
            <a:endParaRPr kumimoji="0" lang="en-US" sz="2200" dirty="0" smtClean="0"/>
          </a:p>
          <a:p>
            <a:r>
              <a:rPr kumimoji="0" lang="en-US" sz="2200" dirty="0" smtClean="0">
                <a:hlinkClick r:id="rId26"/>
              </a:rPr>
              <a:t>Out-of-core</a:t>
            </a:r>
            <a:endParaRPr kumimoji="0" lang="en-US" sz="2200" dirty="0" smtClean="0"/>
          </a:p>
          <a:p>
            <a:pPr lvl="1"/>
            <a:r>
              <a:rPr kumimoji="0" lang="en-US" sz="2200" dirty="0" smtClean="0">
                <a:hlinkClick r:id="rId27"/>
              </a:rPr>
              <a:t>Dask</a:t>
            </a:r>
            <a:endParaRPr kumimoji="0" lang="en-US" sz="2200" dirty="0" smtClean="0"/>
          </a:p>
          <a:p>
            <a:pPr lvl="1"/>
            <a:r>
              <a:rPr kumimoji="0" lang="en-US" sz="2200" dirty="0" smtClean="0">
                <a:hlinkClick r:id="rId28"/>
              </a:rPr>
              <a:t>Blaze</a:t>
            </a:r>
            <a:endParaRPr kumimoji="0" lang="en-US" sz="2200" dirty="0" smtClean="0"/>
          </a:p>
          <a:p>
            <a:pPr lvl="1"/>
            <a:r>
              <a:rPr kumimoji="0" lang="en-US" sz="2200" dirty="0" smtClean="0">
                <a:hlinkClick r:id="rId29"/>
              </a:rPr>
              <a:t>Odo</a:t>
            </a:r>
            <a:endParaRPr kumimoji="0" lang="en-US" sz="2200" dirty="0" smtClean="0"/>
          </a:p>
          <a:p>
            <a:endParaRPr kumimoji="0" lang="en-US" sz="2200" dirty="0"/>
          </a:p>
        </p:txBody>
      </p:sp>
    </p:spTree>
    <p:extLst>
      <p:ext uri="{BB962C8B-B14F-4D97-AF65-F5344CB8AC3E}">
        <p14:creationId xmlns:p14="http://schemas.microsoft.com/office/powerpoint/2010/main" val="171520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34925" y="203200"/>
            <a:ext cx="9037638" cy="488950"/>
          </a:xfrm>
        </p:spPr>
        <p:txBody>
          <a:bodyPr/>
          <a:lstStyle/>
          <a:p>
            <a:r>
              <a:rPr lang="en-US" altLang="en-US" sz="3600">
                <a:solidFill>
                  <a:schemeClr val="accent1"/>
                </a:solidFill>
                <a:latin typeface="Calibri" charset="0"/>
                <a:ea typeface="標楷體" charset="-120"/>
              </a:rPr>
              <a:t>pandas: powerful Python data analysis toolkit</a:t>
            </a:r>
          </a:p>
        </p:txBody>
      </p:sp>
      <p:sp>
        <p:nvSpPr>
          <p:cNvPr id="296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FDE6C6E-B639-B745-9254-8C409F75B32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1476375" y="6491288"/>
            <a:ext cx="58864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 dirty="0">
                <a:hlinkClick r:id="rId2"/>
              </a:rPr>
              <a:t>http://pandas.pydata.org/pandas-docs/stable</a:t>
            </a:r>
            <a:r>
              <a:rPr lang="en-US" altLang="en-US" sz="1800" dirty="0" smtClean="0">
                <a:hlinkClick r:id="rId2"/>
              </a:rPr>
              <a:t>/</a:t>
            </a:r>
            <a:endParaRPr lang="en-US" altLang="en-US" sz="1800" dirty="0">
              <a:hlinkClick r:id="rId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92" y="756019"/>
            <a:ext cx="8502904" cy="58054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1556792"/>
            <a:ext cx="2979537" cy="62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00200"/>
            <a:ext cx="8435280" cy="4919663"/>
          </a:xfrm>
        </p:spPr>
        <p:txBody>
          <a:bodyPr/>
          <a:lstStyle/>
          <a:p>
            <a:pPr>
              <a:defRPr/>
            </a:pPr>
            <a:r>
              <a:rPr lang="en-US" sz="3000" dirty="0">
                <a:solidFill>
                  <a:srgbClr val="FF0000"/>
                </a:solidFill>
              </a:rPr>
              <a:t>Tabular data </a:t>
            </a:r>
            <a:r>
              <a:rPr lang="en-US" sz="3000" dirty="0"/>
              <a:t>with 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>
                <a:solidFill>
                  <a:srgbClr val="FF0000"/>
                </a:solidFill>
              </a:rPr>
              <a:t>heterogeneously-typed </a:t>
            </a:r>
            <a:r>
              <a:rPr lang="en-US" sz="3000" dirty="0">
                <a:solidFill>
                  <a:srgbClr val="FF0000"/>
                </a:solidFill>
              </a:rPr>
              <a:t>columns</a:t>
            </a:r>
            <a:r>
              <a:rPr lang="en-US" sz="3000" dirty="0"/>
              <a:t>, 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as </a:t>
            </a:r>
            <a:r>
              <a:rPr lang="en-US" sz="3000" dirty="0"/>
              <a:t>in an </a:t>
            </a:r>
            <a:r>
              <a:rPr lang="en-US" sz="3000" dirty="0">
                <a:solidFill>
                  <a:srgbClr val="FF0000"/>
                </a:solidFill>
              </a:rPr>
              <a:t>SQL table</a:t>
            </a:r>
            <a:r>
              <a:rPr lang="en-US" sz="3000" dirty="0"/>
              <a:t> or </a:t>
            </a:r>
            <a:r>
              <a:rPr lang="en-US" sz="3000" dirty="0">
                <a:solidFill>
                  <a:srgbClr val="FF0000"/>
                </a:solidFill>
              </a:rPr>
              <a:t>Excel spreadsheet</a:t>
            </a:r>
          </a:p>
          <a:p>
            <a:pPr>
              <a:defRPr/>
            </a:pPr>
            <a:r>
              <a:rPr lang="en-US" sz="3000" dirty="0"/>
              <a:t>Ordered and unordered (not necessarily fixed-frequency) </a:t>
            </a:r>
            <a:r>
              <a:rPr lang="en-US" sz="3000" dirty="0">
                <a:solidFill>
                  <a:srgbClr val="FF0000"/>
                </a:solidFill>
              </a:rPr>
              <a:t>time series data</a:t>
            </a:r>
            <a:r>
              <a:rPr lang="en-US" sz="3000" dirty="0"/>
              <a:t>.</a:t>
            </a:r>
          </a:p>
          <a:p>
            <a:pPr>
              <a:defRPr/>
            </a:pPr>
            <a:r>
              <a:rPr lang="en-US" sz="3000" dirty="0">
                <a:solidFill>
                  <a:srgbClr val="FF0000"/>
                </a:solidFill>
              </a:rPr>
              <a:t>Arbitrary matrix data </a:t>
            </a:r>
            <a:r>
              <a:rPr lang="en-US" sz="3000" dirty="0"/>
              <a:t>(homogeneously typed or heterogeneous) </a:t>
            </a:r>
            <a:r>
              <a:rPr lang="en-US" sz="3000" dirty="0">
                <a:solidFill>
                  <a:srgbClr val="FF0000"/>
                </a:solidFill>
              </a:rPr>
              <a:t>with row and column labels</a:t>
            </a:r>
          </a:p>
          <a:p>
            <a:pPr>
              <a:defRPr/>
            </a:pPr>
            <a:r>
              <a:rPr lang="en-US" sz="3000" dirty="0" smtClean="0"/>
              <a:t>Any other form of observational / statistical data sets. The data actually need not be labeled at all to be placed into a pandas data structure</a:t>
            </a:r>
          </a:p>
          <a:p>
            <a:pPr marL="0" indent="0">
              <a:buFont typeface="Arial" charset="0"/>
              <a:buNone/>
              <a:defRPr/>
            </a:pPr>
            <a:endParaRPr lang="en-US" sz="3000" dirty="0"/>
          </a:p>
        </p:txBody>
      </p:sp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B7EBE4A-0642-D94A-98D5-6F77E04EABF0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0723" name="Title 1"/>
          <p:cNvSpPr>
            <a:spLocks noGrp="1"/>
          </p:cNvSpPr>
          <p:nvPr>
            <p:ph type="title"/>
          </p:nvPr>
        </p:nvSpPr>
        <p:spPr>
          <a:xfrm>
            <a:off x="34925" y="115888"/>
            <a:ext cx="9037638" cy="1296987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pandas: </a:t>
            </a:r>
            <a:b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powerful Python data analysis toolkit</a:t>
            </a:r>
          </a:p>
        </p:txBody>
      </p:sp>
      <p:sp>
        <p:nvSpPr>
          <p:cNvPr id="7" name="Rectangle 6"/>
          <p:cNvSpPr/>
          <p:nvPr/>
        </p:nvSpPr>
        <p:spPr>
          <a:xfrm>
            <a:off x="1727200" y="6608763"/>
            <a:ext cx="56896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pandas.pydata.org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/pandas-docs/stable/</a:t>
            </a:r>
          </a:p>
        </p:txBody>
      </p:sp>
    </p:spTree>
    <p:extLst>
      <p:ext uri="{BB962C8B-B14F-4D97-AF65-F5344CB8AC3E}">
        <p14:creationId xmlns:p14="http://schemas.microsoft.com/office/powerpoint/2010/main" val="176299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584325"/>
          </a:xfrm>
        </p:spPr>
        <p:txBody>
          <a:bodyPr/>
          <a:lstStyle/>
          <a:p>
            <a: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Series </a:t>
            </a:r>
            <a:b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DataFrame</a:t>
            </a:r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457200" y="1700213"/>
            <a:ext cx="8435975" cy="4824412"/>
          </a:xfrm>
        </p:spPr>
        <p:txBody>
          <a:bodyPr/>
          <a:lstStyle/>
          <a:p>
            <a:r>
              <a:rPr lang="en-US" altLang="en-US" sz="4000" dirty="0" smtClean="0">
                <a:latin typeface="Calibri" charset="0"/>
                <a:ea typeface="標楷體" charset="-120"/>
              </a:rPr>
              <a:t>Primary </a:t>
            </a:r>
            <a:r>
              <a:rPr lang="en-US" altLang="en-US" sz="4000" dirty="0">
                <a:latin typeface="Calibri" charset="0"/>
                <a:ea typeface="標楷體" charset="-120"/>
              </a:rPr>
              <a:t>data structures of </a:t>
            </a:r>
            <a:r>
              <a:rPr lang="en-US" altLang="en-US" sz="4000" dirty="0" smtClean="0">
                <a:latin typeface="Calibri" charset="0"/>
                <a:ea typeface="標楷體" charset="-120"/>
              </a:rPr>
              <a:t>pandas</a:t>
            </a:r>
          </a:p>
          <a:p>
            <a:pPr lvl="1"/>
            <a:r>
              <a:rPr lang="en-US" altLang="en-US" sz="36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Series </a:t>
            </a:r>
            <a:r>
              <a:rPr lang="en-US" altLang="en-US" sz="36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(1-dimensional</a:t>
            </a:r>
            <a:r>
              <a:rPr lang="en-US" altLang="en-US" sz="36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)</a:t>
            </a:r>
            <a:r>
              <a:rPr lang="en-US" altLang="en-US" sz="3600" dirty="0" smtClean="0">
                <a:latin typeface="Calibri" charset="0"/>
                <a:ea typeface="標楷體" charset="-120"/>
              </a:rPr>
              <a:t> </a:t>
            </a:r>
          </a:p>
          <a:p>
            <a:pPr lvl="1"/>
            <a:r>
              <a:rPr lang="en-US" altLang="en-US" sz="3600" dirty="0" err="1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DataFrame</a:t>
            </a:r>
            <a:r>
              <a:rPr lang="en-US" altLang="en-US" sz="36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en-US" sz="36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(2-dimensional</a:t>
            </a:r>
            <a:r>
              <a:rPr lang="en-US" altLang="en-US" sz="36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)</a:t>
            </a:r>
            <a:r>
              <a:rPr lang="en-US" altLang="en-US" sz="3600" dirty="0" smtClean="0">
                <a:latin typeface="Calibri" charset="0"/>
                <a:ea typeface="標楷體" charset="-120"/>
              </a:rPr>
              <a:t> </a:t>
            </a:r>
          </a:p>
          <a:p>
            <a:r>
              <a:rPr lang="en-US" altLang="en-US" sz="4000" dirty="0" smtClean="0">
                <a:latin typeface="Calibri" charset="0"/>
                <a:ea typeface="標楷體" charset="-120"/>
              </a:rPr>
              <a:t>Handle </a:t>
            </a:r>
            <a:r>
              <a:rPr lang="en-US" altLang="en-US" sz="4000" dirty="0">
                <a:latin typeface="Calibri" charset="0"/>
                <a:ea typeface="標楷體" charset="-120"/>
              </a:rPr>
              <a:t>the vast majority of typical use cases in </a:t>
            </a:r>
            <a:r>
              <a:rPr lang="en-US" altLang="en-US" sz="4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finance</a:t>
            </a:r>
            <a:r>
              <a:rPr lang="en-US" altLang="en-US" sz="4000" dirty="0">
                <a:latin typeface="Calibri" charset="0"/>
                <a:ea typeface="標楷體" charset="-120"/>
              </a:rPr>
              <a:t>, statistics, social science, and many areas of engineering. 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4A5EEE5-9A0C-C042-A74A-DD7746D05DE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27200" y="6608763"/>
            <a:ext cx="56896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pandas.pydata.org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/pandas-docs/stable/</a:t>
            </a:r>
          </a:p>
        </p:txBody>
      </p:sp>
    </p:spTree>
    <p:extLst>
      <p:ext uri="{BB962C8B-B14F-4D97-AF65-F5344CB8AC3E}">
        <p14:creationId xmlns:p14="http://schemas.microsoft.com/office/powerpoint/2010/main" val="186629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pandas DataFrame</a:t>
            </a:r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513" cy="4708525"/>
          </a:xfrm>
        </p:spPr>
        <p:txBody>
          <a:bodyPr/>
          <a:lstStyle/>
          <a:p>
            <a:r>
              <a:rPr lang="en-US" altLang="en-US" sz="4000">
                <a:solidFill>
                  <a:srgbClr val="FF0000"/>
                </a:solidFill>
                <a:latin typeface="Calibri" charset="0"/>
                <a:ea typeface="標楷體" charset="-120"/>
              </a:rPr>
              <a:t>DataFrame</a:t>
            </a:r>
            <a:r>
              <a:rPr lang="en-US" altLang="en-US" sz="4000">
                <a:latin typeface="Calibri" charset="0"/>
                <a:ea typeface="標楷體" charset="-120"/>
              </a:rPr>
              <a:t> provides everything that R’s data.frame provides and much more. </a:t>
            </a:r>
          </a:p>
          <a:p>
            <a:r>
              <a:rPr lang="en-US" altLang="en-US" sz="4000">
                <a:latin typeface="Calibri" charset="0"/>
                <a:ea typeface="標楷體" charset="-120"/>
              </a:rPr>
              <a:t>pandas is built on top of </a:t>
            </a:r>
            <a:r>
              <a:rPr lang="en-US" altLang="en-US" sz="4000">
                <a:solidFill>
                  <a:srgbClr val="FF0000"/>
                </a:solidFill>
                <a:latin typeface="Calibri" charset="0"/>
                <a:ea typeface="標楷體" charset="-120"/>
              </a:rPr>
              <a:t>NumPy </a:t>
            </a:r>
            <a:r>
              <a:rPr lang="en-US" altLang="en-US" sz="4000">
                <a:latin typeface="Calibri" charset="0"/>
                <a:ea typeface="標楷體" charset="-120"/>
              </a:rPr>
              <a:t>and is intended to integrate well within a scientific computing environment with many other 3rd party libraries.</a:t>
            </a: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FD62953-D7A0-5A4E-9FF8-F89E96B4EB4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10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228725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pandas </a:t>
            </a:r>
            <a:b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Comparison with SAS 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468313" y="1773238"/>
          <a:ext cx="8229600" cy="4206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701146"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pandas</a:t>
                      </a:r>
                      <a:endParaRPr lang="en-US" sz="4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smtClean="0"/>
                        <a:t>SAS</a:t>
                      </a:r>
                    </a:p>
                  </a:txBody>
                  <a:tcPr marT="45718" marB="45718"/>
                </a:tc>
              </a:tr>
              <a:tr h="701146">
                <a:tc>
                  <a:txBody>
                    <a:bodyPr/>
                    <a:lstStyle/>
                    <a:p>
                      <a:r>
                        <a:rPr lang="en-US" sz="4000" dirty="0" err="1" smtClean="0"/>
                        <a:t>DataFrame</a:t>
                      </a:r>
                      <a:endParaRPr lang="en-US" sz="4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smtClean="0"/>
                        <a:t>data set</a:t>
                      </a:r>
                    </a:p>
                  </a:txBody>
                  <a:tcPr marT="45718" marB="45718"/>
                </a:tc>
              </a:tr>
              <a:tr h="701146"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column</a:t>
                      </a:r>
                      <a:endParaRPr lang="en-US" sz="4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smtClean="0"/>
                        <a:t>variable</a:t>
                      </a:r>
                    </a:p>
                  </a:txBody>
                  <a:tcPr marT="45718" marB="45718"/>
                </a:tc>
              </a:tr>
              <a:tr h="701146"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row</a:t>
                      </a:r>
                      <a:endParaRPr lang="en-US" sz="4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smtClean="0"/>
                        <a:t>observation</a:t>
                      </a:r>
                    </a:p>
                  </a:txBody>
                  <a:tcPr marT="45718" marB="45718"/>
                </a:tc>
              </a:tr>
              <a:tr h="701146">
                <a:tc>
                  <a:txBody>
                    <a:bodyPr/>
                    <a:lstStyle/>
                    <a:p>
                      <a:r>
                        <a:rPr lang="en-US" sz="4000" dirty="0" err="1" smtClean="0"/>
                        <a:t>groupby</a:t>
                      </a:r>
                      <a:endParaRPr lang="en-US" sz="4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BY-group</a:t>
                      </a:r>
                      <a:endParaRPr lang="en-US" sz="4000" dirty="0"/>
                    </a:p>
                  </a:txBody>
                  <a:tcPr marT="45718" marB="45718"/>
                </a:tc>
              </a:tr>
              <a:tr h="701146">
                <a:tc>
                  <a:txBody>
                    <a:bodyPr/>
                    <a:lstStyle/>
                    <a:p>
                      <a:r>
                        <a:rPr lang="en-US" sz="4000" dirty="0" err="1" smtClean="0"/>
                        <a:t>NaN</a:t>
                      </a:r>
                      <a:endParaRPr lang="en-US" sz="4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.</a:t>
                      </a:r>
                      <a:endParaRPr lang="en-US" sz="4000" dirty="0"/>
                    </a:p>
                  </a:txBody>
                  <a:tcPr marT="45718" marB="45718"/>
                </a:tc>
              </a:tr>
            </a:tbl>
          </a:graphicData>
        </a:graphic>
      </p:graphicFrame>
      <p:sp>
        <p:nvSpPr>
          <p:cNvPr id="3381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AB14394-A8F1-3941-B143-714DB529B0F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3818" name="Rectangle 5"/>
          <p:cNvSpPr>
            <a:spLocks noChangeArrowheads="1"/>
          </p:cNvSpPr>
          <p:nvPr/>
        </p:nvSpPr>
        <p:spPr bwMode="auto">
          <a:xfrm>
            <a:off x="1727200" y="6597650"/>
            <a:ext cx="5689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http://pandas.pydata.org/pandas-docs/stable/comparison_with_sas.html</a:t>
            </a:r>
          </a:p>
        </p:txBody>
      </p:sp>
    </p:spTree>
    <p:extLst>
      <p:ext uri="{BB962C8B-B14F-4D97-AF65-F5344CB8AC3E}">
        <p14:creationId xmlns:p14="http://schemas.microsoft.com/office/powerpoint/2010/main" val="160520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9401"/>
            <a:ext cx="8229600" cy="778098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Python Pandas Cheat Sheet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26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92696"/>
            <a:ext cx="7720978" cy="59644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18048" y="6669544"/>
            <a:ext cx="53285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https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://</a:t>
            </a:r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github.com/pandas-dev/pandas/blob/master/doc/cheatsheet/Pandas_Cheat_Sheet.pdf</a:t>
            </a:r>
            <a:endParaRPr lang="en-US" sz="8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68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accent1"/>
                </a:solidFill>
              </a:rPr>
              <a:t>Jupyter</a:t>
            </a:r>
            <a:r>
              <a:rPr lang="en-US" dirty="0" smtClean="0">
                <a:solidFill>
                  <a:schemeClr val="accent1"/>
                </a:solidFill>
              </a:rPr>
              <a:t> Notebook New Python 3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27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25" y="1916832"/>
            <a:ext cx="9144000" cy="3684740"/>
          </a:xfrm>
          <a:prstGeom prst="rect">
            <a:avLst/>
          </a:prstGeom>
        </p:spPr>
      </p:pic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6876256" y="5013176"/>
            <a:ext cx="1584176" cy="36004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8100392" y="3387454"/>
            <a:ext cx="586408" cy="36004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80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1"/>
            <a:ext cx="8229600" cy="962667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Creating </a:t>
            </a:r>
            <a:r>
              <a:rPr lang="en-US" dirty="0" err="1" smtClean="0">
                <a:solidFill>
                  <a:schemeClr val="accent1"/>
                </a:solidFill>
              </a:rPr>
              <a:t>pd.DataFrame</a:t>
            </a:r>
            <a:endParaRPr lang="en-US" dirty="0">
              <a:solidFill>
                <a:schemeClr val="accent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611560" y="1437719"/>
          <a:ext cx="3610744" cy="2151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2686"/>
                <a:gridCol w="902686"/>
                <a:gridCol w="902686"/>
                <a:gridCol w="902686"/>
              </a:tblGrid>
              <a:tr h="564726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5647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647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940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28</a:t>
            </a:fld>
            <a:endParaRPr lang="zh-TW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1419815"/>
            <a:ext cx="4698624" cy="2935320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11560" y="4437112"/>
            <a:ext cx="6013016" cy="187300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mr-IN" altLang="en-US" b="1" dirty="0" err="1">
                <a:latin typeface="Courier" charset="0"/>
                <a:ea typeface="標楷體" charset="-120"/>
              </a:rPr>
              <a:t>df</a:t>
            </a:r>
            <a:r>
              <a:rPr lang="mr-IN" altLang="en-US" b="1" dirty="0">
                <a:latin typeface="Courier" charset="0"/>
                <a:ea typeface="標楷體" charset="-120"/>
              </a:rPr>
              <a:t> = </a:t>
            </a:r>
            <a:r>
              <a:rPr lang="mr-IN" altLang="en-US" b="1" dirty="0" err="1">
                <a:latin typeface="Courier" charset="0"/>
                <a:ea typeface="標楷體" charset="-120"/>
              </a:rPr>
              <a:t>pd.DataFrame</a:t>
            </a:r>
            <a:r>
              <a:rPr lang="mr-IN" altLang="en-US" b="1" dirty="0">
                <a:latin typeface="Courier" charset="0"/>
                <a:ea typeface="標楷體" charset="-120"/>
              </a:rPr>
              <a:t>({"</a:t>
            </a:r>
            <a:r>
              <a:rPr lang="mr-IN" altLang="en-US" b="1" dirty="0" err="1">
                <a:latin typeface="Courier" charset="0"/>
                <a:ea typeface="標楷體" charset="-120"/>
              </a:rPr>
              <a:t>a</a:t>
            </a:r>
            <a:r>
              <a:rPr lang="mr-IN" altLang="en-US" b="1" dirty="0">
                <a:latin typeface="Courier" charset="0"/>
                <a:ea typeface="標楷體" charset="-120"/>
              </a:rPr>
              <a:t>": [4, 5, 6</a:t>
            </a:r>
            <a:r>
              <a:rPr lang="mr-IN" altLang="en-US" b="1" dirty="0" smtClean="0">
                <a:latin typeface="Courier" charset="0"/>
                <a:ea typeface="標楷體" charset="-120"/>
              </a:rPr>
              <a:t>],</a:t>
            </a:r>
            <a:r>
              <a:rPr lang="en-US" altLang="en-US" b="1" dirty="0" smtClean="0">
                <a:latin typeface="Courier" charset="0"/>
                <a:ea typeface="標楷體" charset="-120"/>
              </a:rPr>
              <a:t/>
            </a:r>
            <a:br>
              <a:rPr lang="en-US" altLang="en-US" b="1" dirty="0" smtClean="0">
                <a:latin typeface="Courier" charset="0"/>
                <a:ea typeface="標楷體" charset="-120"/>
              </a:rPr>
            </a:br>
            <a:r>
              <a:rPr lang="mr-IN" altLang="en-US" b="1" dirty="0" smtClean="0">
                <a:latin typeface="Courier" charset="0"/>
                <a:ea typeface="標楷體" charset="-120"/>
              </a:rPr>
              <a:t>                    </a:t>
            </a:r>
            <a:r>
              <a:rPr lang="mr-IN" altLang="en-US" b="1" dirty="0">
                <a:latin typeface="Courier" charset="0"/>
                <a:ea typeface="標楷體" charset="-120"/>
              </a:rPr>
              <a:t>"</a:t>
            </a:r>
            <a:r>
              <a:rPr lang="mr-IN" altLang="en-US" b="1" dirty="0" err="1">
                <a:latin typeface="Courier" charset="0"/>
                <a:ea typeface="標楷體" charset="-120"/>
              </a:rPr>
              <a:t>b</a:t>
            </a:r>
            <a:r>
              <a:rPr lang="mr-IN" altLang="en-US" b="1" dirty="0">
                <a:latin typeface="Courier" charset="0"/>
                <a:ea typeface="標楷體" charset="-120"/>
              </a:rPr>
              <a:t>": [7, 8, 9</a:t>
            </a:r>
            <a:r>
              <a:rPr lang="mr-IN" altLang="en-US" b="1" dirty="0" smtClean="0">
                <a:latin typeface="Courier" charset="0"/>
                <a:ea typeface="標楷體" charset="-120"/>
              </a:rPr>
              <a:t>],</a:t>
            </a:r>
            <a:r>
              <a:rPr lang="en-US" altLang="en-US" b="1" dirty="0" smtClean="0">
                <a:latin typeface="Courier" charset="0"/>
                <a:ea typeface="標楷體" charset="-120"/>
              </a:rPr>
              <a:t/>
            </a:r>
            <a:br>
              <a:rPr lang="en-US" altLang="en-US" b="1" dirty="0" smtClean="0">
                <a:latin typeface="Courier" charset="0"/>
                <a:ea typeface="標楷體" charset="-120"/>
              </a:rPr>
            </a:br>
            <a:r>
              <a:rPr lang="mr-IN" altLang="en-US" b="1" dirty="0" smtClean="0">
                <a:latin typeface="Courier" charset="0"/>
                <a:ea typeface="標楷體" charset="-120"/>
              </a:rPr>
              <a:t>                    </a:t>
            </a:r>
            <a:r>
              <a:rPr lang="mr-IN" altLang="en-US" b="1" dirty="0">
                <a:latin typeface="Courier" charset="0"/>
                <a:ea typeface="標楷體" charset="-120"/>
              </a:rPr>
              <a:t>"</a:t>
            </a:r>
            <a:r>
              <a:rPr lang="mr-IN" altLang="en-US" b="1" dirty="0" err="1">
                <a:latin typeface="Courier" charset="0"/>
                <a:ea typeface="標楷體" charset="-120"/>
              </a:rPr>
              <a:t>c</a:t>
            </a:r>
            <a:r>
              <a:rPr lang="mr-IN" altLang="en-US" b="1" dirty="0">
                <a:latin typeface="Courier" charset="0"/>
                <a:ea typeface="標楷體" charset="-120"/>
              </a:rPr>
              <a:t>": [10, 11, 12</a:t>
            </a:r>
            <a:r>
              <a:rPr lang="mr-IN" altLang="en-US" b="1" dirty="0" smtClean="0">
                <a:latin typeface="Courier" charset="0"/>
                <a:ea typeface="標楷體" charset="-120"/>
              </a:rPr>
              <a:t>]},</a:t>
            </a:r>
            <a:r>
              <a:rPr lang="en-US" altLang="en-US" b="1" dirty="0" smtClean="0">
                <a:latin typeface="Courier" charset="0"/>
                <a:ea typeface="標楷體" charset="-120"/>
              </a:rPr>
              <a:t/>
            </a:r>
            <a:br>
              <a:rPr lang="en-US" altLang="en-US" b="1" dirty="0" smtClean="0">
                <a:latin typeface="Courier" charset="0"/>
                <a:ea typeface="標楷體" charset="-120"/>
              </a:rPr>
            </a:br>
            <a:r>
              <a:rPr lang="mr-IN" altLang="en-US" b="1" dirty="0" smtClean="0">
                <a:latin typeface="Courier" charset="0"/>
                <a:ea typeface="標楷體" charset="-120"/>
              </a:rPr>
              <a:t>                   </a:t>
            </a:r>
            <a:r>
              <a:rPr lang="mr-IN" altLang="en-US" b="1" dirty="0" err="1">
                <a:latin typeface="Courier" charset="0"/>
                <a:ea typeface="標楷體" charset="-120"/>
              </a:rPr>
              <a:t>index</a:t>
            </a:r>
            <a:r>
              <a:rPr lang="mr-IN" altLang="en-US" b="1" dirty="0">
                <a:latin typeface="Courier" charset="0"/>
                <a:ea typeface="標楷體" charset="-120"/>
              </a:rPr>
              <a:t> = [1, 2, 3])</a:t>
            </a:r>
            <a:endParaRPr lang="en-US" altLang="en-US" b="1" dirty="0">
              <a:latin typeface="Courier" charset="0"/>
              <a:ea typeface="標楷體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8048" y="6669544"/>
            <a:ext cx="53285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https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://</a:t>
            </a:r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github.com/pandas-dev/pandas/blob/master/doc/cheatsheet/Pandas_Cheat_Sheet.pdf</a:t>
            </a:r>
            <a:endParaRPr lang="en-US" sz="8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81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29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3356992"/>
            <a:ext cx="7370464" cy="1842616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187624" y="2228416"/>
            <a:ext cx="6013016" cy="93689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>
                <a:latin typeface="Courier" charset="0"/>
                <a:ea typeface="標楷體" charset="-120"/>
              </a:rPr>
              <a:t>t</a:t>
            </a:r>
            <a:r>
              <a:rPr lang="en-US" altLang="en-US" sz="3200" b="1" smtClean="0">
                <a:latin typeface="Courier" charset="0"/>
                <a:ea typeface="標楷體" charset="-120"/>
              </a:rPr>
              <a:t>ype(</a:t>
            </a:r>
            <a:r>
              <a:rPr lang="en-US" altLang="en-US" sz="3200" b="1" dirty="0" err="1" smtClean="0">
                <a:latin typeface="Courier" charset="0"/>
                <a:ea typeface="標楷體" charset="-120"/>
              </a:rPr>
              <a:t>df</a:t>
            </a:r>
            <a:r>
              <a:rPr lang="en-US" altLang="en-US" sz="3200" b="1" dirty="0" smtClean="0">
                <a:latin typeface="Courier" charset="0"/>
                <a:ea typeface="標楷體" charset="-120"/>
              </a:rPr>
              <a:t>)</a:t>
            </a:r>
            <a:endParaRPr lang="en-US" altLang="en-US" sz="3200" b="1" dirty="0">
              <a:latin typeface="Courier" charset="0"/>
              <a:ea typeface="標楷體" charset="-12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-1"/>
            <a:ext cx="8229600" cy="962667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Pandas </a:t>
            </a:r>
            <a:r>
              <a:rPr lang="en-US" dirty="0" err="1" smtClean="0">
                <a:solidFill>
                  <a:schemeClr val="accent1"/>
                </a:solidFill>
              </a:rPr>
              <a:t>DataFrame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68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2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39908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週次 (Week)    日期 (Date)    內容 (Subject/Topics)</a:t>
            </a:r>
          </a:p>
          <a:p>
            <a:pPr>
              <a:buFont typeface="Arial" charset="0"/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4    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>2017/03/08    </a:t>
            </a:r>
            <a:r>
              <a:rPr lang="en-US" altLang="zh-TW" sz="2400" dirty="0">
                <a:latin typeface="Calibri" charset="0"/>
                <a:ea typeface="標楷體" charset="-120"/>
              </a:rPr>
              <a:t>Big Data Processing Platforms with SMACK: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Spark, </a:t>
            </a:r>
            <a:r>
              <a:rPr lang="en-US" altLang="zh-TW" sz="2400" dirty="0" err="1">
                <a:latin typeface="Calibri" charset="0"/>
                <a:ea typeface="標楷體" charset="-120"/>
              </a:rPr>
              <a:t>Mesos</a:t>
            </a:r>
            <a:r>
              <a:rPr lang="en-US" altLang="zh-TW" sz="2400" dirty="0">
                <a:latin typeface="Calibri" charset="0"/>
                <a:ea typeface="標楷體" charset="-120"/>
              </a:rPr>
              <a:t>, </a:t>
            </a:r>
            <a:r>
              <a:rPr lang="en-US" altLang="zh-TW" sz="2400" dirty="0" err="1">
                <a:latin typeface="Calibri" charset="0"/>
                <a:ea typeface="標楷體" charset="-120"/>
              </a:rPr>
              <a:t>Akka</a:t>
            </a:r>
            <a:r>
              <a:rPr lang="en-US" altLang="zh-TW" sz="2400" dirty="0">
                <a:latin typeface="Calibri" charset="0"/>
                <a:ea typeface="標楷體" charset="-120"/>
              </a:rPr>
              <a:t>, Cassandra and Kafka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(</a:t>
            </a:r>
            <a:r>
              <a:rPr lang="zh-TW" altLang="en-US" sz="2400" dirty="0">
                <a:latin typeface="Calibri" charset="0"/>
                <a:ea typeface="標楷體" charset="-120"/>
              </a:rPr>
              <a:t>大數據處理平台</a:t>
            </a:r>
            <a:r>
              <a:rPr lang="en-US" altLang="zh-TW" sz="2400" dirty="0">
                <a:latin typeface="Calibri" charset="0"/>
                <a:ea typeface="標楷體" charset="-120"/>
              </a:rPr>
              <a:t>SMACK</a:t>
            </a:r>
            <a:r>
              <a:rPr lang="zh-TW" altLang="en-US" sz="2400" dirty="0">
                <a:latin typeface="Calibri" charset="0"/>
                <a:ea typeface="標楷體" charset="-120"/>
              </a:rPr>
              <a:t>：</a:t>
            </a:r>
            <a:r>
              <a:rPr lang="en-US" altLang="zh-TW" sz="2400" dirty="0">
                <a:latin typeface="Calibri" charset="0"/>
                <a:ea typeface="標楷體" charset="-120"/>
              </a:rPr>
              <a:t/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  Spark, </a:t>
            </a:r>
            <a:r>
              <a:rPr lang="en-US" altLang="zh-TW" sz="2400" dirty="0" err="1">
                <a:latin typeface="Calibri" charset="0"/>
                <a:ea typeface="標楷體" charset="-120"/>
              </a:rPr>
              <a:t>Mesos</a:t>
            </a:r>
            <a:r>
              <a:rPr lang="en-US" altLang="zh-TW" sz="2400" dirty="0">
                <a:latin typeface="Calibri" charset="0"/>
                <a:ea typeface="標楷體" charset="-120"/>
              </a:rPr>
              <a:t>, </a:t>
            </a:r>
            <a:r>
              <a:rPr lang="en-US" altLang="zh-TW" sz="2400" dirty="0" err="1">
                <a:latin typeface="Calibri" charset="0"/>
                <a:ea typeface="標楷體" charset="-120"/>
              </a:rPr>
              <a:t>Akka</a:t>
            </a:r>
            <a:r>
              <a:rPr lang="en-US" altLang="zh-TW" sz="2400" dirty="0">
                <a:latin typeface="Calibri" charset="0"/>
                <a:ea typeface="標楷體" charset="-120"/>
              </a:rPr>
              <a:t>, Cassandra, Kafka)</a:t>
            </a:r>
          </a:p>
          <a:p>
            <a:pPr>
              <a:buFont typeface="Arial" charset="0"/>
              <a:buNone/>
            </a:pPr>
            <a: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5    </a:t>
            </a:r>
            <a:r>
              <a:rPr lang="en-US" altLang="zh-TW" sz="2400" dirty="0" smtClean="0">
                <a:solidFill>
                  <a:schemeClr val="accent1"/>
                </a:solidFill>
                <a:latin typeface="Calibri" charset="0"/>
                <a:ea typeface="標楷體" charset="-120"/>
              </a:rPr>
              <a:t>2017/03/15    </a:t>
            </a:r>
            <a: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Big Data Analytics with </a:t>
            </a:r>
            <a:r>
              <a:rPr lang="en-US" altLang="zh-TW" sz="24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Numpy</a:t>
            </a:r>
            <a: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in Python </a:t>
            </a:r>
            <a:b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                          (Python </a:t>
            </a:r>
            <a:r>
              <a:rPr lang="en-US" altLang="zh-TW" sz="24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Numpy</a:t>
            </a:r>
            <a: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zh-TW" altLang="en-US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大數據分析</a:t>
            </a:r>
            <a: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)</a:t>
            </a:r>
          </a:p>
          <a:p>
            <a:pPr>
              <a:buFont typeface="Arial" charset="0"/>
              <a:buNone/>
            </a:pP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6    </a:t>
            </a:r>
            <a:r>
              <a:rPr lang="en-US" altLang="zh-TW" sz="24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2017/03/22    </a:t>
            </a: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Finance Big Data Analytics with Pandas in Python</a:t>
            </a:r>
            <a:b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                          (Python Pandas </a:t>
            </a:r>
            <a:r>
              <a:rPr lang="zh-TW" altLang="en-US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財務大數據分析</a:t>
            </a: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)</a:t>
            </a:r>
          </a:p>
          <a:p>
            <a:pPr>
              <a:buFont typeface="Arial" charset="0"/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7    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>2017/03/29    </a:t>
            </a:r>
            <a:r>
              <a:rPr lang="en-US" altLang="zh-TW" sz="2400" dirty="0">
                <a:latin typeface="Calibri" charset="0"/>
                <a:ea typeface="標楷體" charset="-120"/>
              </a:rPr>
              <a:t>Text Mining Techniques and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Natural Language Processing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(</a:t>
            </a:r>
            <a:r>
              <a:rPr lang="zh-TW" altLang="en-US" sz="2400" dirty="0">
                <a:latin typeface="Calibri" charset="0"/>
                <a:ea typeface="標楷體" charset="-120"/>
              </a:rPr>
              <a:t>文字探勘分析技術與自然語言處理</a:t>
            </a:r>
            <a:r>
              <a:rPr lang="en-US" altLang="zh-TW" sz="2400" dirty="0">
                <a:latin typeface="Calibri" charset="0"/>
                <a:ea typeface="標楷體" charset="-120"/>
              </a:rPr>
              <a:t>)</a:t>
            </a:r>
          </a:p>
          <a:p>
            <a:pPr>
              <a:buFont typeface="Arial" charset="0"/>
              <a:buNone/>
            </a:pPr>
            <a:r>
              <a:rPr lang="en-US" altLang="zh-TW" sz="2400" dirty="0">
                <a:solidFill>
                  <a:srgbClr val="7F7F7F"/>
                </a:solidFill>
                <a:latin typeface="Calibri" charset="0"/>
                <a:ea typeface="標楷體" charset="-120"/>
              </a:rPr>
              <a:t>8    </a:t>
            </a:r>
            <a:r>
              <a:rPr lang="en-US" altLang="zh-TW" sz="2400" dirty="0" smtClean="0">
                <a:solidFill>
                  <a:srgbClr val="7F7F7F"/>
                </a:solidFill>
                <a:latin typeface="Calibri" charset="0"/>
                <a:ea typeface="標楷體" charset="-120"/>
              </a:rPr>
              <a:t>2017/04/05    </a:t>
            </a:r>
            <a:r>
              <a:rPr lang="en-US" altLang="zh-TW" sz="2400" dirty="0">
                <a:solidFill>
                  <a:srgbClr val="7F7F7F"/>
                </a:solidFill>
                <a:latin typeface="Calibri" charset="0"/>
                <a:ea typeface="標楷體" charset="-120"/>
              </a:rPr>
              <a:t>Off-campus study (</a:t>
            </a:r>
            <a:r>
              <a:rPr lang="zh-TW" altLang="en-US" sz="2400" dirty="0">
                <a:solidFill>
                  <a:srgbClr val="7F7F7F"/>
                </a:solidFill>
                <a:latin typeface="Calibri" charset="0"/>
                <a:ea typeface="標楷體" charset="-120"/>
              </a:rPr>
              <a:t>教學行政觀摩日</a:t>
            </a:r>
            <a:r>
              <a:rPr lang="en-US" altLang="zh-TW" sz="2400" dirty="0">
                <a:solidFill>
                  <a:srgbClr val="7F7F7F"/>
                </a:solidFill>
                <a:latin typeface="Calibri" charset="0"/>
                <a:ea typeface="標楷體" charset="-120"/>
              </a:rPr>
              <a:t>)</a:t>
            </a:r>
          </a:p>
        </p:txBody>
      </p:sp>
      <p:sp>
        <p:nvSpPr>
          <p:cNvPr id="11267" name="矩形 4"/>
          <p:cNvSpPr>
            <a:spLocks noChangeArrowheads="1"/>
          </p:cNvSpPr>
          <p:nvPr/>
        </p:nvSpPr>
        <p:spPr bwMode="auto">
          <a:xfrm>
            <a:off x="395288" y="260350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1126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809A6F3-DFBB-1641-9407-1706BC1E7DC7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118" y="260648"/>
            <a:ext cx="8229600" cy="790674"/>
          </a:xfr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n-US" b="1" dirty="0" err="1">
                <a:latin typeface="Courier" charset="0"/>
                <a:ea typeface="標楷體" charset="-120"/>
              </a:rPr>
              <a:t>conda</a:t>
            </a:r>
            <a:r>
              <a:rPr lang="en-US" b="1" dirty="0">
                <a:latin typeface="Courier" charset="0"/>
                <a:ea typeface="標楷體" charset="-120"/>
              </a:rPr>
              <a:t> install </a:t>
            </a:r>
            <a:r>
              <a:rPr lang="en-US" b="1" dirty="0" smtClean="0">
                <a:latin typeface="Courier" charset="0"/>
                <a:ea typeface="標楷體" charset="-120"/>
              </a:rPr>
              <a:t>pandas-</a:t>
            </a:r>
            <a:r>
              <a:rPr lang="en-US" b="1" dirty="0" err="1" smtClean="0">
                <a:latin typeface="Courier" charset="0"/>
                <a:ea typeface="標楷體" charset="-120"/>
              </a:rPr>
              <a:t>datareader</a:t>
            </a:r>
            <a:endParaRPr lang="en-US" b="1" dirty="0">
              <a:latin typeface="Courier" charset="0"/>
              <a:ea typeface="標楷體" charset="-12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30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56792"/>
            <a:ext cx="7673685" cy="480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8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accent1"/>
                </a:solidFill>
              </a:rPr>
              <a:t>Jupyter</a:t>
            </a:r>
            <a:r>
              <a:rPr lang="en-US" dirty="0" smtClean="0">
                <a:solidFill>
                  <a:schemeClr val="accent1"/>
                </a:solidFill>
              </a:rPr>
              <a:t> Notebook New Python 3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31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25" y="1916832"/>
            <a:ext cx="9144000" cy="3684740"/>
          </a:xfrm>
          <a:prstGeom prst="rect">
            <a:avLst/>
          </a:prstGeom>
        </p:spPr>
      </p:pic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6876256" y="5013176"/>
            <a:ext cx="1584176" cy="36004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8100392" y="3387454"/>
            <a:ext cx="586408" cy="36004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39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A2ACAF3-D326-7342-8345-CAAB2D0A4BC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9154" name="Rectangle 4"/>
          <p:cNvSpPr>
            <a:spLocks noChangeArrowheads="1"/>
          </p:cNvSpPr>
          <p:nvPr/>
        </p:nvSpPr>
        <p:spPr bwMode="auto">
          <a:xfrm>
            <a:off x="468313" y="549275"/>
            <a:ext cx="8388350" cy="2016125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numpy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 as np</a:t>
            </a:r>
          </a:p>
          <a:p>
            <a:r>
              <a:rPr lang="en-US" altLang="en-US" sz="3200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pd</a:t>
            </a:r>
            <a:endParaRPr lang="en-US" altLang="en-US" sz="3200" b="1" dirty="0">
              <a:latin typeface="Courier" charset="0"/>
              <a:ea typeface="標楷體" charset="-120"/>
            </a:endParaRPr>
          </a:p>
          <a:p>
            <a:r>
              <a:rPr lang="en-US" altLang="en-US" sz="32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matplotlib.pyplot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 as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plt</a:t>
            </a:r>
            <a:endParaRPr lang="en-US" altLang="en-US" sz="3200" b="1" dirty="0">
              <a:latin typeface="Courier" charset="0"/>
              <a:ea typeface="標楷體" charset="-120"/>
            </a:endParaRPr>
          </a:p>
          <a:p>
            <a:r>
              <a:rPr lang="en-US" altLang="en-US" sz="3200" b="1" dirty="0">
                <a:latin typeface="Courier" charset="0"/>
                <a:ea typeface="標楷體" charset="-120"/>
              </a:rPr>
              <a:t>print('Hello Pandas')</a:t>
            </a:r>
          </a:p>
        </p:txBody>
      </p:sp>
      <p:sp>
        <p:nvSpPr>
          <p:cNvPr id="49155" name="Rectangle 5"/>
          <p:cNvSpPr>
            <a:spLocks noChangeArrowheads="1"/>
          </p:cNvSpPr>
          <p:nvPr/>
        </p:nvSpPr>
        <p:spPr bwMode="auto">
          <a:xfrm>
            <a:off x="468313" y="3213100"/>
            <a:ext cx="8351837" cy="1223963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pl-PL" altLang="en-US" sz="2800" b="1" dirty="0">
                <a:latin typeface="Courier" charset="0"/>
                <a:ea typeface="標楷體" charset="-120"/>
              </a:rPr>
              <a:t>s = </a:t>
            </a:r>
            <a:r>
              <a:rPr lang="pl-PL" altLang="en-US" sz="2800" b="1" dirty="0" err="1">
                <a:latin typeface="Courier" charset="0"/>
                <a:ea typeface="標楷體" charset="-120"/>
              </a:rPr>
              <a:t>pd.Series</a:t>
            </a:r>
            <a:r>
              <a:rPr lang="pl-PL" altLang="en-US" sz="2800" b="1" dirty="0">
                <a:latin typeface="Courier" charset="0"/>
                <a:ea typeface="標楷體" charset="-120"/>
              </a:rPr>
              <a:t>([1,3,5,np.nan,6,8])</a:t>
            </a:r>
          </a:p>
          <a:p>
            <a:r>
              <a:rPr lang="pl-PL" altLang="en-US" sz="2800" b="1" dirty="0">
                <a:latin typeface="Courier" charset="0"/>
                <a:ea typeface="標楷體" charset="-120"/>
              </a:rPr>
              <a:t>s</a:t>
            </a:r>
            <a:endParaRPr lang="en-US" altLang="en-US" sz="2800" b="1" dirty="0">
              <a:latin typeface="Courier" charset="0"/>
              <a:ea typeface="標楷體" charset="-120"/>
            </a:endParaRPr>
          </a:p>
        </p:txBody>
      </p:sp>
      <p:sp>
        <p:nvSpPr>
          <p:cNvPr id="49156" name="Rectangle 6"/>
          <p:cNvSpPr>
            <a:spLocks noChangeArrowheads="1"/>
          </p:cNvSpPr>
          <p:nvPr/>
        </p:nvSpPr>
        <p:spPr bwMode="auto">
          <a:xfrm>
            <a:off x="539750" y="4710113"/>
            <a:ext cx="8280400" cy="181451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>
                <a:latin typeface="Courier" charset="0"/>
                <a:ea typeface="標楷體" charset="-120"/>
              </a:rPr>
              <a:t>dates =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pd.date_range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2800" b="1" dirty="0" smtClean="0">
                <a:latin typeface="Courier" charset="0"/>
                <a:ea typeface="標楷體" charset="-120"/>
              </a:rPr>
              <a:t>'20170301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', periods=6)</a:t>
            </a:r>
          </a:p>
          <a:p>
            <a:r>
              <a:rPr lang="en-US" altLang="en-US" sz="2800" b="1" dirty="0">
                <a:latin typeface="Courier" charset="0"/>
                <a:ea typeface="標楷體" charset="-120"/>
              </a:rPr>
              <a:t>dates</a:t>
            </a:r>
          </a:p>
        </p:txBody>
      </p:sp>
      <p:sp>
        <p:nvSpPr>
          <p:cNvPr id="49157" name="Rectangle 4"/>
          <p:cNvSpPr>
            <a:spLocks noChangeArrowheads="1"/>
          </p:cNvSpPr>
          <p:nvPr/>
        </p:nvSpPr>
        <p:spPr bwMode="auto">
          <a:xfrm>
            <a:off x="2286000" y="6567488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BFBFBF"/>
                </a:solidFill>
              </a:rPr>
              <a:t>Source: http://pandas.pydata.org/pandas-docs/stable/10min.html</a:t>
            </a:r>
          </a:p>
        </p:txBody>
      </p:sp>
    </p:spTree>
    <p:extLst>
      <p:ext uri="{BB962C8B-B14F-4D97-AF65-F5344CB8AC3E}">
        <p14:creationId xmlns:p14="http://schemas.microsoft.com/office/powerpoint/2010/main" val="103687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B2AE744-CA1A-F24D-9D9C-714DDD061B75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2656"/>
            <a:ext cx="8150638" cy="618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62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9620314-EC7D-CD45-8332-A74F8FDBD8C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1203" name="Rectangle 1"/>
          <p:cNvSpPr>
            <a:spLocks noChangeArrowheads="1"/>
          </p:cNvSpPr>
          <p:nvPr/>
        </p:nvSpPr>
        <p:spPr bwMode="auto">
          <a:xfrm>
            <a:off x="179388" y="188913"/>
            <a:ext cx="8785225" cy="1800225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pd.DataFrame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np.random.randn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(6,4), index=dates, columns=list('ABCD'))</a:t>
            </a:r>
          </a:p>
          <a:p>
            <a:r>
              <a:rPr lang="en-US" altLang="en-US" sz="2800" b="1" dirty="0" err="1">
                <a:latin typeface="Courier" charset="0"/>
                <a:ea typeface="標楷體" charset="-120"/>
              </a:rPr>
              <a:t>df</a:t>
            </a:r>
            <a:endParaRPr lang="en-US" altLang="en-US" sz="2800" b="1" dirty="0">
              <a:latin typeface="Courier" charset="0"/>
              <a:ea typeface="標楷體" charset="-12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" y="2204864"/>
            <a:ext cx="89408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2E3FF23-50FD-5443-B1BF-F274B2A475B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388" y="188913"/>
            <a:ext cx="8785225" cy="18002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df</a:t>
            </a:r>
            <a:r>
              <a:rPr lang="en-US" sz="2800" b="1" dirty="0">
                <a:latin typeface="Courier" charset="0"/>
                <a:ea typeface="標楷體" charset="0"/>
                <a:cs typeface="標楷體" charset="0"/>
              </a:rPr>
              <a:t> = </a:t>
            </a: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pd.DataFrame</a:t>
            </a:r>
            <a:r>
              <a:rPr lang="en-US" sz="2800" b="1" dirty="0">
                <a:latin typeface="Courier" charset="0"/>
                <a:ea typeface="標楷體" charset="0"/>
                <a:cs typeface="標楷體" charset="0"/>
              </a:rPr>
              <a:t>(</a:t>
            </a: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np.random.randn</a:t>
            </a:r>
            <a:r>
              <a:rPr lang="en-US" sz="2800" b="1" dirty="0">
                <a:latin typeface="Courier" charset="0"/>
                <a:ea typeface="標楷體" charset="0"/>
                <a:cs typeface="標楷體" charset="0"/>
              </a:rPr>
              <a:t>(4,6), index=['student1','student2','student3','student4'], columns=list('ABCDEF'))</a:t>
            </a:r>
          </a:p>
          <a:p>
            <a:pPr eaLnBrk="0" hangingPunct="0">
              <a:defRPr/>
            </a:pP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df</a:t>
            </a:r>
            <a:endParaRPr lang="en-US" sz="2800" b="1" dirty="0">
              <a:latin typeface="Courier" charset="0"/>
              <a:ea typeface="標楷體" charset="0"/>
              <a:cs typeface="標楷體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41" y="2852936"/>
            <a:ext cx="8820472" cy="175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9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5C1146C-5F00-E14F-8274-92DA09B8361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3251" name="Rectangle 1"/>
          <p:cNvSpPr>
            <a:spLocks noChangeArrowheads="1"/>
          </p:cNvSpPr>
          <p:nvPr/>
        </p:nvSpPr>
        <p:spPr bwMode="auto">
          <a:xfrm>
            <a:off x="395288" y="260350"/>
            <a:ext cx="8424862" cy="2089150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df2 =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pd.DataFrame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({ 'A' : 1.,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'B'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pd.Timestamp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</a:t>
            </a:r>
            <a:r>
              <a:rPr lang="es-ES_tradnl" altLang="en-US" sz="1800" b="1" dirty="0" smtClean="0">
                <a:latin typeface="Courier" charset="0"/>
                <a:ea typeface="標楷體" charset="-120"/>
              </a:rPr>
              <a:t>'20170322'),</a:t>
            </a:r>
            <a:endParaRPr lang="es-ES_tradnl" altLang="en-US" sz="1800" b="1" dirty="0">
              <a:latin typeface="Courier" charset="0"/>
              <a:ea typeface="標楷體" charset="-120"/>
            </a:endParaRP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'C'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pd.Series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(2.5,index=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list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range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(4)),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dtype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='float32'),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'D'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np.array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([3] * 4,dtype='int32'),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'E'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pd.Categorical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(["test","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train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","test","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train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"]),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'F' : '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foo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' })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df2</a:t>
            </a:r>
            <a:endParaRPr lang="en-US" altLang="en-US" sz="1800" b="1" dirty="0">
              <a:latin typeface="Courier" charset="0"/>
              <a:ea typeface="標楷體" charset="-12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457082"/>
            <a:ext cx="6822288" cy="391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7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D8521D9-AA6C-9145-BDDE-A0465552B71A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4275" name="Rectangle 1"/>
          <p:cNvSpPr>
            <a:spLocks noChangeArrowheads="1"/>
          </p:cNvSpPr>
          <p:nvPr/>
        </p:nvSpPr>
        <p:spPr bwMode="auto">
          <a:xfrm>
            <a:off x="827088" y="476250"/>
            <a:ext cx="7632700" cy="76993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4400" b="1" dirty="0">
                <a:latin typeface="Courier" charset="0"/>
                <a:ea typeface="標楷體" charset="-120"/>
              </a:rPr>
              <a:t>df2.dtypes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844824"/>
            <a:ext cx="4326055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2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38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642625" y="6496386"/>
            <a:ext cx="3858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dirty="0">
                <a:hlinkClick r:id="rId2"/>
              </a:rPr>
              <a:t>http://finance.yahoo.com/q?s=AAPL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529" y="1453036"/>
            <a:ext cx="6596839" cy="506682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8313" y="1"/>
            <a:ext cx="8229600" cy="1340768"/>
          </a:xfrm>
        </p:spPr>
        <p:txBody>
          <a:bodyPr/>
          <a:lstStyle/>
          <a:p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Yahoo </a:t>
            </a:r>
            <a:r>
              <a:rPr lang="en-US" altLang="en-US" dirty="0" smtClean="0">
                <a:solidFill>
                  <a:schemeClr val="accent1"/>
                </a:solidFill>
                <a:latin typeface="Calibri" charset="0"/>
                <a:ea typeface="標楷體" charset="-120"/>
              </a:rPr>
              <a:t>Finance Symbols:  AAPL Apple 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Inc. (AAPL)</a:t>
            </a:r>
          </a:p>
        </p:txBody>
      </p:sp>
    </p:spTree>
    <p:extLst>
      <p:ext uri="{BB962C8B-B14F-4D97-AF65-F5344CB8AC3E}">
        <p14:creationId xmlns:p14="http://schemas.microsoft.com/office/powerpoint/2010/main" val="43988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468313" y="130175"/>
            <a:ext cx="8229600" cy="635000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Apple Inc. </a:t>
            </a:r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(AAPL) -</a:t>
            </a:r>
            <a:r>
              <a:rPr lang="en-US" altLang="en-US" dirty="0" err="1">
                <a:solidFill>
                  <a:srgbClr val="4F81BD"/>
                </a:solidFill>
                <a:latin typeface="Calibri" charset="0"/>
                <a:ea typeface="標楷體" charset="-120"/>
              </a:rPr>
              <a:t>NasdaqGS</a:t>
            </a:r>
            <a:endParaRPr lang="en-US" altLang="en-US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552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70EFADF-4A98-B442-8E78-63A8D1552B6A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61" y="793529"/>
            <a:ext cx="8808403" cy="56834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49090" y="6472697"/>
            <a:ext cx="5382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finance.yahoo.com/quote/AAPL?p=AAPL</a:t>
            </a:r>
            <a:endParaRPr lang="en-US" dirty="0" smtClean="0"/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7747476" y="3429001"/>
            <a:ext cx="1296988" cy="28803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6228184" y="2852936"/>
            <a:ext cx="1296988" cy="28803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96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2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39908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週次 (Week)    日期 (Date)    內容 (Subject/Topics)</a:t>
            </a:r>
          </a:p>
          <a:p>
            <a:pPr>
              <a:buFont typeface="Arial" charset="0"/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9    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>2017/04/12     </a:t>
            </a:r>
            <a:r>
              <a:rPr lang="en-US" altLang="zh-TW" sz="2400" dirty="0">
                <a:latin typeface="Calibri" charset="0"/>
                <a:ea typeface="標楷體" charset="-120"/>
              </a:rPr>
              <a:t>Social Media Marketing Analytics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(</a:t>
            </a:r>
            <a:r>
              <a:rPr lang="zh-TW" altLang="en-US" sz="2400" dirty="0">
                <a:latin typeface="Calibri" charset="0"/>
                <a:ea typeface="標楷體" charset="-120"/>
              </a:rPr>
              <a:t>社群媒體行銷分析</a:t>
            </a:r>
            <a:r>
              <a:rPr lang="en-US" altLang="zh-TW" sz="2400" dirty="0">
                <a:latin typeface="Calibri" charset="0"/>
                <a:ea typeface="標楷體" charset="-120"/>
              </a:rPr>
              <a:t>)</a:t>
            </a:r>
          </a:p>
          <a:p>
            <a:pPr>
              <a:buFont typeface="Arial" charset="0"/>
              <a:buNone/>
            </a:pPr>
            <a:r>
              <a:rPr lang="en-US" altLang="zh-TW" sz="2400" dirty="0">
                <a:solidFill>
                  <a:srgbClr val="984807"/>
                </a:solidFill>
                <a:latin typeface="Calibri" charset="0"/>
                <a:ea typeface="標楷體" charset="-120"/>
              </a:rPr>
              <a:t>10    </a:t>
            </a:r>
            <a:r>
              <a:rPr lang="en-US" altLang="zh-TW" sz="2400" dirty="0" smtClean="0">
                <a:solidFill>
                  <a:srgbClr val="984807"/>
                </a:solidFill>
                <a:latin typeface="Calibri" charset="0"/>
                <a:ea typeface="標楷體" charset="-120"/>
              </a:rPr>
              <a:t>2017/04/19    </a:t>
            </a:r>
            <a:r>
              <a:rPr lang="zh-TW" altLang="en-US" sz="2400" dirty="0">
                <a:solidFill>
                  <a:srgbClr val="984807"/>
                </a:solidFill>
                <a:latin typeface="Calibri" charset="0"/>
                <a:ea typeface="標楷體" charset="-120"/>
              </a:rPr>
              <a:t>期中報告 </a:t>
            </a:r>
            <a:r>
              <a:rPr lang="en-US" altLang="zh-TW" sz="2400" dirty="0">
                <a:solidFill>
                  <a:srgbClr val="984807"/>
                </a:solidFill>
                <a:latin typeface="Calibri" charset="0"/>
                <a:ea typeface="標楷體" charset="-120"/>
              </a:rPr>
              <a:t>(Midterm Project Report)</a:t>
            </a:r>
          </a:p>
          <a:p>
            <a:pPr>
              <a:buFont typeface="Arial" charset="0"/>
              <a:buNone/>
            </a:pP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11    </a:t>
            </a:r>
            <a:r>
              <a:rPr lang="en-US" altLang="zh-TW" sz="2400" dirty="0" smtClean="0">
                <a:solidFill>
                  <a:srgbClr val="31859C"/>
                </a:solidFill>
                <a:latin typeface="Calibri" charset="0"/>
                <a:ea typeface="標楷體" charset="-120"/>
              </a:rPr>
              <a:t>2017/04/26    </a:t>
            </a: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Deep Learning with </a:t>
            </a:r>
            <a:r>
              <a:rPr lang="en-US" altLang="zh-TW" sz="2400" dirty="0" err="1">
                <a:solidFill>
                  <a:srgbClr val="31859C"/>
                </a:solidFill>
                <a:latin typeface="Calibri" charset="0"/>
                <a:ea typeface="標楷體" charset="-120"/>
              </a:rPr>
              <a:t>Theano</a:t>
            </a: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 and </a:t>
            </a:r>
            <a:r>
              <a:rPr lang="en-US" altLang="zh-TW" sz="2400" dirty="0" err="1">
                <a:solidFill>
                  <a:srgbClr val="31859C"/>
                </a:solidFill>
                <a:latin typeface="Calibri" charset="0"/>
                <a:ea typeface="標楷體" charset="-120"/>
              </a:rPr>
              <a:t>Keras</a:t>
            </a: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 in Python</a:t>
            </a:r>
            <a:b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                             (Python </a:t>
            </a:r>
            <a:r>
              <a:rPr lang="en-US" altLang="zh-TW" sz="2400" dirty="0" err="1">
                <a:solidFill>
                  <a:srgbClr val="31859C"/>
                </a:solidFill>
                <a:latin typeface="Calibri" charset="0"/>
                <a:ea typeface="標楷體" charset="-120"/>
              </a:rPr>
              <a:t>Theano</a:t>
            </a: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 </a:t>
            </a:r>
            <a:r>
              <a:rPr lang="zh-TW" altLang="en-US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和 </a:t>
            </a:r>
            <a:r>
              <a:rPr lang="en-US" altLang="zh-TW" sz="2400" dirty="0" err="1">
                <a:solidFill>
                  <a:srgbClr val="31859C"/>
                </a:solidFill>
                <a:latin typeface="Calibri" charset="0"/>
                <a:ea typeface="標楷體" charset="-120"/>
              </a:rPr>
              <a:t>Keras</a:t>
            </a: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 </a:t>
            </a:r>
            <a:r>
              <a:rPr lang="zh-TW" altLang="en-US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深度學習</a:t>
            </a: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)</a:t>
            </a:r>
          </a:p>
          <a:p>
            <a:pPr>
              <a:buFont typeface="Arial" charset="0"/>
              <a:buNone/>
            </a:pP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12    </a:t>
            </a:r>
            <a:r>
              <a:rPr lang="en-US" altLang="zh-TW" sz="2400" dirty="0" smtClean="0">
                <a:solidFill>
                  <a:srgbClr val="31859C"/>
                </a:solidFill>
                <a:latin typeface="Calibri" charset="0"/>
                <a:ea typeface="標楷體" charset="-120"/>
              </a:rPr>
              <a:t>2017/05/03    </a:t>
            </a: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Deep Learning with Google </a:t>
            </a:r>
            <a:r>
              <a:rPr lang="en-US" altLang="zh-TW" sz="2400" dirty="0" err="1">
                <a:solidFill>
                  <a:srgbClr val="31859C"/>
                </a:solidFill>
                <a:latin typeface="Calibri" charset="0"/>
                <a:ea typeface="標楷體" charset="-120"/>
              </a:rPr>
              <a:t>TensorFlow</a:t>
            </a: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 </a:t>
            </a:r>
            <a:b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                             (Google </a:t>
            </a:r>
            <a:r>
              <a:rPr lang="en-US" altLang="zh-TW" sz="2400" dirty="0" err="1">
                <a:solidFill>
                  <a:srgbClr val="31859C"/>
                </a:solidFill>
                <a:latin typeface="Calibri" charset="0"/>
                <a:ea typeface="標楷體" charset="-120"/>
              </a:rPr>
              <a:t>TensorFlow</a:t>
            </a: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 </a:t>
            </a:r>
            <a:r>
              <a:rPr lang="zh-TW" altLang="en-US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深度學習</a:t>
            </a: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)</a:t>
            </a:r>
          </a:p>
          <a:p>
            <a:pPr>
              <a:buFont typeface="Arial" charset="0"/>
              <a:buNone/>
            </a:pP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13    </a:t>
            </a:r>
            <a:r>
              <a:rPr lang="en-US" altLang="zh-TW" sz="2400" dirty="0" smtClean="0">
                <a:solidFill>
                  <a:srgbClr val="31859C"/>
                </a:solidFill>
                <a:latin typeface="Calibri" charset="0"/>
                <a:ea typeface="標楷體" charset="-120"/>
              </a:rPr>
              <a:t>2017/05/10    </a:t>
            </a: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Sentiment Analysis on Social Media with </a:t>
            </a:r>
            <a:b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                              Deep Learning</a:t>
            </a:r>
            <a:r>
              <a:rPr lang="en-US" altLang="zh-TW" sz="22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/>
            </a:r>
            <a:b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                             (</a:t>
            </a:r>
            <a:r>
              <a:rPr lang="zh-TW" altLang="en-US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深度學習社群媒體情感分析</a:t>
            </a: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)</a:t>
            </a:r>
          </a:p>
        </p:txBody>
      </p:sp>
      <p:sp>
        <p:nvSpPr>
          <p:cNvPr id="12291" name="矩形 4"/>
          <p:cNvSpPr>
            <a:spLocks noChangeArrowheads="1"/>
          </p:cNvSpPr>
          <p:nvPr/>
        </p:nvSpPr>
        <p:spPr bwMode="auto">
          <a:xfrm>
            <a:off x="395288" y="260350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1229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591E7FA-4FD9-B746-84C9-6382B3441B42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88514"/>
            <a:ext cx="7836511" cy="5860421"/>
          </a:xfrm>
          <a:prstGeom prst="rect">
            <a:avLst/>
          </a:prstGeom>
        </p:spPr>
      </p:pic>
      <p:sp>
        <p:nvSpPr>
          <p:cNvPr id="56321" name="Title 1"/>
          <p:cNvSpPr>
            <a:spLocks noGrp="1"/>
          </p:cNvSpPr>
          <p:nvPr>
            <p:ph type="title"/>
          </p:nvPr>
        </p:nvSpPr>
        <p:spPr>
          <a:xfrm>
            <a:off x="-14288" y="1"/>
            <a:ext cx="9123363" cy="692696"/>
          </a:xfrm>
        </p:spPr>
        <p:txBody>
          <a:bodyPr/>
          <a:lstStyle/>
          <a:p>
            <a:r>
              <a:rPr lang="en-US" altLang="en-US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Yahoo Finance </a:t>
            </a:r>
            <a:r>
              <a:rPr lang="en-US" altLang="en-US" sz="4000" smtClean="0">
                <a:solidFill>
                  <a:schemeClr val="accent1"/>
                </a:solidFill>
                <a:latin typeface="Calibri" charset="0"/>
                <a:ea typeface="標楷體" charset="-120"/>
              </a:rPr>
              <a:t>Charts: Apple </a:t>
            </a:r>
            <a:r>
              <a:rPr lang="en-US" altLang="en-US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Inc. </a:t>
            </a:r>
            <a:r>
              <a:rPr lang="en-US" altLang="en-US" sz="4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(AAPL)</a:t>
            </a:r>
          </a:p>
        </p:txBody>
      </p:sp>
      <p:sp>
        <p:nvSpPr>
          <p:cNvPr id="563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AB15B04-96FE-3C46-8024-C830074A626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13182" y="6491609"/>
            <a:ext cx="3929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finance.yahoo.com/chart/AAPL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4401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150"/>
          </a:xfrm>
        </p:spPr>
        <p:txBody>
          <a:bodyPr/>
          <a:lstStyle/>
          <a:p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Apple Inc. (AAPL</a:t>
            </a:r>
            <a:r>
              <a:rPr lang="en-US" altLang="en-US" dirty="0" smtClean="0">
                <a:solidFill>
                  <a:schemeClr val="accent1"/>
                </a:solidFill>
                <a:latin typeface="Calibri" charset="0"/>
                <a:ea typeface="標楷體" charset="-120"/>
              </a:rPr>
              <a:t>) Historical Data </a:t>
            </a:r>
            <a:endParaRPr lang="en-US" altLang="en-US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5734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FFC829A-70B5-3644-91B6-13FE26029CD4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7348" name="Rectangle 5"/>
          <p:cNvSpPr>
            <a:spLocks noChangeArrowheads="1"/>
          </p:cNvSpPr>
          <p:nvPr/>
        </p:nvSpPr>
        <p:spPr bwMode="auto">
          <a:xfrm>
            <a:off x="1304925" y="6488113"/>
            <a:ext cx="653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>
                <a:hlinkClick r:id="rId2"/>
              </a:rPr>
              <a:t>http://finance.yahoo.com/q/hp?s=AAPL+Historical+Prices</a:t>
            </a:r>
            <a:endParaRPr lang="en-US" altLang="en-US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55426"/>
            <a:ext cx="7163903" cy="5632687"/>
          </a:xfrm>
          <a:prstGeom prst="rect">
            <a:avLst/>
          </a:prstGeom>
        </p:spPr>
      </p:pic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5940152" y="3861048"/>
            <a:ext cx="1044756" cy="36004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7234763" y="5758186"/>
            <a:ext cx="1044756" cy="26310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81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74A3CC7-B5D2-FA4E-B6B5-06CAFE14907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8371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96975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Yahoo Finance Historical Prices</a:t>
            </a:r>
            <a:b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Apple Inc. 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(AAPL) </a:t>
            </a:r>
            <a:endParaRPr lang="en-US" altLang="en-US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25" y="1353098"/>
            <a:ext cx="6988663" cy="51085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6306" y="6488668"/>
            <a:ext cx="64119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finance.yahoo.com/quote/AAPL/history</a:t>
            </a: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7248832" y="2276872"/>
            <a:ext cx="1044756" cy="26310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09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43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07613"/>
            <a:ext cx="8686800" cy="5345723"/>
          </a:xfrm>
          <a:prstGeom prst="rect">
            <a:avLst/>
          </a:prstGeom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339752" y="2492896"/>
            <a:ext cx="684716" cy="28803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1187624" y="1797052"/>
            <a:ext cx="2088232" cy="335804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971600" y="3612572"/>
            <a:ext cx="936104" cy="39249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68313" y="0"/>
            <a:ext cx="82296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 altLang="en-US" dirty="0" smtClean="0">
                <a:solidFill>
                  <a:srgbClr val="4F81BD"/>
                </a:solidFill>
                <a:latin typeface="Calibri" charset="0"/>
                <a:ea typeface="標楷體" charset="-120"/>
              </a:rPr>
              <a:t>Yahoo Finance Historical Prices</a:t>
            </a:r>
            <a:br>
              <a:rPr kumimoji="0" lang="en-US" altLang="en-US" dirty="0" smtClean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kumimoji="0" lang="en-US" altLang="en-US" dirty="0" smtClean="0">
                <a:solidFill>
                  <a:schemeClr val="accent1"/>
                </a:solidFill>
                <a:latin typeface="Calibri" charset="0"/>
                <a:ea typeface="標楷體" charset="-120"/>
              </a:rPr>
              <a:t>Apple Inc. (AAPL) </a:t>
            </a:r>
            <a:endParaRPr kumimoji="0" lang="en-US" altLang="en-US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66022" y="6619563"/>
            <a:ext cx="714248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hlinkClick r:id="rId3"/>
              </a:rPr>
              <a:t>http://</a:t>
            </a:r>
            <a:r>
              <a:rPr lang="en-US" sz="900" dirty="0" smtClean="0">
                <a:hlinkClick r:id="rId3"/>
              </a:rPr>
              <a:t>finance.yahoo.com/quote/AAPL/history?period1=345398400&amp;period2=1490112000&amp;interval=1d&amp;filter=history&amp;frequency=1d</a:t>
            </a:r>
            <a:endParaRPr lang="en-US" sz="900" dirty="0" smtClean="0"/>
          </a:p>
        </p:txBody>
      </p:sp>
    </p:spTree>
    <p:extLst>
      <p:ext uri="{BB962C8B-B14F-4D97-AF65-F5344CB8AC3E}">
        <p14:creationId xmlns:p14="http://schemas.microsoft.com/office/powerpoint/2010/main" val="40494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44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43" y="1475628"/>
            <a:ext cx="7884368" cy="4960078"/>
          </a:xfrm>
          <a:prstGeom prst="rect">
            <a:avLst/>
          </a:prstGeom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7489181" y="2132856"/>
            <a:ext cx="1106188" cy="39249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7528379" y="2583338"/>
            <a:ext cx="1106188" cy="39249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68313" y="0"/>
            <a:ext cx="82296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 altLang="en-US" dirty="0" smtClean="0">
                <a:solidFill>
                  <a:srgbClr val="4F81BD"/>
                </a:solidFill>
                <a:latin typeface="Calibri" charset="0"/>
                <a:ea typeface="標楷體" charset="-120"/>
              </a:rPr>
              <a:t>Yahoo Finance Historical Prices</a:t>
            </a:r>
            <a:br>
              <a:rPr kumimoji="0" lang="en-US" altLang="en-US" dirty="0" smtClean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kumimoji="0" lang="en-US" altLang="en-US" dirty="0" smtClean="0">
                <a:solidFill>
                  <a:schemeClr val="accent1"/>
                </a:solidFill>
                <a:latin typeface="Calibri" charset="0"/>
                <a:ea typeface="標楷體" charset="-120"/>
              </a:rPr>
              <a:t>Apple Inc. </a:t>
            </a:r>
            <a:r>
              <a:rPr kumimoji="0" lang="en-US" altLang="en-US" smtClean="0">
                <a:solidFill>
                  <a:schemeClr val="accent1"/>
                </a:solidFill>
                <a:latin typeface="Calibri" charset="0"/>
                <a:ea typeface="標楷體" charset="-120"/>
              </a:rPr>
              <a:t>(AAPL) </a:t>
            </a:r>
            <a:endParaRPr kumimoji="0" lang="en-US" altLang="en-US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66022" y="6619563"/>
            <a:ext cx="714248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hlinkClick r:id="rId3"/>
              </a:rPr>
              <a:t>http://</a:t>
            </a:r>
            <a:r>
              <a:rPr lang="en-US" sz="900" dirty="0" smtClean="0">
                <a:hlinkClick r:id="rId3"/>
              </a:rPr>
              <a:t>finance.yahoo.com/quote/AAPL/history?period1=345398400&amp;period2=1490112000&amp;interval=1d&amp;filter=history&amp;frequency</a:t>
            </a:r>
            <a:r>
              <a:rPr lang="en-US" sz="900" smtClean="0">
                <a:hlinkClick r:id="rId3"/>
              </a:rPr>
              <a:t>=1d</a:t>
            </a:r>
            <a:endParaRPr lang="en-US" sz="900" dirty="0" smtClean="0"/>
          </a:p>
        </p:txBody>
      </p:sp>
    </p:spTree>
    <p:extLst>
      <p:ext uri="{BB962C8B-B14F-4D97-AF65-F5344CB8AC3E}">
        <p14:creationId xmlns:p14="http://schemas.microsoft.com/office/powerpoint/2010/main" val="179682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>
          <a:xfrm>
            <a:off x="468313" y="58738"/>
            <a:ext cx="8229600" cy="490537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Yahoo Finance Historical Prices</a:t>
            </a:r>
          </a:p>
        </p:txBody>
      </p:sp>
      <p:sp>
        <p:nvSpPr>
          <p:cNvPr id="5939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BF89200-EB94-FA4B-9F14-659F5D913BE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9395" name="Rectangle 4"/>
          <p:cNvSpPr>
            <a:spLocks noChangeArrowheads="1"/>
          </p:cNvSpPr>
          <p:nvPr/>
        </p:nvSpPr>
        <p:spPr bwMode="auto">
          <a:xfrm>
            <a:off x="539750" y="549275"/>
            <a:ext cx="79930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dirty="0">
                <a:hlinkClick r:id="rId2"/>
              </a:rPr>
              <a:t>http://ichart.finance.yahoo.com/table.csv?s=AAPL</a:t>
            </a:r>
            <a:endParaRPr lang="en-US" altLang="en-US" dirty="0"/>
          </a:p>
        </p:txBody>
      </p:sp>
      <p:sp>
        <p:nvSpPr>
          <p:cNvPr id="6" name="Rectangle 5"/>
          <p:cNvSpPr/>
          <p:nvPr/>
        </p:nvSpPr>
        <p:spPr>
          <a:xfrm>
            <a:off x="1763688" y="1620664"/>
            <a:ext cx="6913563" cy="46166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n-US" sz="1400" dirty="0" err="1"/>
              <a:t>Date,Open,High,Low,Close,Volume,Adj</a:t>
            </a:r>
            <a:r>
              <a:rPr lang="en-US" sz="1400" dirty="0"/>
              <a:t> Close</a:t>
            </a:r>
          </a:p>
          <a:p>
            <a:r>
              <a:rPr lang="en-US" sz="1400" dirty="0"/>
              <a:t>2017-03-21,142.110001,142.800003,139.729996,139.839996,39116800,139.839996</a:t>
            </a:r>
          </a:p>
          <a:p>
            <a:r>
              <a:rPr lang="en-US" sz="1400" dirty="0"/>
              <a:t>2017-03-20,140.399994,141.50,140.229996,141.460007,20213100,141.460007</a:t>
            </a:r>
          </a:p>
          <a:p>
            <a:r>
              <a:rPr lang="en-US" sz="1400" dirty="0"/>
              <a:t>2017-03-17,141.00,141.00,139.889999,139.990005,43597400,139.990005</a:t>
            </a:r>
          </a:p>
          <a:p>
            <a:r>
              <a:rPr lang="en-US" sz="1400" dirty="0"/>
              <a:t>2017-03-16,140.720001,141.020004,140.259995,140.690002,19132500,140.690002</a:t>
            </a:r>
          </a:p>
          <a:p>
            <a:r>
              <a:rPr lang="en-US" sz="1400" dirty="0"/>
              <a:t>2017-03-15,139.410004,140.75,139.029999,140.460007,25566800,140.460007</a:t>
            </a:r>
          </a:p>
          <a:p>
            <a:r>
              <a:rPr lang="en-US" sz="1400" dirty="0"/>
              <a:t>2017-03-14,139.300003,139.649994,138.839996,138.990005,15189700,138.990005</a:t>
            </a:r>
          </a:p>
          <a:p>
            <a:r>
              <a:rPr lang="en-US" sz="1400" dirty="0"/>
              <a:t>2017-03-13,138.850006,139.429993,138.820007,139.199997,17042400,139.199997</a:t>
            </a:r>
          </a:p>
          <a:p>
            <a:r>
              <a:rPr lang="en-US" sz="1400" dirty="0"/>
              <a:t>2017-03-10,139.25,139.360001,138.639999,139.139999,19488000,139.139999</a:t>
            </a:r>
          </a:p>
          <a:p>
            <a:r>
              <a:rPr lang="en-US" sz="1400" dirty="0"/>
              <a:t>2017-03-09,138.740005,138.789993,137.050003,138.679993,22065200,138.679993</a:t>
            </a:r>
          </a:p>
          <a:p>
            <a:r>
              <a:rPr lang="en-US" sz="1400" dirty="0"/>
              <a:t>2017-03-08,138.949997,139.800003,138.820007,139.00,18681800,139.00</a:t>
            </a:r>
          </a:p>
          <a:p>
            <a:r>
              <a:rPr lang="en-US" sz="1400" dirty="0"/>
              <a:t>2017-03-07,139.059998,139.979996,138.789993,139.520004,17267500,139.520004</a:t>
            </a:r>
          </a:p>
          <a:p>
            <a:r>
              <a:rPr lang="en-US" sz="1400" dirty="0"/>
              <a:t>2017-03-06,139.369995,139.770004,138.600006,139.339996,21155300,139.339996</a:t>
            </a:r>
          </a:p>
          <a:p>
            <a:r>
              <a:rPr lang="en-US" sz="1400" dirty="0"/>
              <a:t>2017-03-03,138.779999,139.830002,138.589996,139.779999,21108100,139.779999</a:t>
            </a:r>
          </a:p>
          <a:p>
            <a:r>
              <a:rPr lang="en-US" sz="1400" dirty="0"/>
              <a:t>2017-03-02,140.00,140.279999,138.759995,138.960007,26153300,138.960007</a:t>
            </a:r>
          </a:p>
          <a:p>
            <a:r>
              <a:rPr lang="en-US" sz="1400" dirty="0"/>
              <a:t>2017-03-01,137.889999,140.149994,137.600006,139.789993,36272400,139.789993</a:t>
            </a:r>
          </a:p>
          <a:p>
            <a:r>
              <a:rPr lang="en-US" sz="1400" dirty="0"/>
              <a:t>2017-02-28,137.080002,137.440002,136.699997,136.990005,23403500,136.990005</a:t>
            </a:r>
          </a:p>
          <a:p>
            <a:r>
              <a:rPr lang="en-US" sz="1400" dirty="0"/>
              <a:t>2017-02-27,137.139999,137.440002,136.279999,136.929993,20196400,136.929993</a:t>
            </a:r>
          </a:p>
          <a:p>
            <a:r>
              <a:rPr lang="en-US" sz="1400" dirty="0"/>
              <a:t>2017-02-24,135.910004,136.660004,135.279999,136.660004,21690900,136.660004</a:t>
            </a:r>
          </a:p>
          <a:p>
            <a:r>
              <a:rPr lang="en-US" sz="1400" dirty="0"/>
              <a:t>2017-02-23,137.380005,137.479996,136.300003,136.529999,20704100,136.529999</a:t>
            </a:r>
          </a:p>
          <a:p>
            <a:r>
              <a:rPr lang="en-US" sz="1400" dirty="0"/>
              <a:t>2017-02-22,136.429993,137.119995,136.110001,137.110001,20745300,137.110001</a:t>
            </a:r>
          </a:p>
        </p:txBody>
      </p:sp>
      <p:sp>
        <p:nvSpPr>
          <p:cNvPr id="59397" name="TextBox 7"/>
          <p:cNvSpPr txBox="1">
            <a:spLocks noChangeArrowheads="1"/>
          </p:cNvSpPr>
          <p:nvPr/>
        </p:nvSpPr>
        <p:spPr bwMode="auto">
          <a:xfrm>
            <a:off x="0" y="1412875"/>
            <a:ext cx="180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FF0000"/>
                </a:solidFill>
              </a:rPr>
              <a:t>table.csv</a:t>
            </a:r>
          </a:p>
        </p:txBody>
      </p:sp>
    </p:spTree>
    <p:extLst>
      <p:ext uri="{BB962C8B-B14F-4D97-AF65-F5344CB8AC3E}">
        <p14:creationId xmlns:p14="http://schemas.microsoft.com/office/powerpoint/2010/main" val="6173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3C7C565-C78E-1844-B0F0-4506F4F40B7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0419" name="Rectangle 5"/>
          <p:cNvSpPr>
            <a:spLocks noChangeArrowheads="1"/>
          </p:cNvSpPr>
          <p:nvPr/>
        </p:nvSpPr>
        <p:spPr bwMode="auto">
          <a:xfrm>
            <a:off x="179388" y="6615113"/>
            <a:ext cx="86042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800" dirty="0">
                <a:hlinkClick r:id="rId2"/>
              </a:rPr>
              <a:t>http://finance.yahoo.com/echarts?s=GOOG+Interactive#{"showArea":false,"showLine":false,"showCandle":true,"lineType":"candle","range":"5y","allowChartStacking":true</a:t>
            </a:r>
            <a:r>
              <a:rPr lang="en-US" altLang="en-US" sz="800" dirty="0"/>
              <a:t>}</a:t>
            </a:r>
          </a:p>
        </p:txBody>
      </p:sp>
      <p:sp>
        <p:nvSpPr>
          <p:cNvPr id="60420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96975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Yahoo Finance Charts </a:t>
            </a:r>
            <a:b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Alphabet Inc. (GOOG)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23007"/>
            <a:ext cx="7032460" cy="5274345"/>
          </a:xfrm>
          <a:prstGeom prst="rect">
            <a:avLst/>
          </a:prstGeom>
        </p:spPr>
      </p:pic>
      <p:sp>
        <p:nvSpPr>
          <p:cNvPr id="60421" name="Rectangle 7"/>
          <p:cNvSpPr>
            <a:spLocks noChangeArrowheads="1"/>
          </p:cNvSpPr>
          <p:nvPr/>
        </p:nvSpPr>
        <p:spPr bwMode="auto">
          <a:xfrm>
            <a:off x="3332163" y="3244850"/>
            <a:ext cx="2479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/>
              <a:t>Alphabet Inc. (GOOG)</a:t>
            </a:r>
          </a:p>
        </p:txBody>
      </p:sp>
    </p:spTree>
    <p:extLst>
      <p:ext uri="{BB962C8B-B14F-4D97-AF65-F5344CB8AC3E}">
        <p14:creationId xmlns:p14="http://schemas.microsoft.com/office/powerpoint/2010/main" val="40072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5538"/>
          </a:xfrm>
        </p:spPr>
        <p:txBody>
          <a:bodyPr/>
          <a:lstStyle/>
          <a:p>
            <a:r>
              <a:rPr lang="en-US" altLang="en-US" sz="4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Dow Jones Industrial Average </a:t>
            </a:r>
            <a:br>
              <a:rPr lang="en-US" altLang="en-US" sz="4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4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(^DJI) </a:t>
            </a:r>
          </a:p>
        </p:txBody>
      </p:sp>
      <p:sp>
        <p:nvSpPr>
          <p:cNvPr id="6349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973140B-FD24-8741-803D-9EF1D7D555E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3492" name="Rectangle 5"/>
          <p:cNvSpPr>
            <a:spLocks noChangeArrowheads="1"/>
          </p:cNvSpPr>
          <p:nvPr/>
        </p:nvSpPr>
        <p:spPr bwMode="auto">
          <a:xfrm>
            <a:off x="2627313" y="6488113"/>
            <a:ext cx="37946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 smtClean="0">
                <a:hlinkClick r:id="rId2" invalidUrl="http://finance.yahoo.com/chart/^DJI"/>
              </a:rPr>
              <a:t>http</a:t>
            </a:r>
            <a:r>
              <a:rPr lang="en-US" altLang="en-US" sz="1800" dirty="0">
                <a:hlinkClick r:id="rId3" invalidUrl="http://finance.yahoo.com/chart/^DJI"/>
              </a:rPr>
              <a:t>://finance.yahoo.com/chart</a:t>
            </a:r>
            <a:r>
              <a:rPr lang="en-US" altLang="en-US" sz="1800" dirty="0" smtClean="0">
                <a:hlinkClick r:id="rId4" invalidUrl="http://finance.yahoo.com/chart/^DJI"/>
              </a:rPr>
              <a:t>/^DJI</a:t>
            </a:r>
            <a:endParaRPr lang="en-US" altLang="en-US" sz="18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24744"/>
            <a:ext cx="7344816" cy="543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13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5538"/>
          </a:xfrm>
        </p:spPr>
        <p:txBody>
          <a:bodyPr/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TSEC weighted index (^TWII) - </a:t>
            </a:r>
            <a:r>
              <a:rPr lang="en-US" altLang="en-US" sz="36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Taiwan</a:t>
            </a:r>
          </a:p>
        </p:txBody>
      </p:sp>
      <p:sp>
        <p:nvSpPr>
          <p:cNvPr id="6451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3AAC0B8-6F8E-934C-8FCB-52F9F667EA83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4516" name="Rectangle 5"/>
          <p:cNvSpPr>
            <a:spLocks noChangeArrowheads="1"/>
          </p:cNvSpPr>
          <p:nvPr/>
        </p:nvSpPr>
        <p:spPr bwMode="auto">
          <a:xfrm>
            <a:off x="2672774" y="6516052"/>
            <a:ext cx="37946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 dirty="0">
                <a:hlinkClick r:id="rId2" invalidUrl="http://finance.yahoo.com/chart/^DJI"/>
              </a:rPr>
              <a:t>http</a:t>
            </a:r>
            <a:r>
              <a:rPr lang="en-US" altLang="en-US" sz="1800" dirty="0">
                <a:hlinkClick r:id="rId3" invalidUrl="http://finance.yahoo.com/chart/^DJI"/>
              </a:rPr>
              <a:t>://finance.yahoo.com/chart</a:t>
            </a:r>
            <a:r>
              <a:rPr lang="en-US" altLang="en-US" sz="1800" dirty="0">
                <a:hlinkClick r:id="rId4" invalidUrl="http://finance.yahoo.com/chart/^DJI"/>
              </a:rPr>
              <a:t>/^</a:t>
            </a:r>
            <a:r>
              <a:rPr lang="en-US" altLang="en-US" sz="1800" dirty="0" smtClean="0">
                <a:hlinkClick r:id="rId5" invalidUrl="http://finance.yahoo.com/chart/^DJI"/>
              </a:rPr>
              <a:t>DJI</a:t>
            </a:r>
            <a:endParaRPr lang="en-US" alt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54949"/>
            <a:ext cx="7324648" cy="546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23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413DAB0-37F9-DE4B-B222-B630FAA57F6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1443" name="Rectangle 6"/>
          <p:cNvSpPr>
            <a:spLocks noChangeArrowheads="1"/>
          </p:cNvSpPr>
          <p:nvPr/>
        </p:nvSpPr>
        <p:spPr bwMode="auto">
          <a:xfrm>
            <a:off x="2124075" y="6488113"/>
            <a:ext cx="42116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2"/>
              </a:rPr>
              <a:t>http://finance.yahoo.com/q?s=2330.TW</a:t>
            </a:r>
            <a:endParaRPr lang="en-US" altLang="en-US" sz="1800" dirty="0"/>
          </a:p>
        </p:txBody>
      </p:sp>
      <p:sp>
        <p:nvSpPr>
          <p:cNvPr id="61444" name="Rectangle 7"/>
          <p:cNvSpPr>
            <a:spLocks noChangeArrowheads="1"/>
          </p:cNvSpPr>
          <p:nvPr/>
        </p:nvSpPr>
        <p:spPr bwMode="auto">
          <a:xfrm>
            <a:off x="0" y="44450"/>
            <a:ext cx="914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4F81BD"/>
                </a:solidFill>
                <a:latin typeface="Calibri" charset="0"/>
              </a:rPr>
              <a:t>Taiwan Semiconductor Manufacturing Company Limited (2330.TW)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31" y="1046990"/>
            <a:ext cx="7263069" cy="548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2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39908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週次 (Week)    日期 (Date)    內容 (Subject/Topics)</a:t>
            </a:r>
          </a:p>
          <a:p>
            <a:pPr>
              <a:buFont typeface="Arial" charset="0"/>
              <a:buNone/>
            </a:pPr>
            <a:r>
              <a:rPr lang="en-US" altLang="zh-TW" sz="2400" dirty="0">
                <a:solidFill>
                  <a:srgbClr val="4F6228"/>
                </a:solidFill>
                <a:latin typeface="Calibri" charset="0"/>
                <a:ea typeface="標楷體" charset="-120"/>
              </a:rPr>
              <a:t>14    </a:t>
            </a:r>
            <a:r>
              <a:rPr lang="en-US" altLang="zh-TW" sz="2400" dirty="0" smtClean="0">
                <a:solidFill>
                  <a:srgbClr val="4F6228"/>
                </a:solidFill>
                <a:latin typeface="Calibri" charset="0"/>
                <a:ea typeface="標楷體" charset="-120"/>
              </a:rPr>
              <a:t>2017/05/17    </a:t>
            </a:r>
            <a:r>
              <a:rPr lang="en-US" altLang="zh-TW" sz="2400" dirty="0">
                <a:solidFill>
                  <a:srgbClr val="4F6228"/>
                </a:solidFill>
                <a:latin typeface="Calibri" charset="0"/>
                <a:ea typeface="標楷體" charset="-120"/>
              </a:rPr>
              <a:t>Social Network Analysis (</a:t>
            </a:r>
            <a:r>
              <a:rPr lang="zh-TW" altLang="en-US" sz="2400" dirty="0">
                <a:solidFill>
                  <a:srgbClr val="4F6228"/>
                </a:solidFill>
                <a:latin typeface="Calibri" charset="0"/>
                <a:ea typeface="標楷體" charset="-120"/>
              </a:rPr>
              <a:t>社會網絡分析</a:t>
            </a:r>
            <a:r>
              <a:rPr lang="en-US" altLang="zh-TW" sz="2400" dirty="0">
                <a:solidFill>
                  <a:srgbClr val="4F6228"/>
                </a:solidFill>
                <a:latin typeface="Calibri" charset="0"/>
                <a:ea typeface="標楷體" charset="-120"/>
              </a:rPr>
              <a:t>)</a:t>
            </a:r>
          </a:p>
          <a:p>
            <a:pPr>
              <a:buFont typeface="Arial" charset="0"/>
              <a:buNone/>
            </a:pPr>
            <a:r>
              <a:rPr lang="en-US" altLang="zh-TW" sz="2400" dirty="0">
                <a:solidFill>
                  <a:srgbClr val="4F6228"/>
                </a:solidFill>
                <a:latin typeface="Calibri" charset="0"/>
                <a:ea typeface="標楷體" charset="-120"/>
              </a:rPr>
              <a:t>15    </a:t>
            </a:r>
            <a:r>
              <a:rPr lang="en-US" altLang="zh-TW" sz="2400" dirty="0" smtClean="0">
                <a:solidFill>
                  <a:srgbClr val="4F6228"/>
                </a:solidFill>
                <a:latin typeface="Calibri" charset="0"/>
                <a:ea typeface="標楷體" charset="-120"/>
              </a:rPr>
              <a:t>2017/05/24    </a:t>
            </a:r>
            <a:r>
              <a:rPr lang="en-US" altLang="zh-TW" sz="2400" dirty="0">
                <a:solidFill>
                  <a:srgbClr val="4F6228"/>
                </a:solidFill>
                <a:latin typeface="Calibri" charset="0"/>
                <a:ea typeface="標楷體" charset="-120"/>
              </a:rPr>
              <a:t>Measurements of Social Network (</a:t>
            </a:r>
            <a:r>
              <a:rPr lang="zh-TW" altLang="en-US" sz="2400" dirty="0">
                <a:solidFill>
                  <a:srgbClr val="4F6228"/>
                </a:solidFill>
                <a:latin typeface="Calibri" charset="0"/>
                <a:ea typeface="標楷體" charset="-120"/>
              </a:rPr>
              <a:t>社會網絡量測</a:t>
            </a:r>
            <a:r>
              <a:rPr lang="en-US" altLang="zh-TW" sz="2400" dirty="0">
                <a:solidFill>
                  <a:srgbClr val="4F6228"/>
                </a:solidFill>
                <a:latin typeface="Calibri" charset="0"/>
                <a:ea typeface="標楷體" charset="-120"/>
              </a:rPr>
              <a:t>)</a:t>
            </a:r>
          </a:p>
          <a:p>
            <a:pPr>
              <a:buFont typeface="Arial" charset="0"/>
              <a:buNone/>
            </a:pPr>
            <a:r>
              <a:rPr lang="en-US" altLang="zh-TW" sz="2400" dirty="0">
                <a:solidFill>
                  <a:srgbClr val="4F6228"/>
                </a:solidFill>
                <a:latin typeface="Calibri" charset="0"/>
                <a:ea typeface="標楷體" charset="-120"/>
              </a:rPr>
              <a:t>16    </a:t>
            </a:r>
            <a:r>
              <a:rPr lang="en-US" altLang="zh-TW" sz="2400" dirty="0" smtClean="0">
                <a:solidFill>
                  <a:srgbClr val="4F6228"/>
                </a:solidFill>
                <a:latin typeface="Calibri" charset="0"/>
                <a:ea typeface="標楷體" charset="-120"/>
              </a:rPr>
              <a:t>2017/05/31    </a:t>
            </a:r>
            <a:r>
              <a:rPr lang="en-US" altLang="zh-TW" sz="2400" dirty="0">
                <a:solidFill>
                  <a:srgbClr val="4F6228"/>
                </a:solidFill>
                <a:latin typeface="Calibri" charset="0"/>
                <a:ea typeface="標楷體" charset="-120"/>
              </a:rPr>
              <a:t>Tools of Social Network Analysis </a:t>
            </a:r>
            <a:br>
              <a:rPr lang="en-US" altLang="zh-TW" sz="2400" dirty="0">
                <a:solidFill>
                  <a:srgbClr val="4F6228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rgbClr val="4F6228"/>
                </a:solidFill>
                <a:latin typeface="Calibri" charset="0"/>
                <a:ea typeface="標楷體" charset="-120"/>
              </a:rPr>
              <a:t>                             (</a:t>
            </a:r>
            <a:r>
              <a:rPr lang="zh-TW" altLang="en-US" sz="2400" dirty="0">
                <a:solidFill>
                  <a:srgbClr val="4F6228"/>
                </a:solidFill>
                <a:latin typeface="Calibri" charset="0"/>
                <a:ea typeface="標楷體" charset="-120"/>
              </a:rPr>
              <a:t>社會網絡分析工具</a:t>
            </a:r>
            <a:r>
              <a:rPr lang="en-US" altLang="zh-TW" sz="2400" dirty="0">
                <a:solidFill>
                  <a:srgbClr val="4F6228"/>
                </a:solidFill>
                <a:latin typeface="Calibri" charset="0"/>
                <a:ea typeface="標楷體" charset="-120"/>
              </a:rPr>
              <a:t>)</a:t>
            </a:r>
          </a:p>
          <a:p>
            <a:pPr>
              <a:buFont typeface="Arial" charset="0"/>
              <a:buNone/>
            </a:pPr>
            <a:r>
              <a:rPr lang="en-US" altLang="zh-TW" sz="2400" dirty="0">
                <a:solidFill>
                  <a:srgbClr val="984807"/>
                </a:solidFill>
                <a:latin typeface="Calibri" charset="0"/>
                <a:ea typeface="標楷體" charset="-120"/>
              </a:rPr>
              <a:t>17    </a:t>
            </a:r>
            <a:r>
              <a:rPr lang="en-US" altLang="zh-TW" sz="2400" dirty="0" smtClean="0">
                <a:solidFill>
                  <a:srgbClr val="984807"/>
                </a:solidFill>
                <a:latin typeface="Calibri" charset="0"/>
                <a:ea typeface="標楷體" charset="-120"/>
              </a:rPr>
              <a:t>2017/06/07    </a:t>
            </a:r>
            <a:r>
              <a:rPr lang="en-US" altLang="zh-TW" sz="2400" dirty="0">
                <a:solidFill>
                  <a:srgbClr val="984807"/>
                </a:solidFill>
                <a:latin typeface="Calibri" charset="0"/>
                <a:ea typeface="標楷體" charset="-120"/>
              </a:rPr>
              <a:t>Final Project Presentation I (</a:t>
            </a:r>
            <a:r>
              <a:rPr lang="zh-TW" altLang="en-US" sz="2400" dirty="0">
                <a:solidFill>
                  <a:srgbClr val="984807"/>
                </a:solidFill>
                <a:latin typeface="Calibri" charset="0"/>
                <a:ea typeface="標楷體" charset="-120"/>
              </a:rPr>
              <a:t>期末報告 </a:t>
            </a:r>
            <a:r>
              <a:rPr lang="en-US" altLang="zh-TW" sz="2400" dirty="0">
                <a:solidFill>
                  <a:srgbClr val="984807"/>
                </a:solidFill>
                <a:latin typeface="Calibri" charset="0"/>
                <a:ea typeface="標楷體" charset="-120"/>
              </a:rPr>
              <a:t>I)</a:t>
            </a:r>
          </a:p>
          <a:p>
            <a:pPr>
              <a:buFont typeface="Arial" charset="0"/>
              <a:buNone/>
            </a:pPr>
            <a:r>
              <a:rPr lang="en-US" altLang="zh-TW" sz="2400" dirty="0">
                <a:solidFill>
                  <a:srgbClr val="984807"/>
                </a:solidFill>
                <a:latin typeface="Calibri" charset="0"/>
                <a:ea typeface="標楷體" charset="-120"/>
              </a:rPr>
              <a:t>18    </a:t>
            </a:r>
            <a:r>
              <a:rPr lang="en-US" altLang="zh-TW" sz="2400" dirty="0" smtClean="0">
                <a:solidFill>
                  <a:srgbClr val="984807"/>
                </a:solidFill>
                <a:latin typeface="Calibri" charset="0"/>
                <a:ea typeface="標楷體" charset="-120"/>
              </a:rPr>
              <a:t>2017/06/14    </a:t>
            </a:r>
            <a:r>
              <a:rPr lang="en-US" altLang="zh-TW" sz="2400" dirty="0">
                <a:solidFill>
                  <a:srgbClr val="984807"/>
                </a:solidFill>
                <a:latin typeface="Calibri" charset="0"/>
                <a:ea typeface="標楷體" charset="-120"/>
              </a:rPr>
              <a:t>Final Project Presentation II (</a:t>
            </a:r>
            <a:r>
              <a:rPr lang="zh-TW" altLang="en-US" sz="2400" dirty="0">
                <a:solidFill>
                  <a:srgbClr val="984807"/>
                </a:solidFill>
                <a:latin typeface="Calibri" charset="0"/>
                <a:ea typeface="標楷體" charset="-120"/>
              </a:rPr>
              <a:t>期末報告 </a:t>
            </a:r>
            <a:r>
              <a:rPr lang="en-US" altLang="zh-TW" sz="2400" dirty="0">
                <a:solidFill>
                  <a:srgbClr val="984807"/>
                </a:solidFill>
                <a:latin typeface="Calibri" charset="0"/>
                <a:ea typeface="標楷體" charset="-120"/>
              </a:rPr>
              <a:t>II)</a:t>
            </a:r>
          </a:p>
        </p:txBody>
      </p:sp>
      <p:sp>
        <p:nvSpPr>
          <p:cNvPr id="13315" name="矩形 4"/>
          <p:cNvSpPr>
            <a:spLocks noChangeArrowheads="1"/>
          </p:cNvSpPr>
          <p:nvPr/>
        </p:nvSpPr>
        <p:spPr bwMode="auto">
          <a:xfrm>
            <a:off x="395288" y="260350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1331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2EFA46E-E242-2847-9CA3-CCBCAAAD28A1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86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A311229-ACC6-C340-ADE1-9E09E499396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2467" name="Rectangle 5"/>
          <p:cNvSpPr>
            <a:spLocks noChangeArrowheads="1"/>
          </p:cNvSpPr>
          <p:nvPr/>
        </p:nvSpPr>
        <p:spPr bwMode="auto">
          <a:xfrm>
            <a:off x="395288" y="6588060"/>
            <a:ext cx="82089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 dirty="0">
                <a:hlinkClick r:id="rId2"/>
              </a:rPr>
              <a:t>http://</a:t>
            </a:r>
            <a:r>
              <a:rPr lang="en-US" altLang="en-US" sz="1800" dirty="0" smtClean="0">
                <a:hlinkClick r:id="rId2"/>
              </a:rPr>
              <a:t>finance.yahoo.com/chart/2330.TW</a:t>
            </a:r>
            <a:endParaRPr lang="en-US" altLang="en-US" sz="1800" dirty="0" smtClean="0"/>
          </a:p>
        </p:txBody>
      </p:sp>
      <p:sp>
        <p:nvSpPr>
          <p:cNvPr id="62468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96975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Yahoo Finance Charts </a:t>
            </a:r>
            <a:b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TSMC (2330.TW)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05" y="1265172"/>
            <a:ext cx="7065315" cy="53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11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437F753-2AEE-8F44-8FE5-A14755513AE0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5539" name="Rectangle 1"/>
          <p:cNvSpPr>
            <a:spLocks noChangeArrowheads="1"/>
          </p:cNvSpPr>
          <p:nvPr/>
        </p:nvSpPr>
        <p:spPr bwMode="auto">
          <a:xfrm>
            <a:off x="179388" y="188639"/>
            <a:ext cx="8964612" cy="2133569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1800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pd</a:t>
            </a:r>
            <a:endParaRPr lang="en-US" altLang="en-US" sz="1800" b="1" dirty="0">
              <a:latin typeface="Courier" charset="0"/>
              <a:ea typeface="標楷體" charset="-120"/>
            </a:endParaRPr>
          </a:p>
          <a:p>
            <a:r>
              <a:rPr lang="en-US" altLang="en-US" sz="18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pandas_datareader.data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 as web</a:t>
            </a:r>
          </a:p>
          <a:p>
            <a:r>
              <a:rPr lang="en-US" altLang="en-US" sz="1800" b="1" dirty="0" err="1" smtClean="0">
                <a:latin typeface="Courier" charset="0"/>
                <a:ea typeface="標楷體" charset="-120"/>
              </a:rPr>
              <a:t>df</a:t>
            </a:r>
            <a:r>
              <a:rPr lang="en-US" altLang="en-US" sz="1800" b="1" dirty="0" smtClean="0">
                <a:latin typeface="Courier" charset="0"/>
                <a:ea typeface="標楷體" charset="-120"/>
              </a:rPr>
              <a:t> 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= 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web.DataReader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('AAPL', 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data_source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='yahoo', start='1/1/2010', end='3/21/2017')</a:t>
            </a:r>
          </a:p>
          <a:p>
            <a:r>
              <a:rPr lang="en-US" altLang="en-US" sz="1800" b="1" dirty="0" err="1" smtClean="0">
                <a:latin typeface="Courier" charset="0"/>
                <a:ea typeface="標楷體" charset="-120"/>
              </a:rPr>
              <a:t>df.to_csv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('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AAPL.csv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')</a:t>
            </a:r>
          </a:p>
          <a:p>
            <a:r>
              <a:rPr lang="en-US" altLang="en-US" sz="1800" b="1" dirty="0" err="1">
                <a:latin typeface="Courier" charset="0"/>
                <a:ea typeface="標楷體" charset="-120"/>
              </a:rPr>
              <a:t>df.tail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()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" y="2564904"/>
            <a:ext cx="8820472" cy="407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6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859DE0F-8FE0-6247-9BD9-BF144CF1A68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7827" name="Rectangle 5"/>
          <p:cNvSpPr>
            <a:spLocks noChangeArrowheads="1"/>
          </p:cNvSpPr>
          <p:nvPr/>
        </p:nvSpPr>
        <p:spPr bwMode="auto">
          <a:xfrm>
            <a:off x="539750" y="115888"/>
            <a:ext cx="8424863" cy="1512887"/>
          </a:xfrm>
          <a:prstGeom prst="rect">
            <a:avLst/>
          </a:prstGeom>
          <a:solidFill>
            <a:srgbClr val="FDEA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web.DataReader</a:t>
            </a:r>
            <a:r>
              <a:rPr lang="en-US" altLang="en-US" b="1" dirty="0">
                <a:latin typeface="Courier" charset="0"/>
                <a:ea typeface="標楷體" charset="-120"/>
              </a:rPr>
              <a:t>('GOOG',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data_source</a:t>
            </a:r>
            <a:r>
              <a:rPr lang="en-US" altLang="en-US" b="1" dirty="0">
                <a:latin typeface="Courier" charset="0"/>
                <a:ea typeface="標楷體" charset="-120"/>
              </a:rPr>
              <a:t>='yahoo', start='1/1/1980', end=</a:t>
            </a:r>
            <a:r>
              <a:rPr lang="en-US" altLang="en-US" b="1" dirty="0" smtClean="0">
                <a:latin typeface="Courier" charset="0"/>
                <a:ea typeface="標楷體" charset="-120"/>
              </a:rPr>
              <a:t>'3/21/2017')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 err="1" smtClean="0">
                <a:latin typeface="Courier" charset="0"/>
                <a:ea typeface="標楷體" charset="-120"/>
              </a:rPr>
              <a:t>df.head</a:t>
            </a:r>
            <a:r>
              <a:rPr lang="en-US" altLang="en-US" b="1" dirty="0" smtClean="0">
                <a:latin typeface="Courier" charset="0"/>
                <a:ea typeface="標楷體" charset="-120"/>
              </a:rPr>
              <a:t>(10)</a:t>
            </a:r>
            <a:endParaRPr lang="en-US" altLang="en-US" b="1" dirty="0">
              <a:latin typeface="Courier" charset="0"/>
              <a:ea typeface="標楷體" charset="-12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16176"/>
            <a:ext cx="8611018" cy="488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28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B2EA244-B2A6-5E46-900C-CD1ED52FE274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8851" name="Rectangle 5"/>
          <p:cNvSpPr>
            <a:spLocks noChangeArrowheads="1"/>
          </p:cNvSpPr>
          <p:nvPr/>
        </p:nvSpPr>
        <p:spPr bwMode="auto">
          <a:xfrm>
            <a:off x="539750" y="260350"/>
            <a:ext cx="8424863" cy="792163"/>
          </a:xfrm>
          <a:prstGeom prst="rect">
            <a:avLst/>
          </a:prstGeom>
          <a:solidFill>
            <a:srgbClr val="FDEA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>
                <a:latin typeface="Courier" charset="0"/>
                <a:ea typeface="標楷體" charset="-120"/>
              </a:rPr>
              <a:t>df.tail(10)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74750"/>
            <a:ext cx="7741047" cy="522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2DBB37D-E758-9045-8760-6527DDAD20C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9874" name="Rectangle 6"/>
          <p:cNvSpPr>
            <a:spLocks noChangeArrowheads="1"/>
          </p:cNvSpPr>
          <p:nvPr/>
        </p:nvSpPr>
        <p:spPr bwMode="auto">
          <a:xfrm>
            <a:off x="900113" y="333375"/>
            <a:ext cx="7559675" cy="1008063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4400" b="1" dirty="0" err="1" smtClean="0">
                <a:latin typeface="Courier" charset="0"/>
                <a:ea typeface="標楷體" charset="-120"/>
              </a:rPr>
              <a:t>df.count</a:t>
            </a:r>
            <a:r>
              <a:rPr lang="en-US" altLang="en-US" sz="4400" b="1" dirty="0">
                <a:latin typeface="Courier" charset="0"/>
                <a:ea typeface="標楷體" charset="-120"/>
              </a:rPr>
              <a:t>()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50" y="1847850"/>
            <a:ext cx="4074938" cy="388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3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FFE5374-AF79-7441-AF3E-92085D9FE1D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6563" name="Rectangle 1"/>
          <p:cNvSpPr>
            <a:spLocks noChangeArrowheads="1"/>
          </p:cNvSpPr>
          <p:nvPr/>
        </p:nvSpPr>
        <p:spPr bwMode="auto">
          <a:xfrm>
            <a:off x="251520" y="116632"/>
            <a:ext cx="8713788" cy="1224136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mr-IN" altLang="en-US" sz="3600" b="1" dirty="0" err="1">
                <a:latin typeface="Courier" charset="0"/>
                <a:ea typeface="標楷體" charset="-120"/>
              </a:rPr>
              <a:t>df.ix</a:t>
            </a:r>
            <a:r>
              <a:rPr lang="mr-IN" altLang="en-US" sz="3600" b="1" dirty="0">
                <a:latin typeface="Courier" charset="0"/>
                <a:ea typeface="標楷體" charset="-120"/>
              </a:rPr>
              <a:t>['2015-12-31']</a:t>
            </a:r>
            <a:endParaRPr lang="en-US" altLang="en-US" sz="3600" b="1" dirty="0">
              <a:latin typeface="Courier" charset="0"/>
              <a:ea typeface="標楷體" charset="-12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276872"/>
            <a:ext cx="6186426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19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3B5EACE-D7F0-4844-B3A9-A2E4A235B405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81922" name="Rectangle 4"/>
          <p:cNvSpPr>
            <a:spLocks noChangeArrowheads="1"/>
          </p:cNvSpPr>
          <p:nvPr/>
        </p:nvSpPr>
        <p:spPr bwMode="auto">
          <a:xfrm>
            <a:off x="47625" y="188640"/>
            <a:ext cx="9036050" cy="71913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600" b="1" smtClean="0">
                <a:latin typeface="Courier" charset="0"/>
                <a:ea typeface="標楷體" charset="-120"/>
              </a:rPr>
              <a:t>df.to_csv</a:t>
            </a:r>
            <a:r>
              <a:rPr lang="en-US" altLang="en-US" sz="2600" b="1" dirty="0">
                <a:latin typeface="Courier" charset="0"/>
                <a:ea typeface="標楷體" charset="-120"/>
              </a:rPr>
              <a:t>('2330.TW.Yahoo.Finance.Data.csv')</a:t>
            </a:r>
          </a:p>
        </p:txBody>
      </p:sp>
      <p:pic>
        <p:nvPicPr>
          <p:cNvPr id="8192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614488"/>
            <a:ext cx="7226300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516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09940"/>
            <a:ext cx="8229600" cy="5949280"/>
          </a:xfrm>
        </p:spPr>
        <p:txBody>
          <a:bodyPr/>
          <a:lstStyle/>
          <a:p>
            <a:r>
              <a:rPr lang="en-US" sz="9000" smtClean="0">
                <a:solidFill>
                  <a:schemeClr val="accent1"/>
                </a:solidFill>
              </a:rPr>
              <a:t>Python Pandas </a:t>
            </a:r>
            <a:br>
              <a:rPr lang="en-US" sz="9000" smtClean="0">
                <a:solidFill>
                  <a:schemeClr val="accent1"/>
                </a:solidFill>
              </a:rPr>
            </a:br>
            <a:r>
              <a:rPr lang="en-US" sz="9000" smtClean="0">
                <a:solidFill>
                  <a:schemeClr val="accent1"/>
                </a:solidFill>
              </a:rPr>
              <a:t>for Finance</a:t>
            </a:r>
            <a:endParaRPr lang="en-US" sz="900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57</a:t>
            </a:fld>
            <a:endParaRPr lang="zh-TW" altLang="en-US"/>
          </a:p>
        </p:txBody>
      </p:sp>
      <p:sp>
        <p:nvSpPr>
          <p:cNvPr id="8" name="Rectangle 7"/>
          <p:cNvSpPr/>
          <p:nvPr/>
        </p:nvSpPr>
        <p:spPr>
          <a:xfrm>
            <a:off x="2123728" y="6578124"/>
            <a:ext cx="55983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mapattack.wordpress.com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/2017/02/12/using-python-for-stocks-1/</a:t>
            </a:r>
          </a:p>
        </p:txBody>
      </p:sp>
    </p:spTree>
    <p:extLst>
      <p:ext uri="{BB962C8B-B14F-4D97-AF65-F5344CB8AC3E}">
        <p14:creationId xmlns:p14="http://schemas.microsoft.com/office/powerpoint/2010/main" val="65739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en-US" smtClean="0">
                <a:solidFill>
                  <a:schemeClr val="accent1"/>
                </a:solidFill>
              </a:rPr>
              <a:t>Python Pandas for Finance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58</a:t>
            </a:fld>
            <a:endParaRPr lang="zh-TW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3908896"/>
            <a:ext cx="8801100" cy="2184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23728" y="6578124"/>
            <a:ext cx="55983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mapattack.wordpress.com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/2017/02/12/using-python-for-stocks-1/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61937" y="894973"/>
            <a:ext cx="8424863" cy="2587356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pd</a:t>
            </a:r>
            <a:endParaRPr lang="en-US" altLang="en-US" sz="2800" b="1" dirty="0">
              <a:latin typeface="Courier" charset="0"/>
              <a:ea typeface="標楷體" charset="-120"/>
            </a:endParaRPr>
          </a:p>
          <a:p>
            <a:r>
              <a:rPr lang="en-US" altLang="en-US" sz="28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pandas_datareader.data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 as web</a:t>
            </a:r>
          </a:p>
          <a:p>
            <a:r>
              <a:rPr lang="en-US" altLang="en-US" sz="28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matplotlib.pyplot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 as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plt</a:t>
            </a:r>
            <a:endParaRPr lang="en-US" altLang="en-US" sz="2800" b="1" dirty="0">
              <a:latin typeface="Courier" charset="0"/>
              <a:ea typeface="標楷體" charset="-120"/>
            </a:endParaRPr>
          </a:p>
          <a:p>
            <a:r>
              <a:rPr lang="en-US" altLang="en-US" sz="28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seaborn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 as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sns</a:t>
            </a:r>
            <a:endParaRPr lang="en-US" altLang="en-US" sz="2800" b="1" dirty="0">
              <a:latin typeface="Courier" charset="0"/>
              <a:ea typeface="標楷體" charset="-120"/>
            </a:endParaRPr>
          </a:p>
          <a:p>
            <a:r>
              <a:rPr lang="en-US" altLang="en-US" sz="28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datetime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 as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dt</a:t>
            </a:r>
            <a:endParaRPr lang="en-US" altLang="en-US" sz="2800" b="1" dirty="0">
              <a:latin typeface="Courier" charset="0"/>
              <a:ea typeface="標楷體" charset="-120"/>
            </a:endParaRPr>
          </a:p>
          <a:p>
            <a:r>
              <a:rPr lang="en-US" altLang="en-US" sz="2800" b="1" dirty="0">
                <a:latin typeface="Courier" charset="0"/>
                <a:ea typeface="標楷體" charset="-120"/>
              </a:rPr>
              <a:t>%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matplotlib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 inline</a:t>
            </a:r>
          </a:p>
        </p:txBody>
      </p:sp>
    </p:spTree>
    <p:extLst>
      <p:ext uri="{BB962C8B-B14F-4D97-AF65-F5344CB8AC3E}">
        <p14:creationId xmlns:p14="http://schemas.microsoft.com/office/powerpoint/2010/main" val="144763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59</a:t>
            </a:fld>
            <a:endParaRPr lang="zh-TW" altLang="en-US"/>
          </a:p>
        </p:txBody>
      </p:sp>
      <p:sp>
        <p:nvSpPr>
          <p:cNvPr id="8" name="Rectangle 7"/>
          <p:cNvSpPr/>
          <p:nvPr/>
        </p:nvSpPr>
        <p:spPr>
          <a:xfrm>
            <a:off x="2123728" y="6578124"/>
            <a:ext cx="55983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mapattack.wordpress.com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/2017/02/12/using-python-for-stocks-1/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43641" y="783694"/>
            <a:ext cx="8424863" cy="2587356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000" b="1" dirty="0">
                <a:latin typeface="Courier" charset="0"/>
                <a:ea typeface="標楷體" charset="-120"/>
              </a:rPr>
              <a:t>#Read Stock Data from Yahoo Finance</a:t>
            </a:r>
          </a:p>
          <a:p>
            <a:r>
              <a:rPr lang="en-US" altLang="en-US" sz="2000" b="1" dirty="0">
                <a:latin typeface="Courier" charset="0"/>
                <a:ea typeface="標楷體" charset="-120"/>
              </a:rPr>
              <a:t>end =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dt.datetime.now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()</a:t>
            </a:r>
          </a:p>
          <a:p>
            <a:r>
              <a:rPr lang="en-US" altLang="en-US" sz="2000" b="1" dirty="0">
                <a:latin typeface="Courier" charset="0"/>
                <a:ea typeface="標楷體" charset="-120"/>
              </a:rPr>
              <a:t>#start =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dt.datetime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(end.year-2,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end.month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,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end.day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sz="2000" b="1" dirty="0">
                <a:latin typeface="Courier" charset="0"/>
                <a:ea typeface="標楷體" charset="-120"/>
              </a:rPr>
              <a:t>start =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dt.datetime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(2015, 1, 1)</a:t>
            </a:r>
          </a:p>
          <a:p>
            <a:r>
              <a:rPr lang="en-US" altLang="en-US" sz="20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web.DataReader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("AAPL", 'yahoo', start, end)</a:t>
            </a:r>
          </a:p>
          <a:p>
            <a:r>
              <a:rPr lang="en-US" altLang="en-US" sz="2000" b="1" dirty="0" err="1">
                <a:latin typeface="Courier" charset="0"/>
                <a:ea typeface="標楷體" charset="-120"/>
              </a:rPr>
              <a:t>df.to_csv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('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AAPL.csv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')</a:t>
            </a:r>
          </a:p>
          <a:p>
            <a:r>
              <a:rPr lang="en-US" altLang="en-US" sz="2000" b="1" dirty="0" err="1">
                <a:latin typeface="Courier" charset="0"/>
                <a:ea typeface="標楷體" charset="-120"/>
              </a:rPr>
              <a:t>df.from_csv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('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AAPL.csv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')</a:t>
            </a:r>
          </a:p>
          <a:p>
            <a:r>
              <a:rPr lang="en-US" altLang="en-US" sz="2000" b="1" dirty="0" err="1">
                <a:latin typeface="Courier" charset="0"/>
                <a:ea typeface="標楷體" charset="-120"/>
              </a:rPr>
              <a:t>df.tail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()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en-US" smtClean="0">
                <a:solidFill>
                  <a:schemeClr val="accent1"/>
                </a:solidFill>
              </a:rPr>
              <a:t>Python Pandas for Finance</a:t>
            </a:r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435880"/>
            <a:ext cx="4902745" cy="305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4C554E7-C305-2143-B6E3-FCD3D270962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150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81075"/>
            <a:ext cx="852646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2795588" y="6423025"/>
            <a:ext cx="35544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www.python.org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/community/logos/</a:t>
            </a:r>
          </a:p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pandas.pydata.org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</a:p>
        </p:txBody>
      </p:sp>
      <p:pic>
        <p:nvPicPr>
          <p:cNvPr id="2150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789363"/>
            <a:ext cx="8872538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099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60</a:t>
            </a:fld>
            <a:endParaRPr lang="zh-TW" altLang="en-US"/>
          </a:p>
        </p:txBody>
      </p:sp>
      <p:sp>
        <p:nvSpPr>
          <p:cNvPr id="8" name="Rectangle 7"/>
          <p:cNvSpPr/>
          <p:nvPr/>
        </p:nvSpPr>
        <p:spPr>
          <a:xfrm>
            <a:off x="2123728" y="6578124"/>
            <a:ext cx="55983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mapattack.wordpress.com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/2017/02/12/using-python-for-stocks-1/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59568" y="836712"/>
            <a:ext cx="8424863" cy="1309891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['</a:t>
            </a:r>
            <a:r>
              <a:rPr lang="en-US" altLang="en-US" b="1" dirty="0" err="1">
                <a:latin typeface="Courier" charset="0"/>
                <a:ea typeface="標楷體" charset="-120"/>
              </a:rPr>
              <a:t>Adj</a:t>
            </a:r>
            <a:r>
              <a:rPr lang="en-US" altLang="en-US" b="1" dirty="0">
                <a:latin typeface="Courier" charset="0"/>
                <a:ea typeface="標楷體" charset="-120"/>
              </a:rPr>
              <a:t> Close'].plot(legend=True,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figsize</a:t>
            </a:r>
            <a:r>
              <a:rPr lang="en-US" altLang="en-US" b="1" dirty="0">
                <a:latin typeface="Courier" charset="0"/>
                <a:ea typeface="標楷體" charset="-120"/>
              </a:rPr>
              <a:t>=(12, 8), title='AAPL', label='</a:t>
            </a:r>
            <a:r>
              <a:rPr lang="en-US" altLang="en-US" b="1" dirty="0" err="1">
                <a:latin typeface="Courier" charset="0"/>
                <a:ea typeface="標楷體" charset="-120"/>
              </a:rPr>
              <a:t>Adj</a:t>
            </a:r>
            <a:r>
              <a:rPr lang="en-US" altLang="en-US" b="1" dirty="0">
                <a:latin typeface="Courier" charset="0"/>
                <a:ea typeface="標楷體" charset="-120"/>
              </a:rPr>
              <a:t> Close') 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en-US" smtClean="0">
                <a:solidFill>
                  <a:schemeClr val="accent1"/>
                </a:solidFill>
              </a:rPr>
              <a:t>Python Pandas for Finance</a:t>
            </a:r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63" y="2276872"/>
            <a:ext cx="5877272" cy="433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30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61</a:t>
            </a:fld>
            <a:endParaRPr lang="zh-TW" altLang="en-US"/>
          </a:p>
        </p:txBody>
      </p:sp>
      <p:sp>
        <p:nvSpPr>
          <p:cNvPr id="8" name="Rectangle 7"/>
          <p:cNvSpPr/>
          <p:nvPr/>
        </p:nvSpPr>
        <p:spPr>
          <a:xfrm>
            <a:off x="2123728" y="6578124"/>
            <a:ext cx="55983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mapattack.wordpress.com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/2017/02/12/using-python-for-stocks-1/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61937" y="894973"/>
            <a:ext cx="8424863" cy="562250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plt.figure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figsize</a:t>
            </a:r>
            <a:r>
              <a:rPr lang="en-US" altLang="en-US" b="1" dirty="0">
                <a:latin typeface="Courier" charset="0"/>
                <a:ea typeface="標楷體" charset="-120"/>
              </a:rPr>
              <a:t>=(12,9))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top = plt.subplot2grid((12,9), (0, 0),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rowspan</a:t>
            </a:r>
            <a:r>
              <a:rPr lang="en-US" altLang="en-US" b="1" dirty="0">
                <a:latin typeface="Courier" charset="0"/>
                <a:ea typeface="標楷體" charset="-120"/>
              </a:rPr>
              <a:t>=10,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colspan</a:t>
            </a:r>
            <a:r>
              <a:rPr lang="en-US" altLang="en-US" b="1" dirty="0">
                <a:latin typeface="Courier" charset="0"/>
                <a:ea typeface="標楷體" charset="-120"/>
              </a:rPr>
              <a:t>=9)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bottom = plt.subplot2grid((12,9), (10,0),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rowspan</a:t>
            </a:r>
            <a:r>
              <a:rPr lang="en-US" altLang="en-US" b="1" dirty="0">
                <a:latin typeface="Courier" charset="0"/>
                <a:ea typeface="標楷體" charset="-120"/>
              </a:rPr>
              <a:t>=2,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colspan</a:t>
            </a:r>
            <a:r>
              <a:rPr lang="en-US" altLang="en-US" b="1" dirty="0">
                <a:latin typeface="Courier" charset="0"/>
                <a:ea typeface="標楷體" charset="-120"/>
              </a:rPr>
              <a:t>=9)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top.plot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df.index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['</a:t>
            </a:r>
            <a:r>
              <a:rPr lang="en-US" altLang="en-US" b="1" dirty="0" err="1">
                <a:latin typeface="Courier" charset="0"/>
                <a:ea typeface="標楷體" charset="-120"/>
              </a:rPr>
              <a:t>Adj</a:t>
            </a:r>
            <a:r>
              <a:rPr lang="en-US" altLang="en-US" b="1" dirty="0">
                <a:latin typeface="Courier" charset="0"/>
                <a:ea typeface="標楷體" charset="-120"/>
              </a:rPr>
              <a:t> Close'], color='blue') #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df.index</a:t>
            </a:r>
            <a:r>
              <a:rPr lang="en-US" altLang="en-US" b="1" dirty="0">
                <a:latin typeface="Courier" charset="0"/>
                <a:ea typeface="標楷體" charset="-120"/>
              </a:rPr>
              <a:t> gives the dates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bottom.bar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df.index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['Volume']) 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# set the labels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top.axes.get_xaxis</a:t>
            </a:r>
            <a:r>
              <a:rPr lang="en-US" altLang="en-US" b="1" dirty="0">
                <a:latin typeface="Courier" charset="0"/>
                <a:ea typeface="標楷體" charset="-120"/>
              </a:rPr>
              <a:t>().</a:t>
            </a:r>
            <a:r>
              <a:rPr lang="en-US" altLang="en-US" b="1" dirty="0" err="1">
                <a:latin typeface="Courier" charset="0"/>
                <a:ea typeface="標楷體" charset="-120"/>
              </a:rPr>
              <a:t>set_visible</a:t>
            </a:r>
            <a:r>
              <a:rPr lang="en-US" altLang="en-US" b="1" dirty="0">
                <a:latin typeface="Courier" charset="0"/>
                <a:ea typeface="標楷體" charset="-120"/>
              </a:rPr>
              <a:t>(False)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top.set_title</a:t>
            </a:r>
            <a:r>
              <a:rPr lang="en-US" altLang="en-US" b="1" dirty="0">
                <a:latin typeface="Courier" charset="0"/>
                <a:ea typeface="標楷體" charset="-120"/>
              </a:rPr>
              <a:t>('AAPL')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top.set_ylabel</a:t>
            </a:r>
            <a:r>
              <a:rPr lang="en-US" altLang="en-US" b="1" dirty="0">
                <a:latin typeface="Courier" charset="0"/>
                <a:ea typeface="標楷體" charset="-120"/>
              </a:rPr>
              <a:t>('</a:t>
            </a:r>
            <a:r>
              <a:rPr lang="en-US" altLang="en-US" b="1" dirty="0" err="1">
                <a:latin typeface="Courier" charset="0"/>
                <a:ea typeface="標楷體" charset="-120"/>
              </a:rPr>
              <a:t>Adj</a:t>
            </a:r>
            <a:r>
              <a:rPr lang="en-US" altLang="en-US" b="1" dirty="0">
                <a:latin typeface="Courier" charset="0"/>
                <a:ea typeface="標楷體" charset="-120"/>
              </a:rPr>
              <a:t> Close')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bottom.set_ylabel</a:t>
            </a:r>
            <a:r>
              <a:rPr lang="en-US" altLang="en-US" b="1" dirty="0">
                <a:latin typeface="Courier" charset="0"/>
                <a:ea typeface="標楷體" charset="-120"/>
              </a:rPr>
              <a:t>('Volume')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en-US" smtClean="0">
                <a:solidFill>
                  <a:schemeClr val="accent1"/>
                </a:solidFill>
              </a:rPr>
              <a:t>Python Pandas for Finance</a:t>
            </a:r>
            <a:endParaRPr 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2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62</a:t>
            </a:fld>
            <a:endParaRPr lang="zh-TW" altLang="en-US"/>
          </a:p>
        </p:txBody>
      </p:sp>
      <p:sp>
        <p:nvSpPr>
          <p:cNvPr id="8" name="Rectangle 7"/>
          <p:cNvSpPr/>
          <p:nvPr/>
        </p:nvSpPr>
        <p:spPr>
          <a:xfrm>
            <a:off x="2123728" y="6578124"/>
            <a:ext cx="55983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mapattack.wordpress.com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/2017/02/12/using-python-for-stocks-1/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en-US" smtClean="0">
                <a:solidFill>
                  <a:schemeClr val="accent1"/>
                </a:solidFill>
              </a:rPr>
              <a:t>Python Pandas for Finance</a:t>
            </a:r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04" y="836712"/>
            <a:ext cx="7427057" cy="574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31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63</a:t>
            </a:fld>
            <a:endParaRPr lang="zh-TW" altLang="en-US"/>
          </a:p>
        </p:txBody>
      </p:sp>
      <p:sp>
        <p:nvSpPr>
          <p:cNvPr id="8" name="Rectangle 7"/>
          <p:cNvSpPr/>
          <p:nvPr/>
        </p:nvSpPr>
        <p:spPr>
          <a:xfrm>
            <a:off x="2123728" y="6578124"/>
            <a:ext cx="55983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mapattack.wordpress.com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/2017/02/12/using-python-for-stocks-1/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en-US" smtClean="0">
                <a:solidFill>
                  <a:schemeClr val="accent1"/>
                </a:solidFill>
              </a:rPr>
              <a:t>Python Pandas for Finance</a:t>
            </a:r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100" y="3173488"/>
            <a:ext cx="4366535" cy="33755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60" y="764704"/>
            <a:ext cx="7835240" cy="244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64</a:t>
            </a:fld>
            <a:endParaRPr lang="zh-TW" altLang="en-US"/>
          </a:p>
        </p:txBody>
      </p:sp>
      <p:sp>
        <p:nvSpPr>
          <p:cNvPr id="8" name="Rectangle 7"/>
          <p:cNvSpPr/>
          <p:nvPr/>
        </p:nvSpPr>
        <p:spPr>
          <a:xfrm>
            <a:off x="2123728" y="6578124"/>
            <a:ext cx="55983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mapattack.wordpress.com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/2017/02/12/using-python-for-stocks-1/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61937" y="836712"/>
            <a:ext cx="8424863" cy="1309891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 err="1">
                <a:latin typeface="Courier" charset="0"/>
                <a:ea typeface="標楷體" charset="-120"/>
              </a:rPr>
              <a:t>plt.figure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figsize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=(12,9))</a:t>
            </a:r>
          </a:p>
          <a:p>
            <a:r>
              <a:rPr lang="en-US" altLang="en-US" sz="2800" b="1" dirty="0" err="1">
                <a:latin typeface="Courier" charset="0"/>
                <a:ea typeface="標楷體" charset="-120"/>
              </a:rPr>
              <a:t>sns.distplot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['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Adj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 Close'].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dropna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(), bins=50, color='purple')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en-US" smtClean="0">
                <a:solidFill>
                  <a:schemeClr val="accent1"/>
                </a:solidFill>
              </a:rPr>
              <a:t>Python Pandas for Finance</a:t>
            </a:r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344892"/>
            <a:ext cx="4796344" cy="411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1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65</a:t>
            </a:fld>
            <a:endParaRPr lang="zh-TW" altLang="en-US"/>
          </a:p>
        </p:txBody>
      </p:sp>
      <p:sp>
        <p:nvSpPr>
          <p:cNvPr id="8" name="Rectangle 7"/>
          <p:cNvSpPr/>
          <p:nvPr/>
        </p:nvSpPr>
        <p:spPr>
          <a:xfrm>
            <a:off x="2123728" y="6578124"/>
            <a:ext cx="55983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mapattack.wordpress.com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/2017/02/12/using-python-for-stocks-1/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61937" y="894972"/>
            <a:ext cx="8424863" cy="556424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1800" b="1" dirty="0">
                <a:latin typeface="Courier" charset="0"/>
                <a:ea typeface="標楷體" charset="-120"/>
              </a:rPr>
              <a:t># simple moving averages</a:t>
            </a:r>
          </a:p>
          <a:p>
            <a:r>
              <a:rPr lang="en-US" altLang="en-US" sz="18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df</a:t>
            </a:r>
            <a:r>
              <a:rPr lang="en-US" altLang="en-US" sz="18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['MA05'] 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['</a:t>
            </a:r>
            <a:r>
              <a:rPr lang="en-US" altLang="en-US" b="1" dirty="0" err="1">
                <a:latin typeface="Courier" charset="0"/>
                <a:ea typeface="標楷體" charset="-120"/>
              </a:rPr>
              <a:t>Adj</a:t>
            </a:r>
            <a:r>
              <a:rPr lang="en-US" altLang="en-US" b="1" dirty="0">
                <a:latin typeface="Courier" charset="0"/>
                <a:ea typeface="標楷體" charset="-120"/>
              </a:rPr>
              <a:t> Close'].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rolling(5)</a:t>
            </a:r>
            <a:r>
              <a:rPr lang="en-US" altLang="en-US" b="1" dirty="0">
                <a:latin typeface="Courier" charset="0"/>
                <a:ea typeface="標楷體" charset="-120"/>
              </a:rPr>
              <a:t>.mean</a:t>
            </a:r>
            <a:r>
              <a:rPr lang="en-US" altLang="en-US" b="1" dirty="0" smtClean="0">
                <a:latin typeface="Courier" charset="0"/>
                <a:ea typeface="標楷體" charset="-120"/>
              </a:rPr>
              <a:t>()</a:t>
            </a:r>
            <a:endParaRPr lang="en-US" altLang="en-US" sz="1800" b="1" dirty="0">
              <a:latin typeface="Courier" charset="0"/>
              <a:ea typeface="標楷體" charset="-120"/>
            </a:endParaRPr>
          </a:p>
          <a:p>
            <a:r>
              <a:rPr lang="en-US" altLang="en-US" sz="18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['MA20'] = 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['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Adj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 Close'].rolling(20).mean() #20 days</a:t>
            </a:r>
          </a:p>
          <a:p>
            <a:r>
              <a:rPr lang="en-US" altLang="en-US" sz="18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['MA60'] = 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['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Adj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 Close'].rolling(60).mean() #60 days</a:t>
            </a:r>
          </a:p>
          <a:p>
            <a:r>
              <a:rPr lang="en-US" altLang="en-US" sz="1800" b="1" dirty="0">
                <a:latin typeface="Courier" charset="0"/>
                <a:ea typeface="標楷體" charset="-120"/>
              </a:rPr>
              <a:t> 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df2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pd.DataFrame</a:t>
            </a:r>
            <a:r>
              <a:rPr lang="en-US" altLang="en-US" b="1" dirty="0">
                <a:latin typeface="Courier" charset="0"/>
                <a:ea typeface="標楷體" charset="-120"/>
              </a:rPr>
              <a:t>({'</a:t>
            </a:r>
            <a:r>
              <a:rPr lang="en-US" altLang="en-US" b="1" dirty="0" err="1">
                <a:latin typeface="Courier" charset="0"/>
                <a:ea typeface="標楷體" charset="-120"/>
              </a:rPr>
              <a:t>Adj</a:t>
            </a:r>
            <a:r>
              <a:rPr lang="en-US" altLang="en-US" b="1" dirty="0">
                <a:latin typeface="Courier" charset="0"/>
                <a:ea typeface="標楷體" charset="-120"/>
              </a:rPr>
              <a:t> Close':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['</a:t>
            </a:r>
            <a:r>
              <a:rPr lang="en-US" altLang="en-US" b="1" dirty="0" err="1">
                <a:latin typeface="Courier" charset="0"/>
                <a:ea typeface="標楷體" charset="-120"/>
              </a:rPr>
              <a:t>Adj</a:t>
            </a:r>
            <a:r>
              <a:rPr lang="en-US" altLang="en-US" b="1" dirty="0">
                <a:latin typeface="Courier" charset="0"/>
                <a:ea typeface="標楷體" charset="-120"/>
              </a:rPr>
              <a:t> Close'],'MA05':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['MA05'],'MA20':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['MA20'], 'MA60':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['MA60']})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df2.plot(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figsize</a:t>
            </a:r>
            <a:r>
              <a:rPr lang="en-US" altLang="en-US" b="1" dirty="0">
                <a:latin typeface="Courier" charset="0"/>
                <a:ea typeface="標楷體" charset="-120"/>
              </a:rPr>
              <a:t>=(12, 9), legend=True, title='AAPL')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df2.to_csv('</a:t>
            </a:r>
            <a:r>
              <a:rPr lang="en-US" altLang="en-US" b="1" dirty="0" err="1">
                <a:latin typeface="Courier" charset="0"/>
                <a:ea typeface="標楷體" charset="-120"/>
              </a:rPr>
              <a:t>AAPL_MA.csv</a:t>
            </a:r>
            <a:r>
              <a:rPr lang="en-US" altLang="en-US" b="1" dirty="0">
                <a:latin typeface="Courier" charset="0"/>
                <a:ea typeface="標楷體" charset="-120"/>
              </a:rPr>
              <a:t>')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fig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plt.gcf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fig.set_size_inches</a:t>
            </a:r>
            <a:r>
              <a:rPr lang="en-US" altLang="en-US" b="1" dirty="0">
                <a:latin typeface="Courier" charset="0"/>
                <a:ea typeface="標楷體" charset="-120"/>
              </a:rPr>
              <a:t>(12, 9</a:t>
            </a:r>
            <a:r>
              <a:rPr lang="en-US" altLang="en-US" b="1" dirty="0" smtClean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fig.savefig</a:t>
            </a:r>
            <a:r>
              <a:rPr lang="en-US" altLang="en-US" b="1" dirty="0">
                <a:latin typeface="Courier" charset="0"/>
                <a:ea typeface="標楷體" charset="-120"/>
              </a:rPr>
              <a:t>(’</a:t>
            </a:r>
            <a:r>
              <a:rPr lang="en-US" altLang="en-US" b="1" dirty="0" err="1">
                <a:latin typeface="Courier" charset="0"/>
                <a:ea typeface="標楷體" charset="-120"/>
              </a:rPr>
              <a:t>AAPL_plot.png</a:t>
            </a:r>
            <a:r>
              <a:rPr lang="en-US" altLang="en-US" b="1" dirty="0">
                <a:latin typeface="Courier" charset="0"/>
                <a:ea typeface="標楷體" charset="-120"/>
              </a:rPr>
              <a:t>', dpi=300)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  <a:p>
            <a:endParaRPr lang="en-US" altLang="en-US" b="1" dirty="0">
              <a:latin typeface="Courier" charset="0"/>
              <a:ea typeface="標楷體" charset="-12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en-US" smtClean="0">
                <a:solidFill>
                  <a:schemeClr val="accent1"/>
                </a:solidFill>
              </a:rPr>
              <a:t>Python Pandas for Finance</a:t>
            </a:r>
            <a:endParaRPr 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07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66</a:t>
            </a:fld>
            <a:endParaRPr lang="zh-TW" altLang="en-US"/>
          </a:p>
        </p:txBody>
      </p:sp>
      <p:sp>
        <p:nvSpPr>
          <p:cNvPr id="8" name="Rectangle 7"/>
          <p:cNvSpPr/>
          <p:nvPr/>
        </p:nvSpPr>
        <p:spPr>
          <a:xfrm>
            <a:off x="2123728" y="6578124"/>
            <a:ext cx="55983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mapattack.wordpress.com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/2017/02/12/using-python-for-stocks-1/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en-US" smtClean="0">
                <a:solidFill>
                  <a:schemeClr val="accent1"/>
                </a:solidFill>
              </a:rPr>
              <a:t>Python Pandas for Finance</a:t>
            </a:r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32" y="812049"/>
            <a:ext cx="7711008" cy="562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64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67</a:t>
            </a:fld>
            <a:endParaRPr lang="zh-TW" altLang="en-US"/>
          </a:p>
        </p:txBody>
      </p:sp>
      <p:sp>
        <p:nvSpPr>
          <p:cNvPr id="8" name="Rectangle 7"/>
          <p:cNvSpPr/>
          <p:nvPr/>
        </p:nvSpPr>
        <p:spPr>
          <a:xfrm>
            <a:off x="2123728" y="6578124"/>
            <a:ext cx="55983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mapattack.wordpress.com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/2017/02/12/using-python-for-stocks-1/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en-US" smtClean="0">
                <a:solidFill>
                  <a:schemeClr val="accent1"/>
                </a:solidFill>
              </a:rPr>
              <a:t>Python Pandas for Finance</a:t>
            </a:r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6" y="894973"/>
            <a:ext cx="8964488" cy="19385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976" y="2872016"/>
            <a:ext cx="4974704" cy="363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0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3BA8E23-E029-C14C-80DB-8A1FAB6129E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82946" name="Rectangle 4"/>
          <p:cNvSpPr>
            <a:spLocks noChangeArrowheads="1"/>
          </p:cNvSpPr>
          <p:nvPr/>
        </p:nvSpPr>
        <p:spPr bwMode="auto">
          <a:xfrm>
            <a:off x="323528" y="0"/>
            <a:ext cx="8424863" cy="659737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1000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pd</a:t>
            </a:r>
            <a:endParaRPr lang="en-US" altLang="en-US" sz="1000" b="1" dirty="0">
              <a:latin typeface="Courier" charset="0"/>
              <a:ea typeface="標楷體" charset="-120"/>
            </a:endParaRPr>
          </a:p>
          <a:p>
            <a:r>
              <a:rPr lang="en-US" altLang="en-US" sz="1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lang="en-US" altLang="en-US" sz="1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pandas_datareader.data</a:t>
            </a:r>
            <a:r>
              <a:rPr lang="en-US" altLang="en-US" sz="1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web</a:t>
            </a:r>
          </a:p>
          <a:p>
            <a:r>
              <a:rPr lang="en-US" altLang="en-US" sz="10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matplotlib.pyplot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 as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plt</a:t>
            </a:r>
            <a:endParaRPr lang="en-US" altLang="en-US" sz="1000" b="1" dirty="0">
              <a:latin typeface="Courier" charset="0"/>
              <a:ea typeface="標楷體" charset="-120"/>
            </a:endParaRPr>
          </a:p>
          <a:p>
            <a:r>
              <a:rPr lang="en-US" altLang="en-US" sz="10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seaborn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 as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sns</a:t>
            </a:r>
            <a:endParaRPr lang="en-US" altLang="en-US" sz="1000" b="1" dirty="0">
              <a:latin typeface="Courier" charset="0"/>
              <a:ea typeface="標楷體" charset="-120"/>
            </a:endParaRPr>
          </a:p>
          <a:p>
            <a:r>
              <a:rPr lang="en-US" altLang="en-US" sz="10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datetime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 as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dt</a:t>
            </a:r>
            <a:endParaRPr lang="en-US" altLang="en-US" sz="1000" b="1" dirty="0">
              <a:latin typeface="Courier" charset="0"/>
              <a:ea typeface="標楷體" charset="-120"/>
            </a:endParaRPr>
          </a:p>
          <a:p>
            <a:r>
              <a:rPr lang="en-US" altLang="en-US" sz="1000" b="1" dirty="0">
                <a:latin typeface="Courier" charset="0"/>
                <a:ea typeface="標楷體" charset="-120"/>
              </a:rPr>
              <a:t>%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matplotlib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 inline</a:t>
            </a:r>
          </a:p>
          <a:p>
            <a:endParaRPr lang="en-US" altLang="en-US" sz="1000" b="1" dirty="0">
              <a:latin typeface="Courier" charset="0"/>
              <a:ea typeface="標楷體" charset="-120"/>
            </a:endParaRPr>
          </a:p>
          <a:p>
            <a:r>
              <a:rPr lang="en-US" altLang="en-US" sz="1000" b="1" dirty="0" smtClean="0">
                <a:latin typeface="Courier" charset="0"/>
                <a:ea typeface="標楷體" charset="-120"/>
              </a:rPr>
              <a:t>#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Read Stock Data from Yahoo Finance</a:t>
            </a:r>
          </a:p>
          <a:p>
            <a:r>
              <a:rPr lang="en-US" altLang="en-US" sz="1000" b="1" dirty="0">
                <a:latin typeface="Courier" charset="0"/>
                <a:ea typeface="標楷體" charset="-120"/>
              </a:rPr>
              <a:t>end =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dt.datetime.now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()</a:t>
            </a:r>
          </a:p>
          <a:p>
            <a:r>
              <a:rPr lang="en-US" altLang="en-US" sz="1000" b="1" dirty="0">
                <a:latin typeface="Courier" charset="0"/>
                <a:ea typeface="標楷體" charset="-120"/>
              </a:rPr>
              <a:t>#start =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dt.datetime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(end.year-2,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end.month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,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end.day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sz="1000" b="1" dirty="0">
                <a:latin typeface="Courier" charset="0"/>
                <a:ea typeface="標楷體" charset="-120"/>
              </a:rPr>
              <a:t>start =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dt.datetime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(2015, 1, 1)</a:t>
            </a:r>
          </a:p>
          <a:p>
            <a:r>
              <a:rPr lang="en-US" altLang="en-US" sz="10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1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web.DataReader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("AAPL", 'yahoo', start, end)</a:t>
            </a:r>
          </a:p>
          <a:p>
            <a:r>
              <a:rPr lang="en-US" altLang="en-US" sz="1000" b="1" dirty="0" err="1">
                <a:latin typeface="Courier" charset="0"/>
                <a:ea typeface="標楷體" charset="-120"/>
              </a:rPr>
              <a:t>df.to_csv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('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AAPL.csv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')</a:t>
            </a:r>
          </a:p>
          <a:p>
            <a:r>
              <a:rPr lang="en-US" altLang="en-US" sz="1000" b="1" dirty="0" err="1">
                <a:latin typeface="Courier" charset="0"/>
                <a:ea typeface="標楷體" charset="-120"/>
              </a:rPr>
              <a:t>df.from_csv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('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AAPL.csv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')</a:t>
            </a:r>
          </a:p>
          <a:p>
            <a:r>
              <a:rPr lang="en-US" altLang="en-US" sz="1000" b="1" dirty="0" err="1">
                <a:latin typeface="Courier" charset="0"/>
                <a:ea typeface="標楷體" charset="-120"/>
              </a:rPr>
              <a:t>df.tail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()</a:t>
            </a:r>
          </a:p>
          <a:p>
            <a:endParaRPr lang="en-US" altLang="en-US" sz="1000" b="1" dirty="0">
              <a:latin typeface="Courier" charset="0"/>
              <a:ea typeface="標楷體" charset="-120"/>
            </a:endParaRPr>
          </a:p>
          <a:p>
            <a:r>
              <a:rPr lang="en-US" altLang="en-US" sz="10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['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Adj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 Close'].plot(legend=True,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figsize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=(12, 8), title='AAPL', label='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Adj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 Close')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plt.figure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figsize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=(12,9))</a:t>
            </a:r>
          </a:p>
          <a:p>
            <a:r>
              <a:rPr lang="en-US" altLang="en-US" sz="1000" b="1" dirty="0">
                <a:latin typeface="Courier" charset="0"/>
                <a:ea typeface="標楷體" charset="-120"/>
              </a:rPr>
              <a:t>top = plt.subplot2grid((12,9), (0, 0),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rowspan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=10,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colspan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=9)</a:t>
            </a:r>
          </a:p>
          <a:p>
            <a:r>
              <a:rPr lang="en-US" altLang="en-US" sz="1000" b="1" dirty="0">
                <a:latin typeface="Courier" charset="0"/>
                <a:ea typeface="標楷體" charset="-120"/>
              </a:rPr>
              <a:t>bottom = plt.subplot2grid((12,9), (10,0),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rowspan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=2,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colspan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=9)</a:t>
            </a:r>
          </a:p>
          <a:p>
            <a:r>
              <a:rPr lang="en-US" altLang="en-US" sz="1000" b="1" dirty="0" err="1">
                <a:latin typeface="Courier" charset="0"/>
                <a:ea typeface="標楷體" charset="-120"/>
              </a:rPr>
              <a:t>top.plot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df.index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,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['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Adj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 Close'], color='blue') #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df.index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 gives the dates</a:t>
            </a:r>
          </a:p>
          <a:p>
            <a:r>
              <a:rPr lang="en-US" altLang="en-US" sz="1000" b="1" dirty="0" err="1">
                <a:latin typeface="Courier" charset="0"/>
                <a:ea typeface="標楷體" charset="-120"/>
              </a:rPr>
              <a:t>bottom.bar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df.index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,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['Volume']) </a:t>
            </a:r>
          </a:p>
          <a:p>
            <a:r>
              <a:rPr lang="en-US" altLang="en-US" sz="1000" b="1" dirty="0">
                <a:latin typeface="Courier" charset="0"/>
                <a:ea typeface="標楷體" charset="-120"/>
              </a:rPr>
              <a:t> </a:t>
            </a:r>
          </a:p>
          <a:p>
            <a:r>
              <a:rPr lang="en-US" altLang="en-US" sz="1000" b="1" dirty="0">
                <a:latin typeface="Courier" charset="0"/>
                <a:ea typeface="標楷體" charset="-120"/>
              </a:rPr>
              <a:t># set the labels</a:t>
            </a:r>
          </a:p>
          <a:p>
            <a:r>
              <a:rPr lang="en-US" altLang="en-US" sz="1000" b="1" dirty="0" err="1">
                <a:latin typeface="Courier" charset="0"/>
                <a:ea typeface="標楷體" charset="-120"/>
              </a:rPr>
              <a:t>top.axes.get_xaxis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().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set_visible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(False)</a:t>
            </a:r>
          </a:p>
          <a:p>
            <a:r>
              <a:rPr lang="en-US" altLang="en-US" sz="1000" b="1" dirty="0" err="1">
                <a:latin typeface="Courier" charset="0"/>
                <a:ea typeface="標楷體" charset="-120"/>
              </a:rPr>
              <a:t>top.set_title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('AAPL')</a:t>
            </a:r>
          </a:p>
          <a:p>
            <a:r>
              <a:rPr lang="en-US" altLang="en-US" sz="1000" b="1" dirty="0" err="1">
                <a:latin typeface="Courier" charset="0"/>
                <a:ea typeface="標楷體" charset="-120"/>
              </a:rPr>
              <a:t>top.set_ylabel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('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Adj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 Close')</a:t>
            </a:r>
          </a:p>
          <a:p>
            <a:r>
              <a:rPr lang="en-US" altLang="en-US" sz="1000" b="1" dirty="0" err="1">
                <a:latin typeface="Courier" charset="0"/>
                <a:ea typeface="標楷體" charset="-120"/>
              </a:rPr>
              <a:t>bottom.set_ylabel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('Volume')</a:t>
            </a:r>
          </a:p>
          <a:p>
            <a:endParaRPr lang="en-US" altLang="en-US" sz="1000" b="1" dirty="0">
              <a:latin typeface="Courier" charset="0"/>
              <a:ea typeface="標楷體" charset="-120"/>
            </a:endParaRPr>
          </a:p>
          <a:p>
            <a:r>
              <a:rPr lang="en-US" altLang="en-US" sz="1000" b="1" dirty="0" err="1">
                <a:latin typeface="Courier" charset="0"/>
                <a:ea typeface="標楷體" charset="-120"/>
              </a:rPr>
              <a:t>plt.figure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figsize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=(12,9))</a:t>
            </a:r>
          </a:p>
          <a:p>
            <a:r>
              <a:rPr lang="en-US" altLang="en-US" sz="1000" b="1" dirty="0" err="1">
                <a:latin typeface="Courier" charset="0"/>
                <a:ea typeface="標楷體" charset="-120"/>
              </a:rPr>
              <a:t>sns.distplot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['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Adj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 Close'].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dropna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(), bins=50, color='purple')</a:t>
            </a:r>
          </a:p>
          <a:p>
            <a:endParaRPr lang="en-US" altLang="en-US" sz="1000" b="1" dirty="0">
              <a:latin typeface="Courier" charset="0"/>
              <a:ea typeface="標楷體" charset="-120"/>
            </a:endParaRPr>
          </a:p>
          <a:p>
            <a:r>
              <a:rPr lang="en-US" altLang="en-US" sz="1000" b="1" dirty="0">
                <a:latin typeface="Courier" charset="0"/>
                <a:ea typeface="標楷體" charset="-120"/>
              </a:rPr>
              <a:t># simple moving averages</a:t>
            </a:r>
          </a:p>
          <a:p>
            <a:r>
              <a:rPr lang="en-US" altLang="en-US" sz="10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['MA05'] =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['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Adj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 Close'].rolling(5).mean() </a:t>
            </a:r>
            <a:r>
              <a:rPr lang="en-US" altLang="en-US" sz="1000" b="1" dirty="0" smtClean="0">
                <a:latin typeface="Courier" charset="0"/>
                <a:ea typeface="標楷體" charset="-120"/>
              </a:rPr>
              <a:t>#5 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days</a:t>
            </a:r>
          </a:p>
          <a:p>
            <a:r>
              <a:rPr lang="en-US" altLang="en-US" sz="10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['MA20'] =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['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Adj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 Close'].rolling(20).mean() #20 days</a:t>
            </a:r>
          </a:p>
          <a:p>
            <a:r>
              <a:rPr lang="en-US" altLang="en-US" sz="10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['MA60'] =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['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Adj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 Close'].rolling(60).mean() #60 days</a:t>
            </a:r>
          </a:p>
          <a:p>
            <a:r>
              <a:rPr lang="en-US" altLang="en-US" sz="1000" b="1" dirty="0" smtClean="0">
                <a:latin typeface="Courier" charset="0"/>
                <a:ea typeface="標楷體" charset="-120"/>
              </a:rPr>
              <a:t>df2 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=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pd.DataFrame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({'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Adj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 Close':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['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Adj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 Close'],'MA05':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['MA05'],'MA20':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['MA20'], 'MA60':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['MA60']})</a:t>
            </a:r>
          </a:p>
          <a:p>
            <a:r>
              <a:rPr lang="en-US" altLang="en-US" sz="1000" b="1" dirty="0">
                <a:latin typeface="Courier" charset="0"/>
                <a:ea typeface="標楷體" charset="-120"/>
              </a:rPr>
              <a:t>df2.plot(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figsize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=(12, 9), legend=True, title='AAPL')</a:t>
            </a:r>
          </a:p>
          <a:p>
            <a:r>
              <a:rPr lang="en-US" altLang="en-US" sz="1000" b="1" dirty="0">
                <a:latin typeface="Courier" charset="0"/>
                <a:ea typeface="標楷體" charset="-120"/>
              </a:rPr>
              <a:t>df2.to_csv('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AAPL_MA.csv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')</a:t>
            </a:r>
          </a:p>
          <a:p>
            <a:r>
              <a:rPr lang="en-US" altLang="en-US" sz="1000" b="1" dirty="0">
                <a:latin typeface="Courier" charset="0"/>
                <a:ea typeface="標楷體" charset="-120"/>
              </a:rPr>
              <a:t>fig =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plt.gcf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()</a:t>
            </a:r>
          </a:p>
          <a:p>
            <a:r>
              <a:rPr lang="en-US" altLang="en-US" sz="1000" b="1" dirty="0" err="1">
                <a:latin typeface="Courier" charset="0"/>
                <a:ea typeface="標楷體" charset="-120"/>
              </a:rPr>
              <a:t>fig.set_size_inches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(12, 9</a:t>
            </a:r>
            <a:r>
              <a:rPr lang="en-US" altLang="en-US" sz="1000" b="1" dirty="0" smtClean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sz="1000" b="1" dirty="0" err="1">
                <a:latin typeface="Courier" charset="0"/>
                <a:ea typeface="標楷體" charset="-120"/>
              </a:rPr>
              <a:t>fig.savefig</a:t>
            </a:r>
            <a:r>
              <a:rPr lang="en-US" altLang="en-US" sz="1000" b="1" dirty="0" smtClean="0">
                <a:latin typeface="Courier" charset="0"/>
                <a:ea typeface="標楷體" charset="-120"/>
              </a:rPr>
              <a:t>(’</a:t>
            </a:r>
            <a:r>
              <a:rPr lang="en-US" altLang="en-US" sz="1000" b="1" dirty="0" err="1" smtClean="0">
                <a:latin typeface="Courier" charset="0"/>
                <a:ea typeface="標楷體" charset="-120"/>
              </a:rPr>
              <a:t>AAPL_plot.png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', dpi=300</a:t>
            </a:r>
            <a:r>
              <a:rPr lang="en-US" altLang="en-US" sz="1000" b="1" dirty="0" smtClean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sz="1000" b="1" dirty="0" err="1" smtClean="0">
                <a:latin typeface="Courier" charset="0"/>
                <a:ea typeface="標楷體" charset="-120"/>
              </a:rPr>
              <a:t>plt.show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()</a:t>
            </a:r>
          </a:p>
        </p:txBody>
      </p:sp>
      <p:sp>
        <p:nvSpPr>
          <p:cNvPr id="4" name="Rectangle 3"/>
          <p:cNvSpPr/>
          <p:nvPr/>
        </p:nvSpPr>
        <p:spPr>
          <a:xfrm>
            <a:off x="2123728" y="6578124"/>
            <a:ext cx="55983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mapattack.wordpress.com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/2017/02/12/using-python-for-stocks-1/</a:t>
            </a:r>
          </a:p>
        </p:txBody>
      </p:sp>
    </p:spTree>
    <p:extLst>
      <p:ext uri="{BB962C8B-B14F-4D97-AF65-F5344CB8AC3E}">
        <p14:creationId xmlns:p14="http://schemas.microsoft.com/office/powerpoint/2010/main" val="187572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09940"/>
            <a:ext cx="8229600" cy="5949280"/>
          </a:xfrm>
        </p:spPr>
        <p:txBody>
          <a:bodyPr/>
          <a:lstStyle/>
          <a:p>
            <a:r>
              <a:rPr lang="en-US" sz="9000" dirty="0" smtClean="0">
                <a:solidFill>
                  <a:schemeClr val="accent1"/>
                </a:solidFill>
              </a:rPr>
              <a:t>Examples:</a:t>
            </a:r>
            <a:br>
              <a:rPr lang="en-US" sz="9000" dirty="0" smtClean="0">
                <a:solidFill>
                  <a:schemeClr val="accent1"/>
                </a:solidFill>
              </a:rPr>
            </a:br>
            <a:r>
              <a:rPr lang="en-US" sz="9000" dirty="0" smtClean="0">
                <a:solidFill>
                  <a:schemeClr val="accent1"/>
                </a:solidFill>
              </a:rPr>
              <a:t>Python Pandas </a:t>
            </a:r>
            <a:br>
              <a:rPr lang="en-US" sz="9000" dirty="0" smtClean="0">
                <a:solidFill>
                  <a:schemeClr val="accent1"/>
                </a:solidFill>
              </a:rPr>
            </a:br>
            <a:r>
              <a:rPr lang="en-US" sz="9000" dirty="0" smtClean="0">
                <a:solidFill>
                  <a:schemeClr val="accent1"/>
                </a:solidFill>
              </a:rPr>
              <a:t>for Finance</a:t>
            </a:r>
            <a:endParaRPr lang="en-US" sz="90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68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613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Yahoo Finance </a:t>
            </a:r>
          </a:p>
        </p:txBody>
      </p:sp>
      <p:sp>
        <p:nvSpPr>
          <p:cNvPr id="3481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A38F6B2E-37CD-B844-A7D6-0DBF68D874F3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4820" name="Rectangle 6"/>
          <p:cNvSpPr>
            <a:spLocks noChangeArrowheads="1"/>
          </p:cNvSpPr>
          <p:nvPr/>
        </p:nvSpPr>
        <p:spPr bwMode="auto">
          <a:xfrm>
            <a:off x="2916238" y="6459538"/>
            <a:ext cx="2774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 dirty="0">
                <a:hlinkClick r:id="rId2"/>
              </a:rPr>
              <a:t>http://finance.yahoo.com/</a:t>
            </a:r>
            <a:endParaRPr lang="en-US" alt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1" y="939061"/>
            <a:ext cx="9003435" cy="544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3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0225EA4-BB27-1B4C-AD37-56D49C566F0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758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0"/>
            <a:ext cx="710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697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BF735C9-EE91-1048-98F6-6D64F65D470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83970" name="Rectangle 4"/>
          <p:cNvSpPr>
            <a:spLocks noChangeArrowheads="1"/>
          </p:cNvSpPr>
          <p:nvPr/>
        </p:nvSpPr>
        <p:spPr bwMode="auto">
          <a:xfrm>
            <a:off x="323850" y="115888"/>
            <a:ext cx="8496300" cy="6553200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1400" b="1">
                <a:latin typeface="Courier" charset="0"/>
                <a:ea typeface="標楷體" charset="-120"/>
              </a:rPr>
              <a:t>sSymbol = "AAPL"</a:t>
            </a:r>
          </a:p>
          <a:p>
            <a:r>
              <a:rPr lang="en-US" altLang="en-US" sz="1400" b="1">
                <a:latin typeface="Courier" charset="0"/>
                <a:ea typeface="標楷體" charset="-120"/>
              </a:rPr>
              <a:t>#sSymbol = "GOOG"</a:t>
            </a:r>
          </a:p>
          <a:p>
            <a:r>
              <a:rPr lang="en-US" altLang="en-US" sz="1400" b="1">
                <a:latin typeface="Courier" charset="0"/>
                <a:ea typeface="標楷體" charset="-120"/>
              </a:rPr>
              <a:t>#sSymbol = "IBM"</a:t>
            </a:r>
          </a:p>
          <a:p>
            <a:r>
              <a:rPr lang="en-US" altLang="en-US" sz="1400" b="1">
                <a:latin typeface="Courier" charset="0"/>
                <a:ea typeface="標楷體" charset="-120"/>
              </a:rPr>
              <a:t>#sSymbol = "MSFT"</a:t>
            </a:r>
          </a:p>
          <a:p>
            <a:r>
              <a:rPr lang="en-US" altLang="en-US" sz="1400" b="1">
                <a:latin typeface="Courier" charset="0"/>
                <a:ea typeface="標楷體" charset="-120"/>
              </a:rPr>
              <a:t>#sSymbol = "^TWII"</a:t>
            </a:r>
          </a:p>
          <a:p>
            <a:r>
              <a:rPr lang="en-US" altLang="en-US" sz="1400" b="1">
                <a:latin typeface="Courier" charset="0"/>
                <a:ea typeface="標楷體" charset="-120"/>
              </a:rPr>
              <a:t>#sSymbol = "000001.SS"</a:t>
            </a:r>
          </a:p>
          <a:p>
            <a:r>
              <a:rPr lang="en-US" altLang="en-US" sz="1400" b="1">
                <a:latin typeface="Courier" charset="0"/>
                <a:ea typeface="標楷體" charset="-120"/>
              </a:rPr>
              <a:t>#sSymbol = "2330.TW"</a:t>
            </a:r>
          </a:p>
          <a:p>
            <a:r>
              <a:rPr lang="en-US" altLang="en-US" sz="1400" b="1">
                <a:latin typeface="Courier" charset="0"/>
                <a:ea typeface="標楷體" charset="-120"/>
              </a:rPr>
              <a:t>#sSymbol = "2317.TW"</a:t>
            </a:r>
          </a:p>
          <a:p>
            <a:endParaRPr lang="en-US" altLang="en-US" sz="1400" b="1">
              <a:latin typeface="Courier" charset="0"/>
              <a:ea typeface="標楷體" charset="-120"/>
            </a:endParaRPr>
          </a:p>
          <a:p>
            <a:r>
              <a:rPr lang="en-US" altLang="en-US" sz="1400" b="1">
                <a:latin typeface="Courier" charset="0"/>
                <a:ea typeface="標楷體" charset="-120"/>
              </a:rPr>
              <a:t># sURL = "http://ichart.finance.yahoo.com/table.csv?s=AAPL"</a:t>
            </a:r>
          </a:p>
          <a:p>
            <a:r>
              <a:rPr lang="en-US" altLang="en-US" sz="1400" b="1">
                <a:latin typeface="Courier" charset="0"/>
                <a:ea typeface="標楷體" charset="-120"/>
              </a:rPr>
              <a:t># sBaseURL = "http://ichart.finance.yahoo.com/table.csv?s="</a:t>
            </a:r>
          </a:p>
          <a:p>
            <a:r>
              <a:rPr lang="en-US" altLang="en-US" sz="1400" b="1">
                <a:latin typeface="Courier" charset="0"/>
                <a:ea typeface="標楷體" charset="-120"/>
              </a:rPr>
              <a:t>sURL = "http://ichart.finance.yahoo.com/table.csv?s=" + sSymbol</a:t>
            </a:r>
          </a:p>
          <a:p>
            <a:r>
              <a:rPr lang="en-US" altLang="en-US" sz="1400" b="1">
                <a:latin typeface="Courier" charset="0"/>
                <a:ea typeface="標楷體" charset="-120"/>
              </a:rPr>
              <a:t>#req = requests.get("http://ichart.finance.yahoo.com/table.csv?s=2330.TW")</a:t>
            </a:r>
          </a:p>
          <a:p>
            <a:r>
              <a:rPr lang="en-US" altLang="en-US" sz="1400" b="1">
                <a:latin typeface="Courier" charset="0"/>
                <a:ea typeface="標楷體" charset="-120"/>
              </a:rPr>
              <a:t>#req = requests.get("http://ichart.finance.yahoo.com/table.csv?s=AAPL")</a:t>
            </a:r>
          </a:p>
          <a:p>
            <a:r>
              <a:rPr lang="en-US" altLang="en-US" sz="1400" b="1">
                <a:latin typeface="Courier" charset="0"/>
                <a:ea typeface="標楷體" charset="-120"/>
              </a:rPr>
              <a:t>req = requests.get(sURL)</a:t>
            </a:r>
          </a:p>
          <a:p>
            <a:endParaRPr lang="en-US" altLang="en-US" sz="1400" b="1">
              <a:latin typeface="Courier" charset="0"/>
              <a:ea typeface="標楷體" charset="-120"/>
            </a:endParaRPr>
          </a:p>
          <a:p>
            <a:r>
              <a:rPr lang="en-US" altLang="en-US" sz="1400" b="1">
                <a:latin typeface="Courier" charset="0"/>
                <a:ea typeface="標楷體" charset="-120"/>
              </a:rPr>
              <a:t>sText = req.text</a:t>
            </a:r>
          </a:p>
          <a:p>
            <a:r>
              <a:rPr lang="en-US" altLang="en-US" sz="1400" b="1">
                <a:latin typeface="Courier" charset="0"/>
                <a:ea typeface="標楷體" charset="-120"/>
              </a:rPr>
              <a:t>#print(sText)</a:t>
            </a:r>
          </a:p>
          <a:p>
            <a:r>
              <a:rPr lang="en-US" altLang="en-US" sz="1400" b="1">
                <a:latin typeface="Courier" charset="0"/>
                <a:ea typeface="標楷體" charset="-120"/>
              </a:rPr>
              <a:t>#df = web.DataReader(sSymbol, 'yahoo', starttime, endtime)</a:t>
            </a:r>
          </a:p>
          <a:p>
            <a:r>
              <a:rPr lang="en-US" altLang="en-US" sz="1400" b="1">
                <a:latin typeface="Courier" charset="0"/>
                <a:ea typeface="標楷體" charset="-120"/>
              </a:rPr>
              <a:t>#df = web.DataReader("2330.TW", 'yahoo')</a:t>
            </a:r>
          </a:p>
          <a:p>
            <a:endParaRPr lang="en-US" altLang="en-US" sz="1400" b="1">
              <a:latin typeface="Courier" charset="0"/>
              <a:ea typeface="標楷體" charset="-120"/>
            </a:endParaRPr>
          </a:p>
          <a:p>
            <a:r>
              <a:rPr lang="en-US" altLang="en-US" sz="1400" b="1">
                <a:latin typeface="Courier" charset="0"/>
                <a:ea typeface="標楷體" charset="-120"/>
              </a:rPr>
              <a:t>sPath = "data/"</a:t>
            </a:r>
          </a:p>
          <a:p>
            <a:r>
              <a:rPr lang="en-US" altLang="en-US" sz="1400" b="1">
                <a:latin typeface="Courier" charset="0"/>
                <a:ea typeface="標楷體" charset="-120"/>
              </a:rPr>
              <a:t>sPathFilename = sPath + sSymbol + ".csv"  </a:t>
            </a:r>
          </a:p>
          <a:p>
            <a:r>
              <a:rPr lang="en-US" altLang="en-US" sz="1400" b="1">
                <a:latin typeface="Courier" charset="0"/>
                <a:ea typeface="標楷體" charset="-120"/>
              </a:rPr>
              <a:t>print(sPathFilename)</a:t>
            </a:r>
          </a:p>
          <a:p>
            <a:endParaRPr lang="en-US" altLang="en-US" sz="1400" b="1">
              <a:latin typeface="Courier" charset="0"/>
              <a:ea typeface="標楷體" charset="-120"/>
            </a:endParaRPr>
          </a:p>
          <a:p>
            <a:r>
              <a:rPr lang="en-US" altLang="en-US" sz="1400" b="1">
                <a:latin typeface="Courier" charset="0"/>
                <a:ea typeface="標楷體" charset="-120"/>
              </a:rPr>
              <a:t>f = open(sPathFilename, 'w')</a:t>
            </a:r>
          </a:p>
          <a:p>
            <a:r>
              <a:rPr lang="en-US" altLang="en-US" sz="1400" b="1">
                <a:latin typeface="Courier" charset="0"/>
                <a:ea typeface="標楷體" charset="-120"/>
              </a:rPr>
              <a:t>f.write(sText)</a:t>
            </a:r>
          </a:p>
          <a:p>
            <a:r>
              <a:rPr lang="en-US" altLang="en-US" sz="1400" b="1">
                <a:latin typeface="Courier" charset="0"/>
                <a:ea typeface="標楷體" charset="-120"/>
              </a:rPr>
              <a:t>f.close()</a:t>
            </a:r>
          </a:p>
          <a:p>
            <a:r>
              <a:rPr lang="en-US" altLang="en-US" sz="1400" b="1">
                <a:latin typeface="Courier" charset="0"/>
                <a:ea typeface="標楷體" charset="-120"/>
              </a:rPr>
              <a:t>sIOdata = io.StringIO(sText)</a:t>
            </a:r>
          </a:p>
          <a:p>
            <a:r>
              <a:rPr lang="en-US" altLang="en-US" sz="1400" b="1">
                <a:latin typeface="Courier" charset="0"/>
                <a:ea typeface="標楷體" charset="-120"/>
              </a:rPr>
              <a:t>df = pd.DataFrame.from_csv(sIOdata)</a:t>
            </a:r>
          </a:p>
          <a:p>
            <a:r>
              <a:rPr lang="en-US" altLang="en-US" sz="1400" b="1">
                <a:latin typeface="Courier" charset="0"/>
                <a:ea typeface="標楷體" charset="-120"/>
              </a:rPr>
              <a:t>df.head(5)</a:t>
            </a:r>
          </a:p>
        </p:txBody>
      </p:sp>
    </p:spTree>
    <p:extLst>
      <p:ext uri="{BB962C8B-B14F-4D97-AF65-F5344CB8AC3E}">
        <p14:creationId xmlns:p14="http://schemas.microsoft.com/office/powerpoint/2010/main" val="118975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Calibri" charset="0"/>
              <a:ea typeface="標楷體" charset="-120"/>
            </a:endParaRPr>
          </a:p>
        </p:txBody>
      </p:sp>
      <p:sp>
        <p:nvSpPr>
          <p:cNvPr id="6861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E1A5ECA-3AAC-4F4A-852D-5F36A551A8D4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861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0"/>
            <a:ext cx="69040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764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A9319A2-6ADF-B84E-9E6A-B005F7225B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963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2443163"/>
            <a:ext cx="706120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Rectangle 4"/>
          <p:cNvSpPr>
            <a:spLocks noChangeArrowheads="1"/>
          </p:cNvSpPr>
          <p:nvPr/>
        </p:nvSpPr>
        <p:spPr bwMode="auto">
          <a:xfrm>
            <a:off x="468313" y="260350"/>
            <a:ext cx="8424862" cy="792163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4400" b="1">
                <a:latin typeface="Courier" charset="0"/>
                <a:ea typeface="標楷體" charset="-120"/>
              </a:rPr>
              <a:t>df.tail(5)</a:t>
            </a:r>
          </a:p>
        </p:txBody>
      </p:sp>
    </p:spTree>
    <p:extLst>
      <p:ext uri="{BB962C8B-B14F-4D97-AF65-F5344CB8AC3E}">
        <p14:creationId xmlns:p14="http://schemas.microsoft.com/office/powerpoint/2010/main" val="130875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493BF3B-4DFA-0344-B8D2-B831197CCA0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84994" name="Rectangle 4"/>
          <p:cNvSpPr>
            <a:spLocks noChangeArrowheads="1"/>
          </p:cNvSpPr>
          <p:nvPr/>
        </p:nvSpPr>
        <p:spPr bwMode="auto">
          <a:xfrm>
            <a:off x="323850" y="260350"/>
            <a:ext cx="8569325" cy="6264275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1400" b="1">
                <a:latin typeface="Courier" charset="0"/>
                <a:ea typeface="標楷體" charset="-120"/>
              </a:rPr>
              <a:t>sSymbol = "AAPL”</a:t>
            </a:r>
          </a:p>
          <a:p>
            <a:endParaRPr lang="en-US" altLang="en-US" sz="1400" b="1">
              <a:latin typeface="Courier" charset="0"/>
              <a:ea typeface="標楷體" charset="-120"/>
            </a:endParaRPr>
          </a:p>
          <a:p>
            <a:r>
              <a:rPr lang="en-US" altLang="en-US" sz="1400" b="1">
                <a:latin typeface="Courier" charset="0"/>
                <a:ea typeface="標楷體" charset="-120"/>
              </a:rPr>
              <a:t># sURL = "http://ichart.finance.yahoo.com/table.csv?s=AAPL"</a:t>
            </a:r>
          </a:p>
          <a:p>
            <a:r>
              <a:rPr lang="en-US" altLang="en-US" sz="1400" b="1">
                <a:latin typeface="Courier" charset="0"/>
                <a:ea typeface="標楷體" charset="-120"/>
              </a:rPr>
              <a:t>sURL = "http://ichart.finance.yahoo.com/table.csv?s=" + sSymbol</a:t>
            </a:r>
          </a:p>
          <a:p>
            <a:r>
              <a:rPr lang="en-US" altLang="en-US" sz="1400" b="1">
                <a:latin typeface="Courier" charset="0"/>
                <a:ea typeface="標楷體" charset="-120"/>
              </a:rPr>
              <a:t>#req = requests.get("http://ichart.finance.yahoo.com/table.csv?s=AAPL")</a:t>
            </a:r>
          </a:p>
          <a:p>
            <a:r>
              <a:rPr lang="en-US" altLang="en-US" sz="2800" b="1">
                <a:solidFill>
                  <a:srgbClr val="4F81BD"/>
                </a:solidFill>
                <a:latin typeface="Courier" charset="0"/>
                <a:ea typeface="標楷體" charset="-120"/>
              </a:rPr>
              <a:t>req = requests.get(sURL)</a:t>
            </a:r>
          </a:p>
          <a:p>
            <a:endParaRPr lang="en-US" altLang="en-US" sz="1400" b="1">
              <a:latin typeface="Courier" charset="0"/>
              <a:ea typeface="標楷體" charset="-120"/>
            </a:endParaRPr>
          </a:p>
          <a:p>
            <a:r>
              <a:rPr lang="en-US" altLang="en-US" sz="1400" b="1">
                <a:latin typeface="Courier" charset="0"/>
                <a:ea typeface="標楷體" charset="-120"/>
              </a:rPr>
              <a:t>sText = req.text</a:t>
            </a:r>
          </a:p>
          <a:p>
            <a:r>
              <a:rPr lang="en-US" altLang="en-US" sz="1400" b="1">
                <a:latin typeface="Courier" charset="0"/>
                <a:ea typeface="標楷體" charset="-120"/>
              </a:rPr>
              <a:t>#print(sText)</a:t>
            </a:r>
          </a:p>
          <a:p>
            <a:endParaRPr lang="en-US" altLang="en-US" sz="1400" b="1">
              <a:latin typeface="Courier" charset="0"/>
              <a:ea typeface="標楷體" charset="-120"/>
            </a:endParaRPr>
          </a:p>
          <a:p>
            <a:r>
              <a:rPr lang="en-US" altLang="en-US" sz="1400" b="1">
                <a:latin typeface="Courier" charset="0"/>
                <a:ea typeface="標楷體" charset="-120"/>
              </a:rPr>
              <a:t>sPath = "data/"</a:t>
            </a:r>
          </a:p>
          <a:p>
            <a:r>
              <a:rPr lang="en-US" altLang="en-US" sz="1400" b="1">
                <a:latin typeface="Courier" charset="0"/>
                <a:ea typeface="標楷體" charset="-120"/>
              </a:rPr>
              <a:t>sPathFilename = sPath + sSymbol + ".csv"  </a:t>
            </a:r>
          </a:p>
          <a:p>
            <a:r>
              <a:rPr lang="en-US" altLang="en-US" sz="1400" b="1">
                <a:latin typeface="Courier" charset="0"/>
                <a:ea typeface="標楷體" charset="-120"/>
              </a:rPr>
              <a:t>print(sPathFilename)</a:t>
            </a:r>
          </a:p>
          <a:p>
            <a:endParaRPr lang="en-US" altLang="en-US" sz="1400" b="1">
              <a:latin typeface="Courier" charset="0"/>
              <a:ea typeface="標楷體" charset="-120"/>
            </a:endParaRPr>
          </a:p>
          <a:p>
            <a:r>
              <a:rPr lang="en-US" altLang="en-US" sz="2800" b="1">
                <a:solidFill>
                  <a:srgbClr val="4F81BD"/>
                </a:solidFill>
                <a:latin typeface="Courier" charset="0"/>
                <a:ea typeface="標楷體" charset="-120"/>
              </a:rPr>
              <a:t>f = open(sPathFilename, 'w')</a:t>
            </a:r>
          </a:p>
          <a:p>
            <a:r>
              <a:rPr lang="en-US" altLang="en-US" sz="2800" b="1">
                <a:solidFill>
                  <a:srgbClr val="4F81BD"/>
                </a:solidFill>
                <a:latin typeface="Courier" charset="0"/>
                <a:ea typeface="標楷體" charset="-120"/>
              </a:rPr>
              <a:t>f.write(sText)</a:t>
            </a:r>
          </a:p>
          <a:p>
            <a:r>
              <a:rPr lang="en-US" altLang="en-US" sz="2800" b="1">
                <a:solidFill>
                  <a:srgbClr val="4F81BD"/>
                </a:solidFill>
                <a:latin typeface="Courier" charset="0"/>
                <a:ea typeface="標楷體" charset="-120"/>
              </a:rPr>
              <a:t>f.close()</a:t>
            </a:r>
          </a:p>
          <a:p>
            <a:r>
              <a:rPr lang="en-US" altLang="en-US" sz="2800" b="1">
                <a:solidFill>
                  <a:srgbClr val="4F81BD"/>
                </a:solidFill>
                <a:latin typeface="Courier" charset="0"/>
                <a:ea typeface="標楷體" charset="-120"/>
              </a:rPr>
              <a:t>sIOdata = io.StringIO(sText)</a:t>
            </a:r>
          </a:p>
          <a:p>
            <a:r>
              <a:rPr lang="en-US" altLang="en-US" sz="2800" b="1">
                <a:solidFill>
                  <a:srgbClr val="4F81BD"/>
                </a:solidFill>
                <a:latin typeface="Courier" charset="0"/>
                <a:ea typeface="標楷體" charset="-120"/>
              </a:rPr>
              <a:t>df = pd.DataFrame.from_csv(sIOdata)</a:t>
            </a:r>
          </a:p>
          <a:p>
            <a:r>
              <a:rPr lang="en-US" altLang="en-US" sz="1400" b="1">
                <a:latin typeface="Courier" charset="0"/>
                <a:ea typeface="標楷體" charset="-120"/>
              </a:rPr>
              <a:t>df.head(5)</a:t>
            </a:r>
          </a:p>
        </p:txBody>
      </p:sp>
    </p:spTree>
    <p:extLst>
      <p:ext uri="{BB962C8B-B14F-4D97-AF65-F5344CB8AC3E}">
        <p14:creationId xmlns:p14="http://schemas.microsoft.com/office/powerpoint/2010/main" val="171560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Calibri" charset="0"/>
              <a:ea typeface="標楷體" charset="-120"/>
            </a:endParaRPr>
          </a:p>
        </p:txBody>
      </p:sp>
      <p:sp>
        <p:nvSpPr>
          <p:cNvPr id="706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756C272-9109-4A42-BA1E-04C43D1E480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7065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372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641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892529E-5093-FC4A-95D0-793D0D90E35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7168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1866900"/>
            <a:ext cx="7188200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653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E20133E-E84C-694E-A775-95B8A5F93F4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86018" name="Rectangle 4"/>
          <p:cNvSpPr>
            <a:spLocks noChangeArrowheads="1"/>
          </p:cNvSpPr>
          <p:nvPr/>
        </p:nvSpPr>
        <p:spPr bwMode="auto">
          <a:xfrm>
            <a:off x="179388" y="476250"/>
            <a:ext cx="8785225" cy="595788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1600" b="1">
                <a:latin typeface="Courier" charset="0"/>
                <a:ea typeface="標楷體" charset="-120"/>
              </a:rPr>
              <a:t>def getYahooFinanceData(sSymbol, starttime, endtime, sDir):</a:t>
            </a:r>
          </a:p>
          <a:p>
            <a:r>
              <a:rPr lang="en-US" altLang="en-US" sz="1600" b="1">
                <a:latin typeface="Courier" charset="0"/>
                <a:ea typeface="標楷體" charset="-120"/>
              </a:rPr>
              <a:t>    #GetMarketFinanceData_From_YahooFinance</a:t>
            </a:r>
          </a:p>
          <a:p>
            <a:r>
              <a:rPr lang="en-US" altLang="en-US" sz="1600" b="1">
                <a:latin typeface="Courier" charset="0"/>
                <a:ea typeface="標楷體" charset="-120"/>
              </a:rPr>
              <a:t>    #"^TWII"</a:t>
            </a:r>
          </a:p>
          <a:p>
            <a:r>
              <a:rPr lang="en-US" altLang="en-US" sz="1600" b="1">
                <a:latin typeface="Courier" charset="0"/>
                <a:ea typeface="標楷體" charset="-120"/>
              </a:rPr>
              <a:t>    #"000001.SS"</a:t>
            </a:r>
          </a:p>
          <a:p>
            <a:r>
              <a:rPr lang="en-US" altLang="en-US" sz="1600" b="1">
                <a:latin typeface="Courier" charset="0"/>
                <a:ea typeface="標楷體" charset="-120"/>
              </a:rPr>
              <a:t>    #"AAPL"</a:t>
            </a:r>
          </a:p>
          <a:p>
            <a:r>
              <a:rPr lang="en-US" altLang="en-US" sz="1600" b="1">
                <a:latin typeface="Courier" charset="0"/>
                <a:ea typeface="標楷體" charset="-120"/>
              </a:rPr>
              <a:t>    #SHA:000016" </a:t>
            </a:r>
          </a:p>
          <a:p>
            <a:r>
              <a:rPr lang="en-US" altLang="en-US" sz="1600" b="1">
                <a:latin typeface="Courier" charset="0"/>
                <a:ea typeface="標楷體" charset="-120"/>
              </a:rPr>
              <a:t>    #"600000.SS"</a:t>
            </a:r>
          </a:p>
          <a:p>
            <a:r>
              <a:rPr lang="en-US" altLang="en-US" sz="1600" b="1">
                <a:latin typeface="Courier" charset="0"/>
                <a:ea typeface="標楷體" charset="-120"/>
              </a:rPr>
              <a:t>    #"2330.TW"</a:t>
            </a:r>
          </a:p>
          <a:p>
            <a:r>
              <a:rPr lang="en-US" altLang="en-US" sz="1600" b="1">
                <a:latin typeface="Courier" charset="0"/>
                <a:ea typeface="標楷體" charset="-120"/>
              </a:rPr>
              <a:t>    #sSymbol = "^TWII"</a:t>
            </a:r>
          </a:p>
          <a:p>
            <a:r>
              <a:rPr lang="en-US" altLang="en-US" sz="1600" b="1">
                <a:latin typeface="Courier" charset="0"/>
                <a:ea typeface="標楷體" charset="-120"/>
              </a:rPr>
              <a:t>    starttime = datetime.datetime(2000, 1, 1)</a:t>
            </a:r>
          </a:p>
          <a:p>
            <a:r>
              <a:rPr lang="en-US" altLang="en-US" sz="1600" b="1">
                <a:latin typeface="Courier" charset="0"/>
                <a:ea typeface="標楷體" charset="-120"/>
              </a:rPr>
              <a:t>    endtime = datetime.datetime(2015, 12, 31)</a:t>
            </a:r>
          </a:p>
          <a:p>
            <a:r>
              <a:rPr lang="en-US" altLang="en-US" sz="1600" b="1">
                <a:latin typeface="Courier" charset="0"/>
                <a:ea typeface="標楷體" charset="-120"/>
              </a:rPr>
              <a:t>    sPath = sDir</a:t>
            </a:r>
          </a:p>
          <a:p>
            <a:r>
              <a:rPr lang="en-US" altLang="en-US" sz="1600" b="1">
                <a:latin typeface="Courier" charset="0"/>
                <a:ea typeface="標楷體" charset="-120"/>
              </a:rPr>
              <a:t>    #sPath = "data/financedata/"</a:t>
            </a:r>
          </a:p>
          <a:p>
            <a:r>
              <a:rPr lang="en-US" altLang="en-US" sz="1400" b="1">
                <a:latin typeface="Courier" charset="0"/>
                <a:ea typeface="標楷體" charset="-120"/>
              </a:rPr>
              <a:t>    df_YahooFinance = web.DataReader(sSymbol, 'yahoo', starttime, endtime)</a:t>
            </a:r>
          </a:p>
          <a:p>
            <a:r>
              <a:rPr lang="en-US" altLang="en-US" sz="1600" b="1">
                <a:latin typeface="Courier" charset="0"/>
                <a:ea typeface="標楷體" charset="-120"/>
              </a:rPr>
              <a:t>    #df_01 = web.DataReader("2330.TW", 'yahoo')</a:t>
            </a:r>
          </a:p>
          <a:p>
            <a:r>
              <a:rPr lang="en-US" altLang="en-US" sz="1600" b="1">
                <a:latin typeface="Courier" charset="0"/>
                <a:ea typeface="標楷體" charset="-120"/>
              </a:rPr>
              <a:t>    sSymbol = sSymbol.replace(":","_")</a:t>
            </a:r>
          </a:p>
          <a:p>
            <a:r>
              <a:rPr lang="en-US" altLang="en-US" sz="1600" b="1">
                <a:latin typeface="Courier" charset="0"/>
                <a:ea typeface="標楷體" charset="-120"/>
              </a:rPr>
              <a:t>    sSymbol = sSymbol.replace("^","_")</a:t>
            </a:r>
          </a:p>
          <a:p>
            <a:r>
              <a:rPr lang="en-US" altLang="en-US" sz="1600" b="1">
                <a:latin typeface="Courier" charset="0"/>
                <a:ea typeface="標楷體" charset="-120"/>
              </a:rPr>
              <a:t>    sPathFilename = sPath + sSymbol + "_Yahoo_Finance.csv"   </a:t>
            </a:r>
          </a:p>
          <a:p>
            <a:r>
              <a:rPr lang="en-US" altLang="en-US" sz="1600" b="1">
                <a:latin typeface="Courier" charset="0"/>
                <a:ea typeface="標楷體" charset="-120"/>
              </a:rPr>
              <a:t>    df_YahooFinance.to_csv(sPathFilename)</a:t>
            </a:r>
          </a:p>
          <a:p>
            <a:r>
              <a:rPr lang="en-US" altLang="en-US" sz="1600" b="1">
                <a:latin typeface="Courier" charset="0"/>
                <a:ea typeface="標楷體" charset="-120"/>
              </a:rPr>
              <a:t>    #df_YahooFinance.head(5)</a:t>
            </a:r>
          </a:p>
          <a:p>
            <a:r>
              <a:rPr lang="en-US" altLang="en-US" sz="1600" b="1">
                <a:latin typeface="Courier" charset="0"/>
                <a:ea typeface="標楷體" charset="-120"/>
              </a:rPr>
              <a:t>    return sPathFilename</a:t>
            </a:r>
          </a:p>
          <a:p>
            <a:r>
              <a:rPr lang="en-US" altLang="en-US" sz="1600" b="1">
                <a:latin typeface="Courier" charset="0"/>
                <a:ea typeface="標楷體" charset="-120"/>
              </a:rPr>
              <a:t>    #End def getYahooFinanceData(sSymbol, starttime, endtime, sDir):</a:t>
            </a:r>
          </a:p>
        </p:txBody>
      </p:sp>
    </p:spTree>
    <p:extLst>
      <p:ext uri="{BB962C8B-B14F-4D97-AF65-F5344CB8AC3E}">
        <p14:creationId xmlns:p14="http://schemas.microsoft.com/office/powerpoint/2010/main" val="51455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2626496-8DF3-524B-A1FD-8A05760C35F3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7270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9144000" cy="493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45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A577CCB-9465-BE4B-A44C-500C38C0D5D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7373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2708275"/>
            <a:ext cx="8788400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1"/>
          <p:cNvSpPr>
            <a:spLocks noChangeArrowheads="1"/>
          </p:cNvSpPr>
          <p:nvPr/>
        </p:nvSpPr>
        <p:spPr bwMode="auto">
          <a:xfrm>
            <a:off x="250825" y="260350"/>
            <a:ext cx="8713788" cy="216058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1600" b="1">
                <a:latin typeface="Courier" charset="0"/>
                <a:ea typeface="標楷體" charset="-120"/>
              </a:rPr>
              <a:t>sSymbol = "AAPL”</a:t>
            </a:r>
          </a:p>
          <a:p>
            <a:r>
              <a:rPr lang="en-US" altLang="en-US" sz="1600" b="1">
                <a:latin typeface="Courier" charset="0"/>
                <a:ea typeface="標楷體" charset="-120"/>
              </a:rPr>
              <a:t>starttime = datetime.datetime(2000, 1, 1)</a:t>
            </a:r>
          </a:p>
          <a:p>
            <a:r>
              <a:rPr lang="en-US" altLang="en-US" sz="1600" b="1">
                <a:latin typeface="Courier" charset="0"/>
                <a:ea typeface="標楷體" charset="-120"/>
              </a:rPr>
              <a:t>endtime = datetime.datetime(2015, 12, 31)</a:t>
            </a:r>
          </a:p>
          <a:p>
            <a:r>
              <a:rPr lang="en-US" altLang="en-US" sz="1600" b="1">
                <a:latin typeface="Courier" charset="0"/>
                <a:ea typeface="標楷體" charset="-120"/>
              </a:rPr>
              <a:t>sDir = "data/financedata/"</a:t>
            </a:r>
          </a:p>
          <a:p>
            <a:endParaRPr lang="en-US" altLang="en-US" sz="1600" b="1">
              <a:latin typeface="Courier" charset="0"/>
              <a:ea typeface="標楷體" charset="-120"/>
            </a:endParaRPr>
          </a:p>
          <a:p>
            <a:r>
              <a:rPr lang="en-US" altLang="en-US" sz="1600" b="1">
                <a:latin typeface="Courier" charset="0"/>
                <a:ea typeface="標楷體" charset="-120"/>
              </a:rPr>
              <a:t>sPathFilename = getYahooFinanceData(sSymbol, starttime, endtime, sDir)</a:t>
            </a:r>
          </a:p>
          <a:p>
            <a:r>
              <a:rPr lang="en-US" altLang="en-US" sz="1600" b="1">
                <a:latin typeface="Courier" charset="0"/>
                <a:ea typeface="標楷體" charset="-120"/>
              </a:rPr>
              <a:t>print(sPathFilename)</a:t>
            </a:r>
          </a:p>
        </p:txBody>
      </p:sp>
    </p:spTree>
    <p:extLst>
      <p:ext uri="{BB962C8B-B14F-4D97-AF65-F5344CB8AC3E}">
        <p14:creationId xmlns:p14="http://schemas.microsoft.com/office/powerpoint/2010/main" val="141107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468313" y="130175"/>
            <a:ext cx="8229600" cy="635000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Apple Inc. </a:t>
            </a:r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(AAPL) -</a:t>
            </a:r>
            <a:r>
              <a:rPr lang="en-US" altLang="en-US" dirty="0" err="1">
                <a:solidFill>
                  <a:srgbClr val="4F81BD"/>
                </a:solidFill>
                <a:latin typeface="Calibri" charset="0"/>
                <a:ea typeface="標楷體" charset="-120"/>
              </a:rPr>
              <a:t>NasdaqGS</a:t>
            </a:r>
            <a:endParaRPr lang="en-US" altLang="en-US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552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70EFADF-4A98-B442-8E78-63A8D1552B6A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61" y="793529"/>
            <a:ext cx="8808403" cy="56834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49090" y="6472697"/>
            <a:ext cx="5382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finance.yahoo.com/quote/AAPL?p=AAPL</a:t>
            </a:r>
            <a:endParaRPr lang="en-US" dirty="0" smtClean="0"/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7747476" y="3429001"/>
            <a:ext cx="1296988" cy="28803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6228184" y="2852936"/>
            <a:ext cx="1296988" cy="28803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3BA8E23-E029-C14C-80DB-8A1FAB6129E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82946" name="Rectangle 4"/>
          <p:cNvSpPr>
            <a:spLocks noChangeArrowheads="1"/>
          </p:cNvSpPr>
          <p:nvPr/>
        </p:nvSpPr>
        <p:spPr bwMode="auto">
          <a:xfrm>
            <a:off x="323528" y="0"/>
            <a:ext cx="8424863" cy="659737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1000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pd</a:t>
            </a:r>
            <a:endParaRPr lang="en-US" altLang="en-US" sz="1000" b="1" dirty="0">
              <a:latin typeface="Courier" charset="0"/>
              <a:ea typeface="標楷體" charset="-120"/>
            </a:endParaRPr>
          </a:p>
          <a:p>
            <a:r>
              <a:rPr lang="en-US" altLang="en-US" sz="10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pandas_datareader.data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 as web</a:t>
            </a:r>
          </a:p>
          <a:p>
            <a:r>
              <a:rPr lang="en-US" altLang="en-US" sz="10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matplotlib.pyplot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 as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plt</a:t>
            </a:r>
            <a:endParaRPr lang="en-US" altLang="en-US" sz="1000" b="1" dirty="0">
              <a:latin typeface="Courier" charset="0"/>
              <a:ea typeface="標楷體" charset="-120"/>
            </a:endParaRPr>
          </a:p>
          <a:p>
            <a:r>
              <a:rPr lang="en-US" altLang="en-US" sz="10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seaborn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 as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sns</a:t>
            </a:r>
            <a:endParaRPr lang="en-US" altLang="en-US" sz="1000" b="1" dirty="0">
              <a:latin typeface="Courier" charset="0"/>
              <a:ea typeface="標楷體" charset="-120"/>
            </a:endParaRPr>
          </a:p>
          <a:p>
            <a:r>
              <a:rPr lang="en-US" altLang="en-US" sz="10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datetime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 as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dt</a:t>
            </a:r>
            <a:endParaRPr lang="en-US" altLang="en-US" sz="1000" b="1" dirty="0">
              <a:latin typeface="Courier" charset="0"/>
              <a:ea typeface="標楷體" charset="-120"/>
            </a:endParaRPr>
          </a:p>
          <a:p>
            <a:r>
              <a:rPr lang="en-US" altLang="en-US" sz="1000" b="1" dirty="0">
                <a:latin typeface="Courier" charset="0"/>
                <a:ea typeface="標楷體" charset="-120"/>
              </a:rPr>
              <a:t>%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matplotlib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 inline</a:t>
            </a:r>
          </a:p>
          <a:p>
            <a:endParaRPr lang="en-US" altLang="en-US" sz="1000" b="1" dirty="0">
              <a:latin typeface="Courier" charset="0"/>
              <a:ea typeface="標楷體" charset="-120"/>
            </a:endParaRPr>
          </a:p>
          <a:p>
            <a:r>
              <a:rPr lang="en-US" altLang="en-US" sz="1000" b="1" dirty="0" smtClean="0">
                <a:latin typeface="Courier" charset="0"/>
                <a:ea typeface="標楷體" charset="-120"/>
              </a:rPr>
              <a:t>#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Read Stock Data from Yahoo Finance</a:t>
            </a:r>
          </a:p>
          <a:p>
            <a:r>
              <a:rPr lang="en-US" altLang="en-US" sz="1000" b="1" dirty="0">
                <a:latin typeface="Courier" charset="0"/>
                <a:ea typeface="標楷體" charset="-120"/>
              </a:rPr>
              <a:t>end =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dt.datetime.now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()</a:t>
            </a:r>
          </a:p>
          <a:p>
            <a:r>
              <a:rPr lang="en-US" altLang="en-US" sz="1000" b="1" dirty="0">
                <a:latin typeface="Courier" charset="0"/>
                <a:ea typeface="標楷體" charset="-120"/>
              </a:rPr>
              <a:t>#start =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dt.datetime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(end.year-2,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end.month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,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end.day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sz="1000" b="1" dirty="0">
                <a:latin typeface="Courier" charset="0"/>
                <a:ea typeface="標楷體" charset="-120"/>
              </a:rPr>
              <a:t>start =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dt.datetime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(2015, 1, 1)</a:t>
            </a:r>
          </a:p>
          <a:p>
            <a:r>
              <a:rPr lang="en-US" altLang="en-US" sz="10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web.DataReader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("AAPL", 'yahoo', start, end)</a:t>
            </a:r>
          </a:p>
          <a:p>
            <a:r>
              <a:rPr lang="en-US" altLang="en-US" sz="1000" b="1" dirty="0" err="1">
                <a:latin typeface="Courier" charset="0"/>
                <a:ea typeface="標楷體" charset="-120"/>
              </a:rPr>
              <a:t>df.to_csv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('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AAPL.csv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')</a:t>
            </a:r>
          </a:p>
          <a:p>
            <a:r>
              <a:rPr lang="en-US" altLang="en-US" sz="1000" b="1" dirty="0" err="1">
                <a:latin typeface="Courier" charset="0"/>
                <a:ea typeface="標楷體" charset="-120"/>
              </a:rPr>
              <a:t>df.from_csv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('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AAPL.csv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')</a:t>
            </a:r>
          </a:p>
          <a:p>
            <a:r>
              <a:rPr lang="en-US" altLang="en-US" sz="1000" b="1" dirty="0" err="1">
                <a:latin typeface="Courier" charset="0"/>
                <a:ea typeface="標楷體" charset="-120"/>
              </a:rPr>
              <a:t>df.tail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()</a:t>
            </a:r>
          </a:p>
          <a:p>
            <a:endParaRPr lang="en-US" altLang="en-US" sz="1000" b="1" dirty="0">
              <a:latin typeface="Courier" charset="0"/>
              <a:ea typeface="標楷體" charset="-120"/>
            </a:endParaRPr>
          </a:p>
          <a:p>
            <a:r>
              <a:rPr lang="en-US" altLang="en-US" sz="10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['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Adj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 Close'].plot(legend=True,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figsize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=(12, 8), title='AAPL', label='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Adj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 Close')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plt.figure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figsize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=(12,9))</a:t>
            </a:r>
          </a:p>
          <a:p>
            <a:r>
              <a:rPr lang="en-US" altLang="en-US" sz="1000" b="1" dirty="0">
                <a:latin typeface="Courier" charset="0"/>
                <a:ea typeface="標楷體" charset="-120"/>
              </a:rPr>
              <a:t>top = plt.subplot2grid((12,9), (0, 0),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rowspan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=10,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colspan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=9)</a:t>
            </a:r>
          </a:p>
          <a:p>
            <a:r>
              <a:rPr lang="en-US" altLang="en-US" sz="1000" b="1" dirty="0">
                <a:latin typeface="Courier" charset="0"/>
                <a:ea typeface="標楷體" charset="-120"/>
              </a:rPr>
              <a:t>bottom = plt.subplot2grid((12,9), (10,0),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rowspan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=2,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colspan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=9)</a:t>
            </a:r>
          </a:p>
          <a:p>
            <a:r>
              <a:rPr lang="en-US" altLang="en-US" sz="1000" b="1" dirty="0" err="1">
                <a:latin typeface="Courier" charset="0"/>
                <a:ea typeface="標楷體" charset="-120"/>
              </a:rPr>
              <a:t>top.plot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df.index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,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['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Adj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 Close'], color='blue') #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df.index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 gives the dates</a:t>
            </a:r>
          </a:p>
          <a:p>
            <a:r>
              <a:rPr lang="en-US" altLang="en-US" sz="1000" b="1" dirty="0" err="1">
                <a:latin typeface="Courier" charset="0"/>
                <a:ea typeface="標楷體" charset="-120"/>
              </a:rPr>
              <a:t>bottom.bar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df.index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,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['Volume']) </a:t>
            </a:r>
          </a:p>
          <a:p>
            <a:r>
              <a:rPr lang="en-US" altLang="en-US" sz="1000" b="1" dirty="0">
                <a:latin typeface="Courier" charset="0"/>
                <a:ea typeface="標楷體" charset="-120"/>
              </a:rPr>
              <a:t> </a:t>
            </a:r>
          </a:p>
          <a:p>
            <a:r>
              <a:rPr lang="en-US" altLang="en-US" sz="1000" b="1" dirty="0">
                <a:latin typeface="Courier" charset="0"/>
                <a:ea typeface="標楷體" charset="-120"/>
              </a:rPr>
              <a:t># set the labels</a:t>
            </a:r>
          </a:p>
          <a:p>
            <a:r>
              <a:rPr lang="en-US" altLang="en-US" sz="1000" b="1" dirty="0" err="1">
                <a:latin typeface="Courier" charset="0"/>
                <a:ea typeface="標楷體" charset="-120"/>
              </a:rPr>
              <a:t>top.axes.get_xaxis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().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set_visible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(False)</a:t>
            </a:r>
          </a:p>
          <a:p>
            <a:r>
              <a:rPr lang="en-US" altLang="en-US" sz="1000" b="1" dirty="0" err="1">
                <a:latin typeface="Courier" charset="0"/>
                <a:ea typeface="標楷體" charset="-120"/>
              </a:rPr>
              <a:t>top.set_title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('AAPL')</a:t>
            </a:r>
          </a:p>
          <a:p>
            <a:r>
              <a:rPr lang="en-US" altLang="en-US" sz="1000" b="1" dirty="0" err="1">
                <a:latin typeface="Courier" charset="0"/>
                <a:ea typeface="標楷體" charset="-120"/>
              </a:rPr>
              <a:t>top.set_ylabel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('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Adj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 Close')</a:t>
            </a:r>
          </a:p>
          <a:p>
            <a:r>
              <a:rPr lang="en-US" altLang="en-US" sz="1000" b="1" dirty="0" err="1">
                <a:latin typeface="Courier" charset="0"/>
                <a:ea typeface="標楷體" charset="-120"/>
              </a:rPr>
              <a:t>bottom.set_ylabel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('Volume')</a:t>
            </a:r>
          </a:p>
          <a:p>
            <a:endParaRPr lang="en-US" altLang="en-US" sz="1000" b="1" dirty="0">
              <a:latin typeface="Courier" charset="0"/>
              <a:ea typeface="標楷體" charset="-120"/>
            </a:endParaRPr>
          </a:p>
          <a:p>
            <a:r>
              <a:rPr lang="en-US" altLang="en-US" sz="1000" b="1" dirty="0" err="1">
                <a:latin typeface="Courier" charset="0"/>
                <a:ea typeface="標楷體" charset="-120"/>
              </a:rPr>
              <a:t>plt.figure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figsize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=(12,9))</a:t>
            </a:r>
          </a:p>
          <a:p>
            <a:r>
              <a:rPr lang="en-US" altLang="en-US" sz="1000" b="1" dirty="0" err="1">
                <a:latin typeface="Courier" charset="0"/>
                <a:ea typeface="標楷體" charset="-120"/>
              </a:rPr>
              <a:t>sns.distplot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['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Adj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 Close'].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dropna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(), bins=50, color='purple')</a:t>
            </a:r>
          </a:p>
          <a:p>
            <a:endParaRPr lang="en-US" altLang="en-US" sz="1000" b="1" dirty="0">
              <a:latin typeface="Courier" charset="0"/>
              <a:ea typeface="標楷體" charset="-120"/>
            </a:endParaRPr>
          </a:p>
          <a:p>
            <a:r>
              <a:rPr lang="en-US" altLang="en-US" sz="1000" b="1" dirty="0">
                <a:latin typeface="Courier" charset="0"/>
                <a:ea typeface="標楷體" charset="-120"/>
              </a:rPr>
              <a:t># simple moving averages</a:t>
            </a:r>
          </a:p>
          <a:p>
            <a:r>
              <a:rPr lang="en-US" altLang="en-US" sz="10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['MA05'] =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['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Adj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 Close'].rolling(5).mean() </a:t>
            </a:r>
            <a:r>
              <a:rPr lang="en-US" altLang="en-US" sz="1000" b="1" dirty="0" smtClean="0">
                <a:latin typeface="Courier" charset="0"/>
                <a:ea typeface="標楷體" charset="-120"/>
              </a:rPr>
              <a:t>#5 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days</a:t>
            </a:r>
          </a:p>
          <a:p>
            <a:r>
              <a:rPr lang="en-US" altLang="en-US" sz="10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['MA20'] =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['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Adj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 Close'].rolling(20).mean() #20 days</a:t>
            </a:r>
          </a:p>
          <a:p>
            <a:r>
              <a:rPr lang="en-US" altLang="en-US" sz="10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['MA60'] =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['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Adj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 Close'].rolling(60).mean() #60 days</a:t>
            </a:r>
          </a:p>
          <a:p>
            <a:r>
              <a:rPr lang="en-US" altLang="en-US" sz="1000" b="1" dirty="0" smtClean="0">
                <a:latin typeface="Courier" charset="0"/>
                <a:ea typeface="標楷體" charset="-120"/>
              </a:rPr>
              <a:t>df2 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=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pd.DataFrame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({'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Adj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 Close':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['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Adj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 Close'],'MA05':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['MA05'],'MA20':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['MA20'], 'MA60':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['MA60']})</a:t>
            </a:r>
          </a:p>
          <a:p>
            <a:r>
              <a:rPr lang="en-US" altLang="en-US" sz="1000" b="1" dirty="0">
                <a:latin typeface="Courier" charset="0"/>
                <a:ea typeface="標楷體" charset="-120"/>
              </a:rPr>
              <a:t>df2.plot(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figsize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=(12, 9), legend=True, title='AAPL')</a:t>
            </a:r>
          </a:p>
          <a:p>
            <a:r>
              <a:rPr lang="en-US" altLang="en-US" sz="1000" b="1" dirty="0">
                <a:latin typeface="Courier" charset="0"/>
                <a:ea typeface="標楷體" charset="-120"/>
              </a:rPr>
              <a:t>df2.to_csv('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AAPL_MA.csv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')</a:t>
            </a:r>
          </a:p>
          <a:p>
            <a:r>
              <a:rPr lang="en-US" altLang="en-US" sz="1000" b="1" dirty="0">
                <a:latin typeface="Courier" charset="0"/>
                <a:ea typeface="標楷體" charset="-120"/>
              </a:rPr>
              <a:t>fig = </a:t>
            </a:r>
            <a:r>
              <a:rPr lang="en-US" altLang="en-US" sz="1000" b="1" dirty="0" err="1">
                <a:latin typeface="Courier" charset="0"/>
                <a:ea typeface="標楷體" charset="-120"/>
              </a:rPr>
              <a:t>plt.gcf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()</a:t>
            </a:r>
          </a:p>
          <a:p>
            <a:r>
              <a:rPr lang="en-US" altLang="en-US" sz="1000" b="1" dirty="0" err="1">
                <a:latin typeface="Courier" charset="0"/>
                <a:ea typeface="標楷體" charset="-120"/>
              </a:rPr>
              <a:t>fig.set_size_inches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(12, 9</a:t>
            </a:r>
            <a:r>
              <a:rPr lang="en-US" altLang="en-US" sz="1000" b="1" dirty="0" smtClean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sz="1000" b="1" dirty="0" err="1">
                <a:latin typeface="Courier" charset="0"/>
                <a:ea typeface="標楷體" charset="-120"/>
              </a:rPr>
              <a:t>fig.savefig</a:t>
            </a:r>
            <a:r>
              <a:rPr lang="en-US" altLang="en-US" sz="1000" b="1" dirty="0" smtClean="0">
                <a:latin typeface="Courier" charset="0"/>
                <a:ea typeface="標楷體" charset="-120"/>
              </a:rPr>
              <a:t>(’</a:t>
            </a:r>
            <a:r>
              <a:rPr lang="en-US" altLang="en-US" sz="1000" b="1" dirty="0" err="1" smtClean="0">
                <a:latin typeface="Courier" charset="0"/>
                <a:ea typeface="標楷體" charset="-120"/>
              </a:rPr>
              <a:t>AAPL_plot.png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', dpi=300</a:t>
            </a:r>
            <a:r>
              <a:rPr lang="en-US" altLang="en-US" sz="1000" b="1" dirty="0" smtClean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sz="1000" b="1" dirty="0" err="1" smtClean="0">
                <a:latin typeface="Courier" charset="0"/>
                <a:ea typeface="標楷體" charset="-120"/>
              </a:rPr>
              <a:t>plt.show</a:t>
            </a:r>
            <a:r>
              <a:rPr lang="en-US" altLang="en-US" sz="1000" b="1" dirty="0">
                <a:latin typeface="Courier" charset="0"/>
                <a:ea typeface="標楷體" charset="-120"/>
              </a:rPr>
              <a:t>()</a:t>
            </a:r>
          </a:p>
        </p:txBody>
      </p:sp>
      <p:sp>
        <p:nvSpPr>
          <p:cNvPr id="4" name="Rectangle 3"/>
          <p:cNvSpPr/>
          <p:nvPr/>
        </p:nvSpPr>
        <p:spPr>
          <a:xfrm>
            <a:off x="2123728" y="6578124"/>
            <a:ext cx="55983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mapattack.wordpress.com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/2017/02/12/using-python-for-stocks-1/</a:t>
            </a:r>
          </a:p>
        </p:txBody>
      </p:sp>
    </p:spTree>
    <p:extLst>
      <p:ext uri="{BB962C8B-B14F-4D97-AF65-F5344CB8AC3E}">
        <p14:creationId xmlns:p14="http://schemas.microsoft.com/office/powerpoint/2010/main" val="66460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81</a:t>
            </a:fld>
            <a:endParaRPr lang="zh-TW" altLang="en-US"/>
          </a:p>
        </p:txBody>
      </p:sp>
      <p:sp>
        <p:nvSpPr>
          <p:cNvPr id="8" name="Rectangle 7"/>
          <p:cNvSpPr/>
          <p:nvPr/>
        </p:nvSpPr>
        <p:spPr>
          <a:xfrm>
            <a:off x="2123728" y="6578124"/>
            <a:ext cx="55983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mapattack.wordpress.com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/2017/02/12/using-python-for-stocks-1/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en-US" smtClean="0">
                <a:solidFill>
                  <a:schemeClr val="accent1"/>
                </a:solidFill>
              </a:rPr>
              <a:t>Python Pandas for Finance</a:t>
            </a:r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6" y="894973"/>
            <a:ext cx="8964488" cy="19385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976" y="2872016"/>
            <a:ext cx="4974704" cy="363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9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References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74754" name="內容版面配置區 2"/>
          <p:cNvSpPr>
            <a:spLocks noGrp="1"/>
          </p:cNvSpPr>
          <p:nvPr>
            <p:ph idx="1"/>
          </p:nvPr>
        </p:nvSpPr>
        <p:spPr>
          <a:xfrm>
            <a:off x="179388" y="908050"/>
            <a:ext cx="8785225" cy="5834063"/>
          </a:xfrm>
        </p:spPr>
        <p:txBody>
          <a:bodyPr/>
          <a:lstStyle/>
          <a:p>
            <a:r>
              <a:rPr lang="en-US" altLang="zh-TW" sz="1800" dirty="0">
                <a:latin typeface="Calibri" charset="0"/>
                <a:ea typeface="標楷體" charset="-120"/>
              </a:rPr>
              <a:t>Wes McKinney (2012), Python for Data Analysis: Data Wrangling with Pandas, </a:t>
            </a:r>
            <a:r>
              <a:rPr lang="en-US" altLang="zh-TW" sz="1800" dirty="0" err="1">
                <a:latin typeface="Calibri" charset="0"/>
                <a:ea typeface="標楷體" charset="-120"/>
              </a:rPr>
              <a:t>NumPy</a:t>
            </a:r>
            <a:r>
              <a:rPr lang="en-US" altLang="zh-TW" sz="1800" dirty="0">
                <a:latin typeface="Calibri" charset="0"/>
                <a:ea typeface="標楷體" charset="-120"/>
              </a:rPr>
              <a:t>, and </a:t>
            </a:r>
            <a:r>
              <a:rPr lang="en-US" altLang="zh-TW" sz="1800" dirty="0" err="1">
                <a:latin typeface="Calibri" charset="0"/>
                <a:ea typeface="標楷體" charset="-120"/>
              </a:rPr>
              <a:t>IPython</a:t>
            </a:r>
            <a:r>
              <a:rPr lang="en-US" altLang="zh-TW" sz="1800" dirty="0">
                <a:latin typeface="Calibri" charset="0"/>
                <a:ea typeface="標楷體" charset="-120"/>
              </a:rPr>
              <a:t>, O'Reilly Media</a:t>
            </a:r>
          </a:p>
          <a:p>
            <a:r>
              <a:rPr lang="en-US" altLang="zh-TW" sz="1800" dirty="0">
                <a:latin typeface="Calibri" charset="0"/>
                <a:ea typeface="標楷體" charset="-120"/>
              </a:rPr>
              <a:t>Yves </a:t>
            </a:r>
            <a:r>
              <a:rPr lang="en-US" altLang="zh-TW" sz="1800" dirty="0" err="1">
                <a:latin typeface="Calibri" charset="0"/>
                <a:ea typeface="標楷體" charset="-120"/>
              </a:rPr>
              <a:t>Hilpisch</a:t>
            </a:r>
            <a:r>
              <a:rPr lang="en-US" altLang="zh-TW" sz="1800" dirty="0">
                <a:latin typeface="Calibri" charset="0"/>
                <a:ea typeface="標楷體" charset="-120"/>
              </a:rPr>
              <a:t> (2014), Python for Finance: Analyze Big Financial Data, O'Reilly</a:t>
            </a:r>
          </a:p>
          <a:p>
            <a:r>
              <a:rPr lang="en-US" altLang="zh-TW" sz="1800" dirty="0">
                <a:latin typeface="Calibri" charset="0"/>
                <a:ea typeface="標楷體" charset="-120"/>
              </a:rPr>
              <a:t>Yves </a:t>
            </a:r>
            <a:r>
              <a:rPr lang="en-US" altLang="zh-TW" sz="1800" dirty="0" err="1">
                <a:latin typeface="Calibri" charset="0"/>
                <a:ea typeface="標楷體" charset="-120"/>
              </a:rPr>
              <a:t>Hilpisch</a:t>
            </a:r>
            <a:r>
              <a:rPr lang="en-US" altLang="zh-TW" sz="1800" dirty="0">
                <a:latin typeface="Calibri" charset="0"/>
                <a:ea typeface="標楷體" charset="-120"/>
              </a:rPr>
              <a:t> (2015), Derivatives Analytics with Python: Data Analysis, Models, Simulation, Calibration and Hedging, Wiley</a:t>
            </a:r>
          </a:p>
          <a:p>
            <a:r>
              <a:rPr lang="en-US" altLang="zh-TW" sz="1800" dirty="0">
                <a:latin typeface="Calibri" charset="0"/>
                <a:ea typeface="標楷體" charset="-120"/>
              </a:rPr>
              <a:t>Michael </a:t>
            </a:r>
            <a:r>
              <a:rPr lang="en-US" altLang="zh-TW" sz="1800" dirty="0" err="1">
                <a:latin typeface="Calibri" charset="0"/>
                <a:ea typeface="標楷體" charset="-120"/>
              </a:rPr>
              <a:t>Heydt</a:t>
            </a:r>
            <a:r>
              <a:rPr lang="en-US" altLang="zh-TW" sz="1800" dirty="0">
                <a:latin typeface="Calibri" charset="0"/>
                <a:ea typeface="標楷體" charset="-120"/>
              </a:rPr>
              <a:t> (2015) , Mastering Pandas for Finance, </a:t>
            </a:r>
            <a:r>
              <a:rPr lang="en-US" altLang="zh-TW" sz="1800" dirty="0" err="1">
                <a:latin typeface="Calibri" charset="0"/>
                <a:ea typeface="標楷體" charset="-120"/>
              </a:rPr>
              <a:t>Packt</a:t>
            </a:r>
            <a:r>
              <a:rPr lang="en-US" altLang="zh-TW" sz="1800" dirty="0">
                <a:latin typeface="Calibri" charset="0"/>
                <a:ea typeface="標楷體" charset="-120"/>
              </a:rPr>
              <a:t> Publishing</a:t>
            </a:r>
          </a:p>
          <a:p>
            <a:r>
              <a:rPr lang="en-US" altLang="zh-TW" sz="1800" dirty="0">
                <a:latin typeface="Calibri" charset="0"/>
                <a:ea typeface="標楷體" charset="-120"/>
              </a:rPr>
              <a:t>Michael </a:t>
            </a:r>
            <a:r>
              <a:rPr lang="en-US" altLang="zh-TW" sz="1800" dirty="0" err="1">
                <a:latin typeface="Calibri" charset="0"/>
                <a:ea typeface="標楷體" charset="-120"/>
              </a:rPr>
              <a:t>Heydt</a:t>
            </a:r>
            <a:r>
              <a:rPr lang="en-US" altLang="zh-TW" sz="1800" dirty="0">
                <a:latin typeface="Calibri" charset="0"/>
                <a:ea typeface="標楷體" charset="-120"/>
              </a:rPr>
              <a:t> (2015), Learning Pandas - Python Data Discovery and Analysis Made Easy, </a:t>
            </a:r>
            <a:r>
              <a:rPr lang="en-US" altLang="zh-TW" sz="1800" dirty="0" err="1">
                <a:latin typeface="Calibri" charset="0"/>
                <a:ea typeface="標楷體" charset="-120"/>
              </a:rPr>
              <a:t>Packt</a:t>
            </a:r>
            <a:r>
              <a:rPr lang="en-US" altLang="zh-TW" sz="1800" dirty="0">
                <a:latin typeface="Calibri" charset="0"/>
                <a:ea typeface="標楷體" charset="-120"/>
              </a:rPr>
              <a:t> Publishing</a:t>
            </a:r>
          </a:p>
          <a:p>
            <a:r>
              <a:rPr lang="en-US" altLang="zh-TW" sz="1800" dirty="0">
                <a:latin typeface="Calibri" charset="0"/>
                <a:ea typeface="標楷體" charset="-120"/>
              </a:rPr>
              <a:t>James Ma </a:t>
            </a:r>
            <a:r>
              <a:rPr lang="en-US" altLang="zh-TW" sz="1800" dirty="0" err="1">
                <a:latin typeface="Calibri" charset="0"/>
                <a:ea typeface="標楷體" charset="-120"/>
              </a:rPr>
              <a:t>Weiming</a:t>
            </a:r>
            <a:r>
              <a:rPr lang="en-US" altLang="zh-TW" sz="1800" dirty="0">
                <a:latin typeface="Calibri" charset="0"/>
                <a:ea typeface="標楷體" charset="-120"/>
              </a:rPr>
              <a:t> (2015), Mastering Python for Finance, </a:t>
            </a:r>
            <a:r>
              <a:rPr lang="en-US" altLang="zh-TW" sz="1800" dirty="0" err="1">
                <a:latin typeface="Calibri" charset="0"/>
                <a:ea typeface="標楷體" charset="-120"/>
              </a:rPr>
              <a:t>Packt</a:t>
            </a:r>
            <a:r>
              <a:rPr lang="en-US" altLang="zh-TW" sz="1800" dirty="0">
                <a:latin typeface="Calibri" charset="0"/>
                <a:ea typeface="標楷體" charset="-120"/>
              </a:rPr>
              <a:t> Publishing</a:t>
            </a:r>
          </a:p>
          <a:p>
            <a:r>
              <a:rPr lang="en-US" altLang="zh-TW" sz="1800" dirty="0">
                <a:latin typeface="Calibri" charset="0"/>
                <a:ea typeface="標楷體" charset="-120"/>
              </a:rPr>
              <a:t>Fabio </a:t>
            </a:r>
            <a:r>
              <a:rPr lang="en-US" altLang="zh-TW" sz="1800" dirty="0" err="1">
                <a:latin typeface="Calibri" charset="0"/>
                <a:ea typeface="標楷體" charset="-120"/>
              </a:rPr>
              <a:t>Nelli</a:t>
            </a:r>
            <a:r>
              <a:rPr lang="en-US" altLang="zh-TW" sz="1800" dirty="0">
                <a:latin typeface="Calibri" charset="0"/>
                <a:ea typeface="標楷體" charset="-120"/>
              </a:rPr>
              <a:t> (2015), Python Data Analytics: Data Analysis and Science using PANDAs, </a:t>
            </a:r>
            <a:r>
              <a:rPr lang="en-US" altLang="zh-TW" sz="1800" dirty="0" err="1">
                <a:latin typeface="Calibri" charset="0"/>
                <a:ea typeface="標楷體" charset="-120"/>
              </a:rPr>
              <a:t>matplotlib</a:t>
            </a:r>
            <a:r>
              <a:rPr lang="en-US" altLang="zh-TW" sz="1800" dirty="0">
                <a:latin typeface="Calibri" charset="0"/>
                <a:ea typeface="標楷體" charset="-120"/>
              </a:rPr>
              <a:t> and the Python Programming Language, </a:t>
            </a:r>
            <a:r>
              <a:rPr lang="en-US" altLang="zh-TW" sz="1800" dirty="0" err="1">
                <a:latin typeface="Calibri" charset="0"/>
                <a:ea typeface="標楷體" charset="-120"/>
              </a:rPr>
              <a:t>Apress</a:t>
            </a:r>
            <a:endParaRPr lang="en-US" altLang="zh-TW" sz="1800" dirty="0">
              <a:latin typeface="Calibri" charset="0"/>
              <a:ea typeface="標楷體" charset="-120"/>
            </a:endParaRPr>
          </a:p>
          <a:p>
            <a:r>
              <a:rPr lang="en-US" altLang="zh-TW" sz="1800" dirty="0">
                <a:latin typeface="Calibri" charset="0"/>
                <a:ea typeface="標楷體" charset="-120"/>
              </a:rPr>
              <a:t>Wes McKinney (2013), 10-minute tour of pandas, </a:t>
            </a:r>
            <a:r>
              <a:rPr lang="en-US" altLang="zh-TW" sz="1800" dirty="0">
                <a:latin typeface="Calibri" charset="0"/>
                <a:ea typeface="標楷體" charset="-120"/>
                <a:hlinkClick r:id="rId2"/>
              </a:rPr>
              <a:t>https://vimeo.com/59324550</a:t>
            </a:r>
            <a:endParaRPr lang="en-US" altLang="zh-TW" sz="1800" dirty="0">
              <a:latin typeface="Calibri" charset="0"/>
              <a:ea typeface="標楷體" charset="-120"/>
            </a:endParaRPr>
          </a:p>
          <a:p>
            <a:r>
              <a:rPr lang="en-US" altLang="zh-TW" sz="1800" dirty="0">
                <a:latin typeface="Calibri" charset="0"/>
                <a:ea typeface="標楷體" charset="-120"/>
              </a:rPr>
              <a:t>Jason Wirth (2015), A Visual Guide To Pandas, </a:t>
            </a:r>
            <a:r>
              <a:rPr lang="en-US" altLang="zh-TW" sz="1800" dirty="0">
                <a:latin typeface="Calibri" charset="0"/>
                <a:ea typeface="標楷體" charset="-120"/>
                <a:hlinkClick r:id="rId3"/>
              </a:rPr>
              <a:t>https://www.youtube.com/watch?v=9d5-Ti6onew</a:t>
            </a:r>
            <a:endParaRPr lang="en-US" altLang="zh-TW" sz="1800" dirty="0">
              <a:latin typeface="Calibri" charset="0"/>
              <a:ea typeface="標楷體" charset="-120"/>
            </a:endParaRPr>
          </a:p>
          <a:p>
            <a:r>
              <a:rPr lang="en-US" altLang="zh-TW" sz="1800" dirty="0">
                <a:latin typeface="Calibri" charset="0"/>
                <a:ea typeface="標楷體" charset="-120"/>
              </a:rPr>
              <a:t>Edward Schofield (2013), Modern scientific computing and big data analytics in Python, </a:t>
            </a:r>
            <a:r>
              <a:rPr lang="en-US" altLang="zh-TW" sz="1800" dirty="0" err="1">
                <a:latin typeface="Calibri" charset="0"/>
                <a:ea typeface="標楷體" charset="-120"/>
              </a:rPr>
              <a:t>PyCon</a:t>
            </a:r>
            <a:r>
              <a:rPr lang="en-US" altLang="zh-TW" sz="1800" dirty="0">
                <a:latin typeface="Calibri" charset="0"/>
                <a:ea typeface="標楷體" charset="-120"/>
              </a:rPr>
              <a:t> Australia, </a:t>
            </a:r>
            <a:r>
              <a:rPr lang="en-US" altLang="zh-TW" sz="1800" dirty="0">
                <a:latin typeface="Calibri" charset="0"/>
                <a:ea typeface="標楷體" charset="-120"/>
                <a:hlinkClick r:id="rId4"/>
              </a:rPr>
              <a:t>https://</a:t>
            </a:r>
            <a:r>
              <a:rPr lang="en-US" altLang="zh-TW" sz="1800" dirty="0" smtClean="0">
                <a:latin typeface="Calibri" charset="0"/>
                <a:ea typeface="標楷體" charset="-120"/>
                <a:hlinkClick r:id="rId4"/>
              </a:rPr>
              <a:t>www.youtube.com/watch?v=hqOsfS3dP9w</a:t>
            </a:r>
            <a:endParaRPr lang="en-US" altLang="zh-TW" sz="1800" dirty="0" smtClean="0">
              <a:latin typeface="Calibri" charset="0"/>
              <a:ea typeface="標楷體" charset="-120"/>
            </a:endParaRPr>
          </a:p>
          <a:p>
            <a:r>
              <a:rPr lang="en-US" altLang="zh-TW" sz="1800" dirty="0">
                <a:latin typeface="Calibri" charset="0"/>
                <a:ea typeface="標楷體" charset="-120"/>
              </a:rPr>
              <a:t>Python Programming, </a:t>
            </a:r>
            <a:r>
              <a:rPr lang="en-US" altLang="zh-TW" sz="1800" dirty="0">
                <a:latin typeface="Calibri" charset="0"/>
                <a:ea typeface="標楷體" charset="-120"/>
                <a:hlinkClick r:id="rId5"/>
              </a:rPr>
              <a:t>https://pythonprogramming.net</a:t>
            </a:r>
            <a:r>
              <a:rPr lang="en-US" altLang="zh-TW" sz="1800" dirty="0" smtClean="0">
                <a:latin typeface="Calibri" charset="0"/>
                <a:ea typeface="標楷體" charset="-120"/>
                <a:hlinkClick r:id="rId5"/>
              </a:rPr>
              <a:t>/</a:t>
            </a:r>
            <a:endParaRPr lang="en-US" altLang="zh-TW" sz="1800" dirty="0">
              <a:latin typeface="Calibri" charset="0"/>
              <a:ea typeface="標楷體" charset="-120"/>
            </a:endParaRPr>
          </a:p>
          <a:p>
            <a:endParaRPr lang="en-US" altLang="zh-TW" sz="1800" dirty="0">
              <a:latin typeface="Calibri" charset="0"/>
              <a:ea typeface="標楷體" charset="-120"/>
            </a:endParaRPr>
          </a:p>
          <a:p>
            <a:endParaRPr lang="zh-TW" altLang="en-US" sz="1800" dirty="0">
              <a:latin typeface="Calibri" charset="0"/>
              <a:ea typeface="標楷體" charset="-120"/>
            </a:endParaRPr>
          </a:p>
          <a:p>
            <a:endParaRPr lang="zh-TW" altLang="en-US" sz="1800" dirty="0">
              <a:latin typeface="Calibri" charset="0"/>
              <a:ea typeface="標楷體" charset="-120"/>
            </a:endParaRPr>
          </a:p>
        </p:txBody>
      </p:sp>
      <p:sp>
        <p:nvSpPr>
          <p:cNvPr id="7475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A4478E0-40E6-DF40-A191-6720D0B1290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25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88514"/>
            <a:ext cx="7836511" cy="5860421"/>
          </a:xfrm>
          <a:prstGeom prst="rect">
            <a:avLst/>
          </a:prstGeom>
        </p:spPr>
      </p:pic>
      <p:sp>
        <p:nvSpPr>
          <p:cNvPr id="56321" name="Title 1"/>
          <p:cNvSpPr>
            <a:spLocks noGrp="1"/>
          </p:cNvSpPr>
          <p:nvPr>
            <p:ph type="title"/>
          </p:nvPr>
        </p:nvSpPr>
        <p:spPr>
          <a:xfrm>
            <a:off x="-14288" y="1"/>
            <a:ext cx="9123363" cy="692696"/>
          </a:xfrm>
        </p:spPr>
        <p:txBody>
          <a:bodyPr/>
          <a:lstStyle/>
          <a:p>
            <a:r>
              <a:rPr lang="en-US" altLang="en-US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Yahoo Finance </a:t>
            </a:r>
            <a:r>
              <a:rPr lang="en-US" altLang="en-US" sz="4000" smtClean="0">
                <a:solidFill>
                  <a:schemeClr val="accent1"/>
                </a:solidFill>
                <a:latin typeface="Calibri" charset="0"/>
                <a:ea typeface="標楷體" charset="-120"/>
              </a:rPr>
              <a:t>Charts: Apple </a:t>
            </a:r>
            <a:r>
              <a:rPr lang="en-US" altLang="en-US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Inc. </a:t>
            </a:r>
            <a:r>
              <a:rPr lang="en-US" altLang="en-US" sz="4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(AAPL)</a:t>
            </a:r>
          </a:p>
        </p:txBody>
      </p:sp>
      <p:sp>
        <p:nvSpPr>
          <p:cNvPr id="563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AB15B04-96FE-3C46-8024-C830074A626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13182" y="6491609"/>
            <a:ext cx="3929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finance.yahoo.com/chart/AAPL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9035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19164</TotalTime>
  <Words>2591</Words>
  <Application>Microsoft Macintosh PowerPoint</Application>
  <PresentationFormat>On-screen Show (4:3)</PresentationFormat>
  <Paragraphs>565</Paragraphs>
  <Slides>82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90" baseType="lpstr">
      <vt:lpstr>Calibri</vt:lpstr>
      <vt:lpstr>Courier</vt:lpstr>
      <vt:lpstr>Mangal</vt:lpstr>
      <vt:lpstr>Times New Roman</vt:lpstr>
      <vt:lpstr>新細明體</vt:lpstr>
      <vt:lpstr>標楷體</vt:lpstr>
      <vt:lpstr>Arial</vt:lpstr>
      <vt:lpstr>Office 佈景主題</vt:lpstr>
      <vt:lpstr>Social Computing and  Big Data Analytics 社群運算與大數據分析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Yahoo Finance </vt:lpstr>
      <vt:lpstr>Apple Inc. (AAPL) -NasdaqGS</vt:lpstr>
      <vt:lpstr>Yahoo Finance Charts: Apple Inc. (AAPL)</vt:lpstr>
      <vt:lpstr>Python Pandas for Finance</vt:lpstr>
      <vt:lpstr>Wes McKinney (2012),  Python for Data Analysis: Data Wrangling with Pandas, NumPy, and IPython, O'Reilly Media</vt:lpstr>
      <vt:lpstr>Yves Hilpisch,  Python for Finance: Analyze Big Financial Data, O'Reilly, 2014</vt:lpstr>
      <vt:lpstr>Yves Hilpisch (2015),  Derivatives Analytics with Python:  Data Analysis, Models, Simulation, Calibration and Hedging, Wiley</vt:lpstr>
      <vt:lpstr>Michael Heydt ,  Mastering Pandas for Finance,  Packt Publishing, 2015</vt:lpstr>
      <vt:lpstr>Anaconda</vt:lpstr>
      <vt:lpstr>Python</vt:lpstr>
      <vt:lpstr>NumPy</vt:lpstr>
      <vt:lpstr>pandas</vt:lpstr>
      <vt:lpstr>pandas Python Data Analysis Library providing high-performance, easy-to-use  data structures and data analysis tools  for the Python programming language.</vt:lpstr>
      <vt:lpstr>pandas Ecosystem</vt:lpstr>
      <vt:lpstr>pandas: powerful Python data analysis toolkit</vt:lpstr>
      <vt:lpstr>pandas:  powerful Python data analysis toolkit</vt:lpstr>
      <vt:lpstr>Series  DataFrame</vt:lpstr>
      <vt:lpstr>pandas DataFrame</vt:lpstr>
      <vt:lpstr>pandas  Comparison with SAS </vt:lpstr>
      <vt:lpstr>Python Pandas Cheat Sheet</vt:lpstr>
      <vt:lpstr>Jupyter Notebook New Python 3</vt:lpstr>
      <vt:lpstr>Creating pd.DataFrame</vt:lpstr>
      <vt:lpstr>Pandas DataFrame</vt:lpstr>
      <vt:lpstr>PowerPoint Presentation</vt:lpstr>
      <vt:lpstr>Jupyter Notebook New Python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Yahoo Finance Symbols:  AAPL Apple Inc. (AAPL)</vt:lpstr>
      <vt:lpstr>Apple Inc. (AAPL) -NasdaqGS</vt:lpstr>
      <vt:lpstr>Yahoo Finance Charts: Apple Inc. (AAPL)</vt:lpstr>
      <vt:lpstr>Apple Inc. (AAPL) Historical Data </vt:lpstr>
      <vt:lpstr>Yahoo Finance Historical Prices Apple Inc. (AAPL) </vt:lpstr>
      <vt:lpstr>PowerPoint Presentation</vt:lpstr>
      <vt:lpstr>PowerPoint Presentation</vt:lpstr>
      <vt:lpstr>Yahoo Finance Historical Prices</vt:lpstr>
      <vt:lpstr>Yahoo Finance Charts  Alphabet Inc. (GOOG)</vt:lpstr>
      <vt:lpstr>Dow Jones Industrial Average  (^DJI) </vt:lpstr>
      <vt:lpstr>TSEC weighted index (^TWII) - Taiwan</vt:lpstr>
      <vt:lpstr>PowerPoint Presentation</vt:lpstr>
      <vt:lpstr>Yahoo Finance Charts  TSMC (2330.TW)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Python Pandas  for Finance</vt:lpstr>
      <vt:lpstr>Python Pandas for Finance</vt:lpstr>
      <vt:lpstr>Python Pandas for Finance</vt:lpstr>
      <vt:lpstr>Python Pandas for Finance</vt:lpstr>
      <vt:lpstr>Python Pandas for Finance</vt:lpstr>
      <vt:lpstr>Python Pandas for Finance</vt:lpstr>
      <vt:lpstr>Python Pandas for Finance</vt:lpstr>
      <vt:lpstr>Python Pandas for Finance</vt:lpstr>
      <vt:lpstr>Python Pandas for Finance</vt:lpstr>
      <vt:lpstr>Python Pandas for Finance</vt:lpstr>
      <vt:lpstr>Python Pandas for Finance</vt:lpstr>
      <vt:lpstr>PowerPoint Presentation</vt:lpstr>
      <vt:lpstr>Examples: Python Pandas  for Finance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Python Pandas for Finance</vt:lpstr>
      <vt:lpstr>References</vt:lpstr>
    </vt:vector>
  </TitlesOfParts>
  <Manager/>
  <Company/>
  <LinksUpToDate>false</LinksUpToDate>
  <SharedDoc>false</SharedDoc>
  <HyperlinkBase/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Computing and Big Data Analytics (社群運算與大數據分析)</dc:title>
  <dc:subject/>
  <dc:creator>myday</dc:creator>
  <cp:keywords>Social Computing and Big Data Analytics (社群運算與大數據分析)</cp:keywords>
  <dc:description>Social Computing and Big Data Analytics (社群運算與大數據分析)</dc:description>
  <cp:lastModifiedBy>Microsoft Office User</cp:lastModifiedBy>
  <cp:revision>685</cp:revision>
  <cp:lastPrinted>2017-03-22T09:39:41Z</cp:lastPrinted>
  <dcterms:created xsi:type="dcterms:W3CDTF">2011-02-14T23:24:00Z</dcterms:created>
  <dcterms:modified xsi:type="dcterms:W3CDTF">2017-03-22T11:07:44Z</dcterms:modified>
  <cp:category/>
</cp:coreProperties>
</file>