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848" r:id="rId2"/>
    <p:sldId id="832" r:id="rId3"/>
    <p:sldId id="911" r:id="rId4"/>
    <p:sldId id="912" r:id="rId5"/>
    <p:sldId id="1198" r:id="rId6"/>
    <p:sldId id="1129" r:id="rId7"/>
    <p:sldId id="1130" r:id="rId8"/>
    <p:sldId id="1131" r:id="rId9"/>
    <p:sldId id="1203" r:id="rId10"/>
    <p:sldId id="1205" r:id="rId11"/>
    <p:sldId id="1132" r:id="rId12"/>
    <p:sldId id="1133" r:id="rId13"/>
    <p:sldId id="1134" r:id="rId14"/>
    <p:sldId id="1135" r:id="rId15"/>
    <p:sldId id="1136" r:id="rId16"/>
    <p:sldId id="1137" r:id="rId17"/>
    <p:sldId id="1138" r:id="rId18"/>
    <p:sldId id="1139" r:id="rId19"/>
    <p:sldId id="1140" r:id="rId20"/>
    <p:sldId id="1141" r:id="rId21"/>
    <p:sldId id="1142" r:id="rId22"/>
    <p:sldId id="1143" r:id="rId23"/>
    <p:sldId id="1144" r:id="rId24"/>
    <p:sldId id="1145" r:id="rId25"/>
    <p:sldId id="1146" r:id="rId26"/>
    <p:sldId id="1204" r:id="rId27"/>
    <p:sldId id="1202" r:id="rId28"/>
    <p:sldId id="1201" r:id="rId29"/>
    <p:sldId id="1147" r:id="rId30"/>
    <p:sldId id="1148" r:id="rId31"/>
    <p:sldId id="1149" r:id="rId32"/>
    <p:sldId id="1150" r:id="rId33"/>
    <p:sldId id="1151" r:id="rId34"/>
    <p:sldId id="1152" r:id="rId35"/>
    <p:sldId id="1155" r:id="rId36"/>
    <p:sldId id="1156" r:id="rId37"/>
    <p:sldId id="1157" r:id="rId38"/>
    <p:sldId id="1158" r:id="rId39"/>
    <p:sldId id="1159" r:id="rId40"/>
    <p:sldId id="1160" r:id="rId41"/>
    <p:sldId id="1161" r:id="rId42"/>
    <p:sldId id="1162" r:id="rId43"/>
    <p:sldId id="1163" r:id="rId44"/>
    <p:sldId id="1164" r:id="rId45"/>
    <p:sldId id="1165" r:id="rId46"/>
    <p:sldId id="1166" r:id="rId47"/>
    <p:sldId id="1167" r:id="rId48"/>
    <p:sldId id="1168" r:id="rId49"/>
    <p:sldId id="1169" r:id="rId50"/>
    <p:sldId id="1170" r:id="rId51"/>
    <p:sldId id="1171" r:id="rId52"/>
    <p:sldId id="1172" r:id="rId53"/>
    <p:sldId id="1173" r:id="rId54"/>
    <p:sldId id="1174" r:id="rId55"/>
    <p:sldId id="1175" r:id="rId56"/>
    <p:sldId id="1176" r:id="rId57"/>
    <p:sldId id="1177" r:id="rId58"/>
    <p:sldId id="1178" r:id="rId59"/>
    <p:sldId id="1179" r:id="rId60"/>
    <p:sldId id="1180" r:id="rId61"/>
    <p:sldId id="1181" r:id="rId62"/>
    <p:sldId id="1182" r:id="rId63"/>
    <p:sldId id="1183" r:id="rId64"/>
    <p:sldId id="1184" r:id="rId65"/>
    <p:sldId id="1185" r:id="rId66"/>
    <p:sldId id="1200" r:id="rId67"/>
    <p:sldId id="1199" r:id="rId68"/>
    <p:sldId id="1186" r:id="rId69"/>
    <p:sldId id="1187" r:id="rId70"/>
    <p:sldId id="1188" r:id="rId71"/>
    <p:sldId id="1189" r:id="rId72"/>
    <p:sldId id="1190" r:id="rId73"/>
    <p:sldId id="1191" r:id="rId74"/>
    <p:sldId id="1192" r:id="rId75"/>
    <p:sldId id="1193" r:id="rId76"/>
    <p:sldId id="1194" r:id="rId77"/>
    <p:sldId id="1195" r:id="rId78"/>
    <p:sldId id="1196" r:id="rId79"/>
    <p:sldId id="1197" r:id="rId80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3652"/>
  </p:normalViewPr>
  <p:slideViewPr>
    <p:cSldViewPr>
      <p:cViewPr varScale="1">
        <p:scale>
          <a:sx n="103" d="100"/>
          <a:sy n="103" d="100"/>
        </p:scale>
        <p:origin x="18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3EEDD0B-5F68-A842-9921-BD2007C98E10}" type="datetimeFigureOut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F30871-8601-F049-913F-1D0DD88A433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020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42FCCD1-C872-7E48-9D38-4BCF5B759E8A}" type="datetimeFigureOut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4C5EA524-2FEE-DA4A-A806-95C0C566DC0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842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新細明體" charset="-120"/>
              </a:rPr>
              <a:t>Lion Data Systems (2015), Intro to Apache Spark (Brain-Friendly Tutorial), https://www.youtube.com/watch?v=rvDpBTV89AM</a:t>
            </a:r>
          </a:p>
          <a:p>
            <a:endParaRPr lang="en-US" altLang="en-US">
              <a:ea typeface="新細明體" charset="-120"/>
            </a:endParaRPr>
          </a:p>
          <a:p>
            <a:endParaRPr lang="en-US" altLang="en-US">
              <a:ea typeface="新細明體" charset="-12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CF366F9-4F46-9A46-BDCC-500D319E2266}" type="slidenum">
              <a:rPr kumimoji="0" lang="zh-TW" altLang="en-US" sz="1300">
                <a:latin typeface="Calibri" charset="0"/>
              </a:rPr>
              <a:pPr eaLnBrk="1" hangingPunct="1"/>
              <a:t>45</a:t>
            </a:fld>
            <a:endParaRPr kumimoji="0" lang="zh-TW" altLang="en-US" sz="13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1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7B553-3A10-5143-97F7-C45A50006F16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9F8FF7B-BDED-6643-89D0-9903BD2BAFE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27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3CBA-A8B9-1A4A-968B-981E71DACA85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01925-80F3-704C-8A6B-F38D9AAC547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9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42F10-D153-414E-9B10-9A78A71A19B2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43981-077B-0141-8549-A459655C2A7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102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FBDD8-635D-9F41-89FC-F6A2EBAC9315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10FEE30E-D778-3F4E-B612-E45A1B95534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6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1CB0D-C581-9945-B880-D7A46302B33D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C66B4-68F3-FB4B-95CD-3621AE176D7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57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1F8AE-A3AD-964B-BEC7-1919DD63DABB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7E11B-EB66-5C45-AB35-52E6E3EFDD4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61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2896B-1633-C140-BE09-25B42DDBF54A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55499-FBAC-9D4B-A354-87D13A36B24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77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735B-39D2-2A4F-A27D-ECE756E03878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5A855-ED94-EA4E-9BB6-92834FDE711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7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BFD7B-56AB-B642-92E8-1081F773B5F0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3361D-D977-3246-8F37-F714BFE0967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13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48B77-ED28-3A46-A4ED-32CB21548E66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5F78A-3DAE-BA43-8444-2575989D85E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1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743B7-CA0A-0940-ACED-539B7018A33A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4C36E-BA68-7746-8D0F-0DCD577A27F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2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C65288BE-4DE4-2743-B64A-E9DFEA174F71}" type="datetime1">
              <a:rPr lang="zh-TW" altLang="en-US"/>
              <a:pPr>
                <a:defRPr/>
              </a:pPr>
              <a:t>2017/3/7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97E4591-6657-DB42-9FCE-12DD5AD5F2B7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ail.tku.edu.tw/myday/" TargetMode="External"/><Relationship Id="rId3" Type="http://schemas.openxmlformats.org/officeDocument/2006/relationships/hyperlink" Target="http://mail.tku.edu.tw/myday/cindex.htm" TargetMode="External"/><Relationship Id="rId4" Type="http://schemas.openxmlformats.org/officeDocument/2006/relationships/hyperlink" Target="http://www.im.tku.edu.tw/en_index.html" TargetMode="External"/><Relationship Id="rId5" Type="http://schemas.openxmlformats.org/officeDocument/2006/relationships/hyperlink" Target="http://english.tku.edu.tw/index.asp" TargetMode="External"/><Relationship Id="rId6" Type="http://schemas.openxmlformats.org/officeDocument/2006/relationships/hyperlink" Target="http://www.tku.edu.tw/" TargetMode="External"/><Relationship Id="rId7" Type="http://schemas.openxmlformats.org/officeDocument/2006/relationships/hyperlink" Target="http://www.im.tku.edu.tw/" TargetMode="External"/><Relationship Id="rId8" Type="http://schemas.openxmlformats.org/officeDocument/2006/relationships/hyperlink" Target="http://mail.im.tku.edu.tw/~myday/" TargetMode="External"/><Relationship Id="rId9" Type="http://schemas.openxmlformats.org/officeDocument/2006/relationships/image" Target="../media/image1.jpeg"/><Relationship Id="rId10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spark.apache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spark.apache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ark.apache.org/" TargetMode="External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spark.apache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spark.apache.org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mesos.apache.org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akka.io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://cassandra.apache.org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s://databricks.com/spark/abou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s://databricks.com/spark/about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ricks.com/spark/developer-resources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berkeley.edu/~matei/papers/2012/nsdi_spark.pdf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spark.apache.org/download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://www.scala-lang.org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hyperlink" Target="https://www.python.org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hyperlink" Target="http://spark.apache.org/docs/latest/api/python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s://www.continuum.io/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hyperlink" Target="https://www.continuum.io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hyperlink" Target="https://www.continuum.io/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s://www.continuum.io/downloads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tinuum.io/downloads" TargetMode="External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://know.continuum.io/anaconda-for-cloudera.html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hyperlink" Target="http://www.cloudera.com/downloads.html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oudera.com/downloads/quickstart_vms/5-5.html" TargetMode="External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hyperlink" Target="http://www.cloudera.com/downloads/quickstart_vms/5-5.html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loudera.com/products/apache-hadoop/key-cdh-components.html" TargetMode="External"/><Relationship Id="rId3" Type="http://schemas.openxmlformats.org/officeDocument/2006/relationships/image" Target="../media/image6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spark.apache.org/docs/latest/programming-guid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docs/latest/api/python/" TargetMode="External"/><Relationship Id="rId4" Type="http://schemas.openxmlformats.org/officeDocument/2006/relationships/hyperlink" Target="http://spark.apache.org/docs/latest/programming-guide.html" TargetMode="External"/><Relationship Id="rId5" Type="http://schemas.openxmlformats.org/officeDocument/2006/relationships/hyperlink" Target="https://spark-summit.org/2014/training" TargetMode="External"/><Relationship Id="rId6" Type="http://schemas.openxmlformats.org/officeDocument/2006/relationships/hyperlink" Target="https://databricks.com/spark/developer-resources" TargetMode="External"/><Relationship Id="rId7" Type="http://schemas.openxmlformats.org/officeDocument/2006/relationships/hyperlink" Target="https://www.youtube.com/watch?v=rvDpBTV89AM" TargetMode="External"/><Relationship Id="rId8" Type="http://schemas.openxmlformats.org/officeDocument/2006/relationships/hyperlink" Target="http://training.databricks.com/workshop/itas_workshop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deshare.net/akirillov/data-processing-platforms-architectures-with-spark-mesos-akka-cassandra-and-kafk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26988"/>
            <a:ext cx="8423275" cy="1601787"/>
          </a:xfrm>
        </p:spPr>
        <p:txBody>
          <a:bodyPr/>
          <a:lstStyle/>
          <a:p>
            <a:pPr eaLnBrk="1" hangingPunct="1"/>
            <a: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  <a:t>Social Computing and </a:t>
            </a:r>
            <a:b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  <a:t>Big Data Analytics</a:t>
            </a:r>
            <a:br>
              <a:rPr lang="en-US" altLang="zh-TW" sz="360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sz="3600">
                <a:solidFill>
                  <a:schemeClr val="tx2"/>
                </a:solidFill>
                <a:latin typeface="標楷體" charset="-120"/>
                <a:ea typeface="標楷體" charset="-120"/>
              </a:rPr>
              <a:t>社群運算與大數據分析</a:t>
            </a:r>
            <a:endParaRPr lang="zh-TW" altLang="en-US" sz="360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2C70D21-0CD9-1041-8AE5-429830E7A3E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843213" y="3297163"/>
            <a:ext cx="345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 smtClean="0">
                <a:solidFill>
                  <a:srgbClr val="7F7F7F"/>
                </a:solidFill>
              </a:rPr>
              <a:t>1052SCBDA04</a:t>
            </a:r>
            <a:endParaRPr kumimoji="0" lang="en-US" altLang="zh-TW" sz="18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MIS MBA (M2226) </a:t>
            </a:r>
            <a:r>
              <a:rPr kumimoji="0" lang="en-US" altLang="zh-TW" sz="1800" dirty="0" smtClean="0">
                <a:solidFill>
                  <a:srgbClr val="7F7F7F"/>
                </a:solidFill>
              </a:rPr>
              <a:t>(8606)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 smtClean="0">
                <a:solidFill>
                  <a:srgbClr val="7F7F7F"/>
                </a:solidFill>
              </a:rPr>
              <a:t> Wed, 8,9, (15:10-17:00) </a:t>
            </a:r>
            <a:r>
              <a:rPr kumimoji="0" lang="en-US" altLang="ja-JP" sz="1800" dirty="0" smtClean="0">
                <a:solidFill>
                  <a:srgbClr val="7F7F7F"/>
                </a:solidFill>
              </a:rPr>
              <a:t>(L206)</a:t>
            </a:r>
            <a:endParaRPr kumimoji="0" lang="en-US" altLang="ja-JP" sz="1800" dirty="0">
              <a:solidFill>
                <a:srgbClr val="7F7F7F"/>
              </a:solidFill>
            </a:endParaRP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221088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2"/>
              </a:rPr>
              <a:t>Min-Yuh Day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3"/>
              </a:rPr>
              <a:t>戴敏育</a:t>
            </a:r>
            <a:endParaRPr kumimoji="0" lang="en-US" altLang="zh-TW" sz="2400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5"/>
              </a:rPr>
              <a:t>Tamkang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2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 smtClean="0">
                <a:solidFill>
                  <a:srgbClr val="898989"/>
                </a:solidFill>
              </a:rPr>
              <a:t>2017-03-08</a:t>
            </a:r>
            <a:endParaRPr kumimoji="0" lang="zh-TW" altLang="en-US" sz="2500" b="1" dirty="0">
              <a:solidFill>
                <a:srgbClr val="898989"/>
              </a:solidFill>
              <a:ea typeface="標楷體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60350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1944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solidFill>
                  <a:srgbClr val="FF0000"/>
                </a:solidFill>
              </a:rPr>
              <a:t>Tamkang University</a:t>
            </a:r>
            <a:endParaRPr kumimoji="0" lang="zh-TW" altLang="en-US" sz="1600" b="1">
              <a:solidFill>
                <a:srgbClr val="FF0000"/>
              </a:solidFill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 bwMode="auto">
          <a:xfrm>
            <a:off x="179388" y="1687513"/>
            <a:ext cx="8785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3200" b="1" dirty="0">
                <a:solidFill>
                  <a:srgbClr val="FF0000"/>
                </a:solidFill>
                <a:ea typeface="標楷體" charset="-120"/>
              </a:rPr>
              <a:t>Big Data Processing Platforms with SMACK: Spark, </a:t>
            </a:r>
            <a:r>
              <a:rPr lang="en-US" altLang="zh-TW" sz="3200" b="1" dirty="0" err="1">
                <a:solidFill>
                  <a:srgbClr val="FF0000"/>
                </a:solidFill>
                <a:ea typeface="標楷體" charset="-120"/>
              </a:rPr>
              <a:t>Mesos</a:t>
            </a:r>
            <a:r>
              <a:rPr lang="en-US" altLang="zh-TW" sz="3200" b="1" dirty="0">
                <a:solidFill>
                  <a:srgbClr val="FF0000"/>
                </a:solidFill>
                <a:ea typeface="標楷體" charset="-120"/>
              </a:rPr>
              <a:t>, </a:t>
            </a:r>
            <a:r>
              <a:rPr lang="en-US" altLang="zh-TW" sz="3200" b="1" dirty="0" err="1">
                <a:solidFill>
                  <a:srgbClr val="FF0000"/>
                </a:solidFill>
                <a:ea typeface="標楷體" charset="-120"/>
              </a:rPr>
              <a:t>Akka</a:t>
            </a:r>
            <a:r>
              <a:rPr lang="en-US" altLang="zh-TW" sz="3200" b="1" dirty="0">
                <a:solidFill>
                  <a:srgbClr val="FF0000"/>
                </a:solidFill>
                <a:ea typeface="標楷體" charset="-120"/>
              </a:rPr>
              <a:t>, Cassandra and Kafka </a:t>
            </a:r>
            <a:r>
              <a:rPr lang="en-US" altLang="zh-TW" sz="3600" b="1" dirty="0">
                <a:solidFill>
                  <a:srgbClr val="FF0000"/>
                </a:solidFill>
                <a:ea typeface="標楷體" charset="-120"/>
              </a:rPr>
              <a:t/>
            </a:r>
            <a:br>
              <a:rPr lang="en-US" altLang="zh-TW" sz="3600" b="1" dirty="0">
                <a:solidFill>
                  <a:srgbClr val="FF0000"/>
                </a:solidFill>
                <a:ea typeface="標楷體" charset="-120"/>
              </a:rPr>
            </a:br>
            <a:r>
              <a:rPr lang="en-US" altLang="zh-TW" sz="3200" b="1" dirty="0">
                <a:solidFill>
                  <a:srgbClr val="FF0000"/>
                </a:solidFill>
                <a:ea typeface="標楷體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ea typeface="標楷體" charset="-120"/>
              </a:rPr>
              <a:t>大數據處理平台</a:t>
            </a:r>
            <a:r>
              <a:rPr lang="en-US" altLang="zh-TW" sz="3200" b="1" dirty="0">
                <a:solidFill>
                  <a:srgbClr val="FF0000"/>
                </a:solidFill>
                <a:ea typeface="標楷體" charset="-120"/>
              </a:rPr>
              <a:t>SMACK)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35017"/>
            <a:ext cx="5161440" cy="6194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1857" y="6625273"/>
            <a:ext cx="6246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blogs.technet.microsoft.com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msuspartner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/2016/11/15/open-source-fast-big-data/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46769" y="116632"/>
            <a:ext cx="1184871" cy="64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7200" dirty="0" smtClean="0">
                <a:solidFill>
                  <a:srgbClr val="FF0000"/>
                </a:solidFill>
              </a:rPr>
              <a:t>S</a:t>
            </a:r>
          </a:p>
          <a:p>
            <a:r>
              <a:rPr kumimoji="0" lang="en-US" sz="7200" dirty="0" smtClean="0">
                <a:solidFill>
                  <a:srgbClr val="FF0000"/>
                </a:solidFill>
              </a:rPr>
              <a:t>M</a:t>
            </a:r>
          </a:p>
          <a:p>
            <a:r>
              <a:rPr kumimoji="0" lang="en-US" sz="7200" dirty="0" smtClean="0">
                <a:solidFill>
                  <a:srgbClr val="FF0000"/>
                </a:solidFill>
              </a:rPr>
              <a:t>A</a:t>
            </a:r>
          </a:p>
          <a:p>
            <a:r>
              <a:rPr kumimoji="0" lang="en-US" sz="7200" dirty="0" smtClean="0">
                <a:solidFill>
                  <a:srgbClr val="FF0000"/>
                </a:solidFill>
              </a:rPr>
              <a:t>C</a:t>
            </a:r>
          </a:p>
          <a:p>
            <a:r>
              <a:rPr kumimoji="0" lang="en-US" sz="7200" dirty="0" smtClean="0">
                <a:solidFill>
                  <a:srgbClr val="FF0000"/>
                </a:solidFill>
              </a:rPr>
              <a:t>K</a:t>
            </a:r>
            <a:endParaRPr kumimoji="0" lang="en-US" sz="3600" dirty="0">
              <a:solidFill>
                <a:schemeClr val="accent1"/>
              </a:solidFill>
            </a:endParaRPr>
          </a:p>
        </p:txBody>
      </p:sp>
      <p:pic>
        <p:nvPicPr>
          <p:cNvPr id="8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1276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674"/>
            <a:ext cx="13335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0174"/>
            <a:ext cx="1195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32" y="5011837"/>
            <a:ext cx="59213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3774"/>
            <a:ext cx="1092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83385" y="5307141"/>
            <a:ext cx="75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Futura Medium" charset="0"/>
                <a:ea typeface="Futura Medium" charset="0"/>
                <a:cs typeface="Futura Medium" charset="0"/>
              </a:rPr>
              <a:t>kafka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4" name="圓角矩形 20"/>
          <p:cNvSpPr/>
          <p:nvPr/>
        </p:nvSpPr>
        <p:spPr>
          <a:xfrm>
            <a:off x="6732241" y="5517232"/>
            <a:ext cx="864096" cy="576064"/>
          </a:xfrm>
          <a:prstGeom prst="roundRect">
            <a:avLst>
              <a:gd name="adj" fmla="val 116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800" b="1" dirty="0">
              <a:solidFill>
                <a:srgbClr val="FF0000"/>
              </a:solidFill>
            </a:endParaRPr>
          </a:p>
        </p:txBody>
      </p:sp>
      <p:sp>
        <p:nvSpPr>
          <p:cNvPr id="15" name="圓角矩形 20"/>
          <p:cNvSpPr/>
          <p:nvPr/>
        </p:nvSpPr>
        <p:spPr>
          <a:xfrm>
            <a:off x="3420981" y="1469644"/>
            <a:ext cx="864096" cy="447188"/>
          </a:xfrm>
          <a:prstGeom prst="roundRect">
            <a:avLst>
              <a:gd name="adj" fmla="val 116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800" b="1" dirty="0">
              <a:solidFill>
                <a:srgbClr val="FF0000"/>
              </a:solidFill>
            </a:endParaRPr>
          </a:p>
        </p:txBody>
      </p:sp>
      <p:sp>
        <p:nvSpPr>
          <p:cNvPr id="16" name="圓角矩形 20"/>
          <p:cNvSpPr/>
          <p:nvPr/>
        </p:nvSpPr>
        <p:spPr>
          <a:xfrm>
            <a:off x="6660231" y="2201215"/>
            <a:ext cx="936105" cy="579713"/>
          </a:xfrm>
          <a:prstGeom prst="roundRect">
            <a:avLst>
              <a:gd name="adj" fmla="val 116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800" b="1" dirty="0">
              <a:solidFill>
                <a:srgbClr val="FF0000"/>
              </a:solidFill>
            </a:endParaRPr>
          </a:p>
        </p:txBody>
      </p:sp>
      <p:sp>
        <p:nvSpPr>
          <p:cNvPr id="17" name="圓角矩形 20"/>
          <p:cNvSpPr/>
          <p:nvPr/>
        </p:nvSpPr>
        <p:spPr>
          <a:xfrm>
            <a:off x="6940244" y="3859223"/>
            <a:ext cx="1304164" cy="505881"/>
          </a:xfrm>
          <a:prstGeom prst="roundRect">
            <a:avLst>
              <a:gd name="adj" fmla="val 116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800" b="1" dirty="0">
              <a:solidFill>
                <a:srgbClr val="FF0000"/>
              </a:solidFill>
            </a:endParaRPr>
          </a:p>
        </p:txBody>
      </p:sp>
      <p:sp>
        <p:nvSpPr>
          <p:cNvPr id="18" name="圓角矩形 20"/>
          <p:cNvSpPr/>
          <p:nvPr/>
        </p:nvSpPr>
        <p:spPr>
          <a:xfrm>
            <a:off x="6679304" y="239173"/>
            <a:ext cx="1061048" cy="740562"/>
          </a:xfrm>
          <a:prstGeom prst="roundRect">
            <a:avLst>
              <a:gd name="adj" fmla="val 116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800" b="1" dirty="0">
              <a:solidFill>
                <a:srgbClr val="FF0000"/>
              </a:solidFill>
            </a:endParaRPr>
          </a:p>
        </p:txBody>
      </p:sp>
      <p:sp>
        <p:nvSpPr>
          <p:cNvPr id="19" name="圓角矩形 20"/>
          <p:cNvSpPr/>
          <p:nvPr/>
        </p:nvSpPr>
        <p:spPr>
          <a:xfrm>
            <a:off x="7740352" y="1335294"/>
            <a:ext cx="768952" cy="579713"/>
          </a:xfrm>
          <a:prstGeom prst="roundRect">
            <a:avLst>
              <a:gd name="adj" fmla="val 1165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72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Spark Ecosystem</a:t>
            </a:r>
            <a:endParaRPr lang="en-US" altLang="en-US" sz="9600">
              <a:latin typeface="Calibri" charset="0"/>
              <a:ea typeface="標楷體" charset="-120"/>
            </a:endParaRP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8B3DD2F-AD58-4245-A507-CE12C28C892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97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360363" y="2251075"/>
            <a:ext cx="8229600" cy="4679950"/>
          </a:xfrm>
        </p:spPr>
        <p:txBody>
          <a:bodyPr/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Apache Spark </a:t>
            </a:r>
            <a:b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5400">
                <a:latin typeface="Calibri" charset="0"/>
                <a:ea typeface="標楷體" charset="-120"/>
              </a:rPr>
              <a:t>is a fast and general engine </a:t>
            </a:r>
            <a:br>
              <a:rPr lang="en-US" altLang="zh-TW" sz="5400">
                <a:latin typeface="Calibri" charset="0"/>
                <a:ea typeface="標楷體" charset="-120"/>
              </a:rPr>
            </a:br>
            <a:r>
              <a:rPr lang="en-US" altLang="zh-TW" sz="5400">
                <a:latin typeface="Calibri" charset="0"/>
                <a:ea typeface="標楷體" charset="-120"/>
              </a:rPr>
              <a:t>for </a:t>
            </a:r>
            <a:br>
              <a:rPr lang="en-US" altLang="zh-TW" sz="5400">
                <a:latin typeface="Calibri" charset="0"/>
                <a:ea typeface="標楷體" charset="-120"/>
              </a:rPr>
            </a:br>
            <a:r>
              <a:rPr lang="en-US" altLang="zh-TW" sz="5400">
                <a:solidFill>
                  <a:schemeClr val="accent1"/>
                </a:solidFill>
                <a:latin typeface="Calibri" charset="0"/>
                <a:ea typeface="標楷體" charset="-120"/>
              </a:rPr>
              <a:t>large-scale data processing</a:t>
            </a:r>
            <a:r>
              <a:rPr lang="en-US" altLang="zh-TW" sz="5400">
                <a:latin typeface="Calibri" charset="0"/>
                <a:ea typeface="標楷體" charset="-120"/>
              </a:rPr>
              <a:t>.</a:t>
            </a:r>
            <a:r>
              <a:rPr lang="zh-TW" altLang="en-US" sz="5400">
                <a:latin typeface="Calibri" charset="0"/>
                <a:ea typeface="標楷體" charset="-120"/>
              </a:rPr>
              <a:t/>
            </a:r>
            <a:br>
              <a:rPr lang="zh-TW" altLang="en-US" sz="5400">
                <a:latin typeface="Calibri" charset="0"/>
                <a:ea typeface="標楷體" charset="-120"/>
              </a:rPr>
            </a:br>
            <a:endParaRPr lang="zh-TW" altLang="en-US" sz="5400"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5FB47A4-38C6-5843-9A77-F408FCFF816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4579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34051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矩形 5"/>
          <p:cNvSpPr>
            <a:spLocks noChangeArrowheads="1"/>
          </p:cNvSpPr>
          <p:nvPr/>
        </p:nvSpPr>
        <p:spPr bwMode="auto">
          <a:xfrm>
            <a:off x="3873500" y="1268413"/>
            <a:ext cx="48990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600" i="1"/>
              <a:t>Lightning-fast cluster computing</a:t>
            </a:r>
            <a:endParaRPr lang="zh-TW" altLang="en-US" sz="2600"/>
          </a:p>
        </p:txBody>
      </p:sp>
      <p:sp>
        <p:nvSpPr>
          <p:cNvPr id="24581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594800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Logistic regression in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Hadoop and Spark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560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2D4FD1-DB11-B249-94C9-D9BCC7125D8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5603" name="Picture 2" descr="http://spark.apache.org/images/logistic-regres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1773238"/>
            <a:ext cx="6297612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矩形 4"/>
          <p:cNvSpPr>
            <a:spLocks noChangeArrowheads="1"/>
          </p:cNvSpPr>
          <p:nvPr/>
        </p:nvSpPr>
        <p:spPr bwMode="auto">
          <a:xfrm>
            <a:off x="2051050" y="5300663"/>
            <a:ext cx="5616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Run programs up to </a:t>
            </a:r>
            <a:r>
              <a:rPr lang="en-US" altLang="zh-TW">
                <a:solidFill>
                  <a:srgbClr val="FF0000"/>
                </a:solidFill>
              </a:rPr>
              <a:t>100x faster</a:t>
            </a:r>
            <a:r>
              <a:rPr lang="en-US" altLang="zh-TW"/>
              <a:t> than </a:t>
            </a:r>
            <a:r>
              <a:rPr lang="en-US" altLang="zh-TW">
                <a:solidFill>
                  <a:schemeClr val="tx2"/>
                </a:solidFill>
              </a:rPr>
              <a:t>Hadoop MapReduce </a:t>
            </a:r>
            <a:r>
              <a:rPr lang="en-US" altLang="zh-TW"/>
              <a:t>in memory, </a:t>
            </a:r>
            <a:br>
              <a:rPr lang="en-US" altLang="zh-TW"/>
            </a:br>
            <a:r>
              <a:rPr lang="en-US" altLang="zh-TW"/>
              <a:t>or 10x faster on disk.</a:t>
            </a:r>
            <a:endParaRPr lang="zh-TW" altLang="en-US"/>
          </a:p>
        </p:txBody>
      </p:sp>
      <p:sp>
        <p:nvSpPr>
          <p:cNvPr id="25605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  <p:pic>
        <p:nvPicPr>
          <p:cNvPr id="25606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1874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21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Ease of Use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000">
                <a:latin typeface="Calibri" charset="0"/>
                <a:ea typeface="標楷體" charset="-120"/>
              </a:rPr>
              <a:t>Write applications quickly in </a:t>
            </a:r>
            <a:br>
              <a:rPr lang="en-US" altLang="zh-TW" sz="4000">
                <a:latin typeface="Calibri" charset="0"/>
                <a:ea typeface="標楷體" charset="-120"/>
              </a:rPr>
            </a:br>
            <a:r>
              <a:rPr lang="en-US" altLang="zh-TW" sz="4000">
                <a:latin typeface="Calibri" charset="0"/>
                <a:ea typeface="標楷體" charset="-120"/>
              </a:rPr>
              <a:t>Java, Scala, Python, R.</a:t>
            </a:r>
            <a:endParaRPr lang="zh-TW" altLang="en-US" sz="4000"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6C57C75-4BB5-AA4C-B6AF-6158B255C6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6628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1874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33412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Word count in Spark's Python API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765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text_file = spark.textFile("hdfs://...")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 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text_file.flatMap(lambda line: line.split())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    .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map</a:t>
            </a:r>
            <a:r>
              <a:rPr lang="en-US" altLang="zh-TW">
                <a:latin typeface="Calibri" charset="0"/>
                <a:ea typeface="標楷體" charset="-120"/>
              </a:rPr>
              <a:t>(lambda word: (word, 1))</a:t>
            </a:r>
          </a:p>
          <a:p>
            <a:pPr marL="0" indent="0">
              <a:buFont typeface="Arial" charset="0"/>
              <a:buNone/>
            </a:pPr>
            <a:r>
              <a:rPr lang="en-US" altLang="zh-TW">
                <a:latin typeface="Calibri" charset="0"/>
                <a:ea typeface="標楷體" charset="-120"/>
              </a:rPr>
              <a:t>    .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reduceByKey</a:t>
            </a:r>
            <a:r>
              <a:rPr lang="en-US" altLang="zh-TW">
                <a:latin typeface="Calibri" charset="0"/>
                <a:ea typeface="標楷體" charset="-120"/>
              </a:rPr>
              <a:t>(lambda a, b: a+b)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276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1007D-F5B7-0046-AA23-92BDD2653B0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2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2"/>
              </a:rPr>
              <a:t>http://spark.apache.org/</a:t>
            </a:r>
            <a:endParaRPr lang="en-US" altLang="zh-TW" sz="1200"/>
          </a:p>
        </p:txBody>
      </p:sp>
      <p:pic>
        <p:nvPicPr>
          <p:cNvPr id="2765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1874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32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and Hadoop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2CA2E02-27E6-C84D-BE4D-517708B6C57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8675" name="Picture 2" descr="http://spark.apache.org/images/spark-runs-everywhe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035050"/>
            <a:ext cx="70389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矩形 5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26328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Ecosystem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6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EF27E0E-4955-1D4C-B5B6-87EF109BF68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9699" name="Picture 2" descr="http://spark.apache.org/images/spark-st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5645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矩形 6"/>
          <p:cNvSpPr>
            <a:spLocks noChangeArrowheads="1"/>
          </p:cNvSpPr>
          <p:nvPr/>
        </p:nvSpPr>
        <p:spPr bwMode="auto">
          <a:xfrm>
            <a:off x="3162300" y="6524625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  <p:pic>
        <p:nvPicPr>
          <p:cNvPr id="29701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21605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132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02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Ecosystem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307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8E78531-DFDE-F047-810E-64F48748B52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79538" y="6596063"/>
            <a:ext cx="70580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Mike Frampton (2015), Mastering Apache Spark,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 Publishing</a:t>
            </a:r>
          </a:p>
        </p:txBody>
      </p:sp>
      <p:pic>
        <p:nvPicPr>
          <p:cNvPr id="30724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21605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/>
          <p:cNvSpPr/>
          <p:nvPr/>
        </p:nvSpPr>
        <p:spPr>
          <a:xfrm>
            <a:off x="3709988" y="1212850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Spark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5840413" y="2535238"/>
            <a:ext cx="1512887" cy="9652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 err="1">
                <a:solidFill>
                  <a:schemeClr val="tx1"/>
                </a:solidFill>
              </a:rPr>
              <a:t>GraphX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(graph)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4459288" y="2535238"/>
            <a:ext cx="1192212" cy="9652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Spark</a:t>
            </a:r>
          </a:p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SQL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071813" y="2535238"/>
            <a:ext cx="1284287" cy="9652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 err="1">
                <a:solidFill>
                  <a:schemeClr val="tx1"/>
                </a:solidFill>
              </a:rPr>
              <a:t>Mllib</a:t>
            </a:r>
            <a:r>
              <a:rPr lang="en-US" altLang="zh-TW" sz="2800" b="1" dirty="0">
                <a:solidFill>
                  <a:schemeClr val="tx1"/>
                </a:solidFill>
              </a:rPr>
              <a:t/>
            </a:r>
            <a:br>
              <a:rPr lang="en-US" altLang="zh-TW" sz="2800" b="1" dirty="0">
                <a:solidFill>
                  <a:schemeClr val="tx1"/>
                </a:solidFill>
              </a:rPr>
            </a:br>
            <a:r>
              <a:rPr lang="en-US" altLang="zh-TW" sz="1400" b="1" dirty="0">
                <a:solidFill>
                  <a:schemeClr val="tx1"/>
                </a:solidFill>
              </a:rPr>
              <a:t>(machine learning)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28638" y="2535238"/>
            <a:ext cx="1955800" cy="9652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Spark</a:t>
            </a:r>
          </a:p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Streaming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250825" y="4003675"/>
            <a:ext cx="1296988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rgbClr val="FF0000"/>
                </a:solidFill>
              </a:rPr>
              <a:t>Kafka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1735138" y="4003675"/>
            <a:ext cx="1296987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Flume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3184525" y="4003675"/>
            <a:ext cx="1057275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H2O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4527550" y="4003675"/>
            <a:ext cx="1057275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Hive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7380288" y="5100638"/>
            <a:ext cx="1679575" cy="482600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rgbClr val="FF0000"/>
                </a:solidFill>
              </a:rPr>
              <a:t>Cassandra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6067425" y="4003675"/>
            <a:ext cx="1057275" cy="688975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Titan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5919788" y="5100638"/>
            <a:ext cx="1352550" cy="482600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 err="1">
                <a:solidFill>
                  <a:schemeClr val="tx1"/>
                </a:solidFill>
              </a:rPr>
              <a:t>HBase</a:t>
            </a:r>
            <a:endParaRPr lang="en-US" altLang="zh-TW" sz="2800" b="1" dirty="0">
              <a:solidFill>
                <a:schemeClr val="tx1"/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4464050" y="5910263"/>
            <a:ext cx="1184275" cy="614362"/>
          </a:xfrm>
          <a:prstGeom prst="roundRect">
            <a:avLst>
              <a:gd name="adj" fmla="val 11658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b="1" dirty="0">
                <a:solidFill>
                  <a:schemeClr val="tx1"/>
                </a:solidFill>
              </a:rPr>
              <a:t>HDFS</a:t>
            </a:r>
          </a:p>
        </p:txBody>
      </p:sp>
      <p:cxnSp>
        <p:nvCxnSpPr>
          <p:cNvPr id="30738" name="Straight Arrow Connector 32"/>
          <p:cNvCxnSpPr>
            <a:cxnSpLocks noChangeShapeType="1"/>
          </p:cNvCxnSpPr>
          <p:nvPr/>
        </p:nvCxnSpPr>
        <p:spPr bwMode="auto">
          <a:xfrm>
            <a:off x="3032125" y="4422775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9" name="Straight Arrow Connector 32"/>
          <p:cNvCxnSpPr>
            <a:cxnSpLocks noChangeShapeType="1"/>
            <a:stCxn id="15" idx="2"/>
            <a:endCxn id="19" idx="0"/>
          </p:cNvCxnSpPr>
          <p:nvPr/>
        </p:nvCxnSpPr>
        <p:spPr bwMode="auto">
          <a:xfrm>
            <a:off x="3713163" y="3500438"/>
            <a:ext cx="0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0" name="Straight Arrow Connector 32"/>
          <p:cNvCxnSpPr>
            <a:cxnSpLocks noChangeShapeType="1"/>
            <a:stCxn id="14" idx="2"/>
            <a:endCxn id="20" idx="0"/>
          </p:cNvCxnSpPr>
          <p:nvPr/>
        </p:nvCxnSpPr>
        <p:spPr bwMode="auto">
          <a:xfrm>
            <a:off x="5056188" y="3500438"/>
            <a:ext cx="0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1" name="Straight Arrow Connector 32"/>
          <p:cNvCxnSpPr>
            <a:cxnSpLocks noChangeShapeType="1"/>
            <a:stCxn id="20" idx="2"/>
            <a:endCxn id="24" idx="0"/>
          </p:cNvCxnSpPr>
          <p:nvPr/>
        </p:nvCxnSpPr>
        <p:spPr bwMode="auto">
          <a:xfrm>
            <a:off x="5056188" y="4692650"/>
            <a:ext cx="0" cy="12176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2" name="Straight Arrow Connector 32"/>
          <p:cNvCxnSpPr>
            <a:cxnSpLocks noChangeShapeType="1"/>
            <a:stCxn id="22" idx="2"/>
            <a:endCxn id="23" idx="0"/>
          </p:cNvCxnSpPr>
          <p:nvPr/>
        </p:nvCxnSpPr>
        <p:spPr bwMode="auto">
          <a:xfrm>
            <a:off x="6596063" y="4692650"/>
            <a:ext cx="0" cy="4079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3" name="Straight Arrow Connector 32"/>
          <p:cNvCxnSpPr>
            <a:cxnSpLocks noChangeShapeType="1"/>
            <a:stCxn id="13" idx="2"/>
            <a:endCxn id="22" idx="0"/>
          </p:cNvCxnSpPr>
          <p:nvPr/>
        </p:nvCxnSpPr>
        <p:spPr bwMode="auto">
          <a:xfrm>
            <a:off x="6596063" y="3500438"/>
            <a:ext cx="0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肘形接點 44"/>
          <p:cNvCxnSpPr>
            <a:stCxn id="12" idx="2"/>
            <a:endCxn id="16" idx="0"/>
          </p:cNvCxnSpPr>
          <p:nvPr/>
        </p:nvCxnSpPr>
        <p:spPr>
          <a:xfrm rot="5400000">
            <a:off x="2597944" y="810419"/>
            <a:ext cx="633413" cy="2816225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肘形接點 46"/>
          <p:cNvCxnSpPr>
            <a:stCxn id="12" idx="2"/>
            <a:endCxn id="15" idx="0"/>
          </p:cNvCxnSpPr>
          <p:nvPr/>
        </p:nvCxnSpPr>
        <p:spPr>
          <a:xfrm rot="5400000">
            <a:off x="3701256" y="1913732"/>
            <a:ext cx="633413" cy="6096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接點 49"/>
          <p:cNvCxnSpPr>
            <a:stCxn id="12" idx="2"/>
            <a:endCxn id="14" idx="0"/>
          </p:cNvCxnSpPr>
          <p:nvPr/>
        </p:nvCxnSpPr>
        <p:spPr>
          <a:xfrm rot="16200000" flipH="1">
            <a:off x="4372769" y="1851819"/>
            <a:ext cx="633413" cy="73342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肘形接點 52"/>
          <p:cNvCxnSpPr>
            <a:stCxn id="12" idx="2"/>
            <a:endCxn id="13" idx="0"/>
          </p:cNvCxnSpPr>
          <p:nvPr/>
        </p:nvCxnSpPr>
        <p:spPr>
          <a:xfrm rot="16200000" flipH="1">
            <a:off x="5142706" y="1081882"/>
            <a:ext cx="633413" cy="2273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肘形接點 55"/>
          <p:cNvCxnSpPr>
            <a:stCxn id="16" idx="2"/>
            <a:endCxn id="17" idx="0"/>
          </p:cNvCxnSpPr>
          <p:nvPr/>
        </p:nvCxnSpPr>
        <p:spPr>
          <a:xfrm rot="5400000">
            <a:off x="951707" y="3448844"/>
            <a:ext cx="503237" cy="60642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肘形接點 58"/>
          <p:cNvCxnSpPr>
            <a:stCxn id="16" idx="2"/>
            <a:endCxn id="18" idx="0"/>
          </p:cNvCxnSpPr>
          <p:nvPr/>
        </p:nvCxnSpPr>
        <p:spPr>
          <a:xfrm rot="16200000" flipH="1">
            <a:off x="1693069" y="3313907"/>
            <a:ext cx="503237" cy="876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肘形接點 61"/>
          <p:cNvCxnSpPr>
            <a:stCxn id="22" idx="2"/>
            <a:endCxn id="21" idx="0"/>
          </p:cNvCxnSpPr>
          <p:nvPr/>
        </p:nvCxnSpPr>
        <p:spPr>
          <a:xfrm rot="16200000" flipH="1">
            <a:off x="7204075" y="4084638"/>
            <a:ext cx="407988" cy="162401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肘形接點 64"/>
          <p:cNvCxnSpPr>
            <a:stCxn id="23" idx="2"/>
            <a:endCxn id="24" idx="3"/>
          </p:cNvCxnSpPr>
          <p:nvPr/>
        </p:nvCxnSpPr>
        <p:spPr>
          <a:xfrm rot="5400000">
            <a:off x="5804694" y="5426869"/>
            <a:ext cx="635000" cy="947738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497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Hadoop vs. Spark</a:t>
            </a: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638F52-0802-5749-A3CC-DBC7BA8974A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1747" name="矩形 4"/>
          <p:cNvSpPr>
            <a:spLocks noChangeArrowheads="1"/>
          </p:cNvSpPr>
          <p:nvPr/>
        </p:nvSpPr>
        <p:spPr bwMode="auto">
          <a:xfrm>
            <a:off x="914400" y="6611938"/>
            <a:ext cx="7200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solidFill>
                  <a:srgbClr val="BFBFBF"/>
                </a:solidFill>
              </a:rPr>
              <a:t>Source: Shiva Achari (2015), Hadoop Essentials - Tackling the Challenges of Big Data with Hadoop, Packt Publishing</a:t>
            </a:r>
            <a:endParaRPr lang="zh-TW" altLang="en-US" sz="1000">
              <a:solidFill>
                <a:srgbClr val="BFBFBF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>
            <a:off x="755650" y="2492375"/>
            <a:ext cx="792163" cy="865188"/>
          </a:xfrm>
          <a:prstGeom prst="ca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49" name="Picture 2" descr="Had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1605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n 10"/>
          <p:cNvSpPr/>
          <p:nvPr/>
        </p:nvSpPr>
        <p:spPr>
          <a:xfrm>
            <a:off x="3924300" y="2492375"/>
            <a:ext cx="503238" cy="6492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Can 11"/>
          <p:cNvSpPr/>
          <p:nvPr/>
        </p:nvSpPr>
        <p:spPr>
          <a:xfrm>
            <a:off x="4076700" y="2644775"/>
            <a:ext cx="503238" cy="6492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4229100" y="2797175"/>
            <a:ext cx="503238" cy="649288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Can 14"/>
          <p:cNvSpPr/>
          <p:nvPr/>
        </p:nvSpPr>
        <p:spPr>
          <a:xfrm>
            <a:off x="6859588" y="2420938"/>
            <a:ext cx="503237" cy="64770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an 15"/>
          <p:cNvSpPr/>
          <p:nvPr/>
        </p:nvSpPr>
        <p:spPr>
          <a:xfrm>
            <a:off x="7011988" y="2573338"/>
            <a:ext cx="503237" cy="64770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an 16"/>
          <p:cNvSpPr/>
          <p:nvPr/>
        </p:nvSpPr>
        <p:spPr>
          <a:xfrm>
            <a:off x="7164388" y="2725738"/>
            <a:ext cx="503237" cy="647700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Can 17"/>
          <p:cNvSpPr/>
          <p:nvPr/>
        </p:nvSpPr>
        <p:spPr>
          <a:xfrm>
            <a:off x="747713" y="5075238"/>
            <a:ext cx="792162" cy="863600"/>
          </a:xfrm>
          <a:prstGeom prst="ca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95513" y="2852738"/>
            <a:ext cx="936625" cy="360362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Iter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1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187575" y="5434013"/>
            <a:ext cx="936625" cy="360362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Iter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1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364163" y="2852738"/>
            <a:ext cx="936625" cy="360362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Iter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356225" y="5434013"/>
            <a:ext cx="935038" cy="360362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lt1"/>
                </a:solidFill>
                <a:latin typeface="+mn-lt"/>
                <a:ea typeface="+mn-ea"/>
              </a:rPr>
              <a:t>Iter</a:t>
            </a: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. 2</a:t>
            </a:r>
          </a:p>
        </p:txBody>
      </p:sp>
      <p:sp>
        <p:nvSpPr>
          <p:cNvPr id="31761" name="TextBox 23"/>
          <p:cNvSpPr txBox="1">
            <a:spLocks noChangeArrowheads="1"/>
          </p:cNvSpPr>
          <p:nvPr/>
        </p:nvSpPr>
        <p:spPr bwMode="auto">
          <a:xfrm>
            <a:off x="769938" y="6010275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Input</a:t>
            </a:r>
          </a:p>
        </p:txBody>
      </p:sp>
      <p:sp>
        <p:nvSpPr>
          <p:cNvPr id="31762" name="TextBox 24"/>
          <p:cNvSpPr txBox="1">
            <a:spLocks noChangeArrowheads="1"/>
          </p:cNvSpPr>
          <p:nvPr/>
        </p:nvSpPr>
        <p:spPr bwMode="auto">
          <a:xfrm>
            <a:off x="827088" y="34290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Input</a:t>
            </a:r>
          </a:p>
        </p:txBody>
      </p:sp>
      <p:sp>
        <p:nvSpPr>
          <p:cNvPr id="31763" name="TextBox 25"/>
          <p:cNvSpPr txBox="1">
            <a:spLocks noChangeArrowheads="1"/>
          </p:cNvSpPr>
          <p:nvPr/>
        </p:nvSpPr>
        <p:spPr bwMode="auto">
          <a:xfrm>
            <a:off x="1547813" y="2060575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/>
              <a:t>HDFS</a:t>
            </a:r>
            <a:br>
              <a:rPr lang="en-US" altLang="en-US" sz="1800"/>
            </a:br>
            <a:r>
              <a:rPr lang="en-US" altLang="en-US" sz="1800"/>
              <a:t>read</a:t>
            </a:r>
          </a:p>
        </p:txBody>
      </p:sp>
      <p:sp>
        <p:nvSpPr>
          <p:cNvPr id="31764" name="TextBox 26"/>
          <p:cNvSpPr txBox="1">
            <a:spLocks noChangeArrowheads="1"/>
          </p:cNvSpPr>
          <p:nvPr/>
        </p:nvSpPr>
        <p:spPr bwMode="auto">
          <a:xfrm>
            <a:off x="4572000" y="2060575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/>
              <a:t>HDFS</a:t>
            </a:r>
            <a:br>
              <a:rPr lang="en-US" altLang="en-US" sz="1800"/>
            </a:br>
            <a:r>
              <a:rPr lang="en-US" altLang="en-US" sz="1800"/>
              <a:t>read</a:t>
            </a:r>
          </a:p>
        </p:txBody>
      </p:sp>
      <p:sp>
        <p:nvSpPr>
          <p:cNvPr id="31765" name="TextBox 27"/>
          <p:cNvSpPr txBox="1">
            <a:spLocks noChangeArrowheads="1"/>
          </p:cNvSpPr>
          <p:nvPr/>
        </p:nvSpPr>
        <p:spPr bwMode="auto">
          <a:xfrm>
            <a:off x="2987675" y="2060575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/>
              <a:t>HDFS</a:t>
            </a:r>
            <a:br>
              <a:rPr lang="en-US" altLang="en-US" sz="1800"/>
            </a:br>
            <a:r>
              <a:rPr lang="en-US" altLang="en-US" sz="1800"/>
              <a:t>write</a:t>
            </a:r>
          </a:p>
        </p:txBody>
      </p:sp>
      <p:pic>
        <p:nvPicPr>
          <p:cNvPr id="31766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3663950" y="5376863"/>
            <a:ext cx="10477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3816350" y="5529263"/>
            <a:ext cx="10477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3968750" y="5681663"/>
            <a:ext cx="10477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6559550" y="5448300"/>
            <a:ext cx="10477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6711950" y="5600700"/>
            <a:ext cx="10477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0822">
            <a:off x="6864350" y="5753100"/>
            <a:ext cx="104775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2" name="TextBox 37"/>
          <p:cNvSpPr txBox="1">
            <a:spLocks noChangeArrowheads="1"/>
          </p:cNvSpPr>
          <p:nvPr/>
        </p:nvSpPr>
        <p:spPr bwMode="auto">
          <a:xfrm>
            <a:off x="6135688" y="2060575"/>
            <a:ext cx="81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/>
              <a:t>HDFS</a:t>
            </a:r>
            <a:br>
              <a:rPr lang="en-US" altLang="en-US" sz="1800"/>
            </a:br>
            <a:r>
              <a:rPr lang="en-US" altLang="en-US" sz="1800"/>
              <a:t>write</a:t>
            </a:r>
          </a:p>
        </p:txBody>
      </p:sp>
      <p:pic>
        <p:nvPicPr>
          <p:cNvPr id="3177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76688"/>
            <a:ext cx="14763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>
            <a:off x="6364288" y="562451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>
            <a:off x="4924425" y="562451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Arrow Connector 57"/>
          <p:cNvCxnSpPr>
            <a:cxnSpLocks noChangeShapeType="1"/>
          </p:cNvCxnSpPr>
          <p:nvPr/>
        </p:nvCxnSpPr>
        <p:spPr bwMode="auto">
          <a:xfrm>
            <a:off x="3267075" y="562451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Arrow Connector 58"/>
          <p:cNvCxnSpPr>
            <a:cxnSpLocks noChangeShapeType="1"/>
          </p:cNvCxnSpPr>
          <p:nvPr/>
        </p:nvCxnSpPr>
        <p:spPr bwMode="auto">
          <a:xfrm>
            <a:off x="1611313" y="562451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>
            <a:off x="6372225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Straight Arrow Connector 60"/>
          <p:cNvCxnSpPr>
            <a:cxnSpLocks noChangeShapeType="1"/>
          </p:cNvCxnSpPr>
          <p:nvPr/>
        </p:nvCxnSpPr>
        <p:spPr bwMode="auto">
          <a:xfrm>
            <a:off x="4787900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Arrow Connector 61"/>
          <p:cNvCxnSpPr>
            <a:cxnSpLocks noChangeShapeType="1"/>
          </p:cNvCxnSpPr>
          <p:nvPr/>
        </p:nvCxnSpPr>
        <p:spPr bwMode="auto">
          <a:xfrm>
            <a:off x="3276600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Arrow Connector 62"/>
          <p:cNvCxnSpPr>
            <a:cxnSpLocks noChangeShapeType="1"/>
          </p:cNvCxnSpPr>
          <p:nvPr/>
        </p:nvCxnSpPr>
        <p:spPr bwMode="auto">
          <a:xfrm>
            <a:off x="1619250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Arrow Connector 63"/>
          <p:cNvCxnSpPr>
            <a:cxnSpLocks noChangeShapeType="1"/>
          </p:cNvCxnSpPr>
          <p:nvPr/>
        </p:nvCxnSpPr>
        <p:spPr bwMode="auto">
          <a:xfrm>
            <a:off x="7812088" y="299720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Straight Arrow Connector 64"/>
          <p:cNvCxnSpPr>
            <a:cxnSpLocks noChangeShapeType="1"/>
          </p:cNvCxnSpPr>
          <p:nvPr/>
        </p:nvCxnSpPr>
        <p:spPr bwMode="auto">
          <a:xfrm>
            <a:off x="7956550" y="5732463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8388350" y="2924175"/>
            <a:ext cx="144463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8604250" y="2924175"/>
            <a:ext cx="144463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8820150" y="2924175"/>
            <a:ext cx="144463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8459788" y="5661025"/>
            <a:ext cx="144462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8675688" y="5661025"/>
            <a:ext cx="144462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8893175" y="5661025"/>
            <a:ext cx="142875" cy="144463"/>
          </a:xfrm>
          <a:prstGeom prst="ellipse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83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2017/02/15    </a:t>
            </a:r>
            <a:r>
              <a:rPr lang="en-US" altLang="zh-TW" sz="2400" dirty="0">
                <a:latin typeface="Calibri" charset="0"/>
                <a:ea typeface="標楷體" charset="-120"/>
              </a:rPr>
              <a:t>Course Orientation for Social Computing and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Big Data Analytics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社群運算與大數據分析課程介紹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2017/02/22    </a:t>
            </a:r>
            <a:r>
              <a:rPr lang="en-US" altLang="zh-TW" sz="2400" dirty="0">
                <a:latin typeface="Calibri" charset="0"/>
                <a:ea typeface="標楷體" charset="-120"/>
              </a:rPr>
              <a:t>Data Science and Big Data Analytics: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200" dirty="0">
                <a:latin typeface="Calibri" charset="0"/>
                <a:ea typeface="標楷體" charset="-120"/>
              </a:rPr>
              <a:t>Discovering, Analyzing, Visualizing and Presenting Data 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資料科學與大數據分析：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</a:t>
            </a:r>
            <a:r>
              <a:rPr lang="zh-TW" altLang="en-US" sz="2400" dirty="0">
                <a:latin typeface="Calibri" charset="0"/>
                <a:ea typeface="標楷體" charset="-120"/>
              </a:rPr>
              <a:t>探索、分析、視覺化與呈現資料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3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2017/03/01    </a:t>
            </a:r>
            <a:r>
              <a:rPr lang="en-US" altLang="zh-TW" sz="2400" dirty="0">
                <a:latin typeface="Calibri" charset="0"/>
                <a:ea typeface="標楷體" charset="-120"/>
              </a:rPr>
              <a:t>Fundamental Big Data: MapReduce Paradigm,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Hadoop and Spark Ecosystem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大數據基礎：</a:t>
            </a:r>
            <a:r>
              <a:rPr lang="en-US" altLang="zh-TW" sz="2400" dirty="0">
                <a:latin typeface="Calibri" charset="0"/>
                <a:ea typeface="標楷體" charset="-120"/>
              </a:rPr>
              <a:t>MapReduce</a:t>
            </a:r>
            <a:r>
              <a:rPr lang="zh-TW" altLang="en-US" sz="2400" dirty="0">
                <a:latin typeface="Calibri" charset="0"/>
                <a:ea typeface="標楷體" charset="-120"/>
              </a:rPr>
              <a:t>典範、</a:t>
            </a:r>
            <a:r>
              <a:rPr lang="en-US" altLang="zh-TW" sz="2400" dirty="0"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  Hadoop</a:t>
            </a:r>
            <a:r>
              <a:rPr lang="zh-TW" altLang="en-US" sz="2400" dirty="0">
                <a:latin typeface="Calibri" charset="0"/>
                <a:ea typeface="標楷體" charset="-120"/>
              </a:rPr>
              <a:t>與</a:t>
            </a:r>
            <a:r>
              <a:rPr lang="en-US" altLang="zh-TW" sz="2400" dirty="0">
                <a:latin typeface="Calibri" charset="0"/>
                <a:ea typeface="標楷體" charset="-120"/>
              </a:rPr>
              <a:t>Spark</a:t>
            </a:r>
            <a:r>
              <a:rPr lang="zh-TW" altLang="en-US" sz="2400" dirty="0">
                <a:latin typeface="Calibri" charset="0"/>
                <a:ea typeface="標楷體" charset="-120"/>
              </a:rPr>
              <a:t>生態系統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93737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SMACK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 Stack</a:t>
            </a: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DC169A2-F57E-4345-9263-8422F76131A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331913" y="981075"/>
            <a:ext cx="7704137" cy="5543550"/>
          </a:xfrm>
        </p:spPr>
        <p:txBody>
          <a:bodyPr/>
          <a:lstStyle/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Spark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fast and general engine for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distributed, large-scale data processing</a:t>
            </a:r>
          </a:p>
          <a:p>
            <a:pPr algn="just">
              <a:defRPr/>
            </a:pPr>
            <a:r>
              <a:rPr lang="en-US" sz="2400" b="1" dirty="0" err="1">
                <a:latin typeface="Calibri" charset="0"/>
                <a:ea typeface="標楷體" charset="0"/>
                <a:cs typeface="標楷體" charset="0"/>
              </a:rPr>
              <a:t>Mesos</a:t>
            </a:r>
            <a:endParaRPr lang="en-US" sz="2400" b="1" dirty="0">
              <a:latin typeface="Calibri" charset="0"/>
              <a:ea typeface="標楷體" charset="0"/>
              <a:cs typeface="標楷體" charset="0"/>
            </a:endParaRPr>
          </a:p>
          <a:p>
            <a:pPr lvl="1" algn="just"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cluster resource management system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that provides efficient resource isolation and sharing across distributed applications</a:t>
            </a:r>
          </a:p>
          <a:p>
            <a:pPr algn="just">
              <a:defRPr/>
            </a:pPr>
            <a:r>
              <a:rPr lang="en-US" sz="2400" b="1" dirty="0" err="1">
                <a:latin typeface="Calibri" charset="0"/>
                <a:ea typeface="標楷體" charset="0"/>
                <a:cs typeface="標楷體" charset="0"/>
              </a:rPr>
              <a:t>Akka</a:t>
            </a:r>
            <a:endParaRPr lang="en-US" sz="2400" b="1" dirty="0">
              <a:latin typeface="Calibri" charset="0"/>
              <a:ea typeface="標楷體" charset="0"/>
              <a:cs typeface="標楷體" charset="0"/>
            </a:endParaRP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a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toolkit and runtime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for building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highly concurrent, distributed, and resilient message-driven applications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 on the JVM</a:t>
            </a:r>
          </a:p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Cassandra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distributed, highly available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database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 designed to handle large amounts of data across multiple datacenters</a:t>
            </a:r>
          </a:p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Kafka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a high-throughput, low-latency distributed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messaging system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designed for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handling real-time data feeds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50" y="6597650"/>
            <a:ext cx="75612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Anton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Kirillov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(2015), Data processing platforms architectures with Spark,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Mesos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Akka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Cassandra and Kafka, Big Data AW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Meetup</a:t>
            </a:r>
            <a:endParaRPr lang="en-US" sz="1000" dirty="0">
              <a:solidFill>
                <a:schemeClr val="bg1">
                  <a:lumMod val="6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3277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1276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13335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1195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6563"/>
            <a:ext cx="59213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1092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355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</a:t>
            </a:r>
          </a:p>
        </p:txBody>
      </p:sp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8DFBE44-44E5-E44D-BA10-E8BE0F85090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03288"/>
            <a:ext cx="9144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3203575" y="6488113"/>
            <a:ext cx="262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http://spark.apache.org/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64591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Mesos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9474104-8C87-5445-8B3D-0FDA4E5B469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48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22325"/>
            <a:ext cx="7921625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3203575" y="6488113"/>
            <a:ext cx="273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http://mesos.apache.org/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2783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Akka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A1CA0F0-1D5C-4041-8242-8920EAB9FB9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3787775" y="6470650"/>
            <a:ext cx="1570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http://akka.io/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019134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Cassandra</a:t>
            </a: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CBFA8B-9259-8B4B-8699-A0654F397AA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3059113" y="6488113"/>
            <a:ext cx="312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http://cassandra.apache.org/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68510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Kafka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3C92012-CB0C-E044-82F0-1D8FCAEFBC1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52513"/>
            <a:ext cx="817245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856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" y="2585705"/>
            <a:ext cx="9144000" cy="37956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7664" y="6619295"/>
            <a:ext cx="5814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www.natalinobusa.com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/2015/11/why-is-smack-stack-all-rage-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lately.html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51520" y="130622"/>
            <a:ext cx="8713787" cy="221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sz="720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SMACK Stack</a:t>
            </a:r>
            <a:r>
              <a:rPr kumimoji="0" lang="en-US" altLang="en-US" sz="72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kumimoji="0" lang="en-US" altLang="en-US" sz="72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kumimoji="0" lang="en-US" altLang="en-US" sz="40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Building data processing platforms with </a:t>
            </a:r>
            <a:r>
              <a:rPr kumimoji="0" lang="en-US" altLang="en-US" sz="36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S</a:t>
            </a:r>
            <a:r>
              <a:rPr kumimoji="0" lang="en-US" altLang="en-US" sz="36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park, </a:t>
            </a:r>
            <a:r>
              <a:rPr kumimoji="0" lang="en-US" altLang="en-US" sz="3600" dirty="0" err="1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M</a:t>
            </a:r>
            <a:r>
              <a:rPr kumimoji="0" lang="en-US" altLang="en-US" sz="3600" dirty="0" err="1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esos</a:t>
            </a:r>
            <a:r>
              <a:rPr kumimoji="0" lang="en-US" altLang="en-US" sz="36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kumimoji="0" lang="en-US" altLang="en-US" sz="3600" dirty="0" err="1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A</a:t>
            </a:r>
            <a:r>
              <a:rPr kumimoji="0" lang="en-US" altLang="en-US" sz="3600" dirty="0" err="1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kka</a:t>
            </a:r>
            <a:r>
              <a:rPr kumimoji="0" lang="en-US" altLang="en-US" sz="36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kumimoji="0" lang="en-US" altLang="en-US" sz="36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C</a:t>
            </a:r>
            <a:r>
              <a:rPr kumimoji="0" lang="en-US" altLang="en-US" sz="36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assandra and </a:t>
            </a:r>
            <a:r>
              <a:rPr kumimoji="0" lang="en-US" altLang="en-US" sz="36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K</a:t>
            </a:r>
            <a:r>
              <a:rPr kumimoji="0" lang="en-US" altLang="en-US" sz="36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afka</a:t>
            </a:r>
            <a:endParaRPr kumimoji="0" lang="en-US" altLang="en-US" sz="3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3281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SMACK</a:t>
            </a:r>
          </a:p>
        </p:txBody>
      </p:sp>
      <p:sp>
        <p:nvSpPr>
          <p:cNvPr id="931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43F376-E196-6B43-A370-CDBA223E3D0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31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12825"/>
            <a:ext cx="7777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7088" y="6581775"/>
            <a:ext cx="74898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Anton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Kirillov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(2015), Data processing platforms architectures with Spark,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Mesos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Akka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Cassandra and Kafka, 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42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Mesos Architecture Overview</a:t>
            </a:r>
          </a:p>
        </p:txBody>
      </p:sp>
      <p:sp>
        <p:nvSpPr>
          <p:cNvPr id="921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F5084F4-B9FA-2747-847C-0F1F408981E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21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12813"/>
            <a:ext cx="8243888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088" y="6581775"/>
            <a:ext cx="74898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Anton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Kirillov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(2015), Data processing platforms architectures with Spark,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Mesos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Akka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Cassandra and Kafka, 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75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 Ecosystem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B363E85-8112-A541-BD2B-4CEB0C85387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89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14525"/>
            <a:ext cx="8891587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1413" y="6488113"/>
            <a:ext cx="456088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https://databricks.com/spark/about</a:t>
            </a:r>
            <a:endParaRPr lang="en-US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04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4    </a:t>
            </a:r>
            <a:r>
              <a:rPr lang="en-US" altLang="zh-TW" sz="2400" dirty="0" smtClean="0">
                <a:solidFill>
                  <a:srgbClr val="FF0000"/>
                </a:solidFill>
                <a:latin typeface="Calibri" charset="0"/>
                <a:ea typeface="標楷體" charset="-120"/>
              </a:rPr>
              <a:t>2017/03/08   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Processing Platforms with SMACK: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Spark, </a:t>
            </a:r>
            <a:r>
              <a:rPr lang="en-US" altLang="zh-TW" sz="2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Mesos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Akka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Cassandra and Kafka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大數據處理平台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SMACK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：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 Spark, </a:t>
            </a:r>
            <a:r>
              <a:rPr lang="en-US" altLang="zh-TW" sz="2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Mesos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Akka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Cassandra, Kafka)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5   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2017/03/15    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Analytics with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in Python 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  (Python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大數據分析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6    </a:t>
            </a:r>
            <a:r>
              <a:rPr lang="en-US" altLang="zh-TW" sz="2400" dirty="0" smtClean="0">
                <a:solidFill>
                  <a:schemeClr val="accent1"/>
                </a:solidFill>
                <a:latin typeface="Calibri" charset="0"/>
                <a:ea typeface="標楷體" charset="-120"/>
              </a:rPr>
              <a:t>2017/03/22    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Finance Big Data Analytics with Pandas in Python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  (Python Pandas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財務大數據分析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7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2017/03/29    </a:t>
            </a:r>
            <a:r>
              <a:rPr lang="en-US" altLang="zh-TW" sz="2400" dirty="0">
                <a:latin typeface="Calibri" charset="0"/>
                <a:ea typeface="標楷體" charset="-120"/>
              </a:rPr>
              <a:t>Text Mining Techniques and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Natural Language Processing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文字探勘分析技術與自然語言處理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8    </a:t>
            </a:r>
            <a:r>
              <a:rPr lang="en-US" altLang="zh-TW" sz="2400" dirty="0" smtClean="0">
                <a:solidFill>
                  <a:srgbClr val="7F7F7F"/>
                </a:solidFill>
                <a:latin typeface="Calibri" charset="0"/>
                <a:ea typeface="標楷體" charset="-120"/>
              </a:rPr>
              <a:t>2017/04/05    </a:t>
            </a: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Off-campus study (</a:t>
            </a:r>
            <a:r>
              <a:rPr lang="zh-TW" altLang="en-US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教學行政觀摩日</a:t>
            </a:r>
            <a:r>
              <a:rPr lang="en-US" altLang="zh-TW" sz="2400" dirty="0">
                <a:solidFill>
                  <a:srgbClr val="7F7F7F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1267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809A6F3-DFBB-1641-9407-1706BC1E7D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databricks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F52B2B8-4B32-F54E-B526-0271CED18DF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99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916238" y="6488113"/>
            <a:ext cx="370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https://databricks.com/spark/about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521007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The Spark Platform</a:t>
            </a:r>
          </a:p>
        </p:txBody>
      </p:sp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3362499-CFB6-9549-9447-6B7FA5D5130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09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196975"/>
            <a:ext cx="81248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738188" y="6524625"/>
            <a:ext cx="7667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https://jaceklaskowski.gitbooks.io/mastering-apache-spark/content/spark-overview.html</a:t>
            </a:r>
          </a:p>
        </p:txBody>
      </p:sp>
    </p:spTree>
    <p:extLst>
      <p:ext uri="{BB962C8B-B14F-4D97-AF65-F5344CB8AC3E}">
        <p14:creationId xmlns:p14="http://schemas.microsoft.com/office/powerpoint/2010/main" val="2069286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Spark Cluster Overview</a:t>
            </a:r>
          </a:p>
        </p:txBody>
      </p:sp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BBB6A4B-475E-D04E-A520-5AAD6DF8436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916113"/>
            <a:ext cx="858678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63713" y="6578600"/>
            <a:ext cx="56165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spark.apache.org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/docs/latest/cluster-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overview.html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41989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899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3 Types of Spark Cluster Manager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4F81BD"/>
                </a:solidFill>
                <a:latin typeface="Calibri" charset="0"/>
                <a:ea typeface="標楷體" charset="-120"/>
              </a:rPr>
              <a:t>Standalone</a:t>
            </a: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>
                <a:latin typeface="Calibri" charset="0"/>
                <a:ea typeface="標楷體" charset="-120"/>
              </a:rPr>
              <a:t>a simple cluster manager included with Spark that makes it easy to set up a cluster.</a:t>
            </a:r>
          </a:p>
          <a:p>
            <a:r>
              <a:rPr lang="en-US" altLang="en-US" b="1">
                <a:solidFill>
                  <a:srgbClr val="FF0000"/>
                </a:solidFill>
                <a:latin typeface="Calibri" charset="0"/>
                <a:ea typeface="標楷體" charset="-120"/>
              </a:rPr>
              <a:t>Apache Mesos </a:t>
            </a:r>
            <a:endParaRPr lang="en-US" altLang="en-US">
              <a:latin typeface="Calibri" charset="0"/>
              <a:ea typeface="標楷體" charset="-120"/>
            </a:endParaRPr>
          </a:p>
          <a:p>
            <a:pPr lvl="1"/>
            <a:r>
              <a:rPr lang="en-US" altLang="en-US">
                <a:latin typeface="Calibri" charset="0"/>
                <a:ea typeface="標楷體" charset="-120"/>
              </a:rPr>
              <a:t>a general cluster manager that can also run Hadoop MapReduce and service applications.</a:t>
            </a:r>
          </a:p>
          <a:p>
            <a:r>
              <a:rPr lang="en-US" altLang="en-US" b="1">
                <a:solidFill>
                  <a:srgbClr val="4F81BD"/>
                </a:solidFill>
                <a:latin typeface="Calibri" charset="0"/>
                <a:ea typeface="標楷體" charset="-120"/>
              </a:rPr>
              <a:t>Hadoop YARN </a:t>
            </a:r>
            <a:endParaRPr lang="en-US" altLang="en-US">
              <a:solidFill>
                <a:srgbClr val="4F81BD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en-US">
                <a:latin typeface="Calibri" charset="0"/>
                <a:ea typeface="標楷體" charset="-120"/>
              </a:rPr>
              <a:t>the resource manager in Hadoop 2.</a:t>
            </a:r>
          </a:p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EBBEFD6-09DB-5646-8078-5F34CF9920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5876925"/>
            <a:ext cx="7777163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77933C"/>
                </a:solidFill>
              </a:rPr>
              <a:t>Spark’s EC2 launch scripts make it easy to launch a standalone cluster on Amazon EC2.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63713" y="6578600"/>
            <a:ext cx="56165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spark.apache.org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/docs/latest/cluster-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overview.html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43014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4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42557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Running Spark on cluster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Cluster Managers (Schedulers)</a:t>
            </a:r>
          </a:p>
        </p:txBody>
      </p:sp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FAFC484-D23C-074A-BFBC-B23BDA272F8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23850" y="1884363"/>
            <a:ext cx="8496300" cy="4281487"/>
          </a:xfrm>
        </p:spPr>
        <p:txBody>
          <a:bodyPr/>
          <a:lstStyle/>
          <a:p>
            <a:r>
              <a:rPr lang="en-US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Spark’s own </a:t>
            </a:r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Standalone cluster manager</a:t>
            </a:r>
          </a:p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Hadoop YARN</a:t>
            </a:r>
          </a:p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Apache Mesos</a:t>
            </a:r>
          </a:p>
          <a:p>
            <a:endParaRPr lang="en-US" altLang="en-US" sz="3600">
              <a:latin typeface="Calibri" charset="0"/>
              <a:ea typeface="標楷體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288" y="6581775"/>
            <a:ext cx="83534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jaceklaskowski.gitbooks.io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/mastering-apache-spark/content/spark-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cluster.html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44037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06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Spark Developer Resources</a:t>
            </a:r>
          </a:p>
        </p:txBody>
      </p:sp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264879D-1E70-1C4A-9B43-DFE82B0A9C9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613"/>
            <a:ext cx="9144000" cy="55832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1979613" y="6516688"/>
            <a:ext cx="567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3"/>
              </a:rPr>
              <a:t>https://databricks.com/spark/developer-resources</a:t>
            </a:r>
            <a:endParaRPr lang="en-US" altLang="en-US" sz="1800"/>
          </a:p>
        </p:txBody>
      </p:sp>
      <p:pic>
        <p:nvPicPr>
          <p:cNvPr id="45061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521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922338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SparkContext and RDDs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1D5C670-0C0F-BC4D-B7AE-2A2F143F027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81088"/>
            <a:ext cx="5832475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1550" y="6548438"/>
            <a:ext cx="72009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jaceklaskowski.gitbooks.io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/mastering-apache-spark/content/spark-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sparkcontext.html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46085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456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  <a:t>Resilient </a:t>
            </a:r>
            <a:b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  <a:t>Distributed </a:t>
            </a:r>
            <a:b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  <a:t>Dataset </a:t>
            </a:r>
            <a:b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  <a:t>(RDD)</a:t>
            </a:r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C428E07-C73B-3346-A6ED-E428774A26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7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13684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386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3E7188B-8161-694D-B44E-9E09C0865D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813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0350"/>
            <a:ext cx="72136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5650" y="6475413"/>
            <a:ext cx="7488238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3"/>
              </a:rPr>
              <a:t>https://www.cs.berkeley.edu/~matei/papers/2012/nsdi_spark.pdf</a:t>
            </a:r>
            <a:endParaRPr lang="en-US" sz="16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48132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968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RDD</a:t>
            </a:r>
            <a:endParaRPr lang="en-US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569325" cy="5327650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dirty="0" smtClean="0">
                <a:solidFill>
                  <a:srgbClr val="FF0000"/>
                </a:solidFill>
              </a:rPr>
              <a:t>esilient</a:t>
            </a:r>
          </a:p>
          <a:p>
            <a:pPr lvl="1">
              <a:defRPr/>
            </a:pPr>
            <a:r>
              <a:rPr lang="en-US" sz="4000" dirty="0" smtClean="0"/>
              <a:t>fault</a:t>
            </a:r>
            <a:r>
              <a:rPr lang="en-US" sz="4000" dirty="0"/>
              <a:t>-tolerant and so able to </a:t>
            </a:r>
            <a:r>
              <a:rPr lang="en-US" sz="4000" dirty="0" err="1"/>
              <a:t>recompute</a:t>
            </a:r>
            <a:r>
              <a:rPr lang="en-US" sz="4000" dirty="0"/>
              <a:t> missing or damaged partitions on node failures with the help of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RDD lineage graph</a:t>
            </a:r>
            <a:r>
              <a:rPr lang="en-US" sz="4000" dirty="0"/>
              <a:t>.</a:t>
            </a:r>
          </a:p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</a:rPr>
              <a:t>D</a:t>
            </a:r>
            <a:r>
              <a:rPr lang="en-US" sz="4000" dirty="0">
                <a:solidFill>
                  <a:srgbClr val="FF0000"/>
                </a:solidFill>
              </a:rPr>
              <a:t>istributed</a:t>
            </a:r>
            <a:r>
              <a:rPr lang="en-US" sz="4000" dirty="0"/>
              <a:t> across </a:t>
            </a:r>
            <a:r>
              <a:rPr lang="en-US" sz="4000" dirty="0">
                <a:solidFill>
                  <a:srgbClr val="984807"/>
                </a:solidFill>
              </a:rPr>
              <a:t>clusters</a:t>
            </a:r>
            <a:r>
              <a:rPr lang="en-US" sz="4000" dirty="0"/>
              <a:t>.</a:t>
            </a:r>
          </a:p>
          <a:p>
            <a:pPr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D</a:t>
            </a:r>
            <a:r>
              <a:rPr lang="en-US" sz="4000" dirty="0" smtClean="0">
                <a:solidFill>
                  <a:srgbClr val="FF0000"/>
                </a:solidFill>
              </a:rPr>
              <a:t>ataset</a:t>
            </a:r>
          </a:p>
          <a:p>
            <a:pPr lvl="1">
              <a:defRPr/>
            </a:pPr>
            <a:r>
              <a:rPr lang="en-US" sz="3600" dirty="0" smtClean="0"/>
              <a:t>a </a:t>
            </a:r>
            <a:r>
              <a:rPr lang="en-US" sz="3600" dirty="0"/>
              <a:t>collection of </a:t>
            </a:r>
            <a:r>
              <a:rPr lang="en-US" sz="3600" dirty="0">
                <a:solidFill>
                  <a:srgbClr val="984807"/>
                </a:solidFill>
              </a:rPr>
              <a:t>partitioned data</a:t>
            </a:r>
            <a:r>
              <a:rPr lang="en-US" sz="3600" dirty="0"/>
              <a:t>.</a:t>
            </a:r>
          </a:p>
          <a:p>
            <a:pPr>
              <a:defRPr/>
            </a:pPr>
            <a:endParaRPr lang="en-US" sz="4000" dirty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54DE3-CC7A-444F-A053-38A6CDF2BB2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3600" y="6578600"/>
            <a:ext cx="74168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jaceklaskowski.gitbooks.io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/mastering-apache-spark/content/spark-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rdd.html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49157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5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9    </a:t>
            </a:r>
            <a:r>
              <a:rPr lang="en-US" altLang="zh-TW" sz="2400" dirty="0" smtClean="0">
                <a:latin typeface="Calibri" charset="0"/>
                <a:ea typeface="標楷體" charset="-120"/>
              </a:rPr>
              <a:t>2017/04/12     </a:t>
            </a:r>
            <a:r>
              <a:rPr lang="en-US" altLang="zh-TW" sz="2400" dirty="0">
                <a:latin typeface="Calibri" charset="0"/>
                <a:ea typeface="標楷體" charset="-120"/>
              </a:rPr>
              <a:t>Social Media Marketing Analytics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</a:t>
            </a:r>
            <a:r>
              <a:rPr lang="zh-TW" altLang="en-US" sz="2400" dirty="0">
                <a:latin typeface="Calibri" charset="0"/>
                <a:ea typeface="標楷體" charset="-120"/>
              </a:rPr>
              <a:t>社群媒體行銷分析</a:t>
            </a:r>
            <a:r>
              <a:rPr lang="en-US" altLang="zh-TW" sz="2400" dirty="0"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10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2017/04/19    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11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2017/04/26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Deep Learning with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Theano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and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in Python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(Python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Theano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和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12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2017/05/03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Deep Learning with Google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(Google </a:t>
            </a:r>
            <a:r>
              <a:rPr lang="en-US" altLang="zh-TW" sz="2400" dirty="0" err="1">
                <a:solidFill>
                  <a:srgbClr val="31859C"/>
                </a:solidFill>
                <a:latin typeface="Calibri" charset="0"/>
                <a:ea typeface="標楷體" charset="-120"/>
              </a:rPr>
              <a:t>TensorFlow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13    </a:t>
            </a:r>
            <a:r>
              <a:rPr lang="en-US" altLang="zh-TW" sz="2400" dirty="0" smtClean="0">
                <a:solidFill>
                  <a:srgbClr val="31859C"/>
                </a:solidFill>
                <a:latin typeface="Calibri" charset="0"/>
                <a:ea typeface="標楷體" charset="-120"/>
              </a:rPr>
              <a:t>2017/05/10   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Sentiment Analysis on Social Media with </a:t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 Deep Learning</a:t>
            </a:r>
            <a:r>
              <a:rPr lang="en-US" altLang="zh-TW" sz="22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/>
            </a:r>
            <a:b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zh-TW" altLang="en-US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深度學習社群媒體情感分析</a:t>
            </a:r>
            <a:r>
              <a:rPr lang="en-US" altLang="zh-TW" sz="2400" dirty="0">
                <a:solidFill>
                  <a:srgbClr val="31859C"/>
                </a:solidFill>
                <a:latin typeface="Calibri" charset="0"/>
                <a:ea typeface="標楷體" charset="-120"/>
              </a:rPr>
              <a:t>)</a:t>
            </a:r>
          </a:p>
        </p:txBody>
      </p:sp>
      <p:sp>
        <p:nvSpPr>
          <p:cNvPr id="12291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591E7FA-4FD9-B746-84C9-6382B3441B4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3373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Resilient Distributed Datasets (RDD)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are the 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primary abstraction 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in Spark –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 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fault-tolerant collection 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of 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elements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 that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can be 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operated 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on in </a:t>
            </a: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parallel</a:t>
            </a:r>
            <a:b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endParaRPr lang="en-US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64BF478-7EC3-B744-B76B-C6A32128369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2275" y="6608763"/>
            <a:ext cx="321945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Databricks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Intro to Apache Spark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50180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13684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940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Resilient Distributed Dataset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(RDD)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  <a:t>Spark’s “Interface” </a:t>
            </a:r>
            <a:b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  <a:t>to data</a:t>
            </a:r>
          </a:p>
        </p:txBody>
      </p:sp>
      <p:sp>
        <p:nvSpPr>
          <p:cNvPr id="512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31C1BCE-227F-B441-AA11-B51D13B4D28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120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7950"/>
            <a:ext cx="13684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38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Spark RDD</a:t>
            </a:r>
          </a:p>
        </p:txBody>
      </p:sp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FE266B8-F53C-F94F-9458-A62BBF6B84C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3600" y="6578600"/>
            <a:ext cx="74168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jaceklaskowski.gitbooks.io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/mastering-apache-spark/content/spark-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rdd.html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5222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0391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898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 RDD</a:t>
            </a:r>
          </a:p>
        </p:txBody>
      </p:sp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6244CA1-ADA6-2641-9755-1531BCD829D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32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900238"/>
            <a:ext cx="8834438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3600" y="6578600"/>
            <a:ext cx="74168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jaceklaskowski.gitbooks.io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/mastering-apache-spark/content/spark-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rdd.html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5325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36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RDD Lineage Graph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(RDD operator graph)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D10DD59-C51B-874A-9D09-DFDC18F708A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628775"/>
            <a:ext cx="78835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63600" y="6578600"/>
            <a:ext cx="74168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jaceklaskowski.gitbooks.io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/mastering-apache-spark/content/spark-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rdd.html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54277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587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25550"/>
          </a:xfrm>
        </p:spPr>
        <p:txBody>
          <a:bodyPr/>
          <a:lstStyle/>
          <a:p>
            <a:r>
              <a:rPr lang="en-US" altLang="en-US" sz="4000">
                <a:solidFill>
                  <a:srgbClr val="4F81BD"/>
                </a:solidFill>
                <a:latin typeface="Calibri" charset="0"/>
                <a:ea typeface="標楷體" charset="-120"/>
              </a:rPr>
              <a:t>Resilient Distributed Dataset (RDD) </a:t>
            </a: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Operations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FD3E9EB-417B-114F-9DE6-CB14BAB9D3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1692275" y="472440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Intro to Apache Spark (Brain-Friendly Tutorial)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6557963"/>
            <a:ext cx="658812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ea typeface="新細明體" charset="0"/>
                <a:cs typeface="新細明體" charset="0"/>
              </a:rPr>
              <a:t>Liondatasystems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ea typeface="新細明體" charset="0"/>
                <a:cs typeface="新細明體" charset="0"/>
              </a:rPr>
              <a:t> (2015), Intro to Apache Spark (Brain-Friendly Tutorial)</a:t>
            </a:r>
          </a:p>
        </p:txBody>
      </p:sp>
      <p:sp>
        <p:nvSpPr>
          <p:cNvPr id="11" name="圓角矩形 15"/>
          <p:cNvSpPr/>
          <p:nvPr/>
        </p:nvSpPr>
        <p:spPr>
          <a:xfrm>
            <a:off x="971550" y="1989138"/>
            <a:ext cx="7200900" cy="15113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4F81BD"/>
                </a:solidFill>
              </a:rPr>
              <a:t>Transformations</a:t>
            </a:r>
          </a:p>
        </p:txBody>
      </p:sp>
      <p:sp>
        <p:nvSpPr>
          <p:cNvPr id="12" name="圓角矩形 15"/>
          <p:cNvSpPr/>
          <p:nvPr/>
        </p:nvSpPr>
        <p:spPr>
          <a:xfrm>
            <a:off x="971550" y="4221163"/>
            <a:ext cx="7200900" cy="15113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4F81BD"/>
                </a:solidFill>
              </a:rPr>
              <a:t>Actions</a:t>
            </a:r>
          </a:p>
        </p:txBody>
      </p:sp>
      <p:pic>
        <p:nvPicPr>
          <p:cNvPr id="5530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576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755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909637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Spark RDD Operations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18E544-5D3D-2547-A74F-DEBE3CBB1A9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73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19188"/>
            <a:ext cx="53721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1550" y="6546850"/>
            <a:ext cx="72009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jaceklaskowski.gitbooks.io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/mastering-apache-spark/content/spark-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rdd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operations.html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57349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88"/>
            <a:ext cx="1295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382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79388" y="125413"/>
            <a:ext cx="8507412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Get Started using Apache Spark on a 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Personal Computer (Windows/Mac OS X)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D8225CC-5ED5-0D48-96AA-83B11886EF6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97650"/>
            <a:ext cx="7704138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Databricks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Intro to Apache Spark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908175" y="1628775"/>
            <a:ext cx="586740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1. Install Java JDK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908175" y="2997200"/>
            <a:ext cx="5867400" cy="719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2. Download Spark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908175" y="4365625"/>
            <a:ext cx="5867400" cy="719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3. Run Spark Shell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908175" y="5732463"/>
            <a:ext cx="586740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4. Create RDD</a:t>
            </a:r>
          </a:p>
        </p:txBody>
      </p:sp>
      <p:cxnSp>
        <p:nvCxnSpPr>
          <p:cNvPr id="15" name="Straight Arrow Connector 14"/>
          <p:cNvCxnSpPr>
            <a:cxnSpLocks noChangeShapeType="1"/>
            <a:stCxn id="8" idx="2"/>
            <a:endCxn id="9" idx="0"/>
          </p:cNvCxnSpPr>
          <p:nvPr/>
        </p:nvCxnSpPr>
        <p:spPr bwMode="auto">
          <a:xfrm>
            <a:off x="4841875" y="2349500"/>
            <a:ext cx="0" cy="647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  <a:stCxn id="9" idx="2"/>
            <a:endCxn id="10" idx="0"/>
          </p:cNvCxnSpPr>
          <p:nvPr/>
        </p:nvCxnSpPr>
        <p:spPr bwMode="auto">
          <a:xfrm>
            <a:off x="4841875" y="3716338"/>
            <a:ext cx="0" cy="6492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  <a:stCxn id="10" idx="2"/>
            <a:endCxn id="11" idx="0"/>
          </p:cNvCxnSpPr>
          <p:nvPr/>
        </p:nvCxnSpPr>
        <p:spPr bwMode="auto">
          <a:xfrm flipH="1">
            <a:off x="4841875" y="5084763"/>
            <a:ext cx="0" cy="647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8379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61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Apache Spark</a:t>
            </a: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D6065D7-2890-3A46-9D9A-AA3F2E0C451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93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3708400" y="6581775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3"/>
              </a:rPr>
              <a:t>http://spark.apache.org/</a:t>
            </a:r>
            <a:endParaRPr lang="en-US" altLang="en-US" sz="1200"/>
          </a:p>
        </p:txBody>
      </p:sp>
      <p:pic>
        <p:nvPicPr>
          <p:cNvPr id="59397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294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57C840-A1FE-4043-B312-FC55C8611C1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11900"/>
            <a:ext cx="2743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 Download</a:t>
            </a:r>
          </a:p>
        </p:txBody>
      </p:sp>
      <p:sp>
        <p:nvSpPr>
          <p:cNvPr id="60421" name="Rectangle 9"/>
          <p:cNvSpPr>
            <a:spLocks noChangeArrowheads="1"/>
          </p:cNvSpPr>
          <p:nvPr/>
        </p:nvSpPr>
        <p:spPr bwMode="auto">
          <a:xfrm>
            <a:off x="2987675" y="6581775"/>
            <a:ext cx="287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hlinkClick r:id="rId4"/>
              </a:rPr>
              <a:t>http://spark.apache.org/downloads.html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468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14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2017/05/17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Social Network Analysis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社會網絡分析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15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2017/05/24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Measurements of Social Network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社會網絡量測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16    </a:t>
            </a:r>
            <a:r>
              <a:rPr lang="en-US" altLang="zh-TW" sz="2400" dirty="0" smtClean="0">
                <a:solidFill>
                  <a:srgbClr val="4F6228"/>
                </a:solidFill>
                <a:latin typeface="Calibri" charset="0"/>
                <a:ea typeface="標楷體" charset="-120"/>
              </a:rPr>
              <a:t>2017/05/31    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Tools of Social Network Analysis </a:t>
            </a:r>
            <a:b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                             (</a:t>
            </a:r>
            <a:r>
              <a:rPr lang="zh-TW" altLang="en-US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社會網絡分析工具</a:t>
            </a:r>
            <a:r>
              <a:rPr lang="en-US" altLang="zh-TW" sz="2400" dirty="0">
                <a:solidFill>
                  <a:srgbClr val="4F6228"/>
                </a:solidFill>
                <a:latin typeface="Calibri" charset="0"/>
                <a:ea typeface="標楷體" charset="-120"/>
              </a:rPr>
              <a:t>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17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2017/06/07   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Final Project Presentation I (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I)</a:t>
            </a:r>
          </a:p>
          <a:p>
            <a:pPr>
              <a:buFont typeface="Arial" charset="0"/>
              <a:buNone/>
            </a:pP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18    </a:t>
            </a:r>
            <a:r>
              <a:rPr lang="en-US" altLang="zh-TW" sz="2400" dirty="0" smtClean="0">
                <a:solidFill>
                  <a:srgbClr val="984807"/>
                </a:solidFill>
                <a:latin typeface="Calibri" charset="0"/>
                <a:ea typeface="標楷體" charset="-120"/>
              </a:rPr>
              <a:t>2017/06/14   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Final Project Presentation II (</a:t>
            </a:r>
            <a:r>
              <a:rPr lang="zh-TW" altLang="en-US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rgbClr val="984807"/>
                </a:solidFill>
                <a:latin typeface="Calibri" charset="0"/>
                <a:ea typeface="標楷體" charset="-120"/>
              </a:rPr>
              <a:t>II)</a:t>
            </a:r>
          </a:p>
        </p:txBody>
      </p:sp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EFA46E-E242-2847-9CA3-CCBCAAAD28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Scala 2.11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5F9A73A-0762-E145-B324-01396EEFD24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144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305050"/>
            <a:ext cx="91440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825" y="4727575"/>
            <a:ext cx="8713788" cy="646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ourier"/>
                <a:ea typeface="新細明體" charset="0"/>
                <a:cs typeface="Courier"/>
              </a:rPr>
              <a:t>./</a:t>
            </a:r>
            <a:r>
              <a:rPr lang="en-US" dirty="0" err="1">
                <a:latin typeface="Courier"/>
                <a:ea typeface="新細明體" charset="0"/>
                <a:cs typeface="Courier"/>
              </a:rPr>
              <a:t>dev</a:t>
            </a:r>
            <a:r>
              <a:rPr lang="en-US" dirty="0">
                <a:latin typeface="Courier"/>
                <a:ea typeface="新細明體" charset="0"/>
                <a:cs typeface="Courier"/>
              </a:rPr>
              <a:t>/change-</a:t>
            </a:r>
            <a:r>
              <a:rPr lang="en-US" dirty="0" err="1">
                <a:latin typeface="Courier"/>
                <a:ea typeface="新細明體" charset="0"/>
                <a:cs typeface="Courier"/>
              </a:rPr>
              <a:t>scala</a:t>
            </a:r>
            <a:r>
              <a:rPr lang="en-US" dirty="0">
                <a:latin typeface="Courier"/>
                <a:ea typeface="新細明體" charset="0"/>
                <a:cs typeface="Courier"/>
              </a:rPr>
              <a:t>-</a:t>
            </a:r>
            <a:r>
              <a:rPr lang="en-US" dirty="0" err="1">
                <a:latin typeface="Courier"/>
                <a:ea typeface="新細明體" charset="0"/>
                <a:cs typeface="Courier"/>
              </a:rPr>
              <a:t>version.sh</a:t>
            </a:r>
            <a:r>
              <a:rPr lang="en-US" dirty="0">
                <a:latin typeface="Courier"/>
                <a:ea typeface="新細明體" charset="0"/>
                <a:cs typeface="Courier"/>
              </a:rPr>
              <a:t> 2.11</a:t>
            </a:r>
          </a:p>
          <a:p>
            <a:pPr>
              <a:defRPr/>
            </a:pPr>
            <a:r>
              <a:rPr lang="en-US" dirty="0" err="1">
                <a:latin typeface="Courier"/>
                <a:ea typeface="新細明體" charset="0"/>
                <a:cs typeface="Courier"/>
              </a:rPr>
              <a:t>mvn</a:t>
            </a:r>
            <a:r>
              <a:rPr lang="en-US" dirty="0">
                <a:latin typeface="Courier"/>
                <a:ea typeface="新細明體" charset="0"/>
                <a:cs typeface="Courier"/>
              </a:rPr>
              <a:t> -</a:t>
            </a:r>
            <a:r>
              <a:rPr lang="en-US" dirty="0" err="1">
                <a:latin typeface="Courier"/>
                <a:ea typeface="新細明體" charset="0"/>
                <a:cs typeface="Courier"/>
              </a:rPr>
              <a:t>Pyarn</a:t>
            </a:r>
            <a:r>
              <a:rPr lang="en-US" dirty="0">
                <a:latin typeface="Courier"/>
                <a:ea typeface="新細明體" charset="0"/>
                <a:cs typeface="Courier"/>
              </a:rPr>
              <a:t> -Phadoop-2.4 -Dscala-2.11 -</a:t>
            </a:r>
            <a:r>
              <a:rPr lang="en-US" dirty="0" err="1">
                <a:latin typeface="Courier"/>
                <a:ea typeface="新細明體" charset="0"/>
                <a:cs typeface="Courier"/>
              </a:rPr>
              <a:t>DskipTests</a:t>
            </a:r>
            <a:r>
              <a:rPr lang="en-US" dirty="0">
                <a:latin typeface="Courier"/>
                <a:ea typeface="新細明體" charset="0"/>
                <a:cs typeface="Courier"/>
              </a:rPr>
              <a:t> clean package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9250" y="6577013"/>
            <a:ext cx="6192838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spark.apache.org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/docs/latest/building-spark.html#building-for-scala-211</a:t>
            </a:r>
          </a:p>
        </p:txBody>
      </p:sp>
      <p:pic>
        <p:nvPicPr>
          <p:cNvPr id="61446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114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79388" y="125413"/>
            <a:ext cx="8507412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Get Started using Apache Spark on a 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Personal Computer (Windows/Mac OS X)</a:t>
            </a:r>
          </a:p>
        </p:txBody>
      </p:sp>
      <p:sp>
        <p:nvSpPr>
          <p:cNvPr id="624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50E97AC-90A3-DF49-9B07-099023C2080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97650"/>
            <a:ext cx="7704138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Databricks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Intro to Apache Spark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908175" y="1628775"/>
            <a:ext cx="586740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1. Install Java JDK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908175" y="2997200"/>
            <a:ext cx="5867400" cy="719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2. Download Spark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908175" y="4365625"/>
            <a:ext cx="5867400" cy="719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3. Run Spark Shell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908175" y="5732463"/>
            <a:ext cx="586740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4. Create RDD</a:t>
            </a:r>
          </a:p>
        </p:txBody>
      </p:sp>
      <p:cxnSp>
        <p:nvCxnSpPr>
          <p:cNvPr id="15" name="Straight Arrow Connector 14"/>
          <p:cNvCxnSpPr>
            <a:cxnSpLocks noChangeShapeType="1"/>
            <a:stCxn id="8" idx="2"/>
            <a:endCxn id="9" idx="0"/>
          </p:cNvCxnSpPr>
          <p:nvPr/>
        </p:nvCxnSpPr>
        <p:spPr bwMode="auto">
          <a:xfrm>
            <a:off x="4841875" y="2349500"/>
            <a:ext cx="0" cy="647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  <a:stCxn id="9" idx="2"/>
            <a:endCxn id="10" idx="0"/>
          </p:cNvCxnSpPr>
          <p:nvPr/>
        </p:nvCxnSpPr>
        <p:spPr bwMode="auto">
          <a:xfrm>
            <a:off x="4841875" y="3716338"/>
            <a:ext cx="0" cy="6492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  <a:stCxn id="10" idx="2"/>
            <a:endCxn id="11" idx="0"/>
          </p:cNvCxnSpPr>
          <p:nvPr/>
        </p:nvCxnSpPr>
        <p:spPr bwMode="auto">
          <a:xfrm flipH="1">
            <a:off x="4841875" y="5084763"/>
            <a:ext cx="0" cy="647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475" name="Rectangle 1"/>
          <p:cNvSpPr>
            <a:spLocks noChangeArrowheads="1"/>
          </p:cNvSpPr>
          <p:nvPr/>
        </p:nvSpPr>
        <p:spPr bwMode="auto">
          <a:xfrm>
            <a:off x="900113" y="2276475"/>
            <a:ext cx="7775575" cy="19399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/>
              <a:t>Spark's interactive shell</a:t>
            </a:r>
          </a:p>
          <a:p>
            <a:pPr eaLnBrk="1" hangingPunct="1"/>
            <a:r>
              <a:rPr lang="en-US" altLang="en-US" sz="4000">
                <a:latin typeface="Courier" charset="0"/>
              </a:rPr>
              <a:t>./bin/spark-shell</a:t>
            </a:r>
          </a:p>
          <a:p>
            <a:pPr eaLnBrk="1" hangingPunct="1"/>
            <a:r>
              <a:rPr lang="en-US" altLang="en-US" sz="4000">
                <a:latin typeface="Courier" charset="0"/>
              </a:rPr>
              <a:t>val data = 1 to 10000</a:t>
            </a:r>
          </a:p>
        </p:txBody>
      </p:sp>
      <p:pic>
        <p:nvPicPr>
          <p:cNvPr id="62476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719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179388" y="125413"/>
            <a:ext cx="8507412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Get Started using Apache Spark on a 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Personal Computer (Windows/Mac OS X)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9E29AC0-5B6F-E44E-AD09-315A314E85E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97650"/>
            <a:ext cx="7704138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Databricks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Intro to Apache Spark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1908175" y="1628775"/>
            <a:ext cx="586740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1. Install Java JDK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908175" y="2997200"/>
            <a:ext cx="5867400" cy="719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2. Download Spark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1908175" y="4365625"/>
            <a:ext cx="5867400" cy="719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9525">
            <a:solidFill>
              <a:srgbClr val="46AAC5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3. Run Spark Shell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908175" y="5732463"/>
            <a:ext cx="5867400" cy="720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4B3D6"/>
              </a:gs>
              <a:gs pos="20000">
                <a:srgbClr val="36B1D2"/>
              </a:gs>
              <a:gs pos="100000">
                <a:srgbClr val="2787A0"/>
              </a:gs>
            </a:gsLst>
            <a:lin ang="5400000"/>
          </a:gradFill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Step 4. Create RDD</a:t>
            </a:r>
          </a:p>
        </p:txBody>
      </p:sp>
      <p:cxnSp>
        <p:nvCxnSpPr>
          <p:cNvPr id="15" name="Straight Arrow Connector 14"/>
          <p:cNvCxnSpPr>
            <a:cxnSpLocks noChangeShapeType="1"/>
            <a:stCxn id="8" idx="2"/>
            <a:endCxn id="9" idx="0"/>
          </p:cNvCxnSpPr>
          <p:nvPr/>
        </p:nvCxnSpPr>
        <p:spPr bwMode="auto">
          <a:xfrm>
            <a:off x="4841875" y="2349500"/>
            <a:ext cx="0" cy="647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  <a:stCxn id="9" idx="2"/>
            <a:endCxn id="10" idx="0"/>
          </p:cNvCxnSpPr>
          <p:nvPr/>
        </p:nvCxnSpPr>
        <p:spPr bwMode="auto">
          <a:xfrm>
            <a:off x="4841875" y="3716338"/>
            <a:ext cx="0" cy="6492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  <a:stCxn id="10" idx="2"/>
            <a:endCxn id="11" idx="0"/>
          </p:cNvCxnSpPr>
          <p:nvPr/>
        </p:nvCxnSpPr>
        <p:spPr bwMode="auto">
          <a:xfrm flipH="1">
            <a:off x="4841875" y="5084763"/>
            <a:ext cx="0" cy="6477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499" name="Rectangle 1"/>
          <p:cNvSpPr>
            <a:spLocks noChangeArrowheads="1"/>
          </p:cNvSpPr>
          <p:nvPr/>
        </p:nvSpPr>
        <p:spPr bwMode="auto">
          <a:xfrm>
            <a:off x="539750" y="3238500"/>
            <a:ext cx="8496300" cy="20621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latin typeface="Courier" charset="0"/>
              </a:rPr>
              <a:t>val distData = sc.parallelize(data)</a:t>
            </a:r>
          </a:p>
          <a:p>
            <a:pPr eaLnBrk="1" hangingPunct="1"/>
            <a:endParaRPr lang="en-US" altLang="en-US" sz="3200">
              <a:latin typeface="Courier" charset="0"/>
            </a:endParaRPr>
          </a:p>
          <a:p>
            <a:pPr eaLnBrk="1" hangingPunct="1"/>
            <a:r>
              <a:rPr lang="en-US" altLang="en-US" sz="3200">
                <a:latin typeface="Courier" charset="0"/>
              </a:rPr>
              <a:t>distData.filter(_ &lt; 10).collect()</a:t>
            </a:r>
          </a:p>
        </p:txBody>
      </p:sp>
      <p:pic>
        <p:nvPicPr>
          <p:cNvPr id="63500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441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450"/>
          </a:xfrm>
        </p:spPr>
        <p:txBody>
          <a:bodyPr/>
          <a:lstStyle/>
          <a:p>
            <a:r>
              <a:rPr lang="en-US" altLang="en-US" sz="10000">
                <a:solidFill>
                  <a:srgbClr val="FF0000"/>
                </a:solidFill>
                <a:latin typeface="Calibri" charset="0"/>
                <a:ea typeface="標楷體" charset="-120"/>
              </a:rPr>
              <a:t>Word Count</a:t>
            </a:r>
            <a:br>
              <a:rPr lang="en-US" altLang="en-US" sz="10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10000">
                <a:solidFill>
                  <a:srgbClr val="FF0000"/>
                </a:solidFill>
                <a:latin typeface="Calibri" charset="0"/>
                <a:ea typeface="標楷體" charset="-120"/>
              </a:rPr>
              <a:t/>
            </a:r>
            <a:br>
              <a:rPr lang="en-US" altLang="en-US" sz="10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10000">
                <a:solidFill>
                  <a:schemeClr val="accent1"/>
                </a:solidFill>
                <a:latin typeface="Calibri" charset="0"/>
                <a:ea typeface="標楷體" charset="-120"/>
              </a:rPr>
              <a:t>Hello World </a:t>
            </a:r>
            <a:br>
              <a:rPr lang="en-US" altLang="en-US" sz="10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10000">
                <a:solidFill>
                  <a:schemeClr val="accent1"/>
                </a:solidFill>
                <a:latin typeface="Calibri" charset="0"/>
                <a:ea typeface="標楷體" charset="-120"/>
              </a:rPr>
              <a:t>in Big Data</a:t>
            </a:r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2BC9C70-2196-4A47-AAAA-CE8842F1520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13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Spark Examples</a:t>
            </a:r>
          </a:p>
        </p:txBody>
      </p:sp>
      <p:sp>
        <p:nvSpPr>
          <p:cNvPr id="655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610B090-C840-2045-9835-858EA8966E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55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975"/>
            <a:ext cx="91440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2889250" y="6581775"/>
            <a:ext cx="336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http://spark.apache.org/examples.html</a:t>
            </a:r>
          </a:p>
        </p:txBody>
      </p:sp>
    </p:spTree>
    <p:extLst>
      <p:ext uri="{BB962C8B-B14F-4D97-AF65-F5344CB8AC3E}">
        <p14:creationId xmlns:p14="http://schemas.microsoft.com/office/powerpoint/2010/main" val="4451450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 Word Count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</a:t>
            </a:r>
          </a:p>
        </p:txBody>
      </p:sp>
      <p:sp>
        <p:nvSpPr>
          <p:cNvPr id="6656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516FE4-0348-F14F-9740-7054B7B8178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468313" y="2551113"/>
            <a:ext cx="8280400" cy="147796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latin typeface="Courier" charset="0"/>
              </a:rPr>
              <a:t>text_file = sc.textFile("hdfs://...")</a:t>
            </a:r>
          </a:p>
          <a:p>
            <a:pPr eaLnBrk="1" hangingPunct="1"/>
            <a:r>
              <a:rPr lang="en-US" altLang="en-US" sz="1800">
                <a:latin typeface="Courier" charset="0"/>
              </a:rPr>
              <a:t>counts = text_file.flatMap(lambda line: line.split(" ")) \</a:t>
            </a:r>
          </a:p>
          <a:p>
            <a:pPr eaLnBrk="1" hangingPunct="1"/>
            <a:r>
              <a:rPr lang="en-US" altLang="en-US" sz="1800">
                <a:latin typeface="Courier" charset="0"/>
              </a:rPr>
              <a:t>             .map(lambda word: (word, 1)) \</a:t>
            </a:r>
          </a:p>
          <a:p>
            <a:pPr eaLnBrk="1" hangingPunct="1"/>
            <a:r>
              <a:rPr lang="en-US" altLang="en-US" sz="1800">
                <a:latin typeface="Courier" charset="0"/>
              </a:rPr>
              <a:t>             .reduceByKey(lambda a, b: a + b)</a:t>
            </a:r>
          </a:p>
          <a:p>
            <a:pPr eaLnBrk="1" hangingPunct="1"/>
            <a:r>
              <a:rPr lang="en-US" altLang="en-US" sz="1800">
                <a:latin typeface="Courier" charset="0"/>
              </a:rPr>
              <a:t>counts.saveAsTextFile("hdfs://...")</a:t>
            </a:r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2889250" y="6581775"/>
            <a:ext cx="336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http://spark.apache.org/examples.html</a:t>
            </a:r>
          </a:p>
        </p:txBody>
      </p:sp>
      <p:pic>
        <p:nvPicPr>
          <p:cNvPr id="66565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808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 Word Count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Scala</a:t>
            </a:r>
          </a:p>
        </p:txBody>
      </p:sp>
      <p:sp>
        <p:nvSpPr>
          <p:cNvPr id="675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7BD1190-872A-434A-A67C-C21AB1F7AF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468313" y="2551113"/>
            <a:ext cx="8280400" cy="155416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900">
                <a:latin typeface="Courier" charset="0"/>
              </a:rPr>
              <a:t>val textFile = sc.textFile("hdfs://...")</a:t>
            </a:r>
          </a:p>
          <a:p>
            <a:pPr eaLnBrk="1" hangingPunct="1"/>
            <a:r>
              <a:rPr lang="en-US" altLang="en-US" sz="1900">
                <a:latin typeface="Courier" charset="0"/>
              </a:rPr>
              <a:t>val counts = textFile.flatMap(line =&gt; line.split(" "))</a:t>
            </a:r>
          </a:p>
          <a:p>
            <a:pPr eaLnBrk="1" hangingPunct="1"/>
            <a:r>
              <a:rPr lang="en-US" altLang="en-US" sz="1900">
                <a:latin typeface="Courier" charset="0"/>
              </a:rPr>
              <a:t>                 .map(word =&gt; (word, 1))</a:t>
            </a:r>
          </a:p>
          <a:p>
            <a:pPr eaLnBrk="1" hangingPunct="1"/>
            <a:r>
              <a:rPr lang="en-US" altLang="en-US" sz="1900">
                <a:latin typeface="Courier" charset="0"/>
              </a:rPr>
              <a:t>                 .reduceByKey(_ + _)</a:t>
            </a:r>
          </a:p>
          <a:p>
            <a:pPr eaLnBrk="1" hangingPunct="1"/>
            <a:r>
              <a:rPr lang="en-US" altLang="en-US" sz="1900">
                <a:latin typeface="Courier" charset="0"/>
              </a:rPr>
              <a:t>counts.saveAsTextFile("hdfs://...")</a:t>
            </a:r>
          </a:p>
        </p:txBody>
      </p:sp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2889250" y="6581775"/>
            <a:ext cx="336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http://spark.apache.org/examples.html</a:t>
            </a:r>
          </a:p>
        </p:txBody>
      </p:sp>
      <p:pic>
        <p:nvPicPr>
          <p:cNvPr id="67589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713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 Word Count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Java</a:t>
            </a:r>
          </a:p>
        </p:txBody>
      </p:sp>
      <p:sp>
        <p:nvSpPr>
          <p:cNvPr id="686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4449264-7D60-5B47-9753-45C3F5229D0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250825" y="1916113"/>
            <a:ext cx="8569325" cy="3540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400">
                <a:latin typeface="Courier" charset="0"/>
              </a:rPr>
              <a:t>JavaRDD&lt;String&gt; textFile = sc.textFile("hdfs://...");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JavaRDD&lt;String&gt; words = textFile.flatMap(new FlatMapFunction&lt;String, String&gt;() {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  public Iterable&lt;String&gt; call(String s) { return Arrays.asList(s.split(" ")); }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});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JavaPairRDD&lt;String, Integer&gt; pairs = words.mapToPair(new PairFunction&lt;String, String, Integer&gt;() {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  public Tuple2&lt;String, Integer&gt; call(String s) { return new Tuple2&lt;String, Integer&gt;(s, 1); }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});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JavaPairRDD&lt;String, Integer&gt; counts = pairs.reduceByKey(new Function2&lt;Integer, Integer, Integer&gt;() {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  public Integer call(Integer a, Integer b) { return a + b; }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});</a:t>
            </a:r>
          </a:p>
          <a:p>
            <a:pPr eaLnBrk="1" hangingPunct="1"/>
            <a:r>
              <a:rPr lang="en-US" altLang="en-US" sz="1400">
                <a:latin typeface="Courier" charset="0"/>
              </a:rPr>
              <a:t>counts.saveAsTextFile("hdfs://...");</a:t>
            </a: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2889250" y="6581775"/>
            <a:ext cx="336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http://spark.apache.org/examples.html</a:t>
            </a:r>
          </a:p>
        </p:txBody>
      </p:sp>
      <p:pic>
        <p:nvPicPr>
          <p:cNvPr id="6861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6653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D354DD2-1E88-624B-BB52-6FA1AFD99F2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96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914400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25"/>
            <a:ext cx="91440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969963"/>
            <a:ext cx="914400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itle 1"/>
          <p:cNvSpPr txBox="1">
            <a:spLocks/>
          </p:cNvSpPr>
          <p:nvPr/>
        </p:nvSpPr>
        <p:spPr bwMode="auto">
          <a:xfrm>
            <a:off x="609600" y="44450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Spark Word Count</a:t>
            </a:r>
          </a:p>
        </p:txBody>
      </p:sp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7164388" y="1052513"/>
            <a:ext cx="1922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Python</a:t>
            </a:r>
          </a:p>
        </p:txBody>
      </p:sp>
      <p:sp>
        <p:nvSpPr>
          <p:cNvPr id="69639" name="TextBox 9"/>
          <p:cNvSpPr txBox="1">
            <a:spLocks noChangeArrowheads="1"/>
          </p:cNvSpPr>
          <p:nvPr/>
        </p:nvSpPr>
        <p:spPr bwMode="auto">
          <a:xfrm>
            <a:off x="7583488" y="2708275"/>
            <a:ext cx="1525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Scala</a:t>
            </a:r>
          </a:p>
        </p:txBody>
      </p:sp>
      <p:sp>
        <p:nvSpPr>
          <p:cNvPr id="69640" name="TextBox 10"/>
          <p:cNvSpPr txBox="1">
            <a:spLocks noChangeArrowheads="1"/>
          </p:cNvSpPr>
          <p:nvPr/>
        </p:nvSpPr>
        <p:spPr bwMode="auto">
          <a:xfrm>
            <a:off x="7710488" y="4292600"/>
            <a:ext cx="1325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Java</a:t>
            </a:r>
          </a:p>
        </p:txBody>
      </p:sp>
      <p:sp>
        <p:nvSpPr>
          <p:cNvPr id="69641" name="Rectangle 11"/>
          <p:cNvSpPr>
            <a:spLocks noChangeArrowheads="1"/>
          </p:cNvSpPr>
          <p:nvPr/>
        </p:nvSpPr>
        <p:spPr bwMode="auto">
          <a:xfrm>
            <a:off x="2889250" y="6581775"/>
            <a:ext cx="336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http://spark.apache.org/examples.html</a:t>
            </a:r>
          </a:p>
        </p:txBody>
      </p:sp>
      <p:pic>
        <p:nvPicPr>
          <p:cNvPr id="69642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03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19624-2D19-5041-AA98-E99E4BB9777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0658" name="Rectangle 5"/>
          <p:cNvSpPr>
            <a:spLocks noChangeArrowheads="1"/>
          </p:cNvSpPr>
          <p:nvPr/>
        </p:nvSpPr>
        <p:spPr bwMode="auto">
          <a:xfrm>
            <a:off x="179388" y="2551113"/>
            <a:ext cx="8856662" cy="16319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>
                <a:latin typeface="Courier" charset="0"/>
              </a:rPr>
              <a:t>text_file = sc.textFile(”</a:t>
            </a:r>
            <a:r>
              <a:rPr lang="en-US" altLang="ja-JP" sz="2000">
                <a:latin typeface="Courier" charset="0"/>
              </a:rPr>
              <a:t>input_readme.txt")</a:t>
            </a:r>
          </a:p>
          <a:p>
            <a:pPr eaLnBrk="1" hangingPunct="1"/>
            <a:r>
              <a:rPr lang="en-US" altLang="en-US" sz="2000">
                <a:latin typeface="Courier" charset="0"/>
              </a:rPr>
              <a:t>counts = text_file.flatMap(lambda line: line.split(" "))</a:t>
            </a:r>
            <a:br>
              <a:rPr lang="en-US" altLang="en-US" sz="2000">
                <a:latin typeface="Courier" charset="0"/>
              </a:rPr>
            </a:br>
            <a:r>
              <a:rPr lang="en-US" altLang="en-US" sz="2000">
                <a:latin typeface="Courier" charset="0"/>
              </a:rPr>
              <a:t>	.map(lambda word: (word, 1))</a:t>
            </a:r>
            <a:br>
              <a:rPr lang="en-US" altLang="en-US" sz="2000">
                <a:latin typeface="Courier" charset="0"/>
              </a:rPr>
            </a:br>
            <a:r>
              <a:rPr lang="en-US" altLang="en-US" sz="2000">
                <a:latin typeface="Courier" charset="0"/>
              </a:rPr>
              <a:t>	.reduceByKey(lambda a, b: a + b)</a:t>
            </a:r>
          </a:p>
          <a:p>
            <a:pPr eaLnBrk="1" hangingPunct="1"/>
            <a:r>
              <a:rPr lang="en-US" altLang="en-US" sz="2000">
                <a:latin typeface="Courier" charset="0"/>
              </a:rPr>
              <a:t>counts.saveAsTextFile(”</a:t>
            </a:r>
            <a:r>
              <a:rPr lang="en-US" altLang="ja-JP" sz="2000">
                <a:latin typeface="Courier" charset="0"/>
              </a:rPr>
              <a:t>output_wordcount.txt")</a:t>
            </a:r>
            <a:endParaRPr lang="en-US" altLang="en-US" sz="2000">
              <a:latin typeface="Courier" charset="0"/>
            </a:endParaRPr>
          </a:p>
        </p:txBody>
      </p:sp>
      <p:sp>
        <p:nvSpPr>
          <p:cNvPr id="70659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301750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Spark Word Count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</a:t>
            </a:r>
          </a:p>
        </p:txBody>
      </p:sp>
      <p:sp>
        <p:nvSpPr>
          <p:cNvPr id="70660" name="Rectangle 7"/>
          <p:cNvSpPr>
            <a:spLocks noChangeArrowheads="1"/>
          </p:cNvSpPr>
          <p:nvPr/>
        </p:nvSpPr>
        <p:spPr bwMode="auto">
          <a:xfrm>
            <a:off x="2889250" y="6581775"/>
            <a:ext cx="336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http://spark.apache.org/examples.html</a:t>
            </a:r>
          </a:p>
        </p:txBody>
      </p:sp>
      <p:pic>
        <p:nvPicPr>
          <p:cNvPr id="70661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7921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95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標題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6178550"/>
          </a:xfrm>
        </p:spPr>
        <p:txBody>
          <a:bodyPr/>
          <a:lstStyle/>
          <a:p>
            <a:r>
              <a:rPr lang="en-US" altLang="zh-TW" dirty="0" smtClean="0">
                <a:latin typeface="Calibri" charset="0"/>
                <a:ea typeface="標楷體" charset="-120"/>
              </a:rPr>
              <a:t>2017/03/08</a:t>
            </a:r>
            <a:r>
              <a:rPr lang="en-US" altLang="zh-TW" dirty="0">
                <a:latin typeface="Calibri" charset="0"/>
                <a:ea typeface="標楷體" charset="-120"/>
              </a:rPr>
              <a:t/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Big Data Processing Platforms</a:t>
            </a:r>
            <a:br>
              <a:rPr lang="en-US" altLang="zh-TW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with SMACK</a:t>
            </a:r>
            <a:r>
              <a:rPr lang="en-US" altLang="zh-TW" sz="5000" dirty="0">
                <a:latin typeface="Calibri" charset="0"/>
                <a:ea typeface="標楷體" charset="-120"/>
              </a:rPr>
              <a:t>: </a:t>
            </a:r>
            <a:br>
              <a:rPr lang="en-US" altLang="zh-TW" sz="5000" dirty="0">
                <a:latin typeface="Calibri" charset="0"/>
                <a:ea typeface="標楷體" charset="-120"/>
              </a:rPr>
            </a:br>
            <a:r>
              <a:rPr lang="en-US" altLang="zh-TW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Spark, </a:t>
            </a:r>
            <a:r>
              <a:rPr lang="en-US" altLang="zh-TW" sz="50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Mesos</a:t>
            </a:r>
            <a:r>
              <a:rPr lang="en-US" altLang="zh-TW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50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Akka</a:t>
            </a:r>
            <a:r>
              <a:rPr lang="en-US" altLang="zh-TW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Cassandra and Kafka</a:t>
            </a:r>
            <a:r>
              <a:rPr lang="en-US" altLang="zh-TW" sz="5000" dirty="0">
                <a:latin typeface="Calibri" charset="0"/>
                <a:ea typeface="標楷體" charset="-120"/>
              </a:rPr>
              <a:t> </a:t>
            </a:r>
            <a:br>
              <a:rPr lang="en-US" altLang="zh-TW" sz="5000" dirty="0">
                <a:latin typeface="Calibri" charset="0"/>
                <a:ea typeface="標楷體" charset="-120"/>
              </a:rPr>
            </a:br>
            <a:r>
              <a:rPr lang="en-US" altLang="zh-TW" sz="5800" dirty="0">
                <a:latin typeface="Calibri" charset="0"/>
                <a:ea typeface="標楷體" charset="-120"/>
              </a:rPr>
              <a:t>(</a:t>
            </a:r>
            <a:r>
              <a:rPr lang="zh-TW" altLang="en-US" sz="5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大數據處理平台</a:t>
            </a:r>
            <a:r>
              <a:rPr lang="en-US" altLang="zh-TW" sz="5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SMACK</a:t>
            </a:r>
            <a:r>
              <a:rPr lang="zh-TW" altLang="en-US" sz="5800" dirty="0">
                <a:latin typeface="Calibri" charset="0"/>
                <a:ea typeface="標楷體" charset="-120"/>
              </a:rPr>
              <a:t>：</a:t>
            </a:r>
            <a:r>
              <a:rPr lang="en-US" altLang="zh-TW" sz="5800" dirty="0">
                <a:latin typeface="Calibri" charset="0"/>
                <a:ea typeface="標楷體" charset="-120"/>
              </a:rPr>
              <a:t/>
            </a:r>
            <a:br>
              <a:rPr lang="en-US" altLang="zh-TW" sz="5800" dirty="0">
                <a:latin typeface="Calibri" charset="0"/>
                <a:ea typeface="標楷體" charset="-120"/>
              </a:rPr>
            </a:br>
            <a:r>
              <a:rPr lang="en-US" altLang="zh-TW" sz="5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Spark, </a:t>
            </a:r>
            <a:r>
              <a:rPr lang="en-US" altLang="zh-TW" sz="58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Mesos</a:t>
            </a:r>
            <a:r>
              <a:rPr lang="en-US" altLang="zh-TW" sz="5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58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Akka</a:t>
            </a:r>
            <a:r>
              <a:rPr lang="en-US" altLang="zh-TW" sz="5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58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5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Cassandra, Kafka</a:t>
            </a:r>
            <a:r>
              <a:rPr lang="en-US" altLang="zh-TW" sz="5800" dirty="0">
                <a:latin typeface="Calibri" charset="0"/>
                <a:ea typeface="標楷體" charset="-120"/>
              </a:rPr>
              <a:t>)</a:t>
            </a:r>
            <a:endParaRPr lang="zh-TW" altLang="en-US" sz="5800" dirty="0">
              <a:latin typeface="Calibri" charset="0"/>
              <a:ea typeface="標楷體" charset="-120"/>
            </a:endParaRPr>
          </a:p>
        </p:txBody>
      </p:sp>
      <p:sp>
        <p:nvSpPr>
          <p:cNvPr id="204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A71BB96-3538-6F42-95CE-4AC009F94D7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73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63384E-0B3F-CF46-BBB2-FB7F245760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16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33363"/>
            <a:ext cx="5378450" cy="636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750" y="6561138"/>
            <a:ext cx="8388350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www.slideshare.net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tcloudcomputing-tw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/hadoop-product-family-2013q3-t-cloud-computing-26218439</a:t>
            </a:r>
          </a:p>
        </p:txBody>
      </p:sp>
    </p:spTree>
    <p:extLst>
      <p:ext uri="{BB962C8B-B14F-4D97-AF65-F5344CB8AC3E}">
        <p14:creationId xmlns:p14="http://schemas.microsoft.com/office/powerpoint/2010/main" val="8100340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Scala</a:t>
            </a:r>
          </a:p>
        </p:txBody>
      </p:sp>
      <p:sp>
        <p:nvSpPr>
          <p:cNvPr id="727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141A42-EC3E-B44C-8C63-4AB810FCDF0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27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2987675" y="6488113"/>
            <a:ext cx="284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http://www.scala-lang.org/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3436585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Python</a:t>
            </a:r>
          </a:p>
        </p:txBody>
      </p:sp>
      <p:sp>
        <p:nvSpPr>
          <p:cNvPr id="737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1A4458-DC4D-C443-9A8E-DD8B79AFCB8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37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3059113" y="6488113"/>
            <a:ext cx="259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https://www.python.org/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077995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  <a:t>PySpark: </a:t>
            </a:r>
            <a:b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9000">
                <a:solidFill>
                  <a:srgbClr val="4F81BD"/>
                </a:solidFill>
                <a:latin typeface="Calibri" charset="0"/>
                <a:ea typeface="標楷體" charset="-120"/>
              </a:rPr>
              <a:t>Spark Python API</a:t>
            </a:r>
          </a:p>
        </p:txBody>
      </p:sp>
      <p:sp>
        <p:nvSpPr>
          <p:cNvPr id="747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8121730-9CF9-FC44-AE6E-33A19C07B1E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58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351B673-8BA5-6240-92F6-6A13869572B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57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2388"/>
            <a:ext cx="7345363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5"/>
          <p:cNvSpPr>
            <a:spLocks noChangeArrowheads="1"/>
          </p:cNvSpPr>
          <p:nvPr/>
        </p:nvSpPr>
        <p:spPr bwMode="auto">
          <a:xfrm>
            <a:off x="1692275" y="6486525"/>
            <a:ext cx="5526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http://spark.apache.org/docs/latest/api/python/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41333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0" y="950329"/>
            <a:ext cx="8686800" cy="5535021"/>
          </a:xfrm>
          <a:prstGeom prst="rect">
            <a:avLst/>
          </a:prstGeom>
        </p:spPr>
      </p:pic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Anaconda</a:t>
            </a: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8E35C73-1C7E-8149-A479-FFF881CF4F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6804" name="Rectangle 11"/>
          <p:cNvSpPr>
            <a:spLocks noChangeArrowheads="1"/>
          </p:cNvSpPr>
          <p:nvPr/>
        </p:nvSpPr>
        <p:spPr bwMode="auto">
          <a:xfrm>
            <a:off x="3165475" y="6524625"/>
            <a:ext cx="281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https://www.continuum.io/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492685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63" t="3776" r="27951" b="3731"/>
          <a:stretch/>
        </p:blipFill>
        <p:spPr>
          <a:xfrm>
            <a:off x="827584" y="2282765"/>
            <a:ext cx="7705908" cy="424257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2088976"/>
          </a:xfrm>
        </p:spPr>
        <p:txBody>
          <a:bodyPr/>
          <a:lstStyle/>
          <a:p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Anaconda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/>
            </a:r>
            <a:b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標楷體" charset="-120"/>
              </a:rPr>
              <a:t>OPEN DATA SCIENCE 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標楷體" charset="-120"/>
              </a:rPr>
              <a:t>PLATFORM Accelerate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標楷體" charset="-120"/>
              </a:rPr>
              <a:t>. Connect. Empower.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165475" y="6524625"/>
            <a:ext cx="281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https://www.continuum.io/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00984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9144000" cy="38147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2088976"/>
          </a:xfrm>
        </p:spPr>
        <p:txBody>
          <a:bodyPr/>
          <a:lstStyle/>
          <a:p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Anaconda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/>
            </a:r>
            <a:b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標楷體" charset="-120"/>
              </a:rPr>
              <a:t>OPEN DATA SCIENCE 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標楷體" charset="-120"/>
              </a:rPr>
              <a:t>PLATFORM Accelerate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標楷體" charset="-120"/>
              </a:rPr>
              <a:t>. Connect. Empower.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165475" y="6524625"/>
            <a:ext cx="281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https://www.continuum.io/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624755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928"/>
            <a:ext cx="9144000" cy="5582408"/>
          </a:xfrm>
          <a:prstGeom prst="rect">
            <a:avLst/>
          </a:prstGeom>
        </p:spPr>
      </p:pic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Download Anaconda</a:t>
            </a:r>
          </a:p>
        </p:txBody>
      </p:sp>
      <p:sp>
        <p:nvSpPr>
          <p:cNvPr id="778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84B67A3-E18C-8B46-A418-D59D4A77EBD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2627313" y="6488113"/>
            <a:ext cx="390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https://www.continuum.io/downloads</a:t>
            </a:r>
            <a:endParaRPr lang="en-US" altLang="en-US" sz="1800"/>
          </a:p>
        </p:txBody>
      </p:sp>
      <p:sp>
        <p:nvSpPr>
          <p:cNvPr id="7" name="Rounded Rectangle 6"/>
          <p:cNvSpPr/>
          <p:nvPr/>
        </p:nvSpPr>
        <p:spPr>
          <a:xfrm>
            <a:off x="2339752" y="3284984"/>
            <a:ext cx="432048" cy="504056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749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19" y="900668"/>
            <a:ext cx="8388424" cy="5619195"/>
          </a:xfrm>
          <a:prstGeom prst="rect">
            <a:avLst/>
          </a:prstGeom>
        </p:spPr>
      </p:pic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20712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Download Anaconda Python </a:t>
            </a:r>
            <a:r>
              <a:rPr lang="en-US" altLang="en-US" dirty="0" smtClean="0">
                <a:solidFill>
                  <a:srgbClr val="4F81BD"/>
                </a:solidFill>
                <a:latin typeface="Calibri" charset="0"/>
                <a:ea typeface="標楷體" charset="-120"/>
              </a:rPr>
              <a:t>3.6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06F0216-30AE-F648-BC7E-164FC198F9C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2627313" y="6488113"/>
            <a:ext cx="3906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https://www.continuum.io/downloads</a:t>
            </a:r>
            <a:endParaRPr lang="en-US" altLang="en-US" sz="1800" dirty="0"/>
          </a:p>
        </p:txBody>
      </p:sp>
      <p:sp>
        <p:nvSpPr>
          <p:cNvPr id="7" name="Rounded Rectangle 6"/>
          <p:cNvSpPr/>
          <p:nvPr/>
        </p:nvSpPr>
        <p:spPr>
          <a:xfrm>
            <a:off x="5292080" y="1628800"/>
            <a:ext cx="3168352" cy="216024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877" y="1844824"/>
            <a:ext cx="2448272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1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13787" cy="6107112"/>
          </a:xfrm>
        </p:spPr>
        <p:txBody>
          <a:bodyPr/>
          <a:lstStyle/>
          <a:p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SMACK Architectures</a:t>
            </a:r>
            <a:b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/>
            </a:r>
            <a:br>
              <a:rPr lang="en-US" altLang="en-US" sz="72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Building data processing platforms with </a:t>
            </a:r>
            <a:r>
              <a:rPr lang="en-US" altLang="en-US" sz="3600">
                <a:solidFill>
                  <a:srgbClr val="FF0000"/>
                </a:solidFill>
                <a:latin typeface="Calibri" charset="0"/>
                <a:ea typeface="標楷體" charset="-120"/>
              </a:rPr>
              <a:t>S</a:t>
            </a:r>
            <a:r>
              <a:rPr lang="en-US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park, </a:t>
            </a:r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M</a:t>
            </a:r>
            <a:r>
              <a:rPr lang="en-US" altLang="en-US" sz="36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esos</a:t>
            </a:r>
            <a:r>
              <a:rPr lang="en-US" altLang="en-US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A</a:t>
            </a:r>
            <a:r>
              <a:rPr lang="en-US" altLang="en-US" sz="36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kka</a:t>
            </a:r>
            <a:r>
              <a:rPr lang="en-US" altLang="en-US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</a:t>
            </a:r>
            <a:r>
              <a:rPr lang="en-US" altLang="en-US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assandra and 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K</a:t>
            </a:r>
            <a:r>
              <a:rPr lang="en-US" altLang="en-US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afka</a:t>
            </a: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E74B025-2B8C-DB49-8A2A-4461E2C8E7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6597650"/>
            <a:ext cx="75612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Anton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Kirillov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(2015), Data processing platforms architectures with Spark,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Mesos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Akka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Cassandra and Kafka, Big Data AW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Meetup</a:t>
            </a:r>
            <a:endParaRPr lang="en-US" sz="1000" dirty="0">
              <a:solidFill>
                <a:schemeClr val="bg1">
                  <a:lumMod val="65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05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Anadonda for Cloudera CDH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38700E-2380-FD45-934C-F1F1BC4F606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98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981075"/>
            <a:ext cx="91440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1763713" y="6488113"/>
            <a:ext cx="612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3"/>
              </a:rPr>
              <a:t>http://know.continuum.io/anaconda-for-cloudera.html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871123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D28BA07-2186-4D45-A23B-DE5384C67CB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08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43163"/>
            <a:ext cx="81645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5513" y="6562725"/>
            <a:ext cx="4572000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know.continuum.io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/anaconda-for-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cloudera.html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809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Anadonda for Cloudera CDH</a:t>
            </a:r>
          </a:p>
        </p:txBody>
      </p:sp>
    </p:spTree>
    <p:extLst>
      <p:ext uri="{BB962C8B-B14F-4D97-AF65-F5344CB8AC3E}">
        <p14:creationId xmlns:p14="http://schemas.microsoft.com/office/powerpoint/2010/main" val="12909122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47E12AD-A9EC-5F43-AEE0-3B457489C96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19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057400"/>
            <a:ext cx="74930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5513" y="6562725"/>
            <a:ext cx="4572000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know.continuum.io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/anaconda-for-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cloudera.html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8192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Anadonda for Cloudera CDH</a:t>
            </a:r>
          </a:p>
        </p:txBody>
      </p:sp>
    </p:spTree>
    <p:extLst>
      <p:ext uri="{BB962C8B-B14F-4D97-AF65-F5344CB8AC3E}">
        <p14:creationId xmlns:p14="http://schemas.microsoft.com/office/powerpoint/2010/main" val="3354043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FCC630-9947-0A4C-9891-34B9C76D530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29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77851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5513" y="6562725"/>
            <a:ext cx="4572000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know.continuum.io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/anaconda-for-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cloudera.html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8294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Anadonda for Cloudera CDH</a:t>
            </a:r>
          </a:p>
        </p:txBody>
      </p:sp>
    </p:spTree>
    <p:extLst>
      <p:ext uri="{BB962C8B-B14F-4D97-AF65-F5344CB8AC3E}">
        <p14:creationId xmlns:p14="http://schemas.microsoft.com/office/powerpoint/2010/main" val="21432997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Cloudera</a:t>
            </a:r>
          </a:p>
        </p:txBody>
      </p:sp>
      <p:sp>
        <p:nvSpPr>
          <p:cNvPr id="839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04099-A92A-6B4A-BC45-CCD6DAD482D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39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2411413" y="6488113"/>
            <a:ext cx="4367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http://www.cloudera.com/downloads.html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5474471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Cloudera CDH 5.5</a:t>
            </a:r>
          </a:p>
        </p:txBody>
      </p:sp>
      <p:sp>
        <p:nvSpPr>
          <p:cNvPr id="849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46B117B-FAAD-474A-8ED6-89BBA2DC2C8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499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700"/>
            <a:ext cx="91440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1547813" y="6481763"/>
            <a:ext cx="631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http://www.cloudera.com/downloads/quickstart_vms/5-5.html</a:t>
            </a:r>
            <a:endParaRPr lang="en-US" altLang="en-US" sz="1800"/>
          </a:p>
        </p:txBody>
      </p:sp>
      <p:pic>
        <p:nvPicPr>
          <p:cNvPr id="8499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27368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4239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23EE792-1518-0D47-89A2-4714AC9A88F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60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7"/>
          <p:cNvSpPr>
            <a:spLocks noChangeArrowheads="1"/>
          </p:cNvSpPr>
          <p:nvPr/>
        </p:nvSpPr>
        <p:spPr bwMode="auto">
          <a:xfrm>
            <a:off x="1547813" y="6481763"/>
            <a:ext cx="631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3"/>
              </a:rPr>
              <a:t>http://www.cloudera.com/downloads/quickstart_vms/5-5.html</a:t>
            </a:r>
            <a:endParaRPr lang="en-US" altLang="en-US" sz="1800"/>
          </a:p>
        </p:txBody>
      </p:sp>
      <p:sp>
        <p:nvSpPr>
          <p:cNvPr id="8602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Cloudera CDH 5.5</a:t>
            </a:r>
          </a:p>
        </p:txBody>
      </p:sp>
    </p:spTree>
    <p:extLst>
      <p:ext uri="{BB962C8B-B14F-4D97-AF65-F5344CB8AC3E}">
        <p14:creationId xmlns:p14="http://schemas.microsoft.com/office/powerpoint/2010/main" val="3372508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Cloudera CDH</a:t>
            </a:r>
          </a:p>
        </p:txBody>
      </p:sp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5A3F799-7384-5840-B5F0-88FEA6C390E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7043" name="Rectangle 4"/>
          <p:cNvSpPr>
            <a:spLocks noChangeArrowheads="1"/>
          </p:cNvSpPr>
          <p:nvPr/>
        </p:nvSpPr>
        <p:spPr bwMode="auto">
          <a:xfrm>
            <a:off x="1079500" y="6540500"/>
            <a:ext cx="698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400">
                <a:hlinkClick r:id="rId2"/>
              </a:rPr>
              <a:t>http://www.cloudera.com/products/apache-hadoop/key-cdh-components.html</a:t>
            </a:r>
            <a:endParaRPr lang="en-US" altLang="en-US" sz="1400"/>
          </a:p>
        </p:txBody>
      </p:sp>
      <p:pic>
        <p:nvPicPr>
          <p:cNvPr id="870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127625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091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C80E10-BD28-E74A-A55F-475FB513549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880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03600"/>
            <a:ext cx="127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03600"/>
            <a:ext cx="127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93663"/>
            <a:ext cx="8154988" cy="64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8"/>
          <p:cNvSpPr>
            <a:spLocks noChangeArrowheads="1"/>
          </p:cNvSpPr>
          <p:nvPr/>
        </p:nvSpPr>
        <p:spPr bwMode="auto">
          <a:xfrm>
            <a:off x="2286000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hlinkClick r:id="rId4"/>
              </a:rPr>
              <a:t>http://spark.apache.org/docs/latest/programming-guide.html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732489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89090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472112"/>
          </a:xfrm>
        </p:spPr>
        <p:txBody>
          <a:bodyPr/>
          <a:lstStyle/>
          <a:p>
            <a:r>
              <a:rPr lang="en-US" altLang="zh-TW" sz="1800" dirty="0">
                <a:latin typeface="Calibri" charset="0"/>
                <a:ea typeface="標楷體" charset="-120"/>
              </a:rPr>
              <a:t>Mike Frampton (2015), </a:t>
            </a:r>
            <a:br>
              <a:rPr lang="en-US" altLang="zh-TW" sz="1800" dirty="0">
                <a:latin typeface="Calibri" charset="0"/>
                <a:ea typeface="標楷體" charset="-120"/>
              </a:rPr>
            </a:br>
            <a:r>
              <a:rPr lang="en-US" altLang="zh-TW" sz="1800" dirty="0">
                <a:latin typeface="Calibri" charset="0"/>
                <a:ea typeface="標楷體" charset="-120"/>
              </a:rPr>
              <a:t>Mastering Apache Spark,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800" dirty="0">
                <a:latin typeface="Calibri" charset="0"/>
                <a:ea typeface="標楷體" charset="-120"/>
              </a:rPr>
              <a:t> Publishing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Anton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Kirillov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(2015), Data processing platforms architectures with Spark,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Mesos</a:t>
            </a:r>
            <a:r>
              <a:rPr lang="en-US" altLang="zh-TW" sz="1800" dirty="0">
                <a:latin typeface="Calibri" charset="0"/>
                <a:ea typeface="標楷體" charset="-120"/>
              </a:rPr>
              <a:t>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Akka</a:t>
            </a:r>
            <a:r>
              <a:rPr lang="en-US" altLang="zh-TW" sz="1800" dirty="0">
                <a:latin typeface="Calibri" charset="0"/>
                <a:ea typeface="標楷體" charset="-120"/>
              </a:rPr>
              <a:t>, Cassandra and Kafka, Big Data AW Meetup, </a:t>
            </a:r>
            <a:r>
              <a:rPr lang="en-US" altLang="zh-TW" sz="1800" dirty="0">
                <a:latin typeface="Calibri" charset="0"/>
                <a:ea typeface="標楷體" charset="-120"/>
                <a:hlinkClick r:id="rId2"/>
              </a:rPr>
              <a:t>http://www.slideshare.net/akirillov/data-processing-platforms-architectures-with-spark-mesos-akka-cassandra-and-kafka</a:t>
            </a:r>
            <a:r>
              <a:rPr lang="en-US" altLang="zh-TW" sz="18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1800" dirty="0">
                <a:latin typeface="Calibri" charset="0"/>
                <a:ea typeface="標楷體" charset="-120"/>
              </a:rPr>
              <a:t>Spark Apache (2016), </a:t>
            </a:r>
            <a:r>
              <a:rPr lang="en-US" altLang="en-US" sz="1800" dirty="0" err="1">
                <a:latin typeface="Calibri" charset="0"/>
                <a:ea typeface="標楷體" charset="-120"/>
              </a:rPr>
              <a:t>PySpark</a:t>
            </a:r>
            <a:r>
              <a:rPr lang="en-US" altLang="en-US" sz="1800" dirty="0">
                <a:latin typeface="Calibri" charset="0"/>
                <a:ea typeface="標楷體" charset="-120"/>
              </a:rPr>
              <a:t>: Spark Python API, </a:t>
            </a:r>
            <a:r>
              <a:rPr lang="en-US" altLang="en-US" sz="1800" dirty="0">
                <a:latin typeface="Calibri" charset="0"/>
                <a:ea typeface="標楷體" charset="-120"/>
                <a:hlinkClick r:id="rId3"/>
              </a:rPr>
              <a:t>http://spark.apache.org/docs/latest/api/python/</a:t>
            </a:r>
            <a:endParaRPr lang="en-US" altLang="en-US" sz="1800" dirty="0">
              <a:latin typeface="Calibri" charset="0"/>
              <a:ea typeface="標楷體" charset="-120"/>
            </a:endParaRPr>
          </a:p>
          <a:p>
            <a:r>
              <a:rPr lang="en-US" altLang="en-US" sz="1800" dirty="0">
                <a:latin typeface="Calibri" charset="0"/>
                <a:ea typeface="標楷體" charset="-120"/>
              </a:rPr>
              <a:t>Spark Apache (2016), Spark Programming Guide, </a:t>
            </a:r>
            <a:r>
              <a:rPr lang="en-US" altLang="en-US" sz="1800" dirty="0">
                <a:latin typeface="Calibri" charset="0"/>
                <a:ea typeface="標楷體" charset="-120"/>
                <a:hlinkClick r:id="rId4"/>
              </a:rPr>
              <a:t>http://spark.apache.org/docs/latest/programming-guide.html</a:t>
            </a:r>
            <a:endParaRPr lang="en-US" altLang="en-US" sz="1800" dirty="0">
              <a:latin typeface="Calibri" charset="0"/>
              <a:ea typeface="標楷體" charset="-120"/>
            </a:endParaRPr>
          </a:p>
          <a:p>
            <a:r>
              <a:rPr lang="en-US" altLang="en-US" sz="1800" dirty="0">
                <a:latin typeface="Calibri" charset="0"/>
                <a:ea typeface="標楷體" charset="-120"/>
              </a:rPr>
              <a:t>Spark Submit (2014), Spark Summit 2014 Training, </a:t>
            </a:r>
            <a:r>
              <a:rPr lang="en-US" altLang="en-US" sz="1800" dirty="0">
                <a:latin typeface="Calibri" charset="0"/>
                <a:ea typeface="標楷體" charset="-120"/>
                <a:hlinkClick r:id="rId5"/>
              </a:rPr>
              <a:t>https://spark-summit.org/2014/training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Databricks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(2016), Spark Developer Resources, </a:t>
            </a:r>
            <a:r>
              <a:rPr lang="en-US" altLang="zh-TW" sz="1800" dirty="0">
                <a:latin typeface="Calibri" charset="0"/>
                <a:ea typeface="標楷體" charset="-120"/>
                <a:hlinkClick r:id="rId6"/>
              </a:rPr>
              <a:t>https://databricks.com/spark/developer-resources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en-US" sz="1800" dirty="0" err="1">
                <a:latin typeface="Calibri" charset="0"/>
                <a:ea typeface="標楷體" charset="-120"/>
              </a:rPr>
              <a:t>Liondatasystems</a:t>
            </a:r>
            <a:r>
              <a:rPr lang="en-US" altLang="en-US" sz="1800" dirty="0">
                <a:latin typeface="Calibri" charset="0"/>
                <a:ea typeface="標楷體" charset="-120"/>
              </a:rPr>
              <a:t> (2015), Intro to Apache Spark (Brain-Friendly Tutorial), </a:t>
            </a:r>
            <a:r>
              <a:rPr lang="en-US" altLang="en-US" sz="1800" dirty="0">
                <a:latin typeface="Calibri" charset="0"/>
                <a:ea typeface="標楷體" charset="-120"/>
                <a:hlinkClick r:id="rId7"/>
              </a:rPr>
              <a:t>https://www.youtube.com/watch?v=rvDpBTV89AM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Databricks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(2016), Intro to Apache Spark, </a:t>
            </a:r>
            <a:r>
              <a:rPr lang="en-US" altLang="zh-TW" sz="1800" dirty="0">
                <a:latin typeface="Calibri" charset="0"/>
                <a:ea typeface="標楷體" charset="-120"/>
                <a:hlinkClick r:id="rId8"/>
              </a:rPr>
              <a:t>http://training.databricks.com/workshop/itas_workshop.pdf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endParaRPr lang="en-US" altLang="zh-TW" sz="1800" dirty="0">
              <a:latin typeface="Calibri" charset="0"/>
              <a:ea typeface="標楷體" charset="-120"/>
            </a:endParaRPr>
          </a:p>
          <a:p>
            <a:endParaRPr lang="zh-TW" altLang="en-US" sz="1800" dirty="0">
              <a:latin typeface="Calibri" charset="0"/>
              <a:ea typeface="標楷體" charset="-120"/>
            </a:endParaRPr>
          </a:p>
          <a:p>
            <a:endParaRPr lang="zh-TW" altLang="en-US" sz="1800" dirty="0">
              <a:latin typeface="Calibri" charset="0"/>
              <a:ea typeface="標楷體" charset="-120"/>
            </a:endParaRPr>
          </a:p>
        </p:txBody>
      </p:sp>
      <p:sp>
        <p:nvSpPr>
          <p:cNvPr id="8909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920C193-A201-5C45-B335-86689D3A0C3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0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93737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SMACK</a:t>
            </a: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 Stack</a:t>
            </a:r>
          </a:p>
        </p:txBody>
      </p:sp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164DB0-C506-134E-BEAD-13062F09B5E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331913" y="981075"/>
            <a:ext cx="7704137" cy="5543550"/>
          </a:xfrm>
        </p:spPr>
        <p:txBody>
          <a:bodyPr/>
          <a:lstStyle/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Spark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fast and general engine for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distributed, large-scale data processing</a:t>
            </a:r>
          </a:p>
          <a:p>
            <a:pPr algn="just">
              <a:defRPr/>
            </a:pPr>
            <a:r>
              <a:rPr lang="en-US" sz="2400" b="1" dirty="0" err="1">
                <a:latin typeface="Calibri" charset="0"/>
                <a:ea typeface="標楷體" charset="0"/>
                <a:cs typeface="標楷體" charset="0"/>
              </a:rPr>
              <a:t>Mesos</a:t>
            </a:r>
            <a:endParaRPr lang="en-US" sz="2400" b="1" dirty="0">
              <a:latin typeface="Calibri" charset="0"/>
              <a:ea typeface="標楷體" charset="0"/>
              <a:cs typeface="標楷體" charset="0"/>
            </a:endParaRPr>
          </a:p>
          <a:p>
            <a:pPr lvl="1" algn="just">
              <a:defRPr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cluster resource management system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that provides efficient resource isolation and sharing across distributed applications</a:t>
            </a:r>
          </a:p>
          <a:p>
            <a:pPr algn="just">
              <a:defRPr/>
            </a:pPr>
            <a:r>
              <a:rPr lang="en-US" sz="2400" b="1" dirty="0" err="1">
                <a:latin typeface="Calibri" charset="0"/>
                <a:ea typeface="標楷體" charset="0"/>
                <a:cs typeface="標楷體" charset="0"/>
              </a:rPr>
              <a:t>Akka</a:t>
            </a:r>
            <a:endParaRPr lang="en-US" sz="2400" b="1" dirty="0">
              <a:latin typeface="Calibri" charset="0"/>
              <a:ea typeface="標楷體" charset="0"/>
              <a:cs typeface="標楷體" charset="0"/>
            </a:endParaRP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a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toolkit and runtime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for building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highly concurrent, distributed, and resilient message-driven applications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 on the JVM</a:t>
            </a:r>
          </a:p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Cassandra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distributed, highly available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database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 designed to handle large amounts of data across multiple datacenters</a:t>
            </a:r>
          </a:p>
          <a:p>
            <a:pPr algn="just">
              <a:defRPr/>
            </a:pPr>
            <a:r>
              <a:rPr lang="en-US" sz="2400" b="1" dirty="0">
                <a:latin typeface="Calibri" charset="0"/>
                <a:ea typeface="標楷體" charset="0"/>
                <a:cs typeface="標楷體" charset="0"/>
              </a:rPr>
              <a:t>Kafka</a:t>
            </a:r>
          </a:p>
          <a:p>
            <a:pPr lvl="1" algn="just">
              <a:defRPr/>
            </a:pP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a high-throughput, low-latency distributed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messaging system </a:t>
            </a:r>
            <a:r>
              <a:rPr lang="en-US" sz="2000" dirty="0">
                <a:latin typeface="Calibri" charset="0"/>
                <a:ea typeface="標楷體" charset="0"/>
                <a:cs typeface="標楷體" charset="0"/>
              </a:rPr>
              <a:t>designed for </a:t>
            </a:r>
            <a:r>
              <a:rPr lang="en-US" sz="2000" dirty="0">
                <a:solidFill>
                  <a:srgbClr val="984807"/>
                </a:solidFill>
                <a:latin typeface="Calibri" charset="0"/>
                <a:ea typeface="標楷體" charset="0"/>
                <a:cs typeface="標楷體" charset="0"/>
              </a:rPr>
              <a:t>handling real-time data feeds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50" y="6597650"/>
            <a:ext cx="75612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Anton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Kirillov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(2015), Data processing platforms architectures with Spark,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Mesos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Akka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, Cassandra and Kafka, Big Data AW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Meetup</a:t>
            </a:r>
            <a:endParaRPr lang="en-US" sz="1000" dirty="0">
              <a:solidFill>
                <a:schemeClr val="bg1">
                  <a:lumMod val="65000"/>
                </a:schemeClr>
              </a:solidFill>
              <a:ea typeface="新細明體" charset="0"/>
              <a:cs typeface="新細明體" charset="0"/>
            </a:endParaRPr>
          </a:p>
        </p:txBody>
      </p:sp>
      <p:pic>
        <p:nvPicPr>
          <p:cNvPr id="22533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1276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13335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119538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6563"/>
            <a:ext cx="59213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1092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7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86210"/>
          </a:xfrm>
        </p:spPr>
        <p:txBody>
          <a:bodyPr/>
          <a:lstStyle/>
          <a:p>
            <a:r>
              <a:rPr lang="en-US" sz="7200" dirty="0" smtClean="0">
                <a:solidFill>
                  <a:schemeClr val="accent1"/>
                </a:solidFill>
              </a:rPr>
              <a:t>Why </a:t>
            </a:r>
            <a:r>
              <a:rPr lang="en-US" sz="7200" dirty="0" smtClean="0">
                <a:solidFill>
                  <a:srgbClr val="FF0000"/>
                </a:solidFill>
              </a:rPr>
              <a:t>SMACK</a:t>
            </a:r>
            <a:r>
              <a:rPr lang="en-US" sz="7200" dirty="0">
                <a:solidFill>
                  <a:schemeClr val="accent1"/>
                </a:solidFill>
              </a:rPr>
              <a:t>?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Big,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Fast</a:t>
            </a:r>
            <a:r>
              <a:rPr lang="en-US" sz="3600" dirty="0">
                <a:solidFill>
                  <a:srgbClr val="FF9300"/>
                </a:solidFill>
              </a:rPr>
              <a:t> </a:t>
            </a:r>
            <a:r>
              <a:rPr lang="en-US" sz="3600" dirty="0">
                <a:solidFill>
                  <a:schemeClr val="accent1"/>
                </a:solidFill>
              </a:rPr>
              <a:t>and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Event</a:t>
            </a:r>
            <a:r>
              <a:rPr lang="en-US" sz="3600" dirty="0">
                <a:solidFill>
                  <a:schemeClr val="accent1"/>
                </a:solidFill>
              </a:rPr>
              <a:t> Data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55" y="2203378"/>
            <a:ext cx="9144000" cy="3817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7664" y="6619295"/>
            <a:ext cx="5814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smtClean="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www.natalinobusa.com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/2015/11/why-is-smack-stack-all-rage-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lately.html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11413</TotalTime>
  <Words>1576</Words>
  <Application>Microsoft Macintosh PowerPoint</Application>
  <PresentationFormat>On-screen Show (4:3)</PresentationFormat>
  <Paragraphs>392</Paragraphs>
  <Slides>79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Calibri</vt:lpstr>
      <vt:lpstr>Courier</vt:lpstr>
      <vt:lpstr>Futura Medium</vt:lpstr>
      <vt:lpstr>Times New Roman</vt:lpstr>
      <vt:lpstr>新細明體</vt:lpstr>
      <vt:lpstr>標楷體</vt:lpstr>
      <vt:lpstr>Arial</vt:lpstr>
      <vt:lpstr>Office 佈景主題</vt:lpstr>
      <vt:lpstr>Social Computing and  Big Data Analytics 社群運算與大數據分析</vt:lpstr>
      <vt:lpstr>PowerPoint Presentation</vt:lpstr>
      <vt:lpstr>PowerPoint Presentation</vt:lpstr>
      <vt:lpstr>PowerPoint Presentation</vt:lpstr>
      <vt:lpstr>PowerPoint Presentation</vt:lpstr>
      <vt:lpstr>2017/03/08 Big Data Processing Platforms with SMACK:  Spark, Mesos, Akka,  Cassandra and Kafka  (大數據處理平台SMACK： Spark, Mesos, Akka,  Cassandra, Kafka)</vt:lpstr>
      <vt:lpstr>SMACK Architectures  Building data processing platforms with Spark, Mesos, Akka, Cassandra and Kafka</vt:lpstr>
      <vt:lpstr>SMACK Stack</vt:lpstr>
      <vt:lpstr>Why SMACK? Big, Fast and Event Data Processing</vt:lpstr>
      <vt:lpstr>PowerPoint Presentation</vt:lpstr>
      <vt:lpstr>Spark Ecosystem</vt:lpstr>
      <vt:lpstr>Apache Spark  is a fast and general engine  for  large-scale data processing. </vt:lpstr>
      <vt:lpstr>Logistic regression in  Hadoop and Spark</vt:lpstr>
      <vt:lpstr>Ease of Use</vt:lpstr>
      <vt:lpstr>Word count in Spark's Python API</vt:lpstr>
      <vt:lpstr>Spark and Hadoop</vt:lpstr>
      <vt:lpstr>Spark Ecosystem</vt:lpstr>
      <vt:lpstr>Spark Ecosystem</vt:lpstr>
      <vt:lpstr>Hadoop vs. Spark</vt:lpstr>
      <vt:lpstr>SMACK Stack</vt:lpstr>
      <vt:lpstr>Spark</vt:lpstr>
      <vt:lpstr>Mesos</vt:lpstr>
      <vt:lpstr>Akka</vt:lpstr>
      <vt:lpstr>Cassandra</vt:lpstr>
      <vt:lpstr>Kafka</vt:lpstr>
      <vt:lpstr>PowerPoint Presentation</vt:lpstr>
      <vt:lpstr>SMACK</vt:lpstr>
      <vt:lpstr>Mesos Architecture Overview</vt:lpstr>
      <vt:lpstr>Spark Ecosystem</vt:lpstr>
      <vt:lpstr>databricks</vt:lpstr>
      <vt:lpstr>The Spark Platform</vt:lpstr>
      <vt:lpstr>Spark Cluster Overview</vt:lpstr>
      <vt:lpstr>3 Types of Spark Cluster Manager</vt:lpstr>
      <vt:lpstr>Running Spark on cluster Cluster Managers (Schedulers)</vt:lpstr>
      <vt:lpstr>Spark Developer Resources</vt:lpstr>
      <vt:lpstr>SparkContext and RDDs</vt:lpstr>
      <vt:lpstr>Resilient  Distributed  Dataset  (RDD)</vt:lpstr>
      <vt:lpstr>PowerPoint Presentation</vt:lpstr>
      <vt:lpstr>RDD</vt:lpstr>
      <vt:lpstr>Resilient Distributed Datasets (RDD)  are the primary abstraction  in Spark –  a fault-tolerant collection of elements that  can be operated on in parallel </vt:lpstr>
      <vt:lpstr>Resilient Distributed Dataset  (RDD) Spark’s “Interface”  to data</vt:lpstr>
      <vt:lpstr>Spark RDD</vt:lpstr>
      <vt:lpstr>Spark RDD</vt:lpstr>
      <vt:lpstr>RDD Lineage Graph (RDD operator graph)</vt:lpstr>
      <vt:lpstr>Resilient Distributed Dataset (RDD) Operations</vt:lpstr>
      <vt:lpstr>Spark RDD Operations</vt:lpstr>
      <vt:lpstr>Get Started using Apache Spark on a  Personal Computer (Windows/Mac OS X)</vt:lpstr>
      <vt:lpstr>Apache Spark</vt:lpstr>
      <vt:lpstr>Spark Download</vt:lpstr>
      <vt:lpstr>Scala 2.11</vt:lpstr>
      <vt:lpstr>Get Started using Apache Spark on a  Personal Computer (Windows/Mac OS X)</vt:lpstr>
      <vt:lpstr>Get Started using Apache Spark on a  Personal Computer (Windows/Mac OS X)</vt:lpstr>
      <vt:lpstr>Word Count  Hello World  in Big Data</vt:lpstr>
      <vt:lpstr>Spark Examples</vt:lpstr>
      <vt:lpstr>Spark Word Count Python</vt:lpstr>
      <vt:lpstr>Spark Word Count Scala</vt:lpstr>
      <vt:lpstr>Spark Word Count Java</vt:lpstr>
      <vt:lpstr>PowerPoint Presentation</vt:lpstr>
      <vt:lpstr>Spark Word Count Python</vt:lpstr>
      <vt:lpstr>PowerPoint Presentation</vt:lpstr>
      <vt:lpstr>Scala</vt:lpstr>
      <vt:lpstr>Python</vt:lpstr>
      <vt:lpstr>PySpark:  Spark Python API</vt:lpstr>
      <vt:lpstr>PowerPoint Presentation</vt:lpstr>
      <vt:lpstr>Anaconda</vt:lpstr>
      <vt:lpstr>Anaconda OPEN DATA SCIENCE PLATFORM Accelerate. Connect. Empower.</vt:lpstr>
      <vt:lpstr>Anaconda OPEN DATA SCIENCE PLATFORM Accelerate. Connect. Empower.</vt:lpstr>
      <vt:lpstr>Download Anaconda</vt:lpstr>
      <vt:lpstr>Download Anaconda Python 3.6</vt:lpstr>
      <vt:lpstr>Anadonda for Cloudera CDH</vt:lpstr>
      <vt:lpstr>Anadonda for Cloudera CDH</vt:lpstr>
      <vt:lpstr>Anadonda for Cloudera CDH</vt:lpstr>
      <vt:lpstr>Anadonda for Cloudera CDH</vt:lpstr>
      <vt:lpstr>Cloudera</vt:lpstr>
      <vt:lpstr>Cloudera CDH 5.5</vt:lpstr>
      <vt:lpstr>Cloudera CDH 5.5</vt:lpstr>
      <vt:lpstr>Cloudera CDH</vt:lpstr>
      <vt:lpstr>PowerPoint Presentation</vt:lpstr>
      <vt:lpstr>References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Computing and Big Data Analytics (社群運算與大數據分析)</dc:title>
  <dc:subject/>
  <dc:creator>myday</dc:creator>
  <cp:keywords>Social Computing and Big Data Analytics (社群運算與大數據分析)</cp:keywords>
  <dc:description>Social Computing and Big Data Analytics (社群運算與大數據分析)</dc:description>
  <cp:lastModifiedBy>Microsoft Office User</cp:lastModifiedBy>
  <cp:revision>557</cp:revision>
  <cp:lastPrinted>2017-03-07T05:43:59Z</cp:lastPrinted>
  <dcterms:created xsi:type="dcterms:W3CDTF">2011-02-14T23:24:00Z</dcterms:created>
  <dcterms:modified xsi:type="dcterms:W3CDTF">2017-03-07T16:24:45Z</dcterms:modified>
  <cp:category/>
</cp:coreProperties>
</file>