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848" r:id="rId2"/>
    <p:sldId id="832" r:id="rId3"/>
    <p:sldId id="911" r:id="rId4"/>
    <p:sldId id="912" r:id="rId5"/>
    <p:sldId id="913" r:id="rId6"/>
    <p:sldId id="1043" r:id="rId7"/>
    <p:sldId id="1046" r:id="rId8"/>
    <p:sldId id="1049" r:id="rId9"/>
    <p:sldId id="1063" r:id="rId10"/>
    <p:sldId id="1078" r:id="rId11"/>
    <p:sldId id="1079" r:id="rId12"/>
    <p:sldId id="1080" r:id="rId13"/>
    <p:sldId id="1081" r:id="rId14"/>
    <p:sldId id="1082" r:id="rId15"/>
    <p:sldId id="1083" r:id="rId16"/>
    <p:sldId id="1084" r:id="rId17"/>
    <p:sldId id="1085" r:id="rId18"/>
    <p:sldId id="1086" r:id="rId19"/>
    <p:sldId id="1087" r:id="rId20"/>
    <p:sldId id="1088" r:id="rId21"/>
    <p:sldId id="1089" r:id="rId22"/>
    <p:sldId id="1090" r:id="rId23"/>
    <p:sldId id="1091" r:id="rId24"/>
    <p:sldId id="1092" r:id="rId25"/>
    <p:sldId id="1126" r:id="rId26"/>
    <p:sldId id="1093" r:id="rId27"/>
    <p:sldId id="1094" r:id="rId28"/>
    <p:sldId id="1095" r:id="rId29"/>
    <p:sldId id="1096" r:id="rId30"/>
    <p:sldId id="1097" r:id="rId31"/>
    <p:sldId id="1098" r:id="rId32"/>
    <p:sldId id="1099" r:id="rId33"/>
    <p:sldId id="1100" r:id="rId34"/>
    <p:sldId id="1101" r:id="rId35"/>
    <p:sldId id="1102" r:id="rId36"/>
    <p:sldId id="1103" r:id="rId37"/>
    <p:sldId id="1104" r:id="rId38"/>
    <p:sldId id="1105" r:id="rId39"/>
    <p:sldId id="1106" r:id="rId40"/>
    <p:sldId id="1107" r:id="rId41"/>
    <p:sldId id="1124" r:id="rId42"/>
    <p:sldId id="1108" r:id="rId43"/>
    <p:sldId id="1125" r:id="rId44"/>
    <p:sldId id="1109" r:id="rId45"/>
    <p:sldId id="1128" r:id="rId46"/>
    <p:sldId id="1110" r:id="rId47"/>
    <p:sldId id="1111" r:id="rId48"/>
    <p:sldId id="1112" r:id="rId49"/>
    <p:sldId id="1113" r:id="rId50"/>
    <p:sldId id="1114" r:id="rId51"/>
    <p:sldId id="1115" r:id="rId52"/>
    <p:sldId id="1116" r:id="rId53"/>
    <p:sldId id="1117" r:id="rId54"/>
    <p:sldId id="1118" r:id="rId55"/>
    <p:sldId id="1119" r:id="rId56"/>
    <p:sldId id="1120" r:id="rId57"/>
    <p:sldId id="1121" r:id="rId58"/>
    <p:sldId id="1122" r:id="rId59"/>
    <p:sldId id="1127" r:id="rId60"/>
    <p:sldId id="1123" r:id="rId61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969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00"/>
    <p:restoredTop sz="93652"/>
  </p:normalViewPr>
  <p:slideViewPr>
    <p:cSldViewPr>
      <p:cViewPr varScale="1">
        <p:scale>
          <a:sx n="103" d="100"/>
          <a:sy n="103" d="100"/>
        </p:scale>
        <p:origin x="172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handoutMaster" Target="handoutMasters/handoutMaster1.xml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B3EEDD0B-5F68-A842-9921-BD2007C98E10}" type="datetimeFigureOut">
              <a:rPr lang="zh-TW" altLang="en-US"/>
              <a:pPr>
                <a:defRPr/>
              </a:pPr>
              <a:t>2017/3/1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DF30871-8601-F049-913F-1D0DD88A4330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80208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D42FCCD1-C872-7E48-9D38-4BCF5B759E8A}" type="datetimeFigureOut">
              <a:rPr lang="zh-TW" altLang="en-US"/>
              <a:pPr>
                <a:defRPr/>
              </a:pPr>
              <a:t>2017/3/1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charset="0"/>
              </a:defRPr>
            </a:lvl1pPr>
          </a:lstStyle>
          <a:p>
            <a:fld id="{4C5EA524-2FEE-DA4A-A806-95C0C566DC04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78420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7B553-3A10-5143-97F7-C45A50006F16}" type="datetime1">
              <a:rPr lang="zh-TW" altLang="en-US"/>
              <a:pPr>
                <a:defRPr/>
              </a:pPr>
              <a:t>2017/3/1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29F8FF7B-BDED-6643-89D0-9903BD2BAFE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5277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93CBA-A8B9-1A4A-968B-981E71DACA85}" type="datetime1">
              <a:rPr lang="zh-TW" altLang="en-US"/>
              <a:pPr>
                <a:defRPr/>
              </a:pPr>
              <a:t>2017/3/1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01925-80F3-704C-8A6B-F38D9AAC547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1983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42F10-D153-414E-9B10-9A78A71A19B2}" type="datetime1">
              <a:rPr lang="zh-TW" altLang="en-US"/>
              <a:pPr>
                <a:defRPr/>
              </a:pPr>
              <a:t>2017/3/1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43981-077B-0141-8549-A459655C2A7D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1023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0FBDD8-635D-9F41-89FC-F6A2EBAC9315}" type="datetime1">
              <a:rPr lang="zh-TW" altLang="en-US"/>
              <a:pPr>
                <a:defRPr/>
              </a:pPr>
              <a:t>2017/3/1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10FEE30E-D778-3F4E-B612-E45A1B95534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669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1CB0D-C581-9945-B880-D7A46302B33D}" type="datetime1">
              <a:rPr lang="zh-TW" altLang="en-US"/>
              <a:pPr>
                <a:defRPr/>
              </a:pPr>
              <a:t>2017/3/1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C66B4-68F3-FB4B-95CD-3621AE176D7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8571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1F8AE-A3AD-964B-BEC7-1919DD63DABB}" type="datetime1">
              <a:rPr lang="zh-TW" altLang="en-US"/>
              <a:pPr>
                <a:defRPr/>
              </a:pPr>
              <a:t>2017/3/1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7E11B-EB66-5C45-AB35-52E6E3EFDD4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5613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2896B-1633-C140-BE09-25B42DDBF54A}" type="datetime1">
              <a:rPr lang="zh-TW" altLang="en-US"/>
              <a:pPr>
                <a:defRPr/>
              </a:pPr>
              <a:t>2017/3/1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955499-FBAC-9D4B-A354-87D13A36B24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1777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1735B-39D2-2A4F-A27D-ECE756E03878}" type="datetime1">
              <a:rPr lang="zh-TW" altLang="en-US"/>
              <a:pPr>
                <a:defRPr/>
              </a:pPr>
              <a:t>2017/3/1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55A855-ED94-EA4E-9BB6-92834FDE711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176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BFD7B-56AB-B642-92E8-1081F773B5F0}" type="datetime1">
              <a:rPr lang="zh-TW" altLang="en-US"/>
              <a:pPr>
                <a:defRPr/>
              </a:pPr>
              <a:t>2017/3/1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73361D-D977-3246-8F37-F714BFE0967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5137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48B77-ED28-3A46-A4ED-32CB21548E66}" type="datetime1">
              <a:rPr lang="zh-TW" altLang="en-US"/>
              <a:pPr>
                <a:defRPr/>
              </a:pPr>
              <a:t>2017/3/1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5F78A-3DAE-BA43-8444-2575989D85E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718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743B7-CA0A-0940-ACED-539B7018A33A}" type="datetime1">
              <a:rPr lang="zh-TW" altLang="en-US"/>
              <a:pPr>
                <a:defRPr/>
              </a:pPr>
              <a:t>2017/3/1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54C36E-BA68-7746-8D0F-0DCD577A27F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729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C65288BE-4DE4-2743-B64A-E9DFEA174F71}" type="datetime1">
              <a:rPr lang="zh-TW" altLang="en-US"/>
              <a:pPr>
                <a:defRPr/>
              </a:pPr>
              <a:t>2017/3/1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197E4591-6657-DB42-9FCE-12DD5AD5F2B7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6" r:id="rId1"/>
    <p:sldLayoutId id="2147484387" r:id="rId2"/>
    <p:sldLayoutId id="2147484377" r:id="rId3"/>
    <p:sldLayoutId id="2147484378" r:id="rId4"/>
    <p:sldLayoutId id="2147484379" r:id="rId5"/>
    <p:sldLayoutId id="2147484380" r:id="rId6"/>
    <p:sldLayoutId id="2147484381" r:id="rId7"/>
    <p:sldLayoutId id="2147484382" r:id="rId8"/>
    <p:sldLayoutId id="2147484383" r:id="rId9"/>
    <p:sldLayoutId id="2147484384" r:id="rId10"/>
    <p:sldLayoutId id="214748438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png"/><Relationship Id="rId1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mail.tku.edu.tw/myday/" TargetMode="External"/><Relationship Id="rId3" Type="http://schemas.openxmlformats.org/officeDocument/2006/relationships/hyperlink" Target="http://mail.tku.edu.tw/myday/cindex.htm" TargetMode="External"/><Relationship Id="rId4" Type="http://schemas.openxmlformats.org/officeDocument/2006/relationships/hyperlink" Target="http://www.im.tku.edu.tw/en_index.html" TargetMode="External"/><Relationship Id="rId5" Type="http://schemas.openxmlformats.org/officeDocument/2006/relationships/hyperlink" Target="http://english.tku.edu.tw/index.asp" TargetMode="External"/><Relationship Id="rId6" Type="http://schemas.openxmlformats.org/officeDocument/2006/relationships/hyperlink" Target="http://www.tku.edu.tw/" TargetMode="External"/><Relationship Id="rId7" Type="http://schemas.openxmlformats.org/officeDocument/2006/relationships/hyperlink" Target="http://www.im.tku.edu.tw/" TargetMode="External"/><Relationship Id="rId8" Type="http://schemas.openxmlformats.org/officeDocument/2006/relationships/hyperlink" Target="http://mail.im.tku.edu.tw/~myday/" TargetMode="External"/><Relationship Id="rId9" Type="http://schemas.openxmlformats.org/officeDocument/2006/relationships/image" Target="../media/image1.jpeg"/><Relationship Id="rId10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edureka.co/blog/mapreduce-tutorial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edureka.co/blog/mapreduce-tutorial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edureka.co/blog/mapreduce-tutorial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hyperlink" Target="http://hadoop.apache.org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hyperlink" Target="http://hadoop.apache.org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hyperlink" Target="https://software.intel.com/sites/default/files/article/402274/etl-big-data-with-hadoop.pdf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hyperlink" Target="https://software.intel.com/sites/default/files/article/402274/etl-big-data-with-hadoop.pdf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software.intel.com/sites/default/files/article/402274/etl-big-data-with-hadoop.pdf" TargetMode="External"/><Relationship Id="rId3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hyperlink" Target="https://software.intel.com/sites/default/files/article/402274/etl-big-data-with-hadoop.pdf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hyperlink" Target="https://software.intel.com/sites/default/files/article/402274/etl-big-data-with-hadoop.pdf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hortonworks.com/hdp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hyperlink" Target="http://hortonworks.com/hdp/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hyperlink" Target="http://hortonworks.com/hdp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hyperlink" Target="http://hortonworks.com/hadoop/tez/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hyperlink" Target="http://www.newera-technologies.com/big-data-solution.html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hyperlink" Target="https://software.intel.com/sites/default/files/article/402274/etl-big-data-with-hadoop.pdf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software.intel.com/sites/default/files/article/402274/etl-big-data-with-hadoop.pdf" TargetMode="External"/><Relationship Id="rId3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hyperlink" Target="http://spark.apache.org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spark.apache.org/" TargetMode="External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hyperlink" Target="http://spark.apache.org/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park.apache.org/" TargetMode="External"/><Relationship Id="rId3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hyperlink" Target="http://spark.apache.org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spark.apache.org/" TargetMode="External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bricks.com/spark/about" TargetMode="External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emr/" TargetMode="External"/><Relationship Id="rId4" Type="http://schemas.openxmlformats.org/officeDocument/2006/relationships/hyperlink" Target="https://www.cloudera.com/downloads.html" TargetMode="External"/><Relationship Id="rId5" Type="http://schemas.openxmlformats.org/officeDocument/2006/relationships/hyperlink" Target="http://hortonworks.com/products/hortonworks-sandbox/#install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hadoop.apache.org/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rO-V1mxhzcM&amp;list=PLyZEf-TOnZen8E5m5TIpIsdok2fyKDNRa&amp;index=5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rO-V1mxhzcM&amp;list=PLyZEf-TOnZen8E5m5TIpIsdok2fyKDNRa&amp;index=5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rO-V1mxhzcM&amp;list=PLyZEf-TOnZen8E5m5TIpIsdok2fyKDNRa&amp;index=5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rO-V1mxhzcM&amp;list=PLyZEf-TOnZen8E5m5TIpIsdok2fyKDNRa&amp;index=5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rO-V1mxhzcM&amp;list=PLyZEf-TOnZen8E5m5TIpIsdok2fyKDNRa&amp;index=5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virtualbox.org/" TargetMode="External"/><Relationship Id="rId3" Type="http://schemas.openxmlformats.org/officeDocument/2006/relationships/image" Target="../media/image3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rO-V1mxhzcM&amp;list=PLyZEf-TOnZen8E5m5TIpIsdok2fyKDNRa&amp;index=5" TargetMode="External"/><Relationship Id="rId3" Type="http://schemas.openxmlformats.org/officeDocument/2006/relationships/image" Target="../media/image2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hortonworks.com/products/hortonworks-sandbox/#install" TargetMode="External"/><Relationship Id="rId3" Type="http://schemas.openxmlformats.org/officeDocument/2006/relationships/image" Target="../media/image4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hortonworks.com/tutorials/" TargetMode="External"/><Relationship Id="rId3" Type="http://schemas.openxmlformats.org/officeDocument/2006/relationships/image" Target="../media/image4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hadoop.apache.org/" TargetMode="External"/><Relationship Id="rId3" Type="http://schemas.openxmlformats.org/officeDocument/2006/relationships/image" Target="../media/image4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hadoop.apache.org/releases.html#Download" TargetMode="External"/><Relationship Id="rId3" Type="http://schemas.openxmlformats.org/officeDocument/2006/relationships/image" Target="../media/image4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hyperlink" Target="http://spark.apache.org/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ctrTitle"/>
          </p:nvPr>
        </p:nvSpPr>
        <p:spPr>
          <a:xfrm>
            <a:off x="360363" y="26988"/>
            <a:ext cx="8423275" cy="1601787"/>
          </a:xfrm>
        </p:spPr>
        <p:txBody>
          <a:bodyPr/>
          <a:lstStyle/>
          <a:p>
            <a:pPr eaLnBrk="1" hangingPunct="1"/>
            <a:r>
              <a:rPr lang="en-US" altLang="zh-TW" sz="3600">
                <a:solidFill>
                  <a:schemeClr val="tx2"/>
                </a:solidFill>
                <a:latin typeface="Calibri" charset="0"/>
                <a:ea typeface="標楷體" charset="-120"/>
              </a:rPr>
              <a:t>Social Computing and </a:t>
            </a:r>
            <a:br>
              <a:rPr lang="en-US" altLang="zh-TW" sz="3600">
                <a:solidFill>
                  <a:schemeClr val="tx2"/>
                </a:solidFill>
                <a:latin typeface="Calibri" charset="0"/>
                <a:ea typeface="標楷體" charset="-120"/>
              </a:rPr>
            </a:br>
            <a:r>
              <a:rPr lang="en-US" altLang="zh-TW" sz="3600">
                <a:solidFill>
                  <a:schemeClr val="tx2"/>
                </a:solidFill>
                <a:latin typeface="Calibri" charset="0"/>
                <a:ea typeface="標楷體" charset="-120"/>
              </a:rPr>
              <a:t>Big Data Analytics</a:t>
            </a:r>
            <a:br>
              <a:rPr lang="en-US" altLang="zh-TW" sz="3600">
                <a:solidFill>
                  <a:schemeClr val="tx2"/>
                </a:solidFill>
                <a:latin typeface="Calibri" charset="0"/>
                <a:ea typeface="標楷體" charset="-120"/>
              </a:rPr>
            </a:br>
            <a:r>
              <a:rPr lang="zh-TW" altLang="en-US" sz="3600">
                <a:solidFill>
                  <a:schemeClr val="tx2"/>
                </a:solidFill>
                <a:latin typeface="標楷體" charset="-120"/>
                <a:ea typeface="標楷體" charset="-120"/>
              </a:rPr>
              <a:t>社群運算與大數據分析</a:t>
            </a:r>
            <a:endParaRPr lang="zh-TW" altLang="en-US" sz="3600">
              <a:solidFill>
                <a:schemeClr val="tx2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4099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2C70D21-0CD9-1041-8AE5-429830E7A3E8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100" name="文字方塊 5"/>
          <p:cNvSpPr txBox="1">
            <a:spLocks noChangeArrowheads="1"/>
          </p:cNvSpPr>
          <p:nvPr/>
        </p:nvSpPr>
        <p:spPr bwMode="auto">
          <a:xfrm>
            <a:off x="2843213" y="3297163"/>
            <a:ext cx="34575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 smtClean="0">
                <a:solidFill>
                  <a:srgbClr val="7F7F7F"/>
                </a:solidFill>
              </a:rPr>
              <a:t>1052SCBDA03</a:t>
            </a:r>
            <a:endParaRPr kumimoji="0" lang="en-US" altLang="zh-TW" sz="1800" dirty="0">
              <a:solidFill>
                <a:srgbClr val="7F7F7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MIS MBA (M2226) </a:t>
            </a:r>
            <a:r>
              <a:rPr kumimoji="0" lang="en-US" altLang="zh-TW" sz="1800" dirty="0" smtClean="0">
                <a:solidFill>
                  <a:srgbClr val="7F7F7F"/>
                </a:solidFill>
              </a:rPr>
              <a:t>(8606)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ja-JP" sz="1800" dirty="0" smtClean="0">
                <a:solidFill>
                  <a:srgbClr val="7F7F7F"/>
                </a:solidFill>
              </a:rPr>
              <a:t> Wed, 8,9, (15:10-17:00) (B505)</a:t>
            </a:r>
            <a:endParaRPr kumimoji="0" lang="en-US" altLang="ja-JP" sz="1800" dirty="0">
              <a:solidFill>
                <a:srgbClr val="7F7F7F"/>
              </a:solidFill>
            </a:endParaRPr>
          </a:p>
        </p:txBody>
      </p:sp>
      <p:sp>
        <p:nvSpPr>
          <p:cNvPr id="4102" name="副標題 2"/>
          <p:cNvSpPr txBox="1">
            <a:spLocks/>
          </p:cNvSpPr>
          <p:nvPr/>
        </p:nvSpPr>
        <p:spPr bwMode="auto">
          <a:xfrm>
            <a:off x="468313" y="4221088"/>
            <a:ext cx="820737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latin typeface="Times New Roman" charset="0"/>
                <a:hlinkClick r:id="rId2"/>
              </a:rPr>
              <a:t>Min-Yuh Day</a:t>
            </a:r>
            <a:endParaRPr kumimoji="0" lang="en-US" altLang="zh-TW" sz="2400" b="1" dirty="0">
              <a:solidFill>
                <a:srgbClr val="898989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charset="-120"/>
                <a:ea typeface="標楷體" charset="-120"/>
                <a:hlinkClick r:id="rId3"/>
              </a:rPr>
              <a:t>戴敏育</a:t>
            </a:r>
            <a:endParaRPr kumimoji="0" lang="en-US" altLang="zh-TW" sz="2400" b="1" dirty="0">
              <a:latin typeface="標楷體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latin typeface="Times New Roman" charset="0"/>
              </a:rPr>
              <a:t>Assistant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charset="-120"/>
                <a:ea typeface="標楷體" charset="-120"/>
              </a:rPr>
              <a:t>專任助理教授</a:t>
            </a:r>
            <a:endParaRPr kumimoji="0" lang="en-US" altLang="zh-TW" sz="2400" b="1" dirty="0">
              <a:solidFill>
                <a:schemeClr val="tx2"/>
              </a:solidFill>
              <a:latin typeface="標楷體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charset="-120"/>
                <a:ea typeface="標楷體" charset="-120"/>
              </a:rPr>
              <a:t> 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charset="0"/>
                <a:hlinkClick r:id="rId4"/>
              </a:rPr>
              <a:t>Dept. of Information Management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charset="0"/>
              </a:rPr>
              <a:t>, 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charset="0"/>
                <a:hlinkClick r:id="rId5"/>
              </a:rPr>
              <a:t>Tamkang University</a:t>
            </a:r>
            <a:endParaRPr kumimoji="0" lang="en-US" altLang="zh-TW" sz="2400" b="1" dirty="0">
              <a:solidFill>
                <a:srgbClr val="898989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Times New Roman" charset="0"/>
                <a:ea typeface="標楷體" charset="-120"/>
                <a:hlinkClick r:id="rId6"/>
              </a:rPr>
              <a:t>淡江大學</a:t>
            </a:r>
            <a:r>
              <a:rPr kumimoji="0" lang="zh-TW" altLang="en-US" sz="2400" b="1" dirty="0">
                <a:solidFill>
                  <a:srgbClr val="898989"/>
                </a:solidFill>
                <a:latin typeface="Times New Roman" charset="0"/>
                <a:ea typeface="標楷體" charset="-120"/>
              </a:rPr>
              <a:t> </a:t>
            </a:r>
            <a:r>
              <a:rPr kumimoji="0" lang="zh-TW" altLang="en-US" sz="2400" b="1" dirty="0">
                <a:solidFill>
                  <a:srgbClr val="898989"/>
                </a:solidFill>
                <a:latin typeface="Times New Roman" charset="0"/>
                <a:ea typeface="標楷體" charset="-120"/>
                <a:hlinkClick r:id="rId7"/>
              </a:rPr>
              <a:t>資訊管理學系</a:t>
            </a:r>
            <a:endParaRPr kumimoji="0" lang="en-US" altLang="zh-TW" sz="2400" b="1" dirty="0">
              <a:solidFill>
                <a:srgbClr val="898989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900" b="1" dirty="0">
              <a:solidFill>
                <a:srgbClr val="898989"/>
              </a:solidFill>
              <a:hlinkClick r:id="rId8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latin typeface="Times New Roman" charset="0"/>
                <a:hlinkClick r:id="rId2"/>
              </a:rPr>
              <a:t>http://mail. tku.edu.tw/myday/</a:t>
            </a:r>
            <a:endParaRPr kumimoji="0" lang="en-US" altLang="zh-TW" sz="1200" b="1" dirty="0">
              <a:solidFill>
                <a:srgbClr val="898989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1200" b="1" dirty="0" smtClean="0">
                <a:solidFill>
                  <a:srgbClr val="898989"/>
                </a:solidFill>
              </a:rPr>
              <a:t>2017-03-01</a:t>
            </a:r>
            <a:endParaRPr kumimoji="0" lang="zh-TW" altLang="en-US" sz="2500" b="1" dirty="0">
              <a:solidFill>
                <a:srgbClr val="898989"/>
              </a:solidFill>
              <a:ea typeface="標楷體" charset="-120"/>
            </a:endParaRPr>
          </a:p>
        </p:txBody>
      </p:sp>
      <p:pic>
        <p:nvPicPr>
          <p:cNvPr id="4103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56311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5" descr="C:\Users\myday\Downloads\TKU-logo-12cm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5" y="26988"/>
            <a:ext cx="63341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文字方塊 14"/>
          <p:cNvSpPr txBox="1">
            <a:spLocks noChangeArrowheads="1"/>
          </p:cNvSpPr>
          <p:nvPr/>
        </p:nvSpPr>
        <p:spPr bwMode="auto">
          <a:xfrm>
            <a:off x="7970838" y="-1588"/>
            <a:ext cx="11541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b="1">
                <a:solidFill>
                  <a:srgbClr val="FF0000"/>
                </a:solidFill>
              </a:rPr>
              <a:t>Tamkang </a:t>
            </a:r>
            <a:br>
              <a:rPr kumimoji="0" lang="en-US" altLang="zh-TW" sz="1800" b="1">
                <a:solidFill>
                  <a:srgbClr val="FF0000"/>
                </a:solidFill>
              </a:rPr>
            </a:br>
            <a:r>
              <a:rPr kumimoji="0" lang="en-US" altLang="zh-TW" sz="1800" b="1">
                <a:solidFill>
                  <a:srgbClr val="FF0000"/>
                </a:solidFill>
              </a:rPr>
              <a:t>University</a:t>
            </a:r>
            <a:endParaRPr kumimoji="0" lang="zh-TW" altLang="en-US" sz="1800" b="1">
              <a:solidFill>
                <a:srgbClr val="FF0000"/>
              </a:solidFill>
            </a:endParaRPr>
          </a:p>
        </p:txBody>
      </p:sp>
      <p:pic>
        <p:nvPicPr>
          <p:cNvPr id="4106" name="Picture 9" descr="qrcode.myday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021388"/>
            <a:ext cx="836612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6" descr="C:\Users\myday\Downloads\TKU-title15cm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260350"/>
            <a:ext cx="13858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8" name="文字方塊 14"/>
          <p:cNvSpPr txBox="1">
            <a:spLocks noChangeArrowheads="1"/>
          </p:cNvSpPr>
          <p:nvPr/>
        </p:nvSpPr>
        <p:spPr bwMode="auto">
          <a:xfrm>
            <a:off x="-36513" y="-26988"/>
            <a:ext cx="19446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solidFill>
                  <a:srgbClr val="FF0000"/>
                </a:solidFill>
              </a:rPr>
              <a:t>Tamkang University</a:t>
            </a:r>
            <a:endParaRPr kumimoji="0" lang="zh-TW" altLang="en-US" sz="1600" b="1">
              <a:solidFill>
                <a:srgbClr val="FF0000"/>
              </a:solidFill>
            </a:endParaRPr>
          </a:p>
        </p:txBody>
      </p:sp>
      <p:sp>
        <p:nvSpPr>
          <p:cNvPr id="14" name="標題 1"/>
          <p:cNvSpPr txBox="1">
            <a:spLocks/>
          </p:cNvSpPr>
          <p:nvPr/>
        </p:nvSpPr>
        <p:spPr bwMode="auto">
          <a:xfrm>
            <a:off x="503238" y="1514822"/>
            <a:ext cx="8137525" cy="191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000" b="1" dirty="0">
                <a:solidFill>
                  <a:srgbClr val="FF0000"/>
                </a:solidFill>
                <a:latin typeface="Arial" charset="0"/>
                <a:ea typeface="標楷體" charset="-120"/>
              </a:rPr>
              <a:t>巨量資料基礎：</a:t>
            </a:r>
            <a:r>
              <a:rPr lang="en-US" altLang="zh-TW" b="1" dirty="0">
                <a:solidFill>
                  <a:srgbClr val="FF0000"/>
                </a:solidFill>
                <a:latin typeface="Arial" charset="0"/>
                <a:ea typeface="標楷體" charset="-120"/>
              </a:rPr>
              <a:t/>
            </a:r>
            <a:br>
              <a:rPr lang="en-US" altLang="zh-TW" b="1" dirty="0">
                <a:solidFill>
                  <a:srgbClr val="FF0000"/>
                </a:solidFill>
                <a:latin typeface="Arial" charset="0"/>
                <a:ea typeface="標楷體" charset="-120"/>
              </a:rPr>
            </a:br>
            <a:r>
              <a:rPr lang="en-US" altLang="zh-TW" sz="2800" b="1" dirty="0">
                <a:solidFill>
                  <a:srgbClr val="FF0000"/>
                </a:solidFill>
                <a:latin typeface="Arial" charset="0"/>
                <a:ea typeface="標楷體" charset="-120"/>
              </a:rPr>
              <a:t>MapReduce</a:t>
            </a:r>
            <a:r>
              <a:rPr lang="zh-TW" altLang="en-US" sz="2800" b="1" dirty="0">
                <a:solidFill>
                  <a:srgbClr val="FF0000"/>
                </a:solidFill>
                <a:latin typeface="Arial" charset="0"/>
                <a:ea typeface="標楷體" charset="-120"/>
              </a:rPr>
              <a:t>典範、</a:t>
            </a:r>
            <a:r>
              <a:rPr lang="en-US" altLang="zh-TW" sz="2800" b="1" dirty="0">
                <a:solidFill>
                  <a:srgbClr val="FF0000"/>
                </a:solidFill>
                <a:latin typeface="Arial" charset="0"/>
                <a:ea typeface="標楷體" charset="-120"/>
              </a:rPr>
              <a:t>Hadoop</a:t>
            </a:r>
            <a:r>
              <a:rPr lang="zh-TW" altLang="en-US" sz="2800" b="1" dirty="0">
                <a:solidFill>
                  <a:srgbClr val="FF0000"/>
                </a:solidFill>
                <a:latin typeface="Arial" charset="0"/>
                <a:ea typeface="標楷體" charset="-120"/>
              </a:rPr>
              <a:t>與</a:t>
            </a:r>
            <a:r>
              <a:rPr lang="en-US" altLang="zh-TW" sz="2800" b="1" dirty="0">
                <a:solidFill>
                  <a:srgbClr val="FF0000"/>
                </a:solidFill>
                <a:latin typeface="Arial" charset="0"/>
                <a:ea typeface="標楷體" charset="-120"/>
              </a:rPr>
              <a:t>Spark</a:t>
            </a:r>
            <a:r>
              <a:rPr lang="zh-TW" altLang="en-US" sz="2800" b="1" dirty="0">
                <a:solidFill>
                  <a:srgbClr val="FF0000"/>
                </a:solidFill>
                <a:latin typeface="Arial" charset="0"/>
                <a:ea typeface="標楷體" charset="-120"/>
              </a:rPr>
              <a:t>生態系統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b="1" dirty="0">
                <a:solidFill>
                  <a:srgbClr val="FF0000"/>
                </a:solidFill>
                <a:latin typeface="Arial" charset="0"/>
                <a:ea typeface="標楷體" charset="-120"/>
              </a:rPr>
              <a:t>(Fundamental Big Data: </a:t>
            </a:r>
            <a:br>
              <a:rPr lang="en-US" altLang="zh-TW" sz="2400" b="1" dirty="0">
                <a:solidFill>
                  <a:srgbClr val="FF0000"/>
                </a:solidFill>
                <a:latin typeface="Arial" charset="0"/>
                <a:ea typeface="標楷體" charset="-120"/>
              </a:rPr>
            </a:br>
            <a:r>
              <a:rPr lang="en-US" altLang="zh-TW" sz="2400" b="1" dirty="0">
                <a:solidFill>
                  <a:srgbClr val="FF0000"/>
                </a:solidFill>
                <a:latin typeface="Arial" charset="0"/>
                <a:ea typeface="標楷體" charset="-120"/>
              </a:rPr>
              <a:t>MapReduce Paradigm, Hadoop and Spark Ecosystem)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3012"/>
          </a:xfrm>
        </p:spPr>
        <p:txBody>
          <a:bodyPr/>
          <a:lstStyle/>
          <a:p>
            <a:r>
              <a:rPr lang="en-US" altLang="zh-TW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Fundamental Big Data</a:t>
            </a:r>
            <a:r>
              <a:rPr lang="en-US" altLang="zh-TW" sz="6000">
                <a:latin typeface="Calibri" charset="0"/>
                <a:ea typeface="標楷體" charset="-120"/>
              </a:rPr>
              <a:t>: </a:t>
            </a:r>
            <a:br>
              <a:rPr lang="en-US" altLang="zh-TW" sz="6000">
                <a:latin typeface="Calibri" charset="0"/>
                <a:ea typeface="標楷體" charset="-120"/>
              </a:rPr>
            </a:br>
            <a: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  <a:t>MapReduce Paradigm, </a:t>
            </a: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  <a:t>Hadoop and Spark Ecosystem</a:t>
            </a:r>
            <a:endParaRPr lang="en-US" altLang="en-US" sz="6000">
              <a:latin typeface="Calibri" charset="0"/>
              <a:ea typeface="標楷體" charset="-120"/>
            </a:endParaRPr>
          </a:p>
        </p:txBody>
      </p:sp>
      <p:sp>
        <p:nvSpPr>
          <p:cNvPr id="2355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8E475D6-B806-9C46-9646-33EFC1350A5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616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DAA1732-9267-D548-9CFC-71857613CD4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4578" name="Picture 2" descr="https://www.thalesgroup.com/sites/default/files/styles/original/public/assets/images/big_data_0.png?itok=nwyPBe1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314325"/>
            <a:ext cx="8202613" cy="613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473075" y="6597650"/>
            <a:ext cx="820261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85000"/>
                  </a:schemeClr>
                </a:solidFill>
                <a:ea typeface="新細明體" pitchFamily="18" charset="-120"/>
              </a:rPr>
              <a:t>Source: https://www.thalesgroup.com/en/worldwide/big-data/big-data-big-analytics-visual-analytics-what-does-it-all-mean</a:t>
            </a:r>
          </a:p>
        </p:txBody>
      </p:sp>
    </p:spTree>
    <p:extLst>
      <p:ext uri="{BB962C8B-B14F-4D97-AF65-F5344CB8AC3E}">
        <p14:creationId xmlns:p14="http://schemas.microsoft.com/office/powerpoint/2010/main" val="86964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3012"/>
          </a:xfrm>
        </p:spPr>
        <p:txBody>
          <a:bodyPr/>
          <a:lstStyle/>
          <a:p>
            <a:r>
              <a:rPr lang="en-US" altLang="zh-TW" sz="9600">
                <a:solidFill>
                  <a:srgbClr val="FF0000"/>
                </a:solidFill>
                <a:latin typeface="Calibri" charset="0"/>
                <a:ea typeface="標楷體" charset="-120"/>
              </a:rPr>
              <a:t>MapReduce Paradigm</a:t>
            </a:r>
            <a:endParaRPr lang="en-US" altLang="en-US" sz="9600">
              <a:latin typeface="Calibri" charset="0"/>
              <a:ea typeface="標楷體" charset="-120"/>
            </a:endParaRPr>
          </a:p>
        </p:txBody>
      </p:sp>
      <p:sp>
        <p:nvSpPr>
          <p:cNvPr id="256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8EAD983-8638-3745-AB31-451697EA147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706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圓角矩形 78"/>
          <p:cNvSpPr/>
          <p:nvPr/>
        </p:nvSpPr>
        <p:spPr>
          <a:xfrm>
            <a:off x="2224088" y="2049463"/>
            <a:ext cx="6811962" cy="3756025"/>
          </a:xfrm>
          <a:prstGeom prst="roundRect">
            <a:avLst>
              <a:gd name="adj" fmla="val 5976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000" b="1">
              <a:solidFill>
                <a:srgbClr val="FF0000"/>
              </a:solidFill>
              <a:cs typeface="新細明體" charset="0"/>
            </a:endParaRPr>
          </a:p>
        </p:txBody>
      </p:sp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196975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MapReduce Paradigm</a:t>
            </a:r>
            <a:endParaRPr lang="zh-TW" altLang="en-US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662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627DEA1-5546-3F40-9176-B52B73BDE54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3024188" y="1196975"/>
            <a:ext cx="4921250" cy="601663"/>
          </a:xfrm>
          <a:prstGeom prst="roundRect">
            <a:avLst>
              <a:gd name="adj" fmla="val 8383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tx1"/>
                </a:solidFill>
              </a:rPr>
              <a:t>Big Data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2335213" y="2300288"/>
            <a:ext cx="1366837" cy="615950"/>
          </a:xfrm>
          <a:prstGeom prst="roundRect">
            <a:avLst>
              <a:gd name="adj" fmla="val 8383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dirty="0">
                <a:solidFill>
                  <a:srgbClr val="FF0000"/>
                </a:solidFill>
              </a:rPr>
              <a:t>Map0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4060825" y="2300288"/>
            <a:ext cx="1366838" cy="615950"/>
          </a:xfrm>
          <a:prstGeom prst="roundRect">
            <a:avLst>
              <a:gd name="adj" fmla="val 8383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dirty="0">
                <a:solidFill>
                  <a:srgbClr val="FF0000"/>
                </a:solidFill>
              </a:rPr>
              <a:t>Map1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5788025" y="2300288"/>
            <a:ext cx="1366838" cy="615950"/>
          </a:xfrm>
          <a:prstGeom prst="roundRect">
            <a:avLst>
              <a:gd name="adj" fmla="val 8383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dirty="0">
                <a:solidFill>
                  <a:srgbClr val="FF0000"/>
                </a:solidFill>
              </a:rPr>
              <a:t>Map2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7513638" y="2300288"/>
            <a:ext cx="1366837" cy="615950"/>
          </a:xfrm>
          <a:prstGeom prst="roundRect">
            <a:avLst>
              <a:gd name="adj" fmla="val 8383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dirty="0">
                <a:solidFill>
                  <a:srgbClr val="FF0000"/>
                </a:solidFill>
              </a:rPr>
              <a:t>Map3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2328863" y="3660775"/>
            <a:ext cx="1379537" cy="617538"/>
          </a:xfrm>
          <a:prstGeom prst="roundRect">
            <a:avLst>
              <a:gd name="adj" fmla="val 8383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dirty="0">
                <a:solidFill>
                  <a:srgbClr val="FF0000"/>
                </a:solidFill>
              </a:rPr>
              <a:t>Reduce0</a:t>
            </a:r>
          </a:p>
        </p:txBody>
      </p:sp>
      <p:sp>
        <p:nvSpPr>
          <p:cNvPr id="15" name="圓角矩形 14"/>
          <p:cNvSpPr/>
          <p:nvPr/>
        </p:nvSpPr>
        <p:spPr>
          <a:xfrm>
            <a:off x="4054475" y="3660775"/>
            <a:ext cx="1379538" cy="617538"/>
          </a:xfrm>
          <a:prstGeom prst="roundRect">
            <a:avLst>
              <a:gd name="adj" fmla="val 8383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dirty="0">
                <a:solidFill>
                  <a:srgbClr val="FF0000"/>
                </a:solidFill>
              </a:rPr>
              <a:t>Reduce1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5781675" y="3660775"/>
            <a:ext cx="1379538" cy="617538"/>
          </a:xfrm>
          <a:prstGeom prst="roundRect">
            <a:avLst>
              <a:gd name="adj" fmla="val 8383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dirty="0">
                <a:solidFill>
                  <a:srgbClr val="FF0000"/>
                </a:solidFill>
              </a:rPr>
              <a:t>Reduce2</a:t>
            </a:r>
          </a:p>
        </p:txBody>
      </p:sp>
      <p:sp>
        <p:nvSpPr>
          <p:cNvPr id="17" name="圓角矩形 16"/>
          <p:cNvSpPr/>
          <p:nvPr/>
        </p:nvSpPr>
        <p:spPr>
          <a:xfrm>
            <a:off x="7508875" y="3660775"/>
            <a:ext cx="1377950" cy="617538"/>
          </a:xfrm>
          <a:prstGeom prst="roundRect">
            <a:avLst>
              <a:gd name="adj" fmla="val 8383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dirty="0">
                <a:solidFill>
                  <a:srgbClr val="FF0000"/>
                </a:solidFill>
              </a:rPr>
              <a:t>Reduce3</a:t>
            </a:r>
          </a:p>
        </p:txBody>
      </p:sp>
      <p:sp>
        <p:nvSpPr>
          <p:cNvPr id="6" name="向下箭號 5"/>
          <p:cNvSpPr/>
          <p:nvPr/>
        </p:nvSpPr>
        <p:spPr>
          <a:xfrm>
            <a:off x="257175" y="2981325"/>
            <a:ext cx="1376363" cy="592138"/>
          </a:xfrm>
          <a:prstGeom prst="downArrow">
            <a:avLst>
              <a:gd name="adj1" fmla="val 41790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rgbClr val="FFFFFF"/>
              </a:solidFill>
              <a:cs typeface="新細明體" charset="0"/>
            </a:endParaRPr>
          </a:p>
        </p:txBody>
      </p:sp>
      <p:sp>
        <p:nvSpPr>
          <p:cNvPr id="26638" name="矩形 18"/>
          <p:cNvSpPr>
            <a:spLocks noChangeArrowheads="1"/>
          </p:cNvSpPr>
          <p:nvPr/>
        </p:nvSpPr>
        <p:spPr bwMode="auto">
          <a:xfrm>
            <a:off x="377825" y="2133600"/>
            <a:ext cx="13144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4400" b="1">
                <a:solidFill>
                  <a:srgbClr val="FF0000"/>
                </a:solidFill>
              </a:rPr>
              <a:t>Map</a:t>
            </a:r>
            <a:endParaRPr lang="zh-TW" altLang="en-US" sz="4400" b="1">
              <a:solidFill>
                <a:srgbClr val="FF0000"/>
              </a:solidFill>
            </a:endParaRPr>
          </a:p>
        </p:txBody>
      </p:sp>
      <p:sp>
        <p:nvSpPr>
          <p:cNvPr id="26639" name="矩形 19"/>
          <p:cNvSpPr>
            <a:spLocks noChangeArrowheads="1"/>
          </p:cNvSpPr>
          <p:nvPr/>
        </p:nvSpPr>
        <p:spPr bwMode="auto">
          <a:xfrm>
            <a:off x="0" y="3595688"/>
            <a:ext cx="222408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4400" b="1">
                <a:solidFill>
                  <a:srgbClr val="FF0000"/>
                </a:solidFill>
              </a:rPr>
              <a:t>Reduce</a:t>
            </a:r>
            <a:endParaRPr lang="zh-TW" altLang="en-US" sz="4400" b="1">
              <a:solidFill>
                <a:srgbClr val="FF0000"/>
              </a:solidFill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3024188" y="4684713"/>
            <a:ext cx="4921250" cy="688975"/>
          </a:xfrm>
          <a:prstGeom prst="roundRect">
            <a:avLst>
              <a:gd name="adj" fmla="val 8383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dirty="0">
                <a:solidFill>
                  <a:srgbClr val="FF0000"/>
                </a:solidFill>
              </a:rPr>
              <a:t>MapReduce Data</a:t>
            </a:r>
          </a:p>
        </p:txBody>
      </p:sp>
      <p:cxnSp>
        <p:nvCxnSpPr>
          <p:cNvPr id="26641" name="Straight Arrow Connector 32"/>
          <p:cNvCxnSpPr>
            <a:cxnSpLocks noChangeShapeType="1"/>
            <a:stCxn id="8" idx="2"/>
            <a:endCxn id="9" idx="0"/>
          </p:cNvCxnSpPr>
          <p:nvPr/>
        </p:nvCxnSpPr>
        <p:spPr bwMode="auto">
          <a:xfrm flipH="1">
            <a:off x="3017838" y="1798638"/>
            <a:ext cx="2466975" cy="5016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42" name="Straight Arrow Connector 32"/>
          <p:cNvCxnSpPr>
            <a:cxnSpLocks noChangeShapeType="1"/>
            <a:stCxn id="8" idx="2"/>
            <a:endCxn id="10" idx="0"/>
          </p:cNvCxnSpPr>
          <p:nvPr/>
        </p:nvCxnSpPr>
        <p:spPr bwMode="auto">
          <a:xfrm flipH="1">
            <a:off x="4745038" y="1798638"/>
            <a:ext cx="739775" cy="5016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43" name="Straight Arrow Connector 32"/>
          <p:cNvCxnSpPr>
            <a:cxnSpLocks noChangeShapeType="1"/>
            <a:stCxn id="8" idx="2"/>
            <a:endCxn id="11" idx="0"/>
          </p:cNvCxnSpPr>
          <p:nvPr/>
        </p:nvCxnSpPr>
        <p:spPr bwMode="auto">
          <a:xfrm>
            <a:off x="5484813" y="1798638"/>
            <a:ext cx="985837" cy="5016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44" name="Straight Arrow Connector 32"/>
          <p:cNvCxnSpPr>
            <a:cxnSpLocks noChangeShapeType="1"/>
            <a:stCxn id="8" idx="2"/>
            <a:endCxn id="12" idx="0"/>
          </p:cNvCxnSpPr>
          <p:nvPr/>
        </p:nvCxnSpPr>
        <p:spPr bwMode="auto">
          <a:xfrm>
            <a:off x="5484813" y="1798638"/>
            <a:ext cx="2713037" cy="5016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45" name="Straight Arrow Connector 32"/>
          <p:cNvCxnSpPr>
            <a:cxnSpLocks noChangeShapeType="1"/>
            <a:stCxn id="9" idx="2"/>
            <a:endCxn id="14" idx="0"/>
          </p:cNvCxnSpPr>
          <p:nvPr/>
        </p:nvCxnSpPr>
        <p:spPr bwMode="auto">
          <a:xfrm>
            <a:off x="3017838" y="2916238"/>
            <a:ext cx="0" cy="74453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46" name="Straight Arrow Connector 32"/>
          <p:cNvCxnSpPr>
            <a:cxnSpLocks noChangeShapeType="1"/>
            <a:stCxn id="10" idx="2"/>
            <a:endCxn id="15" idx="0"/>
          </p:cNvCxnSpPr>
          <p:nvPr/>
        </p:nvCxnSpPr>
        <p:spPr bwMode="auto">
          <a:xfrm>
            <a:off x="4745038" y="2916238"/>
            <a:ext cx="0" cy="74453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47" name="Straight Arrow Connector 32"/>
          <p:cNvCxnSpPr>
            <a:cxnSpLocks noChangeShapeType="1"/>
            <a:stCxn id="11" idx="2"/>
            <a:endCxn id="16" idx="0"/>
          </p:cNvCxnSpPr>
          <p:nvPr/>
        </p:nvCxnSpPr>
        <p:spPr bwMode="auto">
          <a:xfrm>
            <a:off x="6470650" y="2916238"/>
            <a:ext cx="0" cy="74453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48" name="Straight Arrow Connector 32"/>
          <p:cNvCxnSpPr>
            <a:cxnSpLocks noChangeShapeType="1"/>
            <a:stCxn id="12" idx="2"/>
            <a:endCxn id="17" idx="0"/>
          </p:cNvCxnSpPr>
          <p:nvPr/>
        </p:nvCxnSpPr>
        <p:spPr bwMode="auto">
          <a:xfrm>
            <a:off x="8197850" y="2916238"/>
            <a:ext cx="0" cy="74453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49" name="Straight Arrow Connector 32"/>
          <p:cNvCxnSpPr>
            <a:cxnSpLocks noChangeShapeType="1"/>
            <a:stCxn id="14" idx="2"/>
            <a:endCxn id="21" idx="0"/>
          </p:cNvCxnSpPr>
          <p:nvPr/>
        </p:nvCxnSpPr>
        <p:spPr bwMode="auto">
          <a:xfrm>
            <a:off x="3017838" y="4278313"/>
            <a:ext cx="2466975" cy="4064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50" name="Straight Arrow Connector 32"/>
          <p:cNvCxnSpPr>
            <a:cxnSpLocks noChangeShapeType="1"/>
            <a:stCxn id="15" idx="2"/>
            <a:endCxn id="21" idx="0"/>
          </p:cNvCxnSpPr>
          <p:nvPr/>
        </p:nvCxnSpPr>
        <p:spPr bwMode="auto">
          <a:xfrm>
            <a:off x="4745038" y="4278313"/>
            <a:ext cx="739775" cy="4064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51" name="Straight Arrow Connector 32"/>
          <p:cNvCxnSpPr>
            <a:cxnSpLocks noChangeShapeType="1"/>
            <a:stCxn id="16" idx="2"/>
            <a:endCxn id="21" idx="0"/>
          </p:cNvCxnSpPr>
          <p:nvPr/>
        </p:nvCxnSpPr>
        <p:spPr bwMode="auto">
          <a:xfrm flipH="1">
            <a:off x="5484813" y="4278313"/>
            <a:ext cx="985837" cy="4064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52" name="Straight Arrow Connector 32"/>
          <p:cNvCxnSpPr>
            <a:cxnSpLocks noChangeShapeType="1"/>
            <a:stCxn id="17" idx="2"/>
            <a:endCxn id="21" idx="0"/>
          </p:cNvCxnSpPr>
          <p:nvPr/>
        </p:nvCxnSpPr>
        <p:spPr bwMode="auto">
          <a:xfrm flipH="1">
            <a:off x="5484813" y="4278313"/>
            <a:ext cx="2713037" cy="4064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5" name="圓角矩形 74"/>
          <p:cNvSpPr/>
          <p:nvPr/>
        </p:nvSpPr>
        <p:spPr>
          <a:xfrm>
            <a:off x="3024188" y="6021388"/>
            <a:ext cx="4921250" cy="531812"/>
          </a:xfrm>
          <a:prstGeom prst="roundRect">
            <a:avLst>
              <a:gd name="adj" fmla="val 8383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tx1"/>
                </a:solidFill>
              </a:rPr>
              <a:t>Output Data</a:t>
            </a:r>
          </a:p>
        </p:txBody>
      </p:sp>
      <p:cxnSp>
        <p:nvCxnSpPr>
          <p:cNvPr id="26654" name="Straight Arrow Connector 32"/>
          <p:cNvCxnSpPr>
            <a:cxnSpLocks noChangeShapeType="1"/>
          </p:cNvCxnSpPr>
          <p:nvPr/>
        </p:nvCxnSpPr>
        <p:spPr bwMode="auto">
          <a:xfrm>
            <a:off x="5484813" y="5373688"/>
            <a:ext cx="0" cy="6477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757726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14</a:t>
            </a:fld>
            <a:endParaRPr lang="zh-TW" altLang="en-US" dirty="0"/>
          </a:p>
        </p:txBody>
      </p:sp>
      <p:sp>
        <p:nvSpPr>
          <p:cNvPr id="6" name="Rectangle 5"/>
          <p:cNvSpPr/>
          <p:nvPr/>
        </p:nvSpPr>
        <p:spPr>
          <a:xfrm>
            <a:off x="2195736" y="6597352"/>
            <a:ext cx="51125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https://www.edureka.co/blog/mapreduce-tutorial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/</a:t>
            </a:r>
            <a:endParaRPr lang="en-US" sz="10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圓角矩形 8"/>
          <p:cNvSpPr/>
          <p:nvPr/>
        </p:nvSpPr>
        <p:spPr>
          <a:xfrm>
            <a:off x="110991" y="3573016"/>
            <a:ext cx="1368152" cy="936104"/>
          </a:xfrm>
          <a:prstGeom prst="roundRect">
            <a:avLst>
              <a:gd name="adj" fmla="val 8383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600" dirty="0" smtClean="0">
                <a:solidFill>
                  <a:schemeClr val="tx2"/>
                </a:solidFill>
              </a:rPr>
              <a:t>Dog Love Cat</a:t>
            </a:r>
          </a:p>
          <a:p>
            <a:pPr algn="ctr">
              <a:defRPr/>
            </a:pPr>
            <a:r>
              <a:rPr lang="en-US" altLang="zh-TW" sz="1600" dirty="0" smtClean="0">
                <a:solidFill>
                  <a:schemeClr val="tx2"/>
                </a:solidFill>
              </a:rPr>
              <a:t>Bird Love Bird</a:t>
            </a:r>
            <a:endParaRPr lang="en-US" altLang="zh-TW" sz="1600" dirty="0">
              <a:solidFill>
                <a:schemeClr val="tx2"/>
              </a:solidFill>
            </a:endParaRPr>
          </a:p>
          <a:p>
            <a:pPr algn="ctr">
              <a:defRPr/>
            </a:pPr>
            <a:r>
              <a:rPr lang="en-US" altLang="zh-TW" sz="1600" dirty="0" smtClean="0">
                <a:solidFill>
                  <a:schemeClr val="tx2"/>
                </a:solidFill>
              </a:rPr>
              <a:t>Dog Bird Cat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6253" y="1340768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Input</a:t>
            </a:r>
            <a:endParaRPr lang="en-US" b="1" dirty="0"/>
          </a:p>
        </p:txBody>
      </p:sp>
      <p:sp>
        <p:nvSpPr>
          <p:cNvPr id="29" name="標題 1"/>
          <p:cNvSpPr txBox="1">
            <a:spLocks/>
          </p:cNvSpPr>
          <p:nvPr/>
        </p:nvSpPr>
        <p:spPr bwMode="auto">
          <a:xfrm>
            <a:off x="446253" y="123777"/>
            <a:ext cx="8229600" cy="99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 altLang="zh-TW" dirty="0" smtClean="0">
                <a:solidFill>
                  <a:schemeClr val="accent1"/>
                </a:solidFill>
                <a:latin typeface="Calibri" charset="0"/>
                <a:ea typeface="標楷體" charset="-120"/>
              </a:rPr>
              <a:t>MapReduce Word Count</a:t>
            </a:r>
            <a:endParaRPr kumimoji="0" lang="zh-TW" altLang="en-US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32523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15</a:t>
            </a:fld>
            <a:endParaRPr lang="zh-TW" altLang="en-US" dirty="0"/>
          </a:p>
        </p:txBody>
      </p:sp>
      <p:sp>
        <p:nvSpPr>
          <p:cNvPr id="6" name="Rectangle 5"/>
          <p:cNvSpPr/>
          <p:nvPr/>
        </p:nvSpPr>
        <p:spPr>
          <a:xfrm>
            <a:off x="2195736" y="6597352"/>
            <a:ext cx="51125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https://www.edureka.co/blog/mapreduce-tutorial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/</a:t>
            </a:r>
            <a:endParaRPr lang="en-US" sz="10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圓角矩形 8"/>
          <p:cNvSpPr/>
          <p:nvPr/>
        </p:nvSpPr>
        <p:spPr>
          <a:xfrm>
            <a:off x="110991" y="3573016"/>
            <a:ext cx="1368152" cy="936104"/>
          </a:xfrm>
          <a:prstGeom prst="roundRect">
            <a:avLst>
              <a:gd name="adj" fmla="val 8383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600" dirty="0" smtClean="0">
                <a:solidFill>
                  <a:schemeClr val="tx2"/>
                </a:solidFill>
              </a:rPr>
              <a:t>Dog Love Cat</a:t>
            </a:r>
          </a:p>
          <a:p>
            <a:pPr algn="ctr">
              <a:defRPr/>
            </a:pPr>
            <a:r>
              <a:rPr lang="en-US" altLang="zh-TW" sz="1600" dirty="0" smtClean="0">
                <a:solidFill>
                  <a:schemeClr val="tx2"/>
                </a:solidFill>
              </a:rPr>
              <a:t>Bird Love Bird</a:t>
            </a:r>
            <a:endParaRPr lang="en-US" altLang="zh-TW" sz="1600" dirty="0">
              <a:solidFill>
                <a:schemeClr val="tx2"/>
              </a:solidFill>
            </a:endParaRPr>
          </a:p>
          <a:p>
            <a:pPr algn="ctr">
              <a:defRPr/>
            </a:pPr>
            <a:r>
              <a:rPr lang="en-US" altLang="zh-TW" sz="1600" dirty="0" smtClean="0">
                <a:solidFill>
                  <a:schemeClr val="tx2"/>
                </a:solidFill>
              </a:rPr>
              <a:t>Dog Bird Cat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6253" y="1340768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Input</a:t>
            </a:r>
            <a:endParaRPr lang="en-US" b="1" dirty="0"/>
          </a:p>
        </p:txBody>
      </p:sp>
      <p:sp>
        <p:nvSpPr>
          <p:cNvPr id="27" name="圓角矩形 8"/>
          <p:cNvSpPr/>
          <p:nvPr/>
        </p:nvSpPr>
        <p:spPr>
          <a:xfrm>
            <a:off x="8183679" y="3540498"/>
            <a:ext cx="870425" cy="1400670"/>
          </a:xfrm>
          <a:prstGeom prst="roundRect">
            <a:avLst>
              <a:gd name="adj" fmla="val 8383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600" dirty="0" smtClean="0">
                <a:solidFill>
                  <a:schemeClr val="tx2"/>
                </a:solidFill>
              </a:rPr>
              <a:t>Bird, 3</a:t>
            </a:r>
          </a:p>
          <a:p>
            <a:pPr algn="ctr">
              <a:defRPr/>
            </a:pPr>
            <a:r>
              <a:rPr lang="en-US" altLang="zh-TW" sz="1600" dirty="0" smtClean="0">
                <a:solidFill>
                  <a:schemeClr val="tx2"/>
                </a:solidFill>
              </a:rPr>
              <a:t>Cat, 2</a:t>
            </a:r>
          </a:p>
          <a:p>
            <a:pPr algn="ctr">
              <a:defRPr/>
            </a:pPr>
            <a:r>
              <a:rPr lang="en-US" altLang="zh-TW" sz="1600" dirty="0" smtClean="0">
                <a:solidFill>
                  <a:schemeClr val="tx2"/>
                </a:solidFill>
              </a:rPr>
              <a:t>Dog, 2</a:t>
            </a:r>
          </a:p>
          <a:p>
            <a:pPr algn="ctr">
              <a:defRPr/>
            </a:pPr>
            <a:r>
              <a:rPr lang="en-US" altLang="zh-TW" sz="1600" dirty="0" smtClean="0">
                <a:solidFill>
                  <a:schemeClr val="tx2"/>
                </a:solidFill>
              </a:rPr>
              <a:t>Love, 2</a:t>
            </a:r>
          </a:p>
        </p:txBody>
      </p:sp>
      <p:sp>
        <p:nvSpPr>
          <p:cNvPr id="29" name="標題 1"/>
          <p:cNvSpPr txBox="1">
            <a:spLocks/>
          </p:cNvSpPr>
          <p:nvPr/>
        </p:nvSpPr>
        <p:spPr bwMode="auto">
          <a:xfrm>
            <a:off x="446253" y="123777"/>
            <a:ext cx="8229600" cy="99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 altLang="zh-TW" dirty="0" smtClean="0">
                <a:solidFill>
                  <a:schemeClr val="accent1"/>
                </a:solidFill>
                <a:latin typeface="Calibri" charset="0"/>
                <a:ea typeface="標楷體" charset="-120"/>
              </a:rPr>
              <a:t>MapReduce Word Count</a:t>
            </a:r>
            <a:endParaRPr kumimoji="0" lang="zh-TW" altLang="en-US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8104515" y="134076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Output</a:t>
            </a:r>
            <a:endParaRPr lang="en-US" b="1" dirty="0"/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1547664" y="1710100"/>
            <a:ext cx="6408712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270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16</a:t>
            </a:fld>
            <a:endParaRPr lang="zh-TW" altLang="en-US" dirty="0"/>
          </a:p>
        </p:txBody>
      </p:sp>
      <p:sp>
        <p:nvSpPr>
          <p:cNvPr id="6" name="Rectangle 5"/>
          <p:cNvSpPr/>
          <p:nvPr/>
        </p:nvSpPr>
        <p:spPr>
          <a:xfrm>
            <a:off x="2195736" y="6597352"/>
            <a:ext cx="51125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https://www.edureka.co/blog/mapreduce-tutorial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/</a:t>
            </a:r>
            <a:endParaRPr lang="en-US" sz="10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圓角矩形 8"/>
          <p:cNvSpPr/>
          <p:nvPr/>
        </p:nvSpPr>
        <p:spPr>
          <a:xfrm>
            <a:off x="110991" y="3573016"/>
            <a:ext cx="1368152" cy="936104"/>
          </a:xfrm>
          <a:prstGeom prst="roundRect">
            <a:avLst>
              <a:gd name="adj" fmla="val 8383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600" dirty="0" smtClean="0">
                <a:solidFill>
                  <a:schemeClr val="tx2"/>
                </a:solidFill>
              </a:rPr>
              <a:t>Dog Love Cat</a:t>
            </a:r>
          </a:p>
          <a:p>
            <a:pPr algn="ctr">
              <a:defRPr/>
            </a:pPr>
            <a:r>
              <a:rPr lang="en-US" altLang="zh-TW" sz="1600" dirty="0" smtClean="0">
                <a:solidFill>
                  <a:schemeClr val="tx2"/>
                </a:solidFill>
              </a:rPr>
              <a:t>Bird Love Bird</a:t>
            </a:r>
            <a:endParaRPr lang="en-US" altLang="zh-TW" sz="1600" dirty="0">
              <a:solidFill>
                <a:schemeClr val="tx2"/>
              </a:solidFill>
            </a:endParaRPr>
          </a:p>
          <a:p>
            <a:pPr algn="ctr">
              <a:defRPr/>
            </a:pPr>
            <a:r>
              <a:rPr lang="en-US" altLang="zh-TW" sz="1600" dirty="0" smtClean="0">
                <a:solidFill>
                  <a:schemeClr val="tx2"/>
                </a:solidFill>
              </a:rPr>
              <a:t>Dog Bird Cat</a:t>
            </a:r>
          </a:p>
        </p:txBody>
      </p:sp>
      <p:sp>
        <p:nvSpPr>
          <p:cNvPr id="11" name="圓角矩形 8"/>
          <p:cNvSpPr/>
          <p:nvPr/>
        </p:nvSpPr>
        <p:spPr>
          <a:xfrm>
            <a:off x="1881169" y="2620573"/>
            <a:ext cx="1334890" cy="518464"/>
          </a:xfrm>
          <a:prstGeom prst="roundRect">
            <a:avLst>
              <a:gd name="adj" fmla="val 8383"/>
            </a:avLst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600" dirty="0" smtClean="0">
                <a:solidFill>
                  <a:schemeClr val="tx2"/>
                </a:solidFill>
              </a:rPr>
              <a:t>Dog Love Cat</a:t>
            </a:r>
          </a:p>
        </p:txBody>
      </p:sp>
      <p:sp>
        <p:nvSpPr>
          <p:cNvPr id="12" name="圓角矩形 8"/>
          <p:cNvSpPr/>
          <p:nvPr/>
        </p:nvSpPr>
        <p:spPr>
          <a:xfrm>
            <a:off x="1881169" y="3792154"/>
            <a:ext cx="1334890" cy="526087"/>
          </a:xfrm>
          <a:prstGeom prst="roundRect">
            <a:avLst>
              <a:gd name="adj" fmla="val 8383"/>
            </a:avLst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600" smtClean="0">
                <a:solidFill>
                  <a:schemeClr val="tx2"/>
                </a:solidFill>
              </a:rPr>
              <a:t>Bird Love Bird</a:t>
            </a:r>
            <a:endParaRPr lang="en-US" altLang="zh-TW" sz="1600" dirty="0">
              <a:solidFill>
                <a:schemeClr val="tx2"/>
              </a:solidFill>
            </a:endParaRPr>
          </a:p>
        </p:txBody>
      </p:sp>
      <p:sp>
        <p:nvSpPr>
          <p:cNvPr id="13" name="圓角矩形 8"/>
          <p:cNvSpPr/>
          <p:nvPr/>
        </p:nvSpPr>
        <p:spPr>
          <a:xfrm>
            <a:off x="1881169" y="4990567"/>
            <a:ext cx="1334890" cy="547196"/>
          </a:xfrm>
          <a:prstGeom prst="roundRect">
            <a:avLst>
              <a:gd name="adj" fmla="val 8383"/>
            </a:avLst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600" dirty="0" smtClean="0">
                <a:solidFill>
                  <a:schemeClr val="tx2"/>
                </a:solidFill>
              </a:rPr>
              <a:t>Dog Bird Cat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6253" y="1340768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Input</a:t>
            </a:r>
            <a:endParaRPr lang="en-US" b="1" dirty="0"/>
          </a:p>
        </p:txBody>
      </p:sp>
      <p:sp>
        <p:nvSpPr>
          <p:cNvPr id="15" name="圓角矩形 8"/>
          <p:cNvSpPr/>
          <p:nvPr/>
        </p:nvSpPr>
        <p:spPr>
          <a:xfrm>
            <a:off x="3618085" y="2474626"/>
            <a:ext cx="898747" cy="810358"/>
          </a:xfrm>
          <a:prstGeom prst="roundRect">
            <a:avLst>
              <a:gd name="adj" fmla="val 8383"/>
            </a:avLst>
          </a:prstGeom>
          <a:solidFill>
            <a:srgbClr val="FFC000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600" dirty="0" smtClean="0">
                <a:solidFill>
                  <a:schemeClr val="tx2"/>
                </a:solidFill>
              </a:rPr>
              <a:t>Dog, 1</a:t>
            </a:r>
          </a:p>
          <a:p>
            <a:pPr algn="ctr">
              <a:defRPr/>
            </a:pPr>
            <a:r>
              <a:rPr lang="en-US" altLang="zh-TW" sz="1600" dirty="0" smtClean="0">
                <a:solidFill>
                  <a:schemeClr val="tx2"/>
                </a:solidFill>
              </a:rPr>
              <a:t>Love, 1</a:t>
            </a:r>
          </a:p>
          <a:p>
            <a:pPr algn="ctr">
              <a:defRPr/>
            </a:pPr>
            <a:r>
              <a:rPr lang="en-US" altLang="zh-TW" sz="1600" dirty="0" smtClean="0">
                <a:solidFill>
                  <a:schemeClr val="tx2"/>
                </a:solidFill>
              </a:rPr>
              <a:t>Cat, 1</a:t>
            </a:r>
          </a:p>
        </p:txBody>
      </p:sp>
      <p:sp>
        <p:nvSpPr>
          <p:cNvPr id="16" name="圓角矩形 8"/>
          <p:cNvSpPr/>
          <p:nvPr/>
        </p:nvSpPr>
        <p:spPr>
          <a:xfrm>
            <a:off x="3618085" y="3645024"/>
            <a:ext cx="898747" cy="810358"/>
          </a:xfrm>
          <a:prstGeom prst="roundRect">
            <a:avLst>
              <a:gd name="adj" fmla="val 8383"/>
            </a:avLst>
          </a:prstGeom>
          <a:solidFill>
            <a:srgbClr val="FFC000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600" dirty="0" smtClean="0">
                <a:solidFill>
                  <a:schemeClr val="tx2"/>
                </a:solidFill>
              </a:rPr>
              <a:t>Bird, 1</a:t>
            </a:r>
          </a:p>
          <a:p>
            <a:pPr algn="ctr">
              <a:defRPr/>
            </a:pPr>
            <a:r>
              <a:rPr lang="en-US" altLang="zh-TW" sz="1600" dirty="0" smtClean="0">
                <a:solidFill>
                  <a:schemeClr val="tx2"/>
                </a:solidFill>
              </a:rPr>
              <a:t>Love, 1</a:t>
            </a:r>
          </a:p>
          <a:p>
            <a:pPr algn="ctr">
              <a:defRPr/>
            </a:pPr>
            <a:r>
              <a:rPr lang="en-US" altLang="zh-TW" sz="1600" dirty="0" smtClean="0">
                <a:solidFill>
                  <a:schemeClr val="tx2"/>
                </a:solidFill>
              </a:rPr>
              <a:t>Bird, 1</a:t>
            </a:r>
          </a:p>
        </p:txBody>
      </p:sp>
      <p:sp>
        <p:nvSpPr>
          <p:cNvPr id="18" name="圓角矩形 8"/>
          <p:cNvSpPr/>
          <p:nvPr/>
        </p:nvSpPr>
        <p:spPr>
          <a:xfrm>
            <a:off x="3618085" y="4869160"/>
            <a:ext cx="898747" cy="810358"/>
          </a:xfrm>
          <a:prstGeom prst="roundRect">
            <a:avLst>
              <a:gd name="adj" fmla="val 8383"/>
            </a:avLst>
          </a:prstGeom>
          <a:solidFill>
            <a:srgbClr val="FFC000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600" dirty="0" smtClean="0">
                <a:solidFill>
                  <a:schemeClr val="tx2"/>
                </a:solidFill>
              </a:rPr>
              <a:t>Dog, 1</a:t>
            </a:r>
          </a:p>
          <a:p>
            <a:pPr algn="ctr">
              <a:defRPr/>
            </a:pPr>
            <a:r>
              <a:rPr lang="en-US" altLang="zh-TW" sz="1600" dirty="0" smtClean="0">
                <a:solidFill>
                  <a:schemeClr val="tx2"/>
                </a:solidFill>
              </a:rPr>
              <a:t>Bird, 1</a:t>
            </a:r>
          </a:p>
          <a:p>
            <a:pPr algn="ctr">
              <a:defRPr/>
            </a:pPr>
            <a:r>
              <a:rPr lang="en-US" altLang="zh-TW" sz="1600" dirty="0" smtClean="0">
                <a:solidFill>
                  <a:schemeClr val="tx2"/>
                </a:solidFill>
              </a:rPr>
              <a:t>Cat, 1</a:t>
            </a:r>
          </a:p>
        </p:txBody>
      </p:sp>
      <p:sp>
        <p:nvSpPr>
          <p:cNvPr id="19" name="圓角矩形 8"/>
          <p:cNvSpPr/>
          <p:nvPr/>
        </p:nvSpPr>
        <p:spPr>
          <a:xfrm>
            <a:off x="4918858" y="2276872"/>
            <a:ext cx="1221865" cy="526088"/>
          </a:xfrm>
          <a:prstGeom prst="roundRect">
            <a:avLst>
              <a:gd name="adj" fmla="val 8383"/>
            </a:avLst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600" smtClean="0">
                <a:solidFill>
                  <a:schemeClr val="tx2"/>
                </a:solidFill>
              </a:rPr>
              <a:t>Bird, (1, 1, 1)</a:t>
            </a:r>
            <a:endParaRPr lang="en-US" altLang="zh-TW" sz="1600" dirty="0" smtClean="0">
              <a:solidFill>
                <a:schemeClr val="tx2"/>
              </a:solidFill>
            </a:endParaRPr>
          </a:p>
        </p:txBody>
      </p:sp>
      <p:sp>
        <p:nvSpPr>
          <p:cNvPr id="20" name="圓角矩形 8"/>
          <p:cNvSpPr/>
          <p:nvPr/>
        </p:nvSpPr>
        <p:spPr>
          <a:xfrm>
            <a:off x="4918858" y="3429567"/>
            <a:ext cx="1221865" cy="494174"/>
          </a:xfrm>
          <a:prstGeom prst="roundRect">
            <a:avLst>
              <a:gd name="adj" fmla="val 8383"/>
            </a:avLst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600" dirty="0" smtClean="0">
                <a:solidFill>
                  <a:schemeClr val="tx2"/>
                </a:solidFill>
              </a:rPr>
              <a:t>Cat, (1</a:t>
            </a:r>
            <a:r>
              <a:rPr lang="en-US" altLang="zh-TW" sz="1600" smtClean="0">
                <a:solidFill>
                  <a:schemeClr val="tx2"/>
                </a:solidFill>
              </a:rPr>
              <a:t>, 1)</a:t>
            </a:r>
            <a:endParaRPr lang="en-US" altLang="zh-TW" sz="1600" dirty="0" smtClean="0">
              <a:solidFill>
                <a:schemeClr val="tx2"/>
              </a:solidFill>
            </a:endParaRPr>
          </a:p>
        </p:txBody>
      </p:sp>
      <p:sp>
        <p:nvSpPr>
          <p:cNvPr id="21" name="圓角矩形 8"/>
          <p:cNvSpPr/>
          <p:nvPr/>
        </p:nvSpPr>
        <p:spPr>
          <a:xfrm>
            <a:off x="4918858" y="4550348"/>
            <a:ext cx="1221865" cy="494174"/>
          </a:xfrm>
          <a:prstGeom prst="roundRect">
            <a:avLst>
              <a:gd name="adj" fmla="val 8383"/>
            </a:avLst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600" smtClean="0">
                <a:solidFill>
                  <a:schemeClr val="tx2"/>
                </a:solidFill>
              </a:rPr>
              <a:t>Dog, </a:t>
            </a:r>
            <a:r>
              <a:rPr lang="en-US" altLang="zh-TW" sz="1600" dirty="0" smtClean="0">
                <a:solidFill>
                  <a:schemeClr val="tx2"/>
                </a:solidFill>
              </a:rPr>
              <a:t>(1, 1)</a:t>
            </a:r>
          </a:p>
        </p:txBody>
      </p:sp>
      <p:sp>
        <p:nvSpPr>
          <p:cNvPr id="22" name="圓角矩形 8"/>
          <p:cNvSpPr/>
          <p:nvPr/>
        </p:nvSpPr>
        <p:spPr>
          <a:xfrm>
            <a:off x="4918858" y="5671130"/>
            <a:ext cx="1221865" cy="494174"/>
          </a:xfrm>
          <a:prstGeom prst="roundRect">
            <a:avLst>
              <a:gd name="adj" fmla="val 8383"/>
            </a:avLst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600" dirty="0" smtClean="0">
                <a:solidFill>
                  <a:schemeClr val="tx2"/>
                </a:solidFill>
              </a:rPr>
              <a:t>Love, (1, 1)</a:t>
            </a:r>
          </a:p>
        </p:txBody>
      </p:sp>
      <p:sp>
        <p:nvSpPr>
          <p:cNvPr id="23" name="圓角矩形 8"/>
          <p:cNvSpPr/>
          <p:nvPr/>
        </p:nvSpPr>
        <p:spPr>
          <a:xfrm>
            <a:off x="6542749" y="2276872"/>
            <a:ext cx="1221865" cy="526088"/>
          </a:xfrm>
          <a:prstGeom prst="roundRect">
            <a:avLst>
              <a:gd name="adj" fmla="val 8383"/>
            </a:avLst>
          </a:prstGeom>
          <a:solidFill>
            <a:srgbClr val="FFC000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600" dirty="0" smtClean="0">
                <a:solidFill>
                  <a:schemeClr val="tx2"/>
                </a:solidFill>
              </a:rPr>
              <a:t>Bird, 3</a:t>
            </a:r>
          </a:p>
        </p:txBody>
      </p:sp>
      <p:sp>
        <p:nvSpPr>
          <p:cNvPr id="24" name="圓角矩形 8"/>
          <p:cNvSpPr/>
          <p:nvPr/>
        </p:nvSpPr>
        <p:spPr>
          <a:xfrm>
            <a:off x="6542749" y="3429567"/>
            <a:ext cx="1221865" cy="494174"/>
          </a:xfrm>
          <a:prstGeom prst="roundRect">
            <a:avLst>
              <a:gd name="adj" fmla="val 8383"/>
            </a:avLst>
          </a:prstGeom>
          <a:solidFill>
            <a:srgbClr val="FFC000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600" dirty="0" smtClean="0">
                <a:solidFill>
                  <a:schemeClr val="tx2"/>
                </a:solidFill>
              </a:rPr>
              <a:t>Cat, 2</a:t>
            </a:r>
          </a:p>
        </p:txBody>
      </p:sp>
      <p:sp>
        <p:nvSpPr>
          <p:cNvPr id="25" name="圓角矩形 8"/>
          <p:cNvSpPr/>
          <p:nvPr/>
        </p:nvSpPr>
        <p:spPr>
          <a:xfrm>
            <a:off x="6542749" y="4550348"/>
            <a:ext cx="1221865" cy="494174"/>
          </a:xfrm>
          <a:prstGeom prst="roundRect">
            <a:avLst>
              <a:gd name="adj" fmla="val 8383"/>
            </a:avLst>
          </a:prstGeom>
          <a:solidFill>
            <a:srgbClr val="FFC000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600" dirty="0" smtClean="0">
                <a:solidFill>
                  <a:schemeClr val="tx2"/>
                </a:solidFill>
              </a:rPr>
              <a:t>Dog, 2</a:t>
            </a:r>
          </a:p>
        </p:txBody>
      </p:sp>
      <p:sp>
        <p:nvSpPr>
          <p:cNvPr id="26" name="圓角矩形 8"/>
          <p:cNvSpPr/>
          <p:nvPr/>
        </p:nvSpPr>
        <p:spPr>
          <a:xfrm>
            <a:off x="6542749" y="5671130"/>
            <a:ext cx="1221865" cy="494174"/>
          </a:xfrm>
          <a:prstGeom prst="roundRect">
            <a:avLst>
              <a:gd name="adj" fmla="val 8383"/>
            </a:avLst>
          </a:prstGeom>
          <a:solidFill>
            <a:srgbClr val="FFC000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600" dirty="0" smtClean="0">
                <a:solidFill>
                  <a:schemeClr val="tx2"/>
                </a:solidFill>
              </a:rPr>
              <a:t>Love, 2</a:t>
            </a:r>
          </a:p>
        </p:txBody>
      </p:sp>
      <p:sp>
        <p:nvSpPr>
          <p:cNvPr id="27" name="圓角矩形 8"/>
          <p:cNvSpPr/>
          <p:nvPr/>
        </p:nvSpPr>
        <p:spPr>
          <a:xfrm>
            <a:off x="8183679" y="3540498"/>
            <a:ext cx="870425" cy="1400670"/>
          </a:xfrm>
          <a:prstGeom prst="roundRect">
            <a:avLst>
              <a:gd name="adj" fmla="val 8383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600" dirty="0" smtClean="0">
                <a:solidFill>
                  <a:schemeClr val="tx2"/>
                </a:solidFill>
              </a:rPr>
              <a:t>Bird, 3</a:t>
            </a:r>
          </a:p>
          <a:p>
            <a:pPr algn="ctr">
              <a:defRPr/>
            </a:pPr>
            <a:r>
              <a:rPr lang="en-US" altLang="zh-TW" sz="1600" dirty="0" smtClean="0">
                <a:solidFill>
                  <a:schemeClr val="tx2"/>
                </a:solidFill>
              </a:rPr>
              <a:t>Cat, 2</a:t>
            </a:r>
          </a:p>
          <a:p>
            <a:pPr algn="ctr">
              <a:defRPr/>
            </a:pPr>
            <a:r>
              <a:rPr lang="en-US" altLang="zh-TW" sz="1600" dirty="0" smtClean="0">
                <a:solidFill>
                  <a:schemeClr val="tx2"/>
                </a:solidFill>
              </a:rPr>
              <a:t>Dog, 2</a:t>
            </a:r>
          </a:p>
          <a:p>
            <a:pPr algn="ctr">
              <a:defRPr/>
            </a:pPr>
            <a:r>
              <a:rPr lang="en-US" altLang="zh-TW" sz="1600" dirty="0" smtClean="0">
                <a:solidFill>
                  <a:schemeClr val="tx2"/>
                </a:solidFill>
              </a:rPr>
              <a:t>Love, 2</a:t>
            </a:r>
          </a:p>
        </p:txBody>
      </p:sp>
      <p:sp>
        <p:nvSpPr>
          <p:cNvPr id="29" name="標題 1"/>
          <p:cNvSpPr txBox="1">
            <a:spLocks/>
          </p:cNvSpPr>
          <p:nvPr/>
        </p:nvSpPr>
        <p:spPr bwMode="auto">
          <a:xfrm>
            <a:off x="446253" y="123777"/>
            <a:ext cx="8229600" cy="99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 altLang="zh-TW" dirty="0" smtClean="0">
                <a:solidFill>
                  <a:schemeClr val="accent1"/>
                </a:solidFill>
                <a:latin typeface="Calibri" charset="0"/>
                <a:ea typeface="標楷體" charset="-120"/>
              </a:rPr>
              <a:t>MapReduce Word Count</a:t>
            </a:r>
            <a:endParaRPr kumimoji="0" lang="zh-TW" altLang="en-US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cxnSp>
        <p:nvCxnSpPr>
          <p:cNvPr id="31" name="Straight Arrow Connector 30"/>
          <p:cNvCxnSpPr>
            <a:endCxn id="11" idx="1"/>
          </p:cNvCxnSpPr>
          <p:nvPr/>
        </p:nvCxnSpPr>
        <p:spPr>
          <a:xfrm flipV="1">
            <a:off x="1479143" y="2879805"/>
            <a:ext cx="402026" cy="91234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0" idx="3"/>
            <a:endCxn id="12" idx="1"/>
          </p:cNvCxnSpPr>
          <p:nvPr/>
        </p:nvCxnSpPr>
        <p:spPr>
          <a:xfrm>
            <a:off x="1479143" y="4041068"/>
            <a:ext cx="402026" cy="1413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13" idx="1"/>
          </p:cNvCxnSpPr>
          <p:nvPr/>
        </p:nvCxnSpPr>
        <p:spPr>
          <a:xfrm>
            <a:off x="1479143" y="4318241"/>
            <a:ext cx="402026" cy="94592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1" idx="3"/>
            <a:endCxn id="15" idx="1"/>
          </p:cNvCxnSpPr>
          <p:nvPr/>
        </p:nvCxnSpPr>
        <p:spPr>
          <a:xfrm>
            <a:off x="3216059" y="2879805"/>
            <a:ext cx="40202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2" idx="3"/>
            <a:endCxn id="16" idx="1"/>
          </p:cNvCxnSpPr>
          <p:nvPr/>
        </p:nvCxnSpPr>
        <p:spPr>
          <a:xfrm flipV="1">
            <a:off x="3216059" y="4050203"/>
            <a:ext cx="402026" cy="499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3" idx="3"/>
            <a:endCxn id="18" idx="1"/>
          </p:cNvCxnSpPr>
          <p:nvPr/>
        </p:nvCxnSpPr>
        <p:spPr>
          <a:xfrm>
            <a:off x="3216059" y="5264165"/>
            <a:ext cx="402026" cy="1017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endCxn id="21" idx="1"/>
          </p:cNvCxnSpPr>
          <p:nvPr/>
        </p:nvCxnSpPr>
        <p:spPr>
          <a:xfrm>
            <a:off x="4516832" y="2620573"/>
            <a:ext cx="402026" cy="2176862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5" idx="3"/>
            <a:endCxn id="22" idx="1"/>
          </p:cNvCxnSpPr>
          <p:nvPr/>
        </p:nvCxnSpPr>
        <p:spPr>
          <a:xfrm>
            <a:off x="4516832" y="2879805"/>
            <a:ext cx="402026" cy="3038412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endCxn id="20" idx="1"/>
          </p:cNvCxnSpPr>
          <p:nvPr/>
        </p:nvCxnSpPr>
        <p:spPr>
          <a:xfrm>
            <a:off x="4525351" y="3180950"/>
            <a:ext cx="393507" cy="495704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endCxn id="19" idx="1"/>
          </p:cNvCxnSpPr>
          <p:nvPr/>
        </p:nvCxnSpPr>
        <p:spPr>
          <a:xfrm flipV="1">
            <a:off x="4516832" y="2539916"/>
            <a:ext cx="402026" cy="1298704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16" idx="3"/>
            <a:endCxn id="22" idx="1"/>
          </p:cNvCxnSpPr>
          <p:nvPr/>
        </p:nvCxnSpPr>
        <p:spPr>
          <a:xfrm>
            <a:off x="4516832" y="4050203"/>
            <a:ext cx="402026" cy="1868014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endCxn id="19" idx="1"/>
          </p:cNvCxnSpPr>
          <p:nvPr/>
        </p:nvCxnSpPr>
        <p:spPr>
          <a:xfrm flipV="1">
            <a:off x="4516832" y="2539916"/>
            <a:ext cx="402026" cy="1857640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endCxn id="21" idx="1"/>
          </p:cNvCxnSpPr>
          <p:nvPr/>
        </p:nvCxnSpPr>
        <p:spPr>
          <a:xfrm flipV="1">
            <a:off x="4525351" y="4797435"/>
            <a:ext cx="393507" cy="247087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18" idx="3"/>
          </p:cNvCxnSpPr>
          <p:nvPr/>
        </p:nvCxnSpPr>
        <p:spPr>
          <a:xfrm flipV="1">
            <a:off x="4516832" y="2710791"/>
            <a:ext cx="419065" cy="2563548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endCxn id="20" idx="1"/>
          </p:cNvCxnSpPr>
          <p:nvPr/>
        </p:nvCxnSpPr>
        <p:spPr>
          <a:xfrm flipV="1">
            <a:off x="4516832" y="3676654"/>
            <a:ext cx="402026" cy="1861109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>
            <a:stCxn id="19" idx="3"/>
            <a:endCxn id="23" idx="1"/>
          </p:cNvCxnSpPr>
          <p:nvPr/>
        </p:nvCxnSpPr>
        <p:spPr>
          <a:xfrm>
            <a:off x="6140723" y="2539916"/>
            <a:ext cx="40202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20" idx="3"/>
            <a:endCxn id="24" idx="1"/>
          </p:cNvCxnSpPr>
          <p:nvPr/>
        </p:nvCxnSpPr>
        <p:spPr>
          <a:xfrm>
            <a:off x="6140723" y="3676654"/>
            <a:ext cx="40202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21" idx="3"/>
            <a:endCxn id="25" idx="1"/>
          </p:cNvCxnSpPr>
          <p:nvPr/>
        </p:nvCxnSpPr>
        <p:spPr>
          <a:xfrm>
            <a:off x="6140723" y="4797435"/>
            <a:ext cx="40202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stCxn id="22" idx="3"/>
            <a:endCxn id="26" idx="1"/>
          </p:cNvCxnSpPr>
          <p:nvPr/>
        </p:nvCxnSpPr>
        <p:spPr>
          <a:xfrm>
            <a:off x="6140723" y="5918217"/>
            <a:ext cx="40202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23" idx="3"/>
          </p:cNvCxnSpPr>
          <p:nvPr/>
        </p:nvCxnSpPr>
        <p:spPr>
          <a:xfrm>
            <a:off x="7764614" y="2539916"/>
            <a:ext cx="419065" cy="133916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24" idx="3"/>
          </p:cNvCxnSpPr>
          <p:nvPr/>
        </p:nvCxnSpPr>
        <p:spPr>
          <a:xfrm>
            <a:off x="7764614" y="3676654"/>
            <a:ext cx="419065" cy="43900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>
            <a:stCxn id="25" idx="3"/>
          </p:cNvCxnSpPr>
          <p:nvPr/>
        </p:nvCxnSpPr>
        <p:spPr>
          <a:xfrm flipV="1">
            <a:off x="7764614" y="4415294"/>
            <a:ext cx="419065" cy="38214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26" idx="3"/>
          </p:cNvCxnSpPr>
          <p:nvPr/>
        </p:nvCxnSpPr>
        <p:spPr>
          <a:xfrm flipV="1">
            <a:off x="7764614" y="4607208"/>
            <a:ext cx="419065" cy="131100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8104515" y="134076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Output</a:t>
            </a:r>
            <a:endParaRPr lang="en-US" b="1" dirty="0"/>
          </a:p>
        </p:txBody>
      </p:sp>
      <p:sp>
        <p:nvSpPr>
          <p:cNvPr id="124" name="TextBox 123"/>
          <p:cNvSpPr txBox="1"/>
          <p:nvPr/>
        </p:nvSpPr>
        <p:spPr>
          <a:xfrm>
            <a:off x="2195736" y="134076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Split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3764067" y="134076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Map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4990700" y="134076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Shuffle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6610141" y="1340768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Reduce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1547664" y="1710100"/>
            <a:ext cx="6408712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638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3012"/>
          </a:xfrm>
        </p:spPr>
        <p:txBody>
          <a:bodyPr/>
          <a:lstStyle/>
          <a:p>
            <a:r>
              <a:rPr lang="en-US" altLang="zh-TW" sz="9600">
                <a:solidFill>
                  <a:srgbClr val="FF0000"/>
                </a:solidFill>
                <a:latin typeface="Calibri" charset="0"/>
                <a:ea typeface="標楷體" charset="-120"/>
              </a:rPr>
              <a:t>Hadoop Ecosystem</a:t>
            </a:r>
            <a:endParaRPr lang="en-US" altLang="en-US" sz="9600">
              <a:latin typeface="Calibri" charset="0"/>
              <a:ea typeface="標楷體" charset="-120"/>
            </a:endParaRPr>
          </a:p>
        </p:txBody>
      </p:sp>
      <p:sp>
        <p:nvSpPr>
          <p:cNvPr id="2765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861C340-E02F-4946-93B2-D940F6B0A49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878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標題 1"/>
          <p:cNvSpPr>
            <a:spLocks noGrp="1"/>
          </p:cNvSpPr>
          <p:nvPr>
            <p:ph type="title"/>
          </p:nvPr>
        </p:nvSpPr>
        <p:spPr>
          <a:xfrm>
            <a:off x="511175" y="2852738"/>
            <a:ext cx="8229600" cy="3097212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The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Apache™ Hadoop® </a:t>
            </a:r>
            <a:r>
              <a:rPr lang="en-US" altLang="zh-TW">
                <a:latin typeface="Calibri" charset="0"/>
                <a:ea typeface="標楷體" charset="-120"/>
              </a:rPr>
              <a:t>project develops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open-source software</a:t>
            </a:r>
            <a:r>
              <a:rPr lang="en-US" altLang="zh-TW">
                <a:latin typeface="Calibri" charset="0"/>
                <a:ea typeface="標楷體" charset="-120"/>
              </a:rPr>
              <a:t> for reliable, scalable, </a:t>
            </a:r>
            <a:br>
              <a:rPr lang="en-US" altLang="zh-TW"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distributed computing</a:t>
            </a:r>
            <a:r>
              <a:rPr lang="en-US" altLang="zh-TW">
                <a:latin typeface="Calibri" charset="0"/>
                <a:ea typeface="標楷體" charset="-120"/>
              </a:rPr>
              <a:t>.</a:t>
            </a:r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2867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5CBFE1D-D524-1C4D-B2C4-710C99490B4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8675" name="Picture 2" descr="Hado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92150"/>
            <a:ext cx="7621588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矩形 4"/>
          <p:cNvSpPr>
            <a:spLocks noChangeArrowheads="1"/>
          </p:cNvSpPr>
          <p:nvPr/>
        </p:nvSpPr>
        <p:spPr bwMode="auto">
          <a:xfrm>
            <a:off x="3578225" y="6608763"/>
            <a:ext cx="2506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>
                <a:solidFill>
                  <a:srgbClr val="BFBFBF"/>
                </a:solidFill>
              </a:rPr>
              <a:t>Source: </a:t>
            </a:r>
            <a:r>
              <a:rPr lang="en-US" altLang="zh-TW" sz="1200">
                <a:solidFill>
                  <a:srgbClr val="BFBFBF"/>
                </a:solidFill>
                <a:hlinkClick r:id="rId3"/>
              </a:rPr>
              <a:t>http://hadoop.apache.org/</a:t>
            </a:r>
            <a:endParaRPr lang="en-US" altLang="zh-TW" sz="120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63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9D0E726-A61F-B842-A6A0-864DAD71B3E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9698" name="Picture 2" descr="Hado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92150"/>
            <a:ext cx="7621588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1262063" y="4805363"/>
            <a:ext cx="3306762" cy="688975"/>
          </a:xfrm>
          <a:prstGeom prst="roundRect">
            <a:avLst>
              <a:gd name="adj" fmla="val 11658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4400" b="1" dirty="0">
                <a:solidFill>
                  <a:schemeClr val="accent5">
                    <a:lumMod val="75000"/>
                  </a:schemeClr>
                </a:solidFill>
              </a:rPr>
              <a:t>HDFS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1187450" y="3155950"/>
            <a:ext cx="3455988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4400" b="1" dirty="0">
                <a:solidFill>
                  <a:srgbClr val="FF0000"/>
                </a:solidFill>
              </a:rPr>
              <a:t>MapReduce</a:t>
            </a:r>
          </a:p>
        </p:txBody>
      </p:sp>
      <p:sp>
        <p:nvSpPr>
          <p:cNvPr id="29701" name="矩形 4"/>
          <p:cNvSpPr>
            <a:spLocks noChangeArrowheads="1"/>
          </p:cNvSpPr>
          <p:nvPr/>
        </p:nvSpPr>
        <p:spPr bwMode="auto">
          <a:xfrm>
            <a:off x="4859338" y="3074988"/>
            <a:ext cx="32289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4400" b="1">
                <a:solidFill>
                  <a:srgbClr val="FF0000"/>
                </a:solidFill>
              </a:rPr>
              <a:t>Processing</a:t>
            </a:r>
            <a:endParaRPr lang="zh-TW" altLang="en-US" sz="4400" b="1">
              <a:solidFill>
                <a:srgbClr val="FF0000"/>
              </a:solidFill>
            </a:endParaRPr>
          </a:p>
        </p:txBody>
      </p:sp>
      <p:sp>
        <p:nvSpPr>
          <p:cNvPr id="29702" name="矩形 8"/>
          <p:cNvSpPr>
            <a:spLocks noChangeArrowheads="1"/>
          </p:cNvSpPr>
          <p:nvPr/>
        </p:nvSpPr>
        <p:spPr bwMode="auto">
          <a:xfrm>
            <a:off x="5094288" y="4748213"/>
            <a:ext cx="2286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4400" b="1">
                <a:solidFill>
                  <a:schemeClr val="accent1"/>
                </a:solidFill>
              </a:rPr>
              <a:t>Storage</a:t>
            </a:r>
            <a:endParaRPr lang="zh-TW" altLang="en-US" sz="4400" b="1">
              <a:solidFill>
                <a:schemeClr val="accent1"/>
              </a:solidFill>
            </a:endParaRPr>
          </a:p>
        </p:txBody>
      </p:sp>
      <p:sp>
        <p:nvSpPr>
          <p:cNvPr id="29703" name="矩形 10"/>
          <p:cNvSpPr>
            <a:spLocks noChangeArrowheads="1"/>
          </p:cNvSpPr>
          <p:nvPr/>
        </p:nvSpPr>
        <p:spPr bwMode="auto">
          <a:xfrm>
            <a:off x="3578225" y="6608763"/>
            <a:ext cx="2506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>
                <a:solidFill>
                  <a:srgbClr val="BFBFBF"/>
                </a:solidFill>
              </a:rPr>
              <a:t>Source: </a:t>
            </a:r>
            <a:r>
              <a:rPr lang="en-US" altLang="zh-TW" sz="1200">
                <a:solidFill>
                  <a:srgbClr val="BFBFBF"/>
                </a:solidFill>
                <a:hlinkClick r:id="rId3"/>
              </a:rPr>
              <a:t>http://hadoop.apache.org/</a:t>
            </a:r>
            <a:endParaRPr lang="en-US" altLang="zh-TW" sz="1200">
              <a:solidFill>
                <a:srgbClr val="BFBFBF"/>
              </a:solidFill>
            </a:endParaRPr>
          </a:p>
        </p:txBody>
      </p:sp>
      <p:sp>
        <p:nvSpPr>
          <p:cNvPr id="12" name="加號 11"/>
          <p:cNvSpPr/>
          <p:nvPr/>
        </p:nvSpPr>
        <p:spPr>
          <a:xfrm>
            <a:off x="2339975" y="3933825"/>
            <a:ext cx="1238250" cy="719138"/>
          </a:xfrm>
          <a:prstGeom prst="mathPlu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93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   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>2017/02/15    </a:t>
            </a:r>
            <a:r>
              <a:rPr lang="en-US" altLang="zh-TW" sz="2400" dirty="0">
                <a:latin typeface="Calibri" charset="0"/>
                <a:ea typeface="標楷體" charset="-120"/>
              </a:rPr>
              <a:t>Course Orientation for Social Computing and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Big Data Analytics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(</a:t>
            </a:r>
            <a:r>
              <a:rPr lang="zh-TW" altLang="en-US" sz="2400" dirty="0">
                <a:latin typeface="Calibri" charset="0"/>
                <a:ea typeface="標楷體" charset="-120"/>
              </a:rPr>
              <a:t>社群運算與大數據分析課程介紹</a:t>
            </a:r>
            <a:r>
              <a:rPr lang="en-US" altLang="zh-TW" sz="2400" dirty="0">
                <a:latin typeface="Calibri" charset="0"/>
                <a:ea typeface="標楷體" charset="-120"/>
              </a:rPr>
              <a:t>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2   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>2017/02/22    </a:t>
            </a:r>
            <a:r>
              <a:rPr lang="en-US" altLang="zh-TW" sz="2400" dirty="0">
                <a:latin typeface="Calibri" charset="0"/>
                <a:ea typeface="標楷體" charset="-120"/>
              </a:rPr>
              <a:t>Data Science and Big Data Analytics: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</a:t>
            </a:r>
            <a:r>
              <a:rPr lang="en-US" altLang="zh-TW" sz="2200" dirty="0">
                <a:latin typeface="Calibri" charset="0"/>
                <a:ea typeface="標楷體" charset="-120"/>
              </a:rPr>
              <a:t>Discovering, Analyzing, Visualizing and Presenting Data </a:t>
            </a:r>
            <a:r>
              <a:rPr lang="en-US" altLang="zh-TW" sz="2400" dirty="0">
                <a:latin typeface="Calibri" charset="0"/>
                <a:ea typeface="標楷體" charset="-120"/>
              </a:rPr>
              <a:t/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(</a:t>
            </a:r>
            <a:r>
              <a:rPr lang="zh-TW" altLang="en-US" sz="2400" dirty="0">
                <a:latin typeface="Calibri" charset="0"/>
                <a:ea typeface="標楷體" charset="-120"/>
              </a:rPr>
              <a:t>資料科學與大數據分析：</a:t>
            </a:r>
            <a:r>
              <a:rPr lang="en-US" altLang="zh-TW" sz="2400" dirty="0">
                <a:latin typeface="Calibri" charset="0"/>
                <a:ea typeface="標楷體" charset="-120"/>
              </a:rPr>
              <a:t/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  </a:t>
            </a:r>
            <a:r>
              <a:rPr lang="zh-TW" altLang="en-US" sz="2400" dirty="0">
                <a:latin typeface="Calibri" charset="0"/>
                <a:ea typeface="標楷體" charset="-120"/>
              </a:rPr>
              <a:t>探索、分析、視覺化與呈現資料</a:t>
            </a:r>
            <a:r>
              <a:rPr lang="en-US" altLang="zh-TW" sz="2400" dirty="0">
                <a:latin typeface="Calibri" charset="0"/>
                <a:ea typeface="標楷體" charset="-120"/>
              </a:rPr>
              <a:t>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3    </a:t>
            </a:r>
            <a:r>
              <a:rPr lang="en-US" altLang="zh-TW" sz="24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2017/03/01    </a:t>
            </a: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Fundamental Big Data: MapReduce Paradigm, </a:t>
            </a:r>
            <a:b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                           Hadoop and Spark Ecosystem </a:t>
            </a:r>
            <a:b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                          (</a:t>
            </a:r>
            <a:r>
              <a:rPr lang="zh-TW" altLang="en-US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大數據基礎：</a:t>
            </a: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MapReduce</a:t>
            </a:r>
            <a:r>
              <a:rPr lang="zh-TW" altLang="en-US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典範、</a:t>
            </a: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                            Hadoop</a:t>
            </a:r>
            <a:r>
              <a:rPr lang="zh-TW" altLang="en-US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與</a:t>
            </a: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Spark</a:t>
            </a:r>
            <a:r>
              <a:rPr lang="zh-TW" altLang="en-US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生態系統</a:t>
            </a: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)</a:t>
            </a:r>
          </a:p>
        </p:txBody>
      </p:sp>
      <p:sp>
        <p:nvSpPr>
          <p:cNvPr id="10243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7230C8-8BCB-294A-A0DB-72C01E7CEC7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標題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8713787" cy="64770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Big Data with Hadoop Architecture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3072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C11A08B-8EE0-2A44-94DD-D6CDC48B575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836613"/>
            <a:ext cx="7848600" cy="574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矩形 1"/>
          <p:cNvSpPr>
            <a:spLocks noChangeArrowheads="1"/>
          </p:cNvSpPr>
          <p:nvPr/>
        </p:nvSpPr>
        <p:spPr bwMode="auto">
          <a:xfrm>
            <a:off x="1331913" y="6608763"/>
            <a:ext cx="6769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200">
                <a:solidFill>
                  <a:srgbClr val="BFBFBF"/>
                </a:solidFill>
              </a:rPr>
              <a:t>Source: </a:t>
            </a:r>
            <a:r>
              <a:rPr lang="en-US" altLang="zh-TW" sz="1200">
                <a:solidFill>
                  <a:srgbClr val="BFBFBF"/>
                </a:solidFill>
                <a:hlinkClick r:id="rId3"/>
              </a:rPr>
              <a:t>https://software.intel.com/sites/default/files/article/402274/etl-big-data-with-hadoop.pdf</a:t>
            </a:r>
            <a:endParaRPr lang="en-US" altLang="zh-TW" sz="120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382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FF7E649-F377-D540-B8BD-C86E173E5ED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65313"/>
            <a:ext cx="7561263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標題 1"/>
          <p:cNvSpPr>
            <a:spLocks noGrp="1"/>
          </p:cNvSpPr>
          <p:nvPr>
            <p:ph type="title"/>
          </p:nvPr>
        </p:nvSpPr>
        <p:spPr>
          <a:xfrm>
            <a:off x="179388" y="22225"/>
            <a:ext cx="8713787" cy="160655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Big Data with Hadoop Architecture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rgbClr val="376092"/>
                </a:solidFill>
                <a:latin typeface="Calibri" charset="0"/>
                <a:ea typeface="標楷體" charset="-120"/>
              </a:rPr>
              <a:t>Logical Architecture</a:t>
            </a:r>
            <a:r>
              <a:rPr lang="en-US" altLang="zh-TW" sz="3200">
                <a:solidFill>
                  <a:srgbClr val="376092"/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 sz="3200">
                <a:solidFill>
                  <a:srgbClr val="376092"/>
                </a:solidFill>
                <a:latin typeface="Calibri" charset="0"/>
                <a:ea typeface="標楷體" charset="-120"/>
              </a:rPr>
            </a:br>
            <a:r>
              <a:rPr lang="en-US" altLang="zh-TW" sz="3200">
                <a:solidFill>
                  <a:srgbClr val="376092"/>
                </a:solidFill>
                <a:latin typeface="Calibri" charset="0"/>
                <a:ea typeface="標楷體" charset="-120"/>
              </a:rPr>
              <a:t>Processing: MapReduce</a:t>
            </a:r>
            <a:endParaRPr lang="zh-TW" altLang="en-US" sz="3200">
              <a:solidFill>
                <a:srgbClr val="376092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31748" name="矩形 6"/>
          <p:cNvSpPr>
            <a:spLocks noChangeArrowheads="1"/>
          </p:cNvSpPr>
          <p:nvPr/>
        </p:nvSpPr>
        <p:spPr bwMode="auto">
          <a:xfrm>
            <a:off x="1331913" y="6608763"/>
            <a:ext cx="6769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200">
                <a:solidFill>
                  <a:srgbClr val="BFBFBF"/>
                </a:solidFill>
              </a:rPr>
              <a:t>Source: </a:t>
            </a:r>
            <a:r>
              <a:rPr lang="en-US" altLang="zh-TW" sz="1200">
                <a:solidFill>
                  <a:srgbClr val="BFBFBF"/>
                </a:solidFill>
                <a:hlinkClick r:id="rId3"/>
              </a:rPr>
              <a:t>https://software.intel.com/sites/default/files/article/402274/etl-big-data-with-hadoop.pdf</a:t>
            </a:r>
            <a:endParaRPr lang="en-US" altLang="zh-TW" sz="120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611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56BF9B6-402C-3E43-AC51-372EF31D833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2770" name="標題 1"/>
          <p:cNvSpPr>
            <a:spLocks noGrp="1"/>
          </p:cNvSpPr>
          <p:nvPr>
            <p:ph type="title"/>
          </p:nvPr>
        </p:nvSpPr>
        <p:spPr>
          <a:xfrm>
            <a:off x="179388" y="22225"/>
            <a:ext cx="8713787" cy="1843088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Big Data with Hadoop Architecture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rgbClr val="376092"/>
                </a:solidFill>
                <a:latin typeface="Calibri" charset="0"/>
                <a:ea typeface="標楷體" charset="-120"/>
              </a:rPr>
              <a:t>Logical Architecture</a:t>
            </a:r>
            <a:r>
              <a:rPr lang="en-US" altLang="zh-TW" sz="3200">
                <a:solidFill>
                  <a:srgbClr val="376092"/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 sz="3200">
                <a:solidFill>
                  <a:srgbClr val="376092"/>
                </a:solidFill>
                <a:latin typeface="Calibri" charset="0"/>
                <a:ea typeface="標楷體" charset="-120"/>
              </a:rPr>
            </a:br>
            <a:r>
              <a:rPr lang="en-US" altLang="zh-TW" sz="3200">
                <a:solidFill>
                  <a:srgbClr val="376092"/>
                </a:solidFill>
                <a:latin typeface="Calibri" charset="0"/>
                <a:ea typeface="標楷體" charset="-120"/>
              </a:rPr>
              <a:t>Storage: HDFS</a:t>
            </a:r>
            <a:endParaRPr lang="zh-TW" altLang="en-US" sz="3200">
              <a:solidFill>
                <a:srgbClr val="376092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32771" name="矩形 6"/>
          <p:cNvSpPr>
            <a:spLocks noChangeArrowheads="1"/>
          </p:cNvSpPr>
          <p:nvPr/>
        </p:nvSpPr>
        <p:spPr bwMode="auto">
          <a:xfrm>
            <a:off x="1331913" y="6608763"/>
            <a:ext cx="6769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200">
                <a:solidFill>
                  <a:srgbClr val="BFBFBF"/>
                </a:solidFill>
              </a:rPr>
              <a:t>Source: </a:t>
            </a:r>
            <a:r>
              <a:rPr lang="en-US" altLang="zh-TW" sz="1200">
                <a:solidFill>
                  <a:srgbClr val="BFBFBF"/>
                </a:solidFill>
                <a:hlinkClick r:id="rId2"/>
              </a:rPr>
              <a:t>https://software.intel.com/sites/default/files/article/402274/etl-big-data-with-hadoop.pdf</a:t>
            </a:r>
            <a:endParaRPr lang="en-US" altLang="zh-TW" sz="1200">
              <a:solidFill>
                <a:srgbClr val="BFBFBF"/>
              </a:solidFill>
            </a:endParaRP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271713"/>
            <a:ext cx="8731250" cy="36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9846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D622A71-0337-FD49-963C-BB2F3DF500B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58975"/>
            <a:ext cx="8315325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標題 1"/>
          <p:cNvSpPr>
            <a:spLocks noGrp="1"/>
          </p:cNvSpPr>
          <p:nvPr>
            <p:ph type="title"/>
          </p:nvPr>
        </p:nvSpPr>
        <p:spPr>
          <a:xfrm>
            <a:off x="179388" y="22225"/>
            <a:ext cx="8713787" cy="1843088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Big Data with Hadoop Architecture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rgbClr val="376092"/>
                </a:solidFill>
                <a:latin typeface="Calibri" charset="0"/>
                <a:ea typeface="標楷體" charset="-120"/>
              </a:rPr>
              <a:t>Process Flow</a:t>
            </a:r>
            <a:endParaRPr lang="zh-TW" altLang="en-US" sz="3200">
              <a:solidFill>
                <a:srgbClr val="376092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33796" name="矩形 6"/>
          <p:cNvSpPr>
            <a:spLocks noChangeArrowheads="1"/>
          </p:cNvSpPr>
          <p:nvPr/>
        </p:nvSpPr>
        <p:spPr bwMode="auto">
          <a:xfrm>
            <a:off x="1331913" y="6608763"/>
            <a:ext cx="6769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200">
                <a:solidFill>
                  <a:srgbClr val="BFBFBF"/>
                </a:solidFill>
              </a:rPr>
              <a:t>Source: </a:t>
            </a:r>
            <a:r>
              <a:rPr lang="en-US" altLang="zh-TW" sz="1200">
                <a:solidFill>
                  <a:srgbClr val="BFBFBF"/>
                </a:solidFill>
                <a:hlinkClick r:id="rId3"/>
              </a:rPr>
              <a:t>https://software.intel.com/sites/default/files/article/402274/etl-big-data-with-hadoop.pdf</a:t>
            </a:r>
            <a:endParaRPr lang="en-US" altLang="zh-TW" sz="120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238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E50024A-1DFF-F147-BC34-F9144F09F80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557338"/>
            <a:ext cx="7045325" cy="47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標題 1"/>
          <p:cNvSpPr>
            <a:spLocks noGrp="1"/>
          </p:cNvSpPr>
          <p:nvPr>
            <p:ph type="title"/>
          </p:nvPr>
        </p:nvSpPr>
        <p:spPr>
          <a:xfrm>
            <a:off x="179388" y="22225"/>
            <a:ext cx="8713787" cy="1319213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Big Data with Hadoop Architecture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rgbClr val="376092"/>
                </a:solidFill>
                <a:latin typeface="Calibri" charset="0"/>
                <a:ea typeface="標楷體" charset="-120"/>
              </a:rPr>
              <a:t>Hadoop Cluster</a:t>
            </a:r>
            <a:endParaRPr lang="zh-TW" altLang="en-US" sz="3200">
              <a:solidFill>
                <a:srgbClr val="376092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34820" name="矩形 6"/>
          <p:cNvSpPr>
            <a:spLocks noChangeArrowheads="1"/>
          </p:cNvSpPr>
          <p:nvPr/>
        </p:nvSpPr>
        <p:spPr bwMode="auto">
          <a:xfrm>
            <a:off x="1331913" y="6608763"/>
            <a:ext cx="6769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200">
                <a:solidFill>
                  <a:srgbClr val="BFBFBF"/>
                </a:solidFill>
              </a:rPr>
              <a:t>Source: </a:t>
            </a:r>
            <a:r>
              <a:rPr lang="en-US" altLang="zh-TW" sz="1200">
                <a:solidFill>
                  <a:srgbClr val="BFBFBF"/>
                </a:solidFill>
                <a:hlinkClick r:id="rId3"/>
              </a:rPr>
              <a:t>https://software.intel.com/sites/default/files/article/402274/etl-big-data-with-hadoop.pdf</a:t>
            </a:r>
            <a:endParaRPr lang="en-US" altLang="zh-TW" sz="120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136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538" t="8830" r="1389" b="9975"/>
          <a:stretch/>
        </p:blipFill>
        <p:spPr>
          <a:xfrm>
            <a:off x="107504" y="1196752"/>
            <a:ext cx="8928992" cy="5251103"/>
          </a:xfrm>
          <a:prstGeom prst="rect">
            <a:avLst/>
          </a:prstGeom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Hadoop Ecosystem</a:t>
            </a:r>
            <a:endParaRPr lang="zh-TW" altLang="en-US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91680" y="6611779"/>
            <a:ext cx="61744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savvycomsoftware.com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/what-you-need-to-know-about-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hadoop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-and-its-ecosystem/</a:t>
            </a:r>
          </a:p>
        </p:txBody>
      </p:sp>
    </p:spTree>
    <p:extLst>
      <p:ext uri="{BB962C8B-B14F-4D97-AF65-F5344CB8AC3E}">
        <p14:creationId xmlns:p14="http://schemas.microsoft.com/office/powerpoint/2010/main" val="9878948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Hadoop Ecosystem</a:t>
            </a:r>
            <a:endParaRPr lang="zh-TW" altLang="en-US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3584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B817CFC-46BA-7847-8D45-B7633A5D267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5843" name="Picture 2" descr="The Hadoop eco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763588"/>
            <a:ext cx="7747000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矩形 4"/>
          <p:cNvSpPr>
            <a:spLocks noChangeArrowheads="1"/>
          </p:cNvSpPr>
          <p:nvPr/>
        </p:nvSpPr>
        <p:spPr bwMode="auto">
          <a:xfrm>
            <a:off x="914400" y="6611938"/>
            <a:ext cx="72009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>
                <a:solidFill>
                  <a:srgbClr val="BFBFBF"/>
                </a:solidFill>
              </a:rPr>
              <a:t>Source: Shiva Achari (2015), Hadoop Essentials - Tackling the Challenges of Big Data with Hadoop, Packt Publishing</a:t>
            </a:r>
            <a:endParaRPr lang="zh-TW" altLang="en-US" sz="100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458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rgbClr val="558ED5"/>
                </a:solidFill>
                <a:latin typeface="Calibri" charset="0"/>
                <a:ea typeface="標楷體" charset="-120"/>
              </a:rPr>
              <a:t>HDP </a:t>
            </a:r>
            <a:r>
              <a:rPr lang="en-US" altLang="zh-TW" sz="3600">
                <a:solidFill>
                  <a:srgbClr val="558ED5"/>
                </a:solidFill>
                <a:latin typeface="Calibri" charset="0"/>
                <a:ea typeface="標楷體" charset="-120"/>
              </a:rPr>
              <a:t>(Hortonworks Data Platform)</a:t>
            </a:r>
            <a:r>
              <a:rPr lang="en-US" altLang="zh-TW">
                <a:solidFill>
                  <a:srgbClr val="558ED5"/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>
                <a:solidFill>
                  <a:srgbClr val="558ED5"/>
                </a:solidFill>
                <a:latin typeface="Calibri" charset="0"/>
                <a:ea typeface="標楷體" charset="-120"/>
              </a:rPr>
            </a:br>
            <a:r>
              <a:rPr lang="en-US" altLang="zh-TW" sz="3200">
                <a:solidFill>
                  <a:srgbClr val="558ED5"/>
                </a:solidFill>
                <a:latin typeface="Calibri" charset="0"/>
                <a:ea typeface="標楷體" charset="-120"/>
              </a:rPr>
              <a:t>A Complete Enterprise Hadoop Data Platform</a:t>
            </a:r>
            <a:endParaRPr lang="zh-TW" altLang="en-US" sz="3200">
              <a:solidFill>
                <a:srgbClr val="558ED5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3686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4B9F903-1CE7-AC4A-B517-F7E544491EF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6867" name="矩形 4"/>
          <p:cNvSpPr>
            <a:spLocks noChangeArrowheads="1"/>
          </p:cNvSpPr>
          <p:nvPr/>
        </p:nvSpPr>
        <p:spPr bwMode="auto">
          <a:xfrm>
            <a:off x="3244850" y="6608763"/>
            <a:ext cx="2654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>
                <a:solidFill>
                  <a:srgbClr val="BFBFBF"/>
                </a:solidFill>
              </a:rPr>
              <a:t>Source: </a:t>
            </a:r>
            <a:r>
              <a:rPr lang="en-US" altLang="zh-TW" sz="1200">
                <a:solidFill>
                  <a:srgbClr val="BFBFBF"/>
                </a:solidFill>
                <a:hlinkClick r:id="rId2"/>
              </a:rPr>
              <a:t>http://hortonworks.com/hdp/</a:t>
            </a:r>
            <a:endParaRPr lang="en-US" altLang="zh-TW" sz="1200">
              <a:solidFill>
                <a:srgbClr val="BFBFBF"/>
              </a:solidFill>
            </a:endParaRPr>
          </a:p>
        </p:txBody>
      </p:sp>
      <p:pic>
        <p:nvPicPr>
          <p:cNvPr id="3686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9144000" cy="404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69" name="Group 5"/>
          <p:cNvGrpSpPr>
            <a:grpSpLocks/>
          </p:cNvGrpSpPr>
          <p:nvPr/>
        </p:nvGrpSpPr>
        <p:grpSpPr bwMode="auto">
          <a:xfrm>
            <a:off x="0" y="0"/>
            <a:ext cx="1187450" cy="476250"/>
            <a:chOff x="0" y="0"/>
            <a:chExt cx="1187624" cy="476672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87624" cy="4766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  <p:pic>
          <p:nvPicPr>
            <p:cNvPr id="36871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92" y="39875"/>
              <a:ext cx="1128440" cy="396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47038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4F81BD"/>
                </a:solidFill>
              </a:rPr>
              <a:t>Apache </a:t>
            </a:r>
            <a:r>
              <a:rPr lang="en-US" dirty="0" err="1" smtClean="0">
                <a:solidFill>
                  <a:srgbClr val="4F81BD"/>
                </a:solidFill>
              </a:rPr>
              <a:t>Hadoop</a:t>
            </a:r>
            <a:r>
              <a:rPr lang="en-US" dirty="0" smtClean="0">
                <a:solidFill>
                  <a:srgbClr val="4F81BD"/>
                </a:solidFill>
              </a:rPr>
              <a:t/>
            </a:r>
            <a:br>
              <a:rPr lang="en-US" dirty="0" smtClean="0">
                <a:solidFill>
                  <a:srgbClr val="4F81BD"/>
                </a:solidFill>
              </a:rPr>
            </a:b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Hortonworks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Data Platform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789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9102A58-8F0A-8148-B3D0-50F73F30E75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789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57338"/>
            <a:ext cx="8569325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矩形 4"/>
          <p:cNvSpPr>
            <a:spLocks noChangeArrowheads="1"/>
          </p:cNvSpPr>
          <p:nvPr/>
        </p:nvSpPr>
        <p:spPr bwMode="auto">
          <a:xfrm>
            <a:off x="3244850" y="6608763"/>
            <a:ext cx="2654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>
                <a:solidFill>
                  <a:srgbClr val="BFBFBF"/>
                </a:solidFill>
              </a:rPr>
              <a:t>Source: </a:t>
            </a:r>
            <a:r>
              <a:rPr lang="en-US" altLang="zh-TW" sz="1200">
                <a:solidFill>
                  <a:srgbClr val="BFBFBF"/>
                </a:solidFill>
                <a:hlinkClick r:id="rId3"/>
              </a:rPr>
              <a:t>http://hortonworks.com/hdp/</a:t>
            </a:r>
            <a:endParaRPr lang="en-US" altLang="zh-TW" sz="120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8495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Hadoop and Data Analytics Tools</a:t>
            </a:r>
          </a:p>
        </p:txBody>
      </p:sp>
      <p:sp>
        <p:nvSpPr>
          <p:cNvPr id="389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7A9B22B-0516-654C-A3C0-5103ED0A329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891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41500"/>
            <a:ext cx="8361363" cy="396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矩形 4"/>
          <p:cNvSpPr>
            <a:spLocks noChangeArrowheads="1"/>
          </p:cNvSpPr>
          <p:nvPr/>
        </p:nvSpPr>
        <p:spPr bwMode="auto">
          <a:xfrm>
            <a:off x="3244850" y="6608763"/>
            <a:ext cx="2654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>
                <a:solidFill>
                  <a:srgbClr val="BFBFBF"/>
                </a:solidFill>
              </a:rPr>
              <a:t>Source: </a:t>
            </a:r>
            <a:r>
              <a:rPr lang="en-US" altLang="zh-TW" sz="1200">
                <a:solidFill>
                  <a:srgbClr val="BFBFBF"/>
                </a:solidFill>
                <a:hlinkClick r:id="rId3"/>
              </a:rPr>
              <a:t>http://hortonworks.com/hdp/</a:t>
            </a:r>
            <a:endParaRPr lang="en-US" altLang="zh-TW" sz="120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solidFill>
                  <a:srgbClr val="953735"/>
                </a:solidFill>
                <a:latin typeface="Calibri" charset="0"/>
                <a:ea typeface="標楷體" charset="-120"/>
              </a:rPr>
              <a:t>4    </a:t>
            </a:r>
            <a:r>
              <a:rPr lang="en-US" altLang="zh-TW" sz="2400" dirty="0" smtClean="0">
                <a:solidFill>
                  <a:srgbClr val="953735"/>
                </a:solidFill>
                <a:latin typeface="Calibri" charset="0"/>
                <a:ea typeface="標楷體" charset="-120"/>
              </a:rPr>
              <a:t>2017/03/08    </a:t>
            </a:r>
            <a:r>
              <a:rPr lang="en-US" altLang="zh-TW" sz="2400" dirty="0">
                <a:solidFill>
                  <a:srgbClr val="953735"/>
                </a:solidFill>
                <a:latin typeface="Calibri" charset="0"/>
                <a:ea typeface="標楷體" charset="-120"/>
              </a:rPr>
              <a:t>Big Data Processing Platforms with SMACK: </a:t>
            </a:r>
            <a:br>
              <a:rPr lang="en-US" altLang="zh-TW" sz="2400" dirty="0">
                <a:solidFill>
                  <a:srgbClr val="953735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rgbClr val="953735"/>
                </a:solidFill>
                <a:latin typeface="Calibri" charset="0"/>
                <a:ea typeface="標楷體" charset="-120"/>
              </a:rPr>
              <a:t>                           Spark, </a:t>
            </a:r>
            <a:r>
              <a:rPr lang="en-US" altLang="zh-TW" sz="2400" dirty="0" err="1">
                <a:solidFill>
                  <a:srgbClr val="953735"/>
                </a:solidFill>
                <a:latin typeface="Calibri" charset="0"/>
                <a:ea typeface="標楷體" charset="-120"/>
              </a:rPr>
              <a:t>Mesos</a:t>
            </a:r>
            <a:r>
              <a:rPr lang="en-US" altLang="zh-TW" sz="2400" dirty="0">
                <a:solidFill>
                  <a:srgbClr val="953735"/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2400" dirty="0" err="1">
                <a:solidFill>
                  <a:srgbClr val="953735"/>
                </a:solidFill>
                <a:latin typeface="Calibri" charset="0"/>
                <a:ea typeface="標楷體" charset="-120"/>
              </a:rPr>
              <a:t>Akka</a:t>
            </a:r>
            <a:r>
              <a:rPr lang="en-US" altLang="zh-TW" sz="2400" dirty="0">
                <a:solidFill>
                  <a:srgbClr val="953735"/>
                </a:solidFill>
                <a:latin typeface="Calibri" charset="0"/>
                <a:ea typeface="標楷體" charset="-120"/>
              </a:rPr>
              <a:t>, Cassandra and Kafka </a:t>
            </a:r>
            <a:br>
              <a:rPr lang="en-US" altLang="zh-TW" sz="2400" dirty="0">
                <a:solidFill>
                  <a:srgbClr val="953735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rgbClr val="953735"/>
                </a:solidFill>
                <a:latin typeface="Calibri" charset="0"/>
                <a:ea typeface="標楷體" charset="-120"/>
              </a:rPr>
              <a:t>                           (</a:t>
            </a:r>
            <a:r>
              <a:rPr lang="zh-TW" altLang="en-US" sz="2400" dirty="0">
                <a:solidFill>
                  <a:srgbClr val="953735"/>
                </a:solidFill>
                <a:latin typeface="Calibri" charset="0"/>
                <a:ea typeface="標楷體" charset="-120"/>
              </a:rPr>
              <a:t>大數據處理平台</a:t>
            </a:r>
            <a:r>
              <a:rPr lang="en-US" altLang="zh-TW" sz="2400" dirty="0">
                <a:solidFill>
                  <a:srgbClr val="953735"/>
                </a:solidFill>
                <a:latin typeface="Calibri" charset="0"/>
                <a:ea typeface="標楷體" charset="-120"/>
              </a:rPr>
              <a:t>SMACK</a:t>
            </a:r>
            <a:r>
              <a:rPr lang="zh-TW" altLang="en-US" sz="2400" dirty="0">
                <a:solidFill>
                  <a:srgbClr val="953735"/>
                </a:solidFill>
                <a:latin typeface="Calibri" charset="0"/>
                <a:ea typeface="標楷體" charset="-120"/>
              </a:rPr>
              <a:t>：</a:t>
            </a:r>
            <a:r>
              <a:rPr lang="en-US" altLang="zh-TW" sz="2400" dirty="0">
                <a:solidFill>
                  <a:srgbClr val="953735"/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 sz="2400" dirty="0">
                <a:solidFill>
                  <a:srgbClr val="953735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rgbClr val="953735"/>
                </a:solidFill>
                <a:latin typeface="Calibri" charset="0"/>
                <a:ea typeface="標楷體" charset="-120"/>
              </a:rPr>
              <a:t>                             Spark, </a:t>
            </a:r>
            <a:r>
              <a:rPr lang="en-US" altLang="zh-TW" sz="2400" dirty="0" err="1">
                <a:solidFill>
                  <a:srgbClr val="953735"/>
                </a:solidFill>
                <a:latin typeface="Calibri" charset="0"/>
                <a:ea typeface="標楷體" charset="-120"/>
              </a:rPr>
              <a:t>Mesos</a:t>
            </a:r>
            <a:r>
              <a:rPr lang="en-US" altLang="zh-TW" sz="2400" dirty="0">
                <a:solidFill>
                  <a:srgbClr val="953735"/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2400" dirty="0" err="1">
                <a:solidFill>
                  <a:srgbClr val="953735"/>
                </a:solidFill>
                <a:latin typeface="Calibri" charset="0"/>
                <a:ea typeface="標楷體" charset="-120"/>
              </a:rPr>
              <a:t>Akka</a:t>
            </a:r>
            <a:r>
              <a:rPr lang="en-US" altLang="zh-TW" sz="2400" dirty="0">
                <a:solidFill>
                  <a:srgbClr val="953735"/>
                </a:solidFill>
                <a:latin typeface="Calibri" charset="0"/>
                <a:ea typeface="標楷體" charset="-120"/>
              </a:rPr>
              <a:t>, Cassandra, Kafka)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5    </a:t>
            </a:r>
            <a:r>
              <a:rPr lang="en-US" altLang="zh-TW" sz="2400" dirty="0" smtClean="0">
                <a:solidFill>
                  <a:schemeClr val="accent1"/>
                </a:solidFill>
                <a:latin typeface="Calibri" charset="0"/>
                <a:ea typeface="標楷體" charset="-120"/>
              </a:rPr>
              <a:t>2017/03/15    </a:t>
            </a: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Big Data Analytics with </a:t>
            </a:r>
            <a:r>
              <a:rPr lang="en-US" altLang="zh-TW" sz="24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in Python </a:t>
            </a:r>
            <a:b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                          (Python </a:t>
            </a:r>
            <a:r>
              <a:rPr lang="en-US" altLang="zh-TW" sz="24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zh-TW" altLang="en-US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大數據分析</a:t>
            </a: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6    </a:t>
            </a:r>
            <a:r>
              <a:rPr lang="en-US" altLang="zh-TW" sz="2400" dirty="0" smtClean="0">
                <a:solidFill>
                  <a:schemeClr val="accent1"/>
                </a:solidFill>
                <a:latin typeface="Calibri" charset="0"/>
                <a:ea typeface="標楷體" charset="-120"/>
              </a:rPr>
              <a:t>2017/03/22    </a:t>
            </a: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Finance Big Data Analytics with Pandas in Python</a:t>
            </a:r>
            <a:b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                          (Python Pandas </a:t>
            </a:r>
            <a:r>
              <a:rPr lang="zh-TW" altLang="en-US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財務大數據分析</a:t>
            </a: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7   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>2017/03/29    </a:t>
            </a:r>
            <a:r>
              <a:rPr lang="en-US" altLang="zh-TW" sz="2400" dirty="0">
                <a:latin typeface="Calibri" charset="0"/>
                <a:ea typeface="標楷體" charset="-120"/>
              </a:rPr>
              <a:t>Text Mining Techniques and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Natural Language Processing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(</a:t>
            </a:r>
            <a:r>
              <a:rPr lang="zh-TW" altLang="en-US" sz="2400" dirty="0">
                <a:latin typeface="Calibri" charset="0"/>
                <a:ea typeface="標楷體" charset="-120"/>
              </a:rPr>
              <a:t>文字探勘分析技術與自然語言處理</a:t>
            </a:r>
            <a:r>
              <a:rPr lang="en-US" altLang="zh-TW" sz="2400" dirty="0">
                <a:latin typeface="Calibri" charset="0"/>
                <a:ea typeface="標楷體" charset="-120"/>
              </a:rPr>
              <a:t>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solidFill>
                  <a:srgbClr val="7F7F7F"/>
                </a:solidFill>
                <a:latin typeface="Calibri" charset="0"/>
                <a:ea typeface="標楷體" charset="-120"/>
              </a:rPr>
              <a:t>8    </a:t>
            </a:r>
            <a:r>
              <a:rPr lang="en-US" altLang="zh-TW" sz="2400" dirty="0" smtClean="0">
                <a:solidFill>
                  <a:srgbClr val="7F7F7F"/>
                </a:solidFill>
                <a:latin typeface="Calibri" charset="0"/>
                <a:ea typeface="標楷體" charset="-120"/>
              </a:rPr>
              <a:t>2017/04/05    </a:t>
            </a:r>
            <a:r>
              <a:rPr lang="en-US" altLang="zh-TW" sz="2400" dirty="0">
                <a:solidFill>
                  <a:srgbClr val="7F7F7F"/>
                </a:solidFill>
                <a:latin typeface="Calibri" charset="0"/>
                <a:ea typeface="標楷體" charset="-120"/>
              </a:rPr>
              <a:t>Off-campus study (</a:t>
            </a:r>
            <a:r>
              <a:rPr lang="zh-TW" altLang="en-US" sz="2400" dirty="0">
                <a:solidFill>
                  <a:srgbClr val="7F7F7F"/>
                </a:solidFill>
                <a:latin typeface="Calibri" charset="0"/>
                <a:ea typeface="標楷體" charset="-120"/>
              </a:rPr>
              <a:t>教學行政觀摩日</a:t>
            </a:r>
            <a:r>
              <a:rPr lang="en-US" altLang="zh-TW" sz="2400" dirty="0">
                <a:solidFill>
                  <a:srgbClr val="7F7F7F"/>
                </a:solidFill>
                <a:latin typeface="Calibri" charset="0"/>
                <a:ea typeface="標楷體" charset="-120"/>
              </a:rPr>
              <a:t>)</a:t>
            </a:r>
          </a:p>
        </p:txBody>
      </p:sp>
      <p:sp>
        <p:nvSpPr>
          <p:cNvPr id="11267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126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809A6F3-DFBB-1641-9407-1706BC1E7DC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Hadoop 1  </a:t>
            </a: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  <a:sym typeface="Wingdings" charset="2"/>
              </a:rPr>
              <a:t></a:t>
            </a: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 Hadoop 2</a:t>
            </a:r>
          </a:p>
        </p:txBody>
      </p:sp>
      <p:sp>
        <p:nvSpPr>
          <p:cNvPr id="3993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9BC8B35-C1A2-B64B-8CDC-C82A80F262C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993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9144000" cy="479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矩形 4"/>
          <p:cNvSpPr>
            <a:spLocks noChangeArrowheads="1"/>
          </p:cNvSpPr>
          <p:nvPr/>
        </p:nvSpPr>
        <p:spPr bwMode="auto">
          <a:xfrm>
            <a:off x="3244850" y="6608763"/>
            <a:ext cx="31607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>
                <a:solidFill>
                  <a:srgbClr val="BFBFBF"/>
                </a:solidFill>
              </a:rPr>
              <a:t>Source: </a:t>
            </a:r>
            <a:r>
              <a:rPr lang="en-US" altLang="zh-TW" sz="1200">
                <a:solidFill>
                  <a:srgbClr val="BFBFBF"/>
                </a:solidFill>
                <a:hlinkClick r:id="rId3"/>
              </a:rPr>
              <a:t>http://hortonworks.com/hadoop/tez/</a:t>
            </a:r>
            <a:endParaRPr lang="en-US" altLang="zh-TW" sz="120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912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標題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Big Data Solution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4096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643D86A-3584-4943-BA85-079F6477421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0963" name="Picture 2" descr="Big Data Solu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00100"/>
            <a:ext cx="8277225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矩形 4"/>
          <p:cNvSpPr>
            <a:spLocks noChangeArrowheads="1"/>
          </p:cNvSpPr>
          <p:nvPr/>
        </p:nvSpPr>
        <p:spPr bwMode="auto">
          <a:xfrm>
            <a:off x="1154113" y="6608763"/>
            <a:ext cx="68357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200">
                <a:solidFill>
                  <a:srgbClr val="BFBFBF"/>
                </a:solidFill>
              </a:rPr>
              <a:t>Source: </a:t>
            </a:r>
            <a:r>
              <a:rPr lang="en-US" altLang="zh-TW" sz="1200">
                <a:solidFill>
                  <a:srgbClr val="BFBFBF"/>
                </a:solidFill>
                <a:hlinkClick r:id="rId3"/>
              </a:rPr>
              <a:t>http://www.newera-technologies.com/big-data-solution.html</a:t>
            </a:r>
            <a:endParaRPr lang="en-US" altLang="zh-TW" sz="1200">
              <a:solidFill>
                <a:srgbClr val="BFBFBF"/>
              </a:solidFill>
            </a:endParaRPr>
          </a:p>
        </p:txBody>
      </p:sp>
      <p:sp>
        <p:nvSpPr>
          <p:cNvPr id="6" name="圓角矩形 37"/>
          <p:cNvSpPr/>
          <p:nvPr/>
        </p:nvSpPr>
        <p:spPr>
          <a:xfrm>
            <a:off x="1907704" y="1092796"/>
            <a:ext cx="864096" cy="60801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圓角矩形 38"/>
          <p:cNvSpPr/>
          <p:nvPr/>
        </p:nvSpPr>
        <p:spPr>
          <a:xfrm>
            <a:off x="3738513" y="1092796"/>
            <a:ext cx="852488" cy="60801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圓角矩形 39"/>
          <p:cNvSpPr/>
          <p:nvPr/>
        </p:nvSpPr>
        <p:spPr>
          <a:xfrm>
            <a:off x="4644008" y="1092796"/>
            <a:ext cx="792561" cy="60801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文字方塊 40"/>
          <p:cNvSpPr txBox="1">
            <a:spLocks noChangeArrowheads="1"/>
          </p:cNvSpPr>
          <p:nvPr/>
        </p:nvSpPr>
        <p:spPr bwMode="auto">
          <a:xfrm flipH="1">
            <a:off x="2168054" y="680046"/>
            <a:ext cx="688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  <a:latin typeface="Arial" charset="0"/>
              </a:rPr>
              <a:t>EG</a:t>
            </a:r>
            <a:endParaRPr lang="zh-TW" altLang="en-US" sz="1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0" name="文字方塊 41"/>
          <p:cNvSpPr txBox="1">
            <a:spLocks noChangeArrowheads="1"/>
          </p:cNvSpPr>
          <p:nvPr/>
        </p:nvSpPr>
        <p:spPr bwMode="auto">
          <a:xfrm flipH="1">
            <a:off x="3738513" y="692746"/>
            <a:ext cx="688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  <a:latin typeface="Arial" charset="0"/>
              </a:rPr>
              <a:t>EM</a:t>
            </a:r>
            <a:endParaRPr lang="zh-TW" altLang="en-US" sz="1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1" name="文字方塊 42"/>
          <p:cNvSpPr txBox="1">
            <a:spLocks noChangeArrowheads="1"/>
          </p:cNvSpPr>
          <p:nvPr/>
        </p:nvSpPr>
        <p:spPr bwMode="auto">
          <a:xfrm flipH="1">
            <a:off x="4819601" y="692746"/>
            <a:ext cx="688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  <a:latin typeface="Arial" charset="0"/>
              </a:rPr>
              <a:t>VA</a:t>
            </a:r>
            <a:endParaRPr lang="zh-TW" altLang="en-US" sz="180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1386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Traditional ETL Architecture</a:t>
            </a:r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4198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32D709E-A385-6D45-896C-241F6888FC9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8629650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矩形 5"/>
          <p:cNvSpPr>
            <a:spLocks noChangeArrowheads="1"/>
          </p:cNvSpPr>
          <p:nvPr/>
        </p:nvSpPr>
        <p:spPr bwMode="auto">
          <a:xfrm>
            <a:off x="1331913" y="6608763"/>
            <a:ext cx="6769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200">
                <a:solidFill>
                  <a:srgbClr val="BFBFBF"/>
                </a:solidFill>
              </a:rPr>
              <a:t>Source: </a:t>
            </a:r>
            <a:r>
              <a:rPr lang="en-US" altLang="zh-TW" sz="1200">
                <a:solidFill>
                  <a:srgbClr val="BFBFBF"/>
                </a:solidFill>
                <a:hlinkClick r:id="rId3"/>
              </a:rPr>
              <a:t>https://software.intel.com/sites/default/files/article/402274/etl-big-data-with-hadoop.pdf</a:t>
            </a:r>
            <a:endParaRPr lang="en-US" altLang="zh-TW" sz="120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2569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D73F815-0AE3-5642-A551-898238A2CF9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3010" name="矩形 4"/>
          <p:cNvSpPr>
            <a:spLocks noChangeArrowheads="1"/>
          </p:cNvSpPr>
          <p:nvPr/>
        </p:nvSpPr>
        <p:spPr bwMode="auto">
          <a:xfrm>
            <a:off x="1331913" y="6608763"/>
            <a:ext cx="6769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200">
                <a:solidFill>
                  <a:srgbClr val="BFBFBF"/>
                </a:solidFill>
              </a:rPr>
              <a:t>Source: </a:t>
            </a:r>
            <a:r>
              <a:rPr lang="en-US" altLang="zh-TW" sz="1200">
                <a:solidFill>
                  <a:srgbClr val="BFBFBF"/>
                </a:solidFill>
                <a:hlinkClick r:id="rId2"/>
              </a:rPr>
              <a:t>https://software.intel.com/sites/default/files/article/402274/etl-big-data-with-hadoop.pdf</a:t>
            </a:r>
            <a:endParaRPr lang="en-US" altLang="zh-TW" sz="1200">
              <a:solidFill>
                <a:srgbClr val="BFBFBF"/>
              </a:solidFill>
            </a:endParaRP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71663"/>
            <a:ext cx="8770937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Offload ETL with Hadoop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(Big Data Architecture)</a:t>
            </a:r>
            <a:endParaRPr lang="zh-TW" altLang="en-US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694695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3012"/>
          </a:xfrm>
        </p:spPr>
        <p:txBody>
          <a:bodyPr/>
          <a:lstStyle/>
          <a:p>
            <a:r>
              <a:rPr lang="en-US" altLang="zh-TW" sz="9600">
                <a:solidFill>
                  <a:srgbClr val="FF0000"/>
                </a:solidFill>
                <a:latin typeface="Calibri" charset="0"/>
                <a:ea typeface="標楷體" charset="-120"/>
              </a:rPr>
              <a:t>Spark Ecosystem</a:t>
            </a:r>
            <a:endParaRPr lang="en-US" altLang="en-US" sz="9600">
              <a:latin typeface="Calibri" charset="0"/>
              <a:ea typeface="標楷體" charset="-120"/>
            </a:endParaRPr>
          </a:p>
        </p:txBody>
      </p:sp>
      <p:sp>
        <p:nvSpPr>
          <p:cNvPr id="4403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1AB4DF8-A250-384F-AC2B-07045960981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186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標題 1"/>
          <p:cNvSpPr>
            <a:spLocks noGrp="1"/>
          </p:cNvSpPr>
          <p:nvPr>
            <p:ph type="title"/>
          </p:nvPr>
        </p:nvSpPr>
        <p:spPr>
          <a:xfrm>
            <a:off x="360363" y="2251075"/>
            <a:ext cx="8229600" cy="4679950"/>
          </a:xfrm>
        </p:spPr>
        <p:txBody>
          <a:bodyPr/>
          <a:lstStyle/>
          <a:p>
            <a:r>
              <a:rPr lang="en-US" altLang="zh-TW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Apache Spark </a:t>
            </a:r>
            <a:br>
              <a:rPr lang="en-US" altLang="zh-TW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5400" dirty="0">
                <a:latin typeface="Calibri" charset="0"/>
                <a:ea typeface="標楷體" charset="-120"/>
              </a:rPr>
              <a:t>is a fast and general engine </a:t>
            </a:r>
            <a:br>
              <a:rPr lang="en-US" altLang="zh-TW" sz="5400" dirty="0">
                <a:latin typeface="Calibri" charset="0"/>
                <a:ea typeface="標楷體" charset="-120"/>
              </a:rPr>
            </a:br>
            <a:r>
              <a:rPr lang="en-US" altLang="zh-TW" sz="5400" dirty="0">
                <a:latin typeface="Calibri" charset="0"/>
                <a:ea typeface="標楷體" charset="-120"/>
              </a:rPr>
              <a:t>for </a:t>
            </a:r>
            <a:br>
              <a:rPr lang="en-US" altLang="zh-TW" sz="5400" dirty="0">
                <a:latin typeface="Calibri" charset="0"/>
                <a:ea typeface="標楷體" charset="-120"/>
              </a:rPr>
            </a:br>
            <a:r>
              <a:rPr lang="en-US" altLang="zh-TW" sz="5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large-scale data processing</a:t>
            </a:r>
            <a:r>
              <a:rPr lang="en-US" altLang="zh-TW" sz="5400" dirty="0">
                <a:latin typeface="Calibri" charset="0"/>
                <a:ea typeface="標楷體" charset="-120"/>
              </a:rPr>
              <a:t>.</a:t>
            </a:r>
            <a:r>
              <a:rPr lang="zh-TW" altLang="en-US" sz="5400" dirty="0">
                <a:latin typeface="Calibri" charset="0"/>
                <a:ea typeface="標楷體" charset="-120"/>
              </a:rPr>
              <a:t/>
            </a:r>
            <a:br>
              <a:rPr lang="zh-TW" altLang="en-US" sz="5400" dirty="0">
                <a:latin typeface="Calibri" charset="0"/>
                <a:ea typeface="標楷體" charset="-120"/>
              </a:rPr>
            </a:br>
            <a:endParaRPr lang="zh-TW" altLang="en-US" sz="5400" dirty="0">
              <a:latin typeface="Calibri" charset="0"/>
              <a:ea typeface="標楷體" charset="-120"/>
            </a:endParaRPr>
          </a:p>
        </p:txBody>
      </p:sp>
      <p:sp>
        <p:nvSpPr>
          <p:cNvPr id="4505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B720D0C-1F3E-8549-9B4E-4E2538F128C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5059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5888"/>
            <a:ext cx="3405188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矩形 5"/>
          <p:cNvSpPr>
            <a:spLocks noChangeArrowheads="1"/>
          </p:cNvSpPr>
          <p:nvPr/>
        </p:nvSpPr>
        <p:spPr bwMode="auto">
          <a:xfrm>
            <a:off x="3873500" y="1268413"/>
            <a:ext cx="48990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2600" i="1"/>
              <a:t>Lightning-fast cluster computing</a:t>
            </a:r>
            <a:endParaRPr lang="zh-TW" altLang="en-US" sz="2600"/>
          </a:p>
        </p:txBody>
      </p:sp>
      <p:sp>
        <p:nvSpPr>
          <p:cNvPr id="45061" name="矩形 5"/>
          <p:cNvSpPr>
            <a:spLocks noChangeArrowheads="1"/>
          </p:cNvSpPr>
          <p:nvPr/>
        </p:nvSpPr>
        <p:spPr bwMode="auto">
          <a:xfrm>
            <a:off x="3162300" y="6524625"/>
            <a:ext cx="23701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>
                <a:solidFill>
                  <a:srgbClr val="969696"/>
                </a:solidFill>
              </a:rPr>
              <a:t>Source:</a:t>
            </a:r>
            <a:r>
              <a:rPr lang="en-US" altLang="zh-TW" sz="1200"/>
              <a:t> </a:t>
            </a:r>
            <a:r>
              <a:rPr lang="en-US" altLang="zh-TW" sz="1200">
                <a:hlinkClick r:id="rId3"/>
              </a:rPr>
              <a:t>http://spark.apache.org/</a:t>
            </a:r>
            <a:endParaRPr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10810340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標題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Logistic regression in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Hadoop and Spark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4608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D0F3701-1980-8549-A4CC-D126E65D03E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6083" name="Picture 2" descr="http://spark.apache.org/images/logistic-regress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3" y="1773238"/>
            <a:ext cx="6297612" cy="324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矩形 4"/>
          <p:cNvSpPr>
            <a:spLocks noChangeArrowheads="1"/>
          </p:cNvSpPr>
          <p:nvPr/>
        </p:nvSpPr>
        <p:spPr bwMode="auto">
          <a:xfrm>
            <a:off x="2051050" y="5300663"/>
            <a:ext cx="56165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Run programs up to </a:t>
            </a:r>
            <a:r>
              <a:rPr lang="en-US" altLang="zh-TW">
                <a:solidFill>
                  <a:srgbClr val="FF0000"/>
                </a:solidFill>
              </a:rPr>
              <a:t>100x faster</a:t>
            </a:r>
            <a:r>
              <a:rPr lang="en-US" altLang="zh-TW"/>
              <a:t> than </a:t>
            </a:r>
            <a:r>
              <a:rPr lang="en-US" altLang="zh-TW">
                <a:solidFill>
                  <a:schemeClr val="tx2"/>
                </a:solidFill>
              </a:rPr>
              <a:t>Hadoop MapReduce </a:t>
            </a:r>
            <a:r>
              <a:rPr lang="en-US" altLang="zh-TW"/>
              <a:t>in memory, </a:t>
            </a:r>
            <a:br>
              <a:rPr lang="en-US" altLang="zh-TW"/>
            </a:br>
            <a:r>
              <a:rPr lang="en-US" altLang="zh-TW"/>
              <a:t>or 10x faster on disk.</a:t>
            </a:r>
            <a:endParaRPr lang="zh-TW" altLang="en-US"/>
          </a:p>
        </p:txBody>
      </p:sp>
      <p:sp>
        <p:nvSpPr>
          <p:cNvPr id="46085" name="矩形 5"/>
          <p:cNvSpPr>
            <a:spLocks noChangeArrowheads="1"/>
          </p:cNvSpPr>
          <p:nvPr/>
        </p:nvSpPr>
        <p:spPr bwMode="auto">
          <a:xfrm>
            <a:off x="3162300" y="6524625"/>
            <a:ext cx="23701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 dirty="0">
                <a:solidFill>
                  <a:srgbClr val="969696"/>
                </a:solidFill>
              </a:rPr>
              <a:t>Source:</a:t>
            </a:r>
            <a:r>
              <a:rPr lang="en-US" altLang="zh-TW" sz="1200" dirty="0"/>
              <a:t> </a:t>
            </a:r>
            <a:r>
              <a:rPr lang="en-US" altLang="zh-TW" sz="1200" dirty="0">
                <a:hlinkClick r:id="rId3"/>
              </a:rPr>
              <a:t>http://spark.apache.org/</a:t>
            </a:r>
            <a:endParaRPr lang="en-US" altLang="zh-TW" sz="1200" dirty="0"/>
          </a:p>
        </p:txBody>
      </p:sp>
      <p:pic>
        <p:nvPicPr>
          <p:cNvPr id="46086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11874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80785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Ease of Use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47106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4000">
                <a:latin typeface="Calibri" charset="0"/>
                <a:ea typeface="標楷體" charset="-120"/>
              </a:rPr>
              <a:t>Write applications quickly in </a:t>
            </a:r>
            <a:br>
              <a:rPr lang="en-US" altLang="zh-TW" sz="4000">
                <a:latin typeface="Calibri" charset="0"/>
                <a:ea typeface="標楷體" charset="-120"/>
              </a:rPr>
            </a:br>
            <a:r>
              <a:rPr lang="en-US" altLang="zh-TW" sz="4000">
                <a:latin typeface="Calibri" charset="0"/>
                <a:ea typeface="標楷體" charset="-120"/>
              </a:rPr>
              <a:t>Java, Scala, Python, R.</a:t>
            </a:r>
            <a:endParaRPr lang="zh-TW" altLang="en-US" sz="4000">
              <a:latin typeface="Calibri" charset="0"/>
              <a:ea typeface="標楷體" charset="-120"/>
            </a:endParaRPr>
          </a:p>
        </p:txBody>
      </p:sp>
      <p:sp>
        <p:nvSpPr>
          <p:cNvPr id="4710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A0F1583-EC38-7A4A-9220-5ED41DDC8E3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7108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11874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矩形 5"/>
          <p:cNvSpPr>
            <a:spLocks noChangeArrowheads="1"/>
          </p:cNvSpPr>
          <p:nvPr/>
        </p:nvSpPr>
        <p:spPr bwMode="auto">
          <a:xfrm>
            <a:off x="3162300" y="6524625"/>
            <a:ext cx="23701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>
                <a:solidFill>
                  <a:srgbClr val="969696"/>
                </a:solidFill>
              </a:rPr>
              <a:t>Source:</a:t>
            </a:r>
            <a:r>
              <a:rPr lang="en-US" altLang="zh-TW" sz="1200"/>
              <a:t> </a:t>
            </a:r>
            <a:r>
              <a:rPr lang="en-US" altLang="zh-TW" sz="1200">
                <a:hlinkClick r:id="rId3"/>
              </a:rPr>
              <a:t>http://spark.apache.org/</a:t>
            </a:r>
            <a:endParaRPr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8503375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Word count in Spark's Python API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48130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zh-TW">
                <a:latin typeface="Calibri" charset="0"/>
                <a:ea typeface="標楷體" charset="-120"/>
              </a:rPr>
              <a:t>text_file = spark.textFile("hdfs://...")</a:t>
            </a:r>
          </a:p>
          <a:p>
            <a:pPr marL="0" indent="0">
              <a:buFont typeface="Arial" charset="0"/>
              <a:buNone/>
            </a:pPr>
            <a:r>
              <a:rPr lang="en-US" altLang="zh-TW">
                <a:latin typeface="Calibri" charset="0"/>
                <a:ea typeface="標楷體" charset="-120"/>
              </a:rPr>
              <a:t> </a:t>
            </a:r>
          </a:p>
          <a:p>
            <a:pPr marL="0" indent="0">
              <a:buFont typeface="Arial" charset="0"/>
              <a:buNone/>
            </a:pPr>
            <a:r>
              <a:rPr lang="en-US" altLang="zh-TW">
                <a:latin typeface="Calibri" charset="0"/>
                <a:ea typeface="標楷體" charset="-120"/>
              </a:rPr>
              <a:t>text_file.flatMap(lambda line: line.split())</a:t>
            </a:r>
          </a:p>
          <a:p>
            <a:pPr marL="0" indent="0">
              <a:buFont typeface="Arial" charset="0"/>
              <a:buNone/>
            </a:pPr>
            <a:r>
              <a:rPr lang="en-US" altLang="zh-TW">
                <a:latin typeface="Calibri" charset="0"/>
                <a:ea typeface="標楷體" charset="-120"/>
              </a:rPr>
              <a:t>    .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map</a:t>
            </a:r>
            <a:r>
              <a:rPr lang="en-US" altLang="zh-TW">
                <a:latin typeface="Calibri" charset="0"/>
                <a:ea typeface="標楷體" charset="-120"/>
              </a:rPr>
              <a:t>(lambda word: (word, 1))</a:t>
            </a:r>
          </a:p>
          <a:p>
            <a:pPr marL="0" indent="0">
              <a:buFont typeface="Arial" charset="0"/>
              <a:buNone/>
            </a:pPr>
            <a:r>
              <a:rPr lang="en-US" altLang="zh-TW">
                <a:latin typeface="Calibri" charset="0"/>
                <a:ea typeface="標楷體" charset="-120"/>
              </a:rPr>
              <a:t>    .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reduceByKey</a:t>
            </a:r>
            <a:r>
              <a:rPr lang="en-US" altLang="zh-TW">
                <a:latin typeface="Calibri" charset="0"/>
                <a:ea typeface="標楷體" charset="-120"/>
              </a:rPr>
              <a:t>(lambda a, b: a+b)</a:t>
            </a:r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4813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8EFCFA-3E95-3D47-ABF1-4A09E6174E4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8132" name="矩形 5"/>
          <p:cNvSpPr>
            <a:spLocks noChangeArrowheads="1"/>
          </p:cNvSpPr>
          <p:nvPr/>
        </p:nvSpPr>
        <p:spPr bwMode="auto">
          <a:xfrm>
            <a:off x="3162300" y="6524625"/>
            <a:ext cx="23701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>
                <a:solidFill>
                  <a:srgbClr val="969696"/>
                </a:solidFill>
              </a:rPr>
              <a:t>Source:</a:t>
            </a:r>
            <a:r>
              <a:rPr lang="en-US" altLang="zh-TW" sz="1200"/>
              <a:t> </a:t>
            </a:r>
            <a:r>
              <a:rPr lang="en-US" altLang="zh-TW" sz="1200">
                <a:hlinkClick r:id="rId2"/>
              </a:rPr>
              <a:t>http://spark.apache.org/</a:t>
            </a:r>
            <a:endParaRPr lang="en-US" altLang="zh-TW" sz="1200"/>
          </a:p>
        </p:txBody>
      </p:sp>
      <p:pic>
        <p:nvPicPr>
          <p:cNvPr id="48133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11874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606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標題 1"/>
          <p:cNvSpPr>
            <a:spLocks noGrp="1"/>
          </p:cNvSpPr>
          <p:nvPr>
            <p:ph type="title"/>
          </p:nvPr>
        </p:nvSpPr>
        <p:spPr>
          <a:xfrm>
            <a:off x="457200" y="130175"/>
            <a:ext cx="8229600" cy="85090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Spark and Hadoop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4915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5C2BDFD-F2C5-E54B-8299-EBDA8800D5A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9155" name="Picture 2" descr="http://spark.apache.org/images/spark-runs-everywhe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1035050"/>
            <a:ext cx="7038975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矩形 5"/>
          <p:cNvSpPr>
            <a:spLocks noChangeArrowheads="1"/>
          </p:cNvSpPr>
          <p:nvPr/>
        </p:nvSpPr>
        <p:spPr bwMode="auto">
          <a:xfrm>
            <a:off x="3162300" y="6524625"/>
            <a:ext cx="23701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>
                <a:solidFill>
                  <a:srgbClr val="969696"/>
                </a:solidFill>
              </a:rPr>
              <a:t>Source:</a:t>
            </a:r>
            <a:r>
              <a:rPr lang="en-US" altLang="zh-TW" sz="1200"/>
              <a:t> </a:t>
            </a:r>
            <a:r>
              <a:rPr lang="en-US" altLang="zh-TW" sz="1200">
                <a:hlinkClick r:id="rId3"/>
              </a:rPr>
              <a:t>http://spark.apache.org/</a:t>
            </a:r>
            <a:endParaRPr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63982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9   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>2017/04/12     </a:t>
            </a:r>
            <a:r>
              <a:rPr lang="en-US" altLang="zh-TW" sz="2400" dirty="0">
                <a:latin typeface="Calibri" charset="0"/>
                <a:ea typeface="標楷體" charset="-120"/>
              </a:rPr>
              <a:t>Social Media Marketing Analytics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(</a:t>
            </a:r>
            <a:r>
              <a:rPr lang="zh-TW" altLang="en-US" sz="2400" dirty="0">
                <a:latin typeface="Calibri" charset="0"/>
                <a:ea typeface="標楷體" charset="-120"/>
              </a:rPr>
              <a:t>社群媒體行銷分析</a:t>
            </a:r>
            <a:r>
              <a:rPr lang="en-US" altLang="zh-TW" sz="2400" dirty="0">
                <a:latin typeface="Calibri" charset="0"/>
                <a:ea typeface="標楷體" charset="-120"/>
              </a:rPr>
              <a:t>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solidFill>
                  <a:srgbClr val="984807"/>
                </a:solidFill>
                <a:latin typeface="Calibri" charset="0"/>
                <a:ea typeface="標楷體" charset="-120"/>
              </a:rPr>
              <a:t>10    </a:t>
            </a:r>
            <a:r>
              <a:rPr lang="en-US" altLang="zh-TW" sz="2400" dirty="0" smtClean="0">
                <a:solidFill>
                  <a:srgbClr val="984807"/>
                </a:solidFill>
                <a:latin typeface="Calibri" charset="0"/>
                <a:ea typeface="標楷體" charset="-120"/>
              </a:rPr>
              <a:t>2017/04/19    </a:t>
            </a:r>
            <a:r>
              <a:rPr lang="zh-TW" altLang="en-US" sz="2400" dirty="0">
                <a:solidFill>
                  <a:srgbClr val="984807"/>
                </a:solidFill>
                <a:latin typeface="Calibri" charset="0"/>
                <a:ea typeface="標楷體" charset="-120"/>
              </a:rPr>
              <a:t>期中報告 </a:t>
            </a:r>
            <a:r>
              <a:rPr lang="en-US" altLang="zh-TW" sz="2400" dirty="0">
                <a:solidFill>
                  <a:srgbClr val="984807"/>
                </a:solidFill>
                <a:latin typeface="Calibri" charset="0"/>
                <a:ea typeface="標楷體" charset="-120"/>
              </a:rPr>
              <a:t>(Midterm Project Report)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11    </a:t>
            </a:r>
            <a:r>
              <a:rPr lang="en-US" altLang="zh-TW" sz="2400" dirty="0" smtClean="0">
                <a:solidFill>
                  <a:srgbClr val="31859C"/>
                </a:solidFill>
                <a:latin typeface="Calibri" charset="0"/>
                <a:ea typeface="標楷體" charset="-120"/>
              </a:rPr>
              <a:t>2017/04/26    </a:t>
            </a: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Deep Learning with </a:t>
            </a:r>
            <a:r>
              <a:rPr lang="en-US" altLang="zh-TW" sz="2400" dirty="0" err="1">
                <a:solidFill>
                  <a:srgbClr val="31859C"/>
                </a:solidFill>
                <a:latin typeface="Calibri" charset="0"/>
                <a:ea typeface="標楷體" charset="-120"/>
              </a:rPr>
              <a:t>Theano</a:t>
            </a: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 and </a:t>
            </a:r>
            <a:r>
              <a:rPr lang="en-US" altLang="zh-TW" sz="2400" dirty="0" err="1">
                <a:solidFill>
                  <a:srgbClr val="31859C"/>
                </a:solidFill>
                <a:latin typeface="Calibri" charset="0"/>
                <a:ea typeface="標楷體" charset="-120"/>
              </a:rPr>
              <a:t>Keras</a:t>
            </a: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 in Python</a:t>
            </a:r>
            <a:b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                             (Python </a:t>
            </a:r>
            <a:r>
              <a:rPr lang="en-US" altLang="zh-TW" sz="2400" dirty="0" err="1">
                <a:solidFill>
                  <a:srgbClr val="31859C"/>
                </a:solidFill>
                <a:latin typeface="Calibri" charset="0"/>
                <a:ea typeface="標楷體" charset="-120"/>
              </a:rPr>
              <a:t>Theano</a:t>
            </a: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 </a:t>
            </a:r>
            <a:r>
              <a:rPr lang="zh-TW" altLang="en-US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和 </a:t>
            </a:r>
            <a:r>
              <a:rPr lang="en-US" altLang="zh-TW" sz="2400" dirty="0" err="1">
                <a:solidFill>
                  <a:srgbClr val="31859C"/>
                </a:solidFill>
                <a:latin typeface="Calibri" charset="0"/>
                <a:ea typeface="標楷體" charset="-120"/>
              </a:rPr>
              <a:t>Keras</a:t>
            </a: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 </a:t>
            </a:r>
            <a:r>
              <a:rPr lang="zh-TW" altLang="en-US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深度學習</a:t>
            </a: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12    </a:t>
            </a:r>
            <a:r>
              <a:rPr lang="en-US" altLang="zh-TW" sz="2400" dirty="0" smtClean="0">
                <a:solidFill>
                  <a:srgbClr val="31859C"/>
                </a:solidFill>
                <a:latin typeface="Calibri" charset="0"/>
                <a:ea typeface="標楷體" charset="-120"/>
              </a:rPr>
              <a:t>2017/05/03    </a:t>
            </a: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Deep Learning with Google </a:t>
            </a:r>
            <a:r>
              <a:rPr lang="en-US" altLang="zh-TW" sz="2400" dirty="0" err="1">
                <a:solidFill>
                  <a:srgbClr val="31859C"/>
                </a:solidFill>
                <a:latin typeface="Calibri" charset="0"/>
                <a:ea typeface="標楷體" charset="-120"/>
              </a:rPr>
              <a:t>TensorFlow</a:t>
            </a: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 </a:t>
            </a:r>
            <a:b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                             (Google </a:t>
            </a:r>
            <a:r>
              <a:rPr lang="en-US" altLang="zh-TW" sz="2400" dirty="0" err="1">
                <a:solidFill>
                  <a:srgbClr val="31859C"/>
                </a:solidFill>
                <a:latin typeface="Calibri" charset="0"/>
                <a:ea typeface="標楷體" charset="-120"/>
              </a:rPr>
              <a:t>TensorFlow</a:t>
            </a: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 </a:t>
            </a:r>
            <a:r>
              <a:rPr lang="zh-TW" altLang="en-US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深度學習</a:t>
            </a: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13    </a:t>
            </a:r>
            <a:r>
              <a:rPr lang="en-US" altLang="zh-TW" sz="2400" dirty="0" smtClean="0">
                <a:solidFill>
                  <a:srgbClr val="31859C"/>
                </a:solidFill>
                <a:latin typeface="Calibri" charset="0"/>
                <a:ea typeface="標楷體" charset="-120"/>
              </a:rPr>
              <a:t>2017/05/10    </a:t>
            </a: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Sentiment Analysis on Social Media with </a:t>
            </a:r>
            <a:b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                              Deep Learning</a:t>
            </a:r>
            <a:r>
              <a:rPr lang="en-US" altLang="zh-TW" sz="22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                             (</a:t>
            </a:r>
            <a:r>
              <a:rPr lang="zh-TW" altLang="en-US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深度學習社群媒體情感分析</a:t>
            </a: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)</a:t>
            </a:r>
          </a:p>
        </p:txBody>
      </p:sp>
      <p:sp>
        <p:nvSpPr>
          <p:cNvPr id="12291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229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591E7FA-4FD9-B746-84C9-6382B3441B42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Spark Ecosystem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501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E083300-65B4-464F-B622-1BF28441ABE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50179" name="Picture 2" descr="http://spark.apache.org/images/spark-sta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89138"/>
            <a:ext cx="8564563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矩形 6"/>
          <p:cNvSpPr>
            <a:spLocks noChangeArrowheads="1"/>
          </p:cNvSpPr>
          <p:nvPr/>
        </p:nvSpPr>
        <p:spPr bwMode="auto">
          <a:xfrm>
            <a:off x="3162300" y="6524625"/>
            <a:ext cx="23701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>
                <a:solidFill>
                  <a:srgbClr val="969696"/>
                </a:solidFill>
              </a:rPr>
              <a:t>Source:</a:t>
            </a:r>
            <a:r>
              <a:rPr lang="en-US" altLang="zh-TW" sz="1200"/>
              <a:t> </a:t>
            </a:r>
            <a:r>
              <a:rPr lang="en-US" altLang="zh-TW" sz="1200">
                <a:hlinkClick r:id="rId3"/>
              </a:rPr>
              <a:t>http://spark.apache.org/</a:t>
            </a:r>
            <a:endParaRPr lang="en-US" altLang="zh-TW" sz="1200"/>
          </a:p>
        </p:txBody>
      </p:sp>
      <p:pic>
        <p:nvPicPr>
          <p:cNvPr id="50181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7950"/>
            <a:ext cx="21605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42725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Spark Ecosystem</a:t>
            </a:r>
          </a:p>
        </p:txBody>
      </p:sp>
      <p:sp>
        <p:nvSpPr>
          <p:cNvPr id="389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F215542-0A11-1F4C-ADC1-062814A6B5E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891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914525"/>
            <a:ext cx="8891587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11413" y="6488113"/>
            <a:ext cx="4560887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  <a:hlinkClick r:id="rId3"/>
              </a:rPr>
              <a:t>https://databricks.com/spark/about</a:t>
            </a:r>
            <a:endParaRPr lang="en-US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  <p:pic>
        <p:nvPicPr>
          <p:cNvPr id="6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7950"/>
            <a:ext cx="21605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9619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0275"/>
          </a:xfrm>
        </p:spPr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Spark Ecosystem</a:t>
            </a:r>
            <a:endParaRPr lang="zh-TW" altLang="en-US" dirty="0">
              <a:latin typeface="Calibri" charset="0"/>
              <a:ea typeface="標楷體" charset="-120"/>
            </a:endParaRPr>
          </a:p>
        </p:txBody>
      </p:sp>
      <p:sp>
        <p:nvSpPr>
          <p:cNvPr id="5120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23D7D1D-B7D8-3E41-9D45-FF2134D3F9E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79538" y="6596063"/>
            <a:ext cx="7058025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Mike Frampton (2015), Mastering Apache Spark,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Packt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 Publishing</a:t>
            </a:r>
          </a:p>
        </p:txBody>
      </p:sp>
      <p:pic>
        <p:nvPicPr>
          <p:cNvPr id="51204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7950"/>
            <a:ext cx="21605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圓角矩形 11"/>
          <p:cNvSpPr/>
          <p:nvPr/>
        </p:nvSpPr>
        <p:spPr>
          <a:xfrm>
            <a:off x="3709988" y="1212850"/>
            <a:ext cx="1225550" cy="688975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800" b="1" dirty="0">
                <a:solidFill>
                  <a:schemeClr val="tx1"/>
                </a:solidFill>
              </a:rPr>
              <a:t>Spark</a:t>
            </a:r>
          </a:p>
        </p:txBody>
      </p:sp>
      <p:sp>
        <p:nvSpPr>
          <p:cNvPr id="13" name="圓角矩形 12"/>
          <p:cNvSpPr/>
          <p:nvPr/>
        </p:nvSpPr>
        <p:spPr>
          <a:xfrm>
            <a:off x="5840413" y="2535238"/>
            <a:ext cx="1512887" cy="965200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800" b="1" dirty="0" err="1">
                <a:solidFill>
                  <a:schemeClr val="tx1"/>
                </a:solidFill>
              </a:rPr>
              <a:t>GraphX</a:t>
            </a:r>
            <a:endParaRPr lang="en-US" altLang="zh-TW" sz="28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(graph)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4459288" y="2535238"/>
            <a:ext cx="1192212" cy="965200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800" b="1" dirty="0">
                <a:solidFill>
                  <a:schemeClr val="tx1"/>
                </a:solidFill>
              </a:rPr>
              <a:t>Spark</a:t>
            </a:r>
          </a:p>
          <a:p>
            <a:pPr algn="ctr">
              <a:defRPr/>
            </a:pPr>
            <a:r>
              <a:rPr lang="en-US" altLang="zh-TW" sz="2800" b="1" dirty="0">
                <a:solidFill>
                  <a:schemeClr val="tx1"/>
                </a:solidFill>
              </a:rPr>
              <a:t>SQL</a:t>
            </a:r>
          </a:p>
        </p:txBody>
      </p:sp>
      <p:sp>
        <p:nvSpPr>
          <p:cNvPr id="15" name="圓角矩形 14"/>
          <p:cNvSpPr/>
          <p:nvPr/>
        </p:nvSpPr>
        <p:spPr>
          <a:xfrm>
            <a:off x="3071813" y="2535238"/>
            <a:ext cx="1284287" cy="965200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800" b="1" dirty="0" err="1" smtClean="0">
                <a:solidFill>
                  <a:schemeClr val="tx1"/>
                </a:solidFill>
              </a:rPr>
              <a:t>MLlib</a:t>
            </a:r>
            <a:r>
              <a:rPr lang="en-US" altLang="zh-TW" sz="2800" b="1" dirty="0">
                <a:solidFill>
                  <a:schemeClr val="tx1"/>
                </a:solidFill>
              </a:rPr>
              <a:t/>
            </a:r>
            <a:br>
              <a:rPr lang="en-US" altLang="zh-TW" sz="2800" b="1" dirty="0">
                <a:solidFill>
                  <a:schemeClr val="tx1"/>
                </a:solidFill>
              </a:rPr>
            </a:br>
            <a:r>
              <a:rPr lang="en-US" altLang="zh-TW" sz="1400" b="1" dirty="0">
                <a:solidFill>
                  <a:schemeClr val="tx1"/>
                </a:solidFill>
              </a:rPr>
              <a:t>(machine learning)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528638" y="2535238"/>
            <a:ext cx="1955800" cy="965200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800" b="1" dirty="0">
                <a:solidFill>
                  <a:schemeClr val="tx1"/>
                </a:solidFill>
              </a:rPr>
              <a:t>Spark</a:t>
            </a:r>
          </a:p>
          <a:p>
            <a:pPr algn="ctr">
              <a:defRPr/>
            </a:pPr>
            <a:r>
              <a:rPr lang="en-US" altLang="zh-TW" sz="2800" b="1" dirty="0">
                <a:solidFill>
                  <a:schemeClr val="tx1"/>
                </a:solidFill>
              </a:rPr>
              <a:t>Streaming</a:t>
            </a:r>
          </a:p>
        </p:txBody>
      </p:sp>
      <p:sp>
        <p:nvSpPr>
          <p:cNvPr id="17" name="圓角矩形 16"/>
          <p:cNvSpPr/>
          <p:nvPr/>
        </p:nvSpPr>
        <p:spPr>
          <a:xfrm>
            <a:off x="250825" y="4003675"/>
            <a:ext cx="1296988" cy="688975"/>
          </a:xfrm>
          <a:prstGeom prst="roundRect">
            <a:avLst>
              <a:gd name="adj" fmla="val 11658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800" b="1" dirty="0">
                <a:solidFill>
                  <a:schemeClr val="tx1"/>
                </a:solidFill>
              </a:rPr>
              <a:t>Kafka</a:t>
            </a:r>
          </a:p>
        </p:txBody>
      </p:sp>
      <p:sp>
        <p:nvSpPr>
          <p:cNvPr id="18" name="圓角矩形 17"/>
          <p:cNvSpPr/>
          <p:nvPr/>
        </p:nvSpPr>
        <p:spPr>
          <a:xfrm>
            <a:off x="1735138" y="4003675"/>
            <a:ext cx="1296987" cy="688975"/>
          </a:xfrm>
          <a:prstGeom prst="roundRect">
            <a:avLst>
              <a:gd name="adj" fmla="val 11658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800" b="1" dirty="0">
                <a:solidFill>
                  <a:schemeClr val="tx1"/>
                </a:solidFill>
              </a:rPr>
              <a:t>Flume</a:t>
            </a:r>
          </a:p>
        </p:txBody>
      </p:sp>
      <p:sp>
        <p:nvSpPr>
          <p:cNvPr id="19" name="圓角矩形 18"/>
          <p:cNvSpPr/>
          <p:nvPr/>
        </p:nvSpPr>
        <p:spPr>
          <a:xfrm>
            <a:off x="3184525" y="4003675"/>
            <a:ext cx="1057275" cy="688975"/>
          </a:xfrm>
          <a:prstGeom prst="roundRect">
            <a:avLst>
              <a:gd name="adj" fmla="val 11658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800" b="1" dirty="0">
                <a:solidFill>
                  <a:schemeClr val="tx1"/>
                </a:solidFill>
              </a:rPr>
              <a:t>H2O</a:t>
            </a:r>
          </a:p>
        </p:txBody>
      </p:sp>
      <p:sp>
        <p:nvSpPr>
          <p:cNvPr id="20" name="圓角矩形 19"/>
          <p:cNvSpPr/>
          <p:nvPr/>
        </p:nvSpPr>
        <p:spPr>
          <a:xfrm>
            <a:off x="4527550" y="4003675"/>
            <a:ext cx="1057275" cy="688975"/>
          </a:xfrm>
          <a:prstGeom prst="roundRect">
            <a:avLst>
              <a:gd name="adj" fmla="val 11658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800" b="1" dirty="0">
                <a:solidFill>
                  <a:schemeClr val="tx1"/>
                </a:solidFill>
              </a:rPr>
              <a:t>Hive</a:t>
            </a:r>
          </a:p>
        </p:txBody>
      </p:sp>
      <p:sp>
        <p:nvSpPr>
          <p:cNvPr id="21" name="圓角矩形 20"/>
          <p:cNvSpPr/>
          <p:nvPr/>
        </p:nvSpPr>
        <p:spPr>
          <a:xfrm>
            <a:off x="7380288" y="5100638"/>
            <a:ext cx="1679575" cy="482600"/>
          </a:xfrm>
          <a:prstGeom prst="roundRect">
            <a:avLst>
              <a:gd name="adj" fmla="val 11658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800" b="1" dirty="0">
                <a:solidFill>
                  <a:schemeClr val="tx1"/>
                </a:solidFill>
              </a:rPr>
              <a:t>Cassandra</a:t>
            </a:r>
          </a:p>
        </p:txBody>
      </p:sp>
      <p:sp>
        <p:nvSpPr>
          <p:cNvPr id="22" name="圓角矩形 21"/>
          <p:cNvSpPr/>
          <p:nvPr/>
        </p:nvSpPr>
        <p:spPr>
          <a:xfrm>
            <a:off x="6067425" y="4003675"/>
            <a:ext cx="1057275" cy="688975"/>
          </a:xfrm>
          <a:prstGeom prst="roundRect">
            <a:avLst>
              <a:gd name="adj" fmla="val 11658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800" b="1" dirty="0">
                <a:solidFill>
                  <a:schemeClr val="tx1"/>
                </a:solidFill>
              </a:rPr>
              <a:t>Titan</a:t>
            </a:r>
          </a:p>
        </p:txBody>
      </p:sp>
      <p:sp>
        <p:nvSpPr>
          <p:cNvPr id="23" name="圓角矩形 22"/>
          <p:cNvSpPr/>
          <p:nvPr/>
        </p:nvSpPr>
        <p:spPr>
          <a:xfrm>
            <a:off x="5919788" y="5100638"/>
            <a:ext cx="1352550" cy="482600"/>
          </a:xfrm>
          <a:prstGeom prst="roundRect">
            <a:avLst>
              <a:gd name="adj" fmla="val 11658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800" b="1" dirty="0" err="1">
                <a:solidFill>
                  <a:schemeClr val="tx1"/>
                </a:solidFill>
              </a:rPr>
              <a:t>HBase</a:t>
            </a:r>
            <a:endParaRPr lang="en-US" altLang="zh-TW" sz="2800" b="1" dirty="0">
              <a:solidFill>
                <a:schemeClr val="tx1"/>
              </a:solidFill>
            </a:endParaRPr>
          </a:p>
        </p:txBody>
      </p:sp>
      <p:sp>
        <p:nvSpPr>
          <p:cNvPr id="24" name="圓角矩形 23"/>
          <p:cNvSpPr/>
          <p:nvPr/>
        </p:nvSpPr>
        <p:spPr>
          <a:xfrm>
            <a:off x="4464050" y="5910263"/>
            <a:ext cx="1184275" cy="614362"/>
          </a:xfrm>
          <a:prstGeom prst="roundRect">
            <a:avLst>
              <a:gd name="adj" fmla="val 11658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800" b="1" dirty="0">
                <a:solidFill>
                  <a:schemeClr val="tx1"/>
                </a:solidFill>
              </a:rPr>
              <a:t>HDFS</a:t>
            </a:r>
          </a:p>
        </p:txBody>
      </p:sp>
      <p:cxnSp>
        <p:nvCxnSpPr>
          <p:cNvPr id="51218" name="Straight Arrow Connector 32"/>
          <p:cNvCxnSpPr>
            <a:cxnSpLocks noChangeShapeType="1"/>
          </p:cNvCxnSpPr>
          <p:nvPr/>
        </p:nvCxnSpPr>
        <p:spPr bwMode="auto">
          <a:xfrm>
            <a:off x="3032125" y="4422775"/>
            <a:ext cx="0" cy="1905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19" name="Straight Arrow Connector 32"/>
          <p:cNvCxnSpPr>
            <a:cxnSpLocks noChangeShapeType="1"/>
            <a:stCxn id="15" idx="2"/>
            <a:endCxn id="19" idx="0"/>
          </p:cNvCxnSpPr>
          <p:nvPr/>
        </p:nvCxnSpPr>
        <p:spPr bwMode="auto">
          <a:xfrm>
            <a:off x="3713163" y="3500438"/>
            <a:ext cx="0" cy="50323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20" name="Straight Arrow Connector 32"/>
          <p:cNvCxnSpPr>
            <a:cxnSpLocks noChangeShapeType="1"/>
            <a:stCxn id="14" idx="2"/>
            <a:endCxn id="20" idx="0"/>
          </p:cNvCxnSpPr>
          <p:nvPr/>
        </p:nvCxnSpPr>
        <p:spPr bwMode="auto">
          <a:xfrm>
            <a:off x="5056188" y="3500438"/>
            <a:ext cx="0" cy="50323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21" name="Straight Arrow Connector 32"/>
          <p:cNvCxnSpPr>
            <a:cxnSpLocks noChangeShapeType="1"/>
            <a:stCxn id="20" idx="2"/>
            <a:endCxn id="24" idx="0"/>
          </p:cNvCxnSpPr>
          <p:nvPr/>
        </p:nvCxnSpPr>
        <p:spPr bwMode="auto">
          <a:xfrm>
            <a:off x="5056188" y="4692650"/>
            <a:ext cx="0" cy="121761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22" name="Straight Arrow Connector 32"/>
          <p:cNvCxnSpPr>
            <a:cxnSpLocks noChangeShapeType="1"/>
            <a:stCxn id="22" idx="2"/>
            <a:endCxn id="23" idx="0"/>
          </p:cNvCxnSpPr>
          <p:nvPr/>
        </p:nvCxnSpPr>
        <p:spPr bwMode="auto">
          <a:xfrm>
            <a:off x="6596063" y="4692650"/>
            <a:ext cx="0" cy="4079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23" name="Straight Arrow Connector 32"/>
          <p:cNvCxnSpPr>
            <a:cxnSpLocks noChangeShapeType="1"/>
            <a:stCxn id="13" idx="2"/>
            <a:endCxn id="22" idx="0"/>
          </p:cNvCxnSpPr>
          <p:nvPr/>
        </p:nvCxnSpPr>
        <p:spPr bwMode="auto">
          <a:xfrm>
            <a:off x="6596063" y="3500438"/>
            <a:ext cx="0" cy="50323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肘形接點 44"/>
          <p:cNvCxnSpPr>
            <a:stCxn id="12" idx="2"/>
            <a:endCxn id="16" idx="0"/>
          </p:cNvCxnSpPr>
          <p:nvPr/>
        </p:nvCxnSpPr>
        <p:spPr>
          <a:xfrm rot="5400000">
            <a:off x="2597944" y="810419"/>
            <a:ext cx="633413" cy="2816225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肘形接點 46"/>
          <p:cNvCxnSpPr>
            <a:stCxn id="12" idx="2"/>
            <a:endCxn id="15" idx="0"/>
          </p:cNvCxnSpPr>
          <p:nvPr/>
        </p:nvCxnSpPr>
        <p:spPr>
          <a:xfrm rot="5400000">
            <a:off x="3701256" y="1913732"/>
            <a:ext cx="633413" cy="6096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肘形接點 49"/>
          <p:cNvCxnSpPr>
            <a:stCxn id="12" idx="2"/>
            <a:endCxn id="14" idx="0"/>
          </p:cNvCxnSpPr>
          <p:nvPr/>
        </p:nvCxnSpPr>
        <p:spPr>
          <a:xfrm rot="16200000" flipH="1">
            <a:off x="4372769" y="1851819"/>
            <a:ext cx="633413" cy="733425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肘形接點 52"/>
          <p:cNvCxnSpPr>
            <a:stCxn id="12" idx="2"/>
            <a:endCxn id="13" idx="0"/>
          </p:cNvCxnSpPr>
          <p:nvPr/>
        </p:nvCxnSpPr>
        <p:spPr>
          <a:xfrm rot="16200000" flipH="1">
            <a:off x="5142706" y="1081882"/>
            <a:ext cx="633413" cy="22733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肘形接點 55"/>
          <p:cNvCxnSpPr>
            <a:stCxn id="16" idx="2"/>
            <a:endCxn id="17" idx="0"/>
          </p:cNvCxnSpPr>
          <p:nvPr/>
        </p:nvCxnSpPr>
        <p:spPr>
          <a:xfrm rot="5400000">
            <a:off x="951707" y="3448844"/>
            <a:ext cx="503237" cy="606425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肘形接點 58"/>
          <p:cNvCxnSpPr>
            <a:stCxn id="16" idx="2"/>
            <a:endCxn id="18" idx="0"/>
          </p:cNvCxnSpPr>
          <p:nvPr/>
        </p:nvCxnSpPr>
        <p:spPr>
          <a:xfrm rot="16200000" flipH="1">
            <a:off x="1693069" y="3313907"/>
            <a:ext cx="503237" cy="8763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肘形接點 61"/>
          <p:cNvCxnSpPr>
            <a:stCxn id="22" idx="2"/>
            <a:endCxn id="21" idx="0"/>
          </p:cNvCxnSpPr>
          <p:nvPr/>
        </p:nvCxnSpPr>
        <p:spPr>
          <a:xfrm rot="16200000" flipH="1">
            <a:off x="7204075" y="4084638"/>
            <a:ext cx="407988" cy="1624012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肘形接點 64"/>
          <p:cNvCxnSpPr>
            <a:stCxn id="23" idx="2"/>
            <a:endCxn id="24" idx="3"/>
          </p:cNvCxnSpPr>
          <p:nvPr/>
        </p:nvCxnSpPr>
        <p:spPr>
          <a:xfrm rot="5400000">
            <a:off x="5804694" y="5426869"/>
            <a:ext cx="635000" cy="947738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3983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693737"/>
          </a:xfrm>
        </p:spPr>
        <p:txBody>
          <a:bodyPr/>
          <a:lstStyle/>
          <a:p>
            <a:r>
              <a:rPr lang="en-US" altLang="en-US">
                <a:solidFill>
                  <a:srgbClr val="FF0000"/>
                </a:solidFill>
                <a:latin typeface="Calibri" charset="0"/>
                <a:ea typeface="標楷體" charset="-120"/>
              </a:rPr>
              <a:t>SMACK</a:t>
            </a: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 Stack</a:t>
            </a:r>
          </a:p>
        </p:txBody>
      </p:sp>
      <p:sp>
        <p:nvSpPr>
          <p:cNvPr id="327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959B86E-BCEE-F343-AFD1-A3B58CB1CCF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1331913" y="981075"/>
            <a:ext cx="7704137" cy="5543550"/>
          </a:xfrm>
        </p:spPr>
        <p:txBody>
          <a:bodyPr/>
          <a:lstStyle/>
          <a:p>
            <a:pPr algn="just">
              <a:defRPr/>
            </a:pPr>
            <a:r>
              <a:rPr lang="en-US" sz="2400" b="1" dirty="0">
                <a:latin typeface="Calibri" charset="0"/>
                <a:ea typeface="標楷體" charset="0"/>
                <a:cs typeface="標楷體" charset="0"/>
              </a:rPr>
              <a:t>Spark</a:t>
            </a:r>
          </a:p>
          <a:p>
            <a:pPr lvl="1" algn="just">
              <a:defRPr/>
            </a:pPr>
            <a:r>
              <a:rPr lang="en-US" sz="2000" dirty="0">
                <a:latin typeface="Calibri" charset="0"/>
                <a:ea typeface="標楷體" charset="0"/>
                <a:cs typeface="標楷體" charset="0"/>
              </a:rPr>
              <a:t>fast and general engine for </a:t>
            </a:r>
            <a:r>
              <a:rPr lang="en-US" sz="2000" dirty="0">
                <a:solidFill>
                  <a:srgbClr val="984807"/>
                </a:solidFill>
                <a:latin typeface="Calibri" charset="0"/>
                <a:ea typeface="標楷體" charset="0"/>
                <a:cs typeface="標楷體" charset="0"/>
              </a:rPr>
              <a:t>distributed, large-scale data processing</a:t>
            </a:r>
          </a:p>
          <a:p>
            <a:pPr algn="just">
              <a:defRPr/>
            </a:pPr>
            <a:r>
              <a:rPr lang="en-US" sz="2400" b="1" dirty="0" err="1">
                <a:latin typeface="Calibri" charset="0"/>
                <a:ea typeface="標楷體" charset="0"/>
                <a:cs typeface="標楷體" charset="0"/>
              </a:rPr>
              <a:t>Mesos</a:t>
            </a:r>
            <a:endParaRPr lang="en-US" sz="2400" b="1" dirty="0">
              <a:latin typeface="Calibri" charset="0"/>
              <a:ea typeface="標楷體" charset="0"/>
              <a:cs typeface="標楷體" charset="0"/>
            </a:endParaRPr>
          </a:p>
          <a:p>
            <a:pPr lvl="1" algn="just">
              <a:defRPr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cluster resource management system </a:t>
            </a:r>
            <a:r>
              <a:rPr lang="en-US" sz="2000" dirty="0">
                <a:latin typeface="Calibri" charset="0"/>
                <a:ea typeface="標楷體" charset="0"/>
                <a:cs typeface="標楷體" charset="0"/>
              </a:rPr>
              <a:t>that provides efficient resource isolation and sharing across distributed applications</a:t>
            </a:r>
          </a:p>
          <a:p>
            <a:pPr algn="just">
              <a:defRPr/>
            </a:pPr>
            <a:r>
              <a:rPr lang="en-US" sz="2400" b="1" dirty="0" err="1">
                <a:latin typeface="Calibri" charset="0"/>
                <a:ea typeface="標楷體" charset="0"/>
                <a:cs typeface="標楷體" charset="0"/>
              </a:rPr>
              <a:t>Akka</a:t>
            </a:r>
            <a:endParaRPr lang="en-US" sz="2400" b="1" dirty="0">
              <a:latin typeface="Calibri" charset="0"/>
              <a:ea typeface="標楷體" charset="0"/>
              <a:cs typeface="標楷體" charset="0"/>
            </a:endParaRPr>
          </a:p>
          <a:p>
            <a:pPr lvl="1" algn="just">
              <a:defRPr/>
            </a:pPr>
            <a:r>
              <a:rPr lang="en-US" sz="2000" dirty="0">
                <a:latin typeface="Calibri" charset="0"/>
                <a:ea typeface="標楷體" charset="0"/>
                <a:cs typeface="標楷體" charset="0"/>
              </a:rPr>
              <a:t>a </a:t>
            </a:r>
            <a:r>
              <a:rPr lang="en-US" sz="2000" dirty="0">
                <a:solidFill>
                  <a:srgbClr val="984807"/>
                </a:solidFill>
                <a:latin typeface="Calibri" charset="0"/>
                <a:ea typeface="標楷體" charset="0"/>
                <a:cs typeface="標楷體" charset="0"/>
              </a:rPr>
              <a:t>toolkit and runtime </a:t>
            </a:r>
            <a:r>
              <a:rPr lang="en-US" sz="2000" dirty="0">
                <a:latin typeface="Calibri" charset="0"/>
                <a:ea typeface="標楷體" charset="0"/>
                <a:cs typeface="標楷體" charset="0"/>
              </a:rPr>
              <a:t>for building </a:t>
            </a:r>
            <a:r>
              <a:rPr lang="en-US" sz="2000" dirty="0">
                <a:solidFill>
                  <a:srgbClr val="984807"/>
                </a:solidFill>
                <a:latin typeface="Calibri" charset="0"/>
                <a:ea typeface="標楷體" charset="0"/>
                <a:cs typeface="標楷體" charset="0"/>
              </a:rPr>
              <a:t>highly concurrent, distributed, and resilient message-driven applications</a:t>
            </a:r>
            <a:r>
              <a:rPr lang="en-US" sz="2000" dirty="0">
                <a:latin typeface="Calibri" charset="0"/>
                <a:ea typeface="標楷體" charset="0"/>
                <a:cs typeface="標楷體" charset="0"/>
              </a:rPr>
              <a:t> on the JVM</a:t>
            </a:r>
          </a:p>
          <a:p>
            <a:pPr algn="just">
              <a:defRPr/>
            </a:pPr>
            <a:r>
              <a:rPr lang="en-US" sz="2400" b="1" dirty="0">
                <a:latin typeface="Calibri" charset="0"/>
                <a:ea typeface="標楷體" charset="0"/>
                <a:cs typeface="標楷體" charset="0"/>
              </a:rPr>
              <a:t>Cassandra</a:t>
            </a:r>
          </a:p>
          <a:p>
            <a:pPr lvl="1" algn="just">
              <a:defRPr/>
            </a:pPr>
            <a:r>
              <a:rPr lang="en-US" sz="2000" dirty="0">
                <a:latin typeface="Calibri" charset="0"/>
                <a:ea typeface="標楷體" charset="0"/>
                <a:cs typeface="標楷體" charset="0"/>
              </a:rPr>
              <a:t>distributed, highly available </a:t>
            </a:r>
            <a:r>
              <a:rPr lang="en-US" sz="2000" dirty="0">
                <a:solidFill>
                  <a:srgbClr val="984807"/>
                </a:solidFill>
                <a:latin typeface="Calibri" charset="0"/>
                <a:ea typeface="標楷體" charset="0"/>
                <a:cs typeface="標楷體" charset="0"/>
              </a:rPr>
              <a:t>database</a:t>
            </a:r>
            <a:r>
              <a:rPr lang="en-US" sz="2000" dirty="0">
                <a:latin typeface="Calibri" charset="0"/>
                <a:ea typeface="標楷體" charset="0"/>
                <a:cs typeface="標楷體" charset="0"/>
              </a:rPr>
              <a:t> designed to handle large amounts of data across multiple datacenters</a:t>
            </a:r>
          </a:p>
          <a:p>
            <a:pPr algn="just">
              <a:defRPr/>
            </a:pPr>
            <a:r>
              <a:rPr lang="en-US" sz="2400" b="1" dirty="0">
                <a:latin typeface="Calibri" charset="0"/>
                <a:ea typeface="標楷體" charset="0"/>
                <a:cs typeface="標楷體" charset="0"/>
              </a:rPr>
              <a:t>Kafka</a:t>
            </a:r>
          </a:p>
          <a:p>
            <a:pPr lvl="1" algn="just">
              <a:defRPr/>
            </a:pPr>
            <a:r>
              <a:rPr lang="en-US" sz="2000" dirty="0">
                <a:latin typeface="Calibri" charset="0"/>
                <a:ea typeface="標楷體" charset="0"/>
                <a:cs typeface="標楷體" charset="0"/>
              </a:rPr>
              <a:t>a high-throughput, low-latency distributed </a:t>
            </a:r>
            <a:r>
              <a:rPr lang="en-US" sz="2000" dirty="0">
                <a:solidFill>
                  <a:srgbClr val="984807"/>
                </a:solidFill>
                <a:latin typeface="Calibri" charset="0"/>
                <a:ea typeface="標楷體" charset="0"/>
                <a:cs typeface="標楷體" charset="0"/>
              </a:rPr>
              <a:t>messaging system </a:t>
            </a:r>
            <a:r>
              <a:rPr lang="en-US" sz="2000" dirty="0">
                <a:latin typeface="Calibri" charset="0"/>
                <a:ea typeface="標楷體" charset="0"/>
                <a:cs typeface="標楷體" charset="0"/>
              </a:rPr>
              <a:t>designed for </a:t>
            </a:r>
            <a:r>
              <a:rPr lang="en-US" sz="2000" dirty="0">
                <a:solidFill>
                  <a:srgbClr val="984807"/>
                </a:solidFill>
                <a:latin typeface="Calibri" charset="0"/>
                <a:ea typeface="標楷體" charset="0"/>
                <a:cs typeface="標楷體" charset="0"/>
              </a:rPr>
              <a:t>handling real-time data feeds</a:t>
            </a:r>
          </a:p>
        </p:txBody>
      </p:sp>
      <p:sp>
        <p:nvSpPr>
          <p:cNvPr id="9" name="Rectangle 8"/>
          <p:cNvSpPr/>
          <p:nvPr/>
        </p:nvSpPr>
        <p:spPr>
          <a:xfrm>
            <a:off x="755650" y="6597650"/>
            <a:ext cx="75612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Anton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Kirillov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(2015), Data processing platforms architectures with Spark,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Mesos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Akka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, Cassandra and Kafka, Big Data AW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Meetup</a:t>
            </a:r>
            <a:endParaRPr lang="en-US" sz="1000" dirty="0">
              <a:solidFill>
                <a:schemeClr val="bg1">
                  <a:lumMod val="65000"/>
                </a:schemeClr>
              </a:solidFill>
              <a:ea typeface="新細明體" charset="0"/>
              <a:cs typeface="新細明體" charset="0"/>
            </a:endParaRPr>
          </a:p>
        </p:txBody>
      </p:sp>
      <p:pic>
        <p:nvPicPr>
          <p:cNvPr id="32773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1438"/>
            <a:ext cx="1276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565400"/>
            <a:ext cx="13335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644900"/>
            <a:ext cx="119538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516563"/>
            <a:ext cx="592137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508500"/>
            <a:ext cx="10922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1077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863600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Hadoop vs. Spark</a:t>
            </a:r>
          </a:p>
        </p:txBody>
      </p:sp>
      <p:sp>
        <p:nvSpPr>
          <p:cNvPr id="5222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D68AE49-5863-D34A-9767-092CFC077CA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2227" name="矩形 4"/>
          <p:cNvSpPr>
            <a:spLocks noChangeArrowheads="1"/>
          </p:cNvSpPr>
          <p:nvPr/>
        </p:nvSpPr>
        <p:spPr bwMode="auto">
          <a:xfrm>
            <a:off x="914400" y="6611938"/>
            <a:ext cx="72009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>
                <a:solidFill>
                  <a:srgbClr val="BFBFBF"/>
                </a:solidFill>
              </a:rPr>
              <a:t>Source: Shiva Achari (2015), Hadoop Essentials - Tackling the Challenges of Big Data with Hadoop, Packt Publishing</a:t>
            </a:r>
            <a:endParaRPr lang="zh-TW" altLang="en-US" sz="1000">
              <a:solidFill>
                <a:srgbClr val="BFBFBF"/>
              </a:solidFill>
            </a:endParaRPr>
          </a:p>
        </p:txBody>
      </p:sp>
      <p:sp>
        <p:nvSpPr>
          <p:cNvPr id="9" name="Can 8"/>
          <p:cNvSpPr/>
          <p:nvPr/>
        </p:nvSpPr>
        <p:spPr>
          <a:xfrm>
            <a:off x="755650" y="2492375"/>
            <a:ext cx="792163" cy="865188"/>
          </a:xfrm>
          <a:prstGeom prst="ca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2229" name="Picture 2" descr="Hado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2160588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n 10"/>
          <p:cNvSpPr/>
          <p:nvPr/>
        </p:nvSpPr>
        <p:spPr>
          <a:xfrm>
            <a:off x="3924300" y="2492375"/>
            <a:ext cx="503238" cy="649288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Can 11"/>
          <p:cNvSpPr/>
          <p:nvPr/>
        </p:nvSpPr>
        <p:spPr>
          <a:xfrm>
            <a:off x="4076700" y="2644775"/>
            <a:ext cx="503238" cy="649288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Can 12"/>
          <p:cNvSpPr/>
          <p:nvPr/>
        </p:nvSpPr>
        <p:spPr>
          <a:xfrm>
            <a:off x="4229100" y="2797175"/>
            <a:ext cx="503238" cy="649288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Can 14"/>
          <p:cNvSpPr/>
          <p:nvPr/>
        </p:nvSpPr>
        <p:spPr>
          <a:xfrm>
            <a:off x="6859588" y="2420938"/>
            <a:ext cx="503237" cy="647700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an 15"/>
          <p:cNvSpPr/>
          <p:nvPr/>
        </p:nvSpPr>
        <p:spPr>
          <a:xfrm>
            <a:off x="7011988" y="2573338"/>
            <a:ext cx="503237" cy="647700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Can 16"/>
          <p:cNvSpPr/>
          <p:nvPr/>
        </p:nvSpPr>
        <p:spPr>
          <a:xfrm>
            <a:off x="7164388" y="2725738"/>
            <a:ext cx="503237" cy="647700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Can 17"/>
          <p:cNvSpPr/>
          <p:nvPr/>
        </p:nvSpPr>
        <p:spPr>
          <a:xfrm>
            <a:off x="747713" y="5075238"/>
            <a:ext cx="792162" cy="863600"/>
          </a:xfrm>
          <a:prstGeom prst="ca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195513" y="2852738"/>
            <a:ext cx="936625" cy="360362"/>
          </a:xfrm>
          <a:prstGeom prst="rect">
            <a:avLst/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chemeClr val="lt1"/>
                </a:solidFill>
                <a:latin typeface="+mn-lt"/>
                <a:ea typeface="+mn-ea"/>
              </a:rPr>
              <a:t>Iter</a:t>
            </a: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. 1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2187575" y="5434013"/>
            <a:ext cx="936625" cy="360362"/>
          </a:xfrm>
          <a:prstGeom prst="rect">
            <a:avLst/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chemeClr val="lt1"/>
                </a:solidFill>
                <a:latin typeface="+mn-lt"/>
                <a:ea typeface="+mn-ea"/>
              </a:rPr>
              <a:t>Iter</a:t>
            </a: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. 1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5364163" y="2852738"/>
            <a:ext cx="936625" cy="360362"/>
          </a:xfrm>
          <a:prstGeom prst="rect">
            <a:avLst/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chemeClr val="lt1"/>
                </a:solidFill>
                <a:latin typeface="+mn-lt"/>
                <a:ea typeface="+mn-ea"/>
              </a:rPr>
              <a:t>Iter</a:t>
            </a: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. 2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5356225" y="5434013"/>
            <a:ext cx="935038" cy="360362"/>
          </a:xfrm>
          <a:prstGeom prst="rect">
            <a:avLst/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chemeClr val="lt1"/>
                </a:solidFill>
                <a:latin typeface="+mn-lt"/>
                <a:ea typeface="+mn-ea"/>
              </a:rPr>
              <a:t>Iter</a:t>
            </a: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. 2</a:t>
            </a:r>
          </a:p>
        </p:txBody>
      </p:sp>
      <p:sp>
        <p:nvSpPr>
          <p:cNvPr id="52241" name="TextBox 23"/>
          <p:cNvSpPr txBox="1">
            <a:spLocks noChangeArrowheads="1"/>
          </p:cNvSpPr>
          <p:nvPr/>
        </p:nvSpPr>
        <p:spPr bwMode="auto">
          <a:xfrm>
            <a:off x="769938" y="6010275"/>
            <a:ext cx="696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/>
              <a:t>Input</a:t>
            </a:r>
          </a:p>
        </p:txBody>
      </p:sp>
      <p:sp>
        <p:nvSpPr>
          <p:cNvPr id="52242" name="TextBox 24"/>
          <p:cNvSpPr txBox="1">
            <a:spLocks noChangeArrowheads="1"/>
          </p:cNvSpPr>
          <p:nvPr/>
        </p:nvSpPr>
        <p:spPr bwMode="auto">
          <a:xfrm>
            <a:off x="827088" y="3429000"/>
            <a:ext cx="698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/>
              <a:t>Input</a:t>
            </a:r>
          </a:p>
        </p:txBody>
      </p:sp>
      <p:sp>
        <p:nvSpPr>
          <p:cNvPr id="52243" name="TextBox 25"/>
          <p:cNvSpPr txBox="1">
            <a:spLocks noChangeArrowheads="1"/>
          </p:cNvSpPr>
          <p:nvPr/>
        </p:nvSpPr>
        <p:spPr bwMode="auto">
          <a:xfrm>
            <a:off x="1547813" y="2060575"/>
            <a:ext cx="812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/>
              <a:t>HDFS</a:t>
            </a:r>
            <a:br>
              <a:rPr lang="en-US" altLang="en-US" sz="1800"/>
            </a:br>
            <a:r>
              <a:rPr lang="en-US" altLang="en-US" sz="1800"/>
              <a:t>read</a:t>
            </a:r>
          </a:p>
        </p:txBody>
      </p:sp>
      <p:sp>
        <p:nvSpPr>
          <p:cNvPr id="52244" name="TextBox 26"/>
          <p:cNvSpPr txBox="1">
            <a:spLocks noChangeArrowheads="1"/>
          </p:cNvSpPr>
          <p:nvPr/>
        </p:nvSpPr>
        <p:spPr bwMode="auto">
          <a:xfrm>
            <a:off x="4572000" y="2060575"/>
            <a:ext cx="812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/>
              <a:t>HDFS</a:t>
            </a:r>
            <a:br>
              <a:rPr lang="en-US" altLang="en-US" sz="1800"/>
            </a:br>
            <a:r>
              <a:rPr lang="en-US" altLang="en-US" sz="1800"/>
              <a:t>read</a:t>
            </a:r>
          </a:p>
        </p:txBody>
      </p:sp>
      <p:sp>
        <p:nvSpPr>
          <p:cNvPr id="52245" name="TextBox 27"/>
          <p:cNvSpPr txBox="1">
            <a:spLocks noChangeArrowheads="1"/>
          </p:cNvSpPr>
          <p:nvPr/>
        </p:nvSpPr>
        <p:spPr bwMode="auto">
          <a:xfrm>
            <a:off x="2987675" y="2060575"/>
            <a:ext cx="812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/>
              <a:t>HDFS</a:t>
            </a:r>
            <a:br>
              <a:rPr lang="en-US" altLang="en-US" sz="1800"/>
            </a:br>
            <a:r>
              <a:rPr lang="en-US" altLang="en-US" sz="1800"/>
              <a:t>write</a:t>
            </a:r>
          </a:p>
        </p:txBody>
      </p:sp>
      <p:pic>
        <p:nvPicPr>
          <p:cNvPr id="52246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40822">
            <a:off x="3663950" y="5376863"/>
            <a:ext cx="104775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7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40822">
            <a:off x="3816350" y="5529263"/>
            <a:ext cx="104775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8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40822">
            <a:off x="3968750" y="5681663"/>
            <a:ext cx="104775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9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40822">
            <a:off x="6559550" y="5448300"/>
            <a:ext cx="104775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50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40822">
            <a:off x="6711950" y="5600700"/>
            <a:ext cx="104775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51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40822">
            <a:off x="6864350" y="5753100"/>
            <a:ext cx="104775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52" name="TextBox 37"/>
          <p:cNvSpPr txBox="1">
            <a:spLocks noChangeArrowheads="1"/>
          </p:cNvSpPr>
          <p:nvPr/>
        </p:nvSpPr>
        <p:spPr bwMode="auto">
          <a:xfrm>
            <a:off x="6135688" y="2060575"/>
            <a:ext cx="812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/>
              <a:t>HDFS</a:t>
            </a:r>
            <a:br>
              <a:rPr lang="en-US" altLang="en-US" sz="1800"/>
            </a:br>
            <a:r>
              <a:rPr lang="en-US" altLang="en-US" sz="1800"/>
              <a:t>write</a:t>
            </a:r>
          </a:p>
        </p:txBody>
      </p:sp>
      <p:pic>
        <p:nvPicPr>
          <p:cNvPr id="52253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976688"/>
            <a:ext cx="1476375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2" name="Straight Arrow Connector 51"/>
          <p:cNvCxnSpPr>
            <a:cxnSpLocks noChangeShapeType="1"/>
          </p:cNvCxnSpPr>
          <p:nvPr/>
        </p:nvCxnSpPr>
        <p:spPr bwMode="auto">
          <a:xfrm>
            <a:off x="6364288" y="5624513"/>
            <a:ext cx="43180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Straight Arrow Connector 56"/>
          <p:cNvCxnSpPr>
            <a:cxnSpLocks noChangeShapeType="1"/>
          </p:cNvCxnSpPr>
          <p:nvPr/>
        </p:nvCxnSpPr>
        <p:spPr bwMode="auto">
          <a:xfrm>
            <a:off x="4924425" y="5624513"/>
            <a:ext cx="43180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Straight Arrow Connector 57"/>
          <p:cNvCxnSpPr>
            <a:cxnSpLocks noChangeShapeType="1"/>
          </p:cNvCxnSpPr>
          <p:nvPr/>
        </p:nvCxnSpPr>
        <p:spPr bwMode="auto">
          <a:xfrm>
            <a:off x="3267075" y="5624513"/>
            <a:ext cx="43180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" name="Straight Arrow Connector 58"/>
          <p:cNvCxnSpPr>
            <a:cxnSpLocks noChangeShapeType="1"/>
          </p:cNvCxnSpPr>
          <p:nvPr/>
        </p:nvCxnSpPr>
        <p:spPr bwMode="auto">
          <a:xfrm>
            <a:off x="1611313" y="5624513"/>
            <a:ext cx="43180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" name="Straight Arrow Connector 59"/>
          <p:cNvCxnSpPr>
            <a:cxnSpLocks noChangeShapeType="1"/>
          </p:cNvCxnSpPr>
          <p:nvPr/>
        </p:nvCxnSpPr>
        <p:spPr bwMode="auto">
          <a:xfrm>
            <a:off x="6372225" y="2997200"/>
            <a:ext cx="43180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" name="Straight Arrow Connector 60"/>
          <p:cNvCxnSpPr>
            <a:cxnSpLocks noChangeShapeType="1"/>
          </p:cNvCxnSpPr>
          <p:nvPr/>
        </p:nvCxnSpPr>
        <p:spPr bwMode="auto">
          <a:xfrm>
            <a:off x="4787900" y="2997200"/>
            <a:ext cx="43180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" name="Straight Arrow Connector 61"/>
          <p:cNvCxnSpPr>
            <a:cxnSpLocks noChangeShapeType="1"/>
          </p:cNvCxnSpPr>
          <p:nvPr/>
        </p:nvCxnSpPr>
        <p:spPr bwMode="auto">
          <a:xfrm>
            <a:off x="3276600" y="2997200"/>
            <a:ext cx="43180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" name="Straight Arrow Connector 62"/>
          <p:cNvCxnSpPr>
            <a:cxnSpLocks noChangeShapeType="1"/>
          </p:cNvCxnSpPr>
          <p:nvPr/>
        </p:nvCxnSpPr>
        <p:spPr bwMode="auto">
          <a:xfrm>
            <a:off x="1619250" y="2997200"/>
            <a:ext cx="43180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Straight Arrow Connector 63"/>
          <p:cNvCxnSpPr>
            <a:cxnSpLocks noChangeShapeType="1"/>
          </p:cNvCxnSpPr>
          <p:nvPr/>
        </p:nvCxnSpPr>
        <p:spPr bwMode="auto">
          <a:xfrm>
            <a:off x="7812088" y="2997200"/>
            <a:ext cx="43180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Straight Arrow Connector 64"/>
          <p:cNvCxnSpPr>
            <a:cxnSpLocks noChangeShapeType="1"/>
          </p:cNvCxnSpPr>
          <p:nvPr/>
        </p:nvCxnSpPr>
        <p:spPr bwMode="auto">
          <a:xfrm>
            <a:off x="7956550" y="5732463"/>
            <a:ext cx="43180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" name="Oval 65"/>
          <p:cNvSpPr>
            <a:spLocks noChangeArrowheads="1"/>
          </p:cNvSpPr>
          <p:nvPr/>
        </p:nvSpPr>
        <p:spPr bwMode="auto">
          <a:xfrm>
            <a:off x="8388350" y="2924175"/>
            <a:ext cx="144463" cy="144463"/>
          </a:xfrm>
          <a:prstGeom prst="ellipse">
            <a:avLst/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67" name="Oval 66"/>
          <p:cNvSpPr>
            <a:spLocks noChangeArrowheads="1"/>
          </p:cNvSpPr>
          <p:nvPr/>
        </p:nvSpPr>
        <p:spPr bwMode="auto">
          <a:xfrm>
            <a:off x="8604250" y="2924175"/>
            <a:ext cx="144463" cy="144463"/>
          </a:xfrm>
          <a:prstGeom prst="ellipse">
            <a:avLst/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68" name="Oval 67"/>
          <p:cNvSpPr>
            <a:spLocks noChangeArrowheads="1"/>
          </p:cNvSpPr>
          <p:nvPr/>
        </p:nvSpPr>
        <p:spPr bwMode="auto">
          <a:xfrm>
            <a:off x="8820150" y="2924175"/>
            <a:ext cx="144463" cy="144463"/>
          </a:xfrm>
          <a:prstGeom prst="ellipse">
            <a:avLst/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69" name="Oval 68"/>
          <p:cNvSpPr>
            <a:spLocks noChangeArrowheads="1"/>
          </p:cNvSpPr>
          <p:nvPr/>
        </p:nvSpPr>
        <p:spPr bwMode="auto">
          <a:xfrm>
            <a:off x="8459788" y="5661025"/>
            <a:ext cx="144462" cy="144463"/>
          </a:xfrm>
          <a:prstGeom prst="ellipse">
            <a:avLst/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70" name="Oval 69"/>
          <p:cNvSpPr>
            <a:spLocks noChangeArrowheads="1"/>
          </p:cNvSpPr>
          <p:nvPr/>
        </p:nvSpPr>
        <p:spPr bwMode="auto">
          <a:xfrm>
            <a:off x="8675688" y="5661025"/>
            <a:ext cx="144462" cy="144463"/>
          </a:xfrm>
          <a:prstGeom prst="ellipse">
            <a:avLst/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71" name="Oval 70"/>
          <p:cNvSpPr>
            <a:spLocks noChangeArrowheads="1"/>
          </p:cNvSpPr>
          <p:nvPr/>
        </p:nvSpPr>
        <p:spPr bwMode="auto">
          <a:xfrm>
            <a:off x="8893175" y="5661025"/>
            <a:ext cx="142875" cy="144463"/>
          </a:xfrm>
          <a:prstGeom prst="ellipse">
            <a:avLst/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9069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Hadoop Distribution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856984" cy="4525963"/>
          </a:xfrm>
        </p:spPr>
        <p:txBody>
          <a:bodyPr/>
          <a:lstStyle/>
          <a:p>
            <a:r>
              <a:rPr lang="en-US" dirty="0" smtClean="0"/>
              <a:t>Apache Hadoop</a:t>
            </a:r>
          </a:p>
          <a:p>
            <a:pPr lvl="1"/>
            <a:r>
              <a:rPr lang="en-US" altLang="en-US" dirty="0">
                <a:hlinkClick r:id="rId2"/>
              </a:rPr>
              <a:t>http://hadoop.apache.org</a:t>
            </a:r>
            <a:r>
              <a:rPr lang="en-US" alt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 smtClean="0"/>
              <a:t>Amazon </a:t>
            </a:r>
            <a:r>
              <a:rPr lang="en-US" dirty="0"/>
              <a:t>Elastic Map </a:t>
            </a:r>
            <a:r>
              <a:rPr lang="en-US" dirty="0" smtClean="0"/>
              <a:t>Reduce (EMR)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https://aws.amazon.com/emr</a:t>
            </a:r>
            <a:r>
              <a:rPr lang="en-US" dirty="0" smtClean="0">
                <a:hlinkClick r:id="rId3"/>
              </a:rPr>
              <a:t>/</a:t>
            </a:r>
            <a:endParaRPr lang="en-US" dirty="0"/>
          </a:p>
          <a:p>
            <a:r>
              <a:rPr lang="en-US" dirty="0" smtClean="0"/>
              <a:t>Cloudera CDH</a:t>
            </a:r>
          </a:p>
          <a:p>
            <a:pPr lvl="1"/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www.cloudera.com/downloads.html</a:t>
            </a:r>
            <a:endParaRPr lang="en-US" dirty="0"/>
          </a:p>
          <a:p>
            <a:r>
              <a:rPr lang="en-US" dirty="0" smtClean="0"/>
              <a:t>Hortonworks Sandbox</a:t>
            </a:r>
          </a:p>
          <a:p>
            <a:pPr lvl="1"/>
            <a:r>
              <a:rPr lang="en-US" altLang="en-US" dirty="0">
                <a:hlinkClick r:id="rId5"/>
              </a:rPr>
              <a:t>https://hortonworks.com/products/sandbox</a:t>
            </a:r>
            <a:r>
              <a:rPr lang="en-US" altLang="en-US" dirty="0" smtClean="0">
                <a:hlinkClick r:id="rId5"/>
              </a:rPr>
              <a:t>/</a:t>
            </a:r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99634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087"/>
          </a:xfrm>
        </p:spPr>
        <p:txBody>
          <a:bodyPr/>
          <a:lstStyle/>
          <a:p>
            <a:r>
              <a:rPr lang="en-US" altLang="en-US" sz="6000">
                <a:solidFill>
                  <a:srgbClr val="4F81BD"/>
                </a:solidFill>
                <a:latin typeface="Calibri" charset="0"/>
                <a:ea typeface="標楷體" charset="-120"/>
              </a:rPr>
              <a:t>Steps to </a:t>
            </a:r>
            <a:br>
              <a:rPr lang="en-US" altLang="en-US" sz="60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>
                <a:solidFill>
                  <a:srgbClr val="4F81BD"/>
                </a:solidFill>
                <a:latin typeface="Calibri" charset="0"/>
                <a:ea typeface="標楷體" charset="-120"/>
              </a:rPr>
              <a:t>Install Hadoop </a:t>
            </a:r>
            <a:br>
              <a:rPr lang="en-US" altLang="en-US" sz="60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>
                <a:solidFill>
                  <a:srgbClr val="4F81BD"/>
                </a:solidFill>
                <a:latin typeface="Calibri" charset="0"/>
                <a:ea typeface="標楷體" charset="-120"/>
              </a:rPr>
              <a:t>on a </a:t>
            </a:r>
            <a:br>
              <a:rPr lang="en-US" altLang="en-US" sz="60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>
                <a:solidFill>
                  <a:srgbClr val="4F81BD"/>
                </a:solidFill>
                <a:latin typeface="Calibri" charset="0"/>
                <a:ea typeface="標楷體" charset="-120"/>
              </a:rPr>
              <a:t>Personal Computer </a:t>
            </a:r>
            <a:br>
              <a:rPr lang="en-US" altLang="en-US" sz="60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>
                <a:solidFill>
                  <a:srgbClr val="4F81BD"/>
                </a:solidFill>
                <a:latin typeface="Calibri" charset="0"/>
                <a:ea typeface="標楷體" charset="-120"/>
              </a:rPr>
              <a:t>(Windows/OS X)</a:t>
            </a:r>
            <a:endParaRPr lang="en-US" altLang="en-US" sz="6000">
              <a:latin typeface="Calibri" charset="0"/>
              <a:ea typeface="標楷體" charset="-120"/>
            </a:endParaRPr>
          </a:p>
        </p:txBody>
      </p:sp>
      <p:sp>
        <p:nvSpPr>
          <p:cNvPr id="5325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4A5B54-266B-584C-9680-342BE53B088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6597650"/>
            <a:ext cx="7704138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  <a:hlinkClick r:id="rId2"/>
              </a:rPr>
              <a:t>https://www.youtube.com/watch?v=rO-V1mxhzcM&amp;list=PLyZEf-TOnZen8E5m5TIpIsdok2fyKDNRa&amp;index=5</a:t>
            </a:r>
            <a:endParaRPr lang="en-US" sz="10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8314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865187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Hodoop: Linux Based Software</a:t>
            </a:r>
          </a:p>
        </p:txBody>
      </p:sp>
      <p:sp>
        <p:nvSpPr>
          <p:cNvPr id="542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CCDE38E-4A5A-424A-96BF-0800B6042EF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grpSp>
        <p:nvGrpSpPr>
          <p:cNvPr id="54275" name="Group 11"/>
          <p:cNvGrpSpPr>
            <a:grpSpLocks/>
          </p:cNvGrpSpPr>
          <p:nvPr/>
        </p:nvGrpSpPr>
        <p:grpSpPr bwMode="auto">
          <a:xfrm>
            <a:off x="2124075" y="1125538"/>
            <a:ext cx="4679950" cy="935037"/>
            <a:chOff x="2627784" y="1052736"/>
            <a:chExt cx="4680520" cy="936104"/>
          </a:xfrm>
        </p:grpSpPr>
        <p:sp>
          <p:nvSpPr>
            <p:cNvPr id="6" name="Cube 5"/>
            <p:cNvSpPr/>
            <p:nvPr/>
          </p:nvSpPr>
          <p:spPr>
            <a:xfrm>
              <a:off x="2627784" y="1052736"/>
              <a:ext cx="4680520" cy="936104"/>
            </a:xfrm>
            <a:prstGeom prst="cube">
              <a:avLst>
                <a:gd name="adj" fmla="val 15567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3959859" y="1268882"/>
              <a:ext cx="2016371" cy="575331"/>
            </a:xfrm>
            <a:prstGeom prst="rect">
              <a:avLst/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2400" dirty="0">
                  <a:solidFill>
                    <a:schemeClr val="lt1"/>
                  </a:solidFill>
                  <a:latin typeface="+mn-lt"/>
                  <a:ea typeface="+mn-ea"/>
                </a:rPr>
                <a:t>LINUX</a:t>
              </a:r>
            </a:p>
          </p:txBody>
        </p:sp>
      </p:grpSp>
      <p:grpSp>
        <p:nvGrpSpPr>
          <p:cNvPr id="54276" name="Group 12"/>
          <p:cNvGrpSpPr>
            <a:grpSpLocks/>
          </p:cNvGrpSpPr>
          <p:nvPr/>
        </p:nvGrpSpPr>
        <p:grpSpPr bwMode="auto">
          <a:xfrm>
            <a:off x="2124075" y="2516188"/>
            <a:ext cx="4679950" cy="936625"/>
            <a:chOff x="2627784" y="1052736"/>
            <a:chExt cx="4680520" cy="936104"/>
          </a:xfrm>
        </p:grpSpPr>
        <p:sp>
          <p:nvSpPr>
            <p:cNvPr id="14" name="Cube 13"/>
            <p:cNvSpPr/>
            <p:nvPr/>
          </p:nvSpPr>
          <p:spPr>
            <a:xfrm>
              <a:off x="2627784" y="1052736"/>
              <a:ext cx="4680520" cy="936104"/>
            </a:xfrm>
            <a:prstGeom prst="cube">
              <a:avLst>
                <a:gd name="adj" fmla="val 15567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3959859" y="1268516"/>
              <a:ext cx="2016371" cy="575941"/>
            </a:xfrm>
            <a:prstGeom prst="rect">
              <a:avLst/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2400" dirty="0">
                  <a:solidFill>
                    <a:schemeClr val="lt1"/>
                  </a:solidFill>
                  <a:latin typeface="+mn-lt"/>
                  <a:ea typeface="+mn-ea"/>
                </a:rPr>
                <a:t>LINUX</a:t>
              </a:r>
            </a:p>
          </p:txBody>
        </p:sp>
      </p:grpSp>
      <p:grpSp>
        <p:nvGrpSpPr>
          <p:cNvPr id="54277" name="Group 15"/>
          <p:cNvGrpSpPr>
            <a:grpSpLocks/>
          </p:cNvGrpSpPr>
          <p:nvPr/>
        </p:nvGrpSpPr>
        <p:grpSpPr bwMode="auto">
          <a:xfrm>
            <a:off x="2124075" y="3908425"/>
            <a:ext cx="4679950" cy="936625"/>
            <a:chOff x="2627784" y="1052736"/>
            <a:chExt cx="4680520" cy="936104"/>
          </a:xfrm>
        </p:grpSpPr>
        <p:sp>
          <p:nvSpPr>
            <p:cNvPr id="17" name="Cube 16"/>
            <p:cNvSpPr/>
            <p:nvPr/>
          </p:nvSpPr>
          <p:spPr>
            <a:xfrm>
              <a:off x="2627784" y="1052736"/>
              <a:ext cx="4680520" cy="936104"/>
            </a:xfrm>
            <a:prstGeom prst="cube">
              <a:avLst>
                <a:gd name="adj" fmla="val 15567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3959859" y="1268516"/>
              <a:ext cx="2016371" cy="575942"/>
            </a:xfrm>
            <a:prstGeom prst="rect">
              <a:avLst/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2400" dirty="0">
                  <a:solidFill>
                    <a:schemeClr val="lt1"/>
                  </a:solidFill>
                  <a:latin typeface="+mn-lt"/>
                  <a:ea typeface="+mn-ea"/>
                </a:rPr>
                <a:t>LINUX</a:t>
              </a:r>
            </a:p>
          </p:txBody>
        </p:sp>
      </p:grpSp>
      <p:grpSp>
        <p:nvGrpSpPr>
          <p:cNvPr id="54278" name="Group 18"/>
          <p:cNvGrpSpPr>
            <a:grpSpLocks/>
          </p:cNvGrpSpPr>
          <p:nvPr/>
        </p:nvGrpSpPr>
        <p:grpSpPr bwMode="auto">
          <a:xfrm>
            <a:off x="2124075" y="5300663"/>
            <a:ext cx="4679950" cy="936625"/>
            <a:chOff x="2627784" y="1052736"/>
            <a:chExt cx="4680520" cy="936104"/>
          </a:xfrm>
        </p:grpSpPr>
        <p:sp>
          <p:nvSpPr>
            <p:cNvPr id="20" name="Cube 19"/>
            <p:cNvSpPr/>
            <p:nvPr/>
          </p:nvSpPr>
          <p:spPr>
            <a:xfrm>
              <a:off x="2627784" y="1052736"/>
              <a:ext cx="4680520" cy="936104"/>
            </a:xfrm>
            <a:prstGeom prst="cube">
              <a:avLst>
                <a:gd name="adj" fmla="val 15567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3959859" y="1268516"/>
              <a:ext cx="2016371" cy="575941"/>
            </a:xfrm>
            <a:prstGeom prst="rect">
              <a:avLst/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2400" dirty="0">
                  <a:solidFill>
                    <a:schemeClr val="lt1"/>
                  </a:solidFill>
                  <a:latin typeface="+mn-lt"/>
                  <a:ea typeface="+mn-ea"/>
                </a:rPr>
                <a:t>LINUX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755650" y="6597650"/>
            <a:ext cx="7704138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  <a:hlinkClick r:id="rId2"/>
              </a:rPr>
              <a:t>https://www.youtube.com/watch?v=rO-V1mxhzcM&amp;list=PLyZEf-TOnZen8E5m5TIpIsdok2fyKDNRa&amp;index=5</a:t>
            </a:r>
            <a:endParaRPr lang="en-US" sz="10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148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Appliance</a:t>
            </a:r>
          </a:p>
        </p:txBody>
      </p:sp>
      <p:sp>
        <p:nvSpPr>
          <p:cNvPr id="552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FE67416-2CF0-0A4B-97DE-F20C13A1AE4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71550" y="1844675"/>
            <a:ext cx="7416800" cy="4321175"/>
          </a:xfrm>
          <a:prstGeom prst="rect">
            <a:avLst/>
          </a:prstGeom>
          <a:solidFill>
            <a:srgbClr val="C6D9F1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47813" y="3141663"/>
            <a:ext cx="6192837" cy="2374900"/>
          </a:xfrm>
          <a:prstGeom prst="rect">
            <a:avLst/>
          </a:prstGeom>
          <a:solidFill>
            <a:srgbClr val="8EB4E3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627313" y="3860800"/>
            <a:ext cx="4248150" cy="1368425"/>
          </a:xfrm>
          <a:prstGeom prst="rect">
            <a:avLst/>
          </a:prstGeom>
          <a:solidFill>
            <a:srgbClr val="FCD5B5"/>
          </a:soli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851275" y="4292600"/>
            <a:ext cx="2520950" cy="720725"/>
          </a:xfrm>
          <a:prstGeom prst="ellipse">
            <a:avLst/>
          </a:prstGeom>
          <a:solidFill>
            <a:srgbClr val="C3D69B"/>
          </a:solidFill>
          <a:ln w="38100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3200" dirty="0" err="1">
                <a:latin typeface="+mn-lt"/>
                <a:ea typeface="+mn-ea"/>
              </a:rPr>
              <a:t>Hadoop</a:t>
            </a:r>
            <a:endParaRPr lang="en-US" sz="3200" dirty="0">
              <a:latin typeface="+mn-lt"/>
              <a:ea typeface="+mn-ea"/>
            </a:endParaRPr>
          </a:p>
        </p:txBody>
      </p:sp>
      <p:sp>
        <p:nvSpPr>
          <p:cNvPr id="55303" name="TextBox 9"/>
          <p:cNvSpPr txBox="1">
            <a:spLocks noChangeArrowheads="1"/>
          </p:cNvSpPr>
          <p:nvPr/>
        </p:nvSpPr>
        <p:spPr bwMode="auto">
          <a:xfrm>
            <a:off x="2771775" y="3933825"/>
            <a:ext cx="16557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/>
              <a:t>Linux</a:t>
            </a:r>
          </a:p>
        </p:txBody>
      </p:sp>
      <p:sp>
        <p:nvSpPr>
          <p:cNvPr id="55304" name="TextBox 10"/>
          <p:cNvSpPr txBox="1">
            <a:spLocks noChangeArrowheads="1"/>
          </p:cNvSpPr>
          <p:nvPr/>
        </p:nvSpPr>
        <p:spPr bwMode="auto">
          <a:xfrm>
            <a:off x="1619250" y="3182938"/>
            <a:ext cx="5761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/>
              <a:t>Virtual Machine (VirtualBox / VMWare)</a:t>
            </a:r>
          </a:p>
        </p:txBody>
      </p:sp>
      <p:sp>
        <p:nvSpPr>
          <p:cNvPr id="55305" name="TextBox 11"/>
          <p:cNvSpPr txBox="1">
            <a:spLocks noChangeArrowheads="1"/>
          </p:cNvSpPr>
          <p:nvPr/>
        </p:nvSpPr>
        <p:spPr bwMode="auto">
          <a:xfrm>
            <a:off x="1042988" y="1916113"/>
            <a:ext cx="5689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/>
              <a:t>Personal Computer (Windows / OS X)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55650" y="6597650"/>
            <a:ext cx="7704138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  <a:hlinkClick r:id="rId2"/>
              </a:rPr>
              <a:t>https://www.youtube.com/watch?v=rO-V1mxhzcM&amp;list=PLyZEf-TOnZen8E5m5TIpIsdok2fyKDNRa&amp;index=5</a:t>
            </a:r>
            <a:endParaRPr lang="en-US" sz="10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714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Connection to Hadoop</a:t>
            </a:r>
          </a:p>
        </p:txBody>
      </p:sp>
      <p:sp>
        <p:nvSpPr>
          <p:cNvPr id="563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5FF38F3-0345-7542-94A4-297F47166B9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71550" y="1844675"/>
            <a:ext cx="7416800" cy="4321175"/>
          </a:xfrm>
          <a:prstGeom prst="rect">
            <a:avLst/>
          </a:prstGeom>
          <a:solidFill>
            <a:srgbClr val="C6D9F1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47813" y="3141663"/>
            <a:ext cx="6192837" cy="2374900"/>
          </a:xfrm>
          <a:prstGeom prst="rect">
            <a:avLst/>
          </a:prstGeom>
          <a:solidFill>
            <a:srgbClr val="8EB4E3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627313" y="3860800"/>
            <a:ext cx="4248150" cy="1368425"/>
          </a:xfrm>
          <a:prstGeom prst="rect">
            <a:avLst/>
          </a:prstGeom>
          <a:solidFill>
            <a:srgbClr val="FCD5B5"/>
          </a:soli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851275" y="4292600"/>
            <a:ext cx="2520950" cy="720725"/>
          </a:xfrm>
          <a:prstGeom prst="ellipse">
            <a:avLst/>
          </a:prstGeom>
          <a:solidFill>
            <a:srgbClr val="C3D69B"/>
          </a:solidFill>
          <a:ln w="38100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3200" dirty="0" err="1">
                <a:latin typeface="+mn-lt"/>
                <a:ea typeface="+mn-ea"/>
              </a:rPr>
              <a:t>Hadoop</a:t>
            </a:r>
            <a:endParaRPr lang="en-US" sz="3200" dirty="0">
              <a:latin typeface="+mn-lt"/>
              <a:ea typeface="+mn-ea"/>
            </a:endParaRPr>
          </a:p>
        </p:txBody>
      </p:sp>
      <p:sp>
        <p:nvSpPr>
          <p:cNvPr id="56327" name="TextBox 9"/>
          <p:cNvSpPr txBox="1">
            <a:spLocks noChangeArrowheads="1"/>
          </p:cNvSpPr>
          <p:nvPr/>
        </p:nvSpPr>
        <p:spPr bwMode="auto">
          <a:xfrm>
            <a:off x="2771775" y="3933825"/>
            <a:ext cx="16557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/>
              <a:t>Linux</a:t>
            </a:r>
          </a:p>
        </p:txBody>
      </p:sp>
      <p:sp>
        <p:nvSpPr>
          <p:cNvPr id="56328" name="TextBox 10"/>
          <p:cNvSpPr txBox="1">
            <a:spLocks noChangeArrowheads="1"/>
          </p:cNvSpPr>
          <p:nvPr/>
        </p:nvSpPr>
        <p:spPr bwMode="auto">
          <a:xfrm>
            <a:off x="1619250" y="3182938"/>
            <a:ext cx="5761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/>
              <a:t>Virtual Machine (VirtualBox / VMWare)</a:t>
            </a:r>
          </a:p>
        </p:txBody>
      </p:sp>
      <p:sp>
        <p:nvSpPr>
          <p:cNvPr id="56329" name="TextBox 11"/>
          <p:cNvSpPr txBox="1">
            <a:spLocks noChangeArrowheads="1"/>
          </p:cNvSpPr>
          <p:nvPr/>
        </p:nvSpPr>
        <p:spPr bwMode="auto">
          <a:xfrm>
            <a:off x="1042988" y="1916113"/>
            <a:ext cx="5689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/>
              <a:t>Personal Computer (Windows / OS X)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435600" y="2420938"/>
            <a:ext cx="1873250" cy="50323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rgbClr val="000000"/>
                </a:solidFill>
                <a:latin typeface="+mn-lt"/>
                <a:ea typeface="+mn-ea"/>
              </a:rPr>
              <a:t>Browser</a:t>
            </a:r>
          </a:p>
        </p:txBody>
      </p:sp>
      <p:cxnSp>
        <p:nvCxnSpPr>
          <p:cNvPr id="14" name="Straight Arrow Connector 13"/>
          <p:cNvCxnSpPr>
            <a:cxnSpLocks noChangeShapeType="1"/>
            <a:endCxn id="9" idx="0"/>
          </p:cNvCxnSpPr>
          <p:nvPr/>
        </p:nvCxnSpPr>
        <p:spPr bwMode="auto">
          <a:xfrm flipH="1">
            <a:off x="5111750" y="2924175"/>
            <a:ext cx="973138" cy="136842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Oval Callout 16"/>
          <p:cNvSpPr>
            <a:spLocks noChangeArrowheads="1"/>
          </p:cNvSpPr>
          <p:nvPr/>
        </p:nvSpPr>
        <p:spPr bwMode="auto">
          <a:xfrm>
            <a:off x="7092950" y="1341438"/>
            <a:ext cx="1727200" cy="1150937"/>
          </a:xfrm>
          <a:prstGeom prst="wedgeEllipseCallout">
            <a:avLst>
              <a:gd name="adj1" fmla="val -52986"/>
              <a:gd name="adj2" fmla="val 52704"/>
            </a:avLst>
          </a:prstGeom>
          <a:solidFill>
            <a:srgbClr val="FFCC66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rgbClr val="000000"/>
                </a:solidFill>
                <a:latin typeface="+mn-lt"/>
                <a:ea typeface="+mn-ea"/>
              </a:rPr>
              <a:t>Access from host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55650" y="6597650"/>
            <a:ext cx="7704138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  <a:hlinkClick r:id="rId2"/>
              </a:rPr>
              <a:t>https://www.youtube.com/watch?v=rO-V1mxhzcM&amp;list=PLyZEf-TOnZen8E5m5TIpIsdok2fyKDNRa&amp;index=5</a:t>
            </a:r>
            <a:endParaRPr lang="en-US" sz="10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767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solidFill>
                  <a:srgbClr val="4F6228"/>
                </a:solidFill>
                <a:latin typeface="Calibri" charset="0"/>
                <a:ea typeface="標楷體" charset="-120"/>
              </a:rPr>
              <a:t>14    </a:t>
            </a:r>
            <a:r>
              <a:rPr lang="en-US" altLang="zh-TW" sz="2400" dirty="0" smtClean="0">
                <a:solidFill>
                  <a:srgbClr val="4F6228"/>
                </a:solidFill>
                <a:latin typeface="Calibri" charset="0"/>
                <a:ea typeface="標楷體" charset="-120"/>
              </a:rPr>
              <a:t>2017/05/17    </a:t>
            </a:r>
            <a:r>
              <a:rPr lang="en-US" altLang="zh-TW" sz="2400" dirty="0">
                <a:solidFill>
                  <a:srgbClr val="4F6228"/>
                </a:solidFill>
                <a:latin typeface="Calibri" charset="0"/>
                <a:ea typeface="標楷體" charset="-120"/>
              </a:rPr>
              <a:t>Social Network Analysis (</a:t>
            </a:r>
            <a:r>
              <a:rPr lang="zh-TW" altLang="en-US" sz="2400" dirty="0">
                <a:solidFill>
                  <a:srgbClr val="4F6228"/>
                </a:solidFill>
                <a:latin typeface="Calibri" charset="0"/>
                <a:ea typeface="標楷體" charset="-120"/>
              </a:rPr>
              <a:t>社會網絡分析</a:t>
            </a:r>
            <a:r>
              <a:rPr lang="en-US" altLang="zh-TW" sz="2400" dirty="0">
                <a:solidFill>
                  <a:srgbClr val="4F6228"/>
                </a:solidFill>
                <a:latin typeface="Calibri" charset="0"/>
                <a:ea typeface="標楷體" charset="-120"/>
              </a:rPr>
              <a:t>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solidFill>
                  <a:srgbClr val="4F6228"/>
                </a:solidFill>
                <a:latin typeface="Calibri" charset="0"/>
                <a:ea typeface="標楷體" charset="-120"/>
              </a:rPr>
              <a:t>15    </a:t>
            </a:r>
            <a:r>
              <a:rPr lang="en-US" altLang="zh-TW" sz="2400" dirty="0" smtClean="0">
                <a:solidFill>
                  <a:srgbClr val="4F6228"/>
                </a:solidFill>
                <a:latin typeface="Calibri" charset="0"/>
                <a:ea typeface="標楷體" charset="-120"/>
              </a:rPr>
              <a:t>2017/05/24    </a:t>
            </a:r>
            <a:r>
              <a:rPr lang="en-US" altLang="zh-TW" sz="2400" dirty="0">
                <a:solidFill>
                  <a:srgbClr val="4F6228"/>
                </a:solidFill>
                <a:latin typeface="Calibri" charset="0"/>
                <a:ea typeface="標楷體" charset="-120"/>
              </a:rPr>
              <a:t>Measurements of Social Network (</a:t>
            </a:r>
            <a:r>
              <a:rPr lang="zh-TW" altLang="en-US" sz="2400" dirty="0">
                <a:solidFill>
                  <a:srgbClr val="4F6228"/>
                </a:solidFill>
                <a:latin typeface="Calibri" charset="0"/>
                <a:ea typeface="標楷體" charset="-120"/>
              </a:rPr>
              <a:t>社會網絡量測</a:t>
            </a:r>
            <a:r>
              <a:rPr lang="en-US" altLang="zh-TW" sz="2400" dirty="0">
                <a:solidFill>
                  <a:srgbClr val="4F6228"/>
                </a:solidFill>
                <a:latin typeface="Calibri" charset="0"/>
                <a:ea typeface="標楷體" charset="-120"/>
              </a:rPr>
              <a:t>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solidFill>
                  <a:srgbClr val="4F6228"/>
                </a:solidFill>
                <a:latin typeface="Calibri" charset="0"/>
                <a:ea typeface="標楷體" charset="-120"/>
              </a:rPr>
              <a:t>16    </a:t>
            </a:r>
            <a:r>
              <a:rPr lang="en-US" altLang="zh-TW" sz="2400" dirty="0" smtClean="0">
                <a:solidFill>
                  <a:srgbClr val="4F6228"/>
                </a:solidFill>
                <a:latin typeface="Calibri" charset="0"/>
                <a:ea typeface="標楷體" charset="-120"/>
              </a:rPr>
              <a:t>2017/05/31    </a:t>
            </a:r>
            <a:r>
              <a:rPr lang="en-US" altLang="zh-TW" sz="2400" dirty="0">
                <a:solidFill>
                  <a:srgbClr val="4F6228"/>
                </a:solidFill>
                <a:latin typeface="Calibri" charset="0"/>
                <a:ea typeface="標楷體" charset="-120"/>
              </a:rPr>
              <a:t>Tools of Social Network Analysis </a:t>
            </a:r>
            <a:br>
              <a:rPr lang="en-US" altLang="zh-TW" sz="2400" dirty="0">
                <a:solidFill>
                  <a:srgbClr val="4F6228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rgbClr val="4F6228"/>
                </a:solidFill>
                <a:latin typeface="Calibri" charset="0"/>
                <a:ea typeface="標楷體" charset="-120"/>
              </a:rPr>
              <a:t>                             (</a:t>
            </a:r>
            <a:r>
              <a:rPr lang="zh-TW" altLang="en-US" sz="2400" dirty="0">
                <a:solidFill>
                  <a:srgbClr val="4F6228"/>
                </a:solidFill>
                <a:latin typeface="Calibri" charset="0"/>
                <a:ea typeface="標楷體" charset="-120"/>
              </a:rPr>
              <a:t>社會網絡分析工具</a:t>
            </a:r>
            <a:r>
              <a:rPr lang="en-US" altLang="zh-TW" sz="2400" dirty="0">
                <a:solidFill>
                  <a:srgbClr val="4F6228"/>
                </a:solidFill>
                <a:latin typeface="Calibri" charset="0"/>
                <a:ea typeface="標楷體" charset="-120"/>
              </a:rPr>
              <a:t>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solidFill>
                  <a:srgbClr val="984807"/>
                </a:solidFill>
                <a:latin typeface="Calibri" charset="0"/>
                <a:ea typeface="標楷體" charset="-120"/>
              </a:rPr>
              <a:t>17    </a:t>
            </a:r>
            <a:r>
              <a:rPr lang="en-US" altLang="zh-TW" sz="2400" dirty="0" smtClean="0">
                <a:solidFill>
                  <a:srgbClr val="984807"/>
                </a:solidFill>
                <a:latin typeface="Calibri" charset="0"/>
                <a:ea typeface="標楷體" charset="-120"/>
              </a:rPr>
              <a:t>2017/06/07    </a:t>
            </a:r>
            <a:r>
              <a:rPr lang="en-US" altLang="zh-TW" sz="2400" dirty="0">
                <a:solidFill>
                  <a:srgbClr val="984807"/>
                </a:solidFill>
                <a:latin typeface="Calibri" charset="0"/>
                <a:ea typeface="標楷體" charset="-120"/>
              </a:rPr>
              <a:t>Final Project Presentation I (</a:t>
            </a:r>
            <a:r>
              <a:rPr lang="zh-TW" altLang="en-US" sz="2400" dirty="0">
                <a:solidFill>
                  <a:srgbClr val="984807"/>
                </a:solidFill>
                <a:latin typeface="Calibri" charset="0"/>
                <a:ea typeface="標楷體" charset="-120"/>
              </a:rPr>
              <a:t>期末報告 </a:t>
            </a:r>
            <a:r>
              <a:rPr lang="en-US" altLang="zh-TW" sz="2400" dirty="0">
                <a:solidFill>
                  <a:srgbClr val="984807"/>
                </a:solidFill>
                <a:latin typeface="Calibri" charset="0"/>
                <a:ea typeface="標楷體" charset="-120"/>
              </a:rPr>
              <a:t>I)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solidFill>
                  <a:srgbClr val="984807"/>
                </a:solidFill>
                <a:latin typeface="Calibri" charset="0"/>
                <a:ea typeface="標楷體" charset="-120"/>
              </a:rPr>
              <a:t>18    </a:t>
            </a:r>
            <a:r>
              <a:rPr lang="en-US" altLang="zh-TW" sz="2400" dirty="0" smtClean="0">
                <a:solidFill>
                  <a:srgbClr val="984807"/>
                </a:solidFill>
                <a:latin typeface="Calibri" charset="0"/>
                <a:ea typeface="標楷體" charset="-120"/>
              </a:rPr>
              <a:t>2017/06/14    </a:t>
            </a:r>
            <a:r>
              <a:rPr lang="en-US" altLang="zh-TW" sz="2400" dirty="0">
                <a:solidFill>
                  <a:srgbClr val="984807"/>
                </a:solidFill>
                <a:latin typeface="Calibri" charset="0"/>
                <a:ea typeface="標楷體" charset="-120"/>
              </a:rPr>
              <a:t>Final Project Presentation II (</a:t>
            </a:r>
            <a:r>
              <a:rPr lang="zh-TW" altLang="en-US" sz="2400" dirty="0">
                <a:solidFill>
                  <a:srgbClr val="984807"/>
                </a:solidFill>
                <a:latin typeface="Calibri" charset="0"/>
                <a:ea typeface="標楷體" charset="-120"/>
              </a:rPr>
              <a:t>期末報告 </a:t>
            </a:r>
            <a:r>
              <a:rPr lang="en-US" altLang="zh-TW" sz="2400" dirty="0">
                <a:solidFill>
                  <a:srgbClr val="984807"/>
                </a:solidFill>
                <a:latin typeface="Calibri" charset="0"/>
                <a:ea typeface="標楷體" charset="-120"/>
              </a:rPr>
              <a:t>II)</a:t>
            </a:r>
          </a:p>
        </p:txBody>
      </p:sp>
      <p:sp>
        <p:nvSpPr>
          <p:cNvPr id="13315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331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2EFA46E-E242-2847-9CA3-CCBCAAAD28A1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>
          <a:xfrm>
            <a:off x="457200" y="125413"/>
            <a:ext cx="8229600" cy="1143000"/>
          </a:xfrm>
        </p:spPr>
        <p:txBody>
          <a:bodyPr/>
          <a:lstStyle/>
          <a:p>
            <a:r>
              <a:rPr lang="en-US" altLang="en-US" sz="3600">
                <a:solidFill>
                  <a:srgbClr val="4F81BD"/>
                </a:solidFill>
                <a:latin typeface="Calibri" charset="0"/>
                <a:ea typeface="標楷體" charset="-120"/>
              </a:rPr>
              <a:t>Steps to Install Hadoop on a </a:t>
            </a:r>
            <a:br>
              <a:rPr lang="en-US" altLang="en-US" sz="36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3600">
                <a:solidFill>
                  <a:srgbClr val="4F81BD"/>
                </a:solidFill>
                <a:latin typeface="Calibri" charset="0"/>
                <a:ea typeface="標楷體" charset="-120"/>
              </a:rPr>
              <a:t>Personal Computer (Windows/OS X)</a:t>
            </a:r>
          </a:p>
        </p:txBody>
      </p:sp>
      <p:sp>
        <p:nvSpPr>
          <p:cNvPr id="573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0C196A0-8E71-F44D-AF29-42103569388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5650" y="6597650"/>
            <a:ext cx="7704138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  <a:hlinkClick r:id="rId2"/>
              </a:rPr>
              <a:t>https://www.youtube.com/watch?v=rO-V1mxhzcM&amp;list=PLyZEf-TOnZen8E5m5TIpIsdok2fyKDNRa&amp;index=5</a:t>
            </a:r>
            <a:endParaRPr lang="en-US" sz="10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1908175" y="1412875"/>
            <a:ext cx="5867400" cy="5762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Step 1. Download and Install </a:t>
            </a:r>
            <a:r>
              <a:rPr lang="en-US" sz="2400" dirty="0" err="1">
                <a:solidFill>
                  <a:schemeClr val="lt1"/>
                </a:solidFill>
                <a:latin typeface="+mn-lt"/>
                <a:ea typeface="+mn-ea"/>
              </a:rPr>
              <a:t>VirtualBox</a:t>
            </a:r>
            <a:endParaRPr lang="en-US" sz="24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1908175" y="2290763"/>
            <a:ext cx="5867400" cy="5762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Step 2. Download Appliance</a:t>
            </a: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1908175" y="3170238"/>
            <a:ext cx="5867400" cy="5762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Step 3. Import Appliance</a:t>
            </a: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1908175" y="4048125"/>
            <a:ext cx="5867400" cy="5762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Step 4. Configure Virtual Machine (VM)</a:t>
            </a: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1908175" y="4926013"/>
            <a:ext cx="5867400" cy="5762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Step 5. Start Virtual Machine (VM)</a:t>
            </a:r>
          </a:p>
        </p:txBody>
      </p:sp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1908175" y="5805488"/>
            <a:ext cx="5867400" cy="5762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Step 6. Test Connection From Host</a:t>
            </a:r>
          </a:p>
        </p:txBody>
      </p:sp>
      <p:cxnSp>
        <p:nvCxnSpPr>
          <p:cNvPr id="15" name="Straight Arrow Connector 14"/>
          <p:cNvCxnSpPr>
            <a:cxnSpLocks noChangeShapeType="1"/>
            <a:stCxn id="8" idx="2"/>
            <a:endCxn id="9" idx="0"/>
          </p:cNvCxnSpPr>
          <p:nvPr/>
        </p:nvCxnSpPr>
        <p:spPr bwMode="auto">
          <a:xfrm>
            <a:off x="4841875" y="1989138"/>
            <a:ext cx="0" cy="30162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/>
          <p:cNvCxnSpPr>
            <a:cxnSpLocks noChangeShapeType="1"/>
            <a:stCxn id="9" idx="2"/>
            <a:endCxn id="10" idx="0"/>
          </p:cNvCxnSpPr>
          <p:nvPr/>
        </p:nvCxnSpPr>
        <p:spPr bwMode="auto">
          <a:xfrm>
            <a:off x="4841875" y="2867025"/>
            <a:ext cx="0" cy="30321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Arrow Connector 16"/>
          <p:cNvCxnSpPr>
            <a:cxnSpLocks noChangeShapeType="1"/>
            <a:stCxn id="10" idx="2"/>
            <a:endCxn id="11" idx="0"/>
          </p:cNvCxnSpPr>
          <p:nvPr/>
        </p:nvCxnSpPr>
        <p:spPr bwMode="auto">
          <a:xfrm>
            <a:off x="4841875" y="3746500"/>
            <a:ext cx="0" cy="30162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17"/>
          <p:cNvCxnSpPr>
            <a:cxnSpLocks noChangeShapeType="1"/>
            <a:stCxn id="11" idx="2"/>
            <a:endCxn id="12" idx="0"/>
          </p:cNvCxnSpPr>
          <p:nvPr/>
        </p:nvCxnSpPr>
        <p:spPr bwMode="auto">
          <a:xfrm>
            <a:off x="4841875" y="4624388"/>
            <a:ext cx="0" cy="30162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Arrow Connector 18"/>
          <p:cNvCxnSpPr>
            <a:cxnSpLocks noChangeShapeType="1"/>
            <a:stCxn id="12" idx="2"/>
            <a:endCxn id="13" idx="0"/>
          </p:cNvCxnSpPr>
          <p:nvPr/>
        </p:nvCxnSpPr>
        <p:spPr bwMode="auto">
          <a:xfrm>
            <a:off x="4841875" y="5502275"/>
            <a:ext cx="0" cy="30321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670163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792163"/>
          </a:xfrm>
        </p:spPr>
        <p:txBody>
          <a:bodyPr/>
          <a:lstStyle/>
          <a:p>
            <a:r>
              <a:rPr lang="en-US" altLang="en-US" sz="5400">
                <a:solidFill>
                  <a:schemeClr val="accent1"/>
                </a:solidFill>
                <a:latin typeface="Calibri" charset="0"/>
                <a:ea typeface="標楷體" charset="-120"/>
              </a:rPr>
              <a:t>Virtual Box</a:t>
            </a:r>
          </a:p>
        </p:txBody>
      </p:sp>
      <p:sp>
        <p:nvSpPr>
          <p:cNvPr id="583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F1EC3AE-E2B5-DC43-AB80-36E30E906BD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8372" name="Rectangle 5"/>
          <p:cNvSpPr>
            <a:spLocks noChangeArrowheads="1"/>
          </p:cNvSpPr>
          <p:nvPr/>
        </p:nvSpPr>
        <p:spPr bwMode="auto">
          <a:xfrm>
            <a:off x="3132138" y="6503988"/>
            <a:ext cx="2890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2"/>
              </a:rPr>
              <a:t>https://www.virtualbox.org/</a:t>
            </a:r>
            <a:endParaRPr lang="en-US" alt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5826"/>
            <a:ext cx="9144000" cy="523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686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>
          <a:xfrm>
            <a:off x="457200" y="125413"/>
            <a:ext cx="8229600" cy="1143000"/>
          </a:xfrm>
        </p:spPr>
        <p:txBody>
          <a:bodyPr/>
          <a:lstStyle/>
          <a:p>
            <a:r>
              <a:rPr lang="en-US" altLang="en-US" sz="3600">
                <a:solidFill>
                  <a:srgbClr val="4F81BD"/>
                </a:solidFill>
                <a:latin typeface="Calibri" charset="0"/>
                <a:ea typeface="標楷體" charset="-120"/>
              </a:rPr>
              <a:t>Steps to Install Hadoop on a </a:t>
            </a:r>
            <a:br>
              <a:rPr lang="en-US" altLang="en-US" sz="36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3600">
                <a:solidFill>
                  <a:srgbClr val="4F81BD"/>
                </a:solidFill>
                <a:latin typeface="Calibri" charset="0"/>
                <a:ea typeface="標楷體" charset="-120"/>
              </a:rPr>
              <a:t>Personal Computer (Windows/OS X)</a:t>
            </a:r>
          </a:p>
        </p:txBody>
      </p:sp>
      <p:sp>
        <p:nvSpPr>
          <p:cNvPr id="5939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5915AD9-8034-514D-9532-94FE273A80F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5650" y="6597650"/>
            <a:ext cx="7704138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  <a:hlinkClick r:id="rId2"/>
              </a:rPr>
              <a:t>https://www.youtube.com/watch?v=rO-V1mxhzcM&amp;list=PLyZEf-TOnZen8E5m5TIpIsdok2fyKDNRa&amp;index=5</a:t>
            </a:r>
            <a:endParaRPr lang="en-US" sz="10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1908175" y="1412875"/>
            <a:ext cx="5867400" cy="5762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Step 1. Download and Install </a:t>
            </a:r>
            <a:r>
              <a:rPr lang="en-US" sz="2400" dirty="0" err="1">
                <a:solidFill>
                  <a:schemeClr val="lt1"/>
                </a:solidFill>
                <a:latin typeface="+mn-lt"/>
                <a:ea typeface="+mn-ea"/>
              </a:rPr>
              <a:t>VirtualBox</a:t>
            </a:r>
            <a:endParaRPr lang="en-US" sz="24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1908175" y="2290763"/>
            <a:ext cx="5867400" cy="5762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Step 2. Download Appliance</a:t>
            </a: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1908175" y="3170238"/>
            <a:ext cx="5867400" cy="5762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Step 3. Import Appliance</a:t>
            </a: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1908175" y="4048125"/>
            <a:ext cx="5867400" cy="5762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Step 4. Configure Virtual Machine (VM)</a:t>
            </a: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1908175" y="4926013"/>
            <a:ext cx="5867400" cy="5762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Step 5. Start Virtual Machine (VM)</a:t>
            </a:r>
          </a:p>
        </p:txBody>
      </p:sp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1908175" y="5805488"/>
            <a:ext cx="5867400" cy="5762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Step 6. Test Connection From Host</a:t>
            </a:r>
          </a:p>
        </p:txBody>
      </p:sp>
      <p:cxnSp>
        <p:nvCxnSpPr>
          <p:cNvPr id="15" name="Straight Arrow Connector 14"/>
          <p:cNvCxnSpPr>
            <a:cxnSpLocks noChangeShapeType="1"/>
            <a:stCxn id="8" idx="2"/>
            <a:endCxn id="9" idx="0"/>
          </p:cNvCxnSpPr>
          <p:nvPr/>
        </p:nvCxnSpPr>
        <p:spPr bwMode="auto">
          <a:xfrm>
            <a:off x="4841875" y="1989138"/>
            <a:ext cx="0" cy="30162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/>
          <p:cNvCxnSpPr>
            <a:cxnSpLocks noChangeShapeType="1"/>
            <a:stCxn id="9" idx="2"/>
            <a:endCxn id="10" idx="0"/>
          </p:cNvCxnSpPr>
          <p:nvPr/>
        </p:nvCxnSpPr>
        <p:spPr bwMode="auto">
          <a:xfrm>
            <a:off x="4841875" y="2867025"/>
            <a:ext cx="0" cy="30321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Arrow Connector 16"/>
          <p:cNvCxnSpPr>
            <a:cxnSpLocks noChangeShapeType="1"/>
            <a:stCxn id="10" idx="2"/>
            <a:endCxn id="11" idx="0"/>
          </p:cNvCxnSpPr>
          <p:nvPr/>
        </p:nvCxnSpPr>
        <p:spPr bwMode="auto">
          <a:xfrm>
            <a:off x="4841875" y="3746500"/>
            <a:ext cx="0" cy="30162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17"/>
          <p:cNvCxnSpPr>
            <a:cxnSpLocks noChangeShapeType="1"/>
            <a:stCxn id="11" idx="2"/>
            <a:endCxn id="12" idx="0"/>
          </p:cNvCxnSpPr>
          <p:nvPr/>
        </p:nvCxnSpPr>
        <p:spPr bwMode="auto">
          <a:xfrm>
            <a:off x="4841875" y="4624388"/>
            <a:ext cx="0" cy="30162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Arrow Connector 18"/>
          <p:cNvCxnSpPr>
            <a:cxnSpLocks noChangeShapeType="1"/>
            <a:stCxn id="12" idx="2"/>
            <a:endCxn id="13" idx="0"/>
          </p:cNvCxnSpPr>
          <p:nvPr/>
        </p:nvCxnSpPr>
        <p:spPr bwMode="auto">
          <a:xfrm>
            <a:off x="4841875" y="5502275"/>
            <a:ext cx="0" cy="30321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407" name="Rectangle 2"/>
          <p:cNvSpPr>
            <a:spLocks noChangeArrowheads="1"/>
          </p:cNvSpPr>
          <p:nvPr/>
        </p:nvSpPr>
        <p:spPr bwMode="auto">
          <a:xfrm>
            <a:off x="7758113" y="2276475"/>
            <a:ext cx="149383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4F81BD"/>
                </a:solidFill>
              </a:rPr>
              <a:t>Hortonworks Sandbox</a:t>
            </a:r>
            <a:endParaRPr lang="en-US" altLang="en-US" sz="1600"/>
          </a:p>
        </p:txBody>
      </p:sp>
      <p:grpSp>
        <p:nvGrpSpPr>
          <p:cNvPr id="59408" name="Group 19"/>
          <p:cNvGrpSpPr>
            <a:grpSpLocks/>
          </p:cNvGrpSpPr>
          <p:nvPr/>
        </p:nvGrpSpPr>
        <p:grpSpPr bwMode="auto">
          <a:xfrm>
            <a:off x="250825" y="2349500"/>
            <a:ext cx="1189038" cy="476250"/>
            <a:chOff x="0" y="0"/>
            <a:chExt cx="1187624" cy="476672"/>
          </a:xfrm>
        </p:grpSpPr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0" y="0"/>
              <a:ext cx="1187624" cy="4766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  <p:pic>
          <p:nvPicPr>
            <p:cNvPr id="59410" name="Picture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92" y="39875"/>
              <a:ext cx="1128440" cy="396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55972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Hortonworks Sandbox</a:t>
            </a:r>
            <a:b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2400">
                <a:solidFill>
                  <a:srgbClr val="4F81BD"/>
                </a:solidFill>
                <a:latin typeface="Calibri" charset="0"/>
                <a:ea typeface="標楷體" charset="-120"/>
              </a:rPr>
              <a:t>The easiest way to get started with Enterprise Hadoop</a:t>
            </a:r>
          </a:p>
        </p:txBody>
      </p:sp>
      <p:sp>
        <p:nvSpPr>
          <p:cNvPr id="6041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D3C9BE3-2D54-0842-BA3B-CA05D8A4423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0420" name="Rectangle 5"/>
          <p:cNvSpPr>
            <a:spLocks noChangeArrowheads="1"/>
          </p:cNvSpPr>
          <p:nvPr/>
        </p:nvSpPr>
        <p:spPr bwMode="auto">
          <a:xfrm>
            <a:off x="2339975" y="6608763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 dirty="0">
                <a:hlinkClick r:id="rId2"/>
              </a:rPr>
              <a:t>http://hortonworks.com/products/hortonworks-sandbox/#install</a:t>
            </a:r>
            <a:endParaRPr lang="en-US" alt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9144"/>
            <a:ext cx="9144000" cy="516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0856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>
          <a:xfrm>
            <a:off x="457200" y="203200"/>
            <a:ext cx="8229600" cy="777875"/>
          </a:xfrm>
        </p:spPr>
        <p:txBody>
          <a:bodyPr/>
          <a:lstStyle/>
          <a:p>
            <a:r>
              <a:rPr lang="en-US" altLang="en-US" sz="3200">
                <a:solidFill>
                  <a:srgbClr val="4F81BD"/>
                </a:solidFill>
                <a:latin typeface="Calibri" charset="0"/>
                <a:ea typeface="標楷體" charset="-120"/>
              </a:rPr>
              <a:t>Get started on Hadoop with these tutorials based on the Hortonworks Sandbox</a:t>
            </a:r>
          </a:p>
        </p:txBody>
      </p:sp>
      <p:sp>
        <p:nvSpPr>
          <p:cNvPr id="614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FF1AF1A-73B9-1344-859D-3F8C37A3C8B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1443" name="Rectangle 5"/>
          <p:cNvSpPr>
            <a:spLocks noChangeArrowheads="1"/>
          </p:cNvSpPr>
          <p:nvPr/>
        </p:nvSpPr>
        <p:spPr bwMode="auto">
          <a:xfrm>
            <a:off x="3203575" y="6581775"/>
            <a:ext cx="2365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hlinkClick r:id="rId2"/>
              </a:rPr>
              <a:t>http://hortonworks.com/tutorials/</a:t>
            </a:r>
            <a:endParaRPr lang="en-US" altLang="en-US" sz="12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5937"/>
            <a:ext cx="9144000" cy="524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362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Apache Hadoop</a:t>
            </a:r>
          </a:p>
        </p:txBody>
      </p:sp>
      <p:sp>
        <p:nvSpPr>
          <p:cNvPr id="624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93A347D-4080-884C-8AD2-643317CEED0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2468" name="Rectangle 5"/>
          <p:cNvSpPr>
            <a:spLocks noChangeArrowheads="1"/>
          </p:cNvSpPr>
          <p:nvPr/>
        </p:nvSpPr>
        <p:spPr bwMode="auto">
          <a:xfrm>
            <a:off x="3159125" y="6488113"/>
            <a:ext cx="2825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 dirty="0">
                <a:hlinkClick r:id="rId2"/>
              </a:rPr>
              <a:t>http://hadoop.apache.org/</a:t>
            </a:r>
            <a:endParaRPr lang="en-US" alt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9936"/>
            <a:ext cx="9144000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011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8D364B5-8671-DD4C-897E-E19AF27B6A3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349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Apache Hadoop</a:t>
            </a:r>
          </a:p>
        </p:txBody>
      </p:sp>
      <p:sp>
        <p:nvSpPr>
          <p:cNvPr id="63492" name="Rectangle 10"/>
          <p:cNvSpPr>
            <a:spLocks noChangeArrowheads="1"/>
          </p:cNvSpPr>
          <p:nvPr/>
        </p:nvSpPr>
        <p:spPr bwMode="auto">
          <a:xfrm>
            <a:off x="395288" y="765175"/>
            <a:ext cx="8569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2"/>
              </a:rPr>
              <a:t>http://hadoop.apache.org/releases.html#Download</a:t>
            </a:r>
            <a:endParaRPr lang="en-US" alt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1338741"/>
            <a:ext cx="9144000" cy="518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114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Apache Hadoop YARN</a:t>
            </a:r>
          </a:p>
        </p:txBody>
      </p:sp>
      <p:sp>
        <p:nvSpPr>
          <p:cNvPr id="686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4FCF6B9-EBBF-CC4C-8B9F-50F31A2D5EA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861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96975"/>
            <a:ext cx="8424863" cy="521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31913" y="6611938"/>
            <a:ext cx="6462712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hadoop.apache.org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/docs/current/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hadoop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-yarn/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hadoop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-yarn-site/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YARN.html</a:t>
            </a:r>
            <a:endParaRPr lang="en-US" sz="10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152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1211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Apache Spark 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91211"/>
            <a:ext cx="9109075" cy="55341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50333" y="6488668"/>
            <a:ext cx="2608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http://spark.apache.org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606989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0"/>
            <a:ext cx="8834425" cy="66410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77888" y="6669360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mattturck.com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/2016/02/01/big-data-landscape/</a:t>
            </a:r>
          </a:p>
        </p:txBody>
      </p:sp>
    </p:spTree>
    <p:extLst>
      <p:ext uri="{BB962C8B-B14F-4D97-AF65-F5344CB8AC3E}">
        <p14:creationId xmlns:p14="http://schemas.microsoft.com/office/powerpoint/2010/main" val="1344213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標題 1"/>
          <p:cNvSpPr>
            <a:spLocks noGrp="1"/>
          </p:cNvSpPr>
          <p:nvPr>
            <p:ph type="title"/>
          </p:nvPr>
        </p:nvSpPr>
        <p:spPr>
          <a:xfrm>
            <a:off x="250825" y="274638"/>
            <a:ext cx="8642350" cy="6178550"/>
          </a:xfrm>
        </p:spPr>
        <p:txBody>
          <a:bodyPr/>
          <a:lstStyle/>
          <a:p>
            <a:r>
              <a:rPr lang="en-US" altLang="zh-TW" dirty="0" smtClean="0">
                <a:latin typeface="Calibri" charset="0"/>
                <a:ea typeface="標楷體" charset="-120"/>
              </a:rPr>
              <a:t>2017/03/01</a:t>
            </a:r>
            <a:r>
              <a:rPr lang="en-US" altLang="zh-TW" dirty="0" smtClean="0">
                <a:solidFill>
                  <a:schemeClr val="accent1"/>
                </a:solidFill>
                <a:latin typeface="Calibri" charset="0"/>
                <a:ea typeface="標楷體" charset="-120"/>
              </a:rPr>
              <a:t>    </a:t>
            </a:r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zh-TW" altLang="en-US" sz="6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巨量資料基礎：</a:t>
            </a:r>
            <a:r>
              <a:rPr lang="en-US" altLang="zh-TW" sz="6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 sz="6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MapReduce</a:t>
            </a:r>
            <a:r>
              <a:rPr lang="zh-TW" altLang="en-US" sz="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典範、</a:t>
            </a:r>
            <a:r>
              <a:rPr lang="en-US" altLang="zh-TW" sz="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 sz="60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Hadoop</a:t>
            </a:r>
            <a:r>
              <a:rPr lang="zh-TW" altLang="en-US" sz="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與</a:t>
            </a:r>
            <a:r>
              <a:rPr lang="en-US" altLang="zh-TW" sz="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Spark</a:t>
            </a:r>
            <a:r>
              <a:rPr lang="zh-TW" altLang="en-US" sz="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生態系統</a:t>
            </a:r>
            <a:r>
              <a:rPr lang="zh-TW" altLang="en-US" sz="6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dirty="0">
                <a:latin typeface="Calibri" charset="0"/>
                <a:ea typeface="標楷體" charset="-120"/>
              </a:rPr>
              <a:t>(</a:t>
            </a:r>
            <a:r>
              <a:rPr lang="en-US" altLang="zh-TW" sz="6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Fundamental Big Data:</a:t>
            </a:r>
            <a:r>
              <a:rPr lang="en-US" altLang="zh-TW" dirty="0">
                <a:latin typeface="Calibri" charset="0"/>
                <a:ea typeface="標楷體" charset="-120"/>
              </a:rPr>
              <a:t> </a:t>
            </a:r>
            <a:br>
              <a:rPr lang="en-US" altLang="zh-TW" dirty="0">
                <a:latin typeface="Calibri" charset="0"/>
                <a:ea typeface="標楷體" charset="-120"/>
              </a:rPr>
            </a:br>
            <a:r>
              <a:rPr lang="en-US" altLang="zh-TW" sz="48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MapReduce Paradigm,</a:t>
            </a:r>
            <a:br>
              <a:rPr lang="en-US" altLang="zh-TW" sz="48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48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Hadoop and Spark Ecosystem</a:t>
            </a:r>
            <a:r>
              <a:rPr lang="en-US" altLang="zh-TW" sz="4800" dirty="0">
                <a:latin typeface="Calibri" charset="0"/>
                <a:ea typeface="標楷體" charset="-120"/>
              </a:rPr>
              <a:t>)</a:t>
            </a:r>
            <a:endParaRPr lang="zh-TW" altLang="en-US" sz="4800" dirty="0">
              <a:latin typeface="Calibri" charset="0"/>
              <a:ea typeface="標楷體" charset="-120"/>
            </a:endParaRPr>
          </a:p>
        </p:txBody>
      </p:sp>
      <p:sp>
        <p:nvSpPr>
          <p:cNvPr id="1536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5834BCD-1A9C-854D-93A1-52389CD61106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6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2667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標題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865187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References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70658" name="內容版面配置區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857750"/>
          </a:xfrm>
        </p:spPr>
        <p:txBody>
          <a:bodyPr/>
          <a:lstStyle/>
          <a:p>
            <a:r>
              <a:rPr lang="en-US" altLang="zh-TW" sz="2400">
                <a:latin typeface="Calibri" charset="0"/>
                <a:ea typeface="標楷體" charset="-120"/>
              </a:rPr>
              <a:t>EMC Education Services (2015), </a:t>
            </a:r>
            <a:br>
              <a:rPr lang="en-US" altLang="zh-TW" sz="2400">
                <a:latin typeface="Calibri" charset="0"/>
                <a:ea typeface="標楷體" charset="-120"/>
              </a:rPr>
            </a:br>
            <a:r>
              <a:rPr lang="en-US" altLang="zh-TW" sz="2400">
                <a:latin typeface="Calibri" charset="0"/>
                <a:ea typeface="標楷體" charset="-120"/>
              </a:rPr>
              <a:t>Data Science and Big Data Analytics: Discovering, Analyzing, Visualizing and Presenting Data, Wiley</a:t>
            </a:r>
          </a:p>
          <a:p>
            <a:r>
              <a:rPr lang="en-US" altLang="zh-TW" sz="2400">
                <a:latin typeface="Calibri" charset="0"/>
                <a:ea typeface="標楷體" charset="-120"/>
              </a:rPr>
              <a:t>Shiva Achari (2015), </a:t>
            </a:r>
            <a:br>
              <a:rPr lang="en-US" altLang="zh-TW" sz="2400">
                <a:latin typeface="Calibri" charset="0"/>
                <a:ea typeface="標楷體" charset="-120"/>
              </a:rPr>
            </a:br>
            <a:r>
              <a:rPr lang="en-US" altLang="zh-TW" sz="2400">
                <a:latin typeface="Calibri" charset="0"/>
                <a:ea typeface="標楷體" charset="-120"/>
              </a:rPr>
              <a:t>Hadoop Essentials - Tackling the Challenges of Big Data with Hadoop, Packt Publishing</a:t>
            </a:r>
          </a:p>
          <a:p>
            <a:r>
              <a:rPr lang="en-US" altLang="zh-TW" sz="2400">
                <a:latin typeface="Calibri" charset="0"/>
                <a:ea typeface="標楷體" charset="-120"/>
              </a:rPr>
              <a:t>Mike Frampton (2015), </a:t>
            </a:r>
            <a:br>
              <a:rPr lang="en-US" altLang="zh-TW" sz="2400">
                <a:latin typeface="Calibri" charset="0"/>
                <a:ea typeface="標楷體" charset="-120"/>
              </a:rPr>
            </a:br>
            <a:r>
              <a:rPr lang="en-US" altLang="zh-TW" sz="2400">
                <a:latin typeface="Calibri" charset="0"/>
                <a:ea typeface="標楷體" charset="-120"/>
              </a:rPr>
              <a:t>Mastering Apache Spark, Packt Publishing</a:t>
            </a:r>
          </a:p>
          <a:p>
            <a:r>
              <a:rPr lang="en-US" altLang="zh-TW" sz="2400">
                <a:latin typeface="Calibri" charset="0"/>
                <a:ea typeface="標楷體" charset="-120"/>
              </a:rPr>
              <a:t>Deepak Ramanathan (2014), </a:t>
            </a:r>
            <a:br>
              <a:rPr lang="en-US" altLang="zh-TW" sz="2400">
                <a:latin typeface="Calibri" charset="0"/>
                <a:ea typeface="標楷體" charset="-120"/>
              </a:rPr>
            </a:br>
            <a:r>
              <a:rPr lang="en-US" altLang="zh-TW" sz="2400">
                <a:latin typeface="Calibri" charset="0"/>
                <a:ea typeface="標楷體" charset="-120"/>
              </a:rPr>
              <a:t>SAS Modernization architectures - Big Data Analytics, http://www.slideshare.net/deepakramanathan/sas-modernization-architectures-big-data-analytics</a:t>
            </a:r>
            <a:endParaRPr lang="zh-TW" altLang="en-US" sz="2400">
              <a:latin typeface="Calibri" charset="0"/>
              <a:ea typeface="標楷體" charset="-120"/>
            </a:endParaRPr>
          </a:p>
          <a:p>
            <a:endParaRPr lang="zh-TW" altLang="en-US" sz="2400">
              <a:latin typeface="Calibri" charset="0"/>
              <a:ea typeface="標楷體" charset="-120"/>
            </a:endParaRPr>
          </a:p>
        </p:txBody>
      </p:sp>
      <p:sp>
        <p:nvSpPr>
          <p:cNvPr id="7065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29A0527-4C20-7B43-ABC6-CBD338A5BF2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00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8488" cy="85090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Architecture of Big Data Analytics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945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53CC532-5872-1440-99B8-6C468BF12E83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7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12788" y="6597650"/>
            <a:ext cx="7618412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Source: Stephan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Kudyba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 (2014), Big Data, Mining, and Analytics: Components of Strategic Decision Making,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Auerbach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 Publications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  <a:ea typeface="新細明體" pitchFamily="18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7618413" y="5514975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rgbClr val="FF0000"/>
                </a:solidFill>
              </a:rPr>
              <a:t>Data Mining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7618413" y="4365625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tx1"/>
                </a:solidFill>
              </a:rPr>
              <a:t>OLAP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7618413" y="3316288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Reports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7618413" y="2205038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Queries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4859338" y="2205038"/>
            <a:ext cx="1350962" cy="3998912"/>
          </a:xfrm>
          <a:prstGeom prst="roundRect">
            <a:avLst>
              <a:gd name="adj" fmla="val 8383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Hadoop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MapReduce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Pig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Hive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Jaql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Zookeeper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Hbase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Cassandra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Oozie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Avro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Mahout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Others</a:t>
            </a:r>
          </a:p>
        </p:txBody>
      </p:sp>
      <p:sp>
        <p:nvSpPr>
          <p:cNvPr id="13" name="圓角矩形 12"/>
          <p:cNvSpPr/>
          <p:nvPr/>
        </p:nvSpPr>
        <p:spPr>
          <a:xfrm>
            <a:off x="2419350" y="2205038"/>
            <a:ext cx="1225550" cy="688975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Middleware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2419350" y="3213100"/>
            <a:ext cx="1225550" cy="889000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Extract Transform Load</a:t>
            </a:r>
          </a:p>
        </p:txBody>
      </p:sp>
      <p:sp>
        <p:nvSpPr>
          <p:cNvPr id="15" name="圓角矩形 14"/>
          <p:cNvSpPr/>
          <p:nvPr/>
        </p:nvSpPr>
        <p:spPr>
          <a:xfrm>
            <a:off x="2419350" y="4292600"/>
            <a:ext cx="1225550" cy="890588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Data Warehouse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2419350" y="5362575"/>
            <a:ext cx="1225550" cy="890588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Traditional Format 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CSV, Tables</a:t>
            </a:r>
          </a:p>
        </p:txBody>
      </p:sp>
      <p:sp>
        <p:nvSpPr>
          <p:cNvPr id="17" name="圓角矩形 16"/>
          <p:cNvSpPr/>
          <p:nvPr/>
        </p:nvSpPr>
        <p:spPr>
          <a:xfrm>
            <a:off x="341313" y="2205038"/>
            <a:ext cx="1350962" cy="3998912"/>
          </a:xfrm>
          <a:prstGeom prst="roundRect">
            <a:avLst>
              <a:gd name="adj" fmla="val 8383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Internal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External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formats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locations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applications</a:t>
            </a:r>
          </a:p>
        </p:txBody>
      </p:sp>
      <p:cxnSp>
        <p:nvCxnSpPr>
          <p:cNvPr id="19471" name="Straight Arrow Connector 32"/>
          <p:cNvCxnSpPr>
            <a:cxnSpLocks noChangeShapeType="1"/>
          </p:cNvCxnSpPr>
          <p:nvPr/>
        </p:nvCxnSpPr>
        <p:spPr bwMode="auto">
          <a:xfrm>
            <a:off x="6210300" y="3644900"/>
            <a:ext cx="1408113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2" name="Straight Arrow Connector 32"/>
          <p:cNvCxnSpPr>
            <a:cxnSpLocks noChangeShapeType="1"/>
            <a:endCxn id="9" idx="1"/>
          </p:cNvCxnSpPr>
          <p:nvPr/>
        </p:nvCxnSpPr>
        <p:spPr bwMode="auto">
          <a:xfrm>
            <a:off x="7164388" y="3644900"/>
            <a:ext cx="454025" cy="106521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3" name="Straight Arrow Connector 32"/>
          <p:cNvCxnSpPr>
            <a:cxnSpLocks noChangeShapeType="1"/>
            <a:endCxn id="8" idx="1"/>
          </p:cNvCxnSpPr>
          <p:nvPr/>
        </p:nvCxnSpPr>
        <p:spPr bwMode="auto">
          <a:xfrm>
            <a:off x="7164388" y="3660775"/>
            <a:ext cx="454025" cy="21986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4" name="Straight Arrow Connector 32"/>
          <p:cNvCxnSpPr>
            <a:cxnSpLocks noChangeShapeType="1"/>
            <a:endCxn id="11" idx="1"/>
          </p:cNvCxnSpPr>
          <p:nvPr/>
        </p:nvCxnSpPr>
        <p:spPr bwMode="auto">
          <a:xfrm flipV="1">
            <a:off x="7164388" y="2549525"/>
            <a:ext cx="454025" cy="10953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5" name="Straight Arrow Connector 32"/>
          <p:cNvCxnSpPr>
            <a:cxnSpLocks noChangeShapeType="1"/>
            <a:stCxn id="14" idx="3"/>
          </p:cNvCxnSpPr>
          <p:nvPr/>
        </p:nvCxnSpPr>
        <p:spPr bwMode="auto">
          <a:xfrm>
            <a:off x="3644900" y="3657600"/>
            <a:ext cx="121443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6" name="Straight Arrow Connector 32"/>
          <p:cNvCxnSpPr>
            <a:cxnSpLocks noChangeShapeType="1"/>
            <a:endCxn id="14" idx="1"/>
          </p:cNvCxnSpPr>
          <p:nvPr/>
        </p:nvCxnSpPr>
        <p:spPr bwMode="auto">
          <a:xfrm>
            <a:off x="1692275" y="3657600"/>
            <a:ext cx="72707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0269" name="文字方塊 480268"/>
          <p:cNvSpPr txBox="1"/>
          <p:nvPr/>
        </p:nvSpPr>
        <p:spPr>
          <a:xfrm>
            <a:off x="468313" y="1433513"/>
            <a:ext cx="1033462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Sources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2216150" y="1470025"/>
            <a:ext cx="16478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Transformation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4602163" y="1470025"/>
            <a:ext cx="186690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Platforms &amp; Tools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7386638" y="1281113"/>
            <a:ext cx="1363662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Analytics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Applications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6227763" y="2852738"/>
            <a:ext cx="1104900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Analytics 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3559175" y="2852738"/>
            <a:ext cx="144462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Transformed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Data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1724025" y="2944813"/>
            <a:ext cx="65087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Raw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Data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cxnSp>
        <p:nvCxnSpPr>
          <p:cNvPr id="19484" name="Straight Arrow Connector 32"/>
          <p:cNvCxnSpPr>
            <a:cxnSpLocks noChangeShapeType="1"/>
            <a:stCxn id="13" idx="2"/>
            <a:endCxn id="14" idx="0"/>
          </p:cNvCxnSpPr>
          <p:nvPr/>
        </p:nvCxnSpPr>
        <p:spPr bwMode="auto">
          <a:xfrm>
            <a:off x="3032125" y="2894013"/>
            <a:ext cx="0" cy="3190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85" name="Straight Arrow Connector 32"/>
          <p:cNvCxnSpPr>
            <a:cxnSpLocks noChangeShapeType="1"/>
            <a:stCxn id="14" idx="2"/>
            <a:endCxn id="15" idx="0"/>
          </p:cNvCxnSpPr>
          <p:nvPr/>
        </p:nvCxnSpPr>
        <p:spPr bwMode="auto">
          <a:xfrm>
            <a:off x="3032125" y="4102100"/>
            <a:ext cx="0" cy="1905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86" name="Straight Arrow Connector 32"/>
          <p:cNvCxnSpPr>
            <a:cxnSpLocks noChangeShapeType="1"/>
            <a:stCxn id="15" idx="2"/>
            <a:endCxn id="16" idx="0"/>
          </p:cNvCxnSpPr>
          <p:nvPr/>
        </p:nvCxnSpPr>
        <p:spPr bwMode="auto">
          <a:xfrm>
            <a:off x="3032125" y="5183188"/>
            <a:ext cx="0" cy="179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111865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/>
          <p:cNvSpPr>
            <a:spLocks noGrp="1"/>
          </p:cNvSpPr>
          <p:nvPr>
            <p:ph type="title"/>
          </p:nvPr>
        </p:nvSpPr>
        <p:spPr>
          <a:xfrm>
            <a:off x="312738" y="115888"/>
            <a:ext cx="8580437" cy="792162"/>
          </a:xfrm>
        </p:spPr>
        <p:txBody>
          <a:bodyPr/>
          <a:lstStyle/>
          <a:p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Intelligence (BI) Infrastructure</a:t>
            </a:r>
            <a:endParaRPr lang="zh-TW" altLang="en-US" sz="400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355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C224871-2C42-1A47-93B7-62B43DBD08DC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8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3556" name="Picture Placeholder 12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850" y="908050"/>
            <a:ext cx="7988300" cy="5478463"/>
          </a:xfrm>
        </p:spPr>
      </p:pic>
      <p:sp>
        <p:nvSpPr>
          <p:cNvPr id="23557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kumimoji="0" lang="en-US" altLang="zh-TW" sz="1000">
                <a:solidFill>
                  <a:srgbClr val="898989"/>
                </a:solidFill>
                <a:latin typeface="Calibri" charset="0"/>
              </a:rPr>
              <a:t>Source: Kenneth C. Laudon &amp; Jane P. Laudon (2014), Management Information Systems: Managing the Digital Firm, Thirteenth Edition, Pearson. </a:t>
            </a:r>
            <a:endParaRPr kumimoji="0" lang="es-ES" altLang="zh-TW" sz="10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7308850" y="5734050"/>
            <a:ext cx="1189038" cy="327025"/>
          </a:xfrm>
          <a:prstGeom prst="roundRect">
            <a:avLst>
              <a:gd name="adj" fmla="val 4171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50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SAS® Within the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HADOOP ECOSYSTEM 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8089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E59BD55-9950-B54A-9A3C-A571530B6243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" name="Rectangle 33"/>
          <p:cNvSpPr/>
          <p:nvPr/>
        </p:nvSpPr>
        <p:spPr bwMode="auto">
          <a:xfrm>
            <a:off x="2041525" y="4008438"/>
            <a:ext cx="947738" cy="14335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tIns="137160" anchor="ctr"/>
          <a:lstStyle/>
          <a:p>
            <a:pPr algn="ctr" defTabSz="365751">
              <a:buClr>
                <a:srgbClr val="000000"/>
              </a:buClr>
              <a:defRPr/>
            </a:pPr>
            <a:r>
              <a:rPr lang="en-US" dirty="0">
                <a:solidFill>
                  <a:prstClr val="white"/>
                </a:solidFill>
              </a:rPr>
              <a:t>Impala</a:t>
            </a:r>
          </a:p>
        </p:txBody>
      </p:sp>
      <p:pic>
        <p:nvPicPr>
          <p:cNvPr id="8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2017713"/>
            <a:ext cx="819150" cy="100171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2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1985963"/>
            <a:ext cx="819150" cy="101917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2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3" name="Rectangle 15"/>
          <p:cNvSpPr>
            <a:spLocks noChangeArrowheads="1"/>
          </p:cNvSpPr>
          <p:nvPr/>
        </p:nvSpPr>
        <p:spPr bwMode="ltGray">
          <a:xfrm>
            <a:off x="7561263" y="2933700"/>
            <a:ext cx="15827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11" tIns="45711" rIns="45711" bIns="45711" anchor="ctr">
            <a:spAutoFit/>
          </a:bodyPr>
          <a:lstStyle>
            <a:lvl1pPr defTabSz="3651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defTabSz="3651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defTabSz="3651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defTabSz="3651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defTabSz="3651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defTabSz="36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defTabSz="36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defTabSz="36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defTabSz="36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zh-TW" sz="1400" b="1" dirty="0">
                <a:solidFill>
                  <a:srgbClr val="2C3134"/>
                </a:solidFill>
                <a:latin typeface="Arial" charset="0"/>
              </a:rPr>
              <a:t>Next-Gen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zh-TW" sz="1400" b="1" dirty="0">
                <a:solidFill>
                  <a:srgbClr val="2C3134"/>
                </a:solidFill>
                <a:latin typeface="Arial" charset="0"/>
              </a:rPr>
              <a:t>SAS</a:t>
            </a:r>
            <a:r>
              <a:rPr lang="en-GB" altLang="zh-TW" sz="1000" b="1" baseline="75000" dirty="0">
                <a:solidFill>
                  <a:srgbClr val="2C3134"/>
                </a:solidFill>
                <a:latin typeface="Arial" charset="0"/>
              </a:rPr>
              <a:t>®</a:t>
            </a:r>
            <a:r>
              <a:rPr lang="en-GB" altLang="zh-TW" sz="1400" b="1" dirty="0">
                <a:solidFill>
                  <a:srgbClr val="2C3134"/>
                </a:solidFill>
                <a:latin typeface="Arial" charset="0"/>
              </a:rPr>
              <a:t> User</a:t>
            </a:r>
          </a:p>
        </p:txBody>
      </p:sp>
      <p:sp>
        <p:nvSpPr>
          <p:cNvPr id="11" name="Rectangle 43"/>
          <p:cNvSpPr/>
          <p:nvPr/>
        </p:nvSpPr>
        <p:spPr>
          <a:xfrm>
            <a:off x="1025525" y="2278063"/>
            <a:ext cx="1184275" cy="461962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rIns="45720" spcCol="1270" anchor="ctr">
            <a:spAutoFit/>
          </a:bodyPr>
          <a:lstStyle/>
          <a:p>
            <a:pPr algn="ctr" defTabSz="365751">
              <a:defRPr/>
            </a:pPr>
            <a:r>
              <a:rPr lang="en-US" sz="1200" kern="0" dirty="0">
                <a:solidFill>
                  <a:srgbClr val="2C3134"/>
                </a:solidFill>
                <a:ea typeface="新細明體" pitchFamily="18" charset="-120"/>
              </a:rPr>
              <a:t>User </a:t>
            </a:r>
            <a:br>
              <a:rPr lang="en-US" sz="1200" kern="0" dirty="0">
                <a:solidFill>
                  <a:srgbClr val="2C3134"/>
                </a:solidFill>
                <a:ea typeface="新細明體" pitchFamily="18" charset="-120"/>
              </a:rPr>
            </a:br>
            <a:r>
              <a:rPr lang="en-US" sz="1200" kern="0" dirty="0">
                <a:solidFill>
                  <a:srgbClr val="2C3134"/>
                </a:solidFill>
                <a:ea typeface="新細明體" pitchFamily="18" charset="-120"/>
              </a:rPr>
              <a:t>Interface</a:t>
            </a:r>
            <a:endParaRPr lang="en-US" sz="1200" dirty="0">
              <a:solidFill>
                <a:srgbClr val="2C3134"/>
              </a:solidFill>
              <a:ea typeface="新細明體" pitchFamily="18" charset="-120"/>
            </a:endParaRPr>
          </a:p>
        </p:txBody>
      </p:sp>
      <p:sp>
        <p:nvSpPr>
          <p:cNvPr id="12" name="Rectangle 44"/>
          <p:cNvSpPr/>
          <p:nvPr/>
        </p:nvSpPr>
        <p:spPr>
          <a:xfrm>
            <a:off x="1025525" y="2957513"/>
            <a:ext cx="1184275" cy="276225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rIns="45720" spcCol="1270" anchor="ctr">
            <a:spAutoFit/>
          </a:bodyPr>
          <a:lstStyle/>
          <a:p>
            <a:pPr algn="ctr" defTabSz="365751">
              <a:defRPr/>
            </a:pPr>
            <a:r>
              <a:rPr lang="en-US" sz="1200" kern="0" dirty="0">
                <a:solidFill>
                  <a:srgbClr val="2C3134"/>
                </a:solidFill>
                <a:ea typeface="新細明體" pitchFamily="18" charset="-120"/>
              </a:rPr>
              <a:t>Metadata</a:t>
            </a:r>
            <a:endParaRPr lang="en-US" sz="1200" dirty="0">
              <a:solidFill>
                <a:srgbClr val="2C3134"/>
              </a:solidFill>
              <a:ea typeface="新細明體" pitchFamily="18" charset="-120"/>
            </a:endParaRPr>
          </a:p>
        </p:txBody>
      </p:sp>
      <p:sp>
        <p:nvSpPr>
          <p:cNvPr id="13" name="Rectangle 45"/>
          <p:cNvSpPr/>
          <p:nvPr/>
        </p:nvSpPr>
        <p:spPr>
          <a:xfrm>
            <a:off x="1025525" y="3436938"/>
            <a:ext cx="1184275" cy="461962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rIns="45720" spcCol="1270" anchor="ctr">
            <a:spAutoFit/>
          </a:bodyPr>
          <a:lstStyle/>
          <a:p>
            <a:pPr algn="ctr" defTabSz="365751">
              <a:defRPr/>
            </a:pPr>
            <a:r>
              <a:rPr lang="en-US" sz="1200" kern="0" dirty="0">
                <a:solidFill>
                  <a:srgbClr val="2C3134"/>
                </a:solidFill>
                <a:ea typeface="新細明體" pitchFamily="18" charset="-120"/>
              </a:rPr>
              <a:t>Data </a:t>
            </a:r>
            <a:br>
              <a:rPr lang="en-US" sz="1200" kern="0" dirty="0">
                <a:solidFill>
                  <a:srgbClr val="2C3134"/>
                </a:solidFill>
                <a:ea typeface="新細明體" pitchFamily="18" charset="-120"/>
              </a:rPr>
            </a:br>
            <a:r>
              <a:rPr lang="en-US" sz="1200" kern="0" dirty="0">
                <a:solidFill>
                  <a:srgbClr val="2C3134"/>
                </a:solidFill>
                <a:ea typeface="新細明體" pitchFamily="18" charset="-120"/>
              </a:rPr>
              <a:t>Access</a:t>
            </a:r>
            <a:endParaRPr lang="en-US" sz="1200" dirty="0">
              <a:solidFill>
                <a:srgbClr val="2C3134"/>
              </a:solidFill>
              <a:ea typeface="新細明體" pitchFamily="18" charset="-120"/>
            </a:endParaRPr>
          </a:p>
        </p:txBody>
      </p:sp>
      <p:sp>
        <p:nvSpPr>
          <p:cNvPr id="14" name="Rectangle 46"/>
          <p:cNvSpPr/>
          <p:nvPr/>
        </p:nvSpPr>
        <p:spPr>
          <a:xfrm>
            <a:off x="1025525" y="4357688"/>
            <a:ext cx="1184275" cy="461962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rIns="45720" spcCol="1270" anchor="ctr">
            <a:spAutoFit/>
          </a:bodyPr>
          <a:lstStyle/>
          <a:p>
            <a:pPr algn="ctr" defTabSz="365751">
              <a:defRPr/>
            </a:pPr>
            <a:r>
              <a:rPr lang="en-US" sz="1200" kern="0" dirty="0">
                <a:solidFill>
                  <a:srgbClr val="2C3134"/>
                </a:solidFill>
                <a:ea typeface="新細明體" pitchFamily="18" charset="-120"/>
              </a:rPr>
              <a:t>Data</a:t>
            </a:r>
            <a:br>
              <a:rPr lang="en-US" sz="1200" kern="0" dirty="0">
                <a:solidFill>
                  <a:srgbClr val="2C3134"/>
                </a:solidFill>
                <a:ea typeface="新細明體" pitchFamily="18" charset="-120"/>
              </a:rPr>
            </a:br>
            <a:r>
              <a:rPr lang="en-US" sz="1200" kern="0" dirty="0">
                <a:solidFill>
                  <a:srgbClr val="2C3134"/>
                </a:solidFill>
                <a:ea typeface="新細明體" pitchFamily="18" charset="-120"/>
              </a:rPr>
              <a:t>Processing</a:t>
            </a:r>
            <a:endParaRPr lang="en-US" sz="1200" dirty="0">
              <a:solidFill>
                <a:srgbClr val="2C3134"/>
              </a:solidFill>
              <a:ea typeface="新細明體" pitchFamily="18" charset="-120"/>
            </a:endParaRPr>
          </a:p>
        </p:txBody>
      </p:sp>
      <p:sp>
        <p:nvSpPr>
          <p:cNvPr id="15" name="Rectangle 47"/>
          <p:cNvSpPr/>
          <p:nvPr/>
        </p:nvSpPr>
        <p:spPr>
          <a:xfrm>
            <a:off x="1025525" y="5456238"/>
            <a:ext cx="1184275" cy="461962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rIns="45720" spcCol="1270" anchor="ctr">
            <a:spAutoFit/>
          </a:bodyPr>
          <a:lstStyle/>
          <a:p>
            <a:pPr algn="ctr" defTabSz="365751">
              <a:defRPr/>
            </a:pPr>
            <a:r>
              <a:rPr lang="en-US" sz="1200" kern="0" dirty="0">
                <a:solidFill>
                  <a:srgbClr val="2C3134"/>
                </a:solidFill>
                <a:ea typeface="新細明體" pitchFamily="18" charset="-120"/>
              </a:rPr>
              <a:t>File</a:t>
            </a:r>
            <a:br>
              <a:rPr lang="en-US" sz="1200" kern="0" dirty="0">
                <a:solidFill>
                  <a:srgbClr val="2C3134"/>
                </a:solidFill>
                <a:ea typeface="新細明體" pitchFamily="18" charset="-120"/>
              </a:rPr>
            </a:br>
            <a:r>
              <a:rPr lang="en-US" sz="1200" kern="0" dirty="0">
                <a:solidFill>
                  <a:srgbClr val="2C3134"/>
                </a:solidFill>
                <a:ea typeface="新細明體" pitchFamily="18" charset="-120"/>
              </a:rPr>
              <a:t>System</a:t>
            </a:r>
            <a:endParaRPr lang="en-US" sz="1200" dirty="0">
              <a:solidFill>
                <a:srgbClr val="2C3134"/>
              </a:solidFill>
              <a:ea typeface="新細明體" pitchFamily="18" charset="-120"/>
            </a:endParaRPr>
          </a:p>
        </p:txBody>
      </p:sp>
      <p:sp>
        <p:nvSpPr>
          <p:cNvPr id="80909" name="Rectangle 15"/>
          <p:cNvSpPr>
            <a:spLocks noChangeArrowheads="1"/>
          </p:cNvSpPr>
          <p:nvPr/>
        </p:nvSpPr>
        <p:spPr bwMode="ltGray">
          <a:xfrm>
            <a:off x="0" y="3038475"/>
            <a:ext cx="1589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11" tIns="45711" rIns="45711" bIns="45711" anchor="ctr">
            <a:spAutoFit/>
          </a:bodyPr>
          <a:lstStyle>
            <a:lvl1pPr defTabSz="3651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defTabSz="3651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defTabSz="3651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defTabSz="3651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defTabSz="3651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defTabSz="36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defTabSz="36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defTabSz="36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defTabSz="36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zh-TW" sz="1400" b="1">
                <a:solidFill>
                  <a:srgbClr val="2C3134"/>
                </a:solidFill>
                <a:latin typeface="Arial" charset="0"/>
              </a:rPr>
              <a:t>SAS</a:t>
            </a:r>
            <a:r>
              <a:rPr lang="en-GB" altLang="zh-TW" sz="1000" b="1" baseline="75000">
                <a:solidFill>
                  <a:srgbClr val="2C3134"/>
                </a:solidFill>
                <a:latin typeface="Arial" charset="0"/>
              </a:rPr>
              <a:t>®</a:t>
            </a:r>
            <a:r>
              <a:rPr lang="en-GB" altLang="zh-TW" sz="1400" b="1">
                <a:solidFill>
                  <a:srgbClr val="2C3134"/>
                </a:solidFill>
                <a:latin typeface="Arial" charset="0"/>
              </a:rPr>
              <a:t> User</a:t>
            </a:r>
          </a:p>
        </p:txBody>
      </p:sp>
      <p:sp>
        <p:nvSpPr>
          <p:cNvPr id="80910" name="Rectangle 3"/>
          <p:cNvSpPr>
            <a:spLocks noChangeArrowheads="1"/>
          </p:cNvSpPr>
          <p:nvPr/>
        </p:nvSpPr>
        <p:spPr bwMode="auto">
          <a:xfrm>
            <a:off x="6048375" y="5181600"/>
            <a:ext cx="12303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651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defTabSz="3651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defTabSz="3651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defTabSz="3651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defTabSz="3651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defTabSz="36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defTabSz="36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defTabSz="36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defTabSz="3651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en-US" altLang="zh-TW" sz="1000" i="1">
                <a:solidFill>
                  <a:srgbClr val="FFFFFF"/>
                </a:solidFill>
                <a:latin typeface="Arial" charset="0"/>
              </a:rPr>
              <a:t>MPI Based</a:t>
            </a:r>
          </a:p>
        </p:txBody>
      </p:sp>
      <p:sp>
        <p:nvSpPr>
          <p:cNvPr id="21" name="Rectangle 31"/>
          <p:cNvSpPr>
            <a:spLocks noChangeArrowheads="1"/>
          </p:cNvSpPr>
          <p:nvPr/>
        </p:nvSpPr>
        <p:spPr bwMode="auto">
          <a:xfrm>
            <a:off x="6097588" y="3992563"/>
            <a:ext cx="1481137" cy="138906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365751">
              <a:buClr>
                <a:srgbClr val="000000"/>
              </a:buClr>
              <a:defRPr/>
            </a:pPr>
            <a:r>
              <a:rPr lang="en-US" sz="1400" dirty="0">
                <a:solidFill>
                  <a:prstClr val="white"/>
                </a:solidFill>
                <a:latin typeface="+mn-lt"/>
                <a:ea typeface="+mn-ea"/>
              </a:rPr>
              <a:t>SAS</a:t>
            </a:r>
            <a:r>
              <a:rPr lang="en-US" sz="1400" baseline="30000" dirty="0">
                <a:solidFill>
                  <a:prstClr val="white"/>
                </a:solidFill>
                <a:latin typeface="+mn-lt"/>
                <a:ea typeface="+mn-ea"/>
              </a:rPr>
              <a:t>®</a:t>
            </a:r>
            <a:r>
              <a:rPr lang="en-US" sz="1400" dirty="0">
                <a:solidFill>
                  <a:prstClr val="white"/>
                </a:solidFill>
                <a:latin typeface="+mn-lt"/>
                <a:ea typeface="+mn-ea"/>
              </a:rPr>
              <a:t> LASR™ </a:t>
            </a:r>
            <a:br>
              <a:rPr lang="en-US" sz="1400" dirty="0">
                <a:solidFill>
                  <a:prstClr val="white"/>
                </a:solidFill>
                <a:latin typeface="+mn-lt"/>
                <a:ea typeface="+mn-ea"/>
              </a:rPr>
            </a:br>
            <a:r>
              <a:rPr lang="en-US" sz="1400" dirty="0">
                <a:solidFill>
                  <a:prstClr val="white"/>
                </a:solidFill>
                <a:latin typeface="+mn-lt"/>
                <a:ea typeface="+mn-ea"/>
              </a:rPr>
              <a:t>Analytic</a:t>
            </a:r>
          </a:p>
          <a:p>
            <a:pPr algn="ctr" defTabSz="365751">
              <a:buClr>
                <a:srgbClr val="000000"/>
              </a:buClr>
              <a:defRPr/>
            </a:pPr>
            <a:r>
              <a:rPr lang="en-US" sz="1400" dirty="0">
                <a:solidFill>
                  <a:prstClr val="white"/>
                </a:solidFill>
                <a:latin typeface="+mn-lt"/>
                <a:ea typeface="+mn-ea"/>
              </a:rPr>
              <a:t>Server</a:t>
            </a:r>
          </a:p>
          <a:p>
            <a:pPr algn="ctr" defTabSz="365751">
              <a:buClr>
                <a:srgbClr val="000000"/>
              </a:buClr>
              <a:defRPr/>
            </a:pPr>
            <a:r>
              <a:rPr lang="en-US" sz="1200" dirty="0">
                <a:solidFill>
                  <a:prstClr val="white"/>
                </a:solidFill>
                <a:latin typeface="+mn-lt"/>
                <a:ea typeface="+mn-ea"/>
              </a:rPr>
              <a:t>SAS</a:t>
            </a:r>
            <a:r>
              <a:rPr lang="en-US" sz="1200" baseline="30000" dirty="0">
                <a:solidFill>
                  <a:prstClr val="white"/>
                </a:solidFill>
                <a:latin typeface="+mn-lt"/>
                <a:ea typeface="+mn-ea"/>
              </a:rPr>
              <a:t>® </a:t>
            </a:r>
            <a:r>
              <a:rPr lang="en-US" sz="1200" dirty="0">
                <a:solidFill>
                  <a:prstClr val="white"/>
                </a:solidFill>
                <a:latin typeface="+mn-lt"/>
                <a:ea typeface="+mn-ea"/>
              </a:rPr>
              <a:t>High-</a:t>
            </a:r>
          </a:p>
          <a:p>
            <a:pPr algn="ctr" defTabSz="365751">
              <a:buClr>
                <a:srgbClr val="000000"/>
              </a:buClr>
              <a:defRPr/>
            </a:pPr>
            <a:r>
              <a:rPr lang="en-US" sz="1200" dirty="0">
                <a:solidFill>
                  <a:prstClr val="white"/>
                </a:solidFill>
                <a:latin typeface="+mn-lt"/>
                <a:ea typeface="+mn-ea"/>
              </a:rPr>
              <a:t>Performance</a:t>
            </a:r>
          </a:p>
          <a:p>
            <a:pPr algn="ctr" defTabSz="365751">
              <a:buClr>
                <a:srgbClr val="000000"/>
              </a:buClr>
              <a:defRPr/>
            </a:pPr>
            <a:r>
              <a:rPr lang="en-US" sz="1200" dirty="0">
                <a:solidFill>
                  <a:prstClr val="white"/>
                </a:solidFill>
                <a:latin typeface="+mn-lt"/>
                <a:ea typeface="+mn-ea"/>
              </a:rPr>
              <a:t>Analytic  Procedures </a:t>
            </a:r>
          </a:p>
        </p:txBody>
      </p:sp>
      <p:sp>
        <p:nvSpPr>
          <p:cNvPr id="22" name="Rectangle 27"/>
          <p:cNvSpPr/>
          <p:nvPr/>
        </p:nvSpPr>
        <p:spPr bwMode="auto">
          <a:xfrm>
            <a:off x="2008188" y="5381625"/>
            <a:ext cx="5570537" cy="558800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365751">
              <a:buClr>
                <a:srgbClr val="000000"/>
              </a:buClr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HDFS</a:t>
            </a:r>
          </a:p>
        </p:txBody>
      </p:sp>
      <p:sp>
        <p:nvSpPr>
          <p:cNvPr id="23" name="Rectangle 32"/>
          <p:cNvSpPr>
            <a:spLocks noChangeArrowheads="1"/>
          </p:cNvSpPr>
          <p:nvPr/>
        </p:nvSpPr>
        <p:spPr bwMode="auto">
          <a:xfrm>
            <a:off x="2009775" y="3341688"/>
            <a:ext cx="2782888" cy="650875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365751">
              <a:buClr>
                <a:srgbClr val="000000"/>
              </a:buClr>
              <a:defRPr/>
            </a:pPr>
            <a:r>
              <a:rPr lang="en-US" dirty="0">
                <a:solidFill>
                  <a:prstClr val="white"/>
                </a:solidFill>
                <a:latin typeface="+mn-lt"/>
                <a:ea typeface="+mn-ea"/>
              </a:rPr>
              <a:t>Base SAS &amp; SAS/ACCESS</a:t>
            </a:r>
            <a:r>
              <a:rPr lang="en-US" baseline="30000" dirty="0">
                <a:solidFill>
                  <a:prstClr val="white"/>
                </a:solidFill>
                <a:latin typeface="+mn-lt"/>
                <a:ea typeface="+mn-ea"/>
              </a:rPr>
              <a:t>®</a:t>
            </a:r>
            <a:r>
              <a:rPr lang="en-US" dirty="0">
                <a:solidFill>
                  <a:prstClr val="white"/>
                </a:solidFill>
                <a:latin typeface="+mn-lt"/>
                <a:ea typeface="+mn-ea"/>
              </a:rPr>
              <a:t> </a:t>
            </a:r>
            <a:br>
              <a:rPr lang="en-US" dirty="0">
                <a:solidFill>
                  <a:prstClr val="white"/>
                </a:solidFill>
                <a:latin typeface="+mn-lt"/>
                <a:ea typeface="+mn-ea"/>
              </a:rPr>
            </a:br>
            <a:r>
              <a:rPr lang="en-US" dirty="0">
                <a:solidFill>
                  <a:prstClr val="white"/>
                </a:solidFill>
                <a:latin typeface="+mn-lt"/>
                <a:ea typeface="+mn-ea"/>
              </a:rPr>
              <a:t>to Hadoop™</a:t>
            </a:r>
          </a:p>
        </p:txBody>
      </p:sp>
      <p:sp>
        <p:nvSpPr>
          <p:cNvPr id="24" name="Rectangle 34"/>
          <p:cNvSpPr>
            <a:spLocks noChangeArrowheads="1"/>
          </p:cNvSpPr>
          <p:nvPr/>
        </p:nvSpPr>
        <p:spPr bwMode="auto">
          <a:xfrm>
            <a:off x="2014538" y="2784475"/>
            <a:ext cx="5564187" cy="557213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365751">
              <a:buClr>
                <a:srgbClr val="000000"/>
              </a:buClr>
              <a:defRPr/>
            </a:pPr>
            <a:r>
              <a:rPr lang="en-US" sz="2400" dirty="0">
                <a:solidFill>
                  <a:prstClr val="white"/>
                </a:solidFill>
                <a:latin typeface="+mn-lt"/>
                <a:ea typeface="+mn-ea"/>
              </a:rPr>
              <a:t>SAS Metadata</a:t>
            </a:r>
          </a:p>
        </p:txBody>
      </p:sp>
      <p:sp>
        <p:nvSpPr>
          <p:cNvPr id="25" name="Rectangle 29"/>
          <p:cNvSpPr/>
          <p:nvPr/>
        </p:nvSpPr>
        <p:spPr bwMode="auto">
          <a:xfrm>
            <a:off x="2997200" y="4005263"/>
            <a:ext cx="781050" cy="800100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tIns="137160" anchor="ctr"/>
          <a:lstStyle/>
          <a:p>
            <a:pPr algn="ctr" defTabSz="365751">
              <a:buClr>
                <a:srgbClr val="000000"/>
              </a:buClr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Pig</a:t>
            </a:r>
          </a:p>
        </p:txBody>
      </p:sp>
      <p:sp>
        <p:nvSpPr>
          <p:cNvPr id="26" name="Rectangle 35"/>
          <p:cNvSpPr/>
          <p:nvPr/>
        </p:nvSpPr>
        <p:spPr bwMode="auto">
          <a:xfrm>
            <a:off x="2997200" y="4810125"/>
            <a:ext cx="3100388" cy="581025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tIns="137160" anchor="ctr"/>
          <a:lstStyle/>
          <a:p>
            <a:pPr algn="ctr" defTabSz="365751">
              <a:buClr>
                <a:srgbClr val="000000"/>
              </a:buClr>
              <a:defRPr/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Map Reduce</a:t>
            </a:r>
          </a:p>
        </p:txBody>
      </p:sp>
      <p:sp>
        <p:nvSpPr>
          <p:cNvPr id="27" name="Rectangle 36"/>
          <p:cNvSpPr>
            <a:spLocks noChangeArrowheads="1"/>
          </p:cNvSpPr>
          <p:nvPr/>
        </p:nvSpPr>
        <p:spPr bwMode="auto">
          <a:xfrm>
            <a:off x="4795838" y="3341688"/>
            <a:ext cx="2782887" cy="6445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365751">
              <a:buClr>
                <a:srgbClr val="000000"/>
              </a:buClr>
              <a:defRPr/>
            </a:pPr>
            <a:r>
              <a:rPr lang="en-US" dirty="0">
                <a:solidFill>
                  <a:prstClr val="white"/>
                </a:solidFill>
                <a:latin typeface="+mn-lt"/>
                <a:ea typeface="+mn-ea"/>
              </a:rPr>
              <a:t>In-Memory</a:t>
            </a:r>
          </a:p>
          <a:p>
            <a:pPr algn="ctr" defTabSz="365751">
              <a:buClr>
                <a:srgbClr val="000000"/>
              </a:buClr>
              <a:defRPr/>
            </a:pPr>
            <a:r>
              <a:rPr lang="en-US" dirty="0">
                <a:solidFill>
                  <a:prstClr val="white"/>
                </a:solidFill>
                <a:latin typeface="+mn-lt"/>
                <a:ea typeface="+mn-ea"/>
              </a:rPr>
              <a:t>Data Access</a:t>
            </a:r>
          </a:p>
        </p:txBody>
      </p:sp>
      <p:sp>
        <p:nvSpPr>
          <p:cNvPr id="28" name="Rectangle 37"/>
          <p:cNvSpPr/>
          <p:nvPr/>
        </p:nvSpPr>
        <p:spPr bwMode="auto">
          <a:xfrm>
            <a:off x="2014538" y="2176463"/>
            <a:ext cx="5564187" cy="608012"/>
          </a:xfrm>
          <a:prstGeom prst="rect">
            <a:avLst/>
          </a:prstGeom>
          <a:gradFill flip="none" rotWithShape="1">
            <a:gsLst>
              <a:gs pos="38000">
                <a:srgbClr val="367CA3"/>
              </a:gs>
              <a:gs pos="0">
                <a:srgbClr val="00B0F0"/>
              </a:gs>
              <a:gs pos="56000">
                <a:schemeClr val="tx2"/>
              </a:gs>
              <a:gs pos="100000">
                <a:schemeClr val="tx2"/>
              </a:gs>
            </a:gsLst>
            <a:lin ang="0" scaled="1"/>
            <a:tileRect/>
          </a:gra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365751">
              <a:buClr>
                <a:srgbClr val="000000"/>
              </a:buClr>
              <a:defRPr/>
            </a:pPr>
            <a:endParaRPr lang="en-US" sz="1100" dirty="0">
              <a:solidFill>
                <a:prstClr val="white"/>
              </a:solidFill>
            </a:endParaRPr>
          </a:p>
        </p:txBody>
      </p:sp>
      <p:pic>
        <p:nvPicPr>
          <p:cNvPr id="80919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5054600"/>
            <a:ext cx="40163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38"/>
          <p:cNvSpPr/>
          <p:nvPr/>
        </p:nvSpPr>
        <p:spPr>
          <a:xfrm>
            <a:off x="5097463" y="2265363"/>
            <a:ext cx="1201737" cy="430212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rIns="45720" spcCol="1270" anchor="ctr">
            <a:spAutoFit/>
          </a:bodyPr>
          <a:lstStyle/>
          <a:p>
            <a:pPr algn="ctr" defTabSz="365751">
              <a:defRPr/>
            </a:pPr>
            <a:r>
              <a:rPr lang="en-US" sz="1100" kern="0" dirty="0">
                <a:solidFill>
                  <a:prstClr val="white"/>
                </a:solidFill>
                <a:ea typeface="新細明體" pitchFamily="18" charset="-120"/>
              </a:rPr>
              <a:t>SAS</a:t>
            </a:r>
            <a:r>
              <a:rPr lang="en-US" sz="1100" kern="0" baseline="30000" dirty="0">
                <a:solidFill>
                  <a:prstClr val="white"/>
                </a:solidFill>
                <a:ea typeface="新細明體" pitchFamily="18" charset="-120"/>
              </a:rPr>
              <a:t>® </a:t>
            </a:r>
            <a:r>
              <a:rPr lang="en-US" sz="1100" kern="0" dirty="0">
                <a:solidFill>
                  <a:prstClr val="white"/>
                </a:solidFill>
                <a:ea typeface="新細明體" pitchFamily="18" charset="-120"/>
              </a:rPr>
              <a:t>Visual Analytics</a:t>
            </a:r>
            <a:endParaRPr lang="en-US" sz="1100" dirty="0">
              <a:solidFill>
                <a:prstClr val="white"/>
              </a:solidFill>
              <a:ea typeface="新細明體" pitchFamily="18" charset="-120"/>
            </a:endParaRPr>
          </a:p>
        </p:txBody>
      </p:sp>
      <p:sp>
        <p:nvSpPr>
          <p:cNvPr id="31" name="Rectangle 39"/>
          <p:cNvSpPr/>
          <p:nvPr/>
        </p:nvSpPr>
        <p:spPr>
          <a:xfrm>
            <a:off x="4219575" y="2189163"/>
            <a:ext cx="898525" cy="600075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rIns="45720" spcCol="1270" anchor="ctr">
            <a:spAutoFit/>
          </a:bodyPr>
          <a:lstStyle/>
          <a:p>
            <a:pPr algn="ctr" defTabSz="365751">
              <a:defRPr/>
            </a:pPr>
            <a:r>
              <a:rPr lang="en-US" sz="1100" kern="0" dirty="0">
                <a:solidFill>
                  <a:prstClr val="white"/>
                </a:solidFill>
                <a:ea typeface="新細明體" pitchFamily="18" charset="-120"/>
              </a:rPr>
              <a:t>SAS</a:t>
            </a:r>
            <a:r>
              <a:rPr lang="en-US" sz="1100" kern="0" baseline="30000" dirty="0">
                <a:solidFill>
                  <a:prstClr val="white"/>
                </a:solidFill>
                <a:ea typeface="新細明體" pitchFamily="18" charset="-120"/>
              </a:rPr>
              <a:t>® </a:t>
            </a:r>
            <a:r>
              <a:rPr lang="en-US" sz="1100" kern="0" dirty="0">
                <a:solidFill>
                  <a:prstClr val="white"/>
                </a:solidFill>
                <a:ea typeface="新細明體" pitchFamily="18" charset="-120"/>
              </a:rPr>
              <a:t>Enterprise Miner™</a:t>
            </a:r>
            <a:endParaRPr lang="en-US" sz="1100" dirty="0">
              <a:solidFill>
                <a:prstClr val="white"/>
              </a:solidFill>
              <a:ea typeface="新細明體" pitchFamily="18" charset="-120"/>
            </a:endParaRPr>
          </a:p>
        </p:txBody>
      </p:sp>
      <p:sp>
        <p:nvSpPr>
          <p:cNvPr id="32" name="Rectangle 40"/>
          <p:cNvSpPr/>
          <p:nvPr/>
        </p:nvSpPr>
        <p:spPr>
          <a:xfrm>
            <a:off x="3170238" y="2236788"/>
            <a:ext cx="831850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rIns="45720" spcCol="1270" anchor="ctr">
            <a:spAutoFit/>
          </a:bodyPr>
          <a:lstStyle/>
          <a:p>
            <a:pPr algn="ctr" defTabSz="365751">
              <a:defRPr/>
            </a:pPr>
            <a:r>
              <a:rPr lang="en-US" sz="1100" kern="0" dirty="0">
                <a:solidFill>
                  <a:prstClr val="white"/>
                </a:solidFill>
                <a:ea typeface="新細明體" pitchFamily="18" charset="-120"/>
              </a:rPr>
              <a:t>SAS</a:t>
            </a:r>
            <a:r>
              <a:rPr lang="en-US" sz="1100" kern="0" baseline="30000" dirty="0">
                <a:solidFill>
                  <a:prstClr val="white"/>
                </a:solidFill>
                <a:ea typeface="新細明體" pitchFamily="18" charset="-120"/>
              </a:rPr>
              <a:t>® </a:t>
            </a:r>
            <a:r>
              <a:rPr lang="en-US" sz="1100" kern="0" dirty="0">
                <a:solidFill>
                  <a:prstClr val="white"/>
                </a:solidFill>
                <a:ea typeface="新細明體" pitchFamily="18" charset="-120"/>
              </a:rPr>
              <a:t>Data Integration</a:t>
            </a:r>
            <a:endParaRPr lang="en-US" sz="1100" baseline="30000" dirty="0">
              <a:solidFill>
                <a:prstClr val="white"/>
              </a:solidFill>
              <a:ea typeface="新細明體" pitchFamily="18" charset="-120"/>
            </a:endParaRPr>
          </a:p>
        </p:txBody>
      </p:sp>
      <p:sp>
        <p:nvSpPr>
          <p:cNvPr id="33" name="Rectangle 41"/>
          <p:cNvSpPr/>
          <p:nvPr/>
        </p:nvSpPr>
        <p:spPr>
          <a:xfrm>
            <a:off x="2120900" y="2197100"/>
            <a:ext cx="831850" cy="600075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rIns="45720" spcCol="1270" anchor="ctr">
            <a:spAutoFit/>
          </a:bodyPr>
          <a:lstStyle/>
          <a:p>
            <a:pPr algn="ctr" defTabSz="365751">
              <a:defRPr/>
            </a:pPr>
            <a:r>
              <a:rPr lang="en-US" sz="1100" kern="0" dirty="0">
                <a:solidFill>
                  <a:prstClr val="white"/>
                </a:solidFill>
                <a:ea typeface="新細明體" pitchFamily="18" charset="-120"/>
              </a:rPr>
              <a:t>SAS</a:t>
            </a:r>
            <a:r>
              <a:rPr lang="en-US" sz="1100" kern="0" baseline="30000" dirty="0">
                <a:solidFill>
                  <a:prstClr val="white"/>
                </a:solidFill>
                <a:ea typeface="新細明體" pitchFamily="18" charset="-120"/>
              </a:rPr>
              <a:t>® </a:t>
            </a:r>
            <a:r>
              <a:rPr lang="en-US" sz="1100" kern="0" dirty="0">
                <a:solidFill>
                  <a:prstClr val="white"/>
                </a:solidFill>
                <a:ea typeface="新細明體" pitchFamily="18" charset="-120"/>
              </a:rPr>
              <a:t>Enterprise</a:t>
            </a:r>
          </a:p>
          <a:p>
            <a:pPr algn="ctr" defTabSz="365751">
              <a:defRPr/>
            </a:pPr>
            <a:r>
              <a:rPr lang="en-US" sz="1100" kern="0" dirty="0">
                <a:solidFill>
                  <a:prstClr val="white"/>
                </a:solidFill>
                <a:ea typeface="新細明體" pitchFamily="18" charset="-120"/>
              </a:rPr>
              <a:t>Guide</a:t>
            </a:r>
            <a:r>
              <a:rPr lang="en-US" sz="1100" kern="0" baseline="30000" dirty="0">
                <a:solidFill>
                  <a:prstClr val="white"/>
                </a:solidFill>
                <a:ea typeface="新細明體" pitchFamily="18" charset="-120"/>
              </a:rPr>
              <a:t>®</a:t>
            </a:r>
            <a:endParaRPr lang="en-US" sz="1100" baseline="30000" dirty="0">
              <a:solidFill>
                <a:prstClr val="white"/>
              </a:solidFill>
              <a:ea typeface="新細明體" pitchFamily="18" charset="-120"/>
            </a:endParaRPr>
          </a:p>
        </p:txBody>
      </p:sp>
      <p:sp>
        <p:nvSpPr>
          <p:cNvPr id="34" name="Rectangle 50"/>
          <p:cNvSpPr/>
          <p:nvPr/>
        </p:nvSpPr>
        <p:spPr bwMode="auto">
          <a:xfrm>
            <a:off x="3759200" y="4005263"/>
            <a:ext cx="809625" cy="790575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tIns="137160" anchor="ctr"/>
          <a:lstStyle/>
          <a:p>
            <a:pPr algn="ctr" defTabSz="365751">
              <a:buClr>
                <a:srgbClr val="000000"/>
              </a:buClr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Hive</a:t>
            </a:r>
          </a:p>
        </p:txBody>
      </p:sp>
      <p:pic>
        <p:nvPicPr>
          <p:cNvPr id="80925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463" y="4956175"/>
            <a:ext cx="1190625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54"/>
          <p:cNvSpPr/>
          <p:nvPr/>
        </p:nvSpPr>
        <p:spPr bwMode="auto">
          <a:xfrm>
            <a:off x="4568825" y="4000500"/>
            <a:ext cx="1528763" cy="7953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tIns="137160" anchor="ctr"/>
          <a:lstStyle/>
          <a:p>
            <a:pPr algn="ctr" defTabSz="365751">
              <a:buClr>
                <a:srgbClr val="000000"/>
              </a:buClr>
              <a:defRPr/>
            </a:pPr>
            <a:r>
              <a:rPr lang="en-US" sz="1400" dirty="0">
                <a:solidFill>
                  <a:prstClr val="white"/>
                </a:solidFill>
              </a:rPr>
              <a:t>SAS Embedded </a:t>
            </a:r>
          </a:p>
          <a:p>
            <a:pPr algn="ctr" defTabSz="365751">
              <a:buClr>
                <a:srgbClr val="000000"/>
              </a:buClr>
              <a:defRPr/>
            </a:pPr>
            <a:r>
              <a:rPr lang="en-US" sz="1400" dirty="0">
                <a:solidFill>
                  <a:prstClr val="white"/>
                </a:solidFill>
              </a:rPr>
              <a:t>Process </a:t>
            </a:r>
          </a:p>
          <a:p>
            <a:pPr algn="ctr" defTabSz="365751">
              <a:buClr>
                <a:srgbClr val="000000"/>
              </a:buClr>
              <a:defRPr/>
            </a:pPr>
            <a:r>
              <a:rPr lang="en-US" sz="1400" dirty="0">
                <a:solidFill>
                  <a:prstClr val="white"/>
                </a:solidFill>
              </a:rPr>
              <a:t>Accelerators </a:t>
            </a:r>
          </a:p>
          <a:p>
            <a:pPr algn="ctr" defTabSz="365751">
              <a:buClr>
                <a:srgbClr val="000000"/>
              </a:buClr>
              <a:defRPr/>
            </a:pPr>
            <a:r>
              <a:rPr lang="en-US" sz="14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36" name="Rectangle 49"/>
          <p:cNvSpPr/>
          <p:nvPr/>
        </p:nvSpPr>
        <p:spPr>
          <a:xfrm>
            <a:off x="6137275" y="2211388"/>
            <a:ext cx="1201738" cy="600075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rIns="45720" spcCol="1270" anchor="ctr">
            <a:spAutoFit/>
          </a:bodyPr>
          <a:lstStyle/>
          <a:p>
            <a:pPr algn="ctr" defTabSz="365751">
              <a:defRPr/>
            </a:pPr>
            <a:r>
              <a:rPr lang="en-US" sz="1100" kern="0" dirty="0">
                <a:solidFill>
                  <a:prstClr val="white"/>
                </a:solidFill>
                <a:ea typeface="新細明體" pitchFamily="18" charset="-120"/>
              </a:rPr>
              <a:t>SAS</a:t>
            </a:r>
            <a:r>
              <a:rPr lang="en-US" sz="1100" kern="0" baseline="30000" dirty="0">
                <a:solidFill>
                  <a:prstClr val="white"/>
                </a:solidFill>
                <a:ea typeface="新細明體" pitchFamily="18" charset="-120"/>
              </a:rPr>
              <a:t>® </a:t>
            </a:r>
            <a:r>
              <a:rPr lang="en-US" sz="1100" kern="0" dirty="0">
                <a:solidFill>
                  <a:prstClr val="white"/>
                </a:solidFill>
                <a:ea typeface="新細明體" pitchFamily="18" charset="-120"/>
              </a:rPr>
              <a:t>In-Memory Statistics for </a:t>
            </a:r>
            <a:r>
              <a:rPr lang="en-US" sz="1100" kern="0" dirty="0" err="1">
                <a:solidFill>
                  <a:prstClr val="white"/>
                </a:solidFill>
                <a:ea typeface="新細明體" pitchFamily="18" charset="-120"/>
              </a:rPr>
              <a:t>Haodop</a:t>
            </a:r>
            <a:endParaRPr lang="en-US" sz="1100" dirty="0">
              <a:solidFill>
                <a:prstClr val="white"/>
              </a:solidFill>
              <a:ea typeface="新細明體" pitchFamily="18" charset="-12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476375" y="6588125"/>
            <a:ext cx="6335713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ea typeface="新細明體" pitchFamily="18" charset="-120"/>
              </a:rPr>
              <a:t>Source: Deepak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ea typeface="新細明體" pitchFamily="18" charset="-120"/>
              </a:rPr>
              <a:t>Ramanathan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ea typeface="新細明體" pitchFamily="18" charset="-120"/>
              </a:rPr>
              <a:t> (2014), SAS Modernization architectures - Big Data Analytics</a:t>
            </a:r>
            <a:endParaRPr lang="zh-TW" altLang="en-US" sz="1200" dirty="0">
              <a:solidFill>
                <a:schemeClr val="bg1">
                  <a:lumMod val="75000"/>
                </a:schemeClr>
              </a:solidFill>
              <a:ea typeface="新細明體" pitchFamily="18" charset="-120"/>
            </a:endParaRPr>
          </a:p>
        </p:txBody>
      </p:sp>
      <p:sp>
        <p:nvSpPr>
          <p:cNvPr id="38" name="圓角矩形 37"/>
          <p:cNvSpPr/>
          <p:nvPr/>
        </p:nvSpPr>
        <p:spPr>
          <a:xfrm>
            <a:off x="2008188" y="2176463"/>
            <a:ext cx="989012" cy="60801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9" name="圓角矩形 38"/>
          <p:cNvSpPr/>
          <p:nvPr/>
        </p:nvSpPr>
        <p:spPr>
          <a:xfrm>
            <a:off x="4140200" y="2173288"/>
            <a:ext cx="989013" cy="60801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0" name="圓角矩形 39"/>
          <p:cNvSpPr/>
          <p:nvPr/>
        </p:nvSpPr>
        <p:spPr>
          <a:xfrm>
            <a:off x="5167313" y="2173288"/>
            <a:ext cx="989012" cy="60801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0932" name="文字方塊 40"/>
          <p:cNvSpPr txBox="1">
            <a:spLocks noChangeArrowheads="1"/>
          </p:cNvSpPr>
          <p:nvPr/>
        </p:nvSpPr>
        <p:spPr bwMode="auto">
          <a:xfrm flipH="1">
            <a:off x="2268538" y="1763713"/>
            <a:ext cx="688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  <a:latin typeface="Arial" charset="0"/>
              </a:rPr>
              <a:t>EG</a:t>
            </a:r>
            <a:endParaRPr lang="zh-TW" altLang="en-US" sz="1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0933" name="文字方塊 41"/>
          <p:cNvSpPr txBox="1">
            <a:spLocks noChangeArrowheads="1"/>
          </p:cNvSpPr>
          <p:nvPr/>
        </p:nvSpPr>
        <p:spPr bwMode="auto">
          <a:xfrm flipH="1">
            <a:off x="4314825" y="1773238"/>
            <a:ext cx="688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  <a:latin typeface="Arial" charset="0"/>
              </a:rPr>
              <a:t>EM</a:t>
            </a:r>
            <a:endParaRPr lang="zh-TW" altLang="en-US" sz="18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0934" name="文字方塊 42"/>
          <p:cNvSpPr txBox="1">
            <a:spLocks noChangeArrowheads="1"/>
          </p:cNvSpPr>
          <p:nvPr/>
        </p:nvSpPr>
        <p:spPr bwMode="auto">
          <a:xfrm flipH="1">
            <a:off x="5395913" y="1773238"/>
            <a:ext cx="688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  <a:latin typeface="Arial" charset="0"/>
              </a:rPr>
              <a:t>VA</a:t>
            </a:r>
            <a:endParaRPr lang="zh-TW" altLang="en-US" sz="180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7082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10643</TotalTime>
  <Words>1370</Words>
  <Application>Microsoft Macintosh PowerPoint</Application>
  <PresentationFormat>On-screen Show (4:3)</PresentationFormat>
  <Paragraphs>423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Calibri</vt:lpstr>
      <vt:lpstr>Times New Roman</vt:lpstr>
      <vt:lpstr>Wingdings</vt:lpstr>
      <vt:lpstr>新細明體</vt:lpstr>
      <vt:lpstr>標楷體</vt:lpstr>
      <vt:lpstr>Arial</vt:lpstr>
      <vt:lpstr>Office 佈景主題</vt:lpstr>
      <vt:lpstr>Social Computing and  Big Data Analytics 社群運算與大數據分析</vt:lpstr>
      <vt:lpstr>PowerPoint Presentation</vt:lpstr>
      <vt:lpstr>PowerPoint Presentation</vt:lpstr>
      <vt:lpstr>PowerPoint Presentation</vt:lpstr>
      <vt:lpstr>PowerPoint Presentation</vt:lpstr>
      <vt:lpstr>2017/03/01     巨量資料基礎： MapReduce典範、 Hadoop與Spark生態系統 (Fundamental Big Data:  MapReduce Paradigm,  Hadoop and Spark Ecosystem)</vt:lpstr>
      <vt:lpstr>Architecture of Big Data Analytics</vt:lpstr>
      <vt:lpstr>Business Intelligence (BI) Infrastructure</vt:lpstr>
      <vt:lpstr>SAS® Within the  HADOOP ECOSYSTEM </vt:lpstr>
      <vt:lpstr>Fundamental Big Data:  MapReduce Paradigm,  Hadoop and Spark Ecosystem</vt:lpstr>
      <vt:lpstr>PowerPoint Presentation</vt:lpstr>
      <vt:lpstr>MapReduce Paradigm</vt:lpstr>
      <vt:lpstr>MapReduce Paradigm</vt:lpstr>
      <vt:lpstr>PowerPoint Presentation</vt:lpstr>
      <vt:lpstr>PowerPoint Presentation</vt:lpstr>
      <vt:lpstr>PowerPoint Presentation</vt:lpstr>
      <vt:lpstr>Hadoop Ecosystem</vt:lpstr>
      <vt:lpstr>The Apache™ Hadoop® project develops open-source software for reliable, scalable,  distributed computing.</vt:lpstr>
      <vt:lpstr>PowerPoint Presentation</vt:lpstr>
      <vt:lpstr>Big Data with Hadoop Architecture</vt:lpstr>
      <vt:lpstr>Big Data with Hadoop Architecture Logical Architecture Processing: MapReduce</vt:lpstr>
      <vt:lpstr>Big Data with Hadoop Architecture Logical Architecture Storage: HDFS</vt:lpstr>
      <vt:lpstr>Big Data with Hadoop Architecture Process Flow</vt:lpstr>
      <vt:lpstr>Big Data with Hadoop Architecture Hadoop Cluster</vt:lpstr>
      <vt:lpstr>Hadoop Ecosystem</vt:lpstr>
      <vt:lpstr>Hadoop Ecosystem</vt:lpstr>
      <vt:lpstr>HDP (Hortonworks Data Platform) A Complete Enterprise Hadoop Data Platform</vt:lpstr>
      <vt:lpstr>Apache Hadoop Hortonworks Data Platform</vt:lpstr>
      <vt:lpstr>Hadoop and Data Analytics Tools</vt:lpstr>
      <vt:lpstr>Hadoop 1   Hadoop 2</vt:lpstr>
      <vt:lpstr>Big Data Solution</vt:lpstr>
      <vt:lpstr>Traditional ETL Architecture</vt:lpstr>
      <vt:lpstr>Offload ETL with Hadoop  (Big Data Architecture)</vt:lpstr>
      <vt:lpstr>Spark Ecosystem</vt:lpstr>
      <vt:lpstr>Apache Spark  is a fast and general engine  for  large-scale data processing. </vt:lpstr>
      <vt:lpstr>Logistic regression in  Hadoop and Spark</vt:lpstr>
      <vt:lpstr>Ease of Use</vt:lpstr>
      <vt:lpstr>Word count in Spark's Python API</vt:lpstr>
      <vt:lpstr>Spark and Hadoop</vt:lpstr>
      <vt:lpstr>Spark Ecosystem</vt:lpstr>
      <vt:lpstr>Spark Ecosystem</vt:lpstr>
      <vt:lpstr>Spark Ecosystem</vt:lpstr>
      <vt:lpstr>SMACK Stack</vt:lpstr>
      <vt:lpstr>Hadoop vs. Spark</vt:lpstr>
      <vt:lpstr>Hadoop Distribution</vt:lpstr>
      <vt:lpstr>Steps to  Install Hadoop  on a  Personal Computer  (Windows/OS X)</vt:lpstr>
      <vt:lpstr>Hodoop: Linux Based Software</vt:lpstr>
      <vt:lpstr>Appliance</vt:lpstr>
      <vt:lpstr>Connection to Hadoop</vt:lpstr>
      <vt:lpstr>Steps to Install Hadoop on a  Personal Computer (Windows/OS X)</vt:lpstr>
      <vt:lpstr>Virtual Box</vt:lpstr>
      <vt:lpstr>Steps to Install Hadoop on a  Personal Computer (Windows/OS X)</vt:lpstr>
      <vt:lpstr>Hortonworks Sandbox The easiest way to get started with Enterprise Hadoop</vt:lpstr>
      <vt:lpstr>Get started on Hadoop with these tutorials based on the Hortonworks Sandbox</vt:lpstr>
      <vt:lpstr>Apache Hadoop</vt:lpstr>
      <vt:lpstr>Apache Hadoop</vt:lpstr>
      <vt:lpstr>Apache Hadoop YARN</vt:lpstr>
      <vt:lpstr>Apache Spark </vt:lpstr>
      <vt:lpstr>PowerPoint Presentation</vt:lpstr>
      <vt:lpstr>References</vt:lpstr>
    </vt:vector>
  </TitlesOfParts>
  <Manager/>
  <Company/>
  <LinksUpToDate>false</LinksUpToDate>
  <SharedDoc>false</SharedDoc>
  <HyperlinkBase/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Computing and Big Data Analytics (社群運算與大數據分析)</dc:title>
  <dc:subject/>
  <dc:creator>myday</dc:creator>
  <cp:keywords>Social Computing and Big Data Analytics (社群運算與大數據分析)</cp:keywords>
  <dc:description>Social Computing and Big Data Analytics (社群運算與大數據分析)</dc:description>
  <cp:lastModifiedBy>Microsoft Office User</cp:lastModifiedBy>
  <cp:revision>549</cp:revision>
  <cp:lastPrinted>2017-02-22T00:13:49Z</cp:lastPrinted>
  <dcterms:created xsi:type="dcterms:W3CDTF">2011-02-14T23:24:00Z</dcterms:created>
  <dcterms:modified xsi:type="dcterms:W3CDTF">2017-03-01T05:04:06Z</dcterms:modified>
  <cp:category/>
</cp:coreProperties>
</file>